
<file path=[Content_Types].xml><?xml version="1.0" encoding="utf-8"?>
<Types xmlns="http://schemas.openxmlformats.org/package/2006/content-types">
  <Default Extension="jpeg" ContentType="image/jpeg"/>
  <Default Extension="png" ContentType="image/png"/>
  <Default Extension="emf" ContentType="image/x-em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5" r:id="rId3"/>
  </p:sldMasterIdLst>
  <p:notesMasterIdLst>
    <p:notesMasterId r:id="rId21"/>
  </p:notesMasterIdLst>
  <p:sldIdLst>
    <p:sldId id="256" r:id="rId4"/>
    <p:sldId id="258" r:id="rId5"/>
    <p:sldId id="261" r:id="rId6"/>
    <p:sldId id="263" r:id="rId7"/>
    <p:sldId id="266" r:id="rId8"/>
    <p:sldId id="267" r:id="rId9"/>
    <p:sldId id="265" r:id="rId10"/>
    <p:sldId id="283" r:id="rId11"/>
    <p:sldId id="282" r:id="rId12"/>
    <p:sldId id="272" r:id="rId13"/>
    <p:sldId id="285" r:id="rId14"/>
    <p:sldId id="274" r:id="rId15"/>
    <p:sldId id="259" r:id="rId16"/>
    <p:sldId id="288" r:id="rId17"/>
    <p:sldId id="275" r:id="rId18"/>
    <p:sldId id="292" r:id="rId19"/>
    <p:sldId id="305" r:id="rId20"/>
    <p:sldId id="289" r:id="rId22"/>
    <p:sldId id="298" r:id="rId23"/>
    <p:sldId id="301" r:id="rId24"/>
    <p:sldId id="307" r:id="rId25"/>
    <p:sldId id="306" r:id="rId26"/>
    <p:sldId id="310" r:id="rId27"/>
    <p:sldId id="313" r:id="rId28"/>
    <p:sldId id="314" r:id="rId29"/>
    <p:sldId id="318" r:id="rId30"/>
    <p:sldId id="312" r:id="rId31"/>
    <p:sldId id="311" r:id="rId32"/>
    <p:sldId id="328" r:id="rId33"/>
    <p:sldId id="302" r:id="rId34"/>
    <p:sldId id="326" r:id="rId35"/>
    <p:sldId id="324" r:id="rId36"/>
    <p:sldId id="351" r:id="rId37"/>
    <p:sldId id="329" r:id="rId38"/>
    <p:sldId id="331" r:id="rId39"/>
    <p:sldId id="332" r:id="rId40"/>
    <p:sldId id="330" r:id="rId41"/>
    <p:sldId id="336" r:id="rId42"/>
    <p:sldId id="337" r:id="rId43"/>
    <p:sldId id="338" r:id="rId44"/>
    <p:sldId id="339" r:id="rId45"/>
    <p:sldId id="340" r:id="rId46"/>
    <p:sldId id="341" r:id="rId47"/>
    <p:sldId id="342" r:id="rId48"/>
    <p:sldId id="346" r:id="rId49"/>
    <p:sldId id="345" r:id="rId50"/>
    <p:sldId id="347" r:id="rId51"/>
    <p:sldId id="348" r:id="rId52"/>
    <p:sldId id="349" r:id="rId53"/>
    <p:sldId id="344" r:id="rId54"/>
    <p:sldId id="350" r:id="rId55"/>
    <p:sldId id="276" r:id="rId56"/>
    <p:sldId id="271" r:id="rId5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 id="1" name="新课标第一网" initials="新" lastIdx="0" clrIdx="0"/>
  <p:cmAuthor id="3" name="Pueschner, Franziska {FA~Shanghai}" initials="P" lastIdx="0" clrIdx="0"/>
  <p:cmAuthor id="0" name="Windows 用户" initials="W用" lastIdx="0" clrIdx="0"/>
  <p:cmAuthor id="6" name="lenovo" initials="l" lastIdx="0" clrIdx="5"/>
  <p:cmAuthor id="7" name="cc" initials="c" lastIdx="0" clrIdx="6"/>
  <p:cmAuthor id="8" name="xiaoxuan Zeng" initials="x" lastIdx="0" clrIdx="0"/>
  <p:cmAuthor id="9" name="dongyu" initials="d" lastIdx="0" clrIdx="8"/>
  <p:cmAuthor id="10" name="PC" initials="P" lastIdx="0" clrIdx="9"/>
  <p:cmAuthor id="4" name="林细尘" initials="林" lastIdx="0" clrIdx="3"/>
  <p:cmAuthor id="5" name="宋洁然" initials="宋"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FB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1" Type="http://schemas.openxmlformats.org/officeDocument/2006/relationships/commentAuthors" Target="commentAuthors.xml"/><Relationship Id="rId60" Type="http://schemas.openxmlformats.org/officeDocument/2006/relationships/tableStyles" Target="tableStyles.xml"/><Relationship Id="rId6" Type="http://schemas.openxmlformats.org/officeDocument/2006/relationships/slide" Target="slides/slide3.xml"/><Relationship Id="rId59" Type="http://schemas.openxmlformats.org/officeDocument/2006/relationships/viewProps" Target="viewProps.xml"/><Relationship Id="rId58" Type="http://schemas.openxmlformats.org/officeDocument/2006/relationships/presProps" Target="presProps.xml"/><Relationship Id="rId57" Type="http://schemas.openxmlformats.org/officeDocument/2006/relationships/slide" Target="slides/slide53.xml"/><Relationship Id="rId56" Type="http://schemas.openxmlformats.org/officeDocument/2006/relationships/slide" Target="slides/slide52.xml"/><Relationship Id="rId55" Type="http://schemas.openxmlformats.org/officeDocument/2006/relationships/slide" Target="slides/slide51.xml"/><Relationship Id="rId54" Type="http://schemas.openxmlformats.org/officeDocument/2006/relationships/slide" Target="slides/slide50.xml"/><Relationship Id="rId53" Type="http://schemas.openxmlformats.org/officeDocument/2006/relationships/slide" Target="slides/slide49.xml"/><Relationship Id="rId52" Type="http://schemas.openxmlformats.org/officeDocument/2006/relationships/slide" Target="slides/slide48.xml"/><Relationship Id="rId51" Type="http://schemas.openxmlformats.org/officeDocument/2006/relationships/slide" Target="slides/slide47.xml"/><Relationship Id="rId50" Type="http://schemas.openxmlformats.org/officeDocument/2006/relationships/slide" Target="slides/slide46.xml"/><Relationship Id="rId5" Type="http://schemas.openxmlformats.org/officeDocument/2006/relationships/slide" Target="slides/slide2.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notesMaster" Target="notesMasters/notesMaster1.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5"/>
          </p:nvPr>
        </p:nvSpPr>
        <p:spPr/>
        <p:txBody>
          <a:bodyPr/>
          <a:lstStyle/>
          <a:p>
            <a:fld id="{C5C53091-D51E-4495-A32C-C2C0B43B9457}"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5"/>
          </p:nvPr>
        </p:nvSpPr>
        <p:spPr/>
        <p:txBody>
          <a:bodyPr/>
          <a:lstStyle/>
          <a:p>
            <a:fld id="{C5C53091-D51E-4495-A32C-C2C0B43B9457}"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5"/>
          </p:nvPr>
        </p:nvSpPr>
        <p:spPr/>
        <p:txBody>
          <a:bodyPr/>
          <a:lstStyle/>
          <a:p>
            <a:fld id="{C5C53091-D51E-4495-A32C-C2C0B43B9457}"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5"/>
          </p:nvPr>
        </p:nvSpPr>
        <p:spPr/>
        <p:txBody>
          <a:bodyPr/>
          <a:lstStyle/>
          <a:p>
            <a:fld id="{C5C53091-D51E-4495-A32C-C2C0B43B9457}"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5"/>
          </p:nvPr>
        </p:nvSpPr>
        <p:spPr/>
        <p:txBody>
          <a:bodyPr/>
          <a:lstStyle/>
          <a:p>
            <a:fld id="{C5C53091-D51E-4495-A32C-C2C0B43B9457}"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5"/>
          </p:nvPr>
        </p:nvSpPr>
        <p:spPr/>
        <p:txBody>
          <a:bodyPr/>
          <a:lstStyle/>
          <a:p>
            <a:fld id="{C5C53091-D51E-4495-A32C-C2C0B43B9457}"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5538" name="幻灯片图像占位符 1"/>
          <p:cNvSpPr/>
          <p:nvPr>
            <p:ph type="sldImg"/>
          </p:nvPr>
        </p:nvSpPr>
        <p:spPr>
          <a:xfrm>
            <a:off x="685800" y="1143000"/>
            <a:ext cx="5486400" cy="3086100"/>
          </a:xfrm>
          <a:prstGeom prst="rect">
            <a:avLst/>
          </a:prstGeom>
          <a:noFill/>
          <a:ln w="12700">
            <a:bevel/>
          </a:ln>
        </p:spPr>
      </p:sp>
      <p:sp>
        <p:nvSpPr>
          <p:cNvPr id="65539" name="备注占位符 2"/>
          <p:cNvSpPr/>
          <p:nvPr>
            <p:ph type="body" idx="1"/>
          </p:nvPr>
        </p:nvSpPr>
        <p:spPr>
          <a:xfrm>
            <a:off x="685800" y="4400550"/>
            <a:ext cx="5486400" cy="3600450"/>
          </a:xfrm>
          <a:prstGeom prst="rect">
            <a:avLst/>
          </a:prstGeom>
          <a:noFill/>
          <a:ln w="9525">
            <a:noFill/>
            <a:round/>
          </a:ln>
        </p:spPr>
        <p:txBody>
          <a:bodyPr vert="horz" wrap="square" lIns="91440" tIns="45720" rIns="91440" bIns="4572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200" b="0" i="0" u="none" baseline="0">
                <a:solidFill>
                  <a:schemeClr val="tx1"/>
                </a:solidFill>
                <a:latin typeface="Calibri" panose="020F0502020204030204" charset="0"/>
              </a:defRPr>
            </a:lvl1pPr>
            <a:lvl2pPr marL="742950" indent="-285750" algn="l" rtl="0" eaLnBrk="0" fontAlgn="base" hangingPunct="0">
              <a:lnSpc>
                <a:spcPct val="100000"/>
              </a:lnSpc>
              <a:spcBef>
                <a:spcPct val="0"/>
              </a:spcBef>
              <a:spcAft>
                <a:spcPct val="0"/>
              </a:spcAft>
              <a:buClrTx/>
              <a:buSzTx/>
              <a:buFontTx/>
              <a:buNone/>
              <a:defRPr kumimoji="0" lang="en-US" altLang="en-US" sz="1200" b="0" i="0" u="none" baseline="0">
                <a:solidFill>
                  <a:schemeClr val="tx1"/>
                </a:solidFill>
                <a:latin typeface="Calibri" panose="020F0502020204030204" charset="0"/>
              </a:defRPr>
            </a:lvl2pPr>
            <a:lvl3pPr marL="1143000" indent="-228600" algn="l" rtl="0" eaLnBrk="0" fontAlgn="base" hangingPunct="0">
              <a:lnSpc>
                <a:spcPct val="100000"/>
              </a:lnSpc>
              <a:spcBef>
                <a:spcPct val="0"/>
              </a:spcBef>
              <a:spcAft>
                <a:spcPct val="0"/>
              </a:spcAft>
              <a:buClrTx/>
              <a:buSzTx/>
              <a:buFontTx/>
              <a:buNone/>
              <a:defRPr kumimoji="0" lang="en-US" altLang="en-US" sz="1200" b="0" i="0" u="none" baseline="0">
                <a:solidFill>
                  <a:schemeClr val="tx1"/>
                </a:solidFill>
                <a:latin typeface="Calibri" panose="020F0502020204030204" charset="0"/>
              </a:defRPr>
            </a:lvl3pPr>
            <a:lvl4pPr marL="1600200" indent="-228600" algn="l" rtl="0" eaLnBrk="0" fontAlgn="base" hangingPunct="0">
              <a:lnSpc>
                <a:spcPct val="100000"/>
              </a:lnSpc>
              <a:spcBef>
                <a:spcPct val="0"/>
              </a:spcBef>
              <a:spcAft>
                <a:spcPct val="0"/>
              </a:spcAft>
              <a:buClrTx/>
              <a:buSzTx/>
              <a:buFontTx/>
              <a:buNone/>
              <a:defRPr kumimoji="0" lang="en-US" altLang="en-US" sz="1200" b="0" i="0" u="none" baseline="0">
                <a:solidFill>
                  <a:schemeClr val="tx1"/>
                </a:solidFill>
                <a:latin typeface="Calibri" panose="020F0502020204030204" charset="0"/>
              </a:defRPr>
            </a:lvl4pPr>
            <a:lvl5pPr marL="2057400" indent="-228600" algn="l" rtl="0" eaLnBrk="0" fontAlgn="base" hangingPunct="0">
              <a:lnSpc>
                <a:spcPct val="100000"/>
              </a:lnSpc>
              <a:spcBef>
                <a:spcPct val="0"/>
              </a:spcBef>
              <a:spcAft>
                <a:spcPct val="0"/>
              </a:spcAft>
              <a:buClrTx/>
              <a:buSzTx/>
              <a:buFontTx/>
              <a:buNone/>
              <a:defRPr kumimoji="0" lang="en-US" altLang="en-US" sz="1200" b="0" i="0" u="none" baseline="0">
                <a:solidFill>
                  <a:schemeClr val="tx1"/>
                </a:solidFill>
                <a:latin typeface="Calibri" panose="020F0502020204030204" charset="0"/>
              </a:defRPr>
            </a:lvl5pPr>
          </a:lstStyle>
          <a:p>
            <a:pPr marL="0" lvl="0" indent="0"/>
            <a:r>
              <a:rPr lang="zh-CN" altLang="en-US" sz="1800">
                <a:ea typeface="宋体" panose="02010600030101010101" pitchFamily="2" charset="-122"/>
              </a:rPr>
              <a:t>民主人士梁漱溟“一觉醒来，和平已经死了！”</a:t>
            </a:r>
            <a:endParaRPr lang="zh-CN" altLang="en-US" sz="1800">
              <a:ea typeface="宋体" panose="02010600030101010101" pitchFamily="2" charset="-122"/>
            </a:endParaRPr>
          </a:p>
          <a:p>
            <a:pPr marL="0" lvl="0" indent="0"/>
            <a:r>
              <a:rPr lang="zh-CN" altLang="en-US" sz="1800">
                <a:ea typeface="宋体" panose="02010600030101010101" pitchFamily="2" charset="-122"/>
              </a:rPr>
              <a:t>蒋介石终于在 </a:t>
            </a:r>
            <a:r>
              <a:rPr lang="en-US" altLang="zh-CN" sz="1800">
                <a:ea typeface="宋体" panose="02010600030101010101" pitchFamily="2" charset="-122"/>
              </a:rPr>
              <a:t>1946 </a:t>
            </a:r>
            <a:r>
              <a:rPr lang="zh-CN" altLang="en-US" sz="1800">
                <a:ea typeface="宋体" panose="02010600030101010101" pitchFamily="2" charset="-122"/>
              </a:rPr>
              <a:t>年撕毁了来之不易的协定，疯狂进攻解放区，内战爆发。最渴望和平的中国人民再一次卷入了战火之中。</a:t>
            </a:r>
            <a:endParaRPr lang="zh-CN" altLang="en-US" sz="1800">
              <a:ea typeface="宋体" panose="02010600030101010101" pitchFamily="2" charset="-122"/>
            </a:endParaRPr>
          </a:p>
        </p:txBody>
      </p:sp>
      <p:sp>
        <p:nvSpPr>
          <p:cNvPr id="65540" name="灯片编号占位符 3"/>
          <p:cNvSpPr/>
          <p:nvPr>
            <p:ph type="sldNum"/>
          </p:nvPr>
        </p:nvSpPr>
        <p:spPr>
          <a:xfrm>
            <a:off x="3884612" y="8685212"/>
            <a:ext cx="2971800" cy="458788"/>
          </a:xfrm>
          <a:prstGeom prst="rect">
            <a:avLst/>
          </a:prstGeom>
          <a:noFill/>
          <a:ln>
            <a:noFill/>
            <a:miter lim="800000"/>
          </a:ln>
        </p:spPr>
        <p:txBody>
          <a:bodyPr anchor="b" anchorCtr="0">
            <a:noAutofit/>
          </a:bodyPr>
          <a:lstStyle>
            <a:defPPr>
              <a:defRPr lang="en-US"/>
            </a:defPPr>
            <a:lvl1pPr marL="0" indent="0" algn="l" defTabSz="914400" rtl="0" eaLnBrk="1" fontAlgn="base" latinLnBrk="0" hangingPunct="1">
              <a:lnSpc>
                <a:spcPct val="100000"/>
              </a:lnSpc>
              <a:spcBef>
                <a:spcPct val="0"/>
              </a:spcBef>
              <a:spcAft>
                <a:spcPct val="0"/>
              </a:spcAft>
              <a:buClrTx/>
              <a:buSzTx/>
              <a:buFontTx/>
              <a:buNone/>
              <a:defRPr kumimoji="0" lang="en-US" altLang="en-US" sz="1800" b="0" i="0" u="none" kern="1200" baseline="0">
                <a:solidFill>
                  <a:schemeClr val="tx1"/>
                </a:solidFill>
                <a:latin typeface="+mn-lt"/>
                <a:ea typeface="+mn-ea"/>
                <a:cs typeface="+mn-cs"/>
              </a:defRPr>
            </a:lvl1pPr>
            <a:lvl2pPr marL="742950" indent="-285750" algn="l" rtl="0" eaLnBrk="1" fontAlgn="base" latinLnBrk="0" hangingPunct="1">
              <a:lnSpc>
                <a:spcPct val="100000"/>
              </a:lnSpc>
              <a:spcBef>
                <a:spcPct val="0"/>
              </a:spcBef>
              <a:spcAft>
                <a:spcPct val="0"/>
              </a:spcAft>
              <a:buClrTx/>
              <a:buSzTx/>
              <a:buFontTx/>
              <a:buNone/>
              <a:defRPr kumimoji="0" lang="en-US" altLang="en-US" sz="1800" b="0" i="0" u="none" kern="1200" baseline="0">
                <a:solidFill>
                  <a:schemeClr val="tx1"/>
                </a:solidFill>
                <a:latin typeface="+mn-lt"/>
                <a:ea typeface="+mn-ea"/>
                <a:cs typeface="+mn-cs"/>
              </a:defRPr>
            </a:lvl2pPr>
            <a:lvl3pPr marL="1143000" indent="-228600" algn="l" rtl="0" eaLnBrk="1" fontAlgn="base" latinLnBrk="0" hangingPunct="1">
              <a:lnSpc>
                <a:spcPct val="100000"/>
              </a:lnSpc>
              <a:spcBef>
                <a:spcPct val="0"/>
              </a:spcBef>
              <a:spcAft>
                <a:spcPct val="0"/>
              </a:spcAft>
              <a:buClrTx/>
              <a:buSzTx/>
              <a:buFontTx/>
              <a:buNone/>
              <a:defRPr kumimoji="0" lang="en-US" altLang="en-US" sz="1800" b="0" i="0" u="none" kern="1200" baseline="0">
                <a:solidFill>
                  <a:schemeClr val="tx1"/>
                </a:solidFill>
                <a:latin typeface="+mn-lt"/>
                <a:ea typeface="+mn-ea"/>
                <a:cs typeface="+mn-cs"/>
              </a:defRPr>
            </a:lvl3pPr>
            <a:lvl4pPr marL="1600200" indent="-228600" algn="l" rtl="0" eaLnBrk="1" fontAlgn="base" latinLnBrk="0" hangingPunct="1">
              <a:lnSpc>
                <a:spcPct val="100000"/>
              </a:lnSpc>
              <a:spcBef>
                <a:spcPct val="0"/>
              </a:spcBef>
              <a:spcAft>
                <a:spcPct val="0"/>
              </a:spcAft>
              <a:buClrTx/>
              <a:buSzTx/>
              <a:buFontTx/>
              <a:buNone/>
              <a:defRPr kumimoji="0" lang="en-US" altLang="en-US" sz="1800" b="0" i="0" u="none" kern="1200" baseline="0">
                <a:solidFill>
                  <a:schemeClr val="tx1"/>
                </a:solidFill>
                <a:latin typeface="+mn-lt"/>
                <a:ea typeface="+mn-ea"/>
                <a:cs typeface="+mn-cs"/>
              </a:defRPr>
            </a:lvl4pPr>
            <a:lvl5pPr marL="2057400" indent="-228600" algn="l" rtl="0" eaLnBrk="1" fontAlgn="base" latinLnBrk="0" hangingPunct="1">
              <a:lnSpc>
                <a:spcPct val="100000"/>
              </a:lnSpc>
              <a:spcBef>
                <a:spcPct val="0"/>
              </a:spcBef>
              <a:spcAft>
                <a:spcPct val="0"/>
              </a:spcAft>
              <a:buClrTx/>
              <a:buSzTx/>
              <a:buFontTx/>
              <a:buNone/>
              <a:defRPr kumimoji="0" lang="en-US" altLang="en-US" sz="1800" b="0" i="0" u="none" kern="1200" baseline="0">
                <a:solidFill>
                  <a:schemeClr val="tx1"/>
                </a:solidFill>
                <a:latin typeface="+mn-lt"/>
                <a:ea typeface="+mn-ea"/>
                <a:cs typeface="+mn-cs"/>
              </a:defRPr>
            </a:lvl5pPr>
            <a:lvl6pPr marL="2286000" algn="l" defTabSz="914400" rtl="0" eaLnBrk="1" latinLnBrk="0" hangingPunct="1">
              <a:defRPr lang="en-US" altLang="en-US" sz="1800" kern="1200">
                <a:solidFill>
                  <a:schemeClr val="tx1"/>
                </a:solidFill>
                <a:latin typeface="+mn-lt"/>
                <a:ea typeface="+mn-ea"/>
                <a:cs typeface="+mn-cs"/>
              </a:defRPr>
            </a:lvl6pPr>
            <a:lvl7pPr marL="2743200" algn="l" defTabSz="914400" rtl="0" eaLnBrk="1" latinLnBrk="0" hangingPunct="1">
              <a:defRPr lang="en-US" altLang="en-US" sz="1800" kern="1200">
                <a:solidFill>
                  <a:schemeClr val="tx1"/>
                </a:solidFill>
                <a:latin typeface="+mn-lt"/>
                <a:ea typeface="+mn-ea"/>
                <a:cs typeface="+mn-cs"/>
              </a:defRPr>
            </a:lvl7pPr>
            <a:lvl8pPr marL="3200400" algn="l" defTabSz="914400" rtl="0" eaLnBrk="1" latinLnBrk="0" hangingPunct="1">
              <a:defRPr lang="en-US" altLang="en-US" sz="1800" kern="1200">
                <a:solidFill>
                  <a:schemeClr val="tx1"/>
                </a:solidFill>
                <a:latin typeface="+mn-lt"/>
                <a:ea typeface="+mn-ea"/>
                <a:cs typeface="+mn-cs"/>
              </a:defRPr>
            </a:lvl8pPr>
            <a:lvl9pPr marL="3657600" algn="l" defTabSz="914400" rtl="0" eaLnBrk="1" latinLnBrk="0" hangingPunct="1">
              <a:defRPr lang="en-US" altLang="en-US" sz="1800" kern="1200">
                <a:solidFill>
                  <a:schemeClr val="tx1"/>
                </a:solidFill>
                <a:latin typeface="+mn-lt"/>
                <a:ea typeface="+mn-ea"/>
                <a:cs typeface="+mn-cs"/>
              </a:defRPr>
            </a:lvl9pPr>
          </a:lstStyle>
          <a:p>
            <a:pPr marL="0" lvl="0" indent="0" algn="r" eaLnBrk="1" hangingPunct="1"/>
            <a:fld id="{EE7A5335-A3CB-474A-B507-74CD832F8C7E}" type="slidenum">
              <a:rPr lang="en-US" altLang="en-US" sz="1200">
                <a:ea typeface="宋体" panose="02010600030101010101" pitchFamily="2" charset="-122"/>
              </a:rPr>
            </a:fld>
            <a:endParaRPr lang="en-US" altLang="en-US" sz="1200">
              <a:ea typeface="宋体" panose="02010600030101010101" pitchFamily="2"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6625" name="幻灯片图像占位符 1"/>
          <p:cNvSpPr/>
          <p:nvPr>
            <p:ph type="sldImg"/>
          </p:nvPr>
        </p:nvSpPr>
        <p:spPr>
          <a:ln>
            <a:solidFill>
              <a:srgbClr val="000000"/>
            </a:solidFill>
          </a:ln>
        </p:spPr>
      </p:sp>
      <p:sp>
        <p:nvSpPr>
          <p:cNvPr id="26626" name="文本占位符 2"/>
          <p:cNvSpPr/>
          <p:nvPr>
            <p:ph type="body"/>
          </p:nvPr>
        </p:nvSpPr>
        <p:spPr>
          <a:noFill/>
          <a:ln>
            <a:noFill/>
          </a:ln>
        </p:spPr>
        <p:txBody>
          <a:bodyPr lIns="91440" tIns="45720" rIns="91440" bIns="45720" anchor="t" anchorCtr="0"/>
          <a:p>
            <a:pPr lvl="0"/>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仅标题">
    <p:bg>
      <p:bgPr>
        <a:blipFill rotWithShape="1">
          <a:blip r:embed="rId2">
            <a:alphaModFix amt="13000"/>
          </a:blip>
          <a:stretch>
            <a:fillRect/>
          </a:stretch>
        </a:blipFill>
        <a:effectLst/>
      </p:bgPr>
    </p:bg>
    <p:spTree>
      <p:nvGrpSpPr>
        <p:cNvPr id="1" name=""/>
        <p:cNvGrpSpPr/>
        <p:nvPr/>
      </p:nvGrpSpPr>
      <p:grpSpPr>
        <a:xfrm>
          <a:off x="0" y="0"/>
          <a:ext cx="0" cy="0"/>
          <a:chOff x="0" y="0"/>
          <a:chExt cx="0" cy="0"/>
        </a:xfrm>
      </p:grpSpPr>
    </p:spTree>
  </p:cSld>
  <p:clrMapOvr>
    <a:masterClrMapping/>
  </p:clrMapOvr>
  <p:transition>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标题和四项内容">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sz="quarter"/>
          </p:nvPr>
        </p:nvSpPr>
        <p:spPr>
          <a:xfrm>
            <a:off x="609600" y="274638"/>
            <a:ext cx="10972800" cy="1143000"/>
          </a:xfrm>
        </p:spPr>
        <p:txBody>
          <a:bodyPr/>
          <a:lstStyle/>
          <a:p>
            <a:r>
              <a:rPr lang="zh-CN" altLang="en-US" noProof="1" smtClean="0"/>
              <a:t>单击此处编辑母版标题样式</a:t>
            </a:r>
            <a:endParaRPr lang="zh-CN" altLang="en-US" noProof="1"/>
          </a:p>
        </p:txBody>
      </p:sp>
      <p:sp>
        <p:nvSpPr>
          <p:cNvPr id="3" name="内容占位符 2"/>
          <p:cNvSpPr>
            <a:spLocks noGrp="1"/>
          </p:cNvSpPr>
          <p:nvPr>
            <p:ph sz="quarter" idx="1"/>
          </p:nvPr>
        </p:nvSpPr>
        <p:spPr>
          <a:xfrm>
            <a:off x="609600" y="1600200"/>
            <a:ext cx="5384800" cy="2185988"/>
          </a:xfrm>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内容占位符 3"/>
          <p:cNvSpPr>
            <a:spLocks noGrp="1"/>
          </p:cNvSpPr>
          <p:nvPr>
            <p:ph sz="quarter" idx="2"/>
          </p:nvPr>
        </p:nvSpPr>
        <p:spPr>
          <a:xfrm>
            <a:off x="6197600" y="1600200"/>
            <a:ext cx="5384800" cy="2185988"/>
          </a:xfrm>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5" name="内容占位符 4"/>
          <p:cNvSpPr>
            <a:spLocks noGrp="1"/>
          </p:cNvSpPr>
          <p:nvPr>
            <p:ph sz="quarter" idx="3"/>
          </p:nvPr>
        </p:nvSpPr>
        <p:spPr>
          <a:xfrm>
            <a:off x="609600" y="3938588"/>
            <a:ext cx="5384800" cy="2187575"/>
          </a:xfrm>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6" name="内容占位符 5"/>
          <p:cNvSpPr>
            <a:spLocks noGrp="1"/>
          </p:cNvSpPr>
          <p:nvPr>
            <p:ph sz="quarter" idx="4"/>
          </p:nvPr>
        </p:nvSpPr>
        <p:spPr>
          <a:xfrm>
            <a:off x="6197600" y="3938588"/>
            <a:ext cx="5384800" cy="2187575"/>
          </a:xfrm>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7" name="日期占位符 6"/>
          <p:cNvSpPr>
            <a:spLocks noGrp="1"/>
          </p:cNvSpPr>
          <p:nvPr>
            <p:ph type="dt" sz="half" idx="12"/>
          </p:nvPr>
        </p:nvSpPr>
        <p:spPr bwMode="auto">
          <a:xfrm>
            <a:off x="609600" y="6245225"/>
            <a:ext cx="2844800" cy="476250"/>
          </a:xfrm>
          <a:prstGeom prst="rect">
            <a:avLst/>
          </a:prstGeom>
          <a:ln>
            <a:miter lim="800000"/>
          </a:ln>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 name="页脚占位符 7"/>
          <p:cNvSpPr>
            <a:spLocks noGrp="1"/>
          </p:cNvSpPr>
          <p:nvPr>
            <p:ph type="ftr" sz="quarter" idx="13"/>
          </p:nvPr>
        </p:nvSpPr>
        <p:spPr bwMode="auto">
          <a:xfrm>
            <a:off x="4165600" y="6245225"/>
            <a:ext cx="3860800" cy="476250"/>
          </a:xfrm>
          <a:prstGeom prst="rect">
            <a:avLst/>
          </a:prstGeom>
          <a:ln>
            <a:miter lim="800000"/>
          </a:ln>
        </p:spPr>
        <p:txBody>
          <a:bodyPr vert="horz" wrap="square" lIns="91440" tIns="45720" rIns="91440" bIns="45720" numCol="1" anchor="t"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 name="灯片编号占位符 8"/>
          <p:cNvSpPr>
            <a:spLocks noGrp="1"/>
          </p:cNvSpPr>
          <p:nvPr>
            <p:ph type="sldNum" sz="quarter" idx="14"/>
          </p:nvPr>
        </p:nvSpPr>
        <p:spPr bwMode="auto">
          <a:xfrm>
            <a:off x="8737600" y="6245225"/>
            <a:ext cx="2844800" cy="476250"/>
          </a:xfrm>
          <a:prstGeom prst="rect">
            <a:avLst/>
          </a:prstGeom>
          <a:ln>
            <a:miter lim="800000"/>
          </a:ln>
        </p:spPr>
        <p:txBody>
          <a:bodyPr vert="horz" wrap="square" lIns="91440" tIns="45720" rIns="91440" bIns="45720" numCol="1" anchor="t" anchorCtr="0" compatLnSpc="1"/>
          <a:p>
            <a:pPr algn="r">
              <a:buNone/>
            </a:pPr>
            <a:fld id="{9A0DB2DC-4C9A-4742-B13C-FB6460FD3503}" type="slidenum">
              <a:rPr lang="zh-CN" altLang="en-US" dirty="0"/>
            </a:fld>
            <a:endParaRPr lang="zh-CN" altLang="en-US" dirty="0"/>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研究方法">
    <p:spTree>
      <p:nvGrpSpPr>
        <p:cNvPr id="1" name=""/>
        <p:cNvGrpSpPr/>
        <p:nvPr/>
      </p:nvGrpSpPr>
      <p:grpSpPr>
        <a:xfrm>
          <a:off x="0" y="0"/>
          <a:ext cx="0" cy="0"/>
          <a:chOff x="0" y="0"/>
          <a:chExt cx="0" cy="0"/>
        </a:xfrm>
      </p:grpSpPr>
      <p:cxnSp>
        <p:nvCxnSpPr>
          <p:cNvPr id="13" name="直接连接符 12"/>
          <p:cNvCxnSpPr/>
          <p:nvPr userDrawn="1"/>
        </p:nvCxnSpPr>
        <p:spPr>
          <a:xfrm>
            <a:off x="2788985" y="1268760"/>
            <a:ext cx="831206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 name="直角三角形 11"/>
          <p:cNvSpPr/>
          <p:nvPr userDrawn="1"/>
        </p:nvSpPr>
        <p:spPr>
          <a:xfrm flipH="1">
            <a:off x="11277600" y="6019801"/>
            <a:ext cx="950294" cy="853427"/>
          </a:xfrm>
          <a:prstGeom prst="rtTriangle">
            <a:avLst/>
          </a:prstGeom>
          <a:solidFill>
            <a:srgbClr val="202A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18" name="五边形 17"/>
          <p:cNvSpPr/>
          <p:nvPr userDrawn="1"/>
        </p:nvSpPr>
        <p:spPr>
          <a:xfrm flipH="1">
            <a:off x="11382166" y="6369172"/>
            <a:ext cx="986607" cy="504056"/>
          </a:xfrm>
          <a:prstGeom prst="homePlate">
            <a:avLst/>
          </a:prstGeom>
          <a:no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fld id="{170C0C04-E408-48A9-82A4-3716296300DE}" type="slidenum">
              <a:rPr lang="zh-CN" altLang="en-US" sz="180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fld>
            <a:endParaRPr lang="zh-CN" altLang="en-US" kern="0" dirty="0">
              <a:solidFill>
                <a:sysClr val="window" lastClr="FFFFFF"/>
              </a:solidFill>
              <a:latin typeface="Calibri" panose="020F0502020204030204"/>
              <a:ea typeface="宋体" panose="02010600030101010101" pitchFamily="2" charset="-122"/>
            </a:endParaRPr>
          </a:p>
        </p:txBody>
      </p:sp>
      <p:sp>
        <p:nvSpPr>
          <p:cNvPr id="16" name="矩形 15"/>
          <p:cNvSpPr/>
          <p:nvPr userDrawn="1"/>
        </p:nvSpPr>
        <p:spPr>
          <a:xfrm>
            <a:off x="0" y="0"/>
            <a:ext cx="1691680" cy="6858000"/>
          </a:xfrm>
          <a:prstGeom prst="rect">
            <a:avLst/>
          </a:prstGeom>
          <a:solidFill>
            <a:srgbClr val="202A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21" name="表格 20"/>
          <p:cNvGraphicFramePr>
            <a:graphicFrameLocks noGrp="1"/>
          </p:cNvGraphicFramePr>
          <p:nvPr userDrawn="1"/>
        </p:nvGraphicFramePr>
        <p:xfrm>
          <a:off x="0" y="1268760"/>
          <a:ext cx="1691680" cy="3874740"/>
        </p:xfrm>
        <a:graphic>
          <a:graphicData uri="http://schemas.openxmlformats.org/drawingml/2006/table">
            <a:tbl>
              <a:tblPr>
                <a:tableStyleId>{2D5ABB26-0587-4C30-8999-92F81FD0307C}</a:tableStyleId>
              </a:tblPr>
              <a:tblGrid>
                <a:gridCol w="1691680"/>
              </a:tblGrid>
              <a:tr h="968685">
                <a:tc>
                  <a:txBody>
                    <a:bodyPr/>
                    <a:lstStyle/>
                    <a:p>
                      <a:pPr algn="ctr"/>
                      <a:r>
                        <a:rPr lang="en-US" altLang="zh-CN">
                          <a:solidFill>
                            <a:schemeClr val="bg1"/>
                          </a:solidFill>
                        </a:rPr>
                        <a:t>  </a:t>
                      </a:r>
                      <a:endParaRPr lang="zh-CN" altLang="en-US" dirty="0">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968685">
                <a:tc>
                  <a:txBody>
                    <a:bodyPr/>
                    <a:lstStyle/>
                    <a:p>
                      <a:pPr algn="ctr"/>
                      <a:r>
                        <a:rPr lang="zh-CN" altLang="en-US" sz="2000" b="1">
                          <a:solidFill>
                            <a:schemeClr val="bg1"/>
                          </a:solidFill>
                          <a:latin typeface="微软雅黑" panose="020B0503020204020204" pitchFamily="34" charset="-122"/>
                          <a:ea typeface="微软雅黑" panose="020B0503020204020204" pitchFamily="34" charset="-122"/>
                        </a:rPr>
                        <a:t>革命概念</a:t>
                      </a:r>
                      <a:endParaRPr lang="zh-CN" altLang="en-US" sz="2000" b="1" dirty="0">
                        <a:solidFill>
                          <a:schemeClr val="bg1"/>
                        </a:solidFill>
                        <a:latin typeface="微软雅黑" panose="020B0503020204020204" pitchFamily="34" charset="-122"/>
                        <a:ea typeface="微软雅黑" panose="020B0503020204020204" pitchFamily="34"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CB00F"/>
                    </a:solidFill>
                  </a:tcPr>
                </a:tc>
              </a:tr>
              <a:tr h="968685">
                <a:tc>
                  <a:txBody>
                    <a:bodyPr/>
                    <a:lstStyle/>
                    <a:p>
                      <a:pPr algn="ctr"/>
                      <a:r>
                        <a:rPr lang="zh-CN" altLang="en-US" sz="2000" b="1">
                          <a:solidFill>
                            <a:schemeClr val="bg1"/>
                          </a:solidFill>
                          <a:latin typeface="微软雅黑" panose="020B0503020204020204" pitchFamily="34" charset="-122"/>
                          <a:ea typeface="微软雅黑" panose="020B0503020204020204" pitchFamily="34" charset="-122"/>
                        </a:rPr>
                        <a:t>乡村动员</a:t>
                      </a:r>
                      <a:endParaRPr lang="zh-CN" altLang="en-US" sz="2000" b="1" dirty="0">
                        <a:solidFill>
                          <a:schemeClr val="bg1"/>
                        </a:solidFill>
                        <a:latin typeface="微软雅黑" panose="020B0503020204020204" pitchFamily="34" charset="-122"/>
                        <a:ea typeface="微软雅黑" panose="020B0503020204020204" pitchFamily="34"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968685">
                <a:tc>
                  <a:txBody>
                    <a:bodyPr/>
                    <a:lstStyle/>
                    <a:p>
                      <a:pPr algn="ctr"/>
                      <a:r>
                        <a:rPr lang="zh-CN" altLang="en-US" sz="2000" b="1">
                          <a:solidFill>
                            <a:schemeClr val="bg1"/>
                          </a:solidFill>
                          <a:latin typeface="微软雅黑" panose="020B0503020204020204" pitchFamily="34" charset="-122"/>
                          <a:ea typeface="微软雅黑" panose="020B0503020204020204" pitchFamily="34" charset="-122"/>
                        </a:rPr>
                        <a:t>练习反思</a:t>
                      </a:r>
                      <a:endParaRPr lang="zh-CN" altLang="en-US" sz="2000" b="1" dirty="0">
                        <a:solidFill>
                          <a:schemeClr val="bg1"/>
                        </a:solidFill>
                        <a:latin typeface="微软雅黑" panose="020B0503020204020204" pitchFamily="34" charset="-122"/>
                        <a:ea typeface="微软雅黑" panose="020B0503020204020204" pitchFamily="34"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bl>
          </a:graphicData>
        </a:graphic>
      </p:graphicFrame>
      <p:grpSp>
        <p:nvGrpSpPr>
          <p:cNvPr id="22" name="组合 21"/>
          <p:cNvGrpSpPr/>
          <p:nvPr userDrawn="1"/>
        </p:nvGrpSpPr>
        <p:grpSpPr>
          <a:xfrm>
            <a:off x="0" y="1272662"/>
            <a:ext cx="1691680" cy="962538"/>
            <a:chOff x="0" y="1272662"/>
            <a:chExt cx="1691680" cy="788186"/>
          </a:xfrm>
          <a:solidFill>
            <a:srgbClr val="1A92A2"/>
          </a:solidFill>
        </p:grpSpPr>
        <p:sp>
          <p:nvSpPr>
            <p:cNvPr id="23" name="矩形 22"/>
            <p:cNvSpPr/>
            <p:nvPr userDrawn="1"/>
          </p:nvSpPr>
          <p:spPr>
            <a:xfrm>
              <a:off x="0" y="1272662"/>
              <a:ext cx="1691680" cy="7881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微软雅黑" panose="020B0503020204020204" pitchFamily="34" charset="-122"/>
                  <a:ea typeface="微软雅黑" panose="020B0503020204020204" pitchFamily="34" charset="-122"/>
                </a:rPr>
                <a:t>基础梳理</a:t>
              </a:r>
              <a:endParaRPr lang="zh-CN" altLang="en-US" sz="2000" b="1" dirty="0">
                <a:latin typeface="微软雅黑" panose="020B0503020204020204" pitchFamily="34" charset="-122"/>
                <a:ea typeface="微软雅黑" panose="020B0503020204020204" pitchFamily="34" charset="-122"/>
              </a:endParaRPr>
            </a:p>
          </p:txBody>
        </p:sp>
        <p:sp>
          <p:nvSpPr>
            <p:cNvPr id="24" name="等腰三角形 23"/>
            <p:cNvSpPr/>
            <p:nvPr userDrawn="1"/>
          </p:nvSpPr>
          <p:spPr>
            <a:xfrm rot="16200000">
              <a:off x="1547664" y="1594748"/>
              <a:ext cx="144016" cy="144016"/>
            </a:xfrm>
            <a:prstGeom prst="triangle">
              <a:avLst/>
            </a:prstGeom>
            <a:solidFill>
              <a:srgbClr val="202A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5" name="图片 24"/>
          <p:cNvPicPr>
            <a:picLocks noChangeAspect="1"/>
          </p:cNvPicPr>
          <p:nvPr userDrawn="1"/>
        </p:nvPicPr>
        <p:blipFill rotWithShape="1">
          <a:blip r:embed="rId2" cstate="print">
            <a:extLst>
              <a:ext uri="{28A0092B-C50C-407E-A947-70E740481C1C}">
                <a14:useLocalDpi xmlns:a14="http://schemas.microsoft.com/office/drawing/2010/main" val="0"/>
              </a:ext>
            </a:extLst>
          </a:blip>
          <a:srcRect b="35752"/>
          <a:stretch>
            <a:fillRect/>
          </a:stretch>
        </p:blipFill>
        <p:spPr>
          <a:xfrm>
            <a:off x="-127000" y="5511800"/>
            <a:ext cx="1923245" cy="1352639"/>
          </a:xfrm>
          <a:prstGeom prst="rect">
            <a:avLst/>
          </a:prstGeom>
        </p:spPr>
      </p:pic>
      <p:sp>
        <p:nvSpPr>
          <p:cNvPr id="11" name="Freeform 12"/>
          <p:cNvSpPr>
            <a:spLocks noEditPoints="1"/>
          </p:cNvSpPr>
          <p:nvPr userDrawn="1"/>
        </p:nvSpPr>
        <p:spPr bwMode="auto">
          <a:xfrm>
            <a:off x="284199" y="201312"/>
            <a:ext cx="947701" cy="865488"/>
          </a:xfrm>
          <a:custGeom>
            <a:avLst/>
            <a:gdLst>
              <a:gd name="T0" fmla="*/ 127 w 358"/>
              <a:gd name="T1" fmla="*/ 292 h 382"/>
              <a:gd name="T2" fmla="*/ 322 w 358"/>
              <a:gd name="T3" fmla="*/ 63 h 382"/>
              <a:gd name="T4" fmla="*/ 333 w 358"/>
              <a:gd name="T5" fmla="*/ 113 h 382"/>
              <a:gd name="T6" fmla="*/ 336 w 358"/>
              <a:gd name="T7" fmla="*/ 178 h 382"/>
              <a:gd name="T8" fmla="*/ 338 w 358"/>
              <a:gd name="T9" fmla="*/ 245 h 382"/>
              <a:gd name="T10" fmla="*/ 321 w 358"/>
              <a:gd name="T11" fmla="*/ 314 h 382"/>
              <a:gd name="T12" fmla="*/ 271 w 358"/>
              <a:gd name="T13" fmla="*/ 382 h 382"/>
              <a:gd name="T14" fmla="*/ 172 w 358"/>
              <a:gd name="T15" fmla="*/ 226 h 382"/>
              <a:gd name="T16" fmla="*/ 123 w 358"/>
              <a:gd name="T17" fmla="*/ 197 h 382"/>
              <a:gd name="T18" fmla="*/ 125 w 358"/>
              <a:gd name="T19" fmla="*/ 208 h 382"/>
              <a:gd name="T20" fmla="*/ 174 w 358"/>
              <a:gd name="T21" fmla="*/ 236 h 382"/>
              <a:gd name="T22" fmla="*/ 172 w 358"/>
              <a:gd name="T23" fmla="*/ 226 h 382"/>
              <a:gd name="T24" fmla="*/ 288 w 358"/>
              <a:gd name="T25" fmla="*/ 136 h 382"/>
              <a:gd name="T26" fmla="*/ 263 w 358"/>
              <a:gd name="T27" fmla="*/ 125 h 382"/>
              <a:gd name="T28" fmla="*/ 171 w 358"/>
              <a:gd name="T29" fmla="*/ 70 h 382"/>
              <a:gd name="T30" fmla="*/ 148 w 358"/>
              <a:gd name="T31" fmla="*/ 54 h 382"/>
              <a:gd name="T32" fmla="*/ 171 w 358"/>
              <a:gd name="T33" fmla="*/ 70 h 382"/>
              <a:gd name="T34" fmla="*/ 204 w 358"/>
              <a:gd name="T35" fmla="*/ 39 h 382"/>
              <a:gd name="T36" fmla="*/ 193 w 358"/>
              <a:gd name="T37" fmla="*/ 64 h 382"/>
              <a:gd name="T38" fmla="*/ 258 w 358"/>
              <a:gd name="T39" fmla="*/ 103 h 382"/>
              <a:gd name="T40" fmla="*/ 274 w 358"/>
              <a:gd name="T41" fmla="*/ 80 h 382"/>
              <a:gd name="T42" fmla="*/ 258 w 358"/>
              <a:gd name="T43" fmla="*/ 103 h 382"/>
              <a:gd name="T44" fmla="*/ 249 w 358"/>
              <a:gd name="T45" fmla="*/ 55 h 382"/>
              <a:gd name="T46" fmla="*/ 226 w 358"/>
              <a:gd name="T47" fmla="*/ 71 h 382"/>
              <a:gd name="T48" fmla="*/ 182 w 358"/>
              <a:gd name="T49" fmla="*/ 209 h 382"/>
              <a:gd name="T50" fmla="*/ 133 w 358"/>
              <a:gd name="T51" fmla="*/ 180 h 382"/>
              <a:gd name="T52" fmla="*/ 135 w 358"/>
              <a:gd name="T53" fmla="*/ 190 h 382"/>
              <a:gd name="T54" fmla="*/ 184 w 358"/>
              <a:gd name="T55" fmla="*/ 219 h 382"/>
              <a:gd name="T56" fmla="*/ 182 w 358"/>
              <a:gd name="T57" fmla="*/ 209 h 382"/>
              <a:gd name="T58" fmla="*/ 157 w 358"/>
              <a:gd name="T59" fmla="*/ 104 h 382"/>
              <a:gd name="T60" fmla="*/ 186 w 358"/>
              <a:gd name="T61" fmla="*/ 195 h 382"/>
              <a:gd name="T62" fmla="*/ 222 w 358"/>
              <a:gd name="T63" fmla="*/ 90 h 382"/>
              <a:gd name="T64" fmla="*/ 136 w 358"/>
              <a:gd name="T65" fmla="*/ 238 h 382"/>
              <a:gd name="T66" fmla="*/ 129 w 358"/>
              <a:gd name="T67" fmla="*/ 216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8" h="382">
                <a:moveTo>
                  <a:pt x="131" y="382"/>
                </a:moveTo>
                <a:cubicBezTo>
                  <a:pt x="135" y="352"/>
                  <a:pt x="135" y="320"/>
                  <a:pt x="127" y="292"/>
                </a:cubicBezTo>
                <a:cubicBezTo>
                  <a:pt x="0" y="220"/>
                  <a:pt x="33" y="56"/>
                  <a:pt x="140" y="23"/>
                </a:cubicBezTo>
                <a:cubicBezTo>
                  <a:pt x="196" y="0"/>
                  <a:pt x="272" y="14"/>
                  <a:pt x="322" y="63"/>
                </a:cubicBezTo>
                <a:cubicBezTo>
                  <a:pt x="358" y="99"/>
                  <a:pt x="340" y="109"/>
                  <a:pt x="340" y="109"/>
                </a:cubicBezTo>
                <a:cubicBezTo>
                  <a:pt x="333" y="113"/>
                  <a:pt x="333" y="113"/>
                  <a:pt x="333" y="113"/>
                </a:cubicBezTo>
                <a:cubicBezTo>
                  <a:pt x="337" y="130"/>
                  <a:pt x="345" y="162"/>
                  <a:pt x="344" y="166"/>
                </a:cubicBezTo>
                <a:cubicBezTo>
                  <a:pt x="342" y="172"/>
                  <a:pt x="336" y="178"/>
                  <a:pt x="336" y="178"/>
                </a:cubicBezTo>
                <a:cubicBezTo>
                  <a:pt x="354" y="239"/>
                  <a:pt x="354" y="239"/>
                  <a:pt x="354" y="239"/>
                </a:cubicBezTo>
                <a:cubicBezTo>
                  <a:pt x="338" y="245"/>
                  <a:pt x="338" y="245"/>
                  <a:pt x="338" y="245"/>
                </a:cubicBezTo>
                <a:cubicBezTo>
                  <a:pt x="341" y="265"/>
                  <a:pt x="343" y="281"/>
                  <a:pt x="341" y="300"/>
                </a:cubicBezTo>
                <a:cubicBezTo>
                  <a:pt x="341" y="304"/>
                  <a:pt x="330" y="313"/>
                  <a:pt x="321" y="314"/>
                </a:cubicBezTo>
                <a:cubicBezTo>
                  <a:pt x="267" y="317"/>
                  <a:pt x="267" y="317"/>
                  <a:pt x="267" y="317"/>
                </a:cubicBezTo>
                <a:cubicBezTo>
                  <a:pt x="271" y="382"/>
                  <a:pt x="271" y="382"/>
                  <a:pt x="271" y="382"/>
                </a:cubicBezTo>
                <a:cubicBezTo>
                  <a:pt x="131" y="382"/>
                  <a:pt x="131" y="382"/>
                  <a:pt x="131" y="382"/>
                </a:cubicBezTo>
                <a:close/>
                <a:moveTo>
                  <a:pt x="172" y="226"/>
                </a:moveTo>
                <a:cubicBezTo>
                  <a:pt x="132" y="196"/>
                  <a:pt x="132" y="196"/>
                  <a:pt x="132" y="196"/>
                </a:cubicBezTo>
                <a:cubicBezTo>
                  <a:pt x="129" y="193"/>
                  <a:pt x="125" y="194"/>
                  <a:pt x="123" y="197"/>
                </a:cubicBezTo>
                <a:cubicBezTo>
                  <a:pt x="123" y="197"/>
                  <a:pt x="123" y="197"/>
                  <a:pt x="123" y="197"/>
                </a:cubicBezTo>
                <a:cubicBezTo>
                  <a:pt x="121" y="201"/>
                  <a:pt x="122" y="205"/>
                  <a:pt x="125" y="208"/>
                </a:cubicBezTo>
                <a:cubicBezTo>
                  <a:pt x="165" y="238"/>
                  <a:pt x="165" y="238"/>
                  <a:pt x="165" y="238"/>
                </a:cubicBezTo>
                <a:cubicBezTo>
                  <a:pt x="168" y="240"/>
                  <a:pt x="172" y="239"/>
                  <a:pt x="174" y="236"/>
                </a:cubicBezTo>
                <a:cubicBezTo>
                  <a:pt x="174" y="236"/>
                  <a:pt x="174" y="236"/>
                  <a:pt x="174" y="236"/>
                </a:cubicBezTo>
                <a:cubicBezTo>
                  <a:pt x="176" y="233"/>
                  <a:pt x="175" y="228"/>
                  <a:pt x="172" y="226"/>
                </a:cubicBezTo>
                <a:close/>
                <a:moveTo>
                  <a:pt x="263" y="136"/>
                </a:moveTo>
                <a:cubicBezTo>
                  <a:pt x="288" y="136"/>
                  <a:pt x="288" y="136"/>
                  <a:pt x="288" y="136"/>
                </a:cubicBezTo>
                <a:cubicBezTo>
                  <a:pt x="288" y="125"/>
                  <a:pt x="288" y="125"/>
                  <a:pt x="288" y="125"/>
                </a:cubicBezTo>
                <a:cubicBezTo>
                  <a:pt x="263" y="125"/>
                  <a:pt x="263" y="125"/>
                  <a:pt x="263" y="125"/>
                </a:cubicBezTo>
                <a:cubicBezTo>
                  <a:pt x="263" y="136"/>
                  <a:pt x="263" y="136"/>
                  <a:pt x="263" y="136"/>
                </a:cubicBezTo>
                <a:close/>
                <a:moveTo>
                  <a:pt x="171" y="70"/>
                </a:moveTo>
                <a:cubicBezTo>
                  <a:pt x="158" y="48"/>
                  <a:pt x="158" y="48"/>
                  <a:pt x="158" y="48"/>
                </a:cubicBezTo>
                <a:cubicBezTo>
                  <a:pt x="148" y="54"/>
                  <a:pt x="148" y="54"/>
                  <a:pt x="148" y="54"/>
                </a:cubicBezTo>
                <a:cubicBezTo>
                  <a:pt x="161" y="76"/>
                  <a:pt x="161" y="76"/>
                  <a:pt x="161" y="76"/>
                </a:cubicBezTo>
                <a:cubicBezTo>
                  <a:pt x="171" y="70"/>
                  <a:pt x="171" y="70"/>
                  <a:pt x="171" y="70"/>
                </a:cubicBezTo>
                <a:close/>
                <a:moveTo>
                  <a:pt x="204" y="64"/>
                </a:moveTo>
                <a:cubicBezTo>
                  <a:pt x="204" y="39"/>
                  <a:pt x="204" y="39"/>
                  <a:pt x="204" y="39"/>
                </a:cubicBezTo>
                <a:cubicBezTo>
                  <a:pt x="193" y="39"/>
                  <a:pt x="193" y="39"/>
                  <a:pt x="193" y="39"/>
                </a:cubicBezTo>
                <a:cubicBezTo>
                  <a:pt x="193" y="64"/>
                  <a:pt x="193" y="64"/>
                  <a:pt x="193" y="64"/>
                </a:cubicBezTo>
                <a:cubicBezTo>
                  <a:pt x="204" y="64"/>
                  <a:pt x="204" y="64"/>
                  <a:pt x="204" y="64"/>
                </a:cubicBezTo>
                <a:close/>
                <a:moveTo>
                  <a:pt x="258" y="103"/>
                </a:moveTo>
                <a:cubicBezTo>
                  <a:pt x="279" y="90"/>
                  <a:pt x="279" y="90"/>
                  <a:pt x="279" y="90"/>
                </a:cubicBezTo>
                <a:cubicBezTo>
                  <a:pt x="274" y="80"/>
                  <a:pt x="274" y="80"/>
                  <a:pt x="274" y="80"/>
                </a:cubicBezTo>
                <a:cubicBezTo>
                  <a:pt x="252" y="93"/>
                  <a:pt x="252" y="93"/>
                  <a:pt x="252" y="93"/>
                </a:cubicBezTo>
                <a:cubicBezTo>
                  <a:pt x="258" y="103"/>
                  <a:pt x="258" y="103"/>
                  <a:pt x="258" y="103"/>
                </a:cubicBezTo>
                <a:close/>
                <a:moveTo>
                  <a:pt x="236" y="76"/>
                </a:moveTo>
                <a:cubicBezTo>
                  <a:pt x="249" y="55"/>
                  <a:pt x="249" y="55"/>
                  <a:pt x="249" y="55"/>
                </a:cubicBezTo>
                <a:cubicBezTo>
                  <a:pt x="239" y="49"/>
                  <a:pt x="239" y="49"/>
                  <a:pt x="239" y="49"/>
                </a:cubicBezTo>
                <a:cubicBezTo>
                  <a:pt x="226" y="71"/>
                  <a:pt x="226" y="71"/>
                  <a:pt x="226" y="71"/>
                </a:cubicBezTo>
                <a:cubicBezTo>
                  <a:pt x="236" y="76"/>
                  <a:pt x="236" y="76"/>
                  <a:pt x="236" y="76"/>
                </a:cubicBezTo>
                <a:close/>
                <a:moveTo>
                  <a:pt x="182" y="209"/>
                </a:moveTo>
                <a:cubicBezTo>
                  <a:pt x="142" y="178"/>
                  <a:pt x="142" y="178"/>
                  <a:pt x="142" y="178"/>
                </a:cubicBezTo>
                <a:cubicBezTo>
                  <a:pt x="139" y="176"/>
                  <a:pt x="135" y="177"/>
                  <a:pt x="133" y="180"/>
                </a:cubicBezTo>
                <a:cubicBezTo>
                  <a:pt x="133" y="180"/>
                  <a:pt x="133" y="180"/>
                  <a:pt x="133" y="180"/>
                </a:cubicBezTo>
                <a:cubicBezTo>
                  <a:pt x="131" y="183"/>
                  <a:pt x="132" y="188"/>
                  <a:pt x="135" y="190"/>
                </a:cubicBezTo>
                <a:cubicBezTo>
                  <a:pt x="175" y="221"/>
                  <a:pt x="175" y="221"/>
                  <a:pt x="175" y="221"/>
                </a:cubicBezTo>
                <a:cubicBezTo>
                  <a:pt x="178" y="223"/>
                  <a:pt x="182" y="222"/>
                  <a:pt x="184" y="219"/>
                </a:cubicBezTo>
                <a:cubicBezTo>
                  <a:pt x="184" y="219"/>
                  <a:pt x="184" y="219"/>
                  <a:pt x="184" y="219"/>
                </a:cubicBezTo>
                <a:cubicBezTo>
                  <a:pt x="186" y="216"/>
                  <a:pt x="185" y="211"/>
                  <a:pt x="182" y="209"/>
                </a:cubicBezTo>
                <a:close/>
                <a:moveTo>
                  <a:pt x="222" y="90"/>
                </a:moveTo>
                <a:cubicBezTo>
                  <a:pt x="198" y="76"/>
                  <a:pt x="169" y="83"/>
                  <a:pt x="157" y="104"/>
                </a:cubicBezTo>
                <a:cubicBezTo>
                  <a:pt x="144" y="126"/>
                  <a:pt x="160" y="151"/>
                  <a:pt x="149" y="174"/>
                </a:cubicBezTo>
                <a:cubicBezTo>
                  <a:pt x="186" y="195"/>
                  <a:pt x="186" y="195"/>
                  <a:pt x="186" y="195"/>
                </a:cubicBezTo>
                <a:cubicBezTo>
                  <a:pt x="200" y="174"/>
                  <a:pt x="229" y="176"/>
                  <a:pt x="242" y="154"/>
                </a:cubicBezTo>
                <a:cubicBezTo>
                  <a:pt x="255" y="132"/>
                  <a:pt x="245" y="104"/>
                  <a:pt x="222" y="90"/>
                </a:cubicBezTo>
                <a:close/>
                <a:moveTo>
                  <a:pt x="129" y="216"/>
                </a:moveTo>
                <a:cubicBezTo>
                  <a:pt x="125" y="224"/>
                  <a:pt x="128" y="233"/>
                  <a:pt x="136" y="238"/>
                </a:cubicBezTo>
                <a:cubicBezTo>
                  <a:pt x="142" y="241"/>
                  <a:pt x="150" y="240"/>
                  <a:pt x="155" y="236"/>
                </a:cubicBezTo>
                <a:lnTo>
                  <a:pt x="129" y="216"/>
                </a:lnTo>
                <a:close/>
              </a:path>
            </a:pathLst>
          </a:custGeom>
          <a:solidFill>
            <a:schemeClr val="bg1"/>
          </a:solidFill>
          <a:ln>
            <a:noFill/>
          </a:ln>
        </p:spPr>
        <p:txBody>
          <a:bodyPr vert="horz" wrap="square" lIns="91440" tIns="45720" rIns="91440" bIns="45720" numCol="1" anchor="t" anchorCtr="0" compatLnSpc="1"/>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Tm="5000">
        <p:blinds dir="vert"/>
      </p:transition>
    </mc:Choice>
    <mc:Fallback>
      <p:transition spd="slow" advTm="5000">
        <p:blinds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image" Target="../media/image4.png"/><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5.xml"/><Relationship Id="rId8" Type="http://schemas.openxmlformats.org/officeDocument/2006/relationships/slideLayout" Target="../slideLayouts/slideLayout24.xml"/><Relationship Id="rId7" Type="http://schemas.openxmlformats.org/officeDocument/2006/relationships/slideLayout" Target="../slideLayouts/slideLayout23.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 Id="rId3" Type="http://schemas.openxmlformats.org/officeDocument/2006/relationships/slideLayout" Target="../slideLayouts/slideLayout19.xml"/><Relationship Id="rId2" Type="http://schemas.openxmlformats.org/officeDocument/2006/relationships/slideLayout" Target="../slideLayouts/slideLayout18.xml"/><Relationship Id="rId18" Type="http://schemas.openxmlformats.org/officeDocument/2006/relationships/theme" Target="../theme/theme2.xml"/><Relationship Id="rId17" Type="http://schemas.openxmlformats.org/officeDocument/2006/relationships/tags" Target="../tags/tag61.xml"/><Relationship Id="rId16" Type="http://schemas.openxmlformats.org/officeDocument/2006/relationships/tags" Target="../tags/tag60.xml"/><Relationship Id="rId15" Type="http://schemas.openxmlformats.org/officeDocument/2006/relationships/tags" Target="../tags/tag59.xml"/><Relationship Id="rId14" Type="http://schemas.openxmlformats.org/officeDocument/2006/relationships/tags" Target="../tags/tag58.xml"/><Relationship Id="rId13" Type="http://schemas.openxmlformats.org/officeDocument/2006/relationships/tags" Target="../tags/tag57.xml"/><Relationship Id="rId12" Type="http://schemas.openxmlformats.org/officeDocument/2006/relationships/image" Target="../media/image4.png"/><Relationship Id="rId11" Type="http://schemas.openxmlformats.org/officeDocument/2006/relationships/slideLayout" Target="../slideLayouts/slideLayout27.xml"/><Relationship Id="rId10" Type="http://schemas.openxmlformats.org/officeDocument/2006/relationships/slideLayout" Target="../slideLayouts/slideLayout26.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7">
            <a:alphaModFix amt="30000"/>
          </a:blip>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2">
            <a:alphaModFix amt="30000"/>
          </a:blip>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3"/>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4"/>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5"/>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6"/>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7"/>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7.png"/><Relationship Id="rId4" Type="http://schemas.microsoft.com/office/2007/relationships/media" Target="../media/media1.mp3"/><Relationship Id="rId3" Type="http://schemas.openxmlformats.org/officeDocument/2006/relationships/audio" Target="../media/media1.mp3"/><Relationship Id="rId2" Type="http://schemas.openxmlformats.org/officeDocument/2006/relationships/image" Target="../media/image6.png"/><Relationship Id="rId1"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8.png"/><Relationship Id="rId1" Type="http://schemas.openxmlformats.org/officeDocument/2006/relationships/tags" Target="../tags/tag63.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4.xml"/><Relationship Id="rId1" Type="http://schemas.openxmlformats.org/officeDocument/2006/relationships/image" Target="../media/image8.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8.png"/><Relationship Id="rId1" Type="http://schemas.openxmlformats.org/officeDocument/2006/relationships/image" Target="../media/image11.pn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5.xml"/><Relationship Id="rId2" Type="http://schemas.openxmlformats.org/officeDocument/2006/relationships/tags" Target="../tags/tag65.xml"/><Relationship Id="rId1"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6.xml"/><Relationship Id="rId1" Type="http://schemas.openxmlformats.org/officeDocument/2006/relationships/image" Target="../media/image8.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2.jpeg"/><Relationship Id="rId2" Type="http://schemas.openxmlformats.org/officeDocument/2006/relationships/tags" Target="../tags/tag67.xml"/><Relationship Id="rId1" Type="http://schemas.openxmlformats.org/officeDocument/2006/relationships/image" Target="../media/image8.png"/></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5.xml"/><Relationship Id="rId2" Type="http://schemas.openxmlformats.org/officeDocument/2006/relationships/tags" Target="../tags/tag68.xml"/><Relationship Id="rId1" Type="http://schemas.openxmlformats.org/officeDocument/2006/relationships/image" Target="../media/image8.pn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15.xml"/><Relationship Id="rId2" Type="http://schemas.openxmlformats.org/officeDocument/2006/relationships/tags" Target="../tags/tag69.xml"/><Relationship Id="rId1" Type="http://schemas.openxmlformats.org/officeDocument/2006/relationships/image" Target="../media/image8.pn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15.xml"/><Relationship Id="rId2" Type="http://schemas.openxmlformats.org/officeDocument/2006/relationships/tags" Target="../tags/tag70.xml"/><Relationship Id="rId1" Type="http://schemas.openxmlformats.org/officeDocument/2006/relationships/image" Target="../media/image8.png"/></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15.xml"/><Relationship Id="rId2" Type="http://schemas.openxmlformats.org/officeDocument/2006/relationships/tags" Target="../tags/tag71.xml"/><Relationship Id="rId1" Type="http://schemas.openxmlformats.org/officeDocument/2006/relationships/image" Target="../media/image8.png"/></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15.xml"/><Relationship Id="rId3" Type="http://schemas.openxmlformats.org/officeDocument/2006/relationships/tags" Target="../tags/tag72.xml"/><Relationship Id="rId2" Type="http://schemas.openxmlformats.org/officeDocument/2006/relationships/image" Target="../media/image8.png"/><Relationship Id="rId1" Type="http://schemas.openxmlformats.org/officeDocument/2006/relationships/image" Target="../media/image13.jpeg"/></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15.xml"/><Relationship Id="rId2" Type="http://schemas.openxmlformats.org/officeDocument/2006/relationships/tags" Target="../tags/tag73.xml"/><Relationship Id="rId1" Type="http://schemas.openxmlformats.org/officeDocument/2006/relationships/image" Target="../media/image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2.xml"/><Relationship Id="rId1"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4" Type="http://schemas.openxmlformats.org/officeDocument/2006/relationships/slideLayout" Target="../slideLayouts/slideLayout15.xml"/><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image" Target="../media/image8.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tags" Target="../tags/tag76.xml"/><Relationship Id="rId1" Type="http://schemas.openxmlformats.org/officeDocument/2006/relationships/image" Target="../media/image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4" Type="http://schemas.openxmlformats.org/officeDocument/2006/relationships/slideLayout" Target="../slideLayouts/slideLayout15.xml"/><Relationship Id="rId3" Type="http://schemas.openxmlformats.org/officeDocument/2006/relationships/tags" Target="../tags/tag77.xml"/><Relationship Id="rId2" Type="http://schemas.openxmlformats.org/officeDocument/2006/relationships/image" Target="../media/image14.emf"/><Relationship Id="rId1" Type="http://schemas.openxmlformats.org/officeDocument/2006/relationships/image" Target="../media/image8.png"/></Relationships>
</file>

<file path=ppt/slides/_rels/slide35.xml.rels><?xml version="1.0" encoding="UTF-8" standalone="yes"?>
<Relationships xmlns="http://schemas.openxmlformats.org/package/2006/relationships"><Relationship Id="rId9" Type="http://schemas.openxmlformats.org/officeDocument/2006/relationships/image" Target="../media/image22.png"/><Relationship Id="rId8" Type="http://schemas.openxmlformats.org/officeDocument/2006/relationships/image" Target="../media/image21.png"/><Relationship Id="rId7" Type="http://schemas.openxmlformats.org/officeDocument/2006/relationships/image" Target="../media/image20.png"/><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5.png"/><Relationship Id="rId12" Type="http://schemas.openxmlformats.org/officeDocument/2006/relationships/slideLayout" Target="../slideLayouts/slideLayout2.xml"/><Relationship Id="rId11" Type="http://schemas.openxmlformats.org/officeDocument/2006/relationships/tags" Target="../tags/tag79.xml"/><Relationship Id="rId10" Type="http://schemas.openxmlformats.org/officeDocument/2006/relationships/image" Target="../media/image8.png"/><Relationship Id="rId1" Type="http://schemas.openxmlformats.org/officeDocument/2006/relationships/tags" Target="../tags/tag78.xml"/></Relationships>
</file>

<file path=ppt/slides/_rels/slide36.xml.rels><?xml version="1.0" encoding="UTF-8" standalone="yes"?>
<Relationships xmlns="http://schemas.openxmlformats.org/package/2006/relationships"><Relationship Id="rId9" Type="http://schemas.openxmlformats.org/officeDocument/2006/relationships/image" Target="../media/image31.png"/><Relationship Id="rId8" Type="http://schemas.openxmlformats.org/officeDocument/2006/relationships/image" Target="../media/image30.png"/><Relationship Id="rId7" Type="http://schemas.openxmlformats.org/officeDocument/2006/relationships/image" Target="../media/image29.png"/><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3" Type="http://schemas.openxmlformats.org/officeDocument/2006/relationships/image" Target="../media/image25.png"/><Relationship Id="rId24" Type="http://schemas.openxmlformats.org/officeDocument/2006/relationships/notesSlide" Target="../notesSlides/notesSlide7.xml"/><Relationship Id="rId23" Type="http://schemas.openxmlformats.org/officeDocument/2006/relationships/slideLayout" Target="../slideLayouts/slideLayout7.xml"/><Relationship Id="rId22" Type="http://schemas.openxmlformats.org/officeDocument/2006/relationships/tags" Target="../tags/tag80.xml"/><Relationship Id="rId21" Type="http://schemas.openxmlformats.org/officeDocument/2006/relationships/image" Target="../media/image43.png"/><Relationship Id="rId20" Type="http://schemas.openxmlformats.org/officeDocument/2006/relationships/image" Target="../media/image42.png"/><Relationship Id="rId2" Type="http://schemas.openxmlformats.org/officeDocument/2006/relationships/image" Target="../media/image24.png"/><Relationship Id="rId19" Type="http://schemas.openxmlformats.org/officeDocument/2006/relationships/image" Target="../media/image41.png"/><Relationship Id="rId18" Type="http://schemas.openxmlformats.org/officeDocument/2006/relationships/image" Target="../media/image40.png"/><Relationship Id="rId17" Type="http://schemas.openxmlformats.org/officeDocument/2006/relationships/image" Target="../media/image39.png"/><Relationship Id="rId16" Type="http://schemas.openxmlformats.org/officeDocument/2006/relationships/image" Target="../media/image38.png"/><Relationship Id="rId15" Type="http://schemas.openxmlformats.org/officeDocument/2006/relationships/image" Target="../media/image37.png"/><Relationship Id="rId14" Type="http://schemas.openxmlformats.org/officeDocument/2006/relationships/image" Target="../media/image36.png"/><Relationship Id="rId13" Type="http://schemas.openxmlformats.org/officeDocument/2006/relationships/image" Target="../media/image35.png"/><Relationship Id="rId12" Type="http://schemas.openxmlformats.org/officeDocument/2006/relationships/image" Target="../media/image34.png"/><Relationship Id="rId11" Type="http://schemas.openxmlformats.org/officeDocument/2006/relationships/image" Target="../media/image33.png"/><Relationship Id="rId10" Type="http://schemas.openxmlformats.org/officeDocument/2006/relationships/image" Target="../media/image32.png"/><Relationship Id="rId1" Type="http://schemas.openxmlformats.org/officeDocument/2006/relationships/image" Target="../media/image23.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tags" Target="../tags/tag81.xml"/><Relationship Id="rId1" Type="http://schemas.openxmlformats.org/officeDocument/2006/relationships/image" Target="../media/image8.png"/></Relationships>
</file>

<file path=ppt/slides/_rels/slide38.xml.rels><?xml version="1.0" encoding="UTF-8" standalone="yes"?>
<Relationships xmlns="http://schemas.openxmlformats.org/package/2006/relationships"><Relationship Id="rId4" Type="http://schemas.openxmlformats.org/officeDocument/2006/relationships/slideLayout" Target="../slideLayouts/slideLayout15.xml"/><Relationship Id="rId3" Type="http://schemas.openxmlformats.org/officeDocument/2006/relationships/tags" Target="../tags/tag83.xml"/><Relationship Id="rId2" Type="http://schemas.openxmlformats.org/officeDocument/2006/relationships/tags" Target="../tags/tag82.xml"/><Relationship Id="rId1" Type="http://schemas.openxmlformats.org/officeDocument/2006/relationships/image" Target="../media/image8.pn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84.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8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4.jpeg"/><Relationship Id="rId1" Type="http://schemas.openxmlformats.org/officeDocument/2006/relationships/tags" Target="../tags/tag86.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8.png"/><Relationship Id="rId3" Type="http://schemas.openxmlformats.org/officeDocument/2006/relationships/image" Target="../media/image7.png"/><Relationship Id="rId2" Type="http://schemas.microsoft.com/office/2007/relationships/media" Target="../media/media1.mp3"/><Relationship Id="rId1" Type="http://schemas.openxmlformats.org/officeDocument/2006/relationships/audio" Target="../media/media1.mp3"/></Relationships>
</file>

<file path=ppt/slides/_rels/slide5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6.png"/><Relationship Id="rId3" Type="http://schemas.openxmlformats.org/officeDocument/2006/relationships/image" Target="NULL" TargetMode="External"/><Relationship Id="rId2" Type="http://schemas.openxmlformats.org/officeDocument/2006/relationships/image" Target="../media/image45.png"/><Relationship Id="rId1" Type="http://schemas.openxmlformats.org/officeDocument/2006/relationships/image" Target="../media/image8.png"/></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5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8.png"/><Relationship Id="rId3" Type="http://schemas.openxmlformats.org/officeDocument/2006/relationships/image" Target="../media/image9.png"/><Relationship Id="rId2" Type="http://schemas.openxmlformats.org/officeDocument/2006/relationships/image" Target="../media/image47.png"/><Relationship Id="rId1" Type="http://schemas.openxmlformats.org/officeDocument/2006/relationships/tags" Target="../tags/tag87.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image" Target="../media/image5.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228600" y="322"/>
            <a:ext cx="12801600" cy="6880453"/>
            <a:chOff x="-228600" y="322"/>
            <a:chExt cx="12801600" cy="6880453"/>
          </a:xfrm>
        </p:grpSpPr>
        <p:pic>
          <p:nvPicPr>
            <p:cNvPr id="4" name="图片 3"/>
            <p:cNvPicPr>
              <a:picLocks noChangeAspect="1"/>
            </p:cNvPicPr>
            <p:nvPr/>
          </p:nvPicPr>
          <p:blipFill>
            <a:blip r:embed="rId1">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rcRect t="24859"/>
            <a:stretch>
              <a:fillRect/>
            </a:stretch>
          </p:blipFill>
          <p:spPr>
            <a:xfrm>
              <a:off x="-228600" y="1728073"/>
              <a:ext cx="12801600" cy="5152702"/>
            </a:xfrm>
            <a:prstGeom prst="rect">
              <a:avLst/>
            </a:prstGeom>
          </p:spPr>
        </p:pic>
      </p:grpSp>
      <p:sp>
        <p:nvSpPr>
          <p:cNvPr id="7" name="矩形 6"/>
          <p:cNvSpPr/>
          <p:nvPr/>
        </p:nvSpPr>
        <p:spPr>
          <a:xfrm>
            <a:off x="626745" y="1727835"/>
            <a:ext cx="11408410" cy="1106805"/>
          </a:xfrm>
          <a:prstGeom prst="rect">
            <a:avLst/>
          </a:prstGeom>
        </p:spPr>
        <p:txBody>
          <a:bodyPr wrap="square">
            <a:spAutoFit/>
          </a:bodyPr>
          <a:lstStyle/>
          <a:p>
            <a:r>
              <a:rPr lang="zh-CN" altLang="en-US" sz="6600" b="1">
                <a:solidFill>
                  <a:srgbClr val="FF0000"/>
                </a:solidFill>
                <a:latin typeface="微软雅黑" panose="020B0503020204020204" pitchFamily="34" charset="-122"/>
                <a:ea typeface="微软雅黑" panose="020B0503020204020204" pitchFamily="34" charset="-122"/>
              </a:rPr>
              <a:t>第22讲　抗日战争与解放战争</a:t>
            </a:r>
            <a:endParaRPr lang="zh-CN" altLang="en-US" sz="6600" b="1">
              <a:solidFill>
                <a:srgbClr val="FF0000"/>
              </a:solidFill>
              <a:latin typeface="微软雅黑" panose="020B0503020204020204" pitchFamily="34" charset="-122"/>
              <a:ea typeface="微软雅黑" panose="020B0503020204020204" pitchFamily="34" charset="-122"/>
            </a:endParaRPr>
          </a:p>
        </p:txBody>
      </p:sp>
      <p:pic>
        <p:nvPicPr>
          <p:cNvPr id="3" name="爱我中华">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152399" y="-708397"/>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hold" display="0">
                  <p:stCondLst>
                    <p:cond delay="indefinite"/>
                  </p:stCondLst>
                  <p:endCondLst>
                    <p:cond evt="onPrev" delay="0">
                      <p:tgtEl>
                        <p:sldTgt/>
                      </p:tgtEl>
                    </p:cond>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3" name="表格 2"/>
          <p:cNvGraphicFramePr/>
          <p:nvPr>
            <p:custDataLst>
              <p:tags r:id="rId1"/>
            </p:custDataLst>
          </p:nvPr>
        </p:nvGraphicFramePr>
        <p:xfrm>
          <a:off x="259715" y="1435735"/>
          <a:ext cx="11422380" cy="5394960"/>
        </p:xfrm>
        <a:graphic>
          <a:graphicData uri="http://schemas.openxmlformats.org/drawingml/2006/table">
            <a:tbl>
              <a:tblPr/>
              <a:tblGrid>
                <a:gridCol w="2643505"/>
                <a:gridCol w="8778875"/>
              </a:tblGrid>
              <a:tr h="466090">
                <a:tc>
                  <a:txBody>
                    <a:bodyPr wrap="square"/>
                    <a:p>
                      <a:pPr marL="0" lvl="0" indent="0" algn="ctr" fontAlgn="auto">
                        <a:lnSpc>
                          <a:spcPct val="120000"/>
                        </a:lnSpc>
                        <a:spcBef>
                          <a:spcPct val="0"/>
                        </a:spcBef>
                        <a:buClr>
                          <a:srgbClr val="000000"/>
                        </a:buClr>
                        <a:buNone/>
                      </a:pPr>
                      <a:r>
                        <a:rPr lang="zh-CN" altLang="en-US" sz="1800" b="1">
                          <a:solidFill>
                            <a:srgbClr val="FF0000"/>
                          </a:solidFill>
                          <a:latin typeface="微软雅黑" panose="020B0503020204020204" pitchFamily="34" charset="-122"/>
                          <a:ea typeface="微软雅黑" panose="020B0503020204020204" pitchFamily="34" charset="-122"/>
                        </a:rPr>
                        <a:t>爱国力量</a:t>
                      </a:r>
                      <a:endParaRPr lang="zh-CN" altLang="en-US" sz="1800" b="1">
                        <a:solidFill>
                          <a:srgbClr val="FF0000"/>
                        </a:solidFill>
                        <a:latin typeface="微软雅黑" panose="020B0503020204020204" pitchFamily="34" charset="-122"/>
                        <a:ea typeface="微软雅黑" panose="020B0503020204020204" pitchFamily="34" charset="-122"/>
                      </a:endParaRPr>
                    </a:p>
                  </a:txBody>
                  <a:tcPr marL="68580" marR="68580" marT="34290" marB="3429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wrap="square"/>
                    <a:p>
                      <a:pPr marL="0" lvl="0" indent="0" algn="ctr" fontAlgn="auto">
                        <a:lnSpc>
                          <a:spcPct val="120000"/>
                        </a:lnSpc>
                        <a:spcBef>
                          <a:spcPct val="0"/>
                        </a:spcBef>
                        <a:buClr>
                          <a:srgbClr val="000000"/>
                        </a:buClr>
                        <a:buNone/>
                      </a:pPr>
                      <a:r>
                        <a:rPr lang="zh-CN" altLang="en-US" sz="1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抗日救亡运动的主要史实（</a:t>
                      </a:r>
                      <a:r>
                        <a:rPr lang="en-US" altLang="zh-CN" sz="1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1931-1936</a:t>
                      </a:r>
                      <a:r>
                        <a:rPr lang="zh-CN" altLang="en-US" sz="1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1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34290" marB="3429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1531620">
                <a:tc>
                  <a:txBody>
                    <a:bodyPr wrap="square"/>
                    <a:p>
                      <a:pPr marL="0" lvl="0" indent="0" algn="ctr" fontAlgn="auto">
                        <a:lnSpc>
                          <a:spcPct val="120000"/>
                        </a:lnSpc>
                        <a:spcBef>
                          <a:spcPct val="0"/>
                        </a:spcBef>
                        <a:buClr>
                          <a:srgbClr val="000000"/>
                        </a:buClr>
                        <a:buNone/>
                      </a:pPr>
                      <a:r>
                        <a:rPr lang="zh-CN" altLang="en-US" sz="1800" b="1" dirty="0">
                          <a:solidFill>
                            <a:srgbClr val="FF0000"/>
                          </a:solidFill>
                          <a:latin typeface="微软雅黑" panose="020B0503020204020204" pitchFamily="34" charset="-122"/>
                          <a:ea typeface="微软雅黑" panose="020B0503020204020204" pitchFamily="34" charset="-122"/>
                        </a:rPr>
                        <a:t>中国共产党</a:t>
                      </a:r>
                      <a:endParaRPr lang="zh-CN" altLang="en-US" sz="1800" b="1" dirty="0">
                        <a:solidFill>
                          <a:srgbClr val="FF0000"/>
                        </a:solidFill>
                        <a:latin typeface="微软雅黑" panose="020B0503020204020204" pitchFamily="34" charset="-122"/>
                        <a:ea typeface="微软雅黑" panose="020B0503020204020204" pitchFamily="34" charset="-122"/>
                      </a:endParaRPr>
                    </a:p>
                  </a:txBody>
                  <a:tcPr marL="68580" marR="68580" marT="34290" marB="3429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wrap="square"/>
                    <a:p>
                      <a:pPr marL="0" lvl="0" indent="0" fontAlgn="auto">
                        <a:lnSpc>
                          <a:spcPct val="120000"/>
                        </a:lnSpc>
                        <a:spcBef>
                          <a:spcPct val="0"/>
                        </a:spcBef>
                        <a:buClr>
                          <a:srgbClr val="000000"/>
                        </a:buClr>
                        <a:buNone/>
                      </a:pPr>
                      <a:r>
                        <a:rPr lang="zh-CN" altLang="en-US" sz="2000" b="1" dirty="0">
                          <a:latin typeface="华文新魏" panose="02010800040101010101" charset="-122"/>
                          <a:ea typeface="华文新魏" panose="02010800040101010101" charset="-122"/>
                          <a:cs typeface="华文新魏" panose="02010800040101010101" charset="-122"/>
                          <a:sym typeface="+mn-ea"/>
                        </a:rPr>
                        <a:t>①1931年九一八事变后，立即发表抗日宣言</a:t>
                      </a:r>
                      <a:endParaRPr lang="zh-CN" altLang="en-US" sz="2000" b="1" dirty="0">
                        <a:latin typeface="华文新魏" panose="02010800040101010101" charset="-122"/>
                        <a:ea typeface="华文新魏" panose="02010800040101010101" charset="-122"/>
                        <a:cs typeface="华文新魏" panose="02010800040101010101" charset="-122"/>
                        <a:sym typeface="+mn-ea"/>
                      </a:endParaRPr>
                    </a:p>
                    <a:p>
                      <a:pPr marL="0" lvl="0" indent="0" fontAlgn="auto">
                        <a:lnSpc>
                          <a:spcPct val="120000"/>
                        </a:lnSpc>
                        <a:spcBef>
                          <a:spcPct val="0"/>
                        </a:spcBef>
                        <a:buClr>
                          <a:srgbClr val="000000"/>
                        </a:buClr>
                        <a:buNone/>
                      </a:pPr>
                      <a:r>
                        <a:rPr lang="en-US" altLang="zh-CN" sz="2000" b="1" dirty="0">
                          <a:latin typeface="华文新魏" panose="02010800040101010101" charset="-122"/>
                          <a:ea typeface="华文新魏" panose="02010800040101010101" charset="-122"/>
                          <a:cs typeface="华文新魏" panose="02010800040101010101" charset="-122"/>
                          <a:sym typeface="+mn-ea"/>
                        </a:rPr>
                        <a:t>②</a:t>
                      </a:r>
                      <a:r>
                        <a:rPr lang="zh-CN" altLang="en-US" sz="2000" b="1" dirty="0">
                          <a:latin typeface="华文新魏" panose="02010800040101010101" charset="-122"/>
                          <a:ea typeface="华文新魏" panose="02010800040101010101" charset="-122"/>
                          <a:cs typeface="华文新魏" panose="02010800040101010101" charset="-122"/>
                          <a:sym typeface="+mn-ea"/>
                        </a:rPr>
                        <a:t>1935年发表“八一宣言”：号召停止内战，一致抗日</a:t>
                      </a:r>
                      <a:endParaRPr lang="zh-CN" altLang="en-US" sz="2000" b="1" dirty="0">
                        <a:latin typeface="华文新魏" panose="02010800040101010101" charset="-122"/>
                        <a:ea typeface="华文新魏" panose="02010800040101010101" charset="-122"/>
                        <a:cs typeface="华文新魏" panose="02010800040101010101" charset="-122"/>
                        <a:sym typeface="+mn-ea"/>
                      </a:endParaRPr>
                    </a:p>
                    <a:p>
                      <a:pPr marL="0" lvl="0" indent="0" fontAlgn="auto">
                        <a:lnSpc>
                          <a:spcPct val="120000"/>
                        </a:lnSpc>
                        <a:spcBef>
                          <a:spcPct val="0"/>
                        </a:spcBef>
                        <a:buClr>
                          <a:srgbClr val="000000"/>
                        </a:buClr>
                        <a:buNone/>
                      </a:pPr>
                      <a:r>
                        <a:rPr lang="zh-CN" altLang="en-US" sz="2000" b="1" dirty="0">
                          <a:latin typeface="华文新魏" panose="02010800040101010101" charset="-122"/>
                          <a:ea typeface="华文新魏" panose="02010800040101010101" charset="-122"/>
                          <a:cs typeface="华文新魏" panose="02010800040101010101" charset="-122"/>
                          <a:sym typeface="+mn-ea"/>
                        </a:rPr>
                        <a:t>③1935年瓦窑堡会议：确立建立抗日民族统一战线的方针</a:t>
                      </a:r>
                      <a:endParaRPr lang="zh-CN" altLang="en-US" sz="2000" b="1" dirty="0">
                        <a:latin typeface="华文新魏" panose="02010800040101010101" charset="-122"/>
                        <a:ea typeface="华文新魏" panose="02010800040101010101" charset="-122"/>
                        <a:cs typeface="华文新魏" panose="02010800040101010101" charset="-122"/>
                        <a:sym typeface="+mn-ea"/>
                      </a:endParaRPr>
                    </a:p>
                    <a:p>
                      <a:pPr marL="0" lvl="0" indent="0" fontAlgn="auto">
                        <a:lnSpc>
                          <a:spcPct val="120000"/>
                        </a:lnSpc>
                        <a:spcBef>
                          <a:spcPct val="0"/>
                        </a:spcBef>
                        <a:buClr>
                          <a:srgbClr val="000000"/>
                        </a:buClr>
                        <a:buNone/>
                      </a:pPr>
                      <a:r>
                        <a:rPr lang="zh-CN" altLang="en-US" sz="2000" b="1" dirty="0">
                          <a:latin typeface="华文新魏" panose="02010800040101010101" charset="-122"/>
                          <a:ea typeface="华文新魏" panose="02010800040101010101" charset="-122"/>
                          <a:cs typeface="华文新魏" panose="02010800040101010101" charset="-122"/>
                          <a:sym typeface="+mn-ea"/>
                        </a:rPr>
                        <a:t>④1936年组建抗日联军（东北抗日武装力量的核心）</a:t>
                      </a:r>
                      <a:endParaRPr lang="zh-CN" altLang="en-US" sz="2000" b="1" dirty="0">
                        <a:solidFill>
                          <a:srgbClr val="080808"/>
                        </a:solidFill>
                        <a:latin typeface="华文新魏" panose="02010800040101010101" charset="-122"/>
                        <a:ea typeface="华文新魏" panose="02010800040101010101" charset="-122"/>
                        <a:cs typeface="华文新魏" panose="02010800040101010101" charset="-122"/>
                        <a:sym typeface="+mn-ea"/>
                      </a:endParaRPr>
                    </a:p>
                  </a:txBody>
                  <a:tcPr marL="68580" marR="68580" marT="34290" marB="3429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434340">
                <a:tc>
                  <a:txBody>
                    <a:bodyPr wrap="square"/>
                    <a:p>
                      <a:pPr marL="0" lvl="0" indent="0" algn="ctr" fontAlgn="auto">
                        <a:lnSpc>
                          <a:spcPct val="120000"/>
                        </a:lnSpc>
                        <a:spcBef>
                          <a:spcPct val="0"/>
                        </a:spcBef>
                        <a:buClr>
                          <a:srgbClr val="000000"/>
                        </a:buClr>
                        <a:buNone/>
                      </a:pPr>
                      <a:r>
                        <a:rPr lang="zh-CN" altLang="en-US" sz="1800" b="1">
                          <a:solidFill>
                            <a:srgbClr val="FF0000"/>
                          </a:solidFill>
                          <a:latin typeface="微软雅黑" panose="020B0503020204020204" pitchFamily="34" charset="-122"/>
                          <a:ea typeface="微软雅黑" panose="020B0503020204020204" pitchFamily="34" charset="-122"/>
                        </a:rPr>
                        <a:t>东北军民</a:t>
                      </a:r>
                      <a:endParaRPr lang="zh-CN" altLang="en-US" sz="1800" b="1">
                        <a:solidFill>
                          <a:srgbClr val="FF0000"/>
                        </a:solidFill>
                        <a:latin typeface="微软雅黑" panose="020B0503020204020204" pitchFamily="34" charset="-122"/>
                        <a:ea typeface="微软雅黑" panose="020B0503020204020204" pitchFamily="34" charset="-122"/>
                      </a:endParaRPr>
                    </a:p>
                  </a:txBody>
                  <a:tcPr marL="68580" marR="68580" marT="34290" marB="3429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wrap="square"/>
                    <a:p>
                      <a:pPr marL="0" lvl="0" indent="0" fontAlgn="auto">
                        <a:lnSpc>
                          <a:spcPct val="120000"/>
                        </a:lnSpc>
                        <a:spcBef>
                          <a:spcPct val="0"/>
                        </a:spcBef>
                        <a:buClr>
                          <a:srgbClr val="000000"/>
                        </a:buClr>
                        <a:buNone/>
                      </a:pPr>
                      <a:r>
                        <a:rPr lang="zh-CN" altLang="en-US" sz="2000" b="1">
                          <a:latin typeface="华文新魏" panose="02010800040101010101" charset="-122"/>
                          <a:ea typeface="华文新魏" panose="02010800040101010101" charset="-122"/>
                          <a:sym typeface="+mn-ea"/>
                        </a:rPr>
                        <a:t>组织抗日义勇军</a:t>
                      </a:r>
                      <a:endParaRPr lang="zh-CN" altLang="en-US" sz="2000" b="1">
                        <a:solidFill>
                          <a:srgbClr val="080808"/>
                        </a:solidFill>
                        <a:latin typeface="华文新魏" panose="02010800040101010101" charset="-122"/>
                        <a:ea typeface="华文新魏" panose="02010800040101010101" charset="-122"/>
                        <a:sym typeface="+mn-ea"/>
                      </a:endParaRPr>
                    </a:p>
                  </a:txBody>
                  <a:tcPr marL="68580" marR="68580" marT="34290" marB="3429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1165860">
                <a:tc rowSpan="2">
                  <a:txBody>
                    <a:bodyPr wrap="square"/>
                    <a:p>
                      <a:pPr marL="0" lvl="0" indent="0" algn="ctr" fontAlgn="auto">
                        <a:lnSpc>
                          <a:spcPct val="120000"/>
                        </a:lnSpc>
                        <a:spcBef>
                          <a:spcPct val="0"/>
                        </a:spcBef>
                        <a:buClr>
                          <a:srgbClr val="000000"/>
                        </a:buClr>
                        <a:buNone/>
                      </a:pPr>
                      <a:r>
                        <a:rPr lang="zh-CN" altLang="en-US" sz="1800" b="1">
                          <a:solidFill>
                            <a:srgbClr val="FF0000"/>
                          </a:solidFill>
                          <a:latin typeface="微软雅黑" panose="020B0503020204020204" pitchFamily="34" charset="-122"/>
                          <a:ea typeface="微软雅黑" panose="020B0503020204020204" pitchFamily="34" charset="-122"/>
                        </a:rPr>
                        <a:t>国民党爱国官兵</a:t>
                      </a:r>
                      <a:endParaRPr lang="zh-CN" altLang="en-US" sz="1800" b="1">
                        <a:solidFill>
                          <a:srgbClr val="FF0000"/>
                        </a:solidFill>
                        <a:latin typeface="微软雅黑" panose="020B0503020204020204" pitchFamily="34" charset="-122"/>
                        <a:ea typeface="微软雅黑" panose="020B0503020204020204" pitchFamily="34" charset="-122"/>
                      </a:endParaRPr>
                    </a:p>
                  </a:txBody>
                  <a:tcPr marL="68580" marR="68580" marT="34290" marB="3429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wrap="square"/>
                    <a:p>
                      <a:pPr marL="0" lvl="0" indent="0" fontAlgn="auto">
                        <a:lnSpc>
                          <a:spcPct val="120000"/>
                        </a:lnSpc>
                        <a:spcBef>
                          <a:spcPct val="0"/>
                        </a:spcBef>
                        <a:buClr>
                          <a:srgbClr val="000000"/>
                        </a:buClr>
                        <a:buNone/>
                      </a:pPr>
                      <a:r>
                        <a:rPr lang="zh-CN" altLang="en-US" sz="2000" b="1" dirty="0">
                          <a:latin typeface="华文新魏" panose="02010800040101010101" charset="-122"/>
                          <a:ea typeface="华文新魏" panose="02010800040101010101" charset="-122"/>
                          <a:cs typeface="华文新魏" panose="02010800040101010101" charset="-122"/>
                          <a:sym typeface="+mn-ea"/>
                        </a:rPr>
                        <a:t>①</a:t>
                      </a:r>
                      <a:r>
                        <a:rPr lang="en-US" altLang="zh-CN" sz="2000" b="1" dirty="0">
                          <a:latin typeface="华文新魏" panose="02010800040101010101" charset="-122"/>
                          <a:ea typeface="华文新魏" panose="02010800040101010101" charset="-122"/>
                          <a:cs typeface="华文新魏" panose="02010800040101010101" charset="-122"/>
                          <a:sym typeface="+mn-ea"/>
                        </a:rPr>
                        <a:t>1932</a:t>
                      </a:r>
                      <a:r>
                        <a:rPr lang="zh-CN" altLang="en-US" sz="2000" b="1" dirty="0">
                          <a:latin typeface="华文新魏" panose="02010800040101010101" charset="-122"/>
                          <a:ea typeface="华文新魏" panose="02010800040101010101" charset="-122"/>
                          <a:cs typeface="华文新魏" panose="02010800040101010101" charset="-122"/>
                          <a:sym typeface="+mn-ea"/>
                        </a:rPr>
                        <a:t>年凇沪抗战：十九路军奋起抵抗迫使日军三易主帅</a:t>
                      </a:r>
                      <a:endParaRPr lang="zh-CN" altLang="en-US" sz="2000" b="1" dirty="0">
                        <a:latin typeface="华文新魏" panose="02010800040101010101" charset="-122"/>
                        <a:ea typeface="华文新魏" panose="02010800040101010101" charset="-122"/>
                        <a:cs typeface="华文新魏" panose="02010800040101010101" charset="-122"/>
                        <a:sym typeface="+mn-ea"/>
                      </a:endParaRPr>
                    </a:p>
                    <a:p>
                      <a:pPr marL="0" lvl="0" indent="0" fontAlgn="auto">
                        <a:lnSpc>
                          <a:spcPct val="120000"/>
                        </a:lnSpc>
                        <a:spcBef>
                          <a:spcPct val="0"/>
                        </a:spcBef>
                        <a:buClr>
                          <a:srgbClr val="000000"/>
                        </a:buClr>
                        <a:buNone/>
                      </a:pPr>
                      <a:r>
                        <a:rPr lang="zh-CN" altLang="en-US" sz="2000" b="1" dirty="0">
                          <a:latin typeface="华文新魏" panose="02010800040101010101" charset="-122"/>
                          <a:ea typeface="华文新魏" panose="02010800040101010101" charset="-122"/>
                          <a:cs typeface="华文新魏" panose="02010800040101010101" charset="-122"/>
                          <a:sym typeface="+mn-ea"/>
                        </a:rPr>
                        <a:t>②</a:t>
                      </a:r>
                      <a:r>
                        <a:rPr lang="en-US" altLang="zh-CN" sz="2000" b="1" dirty="0">
                          <a:latin typeface="华文新魏" panose="02010800040101010101" charset="-122"/>
                          <a:ea typeface="华文新魏" panose="02010800040101010101" charset="-122"/>
                          <a:cs typeface="华文新魏" panose="02010800040101010101" charset="-122"/>
                          <a:sym typeface="+mn-ea"/>
                        </a:rPr>
                        <a:t>1933</a:t>
                      </a:r>
                      <a:r>
                        <a:rPr lang="zh-CN" altLang="en-US" sz="2000" b="1" dirty="0">
                          <a:latin typeface="华文新魏" panose="02010800040101010101" charset="-122"/>
                          <a:ea typeface="华文新魏" panose="02010800040101010101" charset="-122"/>
                          <a:cs typeface="华文新魏" panose="02010800040101010101" charset="-122"/>
                          <a:sym typeface="+mn-ea"/>
                        </a:rPr>
                        <a:t>年长城抗战：安德馨营山海关殉国</a:t>
                      </a:r>
                      <a:endParaRPr lang="zh-CN" altLang="en-US" sz="2000" b="1" dirty="0">
                        <a:latin typeface="华文新魏" panose="02010800040101010101" charset="-122"/>
                        <a:ea typeface="华文新魏" panose="02010800040101010101" charset="-122"/>
                        <a:cs typeface="华文新魏" panose="02010800040101010101" charset="-122"/>
                        <a:sym typeface="+mn-ea"/>
                      </a:endParaRPr>
                    </a:p>
                    <a:p>
                      <a:pPr marL="0" lvl="0" indent="0" fontAlgn="auto">
                        <a:lnSpc>
                          <a:spcPct val="120000"/>
                        </a:lnSpc>
                        <a:spcBef>
                          <a:spcPct val="0"/>
                        </a:spcBef>
                        <a:buClr>
                          <a:srgbClr val="000000"/>
                        </a:buClr>
                        <a:buNone/>
                      </a:pPr>
                      <a:r>
                        <a:rPr lang="zh-CN" altLang="en-US" sz="2000" b="1" dirty="0">
                          <a:latin typeface="华文新魏" panose="02010800040101010101" charset="-122"/>
                          <a:ea typeface="华文新魏" panose="02010800040101010101" charset="-122"/>
                          <a:cs typeface="华文新魏" panose="02010800040101010101" charset="-122"/>
                          <a:sym typeface="+mn-ea"/>
                        </a:rPr>
                        <a:t>③1933年收复多伦：冯玉祥、吉鸿昌组织察哈尔民众抗日同盟军</a:t>
                      </a:r>
                      <a:endParaRPr lang="zh-CN" altLang="en-US" sz="2000" b="1" dirty="0">
                        <a:solidFill>
                          <a:srgbClr val="080808"/>
                        </a:solidFill>
                        <a:latin typeface="华文新魏" panose="02010800040101010101" charset="-122"/>
                        <a:ea typeface="华文新魏" panose="02010800040101010101" charset="-122"/>
                        <a:cs typeface="华文新魏" panose="02010800040101010101" charset="-122"/>
                        <a:sym typeface="+mn-ea"/>
                      </a:endParaRPr>
                    </a:p>
                  </a:txBody>
                  <a:tcPr marL="68580" marR="68580" marT="34290" marB="3429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465455">
                <a:tc vMerge="1">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B w="12700" cap="flat" cmpd="sng">
                      <a:solidFill>
                        <a:srgbClr val="000000"/>
                      </a:solidFill>
                      <a:prstDash val="solid"/>
                      <a:headEnd type="none" w="med" len="med"/>
                      <a:tailEnd type="none" w="med" len="med"/>
                    </a:lnB>
                  </a:tcPr>
                </a:tc>
                <a:tc>
                  <a:txBody>
                    <a:bodyPr wrap="square"/>
                    <a:p>
                      <a:pPr marL="0" lvl="0" indent="0" fontAlgn="auto">
                        <a:lnSpc>
                          <a:spcPct val="120000"/>
                        </a:lnSpc>
                        <a:spcBef>
                          <a:spcPct val="0"/>
                        </a:spcBef>
                        <a:buClr>
                          <a:srgbClr val="000000"/>
                        </a:buClr>
                        <a:buNone/>
                      </a:pPr>
                      <a:r>
                        <a:rPr lang="zh-CN" altLang="en-US" sz="2000" b="1">
                          <a:solidFill>
                            <a:schemeClr val="tx1"/>
                          </a:solidFill>
                          <a:latin typeface="华文新魏" panose="02010800040101010101" charset="-122"/>
                          <a:ea typeface="华文新魏" panose="02010800040101010101" charset="-122"/>
                          <a:cs typeface="华文新魏" panose="02010800040101010101" charset="-122"/>
                        </a:rPr>
                        <a:t>1936年</a:t>
                      </a:r>
                      <a:r>
                        <a:rPr lang="zh-CN" altLang="en-US" sz="2000" b="1" dirty="0">
                          <a:solidFill>
                            <a:schemeClr val="tx1"/>
                          </a:solidFill>
                          <a:latin typeface="华文新魏" panose="02010800040101010101" charset="-122"/>
                          <a:ea typeface="华文新魏" panose="02010800040101010101" charset="-122"/>
                          <a:cs typeface="华文新魏" panose="02010800040101010101" charset="-122"/>
                        </a:rPr>
                        <a:t>西安事变和平解决</a:t>
                      </a:r>
                      <a:r>
                        <a:rPr lang="zh-CN" altLang="en-US" sz="2000" b="1">
                          <a:solidFill>
                            <a:schemeClr val="tx1"/>
                          </a:solidFill>
                          <a:latin typeface="华文新魏" panose="02010800040101010101" charset="-122"/>
                          <a:ea typeface="华文新魏" panose="02010800040101010101" charset="-122"/>
                          <a:cs typeface="华文新魏" panose="02010800040101010101" charset="-122"/>
                        </a:rPr>
                        <a:t>：全国团结抗战的局面初步形成</a:t>
                      </a:r>
                      <a:endParaRPr lang="zh-CN" altLang="en-US" sz="2000" b="1">
                        <a:solidFill>
                          <a:schemeClr val="tx1"/>
                        </a:solidFill>
                        <a:latin typeface="华文新魏" panose="02010800040101010101" charset="-122"/>
                        <a:ea typeface="华文新魏" panose="02010800040101010101" charset="-122"/>
                        <a:cs typeface="华文新魏" panose="02010800040101010101" charset="-122"/>
                      </a:endParaRPr>
                    </a:p>
                  </a:txBody>
                  <a:tcPr marL="68580" marR="68580" marT="34290" marB="3429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865505">
                <a:tc>
                  <a:txBody>
                    <a:bodyPr wrap="square"/>
                    <a:p>
                      <a:pPr marL="0" lvl="0" indent="0" algn="ctr" fontAlgn="auto">
                        <a:lnSpc>
                          <a:spcPct val="120000"/>
                        </a:lnSpc>
                        <a:spcBef>
                          <a:spcPct val="0"/>
                        </a:spcBef>
                        <a:buClr>
                          <a:srgbClr val="000000"/>
                        </a:buClr>
                        <a:buNone/>
                      </a:pPr>
                      <a:r>
                        <a:rPr lang="zh-CN" altLang="en-US" sz="1800" b="1">
                          <a:solidFill>
                            <a:srgbClr val="FF0000"/>
                          </a:solidFill>
                          <a:latin typeface="微软雅黑" panose="020B0503020204020204" pitchFamily="34" charset="-122"/>
                          <a:ea typeface="微软雅黑" panose="020B0503020204020204" pitchFamily="34" charset="-122"/>
                        </a:rPr>
                        <a:t>关内人民</a:t>
                      </a:r>
                      <a:endParaRPr lang="zh-CN" altLang="en-US" sz="1800" b="1">
                        <a:solidFill>
                          <a:srgbClr val="FF0000"/>
                        </a:solidFill>
                        <a:latin typeface="微软雅黑" panose="020B0503020204020204" pitchFamily="34" charset="-122"/>
                        <a:ea typeface="微软雅黑" panose="020B0503020204020204" pitchFamily="34" charset="-122"/>
                      </a:endParaRPr>
                    </a:p>
                  </a:txBody>
                  <a:tcPr marL="68580" marR="68580" marT="34290" marB="3429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wrap="square"/>
                    <a:p>
                      <a:pPr marL="0" lvl="0" indent="0" fontAlgn="auto">
                        <a:lnSpc>
                          <a:spcPct val="120000"/>
                        </a:lnSpc>
                        <a:spcBef>
                          <a:spcPct val="0"/>
                        </a:spcBef>
                        <a:buClr>
                          <a:srgbClr val="000000"/>
                        </a:buClr>
                        <a:buNone/>
                      </a:pPr>
                      <a:r>
                        <a:rPr lang="zh-CN" altLang="en-US" sz="2000" b="1" dirty="0">
                          <a:latin typeface="华文新魏" panose="02010800040101010101" charset="-122"/>
                          <a:ea typeface="华文新魏" panose="02010800040101010101" charset="-122"/>
                          <a:cs typeface="华文新魏" panose="02010800040101010101" charset="-122"/>
                        </a:rPr>
                        <a:t>①工人罢工、募捐；②爱国工商业者抵制日货</a:t>
                      </a:r>
                      <a:endParaRPr lang="zh-CN" altLang="en-US" sz="2000" b="1" dirty="0">
                        <a:latin typeface="华文新魏" panose="02010800040101010101" charset="-122"/>
                        <a:ea typeface="华文新魏" panose="02010800040101010101" charset="-122"/>
                        <a:cs typeface="华文新魏" panose="02010800040101010101" charset="-122"/>
                      </a:endParaRPr>
                    </a:p>
                    <a:p>
                      <a:pPr marL="0" lvl="0" indent="0" fontAlgn="auto">
                        <a:lnSpc>
                          <a:spcPct val="120000"/>
                        </a:lnSpc>
                        <a:spcBef>
                          <a:spcPct val="0"/>
                        </a:spcBef>
                        <a:buClr>
                          <a:srgbClr val="000000"/>
                        </a:buClr>
                        <a:buNone/>
                      </a:pPr>
                      <a:r>
                        <a:rPr lang="zh-CN" altLang="en-US" sz="2000" b="1" dirty="0">
                          <a:latin typeface="华文新魏" panose="02010800040101010101" charset="-122"/>
                          <a:ea typeface="华文新魏" panose="02010800040101010101" charset="-122"/>
                          <a:cs typeface="华文新魏" panose="02010800040101010101" charset="-122"/>
                        </a:rPr>
                        <a:t>③1935年，北平爱国学生掀起“一二九运动”</a:t>
                      </a:r>
                      <a:endParaRPr lang="zh-CN" altLang="en-US" sz="2000" b="1" dirty="0">
                        <a:latin typeface="华文新魏" panose="02010800040101010101" charset="-122"/>
                        <a:ea typeface="华文新魏" panose="02010800040101010101" charset="-122"/>
                        <a:cs typeface="华文新魏" panose="02010800040101010101" charset="-122"/>
                      </a:endParaRPr>
                    </a:p>
                  </a:txBody>
                  <a:tcPr marL="68580" marR="68580" marT="34290" marB="3429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466090">
                <a:tc>
                  <a:txBody>
                    <a:bodyPr/>
                    <a:p>
                      <a:pPr marL="0" lvl="0" indent="0" algn="ctr" fontAlgn="auto">
                        <a:lnSpc>
                          <a:spcPct val="120000"/>
                        </a:lnSpc>
                        <a:spcBef>
                          <a:spcPct val="0"/>
                        </a:spcBef>
                        <a:buClr>
                          <a:srgbClr val="000000"/>
                        </a:buClr>
                        <a:buNone/>
                      </a:pPr>
                      <a:r>
                        <a:rPr lang="zh-CN" altLang="en-US" sz="1800" b="1">
                          <a:solidFill>
                            <a:srgbClr val="FF0000"/>
                          </a:solidFill>
                          <a:latin typeface="微软雅黑" panose="020B0503020204020204" pitchFamily="34" charset="-122"/>
                          <a:ea typeface="微软雅黑" panose="020B0503020204020204" pitchFamily="34" charset="-122"/>
                        </a:rPr>
                        <a:t>民主人士</a:t>
                      </a:r>
                      <a:endParaRPr lang="zh-CN" altLang="en-US" sz="1800" b="1">
                        <a:solidFill>
                          <a:srgbClr val="FF0000"/>
                        </a:solidFill>
                        <a:latin typeface="微软雅黑" panose="020B0503020204020204" pitchFamily="34" charset="-122"/>
                        <a:ea typeface="微软雅黑" panose="020B0503020204020204" pitchFamily="34" charset="-122"/>
                      </a:endParaRPr>
                    </a:p>
                  </a:txBody>
                  <a:tcPr marL="68580" marR="68580" marT="34290" marB="3429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marL="0" lvl="0" indent="0" fontAlgn="auto">
                        <a:lnSpc>
                          <a:spcPct val="120000"/>
                        </a:lnSpc>
                        <a:spcBef>
                          <a:spcPct val="0"/>
                        </a:spcBef>
                        <a:buClr>
                          <a:srgbClr val="000000"/>
                        </a:buClr>
                        <a:buNone/>
                      </a:pPr>
                      <a:r>
                        <a:rPr lang="en-US" altLang="zh-CN" sz="2000" b="1">
                          <a:solidFill>
                            <a:schemeClr val="tx1"/>
                          </a:solidFill>
                          <a:latin typeface="华文新魏" panose="02010800040101010101" charset="-122"/>
                          <a:ea typeface="华文新魏" panose="02010800040101010101" charset="-122"/>
                          <a:cs typeface="华文新魏" panose="02010800040101010101" charset="-122"/>
                        </a:rPr>
                        <a:t>1932</a:t>
                      </a:r>
                      <a:r>
                        <a:rPr lang="zh-CN" altLang="en-US" sz="2000" b="1">
                          <a:solidFill>
                            <a:schemeClr val="tx1"/>
                          </a:solidFill>
                          <a:latin typeface="华文新魏" panose="02010800040101010101" charset="-122"/>
                          <a:ea typeface="华文新魏" panose="02010800040101010101" charset="-122"/>
                          <a:cs typeface="华文新魏" panose="02010800040101010101" charset="-122"/>
                        </a:rPr>
                        <a:t>年中国民权保障同盟，要求保障人民抗日的民主权力</a:t>
                      </a:r>
                      <a:endParaRPr lang="zh-CN" altLang="en-US" sz="2000" b="1">
                        <a:solidFill>
                          <a:schemeClr val="tx1"/>
                        </a:solidFill>
                        <a:latin typeface="华文新魏" panose="02010800040101010101" charset="-122"/>
                        <a:ea typeface="华文新魏" panose="02010800040101010101" charset="-122"/>
                        <a:cs typeface="华文新魏" panose="02010800040101010101" charset="-122"/>
                      </a:endParaRPr>
                    </a:p>
                  </a:txBody>
                  <a:tcPr marL="68580" marR="68580" marT="34290" marB="3429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pic>
        <p:nvPicPr>
          <p:cNvPr id="33" name="图片 32" descr="32313537353832343b32313537353830373bd3d2"/>
          <p:cNvPicPr>
            <a:picLocks noChangeAspect="1"/>
          </p:cNvPicPr>
          <p:nvPr/>
        </p:nvPicPr>
        <p:blipFill>
          <a:blip r:embed="rId2"/>
          <a:stretch>
            <a:fillRect/>
          </a:stretch>
        </p:blipFill>
        <p:spPr>
          <a:xfrm>
            <a:off x="260350" y="0"/>
            <a:ext cx="534670" cy="441960"/>
          </a:xfrm>
          <a:prstGeom prst="rect">
            <a:avLst/>
          </a:prstGeom>
        </p:spPr>
      </p:pic>
      <p:sp>
        <p:nvSpPr>
          <p:cNvPr id="13" name="文本框 12"/>
          <p:cNvSpPr txBox="1"/>
          <p:nvPr/>
        </p:nvSpPr>
        <p:spPr>
          <a:xfrm>
            <a:off x="1031875" y="0"/>
            <a:ext cx="4897755" cy="583565"/>
          </a:xfrm>
          <a:prstGeom prst="rect">
            <a:avLst/>
          </a:prstGeom>
          <a:solidFill>
            <a:srgbClr val="FFFF00"/>
          </a:solidFill>
        </p:spPr>
        <p:txBody>
          <a:bodyPr wrap="square" rtlCol="0">
            <a:spAutoFit/>
          </a:bodyPr>
          <a:p>
            <a:r>
              <a:rPr lang="zh-CN" altLang="en-US" sz="3200">
                <a:effectLst>
                  <a:outerShdw blurRad="38100" dist="19050" dir="2700000" algn="tl" rotWithShape="0">
                    <a:schemeClr val="dk1">
                      <a:alpha val="40000"/>
                    </a:schemeClr>
                  </a:outerShdw>
                </a:effectLst>
              </a:rPr>
              <a:t>四、必备知识，夯实基础</a:t>
            </a:r>
            <a:endParaRPr lang="zh-CN" altLang="en-US" sz="3200">
              <a:effectLst>
                <a:outerShdw blurRad="38100" dist="19050" dir="2700000" algn="tl" rotWithShape="0">
                  <a:schemeClr val="dk1">
                    <a:alpha val="40000"/>
                  </a:schemeClr>
                </a:outerShdw>
              </a:effectLst>
            </a:endParaRPr>
          </a:p>
        </p:txBody>
      </p:sp>
      <p:sp>
        <p:nvSpPr>
          <p:cNvPr id="197634" name="文本框 197633"/>
          <p:cNvSpPr txBox="1"/>
          <p:nvPr/>
        </p:nvSpPr>
        <p:spPr>
          <a:xfrm>
            <a:off x="368300" y="1025525"/>
            <a:ext cx="11661775" cy="521970"/>
          </a:xfrm>
          <a:prstGeom prst="rect">
            <a:avLst/>
          </a:prstGeom>
          <a:solidFill>
            <a:srgbClr val="FFFF00"/>
          </a:solidFill>
          <a:ln w="9525">
            <a:noFill/>
            <a:miter/>
          </a:ln>
        </p:spPr>
        <p:txBody>
          <a:bodyPr wrap="square">
            <a:spAutoFit/>
          </a:bodyPr>
          <a:p>
            <a:pPr algn="just" fontAlgn="auto">
              <a:buClr>
                <a:srgbClr val="000000"/>
              </a:buClr>
            </a:pPr>
            <a:r>
              <a:rPr lang="zh-CN" altLang="en-US" sz="2800" b="1" noProof="1">
                <a:solidFill>
                  <a:srgbClr val="0000FF"/>
                </a:solidFill>
                <a:effectLst>
                  <a:outerShdw blurRad="38100" dist="38100" dir="2700000">
                    <a:srgbClr val="C0C0C0"/>
                  </a:outerShdw>
                </a:effectLst>
                <a:latin typeface="华文行楷" panose="02010800040101010101" charset="-122"/>
                <a:ea typeface="华文行楷" panose="02010800040101010101" charset="-122"/>
                <a:cs typeface="华文行楷" panose="02010800040101010101" charset="-122"/>
              </a:rPr>
              <a:t>任务二：</a:t>
            </a:r>
            <a:r>
              <a:rPr lang="en-US" altLang="zh-CN" sz="2800" b="1" noProof="1">
                <a:solidFill>
                  <a:srgbClr val="0000FF"/>
                </a:solidFill>
                <a:effectLst>
                  <a:outerShdw blurRad="38100" dist="38100" dir="2700000">
                    <a:srgbClr val="C0C0C0"/>
                  </a:outerShdw>
                </a:effectLst>
                <a:latin typeface="华文行楷" panose="02010800040101010101" charset="-122"/>
                <a:ea typeface="华文行楷" panose="02010800040101010101" charset="-122"/>
                <a:cs typeface="华文行楷" panose="02010800040101010101" charset="-122"/>
              </a:rPr>
              <a:t>  据表中史实分析抗日救亡运动有何特点？ </a:t>
            </a:r>
            <a:endParaRPr lang="en-US" altLang="zh-CN" sz="2800" b="1" noProof="1">
              <a:solidFill>
                <a:srgbClr val="0000FF"/>
              </a:solidFill>
              <a:effectLst>
                <a:outerShdw blurRad="38100" dist="38100" dir="2700000">
                  <a:srgbClr val="C0C0C0"/>
                </a:outerShdw>
              </a:effectLst>
              <a:latin typeface="华文行楷" panose="02010800040101010101" charset="-122"/>
              <a:ea typeface="华文行楷" panose="02010800040101010101" charset="-122"/>
              <a:cs typeface="华文行楷" panose="02010800040101010101" charset="-122"/>
            </a:endParaRPr>
          </a:p>
        </p:txBody>
      </p:sp>
      <p:sp>
        <p:nvSpPr>
          <p:cNvPr id="4" name="矩形 3"/>
          <p:cNvSpPr/>
          <p:nvPr/>
        </p:nvSpPr>
        <p:spPr>
          <a:xfrm>
            <a:off x="265430" y="3473450"/>
            <a:ext cx="11661140" cy="3192145"/>
          </a:xfrm>
          <a:prstGeom prst="rect">
            <a:avLst/>
          </a:prstGeom>
          <a:solidFill>
            <a:schemeClr val="accent2">
              <a:lumMod val="40000"/>
              <a:lumOff val="60000"/>
            </a:schemeClr>
          </a:solidFill>
          <a:ln w="9525">
            <a:noFill/>
          </a:ln>
        </p:spPr>
        <p:txBody>
          <a:bodyPr wrap="square" anchor="t" anchorCtr="0">
            <a:spAutoFit/>
            <a:scene3d>
              <a:camera prst="orthographicFront"/>
              <a:lightRig rig="threePt" dir="t"/>
            </a:scene3d>
          </a:bodyPr>
          <a:p>
            <a:pPr>
              <a:lnSpc>
                <a:spcPct val="120000"/>
              </a:lnSpc>
            </a:pPr>
            <a:r>
              <a:rPr lang="en-US" altLang="zh-CN" sz="2800" b="1" dirty="0">
                <a:solidFill>
                  <a:srgbClr val="0000FF"/>
                </a:solidFill>
                <a:latin typeface="华文中宋" panose="02010600040101010101" charset="-122"/>
                <a:ea typeface="华文中宋" panose="02010600040101010101" charset="-122"/>
                <a:cs typeface="华文中宋" panose="02010600040101010101" charset="-122"/>
              </a:rPr>
              <a:t> </a:t>
            </a:r>
            <a:r>
              <a:rPr lang="zh-CN" altLang="en-US" sz="2800" b="1" dirty="0">
                <a:solidFill>
                  <a:schemeClr val="tx1"/>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rPr>
              <a:t>①抗日斗争时间：持续不断</a:t>
            </a:r>
            <a:endParaRPr lang="zh-CN" altLang="en-US" sz="2800" b="1" dirty="0">
              <a:solidFill>
                <a:schemeClr val="tx1"/>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endParaRPr>
          </a:p>
          <a:p>
            <a:pPr>
              <a:lnSpc>
                <a:spcPct val="120000"/>
              </a:lnSpc>
            </a:pPr>
            <a:r>
              <a:rPr lang="zh-CN" altLang="en-US" sz="2800" b="1" dirty="0">
                <a:solidFill>
                  <a:schemeClr val="tx1"/>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rPr>
              <a:t> ②抗日地域广大：从北（东北、察哈尔）到南（上海）</a:t>
            </a:r>
            <a:endParaRPr lang="zh-CN" altLang="en-US" sz="2800" b="1" dirty="0">
              <a:solidFill>
                <a:schemeClr val="tx1"/>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endParaRPr>
          </a:p>
          <a:p>
            <a:pPr>
              <a:lnSpc>
                <a:spcPct val="120000"/>
              </a:lnSpc>
            </a:pPr>
            <a:r>
              <a:rPr lang="zh-CN" altLang="en-US" sz="2800" b="1" dirty="0">
                <a:solidFill>
                  <a:schemeClr val="tx1"/>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rPr>
              <a:t> ③抗日力量广泛：有中共、东北军民、国民党爱国官兵、民众</a:t>
            </a:r>
            <a:endParaRPr lang="en-US" altLang="zh-CN" sz="2800" b="1" dirty="0">
              <a:solidFill>
                <a:schemeClr val="tx1"/>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endParaRPr>
          </a:p>
          <a:p>
            <a:pPr>
              <a:lnSpc>
                <a:spcPct val="120000"/>
              </a:lnSpc>
            </a:pPr>
            <a:r>
              <a:rPr lang="zh-CN" altLang="en-US" sz="2800" b="1" dirty="0">
                <a:solidFill>
                  <a:schemeClr val="tx1"/>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rPr>
              <a:t> ④抗日形式多样：有军事斗争、学生运动、工人罢工</a:t>
            </a:r>
            <a:endParaRPr lang="zh-CN" altLang="en-US" sz="2800" b="1" dirty="0">
              <a:solidFill>
                <a:schemeClr val="tx1"/>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endParaRPr>
          </a:p>
          <a:p>
            <a:pPr>
              <a:lnSpc>
                <a:spcPct val="120000"/>
              </a:lnSpc>
            </a:pPr>
            <a:r>
              <a:rPr lang="zh-CN" altLang="en-US" sz="2800" b="1" dirty="0">
                <a:solidFill>
                  <a:schemeClr val="tx1"/>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rPr>
              <a:t> ⑤</a:t>
            </a:r>
            <a:r>
              <a:rPr lang="zh-CN" altLang="en-US" sz="2800" b="1" dirty="0">
                <a:solidFill>
                  <a:schemeClr val="tx1"/>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sym typeface="宋体" panose="02010600030101010101" pitchFamily="2" charset="-122"/>
              </a:rPr>
              <a:t>抗日斗争分散孤立：没有形成全国性的统一指挥</a:t>
            </a:r>
            <a:endParaRPr lang="zh-CN" altLang="en-US" sz="2800" b="1" dirty="0">
              <a:solidFill>
                <a:schemeClr val="tx1"/>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endParaRPr>
          </a:p>
          <a:p>
            <a:pPr>
              <a:lnSpc>
                <a:spcPct val="120000"/>
              </a:lnSpc>
            </a:pPr>
            <a:r>
              <a:rPr lang="zh-CN" altLang="en-US" sz="2800" b="1" dirty="0">
                <a:solidFill>
                  <a:schemeClr val="tx1"/>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rPr>
              <a:t> ⑥</a:t>
            </a:r>
            <a:r>
              <a:rPr lang="zh-CN" altLang="en-US" sz="2800" b="1" dirty="0">
                <a:solidFill>
                  <a:schemeClr val="tx1"/>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sym typeface="宋体" panose="02010600030101010101" pitchFamily="2" charset="-122"/>
              </a:rPr>
              <a:t>抗日斗争主导力量：中共在这一时期的抗战中发挥了重要作用</a:t>
            </a:r>
            <a:endParaRPr lang="zh-CN" altLang="en-US" sz="2800" b="1" dirty="0">
              <a:solidFill>
                <a:schemeClr val="tx1"/>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sym typeface="宋体" panose="02010600030101010101" pitchFamily="2" charset="-122"/>
            </a:endParaRPr>
          </a:p>
        </p:txBody>
      </p:sp>
      <p:sp>
        <p:nvSpPr>
          <p:cNvPr id="100" name="文本框 99"/>
          <p:cNvSpPr txBox="1"/>
          <p:nvPr/>
        </p:nvSpPr>
        <p:spPr>
          <a:xfrm>
            <a:off x="259715" y="441960"/>
            <a:ext cx="11323955" cy="583565"/>
          </a:xfrm>
          <a:prstGeom prst="rect">
            <a:avLst/>
          </a:prstGeom>
          <a:noFill/>
          <a:ln w="9525">
            <a:noFill/>
          </a:ln>
        </p:spPr>
        <p:txBody>
          <a:bodyPr wrap="square">
            <a:spAutoFit/>
          </a:bodyPr>
          <a:p>
            <a:pPr indent="266700"/>
            <a:r>
              <a:rPr lang="zh-CN" sz="3200" b="1">
                <a:solidFill>
                  <a:srgbClr val="FF0000"/>
                </a:solidFill>
                <a:latin typeface="微软雅黑" panose="020B0503020204020204" pitchFamily="34" charset="-122"/>
                <a:ea typeface="微软雅黑" panose="020B0503020204020204" pitchFamily="34" charset="-122"/>
              </a:rPr>
              <a:t>一、抗日战争</a:t>
            </a:r>
            <a:r>
              <a:rPr lang="en-US" altLang="zh-CN" sz="3200" b="1">
                <a:solidFill>
                  <a:srgbClr val="FF0000"/>
                </a:solidFill>
                <a:latin typeface="微软雅黑" panose="020B0503020204020204" pitchFamily="34" charset="-122"/>
                <a:ea typeface="微软雅黑" panose="020B0503020204020204" pitchFamily="34" charset="-122"/>
              </a:rPr>
              <a:t>——</a:t>
            </a:r>
            <a:r>
              <a:rPr lang="en-US" altLang="zh-CN" sz="2800" b="1">
                <a:solidFill>
                  <a:srgbClr val="FF0000"/>
                </a:solidFill>
                <a:latin typeface="微软雅黑" panose="020B0503020204020204" pitchFamily="34" charset="-122"/>
                <a:ea typeface="微软雅黑" panose="020B0503020204020204" pitchFamily="34" charset="-122"/>
              </a:rPr>
              <a:t> </a:t>
            </a:r>
            <a:r>
              <a:rPr sz="2400" b="1">
                <a:solidFill>
                  <a:srgbClr val="FF0000"/>
                </a:solidFill>
                <a:latin typeface="微软雅黑" panose="020B0503020204020204" pitchFamily="34" charset="-122"/>
                <a:ea typeface="微软雅黑" panose="020B0503020204020204" pitchFamily="34" charset="-122"/>
              </a:rPr>
              <a:t>关内外的抗日救亡运动（1931---1936年西安事变）</a:t>
            </a:r>
            <a:endParaRPr sz="2400" b="1">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3" name="图片 32" descr="32313537353832343b32313537353830373bd3d2"/>
          <p:cNvPicPr>
            <a:picLocks noChangeAspect="1"/>
          </p:cNvPicPr>
          <p:nvPr/>
        </p:nvPicPr>
        <p:blipFill>
          <a:blip r:embed="rId1"/>
          <a:stretch>
            <a:fillRect/>
          </a:stretch>
        </p:blipFill>
        <p:spPr>
          <a:xfrm>
            <a:off x="260350" y="0"/>
            <a:ext cx="534670" cy="441960"/>
          </a:xfrm>
          <a:prstGeom prst="rect">
            <a:avLst/>
          </a:prstGeom>
        </p:spPr>
      </p:pic>
      <p:sp>
        <p:nvSpPr>
          <p:cNvPr id="13" name="文本框 12"/>
          <p:cNvSpPr txBox="1"/>
          <p:nvPr/>
        </p:nvSpPr>
        <p:spPr>
          <a:xfrm>
            <a:off x="1031875" y="0"/>
            <a:ext cx="4897755" cy="583565"/>
          </a:xfrm>
          <a:prstGeom prst="rect">
            <a:avLst/>
          </a:prstGeom>
          <a:solidFill>
            <a:srgbClr val="FFFF00"/>
          </a:solidFill>
        </p:spPr>
        <p:txBody>
          <a:bodyPr wrap="square" rtlCol="0">
            <a:spAutoFit/>
          </a:bodyPr>
          <a:p>
            <a:r>
              <a:rPr lang="zh-CN" altLang="en-US" sz="3200">
                <a:effectLst>
                  <a:outerShdw blurRad="38100" dist="19050" dir="2700000" algn="tl" rotWithShape="0">
                    <a:schemeClr val="dk1">
                      <a:alpha val="40000"/>
                    </a:schemeClr>
                  </a:outerShdw>
                </a:effectLst>
              </a:rPr>
              <a:t>四、必备知识，夯实基础</a:t>
            </a:r>
            <a:endParaRPr lang="zh-CN" altLang="en-US" sz="3200">
              <a:effectLst>
                <a:outerShdw blurRad="38100" dist="19050" dir="2700000" algn="tl" rotWithShape="0">
                  <a:schemeClr val="dk1">
                    <a:alpha val="40000"/>
                  </a:schemeClr>
                </a:outerShdw>
              </a:effectLst>
            </a:endParaRPr>
          </a:p>
        </p:txBody>
      </p:sp>
      <p:sp>
        <p:nvSpPr>
          <p:cNvPr id="100" name="文本框 99"/>
          <p:cNvSpPr txBox="1"/>
          <p:nvPr/>
        </p:nvSpPr>
        <p:spPr>
          <a:xfrm>
            <a:off x="260350" y="583565"/>
            <a:ext cx="11323955" cy="583565"/>
          </a:xfrm>
          <a:prstGeom prst="rect">
            <a:avLst/>
          </a:prstGeom>
          <a:noFill/>
          <a:ln w="9525">
            <a:noFill/>
          </a:ln>
        </p:spPr>
        <p:txBody>
          <a:bodyPr wrap="square">
            <a:spAutoFit/>
          </a:bodyPr>
          <a:p>
            <a:pPr indent="266700"/>
            <a:r>
              <a:rPr lang="zh-CN" sz="3200" b="1">
                <a:solidFill>
                  <a:srgbClr val="FF0000"/>
                </a:solidFill>
                <a:latin typeface="微软雅黑" panose="020B0503020204020204" pitchFamily="34" charset="-122"/>
                <a:ea typeface="微软雅黑" panose="020B0503020204020204" pitchFamily="34" charset="-122"/>
              </a:rPr>
              <a:t>一、抗日战争</a:t>
            </a:r>
            <a:r>
              <a:rPr lang="en-US" altLang="zh-CN" sz="3200" b="1">
                <a:solidFill>
                  <a:srgbClr val="FF0000"/>
                </a:solidFill>
                <a:latin typeface="微软雅黑" panose="020B0503020204020204" pitchFamily="34" charset="-122"/>
                <a:ea typeface="微软雅黑" panose="020B0503020204020204" pitchFamily="34" charset="-122"/>
              </a:rPr>
              <a:t>——</a:t>
            </a:r>
            <a:r>
              <a:rPr lang="en-US" altLang="zh-CN" sz="2800" b="1">
                <a:solidFill>
                  <a:srgbClr val="FF0000"/>
                </a:solidFill>
                <a:latin typeface="微软雅黑" panose="020B0503020204020204" pitchFamily="34" charset="-122"/>
                <a:ea typeface="微软雅黑" panose="020B0503020204020204" pitchFamily="34" charset="-122"/>
              </a:rPr>
              <a:t> 侵华</a:t>
            </a:r>
            <a:r>
              <a:rPr lang="zh-CN" altLang="en-US" sz="2800" b="1">
                <a:solidFill>
                  <a:srgbClr val="FF0000"/>
                </a:solidFill>
                <a:latin typeface="微软雅黑" panose="020B0503020204020204" pitchFamily="34" charset="-122"/>
                <a:ea typeface="微软雅黑" panose="020B0503020204020204" pitchFamily="34" charset="-122"/>
              </a:rPr>
              <a:t>日军的罪行</a:t>
            </a:r>
            <a:endParaRPr lang="zh-CN" altLang="en-US" b="1">
              <a:solidFill>
                <a:srgbClr val="FF0000"/>
              </a:solidFill>
              <a:latin typeface="微软雅黑" panose="020B0503020204020204" pitchFamily="34" charset="-122"/>
              <a:ea typeface="微软雅黑" panose="020B0503020204020204" pitchFamily="34" charset="-122"/>
            </a:endParaRPr>
          </a:p>
        </p:txBody>
      </p:sp>
      <p:sp>
        <p:nvSpPr>
          <p:cNvPr id="197634" name="文本框 197633"/>
          <p:cNvSpPr txBox="1"/>
          <p:nvPr/>
        </p:nvSpPr>
        <p:spPr>
          <a:xfrm>
            <a:off x="453390" y="1308735"/>
            <a:ext cx="11738610" cy="521970"/>
          </a:xfrm>
          <a:prstGeom prst="rect">
            <a:avLst/>
          </a:prstGeom>
          <a:solidFill>
            <a:srgbClr val="FFFF00"/>
          </a:solidFill>
          <a:ln w="9525">
            <a:noFill/>
            <a:miter/>
          </a:ln>
        </p:spPr>
        <p:txBody>
          <a:bodyPr wrap="square">
            <a:spAutoFit/>
          </a:bodyPr>
          <a:p>
            <a:pPr algn="just" fontAlgn="auto">
              <a:buClr>
                <a:srgbClr val="000000"/>
              </a:buClr>
            </a:pPr>
            <a:r>
              <a:rPr lang="zh-CN" altLang="en-US" sz="2800" b="1" noProof="1">
                <a:solidFill>
                  <a:srgbClr val="0000FF"/>
                </a:solidFill>
                <a:effectLst>
                  <a:outerShdw blurRad="38100" dist="38100" dir="2700000">
                    <a:srgbClr val="C0C0C0"/>
                  </a:outerShdw>
                </a:effectLst>
                <a:latin typeface="华文行楷" panose="02010800040101010101" charset="-122"/>
                <a:ea typeface="华文行楷" panose="02010800040101010101" charset="-122"/>
                <a:cs typeface="华文行楷" panose="02010800040101010101" charset="-122"/>
              </a:rPr>
              <a:t>思考：</a:t>
            </a:r>
            <a:r>
              <a:rPr sz="2800" b="1" noProof="1">
                <a:solidFill>
                  <a:schemeClr val="tx1"/>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cs typeface="华文行楷" panose="02010800040101010101" charset="-122"/>
              </a:rPr>
              <a:t>从局部抗战到全民族抗战是如何实现的？</a:t>
            </a:r>
            <a:endParaRPr sz="2800" b="1" noProof="1">
              <a:solidFill>
                <a:schemeClr val="tx1"/>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cs typeface="华文行楷" panose="02010800040101010101" charset="-122"/>
            </a:endParaRPr>
          </a:p>
        </p:txBody>
      </p:sp>
      <p:sp>
        <p:nvSpPr>
          <p:cNvPr id="1080324" name="文本框 29699"/>
          <p:cNvSpPr txBox="1"/>
          <p:nvPr/>
        </p:nvSpPr>
        <p:spPr>
          <a:xfrm>
            <a:off x="286385" y="1972310"/>
            <a:ext cx="11834495" cy="1954530"/>
          </a:xfrm>
          <a:prstGeom prst="rect">
            <a:avLst/>
          </a:prstGeom>
          <a:noFill/>
          <a:ln w="9525">
            <a:solidFill>
              <a:srgbClr val="C00000"/>
            </a:solidFill>
          </a:ln>
          <a:extLst>
            <a:ext uri="{909E8E84-426E-40DD-AFC4-6F175D3DCCD1}">
              <a14:hiddenFill xmlns:a14="http://schemas.microsoft.com/office/drawing/2010/main">
                <a:solidFill>
                  <a:schemeClr val="accent6">
                    <a:lumMod val="40000"/>
                    <a:lumOff val="60000"/>
                  </a:schemeClr>
                </a:solidFill>
              </a14:hiddenFill>
            </a:ext>
          </a:extLst>
        </p:spPr>
        <p:txBody>
          <a:bodyPr wrap="square">
            <a:spAutoFit/>
          </a:bodyPr>
          <a:p>
            <a:pPr>
              <a:lnSpc>
                <a:spcPct val="90000"/>
              </a:lnSpc>
              <a:spcBef>
                <a:spcPct val="20000"/>
              </a:spcBef>
              <a:buClr>
                <a:schemeClr val="folHlink"/>
              </a:buClr>
              <a:buSzPct val="60000"/>
              <a:buFont typeface="Wingdings" panose="05000000000000000000" pitchFamily="2" charset="2"/>
            </a:pPr>
            <a:r>
              <a:rPr lang="zh-CN" altLang="en-US" sz="2800">
                <a:solidFill>
                  <a:srgbClr val="C00000"/>
                </a:solidFill>
                <a:latin typeface="华文行楷" panose="02010800040101010101" charset="-122"/>
                <a:ea typeface="华文行楷" panose="02010800040101010101" charset="-122"/>
              </a:rPr>
              <a:t>思路点拨：</a:t>
            </a:r>
            <a:r>
              <a:rPr lang="en-US" altLang="zh-CN" sz="2400">
                <a:solidFill>
                  <a:schemeClr val="tx1"/>
                </a:solidFill>
                <a:latin typeface="华文行楷" panose="02010800040101010101" charset="-122"/>
                <a:ea typeface="华文行楷" panose="02010800040101010101" charset="-122"/>
              </a:rPr>
              <a:t>⑴</a:t>
            </a:r>
            <a:r>
              <a:rPr lang="zh-CN" altLang="en-US" sz="2400">
                <a:solidFill>
                  <a:schemeClr val="tx1"/>
                </a:solidFill>
                <a:latin typeface="华文行楷" panose="02010800040101010101" charset="-122"/>
                <a:ea typeface="华文行楷" panose="02010800040101010101" charset="-122"/>
              </a:rPr>
              <a:t>首先要认识到实现全民族抗战的</a:t>
            </a:r>
            <a:r>
              <a:rPr lang="zh-CN" altLang="en-US" sz="2400">
                <a:latin typeface="华文行楷" panose="02010800040101010101" charset="-122"/>
                <a:ea typeface="华文行楷" panose="02010800040101010101" charset="-122"/>
              </a:rPr>
              <a:t>关键</a:t>
            </a:r>
            <a:r>
              <a:rPr lang="zh-CN" altLang="en-US" sz="2400">
                <a:solidFill>
                  <a:schemeClr val="tx1"/>
                </a:solidFill>
                <a:latin typeface="华文行楷" panose="02010800040101010101" charset="-122"/>
                <a:ea typeface="华文行楷" panose="02010800040101010101" charset="-122"/>
              </a:rPr>
              <a:t>在于</a:t>
            </a:r>
            <a:r>
              <a:rPr lang="zh-CN" altLang="en-US" sz="2400">
                <a:solidFill>
                  <a:srgbClr val="000000"/>
                </a:solidFill>
                <a:latin typeface="华文行楷" panose="02010800040101010101" charset="-122"/>
                <a:ea typeface="华文行楷" panose="02010800040101010101" charset="-122"/>
              </a:rPr>
              <a:t>国共两党能否</a:t>
            </a:r>
            <a:r>
              <a:rPr lang="zh-CN" altLang="en-US" sz="2400">
                <a:latin typeface="华文行楷" panose="02010800040101010101" charset="-122"/>
                <a:ea typeface="华文行楷" panose="02010800040101010101" charset="-122"/>
              </a:rPr>
              <a:t>调整政策</a:t>
            </a:r>
            <a:r>
              <a:rPr lang="zh-CN" altLang="en-US" sz="2400">
                <a:solidFill>
                  <a:srgbClr val="000000"/>
                </a:solidFill>
                <a:latin typeface="华文行楷" panose="02010800040101010101" charset="-122"/>
                <a:ea typeface="华文行楷" panose="02010800040101010101" charset="-122"/>
              </a:rPr>
              <a:t>，抛弃前嫌，从对抗转向合作；</a:t>
            </a:r>
            <a:endParaRPr lang="zh-CN" altLang="en-US" sz="2400">
              <a:solidFill>
                <a:srgbClr val="000000"/>
              </a:solidFill>
              <a:latin typeface="华文行楷" panose="02010800040101010101" charset="-122"/>
              <a:ea typeface="华文行楷" panose="02010800040101010101" charset="-122"/>
            </a:endParaRPr>
          </a:p>
          <a:p>
            <a:pPr>
              <a:lnSpc>
                <a:spcPct val="90000"/>
              </a:lnSpc>
              <a:spcBef>
                <a:spcPct val="20000"/>
              </a:spcBef>
              <a:buClr>
                <a:schemeClr val="folHlink"/>
              </a:buClr>
              <a:buSzPct val="60000"/>
              <a:buFont typeface="Wingdings" panose="05000000000000000000" pitchFamily="2" charset="2"/>
            </a:pPr>
            <a:r>
              <a:rPr lang="en-US" altLang="zh-CN" sz="2400">
                <a:solidFill>
                  <a:srgbClr val="000000"/>
                </a:solidFill>
                <a:latin typeface="华文行楷" panose="02010800040101010101" charset="-122"/>
                <a:ea typeface="华文行楷" panose="02010800040101010101" charset="-122"/>
              </a:rPr>
              <a:t>⑵</a:t>
            </a:r>
            <a:r>
              <a:rPr lang="zh-CN" altLang="en-US" sz="2400">
                <a:solidFill>
                  <a:srgbClr val="000000"/>
                </a:solidFill>
                <a:latin typeface="华文行楷" panose="02010800040101010101" charset="-122"/>
                <a:ea typeface="华文行楷" panose="02010800040101010101" charset="-122"/>
              </a:rPr>
              <a:t>其次要认识到国共两党</a:t>
            </a:r>
            <a:r>
              <a:rPr lang="zh-CN" altLang="en-US" sz="2400">
                <a:latin typeface="华文行楷" panose="02010800040101010101" charset="-122"/>
                <a:ea typeface="华文行楷" panose="02010800040101010101" charset="-122"/>
              </a:rPr>
              <a:t>决策的制订</a:t>
            </a:r>
            <a:r>
              <a:rPr lang="zh-CN" altLang="en-US" sz="2400">
                <a:solidFill>
                  <a:srgbClr val="000000"/>
                </a:solidFill>
                <a:latin typeface="华文行楷" panose="02010800040101010101" charset="-122"/>
                <a:ea typeface="华文行楷" panose="02010800040101010101" charset="-122"/>
              </a:rPr>
              <a:t>是受到</a:t>
            </a:r>
            <a:r>
              <a:rPr lang="zh-CN" altLang="en-US" sz="2400">
                <a:latin typeface="华文行楷" panose="02010800040101010101" charset="-122"/>
                <a:ea typeface="华文行楷" panose="02010800040101010101" charset="-122"/>
              </a:rPr>
              <a:t>社会主要矛盾</a:t>
            </a:r>
            <a:r>
              <a:rPr lang="zh-CN" altLang="en-US" sz="2400">
                <a:solidFill>
                  <a:srgbClr val="000000"/>
                </a:solidFill>
                <a:latin typeface="华文行楷" panose="02010800040101010101" charset="-122"/>
                <a:ea typeface="华文行楷" panose="02010800040101010101" charset="-122"/>
              </a:rPr>
              <a:t>的变动和</a:t>
            </a:r>
            <a:r>
              <a:rPr lang="zh-CN" altLang="en-US" sz="2400">
                <a:latin typeface="华文行楷" panose="02010800040101010101" charset="-122"/>
                <a:ea typeface="华文行楷" panose="02010800040101010101" charset="-122"/>
              </a:rPr>
              <a:t>主流民意</a:t>
            </a:r>
            <a:r>
              <a:rPr lang="zh-CN" altLang="en-US" sz="2400">
                <a:solidFill>
                  <a:srgbClr val="000000"/>
                </a:solidFill>
                <a:latin typeface="华文行楷" panose="02010800040101010101" charset="-122"/>
                <a:ea typeface="华文行楷" panose="02010800040101010101" charset="-122"/>
              </a:rPr>
              <a:t>的制约和影响的；</a:t>
            </a:r>
            <a:endParaRPr lang="zh-CN" altLang="en-US" sz="2400">
              <a:solidFill>
                <a:srgbClr val="000000"/>
              </a:solidFill>
              <a:latin typeface="华文行楷" panose="02010800040101010101" charset="-122"/>
              <a:ea typeface="华文行楷" panose="02010800040101010101" charset="-122"/>
            </a:endParaRPr>
          </a:p>
          <a:p>
            <a:pPr>
              <a:lnSpc>
                <a:spcPct val="90000"/>
              </a:lnSpc>
              <a:spcBef>
                <a:spcPct val="20000"/>
              </a:spcBef>
              <a:buClr>
                <a:schemeClr val="folHlink"/>
              </a:buClr>
              <a:buSzPct val="60000"/>
              <a:buFont typeface="Wingdings" panose="05000000000000000000" pitchFamily="2" charset="2"/>
            </a:pPr>
            <a:r>
              <a:rPr lang="en-US" altLang="zh-CN" sz="2400">
                <a:solidFill>
                  <a:srgbClr val="000000"/>
                </a:solidFill>
                <a:latin typeface="华文行楷" panose="02010800040101010101" charset="-122"/>
                <a:ea typeface="华文行楷" panose="02010800040101010101" charset="-122"/>
              </a:rPr>
              <a:t>⑶</a:t>
            </a:r>
            <a:r>
              <a:rPr lang="zh-CN" altLang="en-US" sz="2400">
                <a:solidFill>
                  <a:srgbClr val="000000"/>
                </a:solidFill>
                <a:latin typeface="华文行楷" panose="02010800040101010101" charset="-122"/>
                <a:ea typeface="华文行楷" panose="02010800040101010101" charset="-122"/>
              </a:rPr>
              <a:t>要明确是</a:t>
            </a:r>
            <a:r>
              <a:rPr lang="zh-CN" altLang="en-US" sz="2400">
                <a:latin typeface="华文行楷" panose="02010800040101010101" charset="-122"/>
                <a:ea typeface="华文行楷" panose="02010800040101010101" charset="-122"/>
              </a:rPr>
              <a:t>哪一政党</a:t>
            </a:r>
            <a:r>
              <a:rPr lang="zh-CN" altLang="en-US" sz="2400">
                <a:solidFill>
                  <a:srgbClr val="000000"/>
                </a:solidFill>
                <a:latin typeface="华文行楷" panose="02010800040101010101" charset="-122"/>
                <a:ea typeface="华文行楷" panose="02010800040101010101" charset="-122"/>
              </a:rPr>
              <a:t>对两党的合作起到了</a:t>
            </a:r>
            <a:r>
              <a:rPr lang="zh-CN" altLang="en-US" sz="2400">
                <a:latin typeface="华文行楷" panose="02010800040101010101" charset="-122"/>
                <a:ea typeface="华文行楷" panose="02010800040101010101" charset="-122"/>
              </a:rPr>
              <a:t>主导作用</a:t>
            </a:r>
            <a:r>
              <a:rPr lang="zh-CN" altLang="en-US" sz="2400">
                <a:solidFill>
                  <a:schemeClr val="tx1"/>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rPr>
              <a:t>。</a:t>
            </a:r>
            <a:endParaRPr lang="zh-CN" altLang="en-US" sz="2400">
              <a:solidFill>
                <a:schemeClr val="tx1"/>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endParaRPr>
          </a:p>
        </p:txBody>
      </p:sp>
      <p:sp>
        <p:nvSpPr>
          <p:cNvPr id="4" name="矩形 3"/>
          <p:cNvSpPr/>
          <p:nvPr/>
        </p:nvSpPr>
        <p:spPr>
          <a:xfrm>
            <a:off x="260350" y="4345305"/>
            <a:ext cx="11834495" cy="2158365"/>
          </a:xfrm>
          <a:prstGeom prst="rect">
            <a:avLst/>
          </a:prstGeom>
          <a:solidFill>
            <a:schemeClr val="accent2">
              <a:lumMod val="40000"/>
              <a:lumOff val="60000"/>
            </a:schemeClr>
          </a:solidFill>
          <a:ln w="9525">
            <a:noFill/>
          </a:ln>
        </p:spPr>
        <p:txBody>
          <a:bodyPr wrap="square" anchor="t" anchorCtr="0">
            <a:spAutoFit/>
            <a:scene3d>
              <a:camera prst="orthographicFront"/>
              <a:lightRig rig="threePt" dir="t"/>
            </a:scene3d>
          </a:bodyPr>
          <a:p>
            <a:pPr>
              <a:lnSpc>
                <a:spcPct val="120000"/>
              </a:lnSpc>
            </a:pPr>
            <a:r>
              <a:rPr lang="en-US" altLang="zh-CN" sz="2800" b="1" dirty="0">
                <a:solidFill>
                  <a:srgbClr val="0000FF"/>
                </a:solidFill>
                <a:latin typeface="华文中宋" panose="02010600040101010101" charset="-122"/>
                <a:ea typeface="华文中宋" panose="02010600040101010101" charset="-122"/>
                <a:cs typeface="华文中宋" panose="02010600040101010101" charset="-122"/>
              </a:rPr>
              <a:t> </a:t>
            </a:r>
            <a:r>
              <a:rPr lang="zh-CN" altLang="en-US" sz="2800" b="1" dirty="0">
                <a:solidFill>
                  <a:schemeClr val="tx1"/>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rPr>
              <a:t>决定因素：　　　　　矛盾上升为主要矛盾</a:t>
            </a:r>
            <a:endParaRPr lang="zh-CN" altLang="en-US" sz="2800" b="1" dirty="0">
              <a:solidFill>
                <a:schemeClr val="tx1"/>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endParaRPr>
          </a:p>
          <a:p>
            <a:pPr>
              <a:lnSpc>
                <a:spcPct val="120000"/>
              </a:lnSpc>
            </a:pPr>
            <a:r>
              <a:rPr lang="zh-CN" altLang="en-US" sz="2800" b="1" dirty="0">
                <a:solidFill>
                  <a:schemeClr val="tx1"/>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rPr>
              <a:t>  推动因素：　　　　　运动不断高涨的推动</a:t>
            </a:r>
            <a:endParaRPr lang="zh-CN" altLang="en-US" sz="2800" b="1" dirty="0">
              <a:solidFill>
                <a:schemeClr val="tx1"/>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endParaRPr>
          </a:p>
          <a:p>
            <a:pPr>
              <a:lnSpc>
                <a:spcPct val="120000"/>
              </a:lnSpc>
            </a:pPr>
            <a:r>
              <a:rPr lang="zh-CN" altLang="en-US" sz="2800" b="1" dirty="0">
                <a:solidFill>
                  <a:schemeClr val="tx1"/>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rPr>
              <a:t>  主导作用：　　　　　倡议、主导和积极推动</a:t>
            </a:r>
            <a:endParaRPr lang="zh-CN" altLang="en-US" sz="2800" b="1" dirty="0">
              <a:solidFill>
                <a:schemeClr val="tx1"/>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endParaRPr>
          </a:p>
          <a:p>
            <a:pPr>
              <a:lnSpc>
                <a:spcPct val="120000"/>
              </a:lnSpc>
            </a:pPr>
            <a:r>
              <a:rPr lang="zh-CN" altLang="en-US" sz="2800" b="1" dirty="0">
                <a:solidFill>
                  <a:schemeClr val="tx1"/>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rPr>
              <a:t>   </a:t>
            </a:r>
            <a:r>
              <a:rPr lang="zh-CN" altLang="en-US" sz="2800" b="1">
                <a:sym typeface="+mn-ea"/>
              </a:rPr>
              <a:t>转折点：</a:t>
            </a:r>
            <a:endParaRPr lang="zh-CN" altLang="en-US" sz="2800" b="1" dirty="0">
              <a:solidFill>
                <a:schemeClr val="tx1"/>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endParaRPr>
          </a:p>
        </p:txBody>
      </p:sp>
      <p:sp>
        <p:nvSpPr>
          <p:cNvPr id="29701" name="矩形 29700"/>
          <p:cNvSpPr/>
          <p:nvPr/>
        </p:nvSpPr>
        <p:spPr>
          <a:xfrm>
            <a:off x="2037309" y="4464244"/>
            <a:ext cx="2125980" cy="481330"/>
          </a:xfrm>
          <a:prstGeom prst="rect">
            <a:avLst/>
          </a:prstGeom>
          <a:noFill/>
          <a:ln w="9525">
            <a:noFill/>
          </a:ln>
        </p:spPr>
        <p:txBody>
          <a:bodyPr wrap="none" anchor="t">
            <a:spAutoFit/>
          </a:bodyPr>
          <a:p>
            <a:pPr marL="0" marR="0" indent="0" algn="ctr" defTabSz="914400" rtl="0" eaLnBrk="1" fontAlgn="base" latinLnBrk="0" hangingPunct="1">
              <a:lnSpc>
                <a:spcPct val="100000"/>
              </a:lnSpc>
              <a:spcBef>
                <a:spcPct val="0"/>
              </a:spcBef>
              <a:spcAft>
                <a:spcPct val="0"/>
              </a:spcAft>
              <a:buFont typeface="Arial" panose="020B0604020202020204" pitchFamily="34" charset="0"/>
              <a:buNone/>
            </a:pPr>
            <a:r>
              <a:rPr kumimoji="0" lang="zh-CN" altLang="en-US" sz="2540" b="1" i="0" u="none" strike="noStrike" kern="1200" cap="none" spc="0" normalizeH="0" baseline="0" noProof="1">
                <a:solidFill>
                  <a:srgbClr val="0000CC"/>
                </a:solidFill>
                <a:effectLst>
                  <a:outerShdw blurRad="38100" dist="38100" dir="2700000">
                    <a:srgbClr val="C0C0C0"/>
                  </a:outerShdw>
                </a:effectLst>
                <a:latin typeface="Tahoma" panose="020B0604030504040204" pitchFamily="34" charset="0"/>
                <a:ea typeface="黑体" panose="02010609060101010101" pitchFamily="49" charset="-122"/>
                <a:cs typeface="+mn-cs"/>
                <a:sym typeface="+mn-ea"/>
              </a:rPr>
              <a:t>中日民族矛盾</a:t>
            </a:r>
            <a:endParaRPr kumimoji="0" lang="zh-CN" altLang="en-US" sz="2540" b="1" i="0" u="none" strike="noStrike" kern="1200" cap="none" spc="0" normalizeH="0" baseline="0" noProof="1">
              <a:solidFill>
                <a:srgbClr val="0000CC"/>
              </a:solidFill>
              <a:effectLst>
                <a:outerShdw blurRad="38100" dist="38100" dir="2700000">
                  <a:srgbClr val="C0C0C0"/>
                </a:outerShdw>
              </a:effectLst>
              <a:latin typeface="Tahoma" panose="020B0604030504040204" pitchFamily="34" charset="0"/>
              <a:ea typeface="黑体" panose="02010609060101010101" pitchFamily="49" charset="-122"/>
              <a:cs typeface="+mn-cs"/>
              <a:sym typeface="+mn-ea"/>
            </a:endParaRPr>
          </a:p>
        </p:txBody>
      </p:sp>
      <p:sp>
        <p:nvSpPr>
          <p:cNvPr id="29702" name="矩形 29701"/>
          <p:cNvSpPr/>
          <p:nvPr/>
        </p:nvSpPr>
        <p:spPr>
          <a:xfrm>
            <a:off x="2272211" y="4945180"/>
            <a:ext cx="2125980" cy="481330"/>
          </a:xfrm>
          <a:prstGeom prst="rect">
            <a:avLst/>
          </a:prstGeom>
          <a:noFill/>
          <a:ln w="9525">
            <a:noFill/>
          </a:ln>
        </p:spPr>
        <p:txBody>
          <a:bodyPr wrap="none" anchor="t">
            <a:spAutoFit/>
          </a:bodyPr>
          <a:p>
            <a:pPr marL="0" marR="0" indent="0" algn="ctr" defTabSz="914400" rtl="0" eaLnBrk="1" fontAlgn="base" latinLnBrk="0" hangingPunct="1">
              <a:lnSpc>
                <a:spcPct val="100000"/>
              </a:lnSpc>
              <a:spcBef>
                <a:spcPct val="0"/>
              </a:spcBef>
              <a:spcAft>
                <a:spcPct val="0"/>
              </a:spcAft>
              <a:buFont typeface="Arial" panose="020B0604020202020204" pitchFamily="34" charset="0"/>
              <a:buNone/>
            </a:pPr>
            <a:r>
              <a:rPr kumimoji="0" lang="zh-CN" altLang="en-US" sz="2540" b="1" i="0" u="none" strike="noStrike" kern="1200" cap="none" spc="0" normalizeH="0" baseline="0" noProof="1">
                <a:solidFill>
                  <a:srgbClr val="0000CC"/>
                </a:solidFill>
                <a:effectLst>
                  <a:outerShdw blurRad="38100" dist="38100" dir="2700000">
                    <a:srgbClr val="C0C0C0"/>
                  </a:outerShdw>
                </a:effectLst>
                <a:latin typeface="Tahoma" panose="020B0604030504040204" pitchFamily="34" charset="0"/>
                <a:ea typeface="黑体" panose="02010609060101010101" pitchFamily="49" charset="-122"/>
                <a:cs typeface="+mn-cs"/>
                <a:sym typeface="+mn-ea"/>
              </a:rPr>
              <a:t>抗日救亡运动</a:t>
            </a:r>
            <a:endParaRPr kumimoji="0" lang="zh-CN" altLang="en-US" sz="2540" b="1" i="0" u="none" strike="noStrike" kern="1200" cap="none" spc="0" normalizeH="0" baseline="0" noProof="1">
              <a:solidFill>
                <a:srgbClr val="0000CC"/>
              </a:solidFill>
              <a:effectLst>
                <a:outerShdw blurRad="38100" dist="38100" dir="2700000">
                  <a:srgbClr val="C0C0C0"/>
                </a:outerShdw>
              </a:effectLst>
              <a:latin typeface="Tahoma" panose="020B0604030504040204" pitchFamily="34" charset="0"/>
              <a:ea typeface="黑体" panose="02010609060101010101" pitchFamily="49" charset="-122"/>
              <a:cs typeface="+mn-cs"/>
              <a:sym typeface="+mn-ea"/>
            </a:endParaRPr>
          </a:p>
        </p:txBody>
      </p:sp>
      <p:sp>
        <p:nvSpPr>
          <p:cNvPr id="29703" name="矩形 29702"/>
          <p:cNvSpPr/>
          <p:nvPr/>
        </p:nvSpPr>
        <p:spPr>
          <a:xfrm>
            <a:off x="2389505" y="5426710"/>
            <a:ext cx="1891030" cy="481330"/>
          </a:xfrm>
          <a:prstGeom prst="rect">
            <a:avLst/>
          </a:prstGeom>
          <a:noFill/>
          <a:ln w="9525">
            <a:noFill/>
          </a:ln>
        </p:spPr>
        <p:txBody>
          <a:bodyPr wrap="square" anchor="t">
            <a:spAutoFit/>
          </a:bodyPr>
          <a:p>
            <a:pPr marL="0" marR="0" indent="0" algn="ctr" defTabSz="914400" rtl="0" eaLnBrk="1" fontAlgn="base" latinLnBrk="0" hangingPunct="1">
              <a:lnSpc>
                <a:spcPct val="100000"/>
              </a:lnSpc>
              <a:spcBef>
                <a:spcPct val="0"/>
              </a:spcBef>
              <a:spcAft>
                <a:spcPct val="0"/>
              </a:spcAft>
              <a:buFont typeface="Arial" panose="020B0604020202020204" pitchFamily="34" charset="0"/>
              <a:buNone/>
            </a:pPr>
            <a:r>
              <a:rPr kumimoji="0" lang="zh-CN" altLang="en-US" sz="2540" b="1" i="0" u="none" strike="noStrike" kern="1200" cap="none" spc="0" normalizeH="0" baseline="0" noProof="1">
                <a:solidFill>
                  <a:srgbClr val="0000CC"/>
                </a:solidFill>
                <a:effectLst>
                  <a:outerShdw blurRad="38100" dist="38100" dir="2700000">
                    <a:srgbClr val="C0C0C0"/>
                  </a:outerShdw>
                </a:effectLst>
                <a:latin typeface="Tahoma" panose="020B0604030504040204" pitchFamily="34" charset="0"/>
                <a:ea typeface="黑体" panose="02010609060101010101" pitchFamily="49" charset="-122"/>
                <a:cs typeface="+mn-cs"/>
                <a:sym typeface="+mn-ea"/>
              </a:rPr>
              <a:t>中国共产党</a:t>
            </a:r>
            <a:endParaRPr kumimoji="0" lang="zh-CN" altLang="en-US" sz="2540" b="1" i="0" u="none" strike="noStrike" kern="1200" cap="none" spc="0" normalizeH="0" baseline="0" noProof="1">
              <a:solidFill>
                <a:srgbClr val="0000CC"/>
              </a:solidFill>
              <a:effectLst>
                <a:outerShdw blurRad="38100" dist="38100" dir="2700000">
                  <a:srgbClr val="C0C0C0"/>
                </a:outerShdw>
              </a:effectLst>
              <a:latin typeface="Tahoma" panose="020B0604030504040204" pitchFamily="34" charset="0"/>
              <a:ea typeface="黑体" panose="02010609060101010101" pitchFamily="49" charset="-122"/>
              <a:cs typeface="+mn-cs"/>
              <a:sym typeface="+mn-ea"/>
            </a:endParaRPr>
          </a:p>
        </p:txBody>
      </p:sp>
      <p:sp>
        <p:nvSpPr>
          <p:cNvPr id="29704" name="矩形 29703">
            <a:hlinkClick r:id=""/>
          </p:cNvPr>
          <p:cNvSpPr/>
          <p:nvPr/>
        </p:nvSpPr>
        <p:spPr>
          <a:xfrm>
            <a:off x="2389777" y="5908153"/>
            <a:ext cx="3400425" cy="521970"/>
          </a:xfrm>
          <a:prstGeom prst="rect">
            <a:avLst/>
          </a:prstGeom>
          <a:noFill/>
          <a:ln w="9525">
            <a:noFill/>
          </a:ln>
        </p:spPr>
        <p:txBody>
          <a:bodyPr wrap="none">
            <a:spAutoFit/>
          </a:bodyPr>
          <a:p>
            <a:r>
              <a:rPr lang="zh-CN" altLang="en-US" sz="2800" b="1">
                <a:solidFill>
                  <a:srgbClr val="0000CC"/>
                </a:solidFill>
                <a:latin typeface="Tahoma" panose="020B0604030504040204" pitchFamily="34" charset="0"/>
                <a:ea typeface="黑体" panose="02010609060101010101" pitchFamily="49" charset="-122"/>
              </a:rPr>
              <a:t>西安事变的和平解决</a:t>
            </a:r>
            <a:endParaRPr lang="zh-CN" altLang="en-US" sz="2800" b="1">
              <a:solidFill>
                <a:srgbClr val="0000CC"/>
              </a:solidFill>
              <a:latin typeface="Tahoma" panose="020B0604030504040204" pitchFamily="34" charset="0"/>
              <a:ea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9701"/>
                                        </p:tgtEl>
                                        <p:attrNameLst>
                                          <p:attrName>style.visibility</p:attrName>
                                        </p:attrNameLst>
                                      </p:cBhvr>
                                      <p:to>
                                        <p:strVal val="visible"/>
                                      </p:to>
                                    </p:set>
                                    <p:animEffect transition="in" filter="blinds(horizontal)">
                                      <p:cBhvr>
                                        <p:cTn id="12" dur="500"/>
                                        <p:tgtEl>
                                          <p:spTgt spid="2970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9702"/>
                                        </p:tgtEl>
                                        <p:attrNameLst>
                                          <p:attrName>style.visibility</p:attrName>
                                        </p:attrNameLst>
                                      </p:cBhvr>
                                      <p:to>
                                        <p:strVal val="visible"/>
                                      </p:to>
                                    </p:set>
                                    <p:animEffect transition="in" filter="blinds(horizontal)">
                                      <p:cBhvr>
                                        <p:cTn id="17" dur="500"/>
                                        <p:tgtEl>
                                          <p:spTgt spid="2970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9703"/>
                                        </p:tgtEl>
                                        <p:attrNameLst>
                                          <p:attrName>style.visibility</p:attrName>
                                        </p:attrNameLst>
                                      </p:cBhvr>
                                      <p:to>
                                        <p:strVal val="visible"/>
                                      </p:to>
                                    </p:set>
                                    <p:animEffect transition="in" filter="blinds(horizontal)">
                                      <p:cBhvr>
                                        <p:cTn id="22" dur="500"/>
                                        <p:tgtEl>
                                          <p:spTgt spid="2970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9704"/>
                                        </p:tgtEl>
                                        <p:attrNameLst>
                                          <p:attrName>style.visibility</p:attrName>
                                        </p:attrNameLst>
                                      </p:cBhvr>
                                      <p:to>
                                        <p:strVal val="visible"/>
                                      </p:to>
                                    </p:set>
                                    <p:animEffect transition="in" filter="blinds(horizontal)">
                                      <p:cBhvr>
                                        <p:cTn id="27" dur="500"/>
                                        <p:tgtEl>
                                          <p:spTgt spid="297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29701" grpId="0"/>
      <p:bldP spid="29702" grpId="0"/>
      <p:bldP spid="29703" grpId="0"/>
      <p:bldP spid="2970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465830" y="86360"/>
            <a:ext cx="4268470" cy="521970"/>
          </a:xfrm>
          <a:prstGeom prst="rect">
            <a:avLst/>
          </a:prstGeom>
          <a:noFill/>
        </p:spPr>
        <p:txBody>
          <a:bodyPr wrap="square" rtlCol="0">
            <a:spAutoFit/>
          </a:bodyPr>
          <a:p>
            <a:pPr algn="ctr"/>
            <a:r>
              <a:rPr lang="zh-CN" altLang="en-US" sz="2800" b="1">
                <a:highlight>
                  <a:srgbClr val="00FF00"/>
                </a:highlight>
                <a:latin typeface="华文行楷" panose="02010800040101010101" charset="-122"/>
                <a:ea typeface="华文行楷" panose="02010800040101010101" charset="-122"/>
              </a:rPr>
              <a:t>真题链接</a:t>
            </a:r>
            <a:endParaRPr lang="zh-CN" altLang="en-US" sz="2800" b="1">
              <a:highlight>
                <a:srgbClr val="00FF00"/>
              </a:highlight>
              <a:latin typeface="华文行楷" panose="02010800040101010101" charset="-122"/>
              <a:ea typeface="华文行楷" panose="02010800040101010101" charset="-122"/>
            </a:endParaRPr>
          </a:p>
        </p:txBody>
      </p:sp>
      <p:sp>
        <p:nvSpPr>
          <p:cNvPr id="100" name="文本框 99"/>
          <p:cNvSpPr txBox="1"/>
          <p:nvPr/>
        </p:nvSpPr>
        <p:spPr>
          <a:xfrm>
            <a:off x="0" y="608330"/>
            <a:ext cx="12192000" cy="6369685"/>
          </a:xfrm>
          <a:prstGeom prst="rect">
            <a:avLst/>
          </a:prstGeom>
          <a:noFill/>
          <a:ln w="9525">
            <a:solidFill>
              <a:srgbClr val="C00000"/>
            </a:solidFill>
          </a:ln>
        </p:spPr>
        <p:txBody>
          <a:bodyPr wrap="square">
            <a:spAutoFit/>
          </a:bodyPr>
          <a:p>
            <a:pPr indent="0"/>
            <a:r>
              <a:rPr lang="en-US" altLang="zh-CN" sz="2400" b="0">
                <a:latin typeface="华文新魏" panose="02010800040101010101" charset="-122"/>
                <a:ea typeface="华文新魏" panose="02010800040101010101" charset="-122"/>
                <a:cs typeface="华文新魏" panose="02010800040101010101" charset="-122"/>
              </a:rPr>
              <a:t>1</a:t>
            </a:r>
            <a:r>
              <a:rPr lang="zh-CN" altLang="en-US" sz="2400" b="0">
                <a:latin typeface="华文新魏" panose="02010800040101010101" charset="-122"/>
                <a:ea typeface="华文新魏" panose="02010800040101010101" charset="-122"/>
                <a:cs typeface="华文新魏" panose="02010800040101010101" charset="-122"/>
              </a:rPr>
              <a:t>、</a:t>
            </a:r>
            <a:r>
              <a:rPr lang="zh-CN" sz="2400" b="0">
                <a:solidFill>
                  <a:srgbClr val="C00000"/>
                </a:solidFill>
                <a:latin typeface="华文新魏" panose="02010800040101010101" charset="-122"/>
                <a:ea typeface="华文新魏" panose="02010800040101010101" charset="-122"/>
                <a:cs typeface="华文新魏" panose="02010800040101010101" charset="-122"/>
              </a:rPr>
              <a:t>（</a:t>
            </a:r>
            <a:r>
              <a:rPr lang="en-US" sz="2400" b="0">
                <a:solidFill>
                  <a:srgbClr val="C00000"/>
                </a:solidFill>
                <a:latin typeface="华文新魏" panose="02010800040101010101" charset="-122"/>
                <a:ea typeface="华文新魏" panose="02010800040101010101" charset="-122"/>
                <a:cs typeface="华文新魏" panose="02010800040101010101" charset="-122"/>
              </a:rPr>
              <a:t>2022·</a:t>
            </a:r>
            <a:r>
              <a:rPr lang="zh-CN" sz="2400" b="0">
                <a:solidFill>
                  <a:srgbClr val="C00000"/>
                </a:solidFill>
                <a:latin typeface="华文新魏" panose="02010800040101010101" charset="-122"/>
                <a:ea typeface="华文新魏" panose="02010800040101010101" charset="-122"/>
                <a:cs typeface="华文新魏" panose="02010800040101010101" charset="-122"/>
              </a:rPr>
              <a:t>浙江</a:t>
            </a:r>
            <a:r>
              <a:rPr lang="en-US" sz="2400" b="0">
                <a:solidFill>
                  <a:srgbClr val="C00000"/>
                </a:solidFill>
                <a:latin typeface="华文新魏" panose="02010800040101010101" charset="-122"/>
                <a:ea typeface="华文新魏" panose="02010800040101010101" charset="-122"/>
                <a:cs typeface="华文新魏" panose="02010800040101010101" charset="-122"/>
              </a:rPr>
              <a:t>·</a:t>
            </a:r>
            <a:r>
              <a:rPr lang="zh-CN" sz="2400" b="0">
                <a:solidFill>
                  <a:srgbClr val="C00000"/>
                </a:solidFill>
                <a:latin typeface="华文新魏" panose="02010800040101010101" charset="-122"/>
                <a:ea typeface="华文新魏" panose="02010800040101010101" charset="-122"/>
                <a:cs typeface="华文新魏" panose="02010800040101010101" charset="-122"/>
              </a:rPr>
              <a:t>高考真题）</a:t>
            </a:r>
            <a:r>
              <a:rPr lang="zh-CN" sz="2400" b="0">
                <a:latin typeface="华文新魏" panose="02010800040101010101" charset="-122"/>
                <a:ea typeface="华文新魏" panose="02010800040101010101" charset="-122"/>
                <a:cs typeface="华文新魏" panose="02010800040101010101" charset="-122"/>
              </a:rPr>
              <a:t>一位抗日名将指挥察哈尔民众抗日同盟军，与日军血战五昼夜收复多伦，极大鼓舞了全国抗日力量。</a:t>
            </a:r>
            <a:r>
              <a:rPr lang="en-US" sz="2400" b="0">
                <a:latin typeface="华文新魏" panose="02010800040101010101" charset="-122"/>
                <a:ea typeface="华文新魏" panose="02010800040101010101" charset="-122"/>
                <a:cs typeface="华文新魏" panose="02010800040101010101" charset="-122"/>
              </a:rPr>
              <a:t>1934</a:t>
            </a:r>
            <a:r>
              <a:rPr lang="zh-CN" sz="2400" b="0">
                <a:latin typeface="华文新魏" panose="02010800040101010101" charset="-122"/>
                <a:ea typeface="华文新魏" panose="02010800040101010101" charset="-122"/>
                <a:cs typeface="华文新魏" panose="02010800040101010101" charset="-122"/>
              </a:rPr>
              <a:t>年，这位名将牺牲前写下正气浩然的绝命诗：恨不抗日死，留作今日羞。国破尚如此，我何惜此头！</a:t>
            </a:r>
            <a:r>
              <a:rPr lang="en-US" sz="2400" b="0">
                <a:latin typeface="华文新魏" panose="02010800040101010101" charset="-122"/>
                <a:ea typeface="华文新魏" panose="02010800040101010101" charset="-122"/>
                <a:cs typeface="华文新魏" panose="02010800040101010101" charset="-122"/>
              </a:rPr>
              <a:t>"</a:t>
            </a:r>
            <a:r>
              <a:rPr lang="zh-CN" sz="2400" b="0">
                <a:latin typeface="华文新魏" panose="02010800040101010101" charset="-122"/>
                <a:ea typeface="华文新魏" panose="02010800040101010101" charset="-122"/>
                <a:cs typeface="华文新魏" panose="02010800040101010101" charset="-122"/>
              </a:rPr>
              <a:t>这位抗日名将是</a:t>
            </a:r>
            <a:endParaRPr lang="en-US" sz="2400" b="0">
              <a:latin typeface="华文新魏" panose="02010800040101010101" charset="-122"/>
              <a:ea typeface="华文新魏" panose="02010800040101010101" charset="-122"/>
              <a:cs typeface="华文新魏" panose="02010800040101010101" charset="-122"/>
            </a:endParaRPr>
          </a:p>
          <a:p>
            <a:pPr indent="0"/>
            <a:r>
              <a:rPr lang="en-US" sz="2400" b="0">
                <a:solidFill>
                  <a:srgbClr val="0000FF"/>
                </a:solidFill>
                <a:latin typeface="华文新魏" panose="02010800040101010101" charset="-122"/>
                <a:ea typeface="华文新魏" panose="02010800040101010101" charset="-122"/>
                <a:cs typeface="华文新魏" panose="02010800040101010101" charset="-122"/>
              </a:rPr>
              <a:t>A</a:t>
            </a:r>
            <a:r>
              <a:rPr lang="zh-CN" sz="2400" b="0">
                <a:solidFill>
                  <a:srgbClr val="0000FF"/>
                </a:solidFill>
                <a:latin typeface="华文新魏" panose="02010800040101010101" charset="-122"/>
                <a:ea typeface="华文新魏" panose="02010800040101010101" charset="-122"/>
                <a:cs typeface="华文新魏" panose="02010800040101010101" charset="-122"/>
              </a:rPr>
              <a:t>．吉鸿昌</a:t>
            </a:r>
            <a:r>
              <a:rPr lang="en-US" sz="2400" b="0">
                <a:solidFill>
                  <a:srgbClr val="0000FF"/>
                </a:solidFill>
                <a:latin typeface="华文新魏" panose="02010800040101010101" charset="-122"/>
                <a:ea typeface="华文新魏" panose="02010800040101010101" charset="-122"/>
                <a:cs typeface="华文新魏" panose="02010800040101010101" charset="-122"/>
              </a:rPr>
              <a:t>	B</a:t>
            </a:r>
            <a:r>
              <a:rPr lang="zh-CN" sz="2400" b="0">
                <a:solidFill>
                  <a:srgbClr val="0000FF"/>
                </a:solidFill>
                <a:latin typeface="华文新魏" panose="02010800040101010101" charset="-122"/>
                <a:ea typeface="华文新魏" panose="02010800040101010101" charset="-122"/>
                <a:cs typeface="华文新魏" panose="02010800040101010101" charset="-122"/>
              </a:rPr>
              <a:t>．杨虎城</a:t>
            </a:r>
            <a:r>
              <a:rPr lang="en-US" sz="2400" b="0">
                <a:solidFill>
                  <a:srgbClr val="0000FF"/>
                </a:solidFill>
                <a:latin typeface="华文新魏" panose="02010800040101010101" charset="-122"/>
                <a:ea typeface="华文新魏" panose="02010800040101010101" charset="-122"/>
                <a:cs typeface="华文新魏" panose="02010800040101010101" charset="-122"/>
              </a:rPr>
              <a:t>	C</a:t>
            </a:r>
            <a:r>
              <a:rPr lang="zh-CN" sz="2400" b="0">
                <a:solidFill>
                  <a:srgbClr val="0000FF"/>
                </a:solidFill>
                <a:latin typeface="华文新魏" panose="02010800040101010101" charset="-122"/>
                <a:ea typeface="华文新魏" panose="02010800040101010101" charset="-122"/>
                <a:cs typeface="华文新魏" panose="02010800040101010101" charset="-122"/>
              </a:rPr>
              <a:t>．蔡廷错</a:t>
            </a:r>
            <a:r>
              <a:rPr lang="en-US" sz="2400" b="0">
                <a:solidFill>
                  <a:srgbClr val="0000FF"/>
                </a:solidFill>
                <a:latin typeface="华文新魏" panose="02010800040101010101" charset="-122"/>
                <a:ea typeface="华文新魏" panose="02010800040101010101" charset="-122"/>
                <a:cs typeface="华文新魏" panose="02010800040101010101" charset="-122"/>
              </a:rPr>
              <a:t>	D</a:t>
            </a:r>
            <a:r>
              <a:rPr lang="zh-CN" sz="2400" b="0">
                <a:solidFill>
                  <a:srgbClr val="0000FF"/>
                </a:solidFill>
                <a:latin typeface="华文新魏" panose="02010800040101010101" charset="-122"/>
                <a:ea typeface="华文新魏" panose="02010800040101010101" charset="-122"/>
                <a:cs typeface="华文新魏" panose="02010800040101010101" charset="-122"/>
              </a:rPr>
              <a:t>．张自忠</a:t>
            </a:r>
            <a:endParaRPr lang="zh-CN" sz="2400" b="0">
              <a:solidFill>
                <a:srgbClr val="0000FF"/>
              </a:solidFill>
              <a:latin typeface="华文新魏" panose="02010800040101010101" charset="-122"/>
              <a:ea typeface="华文新魏" panose="02010800040101010101" charset="-122"/>
              <a:cs typeface="华文新魏" panose="02010800040101010101" charset="-122"/>
            </a:endParaRPr>
          </a:p>
          <a:p>
            <a:pPr indent="0"/>
            <a:endParaRPr lang="zh-CN" altLang="zh-CN" sz="2400" b="0">
              <a:solidFill>
                <a:srgbClr val="0000FF"/>
              </a:solidFill>
              <a:latin typeface="华文新魏" panose="02010800040101010101" charset="-122"/>
              <a:ea typeface="华文新魏" panose="02010800040101010101" charset="-122"/>
              <a:cs typeface="华文新魏" panose="02010800040101010101" charset="-122"/>
            </a:endParaRPr>
          </a:p>
          <a:p>
            <a:pPr indent="0"/>
            <a:r>
              <a:rPr lang="en-US" altLang="zh-CN" sz="2400" b="0">
                <a:solidFill>
                  <a:srgbClr val="0000FF"/>
                </a:solidFill>
                <a:latin typeface="华文新魏" panose="02010800040101010101" charset="-122"/>
                <a:ea typeface="华文新魏" panose="02010800040101010101" charset="-122"/>
                <a:cs typeface="华文新魏" panose="02010800040101010101" charset="-122"/>
              </a:rPr>
              <a:t>2</a:t>
            </a:r>
            <a:r>
              <a:rPr lang="zh-CN" altLang="en-US" sz="2400" b="0">
                <a:solidFill>
                  <a:srgbClr val="0000FF"/>
                </a:solidFill>
                <a:latin typeface="华文新魏" panose="02010800040101010101" charset="-122"/>
                <a:ea typeface="华文新魏" panose="02010800040101010101" charset="-122"/>
                <a:cs typeface="华文新魏" panose="02010800040101010101" charset="-122"/>
              </a:rPr>
              <a:t>、</a:t>
            </a:r>
            <a:r>
              <a:rPr lang="zh-CN" altLang="en-US" sz="2400" b="0">
                <a:solidFill>
                  <a:srgbClr val="C00000"/>
                </a:solidFill>
                <a:effectLst>
                  <a:outerShdw blurRad="38100" dist="19050" dir="2700000" algn="tl" rotWithShape="0">
                    <a:schemeClr val="dk1">
                      <a:alpha val="40000"/>
                    </a:schemeClr>
                  </a:outerShdw>
                </a:effectLst>
                <a:latin typeface="华文新魏" panose="02010800040101010101" charset="-122"/>
                <a:ea typeface="华文新魏" panose="02010800040101010101" charset="-122"/>
                <a:cs typeface="华文新魏" panose="02010800040101010101" charset="-122"/>
              </a:rPr>
              <a:t>（2020·天津·高考真题）</a:t>
            </a:r>
            <a:r>
              <a:rPr lang="zh-CN" altLang="en-US" sz="2400" b="0">
                <a:solidFill>
                  <a:schemeClr val="tx1"/>
                </a:solidFill>
                <a:effectLst>
                  <a:outerShdw blurRad="38100" dist="19050" dir="2700000" algn="tl" rotWithShape="0">
                    <a:schemeClr val="dk1">
                      <a:alpha val="40000"/>
                    </a:schemeClr>
                  </a:outerShdw>
                </a:effectLst>
                <a:latin typeface="华文新魏" panose="02010800040101010101" charset="-122"/>
                <a:ea typeface="华文新魏" panose="02010800040101010101" charset="-122"/>
                <a:cs typeface="华文新魏" panose="02010800040101010101" charset="-122"/>
              </a:rPr>
              <a:t>1894年，</a:t>
            </a:r>
            <a:r>
              <a:rPr lang="zh-CN" sz="2400" b="0">
                <a:solidFill>
                  <a:schemeClr val="tx1"/>
                </a:solidFill>
                <a:effectLst>
                  <a:outerShdw blurRad="38100" dist="19050" dir="2700000" algn="tl" rotWithShape="0">
                    <a:schemeClr val="dk1">
                      <a:alpha val="40000"/>
                    </a:schemeClr>
                  </a:outerShdw>
                </a:effectLst>
                <a:latin typeface="华文新魏" panose="02010800040101010101" charset="-122"/>
                <a:ea typeface="华文新魏" panose="02010800040101010101" charset="-122"/>
                <a:cs typeface="华文新魏" panose="02010800040101010101" charset="-122"/>
              </a:rPr>
              <a:t>《点石斋画报》刊登了描绘甲午海战的时事画。1931年末，上海《良友》画报重刊此画并配文写道：“国难日亟，甲午惨剧重现目前……国人当如何造成光荣之历史，供后世读史者之回忆乎！”《良友》此举意在</a:t>
            </a:r>
            <a:endParaRPr lang="zh-CN" sz="2400" b="0">
              <a:solidFill>
                <a:schemeClr val="tx1"/>
              </a:solidFill>
              <a:effectLst>
                <a:outerShdw blurRad="38100" dist="19050" dir="2700000" algn="tl" rotWithShape="0">
                  <a:schemeClr val="dk1">
                    <a:alpha val="40000"/>
                  </a:schemeClr>
                </a:outerShdw>
              </a:effectLst>
              <a:latin typeface="华文新魏" panose="02010800040101010101" charset="-122"/>
              <a:ea typeface="华文新魏" panose="02010800040101010101" charset="-122"/>
              <a:cs typeface="华文新魏" panose="02010800040101010101" charset="-122"/>
            </a:endParaRPr>
          </a:p>
          <a:p>
            <a:pPr indent="0"/>
            <a:r>
              <a:rPr lang="zh-CN" sz="2400" b="0">
                <a:solidFill>
                  <a:srgbClr val="0000FF"/>
                </a:solidFill>
                <a:latin typeface="华文新魏" panose="02010800040101010101" charset="-122"/>
                <a:ea typeface="华文新魏" panose="02010800040101010101" charset="-122"/>
                <a:cs typeface="华文新魏" panose="02010800040101010101" charset="-122"/>
              </a:rPr>
              <a:t>A．以史为鉴呼吁和平	B．借助时事鼓动变革</a:t>
            </a:r>
            <a:endParaRPr lang="zh-CN" sz="2400" b="0">
              <a:solidFill>
                <a:srgbClr val="0000FF"/>
              </a:solidFill>
              <a:latin typeface="华文新魏" panose="02010800040101010101" charset="-122"/>
              <a:ea typeface="华文新魏" panose="02010800040101010101" charset="-122"/>
              <a:cs typeface="华文新魏" panose="02010800040101010101" charset="-122"/>
            </a:endParaRPr>
          </a:p>
          <a:p>
            <a:pPr indent="0"/>
            <a:r>
              <a:rPr lang="zh-CN" sz="2400" b="0">
                <a:solidFill>
                  <a:srgbClr val="0000FF"/>
                </a:solidFill>
                <a:latin typeface="华文新魏" panose="02010800040101010101" charset="-122"/>
                <a:ea typeface="华文新魏" panose="02010800040101010101" charset="-122"/>
                <a:cs typeface="华文新魏" panose="02010800040101010101" charset="-122"/>
              </a:rPr>
              <a:t>C．抵制战争避免惨剧	D．激励民众共御外侮</a:t>
            </a:r>
            <a:endParaRPr lang="zh-CN" sz="2400" b="0">
              <a:solidFill>
                <a:srgbClr val="0000FF"/>
              </a:solidFill>
              <a:latin typeface="华文新魏" panose="02010800040101010101" charset="-122"/>
              <a:ea typeface="华文新魏" panose="02010800040101010101" charset="-122"/>
              <a:cs typeface="华文新魏" panose="02010800040101010101" charset="-122"/>
            </a:endParaRPr>
          </a:p>
          <a:p>
            <a:pPr indent="0"/>
            <a:endParaRPr lang="zh-CN" altLang="en-US" sz="2400" b="0">
              <a:solidFill>
                <a:srgbClr val="0000FF"/>
              </a:solidFill>
              <a:latin typeface="华文新魏" panose="02010800040101010101" charset="-122"/>
              <a:ea typeface="华文新魏" panose="02010800040101010101" charset="-122"/>
              <a:cs typeface="华文新魏" panose="02010800040101010101" charset="-122"/>
            </a:endParaRPr>
          </a:p>
          <a:p>
            <a:pPr indent="0" algn="l"/>
            <a:r>
              <a:rPr lang="en-US" altLang="zh-CN" sz="2400">
                <a:latin typeface="华文新魏" panose="02010800040101010101" charset="-122"/>
                <a:ea typeface="华文新魏" panose="02010800040101010101" charset="-122"/>
                <a:cs typeface="华文新魏" panose="02010800040101010101" charset="-122"/>
                <a:sym typeface="+mn-ea"/>
              </a:rPr>
              <a:t>3</a:t>
            </a:r>
            <a:r>
              <a:rPr lang="zh-CN" altLang="en-US" sz="2400">
                <a:latin typeface="华文新魏" panose="02010800040101010101" charset="-122"/>
                <a:ea typeface="华文新魏" panose="02010800040101010101" charset="-122"/>
                <a:cs typeface="华文新魏" panose="02010800040101010101" charset="-122"/>
                <a:sym typeface="+mn-ea"/>
              </a:rPr>
              <a:t>、</a:t>
            </a:r>
            <a:r>
              <a:rPr sz="2400">
                <a:solidFill>
                  <a:srgbClr val="C00000"/>
                </a:solidFill>
                <a:latin typeface="华文新魏" panose="02010800040101010101" charset="-122"/>
                <a:ea typeface="华文新魏" panose="02010800040101010101" charset="-122"/>
                <a:cs typeface="华文新魏" panose="02010800040101010101" charset="-122"/>
                <a:sym typeface="+mn-ea"/>
              </a:rPr>
              <a:t>（2019·海南·高考真题）</a:t>
            </a:r>
            <a:r>
              <a:rPr sz="2400">
                <a:latin typeface="华文新魏" panose="02010800040101010101" charset="-122"/>
                <a:ea typeface="华文新魏" panose="02010800040101010101" charset="-122"/>
                <a:cs typeface="华文新魏" panose="02010800040101010101" charset="-122"/>
                <a:sym typeface="+mn-ea"/>
              </a:rPr>
              <a:t>1935年12月，中共中央的一份报告指出：民族资产阶级和地主买办阶级是有区别的，地主买办营垒内部也不是完全统一的，“我们要把敌人营垒中间的一切争斗、缺口、矛盾，统统收集起来，作为反对当前主要敌人之用”。这一报告表明，当时中国共产党</a:t>
            </a:r>
            <a:endParaRPr sz="2400" b="0">
              <a:latin typeface="华文新魏" panose="02010800040101010101" charset="-122"/>
              <a:ea typeface="华文新魏" panose="02010800040101010101" charset="-122"/>
              <a:cs typeface="华文新魏" panose="02010800040101010101" charset="-122"/>
            </a:endParaRPr>
          </a:p>
          <a:p>
            <a:pPr indent="0" algn="l"/>
            <a:r>
              <a:rPr sz="2400">
                <a:solidFill>
                  <a:srgbClr val="0000FF"/>
                </a:solidFill>
                <a:latin typeface="华文新魏" panose="02010800040101010101" charset="-122"/>
                <a:ea typeface="华文新魏" panose="02010800040101010101" charset="-122"/>
                <a:cs typeface="华文新魏" panose="02010800040101010101" charset="-122"/>
                <a:sym typeface="+mn-ea"/>
              </a:rPr>
              <a:t>A．形成了新民主主义革命理论	B．将工作重心转向城市</a:t>
            </a:r>
            <a:endParaRPr sz="2400" b="0">
              <a:solidFill>
                <a:srgbClr val="0000FF"/>
              </a:solidFill>
              <a:latin typeface="华文新魏" panose="02010800040101010101" charset="-122"/>
              <a:ea typeface="华文新魏" panose="02010800040101010101" charset="-122"/>
              <a:cs typeface="华文新魏" panose="02010800040101010101" charset="-122"/>
            </a:endParaRPr>
          </a:p>
          <a:p>
            <a:pPr indent="0" algn="l"/>
            <a:r>
              <a:rPr sz="2400">
                <a:solidFill>
                  <a:srgbClr val="0000FF"/>
                </a:solidFill>
                <a:latin typeface="华文新魏" panose="02010800040101010101" charset="-122"/>
                <a:ea typeface="华文新魏" panose="02010800040101010101" charset="-122"/>
                <a:cs typeface="华文新魏" panose="02010800040101010101" charset="-122"/>
                <a:sym typeface="+mn-ea"/>
              </a:rPr>
              <a:t>C．确定了抗日民族统一战线策略	D．实行工农武装割据</a:t>
            </a:r>
            <a:endParaRPr lang="zh-CN" altLang="en-US" sz="2400" b="0">
              <a:solidFill>
                <a:srgbClr val="0000FF"/>
              </a:solidFill>
              <a:latin typeface="华文新魏" panose="02010800040101010101" charset="-122"/>
              <a:ea typeface="华文新魏" panose="02010800040101010101" charset="-122"/>
              <a:cs typeface="华文新魏" panose="02010800040101010101" charset="-122"/>
            </a:endParaRPr>
          </a:p>
        </p:txBody>
      </p:sp>
      <p:sp>
        <p:nvSpPr>
          <p:cNvPr id="25611" name="文本框 13"/>
          <p:cNvSpPr txBox="1"/>
          <p:nvPr/>
        </p:nvSpPr>
        <p:spPr>
          <a:xfrm>
            <a:off x="10516552" y="1212215"/>
            <a:ext cx="915947" cy="768350"/>
          </a:xfrm>
          <a:prstGeom prst="rect">
            <a:avLst/>
          </a:prstGeom>
          <a:solidFill>
            <a:schemeClr val="accent2">
              <a:lumMod val="20000"/>
              <a:lumOff val="80000"/>
            </a:schemeClr>
          </a:solidFill>
          <a:ln w="9525">
            <a:noFill/>
          </a:ln>
        </p:spPr>
        <p:txBody>
          <a:bodyPr wrap="square" anchor="t" anchorCtr="0">
            <a:spAutoFit/>
          </a:bodyPr>
          <a:p>
            <a:pPr algn="ctr"/>
            <a:r>
              <a:rPr lang="en-US" altLang="zh-CN" sz="4400" b="1" dirty="0">
                <a:latin typeface="黑体" panose="02010609060101010101" pitchFamily="49" charset="-122"/>
                <a:ea typeface="黑体" panose="02010609060101010101" pitchFamily="49" charset="-122"/>
                <a:sym typeface="微软雅黑" panose="020B0503020204020204" pitchFamily="34" charset="-122"/>
              </a:rPr>
              <a:t>A</a:t>
            </a:r>
            <a:endParaRPr lang="en-US" altLang="zh-CN" sz="4400" b="1" dirty="0">
              <a:latin typeface="黑体" panose="02010609060101010101" pitchFamily="49" charset="-122"/>
              <a:ea typeface="黑体" panose="02010609060101010101" pitchFamily="49" charset="-122"/>
              <a:sym typeface="微软雅黑" panose="020B0503020204020204" pitchFamily="34" charset="-122"/>
            </a:endParaRPr>
          </a:p>
        </p:txBody>
      </p:sp>
      <p:sp>
        <p:nvSpPr>
          <p:cNvPr id="3" name="文本框 13"/>
          <p:cNvSpPr txBox="1"/>
          <p:nvPr/>
        </p:nvSpPr>
        <p:spPr>
          <a:xfrm>
            <a:off x="9955212" y="3204210"/>
            <a:ext cx="915947" cy="768350"/>
          </a:xfrm>
          <a:prstGeom prst="rect">
            <a:avLst/>
          </a:prstGeom>
          <a:solidFill>
            <a:schemeClr val="accent2">
              <a:lumMod val="20000"/>
              <a:lumOff val="80000"/>
            </a:schemeClr>
          </a:solidFill>
          <a:ln w="9525">
            <a:noFill/>
          </a:ln>
        </p:spPr>
        <p:txBody>
          <a:bodyPr wrap="square" anchor="t" anchorCtr="0">
            <a:spAutoFit/>
          </a:bodyPr>
          <a:p>
            <a:pPr algn="ctr"/>
            <a:r>
              <a:rPr lang="en-US" altLang="zh-CN" sz="4400" b="1" dirty="0">
                <a:latin typeface="黑体" panose="02010609060101010101" pitchFamily="49" charset="-122"/>
                <a:ea typeface="黑体" panose="02010609060101010101" pitchFamily="49" charset="-122"/>
                <a:sym typeface="微软雅黑" panose="020B0503020204020204" pitchFamily="34" charset="-122"/>
              </a:rPr>
              <a:t>D</a:t>
            </a:r>
            <a:endParaRPr lang="en-US" altLang="zh-CN" sz="4400" b="1" dirty="0">
              <a:latin typeface="黑体" panose="02010609060101010101" pitchFamily="49" charset="-122"/>
              <a:ea typeface="黑体" panose="02010609060101010101" pitchFamily="49" charset="-122"/>
              <a:sym typeface="微软雅黑" panose="020B0503020204020204" pitchFamily="34" charset="-122"/>
            </a:endParaRPr>
          </a:p>
        </p:txBody>
      </p:sp>
      <p:sp>
        <p:nvSpPr>
          <p:cNvPr id="4" name="文本框 13"/>
          <p:cNvSpPr txBox="1"/>
          <p:nvPr/>
        </p:nvSpPr>
        <p:spPr>
          <a:xfrm>
            <a:off x="8249602" y="5756275"/>
            <a:ext cx="915947" cy="768350"/>
          </a:xfrm>
          <a:prstGeom prst="rect">
            <a:avLst/>
          </a:prstGeom>
          <a:solidFill>
            <a:schemeClr val="accent2">
              <a:lumMod val="20000"/>
              <a:lumOff val="80000"/>
            </a:schemeClr>
          </a:solidFill>
          <a:ln w="9525">
            <a:noFill/>
          </a:ln>
        </p:spPr>
        <p:txBody>
          <a:bodyPr wrap="square" anchor="t" anchorCtr="0">
            <a:spAutoFit/>
          </a:bodyPr>
          <a:p>
            <a:pPr algn="ctr"/>
            <a:r>
              <a:rPr lang="en-US" altLang="zh-CN" sz="4400" b="1" dirty="0">
                <a:latin typeface="黑体" panose="02010609060101010101" pitchFamily="49" charset="-122"/>
                <a:ea typeface="黑体" panose="02010609060101010101" pitchFamily="49" charset="-122"/>
                <a:sym typeface="微软雅黑" panose="020B0503020204020204" pitchFamily="34" charset="-122"/>
              </a:rPr>
              <a:t>C</a:t>
            </a:r>
            <a:endParaRPr lang="en-US" altLang="zh-CN" sz="4400" b="1" dirty="0">
              <a:latin typeface="黑体" panose="02010609060101010101" pitchFamily="49" charset="-122"/>
              <a:ea typeface="黑体" panose="02010609060101010101" pitchFamily="49" charset="-122"/>
              <a:sym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6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11" grpId="0" bldLvl="0" animBg="1"/>
      <p:bldP spid="3" grpId="0" bldLvl="0" animBg="1"/>
      <p:bldP spid="4"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3" name="图片 32" descr="32313537353832343b32313537353830373bd3d2"/>
          <p:cNvPicPr>
            <a:picLocks noChangeAspect="1"/>
          </p:cNvPicPr>
          <p:nvPr/>
        </p:nvPicPr>
        <p:blipFill>
          <a:blip r:embed="rId1"/>
          <a:stretch>
            <a:fillRect/>
          </a:stretch>
        </p:blipFill>
        <p:spPr>
          <a:xfrm>
            <a:off x="260350" y="0"/>
            <a:ext cx="534670" cy="441960"/>
          </a:xfrm>
          <a:prstGeom prst="rect">
            <a:avLst/>
          </a:prstGeom>
        </p:spPr>
      </p:pic>
      <p:sp>
        <p:nvSpPr>
          <p:cNvPr id="9" name="文本框 8"/>
          <p:cNvSpPr txBox="1"/>
          <p:nvPr/>
        </p:nvSpPr>
        <p:spPr>
          <a:xfrm>
            <a:off x="1031875" y="0"/>
            <a:ext cx="4897755" cy="583565"/>
          </a:xfrm>
          <a:prstGeom prst="rect">
            <a:avLst/>
          </a:prstGeom>
          <a:solidFill>
            <a:srgbClr val="FFFF00"/>
          </a:solidFill>
        </p:spPr>
        <p:txBody>
          <a:bodyPr wrap="square" rtlCol="0">
            <a:spAutoFit/>
          </a:bodyPr>
          <a:p>
            <a:r>
              <a:rPr lang="zh-CN" altLang="en-US" sz="3200">
                <a:effectLst>
                  <a:outerShdw blurRad="38100" dist="19050" dir="2700000" algn="tl" rotWithShape="0">
                    <a:schemeClr val="dk1">
                      <a:alpha val="40000"/>
                    </a:schemeClr>
                  </a:outerShdw>
                </a:effectLst>
              </a:rPr>
              <a:t>四、必备知识，夯实基础</a:t>
            </a:r>
            <a:endParaRPr lang="zh-CN" altLang="en-US" sz="3200">
              <a:effectLst>
                <a:outerShdw blurRad="38100" dist="19050" dir="2700000" algn="tl" rotWithShape="0">
                  <a:schemeClr val="dk1">
                    <a:alpha val="40000"/>
                  </a:schemeClr>
                </a:outerShdw>
              </a:effectLst>
            </a:endParaRPr>
          </a:p>
        </p:txBody>
      </p:sp>
      <p:sp>
        <p:nvSpPr>
          <p:cNvPr id="100" name="文本框 99"/>
          <p:cNvSpPr txBox="1"/>
          <p:nvPr/>
        </p:nvSpPr>
        <p:spPr>
          <a:xfrm>
            <a:off x="144145" y="753110"/>
            <a:ext cx="8486140" cy="583565"/>
          </a:xfrm>
          <a:prstGeom prst="rect">
            <a:avLst/>
          </a:prstGeom>
          <a:noFill/>
          <a:ln w="9525">
            <a:noFill/>
          </a:ln>
        </p:spPr>
        <p:txBody>
          <a:bodyPr wrap="square">
            <a:spAutoFit/>
          </a:bodyPr>
          <a:p>
            <a:pPr indent="266700"/>
            <a:r>
              <a:rPr lang="zh-CN" sz="3200" b="1">
                <a:solidFill>
                  <a:srgbClr val="FF0000"/>
                </a:solidFill>
                <a:latin typeface="微软雅黑" panose="020B0503020204020204" pitchFamily="34" charset="-122"/>
                <a:ea typeface="微软雅黑" panose="020B0503020204020204" pitchFamily="34" charset="-122"/>
              </a:rPr>
              <a:t>一、抗日战争</a:t>
            </a:r>
            <a:r>
              <a:rPr lang="en-US" altLang="zh-CN" sz="3200" b="1">
                <a:solidFill>
                  <a:srgbClr val="FF0000"/>
                </a:solidFill>
                <a:latin typeface="微软雅黑" panose="020B0503020204020204" pitchFamily="34" charset="-122"/>
                <a:ea typeface="微软雅黑" panose="020B0503020204020204" pitchFamily="34" charset="-122"/>
              </a:rPr>
              <a:t>——</a:t>
            </a:r>
            <a:r>
              <a:rPr lang="zh-CN" altLang="en-US" sz="2800" b="1">
                <a:solidFill>
                  <a:srgbClr val="FF0000"/>
                </a:solidFill>
                <a:latin typeface="微软雅黑" panose="020B0503020204020204" pitchFamily="34" charset="-122"/>
                <a:ea typeface="微软雅黑" panose="020B0503020204020204" pitchFamily="34" charset="-122"/>
              </a:rPr>
              <a:t>抗日民族统一战线的建立</a:t>
            </a:r>
            <a:endParaRPr lang="zh-CN" altLang="en-US" sz="2800" b="1">
              <a:solidFill>
                <a:srgbClr val="FF0000"/>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515620" y="1336675"/>
            <a:ext cx="10942320" cy="5262245"/>
          </a:xfrm>
          <a:prstGeom prst="rect">
            <a:avLst/>
          </a:prstGeom>
          <a:noFill/>
          <a:ln w="9525">
            <a:solidFill>
              <a:srgbClr val="C00000"/>
            </a:solidFill>
          </a:ln>
        </p:spPr>
        <p:txBody>
          <a:bodyPr wrap="square">
            <a:spAutoFit/>
          </a:bodyPr>
          <a:p>
            <a:pPr indent="267970"/>
            <a:r>
              <a:rPr lang="en-US" sz="2400" b="1">
                <a:latin typeface="华文新魏" panose="02010800040101010101" charset="-122"/>
                <a:ea typeface="华文新魏" panose="02010800040101010101" charset="-122"/>
                <a:cs typeface="华文新魏" panose="02010800040101010101" charset="-122"/>
              </a:rPr>
              <a:t>1</a:t>
            </a:r>
            <a:r>
              <a:rPr lang="zh-CN" sz="2400" b="1">
                <a:latin typeface="华文新魏" panose="02010800040101010101" charset="-122"/>
                <a:ea typeface="华文新魏" panose="02010800040101010101" charset="-122"/>
                <a:cs typeface="华文新魏" panose="02010800040101010101" charset="-122"/>
              </a:rPr>
              <a:t>．建立的过程</a:t>
            </a:r>
            <a:r>
              <a:rPr lang="en-US" sz="2400" b="1">
                <a:latin typeface="华文新魏" panose="02010800040101010101" charset="-122"/>
                <a:ea typeface="华文新魏" panose="02010800040101010101" charset="-122"/>
                <a:cs typeface="华文新魏" panose="02010800040101010101" charset="-122"/>
              </a:rPr>
              <a:t>(1)1935</a:t>
            </a:r>
            <a:r>
              <a:rPr lang="zh-CN" sz="2400" b="1">
                <a:latin typeface="华文新魏" panose="02010800040101010101" charset="-122"/>
                <a:ea typeface="华文新魏" panose="02010800040101010101" charset="-122"/>
                <a:cs typeface="华文新魏" panose="02010800040101010101" charset="-122"/>
              </a:rPr>
              <a:t>年，</a:t>
            </a:r>
            <a:r>
              <a:rPr lang="en-US" sz="2400" b="1">
                <a:latin typeface="华文新魏" panose="02010800040101010101" charset="-122"/>
                <a:ea typeface="华文新魏" panose="02010800040101010101" charset="-122"/>
                <a:cs typeface="华文新魏" panose="02010800040101010101" charset="-122"/>
              </a:rPr>
              <a:t>“</a:t>
            </a:r>
            <a:r>
              <a:rPr lang="zh-CN" sz="2400" b="1">
                <a:latin typeface="华文新魏" panose="02010800040101010101" charset="-122"/>
                <a:ea typeface="华文新魏" panose="02010800040101010101" charset="-122"/>
                <a:cs typeface="华文新魏" panose="02010800040101010101" charset="-122"/>
              </a:rPr>
              <a:t>华北事变</a:t>
            </a:r>
            <a:r>
              <a:rPr lang="en-US" sz="2400" b="1">
                <a:latin typeface="华文新魏" panose="02010800040101010101" charset="-122"/>
                <a:ea typeface="华文新魏" panose="02010800040101010101" charset="-122"/>
                <a:cs typeface="华文新魏" panose="02010800040101010101" charset="-122"/>
              </a:rPr>
              <a:t>”</a:t>
            </a:r>
            <a:r>
              <a:rPr lang="zh-CN" sz="2400" b="1">
                <a:latin typeface="华文新魏" panose="02010800040101010101" charset="-122"/>
                <a:ea typeface="华文新魏" panose="02010800040101010101" charset="-122"/>
                <a:cs typeface="华文新魏" panose="02010800040101010101" charset="-122"/>
              </a:rPr>
              <a:t>后，中国共产党发表</a:t>
            </a:r>
            <a:r>
              <a:rPr lang="en-US" sz="2400" b="1">
                <a:latin typeface="华文新魏" panose="02010800040101010101" charset="-122"/>
                <a:ea typeface="华文新魏" panose="02010800040101010101" charset="-122"/>
                <a:cs typeface="华文新魏" panose="02010800040101010101" charset="-122"/>
              </a:rPr>
              <a:t>“</a:t>
            </a:r>
            <a:r>
              <a:rPr lang="zh-CN" sz="2400" b="1">
                <a:latin typeface="华文新魏" panose="02010800040101010101" charset="-122"/>
                <a:ea typeface="华文新魏" panose="02010800040101010101" charset="-122"/>
                <a:cs typeface="华文新魏" panose="02010800040101010101" charset="-122"/>
              </a:rPr>
              <a:t>八一宣言</a:t>
            </a:r>
            <a:r>
              <a:rPr lang="en-US" sz="2400" b="1">
                <a:latin typeface="华文新魏" panose="02010800040101010101" charset="-122"/>
                <a:ea typeface="华文新魏" panose="02010800040101010101" charset="-122"/>
                <a:cs typeface="华文新魏" panose="02010800040101010101" charset="-122"/>
              </a:rPr>
              <a:t>”</a:t>
            </a:r>
            <a:r>
              <a:rPr lang="zh-CN" sz="2400" b="1">
                <a:latin typeface="华文新魏" panose="02010800040101010101" charset="-122"/>
                <a:ea typeface="华文新魏" panose="02010800040101010101" charset="-122"/>
                <a:cs typeface="华文新魏" panose="02010800040101010101" charset="-122"/>
              </a:rPr>
              <a:t>，号召</a:t>
            </a:r>
            <a:r>
              <a:rPr lang="en-US" sz="2400" b="1">
                <a:latin typeface="华文新魏" panose="02010800040101010101" charset="-122"/>
                <a:ea typeface="华文新魏" panose="02010800040101010101" charset="-122"/>
                <a:cs typeface="华文新魏" panose="02010800040101010101" charset="-122"/>
              </a:rPr>
              <a:t>“</a:t>
            </a:r>
            <a:r>
              <a:rPr lang="zh-CN" sz="2400" b="1">
                <a:latin typeface="华文新魏" panose="02010800040101010101" charset="-122"/>
                <a:ea typeface="华文新魏" panose="02010800040101010101" charset="-122"/>
                <a:cs typeface="华文新魏" panose="02010800040101010101" charset="-122"/>
              </a:rPr>
              <a:t>停止内战，一致抗日</a:t>
            </a:r>
            <a:r>
              <a:rPr lang="en-US" sz="2400" b="1">
                <a:latin typeface="华文新魏" panose="02010800040101010101" charset="-122"/>
                <a:ea typeface="华文新魏" panose="02010800040101010101" charset="-122"/>
                <a:cs typeface="华文新魏" panose="02010800040101010101" charset="-122"/>
              </a:rPr>
              <a:t>”</a:t>
            </a:r>
            <a:r>
              <a:rPr lang="zh-CN" sz="2400" b="1">
                <a:latin typeface="华文新魏" panose="02010800040101010101" charset="-122"/>
                <a:ea typeface="华文新魏" panose="02010800040101010101" charset="-122"/>
                <a:cs typeface="华文新魏" panose="02010800040101010101" charset="-122"/>
              </a:rPr>
              <a:t>。</a:t>
            </a:r>
            <a:r>
              <a:rPr lang="en-US" sz="2400" b="1">
                <a:latin typeface="华文新魏" panose="02010800040101010101" charset="-122"/>
                <a:ea typeface="华文新魏" panose="02010800040101010101" charset="-122"/>
                <a:cs typeface="华文新魏" panose="02010800040101010101" charset="-122"/>
              </a:rPr>
              <a:t>(2)</a:t>
            </a:r>
            <a:r>
              <a:rPr lang="en-US" sz="2400" b="1">
                <a:solidFill>
                  <a:srgbClr val="FF0000"/>
                </a:solidFill>
                <a:latin typeface="华文新魏" panose="02010800040101010101" charset="-122"/>
                <a:ea typeface="华文新魏" panose="02010800040101010101" charset="-122"/>
                <a:cs typeface="华文新魏" panose="02010800040101010101" charset="-122"/>
              </a:rPr>
              <a:t>1935</a:t>
            </a:r>
            <a:r>
              <a:rPr lang="zh-CN" sz="2400" b="1">
                <a:solidFill>
                  <a:srgbClr val="FF0000"/>
                </a:solidFill>
                <a:latin typeface="华文新魏" panose="02010800040101010101" charset="-122"/>
                <a:ea typeface="华文新魏" panose="02010800040101010101" charset="-122"/>
                <a:cs typeface="华文新魏" panose="02010800040101010101" charset="-122"/>
              </a:rPr>
              <a:t>年</a:t>
            </a:r>
            <a:r>
              <a:rPr lang="zh-CN" sz="2400" b="1">
                <a:latin typeface="华文新魏" panose="02010800040101010101" charset="-122"/>
                <a:ea typeface="华文新魏" panose="02010800040101010101" charset="-122"/>
                <a:cs typeface="华文新魏" panose="02010800040101010101" charset="-122"/>
              </a:rPr>
              <a:t>，红军到达陕北后，通过</a:t>
            </a:r>
            <a:r>
              <a:rPr lang="zh-CN" sz="2400" b="1">
                <a:solidFill>
                  <a:srgbClr val="FF0000"/>
                </a:solidFill>
                <a:latin typeface="华文新魏" panose="02010800040101010101" charset="-122"/>
                <a:ea typeface="华文新魏" panose="02010800040101010101" charset="-122"/>
                <a:cs typeface="华文新魏" panose="02010800040101010101" charset="-122"/>
              </a:rPr>
              <a:t>瓦窑堡会议，</a:t>
            </a:r>
            <a:r>
              <a:rPr lang="zh-CN" sz="2400" b="1">
                <a:solidFill>
                  <a:srgbClr val="0000FF"/>
                </a:solidFill>
                <a:latin typeface="华文新魏" panose="02010800040101010101" charset="-122"/>
                <a:ea typeface="华文新魏" panose="02010800040101010101" charset="-122"/>
                <a:cs typeface="华文新魏" panose="02010800040101010101" charset="-122"/>
              </a:rPr>
              <a:t>确立</a:t>
            </a:r>
            <a:r>
              <a:rPr lang="zh-CN" sz="2400" b="1">
                <a:solidFill>
                  <a:srgbClr val="FF0000"/>
                </a:solidFill>
                <a:latin typeface="华文新魏" panose="02010800040101010101" charset="-122"/>
                <a:ea typeface="华文新魏" panose="02010800040101010101" charset="-122"/>
                <a:cs typeface="华文新魏" panose="02010800040101010101" charset="-122"/>
              </a:rPr>
              <a:t>了建立统一战线的方针。</a:t>
            </a:r>
            <a:r>
              <a:rPr lang="en-US" sz="2400" b="1">
                <a:latin typeface="华文新魏" panose="02010800040101010101" charset="-122"/>
                <a:ea typeface="华文新魏" panose="02010800040101010101" charset="-122"/>
                <a:cs typeface="华文新魏" panose="02010800040101010101" charset="-122"/>
              </a:rPr>
              <a:t>(3)</a:t>
            </a:r>
            <a:r>
              <a:rPr lang="en-US" sz="2400" b="1">
                <a:solidFill>
                  <a:srgbClr val="FF0000"/>
                </a:solidFill>
                <a:latin typeface="华文新魏" panose="02010800040101010101" charset="-122"/>
                <a:ea typeface="华文新魏" panose="02010800040101010101" charset="-122"/>
                <a:cs typeface="华文新魏" panose="02010800040101010101" charset="-122"/>
              </a:rPr>
              <a:t>1936</a:t>
            </a:r>
            <a:r>
              <a:rPr lang="zh-CN" sz="2400" b="1">
                <a:solidFill>
                  <a:srgbClr val="FF0000"/>
                </a:solidFill>
                <a:latin typeface="华文新魏" panose="02010800040101010101" charset="-122"/>
                <a:ea typeface="华文新魏" panose="02010800040101010101" charset="-122"/>
                <a:cs typeface="华文新魏" panose="02010800040101010101" charset="-122"/>
              </a:rPr>
              <a:t>年，</a:t>
            </a:r>
            <a:r>
              <a:rPr lang="zh-CN" sz="2400" b="1" u="sng">
                <a:solidFill>
                  <a:srgbClr val="FF0000"/>
                </a:solidFill>
                <a:latin typeface="华文新魏" panose="02010800040101010101" charset="-122"/>
                <a:ea typeface="华文新魏" panose="02010800040101010101" charset="-122"/>
                <a:cs typeface="华文新魏" panose="02010800040101010101" charset="-122"/>
              </a:rPr>
              <a:t>西安事变</a:t>
            </a:r>
            <a:r>
              <a:rPr lang="zh-CN" sz="2400" b="1">
                <a:latin typeface="华文新魏" panose="02010800040101010101" charset="-122"/>
                <a:ea typeface="华文新魏" panose="02010800040101010101" charset="-122"/>
                <a:cs typeface="华文新魏" panose="02010800040101010101" charset="-122"/>
              </a:rPr>
              <a:t>的和平解决，标志着</a:t>
            </a:r>
            <a:r>
              <a:rPr lang="zh-CN" sz="2400" b="1">
                <a:solidFill>
                  <a:srgbClr val="FF0000"/>
                </a:solidFill>
                <a:latin typeface="华文新魏" panose="02010800040101010101" charset="-122"/>
                <a:ea typeface="华文新魏" panose="02010800040101010101" charset="-122"/>
                <a:cs typeface="华文新魏" panose="02010800040101010101" charset="-122"/>
              </a:rPr>
              <a:t>抗日民族统一战线的</a:t>
            </a:r>
            <a:r>
              <a:rPr lang="zh-CN" sz="2400" b="1">
                <a:solidFill>
                  <a:srgbClr val="0000FF"/>
                </a:solidFill>
                <a:latin typeface="华文新魏" panose="02010800040101010101" charset="-122"/>
                <a:ea typeface="华文新魏" panose="02010800040101010101" charset="-122"/>
                <a:cs typeface="华文新魏" panose="02010800040101010101" charset="-122"/>
              </a:rPr>
              <a:t>初步形成</a:t>
            </a:r>
            <a:r>
              <a:rPr lang="zh-CN" sz="2400" b="1">
                <a:solidFill>
                  <a:srgbClr val="FF0000"/>
                </a:solidFill>
                <a:latin typeface="华文新魏" panose="02010800040101010101" charset="-122"/>
                <a:ea typeface="华文新魏" panose="02010800040101010101" charset="-122"/>
                <a:cs typeface="华文新魏" panose="02010800040101010101" charset="-122"/>
              </a:rPr>
              <a:t>。</a:t>
            </a:r>
            <a:r>
              <a:rPr lang="en-US" sz="2400" b="1">
                <a:latin typeface="华文新魏" panose="02010800040101010101" charset="-122"/>
                <a:ea typeface="华文新魏" panose="02010800040101010101" charset="-122"/>
                <a:cs typeface="华文新魏" panose="02010800040101010101" charset="-122"/>
              </a:rPr>
              <a:t>(4)1937</a:t>
            </a:r>
            <a:r>
              <a:rPr lang="zh-CN" sz="2400" b="1">
                <a:latin typeface="华文新魏" panose="02010800040101010101" charset="-122"/>
                <a:ea typeface="华文新魏" panose="02010800040101010101" charset="-122"/>
                <a:cs typeface="华文新魏" panose="02010800040101010101" charset="-122"/>
              </a:rPr>
              <a:t>年，七七事变后，中国共产党发表通电，要求两党合作，加快了合作步伐。</a:t>
            </a:r>
            <a:r>
              <a:rPr lang="en-US" sz="2400" b="1">
                <a:latin typeface="华文新魏" panose="02010800040101010101" charset="-122"/>
                <a:ea typeface="华文新魏" panose="02010800040101010101" charset="-122"/>
                <a:cs typeface="华文新魏" panose="02010800040101010101" charset="-122"/>
              </a:rPr>
              <a:t>(5)</a:t>
            </a:r>
            <a:r>
              <a:rPr lang="zh-CN" sz="2400" b="1">
                <a:latin typeface="华文新魏" panose="02010800040101010101" charset="-122"/>
                <a:ea typeface="华文新魏" panose="02010800040101010101" charset="-122"/>
                <a:cs typeface="华文新魏" panose="02010800040101010101" charset="-122"/>
              </a:rPr>
              <a:t>八一三事变后，国民政府发表自卫宣言，表示抗战；中国共产党武装开始改编为</a:t>
            </a:r>
            <a:r>
              <a:rPr lang="zh-CN" sz="2400" b="1" u="sng">
                <a:latin typeface="华文新魏" panose="02010800040101010101" charset="-122"/>
                <a:ea typeface="华文新魏" panose="02010800040101010101" charset="-122"/>
                <a:cs typeface="华文新魏" panose="02010800040101010101" charset="-122"/>
              </a:rPr>
              <a:t>八路军</a:t>
            </a:r>
            <a:r>
              <a:rPr lang="zh-CN" sz="2400" b="1">
                <a:latin typeface="华文新魏" panose="02010800040101010101" charset="-122"/>
                <a:ea typeface="华文新魏" panose="02010800040101010101" charset="-122"/>
                <a:cs typeface="华文新魏" panose="02010800040101010101" charset="-122"/>
              </a:rPr>
              <a:t>和新四军，统一战线进入到实施阶段。</a:t>
            </a:r>
            <a:r>
              <a:rPr lang="en-US" sz="2400" b="1">
                <a:latin typeface="华文新魏" panose="02010800040101010101" charset="-122"/>
                <a:ea typeface="华文新魏" panose="02010800040101010101" charset="-122"/>
                <a:cs typeface="华文新魏" panose="02010800040101010101" charset="-122"/>
              </a:rPr>
              <a:t>(6)</a:t>
            </a:r>
            <a:r>
              <a:rPr lang="en-US" sz="2400" b="1">
                <a:solidFill>
                  <a:srgbClr val="FF0000"/>
                </a:solidFill>
                <a:latin typeface="华文新魏" panose="02010800040101010101" charset="-122"/>
                <a:ea typeface="华文新魏" panose="02010800040101010101" charset="-122"/>
                <a:cs typeface="华文新魏" panose="02010800040101010101" charset="-122"/>
              </a:rPr>
              <a:t>1937</a:t>
            </a:r>
            <a:r>
              <a:rPr lang="zh-CN" sz="2400" b="1">
                <a:solidFill>
                  <a:srgbClr val="FF0000"/>
                </a:solidFill>
                <a:latin typeface="华文新魏" panose="02010800040101010101" charset="-122"/>
                <a:ea typeface="华文新魏" panose="02010800040101010101" charset="-122"/>
                <a:cs typeface="华文新魏" panose="02010800040101010101" charset="-122"/>
              </a:rPr>
              <a:t>年</a:t>
            </a:r>
            <a:r>
              <a:rPr lang="en-US" sz="2400" b="1">
                <a:solidFill>
                  <a:srgbClr val="FF0000"/>
                </a:solidFill>
                <a:latin typeface="华文新魏" panose="02010800040101010101" charset="-122"/>
                <a:ea typeface="华文新魏" panose="02010800040101010101" charset="-122"/>
                <a:cs typeface="华文新魏" panose="02010800040101010101" charset="-122"/>
              </a:rPr>
              <a:t>9</a:t>
            </a:r>
            <a:r>
              <a:rPr lang="zh-CN" sz="2400" b="1">
                <a:solidFill>
                  <a:srgbClr val="FF0000"/>
                </a:solidFill>
                <a:latin typeface="华文新魏" panose="02010800040101010101" charset="-122"/>
                <a:ea typeface="华文新魏" panose="02010800040101010101" charset="-122"/>
                <a:cs typeface="华文新魏" panose="02010800040101010101" charset="-122"/>
              </a:rPr>
              <a:t>月</a:t>
            </a:r>
            <a:r>
              <a:rPr lang="zh-CN" sz="2400" b="1">
                <a:latin typeface="华文新魏" panose="02010800040101010101" charset="-122"/>
                <a:ea typeface="华文新魏" panose="02010800040101010101" charset="-122"/>
                <a:cs typeface="华文新魏" panose="02010800040101010101" charset="-122"/>
              </a:rPr>
              <a:t>，国民党公布了中国共产党提交的</a:t>
            </a:r>
            <a:r>
              <a:rPr lang="zh-CN" sz="2400" b="1">
                <a:solidFill>
                  <a:srgbClr val="FF0000"/>
                </a:solidFill>
                <a:latin typeface="华文新魏" panose="02010800040101010101" charset="-122"/>
                <a:ea typeface="华文新魏" panose="02010800040101010101" charset="-122"/>
                <a:cs typeface="华文新魏" panose="02010800040101010101" charset="-122"/>
              </a:rPr>
              <a:t>《中共中央为公布国共合作宣言》</a:t>
            </a:r>
            <a:r>
              <a:rPr lang="zh-CN" sz="2400" b="1">
                <a:latin typeface="华文新魏" panose="02010800040101010101" charset="-122"/>
                <a:ea typeface="华文新魏" panose="02010800040101010101" charset="-122"/>
                <a:cs typeface="华文新魏" panose="02010800040101010101" charset="-122"/>
              </a:rPr>
              <a:t>，</a:t>
            </a:r>
            <a:r>
              <a:rPr lang="zh-CN" sz="2400" b="1" u="sng">
                <a:solidFill>
                  <a:srgbClr val="FF0000"/>
                </a:solidFill>
                <a:effectLst>
                  <a:outerShdw blurRad="38100" dist="19050" dir="2700000" algn="tl" rotWithShape="0">
                    <a:schemeClr val="dk1">
                      <a:alpha val="40000"/>
                    </a:schemeClr>
                  </a:outerShdw>
                </a:effectLst>
                <a:latin typeface="华文新魏" panose="02010800040101010101" charset="-122"/>
                <a:ea typeface="华文新魏" panose="02010800040101010101" charset="-122"/>
                <a:cs typeface="华文新魏" panose="02010800040101010101" charset="-122"/>
              </a:rPr>
              <a:t>抗日民族统一</a:t>
            </a:r>
            <a:r>
              <a:rPr lang="zh-CN" sz="2400" b="1">
                <a:solidFill>
                  <a:srgbClr val="FF0000"/>
                </a:solidFill>
                <a:effectLst>
                  <a:outerShdw blurRad="38100" dist="19050" dir="2700000" algn="tl" rotWithShape="0">
                    <a:schemeClr val="dk1">
                      <a:alpha val="40000"/>
                    </a:schemeClr>
                  </a:outerShdw>
                </a:effectLst>
                <a:latin typeface="华文新魏" panose="02010800040101010101" charset="-122"/>
                <a:ea typeface="华文新魏" panose="02010800040101010101" charset="-122"/>
                <a:cs typeface="华文新魏" panose="02010800040101010101" charset="-122"/>
              </a:rPr>
              <a:t>战线</a:t>
            </a:r>
            <a:r>
              <a:rPr lang="zh-CN" sz="2400" b="1">
                <a:solidFill>
                  <a:srgbClr val="0000FF"/>
                </a:solidFill>
                <a:effectLst>
                  <a:outerShdw blurRad="38100" dist="19050" dir="2700000" algn="tl" rotWithShape="0">
                    <a:schemeClr val="dk1">
                      <a:alpha val="40000"/>
                    </a:schemeClr>
                  </a:outerShdw>
                </a:effectLst>
                <a:latin typeface="华文新魏" panose="02010800040101010101" charset="-122"/>
                <a:ea typeface="华文新魏" panose="02010800040101010101" charset="-122"/>
                <a:cs typeface="华文新魏" panose="02010800040101010101" charset="-122"/>
              </a:rPr>
              <a:t>最终形成</a:t>
            </a:r>
            <a:r>
              <a:rPr lang="zh-CN" sz="2400" b="1">
                <a:solidFill>
                  <a:srgbClr val="FF0000"/>
                </a:solidFill>
                <a:effectLst>
                  <a:outerShdw blurRad="38100" dist="19050" dir="2700000" algn="tl" rotWithShape="0">
                    <a:schemeClr val="dk1">
                      <a:alpha val="40000"/>
                    </a:schemeClr>
                  </a:outerShdw>
                </a:effectLst>
                <a:latin typeface="华文新魏" panose="02010800040101010101" charset="-122"/>
                <a:ea typeface="华文新魏" panose="02010800040101010101" charset="-122"/>
                <a:cs typeface="华文新魏" panose="02010800040101010101" charset="-122"/>
              </a:rPr>
              <a:t>。</a:t>
            </a:r>
            <a:endParaRPr lang="en-US" sz="2400" b="1">
              <a:solidFill>
                <a:srgbClr val="FF0000"/>
              </a:solidFill>
              <a:effectLst>
                <a:outerShdw blurRad="38100" dist="19050" dir="2700000" algn="tl" rotWithShape="0">
                  <a:schemeClr val="dk1">
                    <a:alpha val="40000"/>
                  </a:schemeClr>
                </a:outerShdw>
              </a:effectLst>
              <a:latin typeface="华文新魏" panose="02010800040101010101" charset="-122"/>
              <a:ea typeface="华文新魏" panose="02010800040101010101" charset="-122"/>
              <a:cs typeface="华文新魏" panose="02010800040101010101" charset="-122"/>
            </a:endParaRPr>
          </a:p>
          <a:p>
            <a:pPr indent="267970"/>
            <a:r>
              <a:rPr lang="en-US" sz="2400" b="1">
                <a:latin typeface="华文新魏" panose="02010800040101010101" charset="-122"/>
                <a:ea typeface="华文新魏" panose="02010800040101010101" charset="-122"/>
                <a:cs typeface="华文新魏" panose="02010800040101010101" charset="-122"/>
              </a:rPr>
              <a:t>2</a:t>
            </a:r>
            <a:r>
              <a:rPr lang="zh-CN" sz="2400" b="1">
                <a:latin typeface="华文新魏" panose="02010800040101010101" charset="-122"/>
                <a:ea typeface="华文新魏" panose="02010800040101010101" charset="-122"/>
                <a:cs typeface="华文新魏" panose="02010800040101010101" charset="-122"/>
              </a:rPr>
              <a:t>．意义使抗日战争发展成为社会各阶层爱国人士和海外侨胞共同参加的全民族抗战，为抗战的胜利提供了根本保证。</a:t>
            </a:r>
            <a:endParaRPr lang="zh-CN" altLang="en-US" sz="2400" b="1">
              <a:latin typeface="华文新魏" panose="02010800040101010101" charset="-122"/>
              <a:ea typeface="华文新魏" panose="02010800040101010101" charset="-122"/>
              <a:cs typeface="华文新魏" panose="0201080004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3" name="图片 32" descr="32313537353832343b32313537353830373bd3d2"/>
          <p:cNvPicPr>
            <a:picLocks noChangeAspect="1"/>
          </p:cNvPicPr>
          <p:nvPr/>
        </p:nvPicPr>
        <p:blipFill>
          <a:blip r:embed="rId1"/>
          <a:stretch>
            <a:fillRect/>
          </a:stretch>
        </p:blipFill>
        <p:spPr>
          <a:xfrm>
            <a:off x="260350" y="0"/>
            <a:ext cx="534670" cy="441960"/>
          </a:xfrm>
          <a:prstGeom prst="rect">
            <a:avLst/>
          </a:prstGeom>
        </p:spPr>
      </p:pic>
      <p:sp>
        <p:nvSpPr>
          <p:cNvPr id="9" name="文本框 8"/>
          <p:cNvSpPr txBox="1"/>
          <p:nvPr/>
        </p:nvSpPr>
        <p:spPr>
          <a:xfrm>
            <a:off x="956310" y="0"/>
            <a:ext cx="4897755" cy="583565"/>
          </a:xfrm>
          <a:prstGeom prst="rect">
            <a:avLst/>
          </a:prstGeom>
          <a:solidFill>
            <a:srgbClr val="FFFF00"/>
          </a:solidFill>
        </p:spPr>
        <p:txBody>
          <a:bodyPr wrap="square" rtlCol="0">
            <a:spAutoFit/>
          </a:bodyPr>
          <a:p>
            <a:r>
              <a:rPr lang="zh-CN" altLang="en-US" sz="3200">
                <a:effectLst>
                  <a:outerShdw blurRad="38100" dist="19050" dir="2700000" algn="tl" rotWithShape="0">
                    <a:schemeClr val="dk1">
                      <a:alpha val="40000"/>
                    </a:schemeClr>
                  </a:outerShdw>
                </a:effectLst>
              </a:rPr>
              <a:t>四、必备知识，夯实基础</a:t>
            </a:r>
            <a:endParaRPr lang="zh-CN" altLang="en-US" sz="3200">
              <a:effectLst>
                <a:outerShdw blurRad="38100" dist="19050" dir="2700000" algn="tl" rotWithShape="0">
                  <a:schemeClr val="dk1">
                    <a:alpha val="40000"/>
                  </a:schemeClr>
                </a:outerShdw>
              </a:effectLst>
            </a:endParaRPr>
          </a:p>
        </p:txBody>
      </p:sp>
      <p:sp>
        <p:nvSpPr>
          <p:cNvPr id="100" name="文本框 99"/>
          <p:cNvSpPr txBox="1"/>
          <p:nvPr/>
        </p:nvSpPr>
        <p:spPr>
          <a:xfrm>
            <a:off x="0" y="468630"/>
            <a:ext cx="8486140" cy="583565"/>
          </a:xfrm>
          <a:prstGeom prst="rect">
            <a:avLst/>
          </a:prstGeom>
          <a:noFill/>
          <a:ln w="9525">
            <a:noFill/>
          </a:ln>
        </p:spPr>
        <p:txBody>
          <a:bodyPr wrap="square">
            <a:spAutoFit/>
          </a:bodyPr>
          <a:p>
            <a:pPr indent="266700"/>
            <a:r>
              <a:rPr lang="zh-CN" sz="3200" b="1">
                <a:solidFill>
                  <a:srgbClr val="FF0000"/>
                </a:solidFill>
                <a:latin typeface="微软雅黑" panose="020B0503020204020204" pitchFamily="34" charset="-122"/>
                <a:ea typeface="微软雅黑" panose="020B0503020204020204" pitchFamily="34" charset="-122"/>
              </a:rPr>
              <a:t>一、抗日战争</a:t>
            </a:r>
            <a:r>
              <a:rPr lang="en-US" altLang="zh-CN" sz="3200" b="1">
                <a:solidFill>
                  <a:srgbClr val="FF0000"/>
                </a:solidFill>
                <a:latin typeface="微软雅黑" panose="020B0503020204020204" pitchFamily="34" charset="-122"/>
                <a:ea typeface="微软雅黑" panose="020B0503020204020204" pitchFamily="34" charset="-122"/>
              </a:rPr>
              <a:t>——</a:t>
            </a:r>
            <a:r>
              <a:rPr lang="zh-CN" altLang="en-US" sz="2800" b="1">
                <a:solidFill>
                  <a:srgbClr val="FF0000"/>
                </a:solidFill>
                <a:latin typeface="微软雅黑" panose="020B0503020204020204" pitchFamily="34" charset="-122"/>
                <a:ea typeface="微软雅黑" panose="020B0503020204020204" pitchFamily="34" charset="-122"/>
              </a:rPr>
              <a:t>抗日民族统一战线的建立</a:t>
            </a:r>
            <a:endParaRPr lang="zh-CN" altLang="en-US" sz="2800" b="1">
              <a:solidFill>
                <a:srgbClr val="FF0000"/>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260350" y="960120"/>
            <a:ext cx="6036310" cy="521970"/>
          </a:xfrm>
          <a:prstGeom prst="rect">
            <a:avLst/>
          </a:prstGeom>
          <a:solidFill>
            <a:srgbClr val="FFFF00"/>
          </a:solidFill>
        </p:spPr>
        <p:txBody>
          <a:bodyPr wrap="square" rtlCol="0">
            <a:spAutoFit/>
          </a:bodyPr>
          <a:p>
            <a:pPr algn="l"/>
            <a:r>
              <a:rPr lang="zh-CN" altLang="en-US" sz="2800" b="1">
                <a:highlight>
                  <a:srgbClr val="00FF00"/>
                </a:highlight>
                <a:latin typeface="华文行楷" panose="02010800040101010101" charset="-122"/>
                <a:ea typeface="华文行楷" panose="02010800040101010101" charset="-122"/>
              </a:rPr>
              <a:t>知识扩展：</a:t>
            </a:r>
            <a:r>
              <a:rPr lang="en-US" altLang="zh-CN" sz="2800" b="1">
                <a:highlight>
                  <a:srgbClr val="00FF00"/>
                </a:highlight>
                <a:latin typeface="华文行楷" panose="02010800040101010101" charset="-122"/>
                <a:ea typeface="华文行楷" panose="02010800040101010101" charset="-122"/>
              </a:rPr>
              <a:t>   </a:t>
            </a:r>
            <a:r>
              <a:rPr lang="zh-CN" altLang="en-US" sz="2800" b="1">
                <a:latin typeface="华文行楷" panose="02010800040101010101" charset="-122"/>
                <a:ea typeface="华文行楷" panose="02010800040101010101" charset="-122"/>
              </a:rPr>
              <a:t>概念解析</a:t>
            </a:r>
            <a:r>
              <a:rPr lang="en-US" altLang="zh-CN" sz="2800" b="1">
                <a:latin typeface="华文行楷" panose="02010800040101010101" charset="-122"/>
                <a:ea typeface="华文行楷" panose="02010800040101010101" charset="-122"/>
              </a:rPr>
              <a:t>——</a:t>
            </a:r>
            <a:r>
              <a:rPr lang="zh-CN" altLang="en-US" sz="2800" b="1">
                <a:latin typeface="华文行楷" panose="02010800040101010101" charset="-122"/>
                <a:ea typeface="华文行楷" panose="02010800040101010101" charset="-122"/>
              </a:rPr>
              <a:t>统一战线</a:t>
            </a:r>
            <a:r>
              <a:rPr lang="en-US" altLang="zh-CN" sz="2800" b="1">
                <a:latin typeface="华文行楷" panose="02010800040101010101" charset="-122"/>
                <a:ea typeface="华文行楷" panose="02010800040101010101" charset="-122"/>
              </a:rPr>
              <a:t>   </a:t>
            </a:r>
            <a:endParaRPr lang="en-US" altLang="zh-CN" sz="2800" b="1">
              <a:latin typeface="华文行楷" panose="02010800040101010101" charset="-122"/>
              <a:ea typeface="华文行楷" panose="02010800040101010101" charset="-122"/>
            </a:endParaRPr>
          </a:p>
        </p:txBody>
      </p:sp>
      <p:sp>
        <p:nvSpPr>
          <p:cNvPr id="4" name="矩形 3"/>
          <p:cNvSpPr/>
          <p:nvPr/>
        </p:nvSpPr>
        <p:spPr>
          <a:xfrm>
            <a:off x="0" y="1417955"/>
            <a:ext cx="12193270" cy="1014730"/>
          </a:xfrm>
          <a:prstGeom prst="rect">
            <a:avLst/>
          </a:prstGeom>
          <a:ln>
            <a:solidFill>
              <a:srgbClr val="C00000"/>
            </a:solidFill>
          </a:ln>
        </p:spPr>
        <p:txBody>
          <a:bodyPr wrap="square">
            <a:spAutoFit/>
          </a:bodyPr>
          <a:p>
            <a:r>
              <a:rPr lang="en-US" altLang="zh-CN" sz="2000" b="1">
                <a:latin typeface="微软雅黑" panose="020B0503020204020204" pitchFamily="34" charset="-122"/>
                <a:ea typeface="微软雅黑" panose="020B0503020204020204" pitchFamily="34" charset="-122"/>
              </a:rPr>
              <a:t>    </a:t>
            </a:r>
            <a:r>
              <a:rPr lang="en-US" altLang="zh-CN" sz="2000" b="1">
                <a:latin typeface="华文新魏" panose="02010800040101010101" charset="-122"/>
                <a:ea typeface="华文新魏" panose="02010800040101010101" charset="-122"/>
                <a:cs typeface="华文新魏" panose="02010800040101010101" charset="-122"/>
              </a:rPr>
              <a:t> </a:t>
            </a:r>
            <a:r>
              <a:rPr lang="zh-CN" altLang="en-US" sz="2000" b="1">
                <a:latin typeface="华文新魏" panose="02010800040101010101" charset="-122"/>
                <a:ea typeface="华文新魏" panose="02010800040101010101" charset="-122"/>
                <a:cs typeface="华文新魏" panose="02010800040101010101" charset="-122"/>
              </a:rPr>
              <a:t>统一战线的内涵：就其广义而言，是指不同社会政治力量在一定条件下，为了一定的共同目标而建立的</a:t>
            </a:r>
            <a:r>
              <a:rPr lang="zh-CN" altLang="en-US" sz="2000" b="1">
                <a:solidFill>
                  <a:srgbClr val="C00000"/>
                </a:solidFill>
                <a:latin typeface="华文新魏" panose="02010800040101010101" charset="-122"/>
                <a:ea typeface="华文新魏" panose="02010800040101010101" charset="-122"/>
                <a:cs typeface="华文新魏" panose="02010800040101010101" charset="-122"/>
              </a:rPr>
              <a:t>政治联盟</a:t>
            </a:r>
            <a:r>
              <a:rPr lang="zh-CN" altLang="en-US" sz="2000" b="1">
                <a:latin typeface="华文新魏" panose="02010800040101010101" charset="-122"/>
                <a:ea typeface="华文新魏" panose="02010800040101010101" charset="-122"/>
                <a:cs typeface="华文新魏" panose="02010800040101010101" charset="-122"/>
              </a:rPr>
              <a:t>或</a:t>
            </a:r>
            <a:r>
              <a:rPr lang="zh-CN" altLang="en-US" sz="2000" b="1">
                <a:solidFill>
                  <a:srgbClr val="C00000"/>
                </a:solidFill>
                <a:latin typeface="华文新魏" panose="02010800040101010101" charset="-122"/>
                <a:ea typeface="华文新魏" panose="02010800040101010101" charset="-122"/>
                <a:cs typeface="华文新魏" panose="02010800040101010101" charset="-122"/>
              </a:rPr>
              <a:t>联合</a:t>
            </a:r>
            <a:r>
              <a:rPr lang="en-US" altLang="zh-CN" sz="2000" b="1">
                <a:latin typeface="华文新魏" panose="02010800040101010101" charset="-122"/>
                <a:ea typeface="华文新魏" panose="02010800040101010101" charset="-122"/>
                <a:cs typeface="华文新魏" panose="02010800040101010101" charset="-122"/>
              </a:rPr>
              <a:t>; </a:t>
            </a:r>
            <a:r>
              <a:rPr lang="zh-CN" altLang="en-US" sz="2000" b="1">
                <a:latin typeface="华文新魏" panose="02010800040101010101" charset="-122"/>
                <a:ea typeface="华文新魏" panose="02010800040101010101" charset="-122"/>
                <a:cs typeface="华文新魏" panose="02010800040101010101" charset="-122"/>
              </a:rPr>
              <a:t>就其狭义而言，是指无产阶级及其政党的</a:t>
            </a:r>
            <a:r>
              <a:rPr lang="zh-CN" altLang="en-US" sz="2000" b="1">
                <a:solidFill>
                  <a:srgbClr val="C00000"/>
                </a:solidFill>
                <a:latin typeface="华文新魏" panose="02010800040101010101" charset="-122"/>
                <a:ea typeface="华文新魏" panose="02010800040101010101" charset="-122"/>
                <a:cs typeface="华文新魏" panose="02010800040101010101" charset="-122"/>
              </a:rPr>
              <a:t>战略策略</a:t>
            </a:r>
            <a:r>
              <a:rPr lang="zh-CN" altLang="en-US" sz="2000" b="1">
                <a:latin typeface="华文新魏" panose="02010800040101010101" charset="-122"/>
                <a:ea typeface="华文新魏" panose="02010800040101010101" charset="-122"/>
                <a:cs typeface="华文新魏" panose="02010800040101010101" charset="-122"/>
              </a:rPr>
              <a:t>，主要是</a:t>
            </a:r>
            <a:r>
              <a:rPr lang="zh-CN" altLang="en-US" sz="2000" b="1">
                <a:solidFill>
                  <a:srgbClr val="C00000"/>
                </a:solidFill>
                <a:latin typeface="华文新魏" panose="02010800040101010101" charset="-122"/>
                <a:ea typeface="华文新魏" panose="02010800040101010101" charset="-122"/>
                <a:cs typeface="华文新魏" panose="02010800040101010101" charset="-122"/>
              </a:rPr>
              <a:t>无产阶级自身团结</a:t>
            </a:r>
            <a:r>
              <a:rPr lang="zh-CN" altLang="en-US" sz="2000" b="1">
                <a:latin typeface="华文新魏" panose="02010800040101010101" charset="-122"/>
                <a:ea typeface="华文新魏" panose="02010800040101010101" charset="-122"/>
                <a:cs typeface="华文新魏" panose="02010800040101010101" charset="-122"/>
              </a:rPr>
              <a:t>和同盟军问题。在中国革命、建设和改革的</a:t>
            </a:r>
            <a:r>
              <a:rPr lang="zh-CN" altLang="en-US" sz="2000" b="1">
                <a:solidFill>
                  <a:srgbClr val="C00000"/>
                </a:solidFill>
                <a:latin typeface="华文新魏" panose="02010800040101010101" charset="-122"/>
                <a:ea typeface="华文新魏" panose="02010800040101010101" charset="-122"/>
                <a:cs typeface="华文新魏" panose="02010800040101010101" charset="-122"/>
              </a:rPr>
              <a:t>各个历史时期</a:t>
            </a:r>
            <a:r>
              <a:rPr lang="zh-CN" altLang="en-US" sz="2000" b="1">
                <a:latin typeface="华文新魏" panose="02010800040101010101" charset="-122"/>
                <a:ea typeface="华文新魏" panose="02010800040101010101" charset="-122"/>
                <a:cs typeface="华文新魏" panose="02010800040101010101" charset="-122"/>
              </a:rPr>
              <a:t>，统一战线都是中国共产党的一大重要</a:t>
            </a:r>
            <a:r>
              <a:rPr lang="zh-CN" altLang="en-US" sz="2000" b="1">
                <a:solidFill>
                  <a:srgbClr val="C00000"/>
                </a:solidFill>
                <a:latin typeface="华文新魏" panose="02010800040101010101" charset="-122"/>
                <a:ea typeface="华文新魏" panose="02010800040101010101" charset="-122"/>
                <a:cs typeface="华文新魏" panose="02010800040101010101" charset="-122"/>
              </a:rPr>
              <a:t>法宝</a:t>
            </a:r>
            <a:r>
              <a:rPr lang="zh-CN" altLang="en-US" sz="2000" b="1">
                <a:latin typeface="华文新魏" panose="02010800040101010101" charset="-122"/>
                <a:ea typeface="华文新魏" panose="02010800040101010101" charset="-122"/>
                <a:cs typeface="华文新魏" panose="02010800040101010101" charset="-122"/>
              </a:rPr>
              <a:t>。</a:t>
            </a:r>
            <a:endParaRPr lang="zh-CN" altLang="en-US" sz="2000" b="1">
              <a:latin typeface="华文新魏" panose="02010800040101010101" charset="-122"/>
              <a:ea typeface="华文新魏" panose="02010800040101010101" charset="-122"/>
              <a:cs typeface="华文新魏" panose="02010800040101010101" charset="-122"/>
            </a:endParaRPr>
          </a:p>
        </p:txBody>
      </p:sp>
      <p:graphicFrame>
        <p:nvGraphicFramePr>
          <p:cNvPr id="5" name="表格 4"/>
          <p:cNvGraphicFramePr>
            <a:graphicFrameLocks noGrp="1"/>
          </p:cNvGraphicFramePr>
          <p:nvPr>
            <p:custDataLst>
              <p:tags r:id="rId2"/>
            </p:custDataLst>
          </p:nvPr>
        </p:nvGraphicFramePr>
        <p:xfrm>
          <a:off x="260350" y="2716530"/>
          <a:ext cx="11815445" cy="3926840"/>
        </p:xfrm>
        <a:graphic>
          <a:graphicData uri="http://schemas.openxmlformats.org/drawingml/2006/table">
            <a:tbl>
              <a:tblPr firstRow="1" bandRow="1">
                <a:tableStyleId>{5C22544A-7EE6-4342-B048-85BDC9FD1C3A}</a:tableStyleId>
              </a:tblPr>
              <a:tblGrid>
                <a:gridCol w="1390015"/>
                <a:gridCol w="2324100"/>
                <a:gridCol w="8101330"/>
              </a:tblGrid>
              <a:tr h="365760">
                <a:tc>
                  <a:txBody>
                    <a:bodyPr/>
                    <a:p>
                      <a:r>
                        <a:rPr lang="zh-CN" altLang="en-US" b="1">
                          <a:latin typeface="微软雅黑" panose="020B0503020204020204" pitchFamily="34" charset="-122"/>
                          <a:ea typeface="微软雅黑" panose="020B0503020204020204" pitchFamily="34" charset="-122"/>
                        </a:rPr>
                        <a:t>时期</a:t>
                      </a:r>
                      <a:endParaRPr lang="zh-CN" altLang="en-US" b="1">
                        <a:latin typeface="微软雅黑" panose="020B0503020204020204" pitchFamily="34" charset="-122"/>
                        <a:ea typeface="微软雅黑" panose="020B0503020204020204" pitchFamily="34" charset="-122"/>
                      </a:endParaRPr>
                    </a:p>
                  </a:txBody>
                  <a:tcPr>
                    <a:solidFill>
                      <a:srgbClr val="484F58"/>
                    </a:solidFill>
                  </a:tcPr>
                </a:tc>
                <a:tc>
                  <a:txBody>
                    <a:bodyPr/>
                    <a:p>
                      <a:r>
                        <a:rPr lang="zh-CN" altLang="en-US" b="1">
                          <a:latin typeface="微软雅黑" panose="020B0503020204020204" pitchFamily="34" charset="-122"/>
                          <a:ea typeface="微软雅黑" panose="020B0503020204020204" pitchFamily="34" charset="-122"/>
                        </a:rPr>
                        <a:t>名称</a:t>
                      </a:r>
                      <a:endParaRPr lang="zh-CN" altLang="en-US" b="1">
                        <a:latin typeface="微软雅黑" panose="020B0503020204020204" pitchFamily="34" charset="-122"/>
                        <a:ea typeface="微软雅黑" panose="020B0503020204020204" pitchFamily="34" charset="-122"/>
                      </a:endParaRPr>
                    </a:p>
                  </a:txBody>
                  <a:tcPr>
                    <a:solidFill>
                      <a:srgbClr val="484F58"/>
                    </a:solidFill>
                  </a:tcPr>
                </a:tc>
                <a:tc>
                  <a:txBody>
                    <a:bodyPr/>
                    <a:p>
                      <a:r>
                        <a:rPr lang="zh-CN" altLang="en-US" b="1">
                          <a:latin typeface="微软雅黑" panose="020B0503020204020204" pitchFamily="34" charset="-122"/>
                          <a:ea typeface="微软雅黑" panose="020B0503020204020204" pitchFamily="34" charset="-122"/>
                        </a:rPr>
                        <a:t>具体内容</a:t>
                      </a:r>
                      <a:endParaRPr lang="zh-CN" altLang="en-US" b="1">
                        <a:latin typeface="微软雅黑" panose="020B0503020204020204" pitchFamily="34" charset="-122"/>
                        <a:ea typeface="微软雅黑" panose="020B0503020204020204" pitchFamily="34" charset="-122"/>
                      </a:endParaRPr>
                    </a:p>
                  </a:txBody>
                  <a:tcPr>
                    <a:solidFill>
                      <a:srgbClr val="484F58"/>
                    </a:solidFill>
                  </a:tcPr>
                </a:tc>
              </a:tr>
              <a:tr h="640080">
                <a:tc>
                  <a:txBody>
                    <a:bodyPr/>
                    <a:p>
                      <a:pPr marL="0" marR="0" indent="0" algn="l" defTabSz="914400" rtl="0" eaLnBrk="1" fontAlgn="auto" latinLnBrk="0" hangingPunct="1">
                        <a:lnSpc>
                          <a:spcPct val="100000"/>
                        </a:lnSpc>
                        <a:spcBef>
                          <a:spcPts val="0"/>
                        </a:spcBef>
                        <a:spcAft>
                          <a:spcPts val="0"/>
                        </a:spcAft>
                        <a:buClrTx/>
                        <a:buSzTx/>
                        <a:buFontTx/>
                        <a:buNone/>
                        <a:defRPr/>
                      </a:pPr>
                      <a:r>
                        <a:rPr lang="zh-CN" altLang="en-US" b="1">
                          <a:latin typeface="微软雅黑" panose="020B0503020204020204" pitchFamily="34" charset="-122"/>
                          <a:ea typeface="微软雅黑" panose="020B0503020204020204" pitchFamily="34" charset="-122"/>
                        </a:rPr>
                        <a:t>大革命时期</a:t>
                      </a:r>
                      <a:endParaRPr lang="zh-CN" altLang="en-US" b="1">
                        <a:latin typeface="微软雅黑" panose="020B0503020204020204" pitchFamily="34" charset="-122"/>
                        <a:ea typeface="微软雅黑" panose="020B0503020204020204" pitchFamily="34" charset="-122"/>
                      </a:endParaRPr>
                    </a:p>
                  </a:txBody>
                  <a:tcPr/>
                </a:tc>
                <a:tc>
                  <a:txBody>
                    <a:bodyPr/>
                    <a:p>
                      <a:r>
                        <a:rPr lang="zh-CN" altLang="en-US" b="1">
                          <a:latin typeface="微软雅黑" panose="020B0503020204020204" pitchFamily="34" charset="-122"/>
                          <a:ea typeface="微软雅黑" panose="020B0503020204020204" pitchFamily="34" charset="-122"/>
                        </a:rPr>
                        <a:t>国共</a:t>
                      </a:r>
                      <a:r>
                        <a:rPr lang="en-US" altLang="zh-CN" b="1">
                          <a:latin typeface="微软雅黑" panose="020B0503020204020204" pitchFamily="34" charset="-122"/>
                          <a:ea typeface="微软雅黑" panose="020B0503020204020204" pitchFamily="34" charset="-122"/>
                        </a:rPr>
                        <a:t>/</a:t>
                      </a:r>
                      <a:r>
                        <a:rPr lang="zh-CN" altLang="en-US" sz="2000" b="1">
                          <a:solidFill>
                            <a:srgbClr val="C00000"/>
                          </a:solidFill>
                          <a:latin typeface="微软雅黑" panose="020B0503020204020204" pitchFamily="34" charset="-122"/>
                          <a:ea typeface="微软雅黑" panose="020B0503020204020204" pitchFamily="34" charset="-122"/>
                        </a:rPr>
                        <a:t>革命统一战线</a:t>
                      </a:r>
                      <a:endParaRPr lang="zh-CN" altLang="en-US" sz="2000" b="1">
                        <a:solidFill>
                          <a:srgbClr val="C00000"/>
                        </a:solidFill>
                        <a:latin typeface="微软雅黑" panose="020B0503020204020204" pitchFamily="34" charset="-122"/>
                        <a:ea typeface="微软雅黑" panose="020B0503020204020204" pitchFamily="34" charset="-122"/>
                      </a:endParaRPr>
                    </a:p>
                  </a:txBody>
                  <a:tcPr/>
                </a:tc>
                <a:tc>
                  <a:txBody>
                    <a:bodyPr/>
                    <a:p>
                      <a:r>
                        <a:rPr lang="zh-CN" altLang="en-US" b="1">
                          <a:latin typeface="微软雅黑" panose="020B0503020204020204" pitchFamily="34" charset="-122"/>
                          <a:ea typeface="微软雅黑" panose="020B0503020204020204" pitchFamily="34" charset="-122"/>
                        </a:rPr>
                        <a:t>由广大工人、农民、资产阶级、城市小资产阶级参加的反帝反封建的国民革命联合战线。</a:t>
                      </a:r>
                      <a:endParaRPr lang="zh-CN" altLang="en-US" b="1">
                        <a:latin typeface="微软雅黑" panose="020B0503020204020204" pitchFamily="34" charset="-122"/>
                        <a:ea typeface="微软雅黑" panose="020B0503020204020204" pitchFamily="34" charset="-122"/>
                      </a:endParaRPr>
                    </a:p>
                  </a:txBody>
                  <a:tcPr/>
                </a:tc>
              </a:tr>
              <a:tr h="640080">
                <a:tc>
                  <a:txBody>
                    <a:bodyPr/>
                    <a:p>
                      <a:r>
                        <a:rPr lang="zh-CN" altLang="en-US" b="1">
                          <a:latin typeface="微软雅黑" panose="020B0503020204020204" pitchFamily="34" charset="-122"/>
                          <a:ea typeface="微软雅黑" panose="020B0503020204020204" pitchFamily="34" charset="-122"/>
                        </a:rPr>
                        <a:t>土地革命</a:t>
                      </a:r>
                      <a:endParaRPr lang="zh-CN" altLang="en-US" b="1">
                        <a:latin typeface="微软雅黑" panose="020B0503020204020204" pitchFamily="34" charset="-122"/>
                        <a:ea typeface="微软雅黑" panose="020B0503020204020204" pitchFamily="34" charset="-122"/>
                      </a:endParaRPr>
                    </a:p>
                  </a:txBody>
                  <a:tcPr/>
                </a:tc>
                <a:tc>
                  <a:txBody>
                    <a:bodyPr/>
                    <a:p>
                      <a:r>
                        <a:rPr lang="zh-CN" altLang="en-US" b="1">
                          <a:latin typeface="微软雅黑" panose="020B0503020204020204" pitchFamily="34" charset="-122"/>
                          <a:ea typeface="微软雅黑" panose="020B0503020204020204" pitchFamily="34" charset="-122"/>
                        </a:rPr>
                        <a:t>工农民主统一战线</a:t>
                      </a:r>
                      <a:endParaRPr lang="zh-CN" altLang="en-US" b="1">
                        <a:latin typeface="微软雅黑" panose="020B0503020204020204" pitchFamily="34" charset="-122"/>
                        <a:ea typeface="微软雅黑" panose="020B0503020204020204" pitchFamily="34" charset="-122"/>
                      </a:endParaRPr>
                    </a:p>
                  </a:txBody>
                  <a:tcPr/>
                </a:tc>
                <a:tc>
                  <a:txBody>
                    <a:bodyPr/>
                    <a:p>
                      <a:r>
                        <a:rPr lang="zh-CN" altLang="en-US" b="1">
                          <a:latin typeface="微软雅黑" panose="020B0503020204020204" pitchFamily="34" charset="-122"/>
                          <a:ea typeface="微软雅黑" panose="020B0503020204020204" pitchFamily="34" charset="-122"/>
                        </a:rPr>
                        <a:t>包括两个联盟</a:t>
                      </a:r>
                      <a:r>
                        <a:rPr lang="en-US" altLang="zh-CN" b="1">
                          <a:latin typeface="微软雅黑" panose="020B0503020204020204" pitchFamily="34" charset="-122"/>
                          <a:ea typeface="微软雅黑" panose="020B0503020204020204" pitchFamily="34" charset="-122"/>
                        </a:rPr>
                        <a:t>:</a:t>
                      </a:r>
                      <a:r>
                        <a:rPr lang="zh-CN" altLang="en-US" b="1">
                          <a:latin typeface="微软雅黑" panose="020B0503020204020204" pitchFamily="34" charset="-122"/>
                          <a:ea typeface="微软雅黑" panose="020B0503020204020204" pitchFamily="34" charset="-122"/>
                        </a:rPr>
                        <a:t>工、农、知识分子和其他劳动者的联盟</a:t>
                      </a:r>
                      <a:r>
                        <a:rPr lang="en-US" altLang="zh-CN" b="1">
                          <a:latin typeface="微软雅黑" panose="020B0503020204020204" pitchFamily="34" charset="-122"/>
                          <a:ea typeface="微软雅黑" panose="020B0503020204020204" pitchFamily="34" charset="-122"/>
                        </a:rPr>
                        <a:t>;</a:t>
                      </a:r>
                      <a:r>
                        <a:rPr lang="zh-CN" altLang="en-US" b="1">
                          <a:latin typeface="微软雅黑" panose="020B0503020204020204" pitchFamily="34" charset="-122"/>
                          <a:ea typeface="微软雅黑" panose="020B0503020204020204" pitchFamily="34" charset="-122"/>
                        </a:rPr>
                        <a:t>工、农、知识分子和非劳动者的联盟。</a:t>
                      </a:r>
                      <a:endParaRPr lang="zh-CN" altLang="en-US" b="1">
                        <a:latin typeface="微软雅黑" panose="020B0503020204020204" pitchFamily="34" charset="-122"/>
                        <a:ea typeface="微软雅黑" panose="020B0503020204020204" pitchFamily="34" charset="-122"/>
                      </a:endParaRPr>
                    </a:p>
                  </a:txBody>
                  <a:tcPr/>
                </a:tc>
              </a:tr>
              <a:tr h="640080">
                <a:tc>
                  <a:txBody>
                    <a:bodyPr/>
                    <a:p>
                      <a:r>
                        <a:rPr lang="zh-CN" altLang="en-US" b="1">
                          <a:latin typeface="微软雅黑" panose="020B0503020204020204" pitchFamily="34" charset="-122"/>
                          <a:ea typeface="微软雅黑" panose="020B0503020204020204" pitchFamily="34" charset="-122"/>
                        </a:rPr>
                        <a:t>抗日战争</a:t>
                      </a:r>
                      <a:endParaRPr lang="zh-CN" altLang="en-US" b="1">
                        <a:latin typeface="微软雅黑" panose="020B0503020204020204" pitchFamily="34" charset="-122"/>
                        <a:ea typeface="微软雅黑" panose="020B0503020204020204" pitchFamily="34" charset="-122"/>
                      </a:endParaRPr>
                    </a:p>
                  </a:txBody>
                  <a:tcPr/>
                </a:tc>
                <a:tc>
                  <a:txBody>
                    <a:bodyPr/>
                    <a:p>
                      <a:r>
                        <a:rPr lang="zh-CN" altLang="en-US" sz="2000" b="1">
                          <a:solidFill>
                            <a:srgbClr val="C00000"/>
                          </a:solidFill>
                          <a:latin typeface="微软雅黑" panose="020B0503020204020204" pitchFamily="34" charset="-122"/>
                          <a:ea typeface="微软雅黑" panose="020B0503020204020204" pitchFamily="34" charset="-122"/>
                        </a:rPr>
                        <a:t>抗日民族统一战线</a:t>
                      </a:r>
                      <a:endParaRPr lang="zh-CN" altLang="en-US" sz="2000" b="1">
                        <a:solidFill>
                          <a:srgbClr val="C00000"/>
                        </a:solidFill>
                        <a:latin typeface="微软雅黑" panose="020B0503020204020204" pitchFamily="34" charset="-122"/>
                        <a:ea typeface="微软雅黑" panose="020B0503020204020204" pitchFamily="34" charset="-122"/>
                      </a:endParaRPr>
                    </a:p>
                  </a:txBody>
                  <a:tcPr/>
                </a:tc>
                <a:tc>
                  <a:txBody>
                    <a:bodyPr/>
                    <a:p>
                      <a:r>
                        <a:rPr lang="zh-CN" altLang="en-US" b="1">
                          <a:latin typeface="微软雅黑" panose="020B0503020204020204" pitchFamily="34" charset="-122"/>
                          <a:ea typeface="微软雅黑" panose="020B0503020204020204" pitchFamily="34" charset="-122"/>
                        </a:rPr>
                        <a:t>包括了工人阶级、农民阶级、小资产阶级和民族资产阶级，蒋介石为首的国民党亲英美派。</a:t>
                      </a:r>
                      <a:endParaRPr lang="zh-CN" altLang="en-US" b="1">
                        <a:latin typeface="微软雅黑" panose="020B0503020204020204" pitchFamily="34" charset="-122"/>
                        <a:ea typeface="微软雅黑" panose="020B0503020204020204" pitchFamily="34" charset="-122"/>
                      </a:endParaRPr>
                    </a:p>
                  </a:txBody>
                  <a:tcPr/>
                </a:tc>
              </a:tr>
              <a:tr h="726440">
                <a:tc>
                  <a:txBody>
                    <a:bodyPr/>
                    <a:p>
                      <a:r>
                        <a:rPr lang="zh-CN" altLang="en-US" b="1">
                          <a:latin typeface="微软雅黑" panose="020B0503020204020204" pitchFamily="34" charset="-122"/>
                          <a:ea typeface="微软雅黑" panose="020B0503020204020204" pitchFamily="34" charset="-122"/>
                        </a:rPr>
                        <a:t>解放战争</a:t>
                      </a:r>
                      <a:endParaRPr lang="zh-CN" altLang="en-US" b="1">
                        <a:latin typeface="微软雅黑" panose="020B0503020204020204" pitchFamily="34" charset="-122"/>
                        <a:ea typeface="微软雅黑" panose="020B0503020204020204" pitchFamily="34" charset="-122"/>
                      </a:endParaRPr>
                    </a:p>
                  </a:txBody>
                  <a:tcPr/>
                </a:tc>
                <a:tc>
                  <a:txBody>
                    <a:bodyPr/>
                    <a:p>
                      <a:r>
                        <a:rPr lang="zh-CN" altLang="en-US" b="1">
                          <a:latin typeface="微软雅黑" panose="020B0503020204020204" pitchFamily="34" charset="-122"/>
                          <a:ea typeface="微软雅黑" panose="020B0503020204020204" pitchFamily="34" charset="-122"/>
                        </a:rPr>
                        <a:t>人民民主统一战线</a:t>
                      </a:r>
                      <a:endParaRPr lang="zh-CN" altLang="en-US" b="1">
                        <a:latin typeface="微软雅黑" panose="020B0503020204020204" pitchFamily="34" charset="-122"/>
                        <a:ea typeface="微软雅黑" panose="020B0503020204020204" pitchFamily="34" charset="-122"/>
                      </a:endParaRPr>
                    </a:p>
                  </a:txBody>
                  <a:tcPr/>
                </a:tc>
                <a:tc>
                  <a:txBody>
                    <a:bodyPr/>
                    <a:p>
                      <a:pPr marL="0" marR="0" indent="0" algn="l" defTabSz="914400" rtl="0" eaLnBrk="1" fontAlgn="auto" latinLnBrk="0" hangingPunct="1">
                        <a:lnSpc>
                          <a:spcPct val="100000"/>
                        </a:lnSpc>
                        <a:spcBef>
                          <a:spcPts val="0"/>
                        </a:spcBef>
                        <a:spcAft>
                          <a:spcPts val="0"/>
                        </a:spcAft>
                        <a:buClrTx/>
                        <a:buSzTx/>
                        <a:buFontTx/>
                        <a:buNone/>
                        <a:defRPr/>
                      </a:pPr>
                      <a:r>
                        <a:rPr lang="zh-CN" altLang="en-US" b="1">
                          <a:latin typeface="微软雅黑" panose="020B0503020204020204" pitchFamily="34" charset="-122"/>
                          <a:ea typeface="微软雅黑" panose="020B0503020204020204" pitchFamily="34" charset="-122"/>
                        </a:rPr>
                        <a:t>包括各民族、各民主阶级、各民主党派、各人民团体、广大</a:t>
                      </a:r>
                      <a:r>
                        <a:rPr lang="zh-CN" altLang="en-US" b="1">
                          <a:solidFill>
                            <a:srgbClr val="C00000"/>
                          </a:solidFill>
                          <a:latin typeface="微软雅黑" panose="020B0503020204020204" pitchFamily="34" charset="-122"/>
                          <a:ea typeface="微软雅黑" panose="020B0503020204020204" pitchFamily="34" charset="-122"/>
                        </a:rPr>
                        <a:t>华侨</a:t>
                      </a:r>
                      <a:r>
                        <a:rPr lang="zh-CN" altLang="en-US" b="1">
                          <a:latin typeface="微软雅黑" panose="020B0503020204020204" pitchFamily="34" charset="-122"/>
                          <a:ea typeface="微软雅黑" panose="020B0503020204020204" pitchFamily="34" charset="-122"/>
                        </a:rPr>
                        <a:t>、各界民主人士及其他爱国分子和</a:t>
                      </a:r>
                      <a:r>
                        <a:rPr lang="zh-CN" altLang="en-US" b="1">
                          <a:solidFill>
                            <a:srgbClr val="C00000"/>
                          </a:solidFill>
                          <a:latin typeface="微软雅黑" panose="020B0503020204020204" pitchFamily="34" charset="-122"/>
                          <a:ea typeface="微软雅黑" panose="020B0503020204020204" pitchFamily="34" charset="-122"/>
                        </a:rPr>
                        <a:t>国民党统治集团中的一部分地方实力派。</a:t>
                      </a:r>
                      <a:endParaRPr lang="zh-CN" altLang="en-US" b="1">
                        <a:solidFill>
                          <a:srgbClr val="C00000"/>
                        </a:solidFill>
                        <a:latin typeface="微软雅黑" panose="020B0503020204020204" pitchFamily="34" charset="-122"/>
                        <a:ea typeface="微软雅黑" panose="020B0503020204020204" pitchFamily="34" charset="-122"/>
                      </a:endParaRPr>
                    </a:p>
                  </a:txBody>
                  <a:tcPr/>
                </a:tc>
              </a:tr>
              <a:tr h="914400">
                <a:tc>
                  <a:txBody>
                    <a:bodyPr/>
                    <a:p>
                      <a:pPr marL="0" marR="0" indent="0" algn="l" defTabSz="914400" rtl="0" eaLnBrk="1" fontAlgn="auto" latinLnBrk="0" hangingPunct="1">
                        <a:lnSpc>
                          <a:spcPct val="100000"/>
                        </a:lnSpc>
                        <a:spcBef>
                          <a:spcPts val="0"/>
                        </a:spcBef>
                        <a:spcAft>
                          <a:spcPts val="0"/>
                        </a:spcAft>
                        <a:buClrTx/>
                        <a:buSzTx/>
                        <a:buFontTx/>
                        <a:buNone/>
                        <a:defRPr/>
                      </a:pPr>
                      <a:r>
                        <a:rPr lang="zh-CN" altLang="en-US" b="1">
                          <a:latin typeface="微软雅黑" panose="020B0503020204020204" pitchFamily="34" charset="-122"/>
                          <a:ea typeface="微软雅黑" panose="020B0503020204020204" pitchFamily="34" charset="-122"/>
                        </a:rPr>
                        <a:t>社会主义</a:t>
                      </a:r>
                      <a:endParaRPr lang="zh-CN" altLang="en-US" b="1">
                        <a:latin typeface="微软雅黑" panose="020B0503020204020204" pitchFamily="34" charset="-122"/>
                        <a:ea typeface="微软雅黑" panose="020B0503020204020204" pitchFamily="34" charset="-122"/>
                      </a:endParaRPr>
                    </a:p>
                    <a:p>
                      <a:endParaRPr lang="zh-CN" altLang="en-US" b="1">
                        <a:latin typeface="微软雅黑" panose="020B0503020204020204" pitchFamily="34" charset="-122"/>
                        <a:ea typeface="微软雅黑" panose="020B0503020204020204" pitchFamily="34" charset="-122"/>
                      </a:endParaRPr>
                    </a:p>
                  </a:txBody>
                  <a:tcPr/>
                </a:tc>
                <a:tc>
                  <a:txBody>
                    <a:bodyPr/>
                    <a:p>
                      <a:r>
                        <a:rPr lang="zh-CN" altLang="en-US" b="1">
                          <a:latin typeface="微软雅黑" panose="020B0503020204020204" pitchFamily="34" charset="-122"/>
                          <a:ea typeface="微软雅黑" panose="020B0503020204020204" pitchFamily="34" charset="-122"/>
                        </a:rPr>
                        <a:t>爱国统一战线</a:t>
                      </a:r>
                      <a:endParaRPr lang="zh-CN" altLang="en-US" b="1">
                        <a:latin typeface="微软雅黑" panose="020B0503020204020204" pitchFamily="34" charset="-122"/>
                        <a:ea typeface="微软雅黑" panose="020B0503020204020204" pitchFamily="34" charset="-122"/>
                      </a:endParaRPr>
                    </a:p>
                  </a:txBody>
                  <a:tcPr/>
                </a:tc>
                <a:tc>
                  <a:txBody>
                    <a:bodyPr/>
                    <a:p>
                      <a:r>
                        <a:rPr lang="zh-CN" altLang="en-US" b="1">
                          <a:latin typeface="微软雅黑" panose="020B0503020204020204" pitchFamily="34" charset="-122"/>
                          <a:ea typeface="微软雅黑" panose="020B0503020204020204" pitchFamily="34" charset="-122"/>
                        </a:rPr>
                        <a:t>它是工人阶级领导的、工农联盟为基础的全体社会主义劳动者、社会主义建设者、拥护社会主义的爱国者和拥护祖国统一的爱国者的联盟，是最广泛的爱国统一战线。</a:t>
                      </a:r>
                      <a:endParaRPr lang="zh-CN" altLang="en-US" b="1">
                        <a:latin typeface="微软雅黑" panose="020B0503020204020204" pitchFamily="34" charset="-122"/>
                        <a:ea typeface="微软雅黑" panose="020B0503020204020204" pitchFamily="34" charset="-122"/>
                      </a:endParaRPr>
                    </a:p>
                  </a:txBody>
                  <a:tcPr/>
                </a:tc>
              </a:tr>
            </a:tbl>
          </a:graphicData>
        </a:graphic>
      </p:graphicFrame>
      <p:sp>
        <p:nvSpPr>
          <p:cNvPr id="6" name="圆角矩形标注 5"/>
          <p:cNvSpPr/>
          <p:nvPr/>
        </p:nvSpPr>
        <p:spPr>
          <a:xfrm>
            <a:off x="6296660" y="1934210"/>
            <a:ext cx="5006340" cy="499110"/>
          </a:xfrm>
          <a:prstGeom prst="wedgeRoundRectCallout">
            <a:avLst>
              <a:gd name="adj1" fmla="val -69112"/>
              <a:gd name="adj2" fmla="val -42808"/>
              <a:gd name="adj3" fmla="val 16667"/>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120000"/>
              </a:lnSpc>
            </a:pPr>
            <a:r>
              <a:rPr lang="zh-CN" altLang="en-US" sz="2000" b="1">
                <a:solidFill>
                  <a:schemeClr val="tx1"/>
                </a:solidFill>
                <a:latin typeface="微软雅黑" panose="020B0503020204020204" pitchFamily="34" charset="-122"/>
                <a:ea typeface="微软雅黑" panose="020B0503020204020204" pitchFamily="34" charset="-122"/>
              </a:rPr>
              <a:t>注意：统一战线包含了共产党的阶级基础</a:t>
            </a:r>
            <a:endParaRPr lang="zh-CN" altLang="zh-CN" sz="2000" b="1">
              <a:solidFill>
                <a:schemeClr val="tx1"/>
              </a:solidFill>
              <a:latin typeface="微软雅黑" panose="020B0503020204020204" pitchFamily="34" charset="-122"/>
              <a:ea typeface="微软雅黑" panose="020B0503020204020204" pitchFamily="34" charset="-122"/>
            </a:endParaRPr>
          </a:p>
        </p:txBody>
      </p:sp>
      <p:sp>
        <p:nvSpPr>
          <p:cNvPr id="7" name="矩形 6"/>
          <p:cNvSpPr/>
          <p:nvPr/>
        </p:nvSpPr>
        <p:spPr>
          <a:xfrm>
            <a:off x="19050" y="1417955"/>
            <a:ext cx="12155170" cy="2306320"/>
          </a:xfrm>
          <a:prstGeom prst="rect">
            <a:avLst/>
          </a:prstGeom>
          <a:solidFill>
            <a:schemeClr val="accent6">
              <a:lumMod val="40000"/>
              <a:lumOff val="60000"/>
            </a:schemeClr>
          </a:solidFill>
          <a:ln>
            <a:solidFill>
              <a:srgbClr val="C00000"/>
            </a:solidFill>
          </a:ln>
          <a:extLst>
            <a:ext uri="{909E8E84-426E-40DD-AFC4-6F175D3DCCD1}">
              <a14:hiddenFill xmlns:a14="http://schemas.microsoft.com/office/drawing/2010/main">
                <a:solidFill>
                  <a:schemeClr val="bg1">
                    <a:lumMod val="95000"/>
                  </a:schemeClr>
                </a:solidFill>
              </a14:hiddenFill>
            </a:ext>
          </a:extLst>
        </p:spPr>
        <p:style>
          <a:lnRef idx="2">
            <a:schemeClr val="dk1"/>
          </a:lnRef>
          <a:fillRef idx="1">
            <a:schemeClr val="lt1"/>
          </a:fillRef>
          <a:effectRef idx="0">
            <a:schemeClr val="dk1"/>
          </a:effectRef>
          <a:fontRef idx="minor">
            <a:schemeClr val="dk1"/>
          </a:fontRef>
        </p:style>
        <p:txBody>
          <a:bodyPr wrap="square">
            <a:spAutoFit/>
          </a:bodyPr>
          <a:p>
            <a:pPr>
              <a:lnSpc>
                <a:spcPct val="120000"/>
              </a:lnSpc>
            </a:pPr>
            <a:r>
              <a:rPr lang="en-US" altLang="zh-CN" sz="2400" b="1">
                <a:solidFill>
                  <a:srgbClr val="C00000"/>
                </a:solidFill>
                <a:latin typeface="华文新魏" panose="02010800040101010101" charset="-122"/>
                <a:ea typeface="华文新魏" panose="02010800040101010101" charset="-122"/>
                <a:cs typeface="华文新魏" panose="02010800040101010101" charset="-122"/>
              </a:rPr>
              <a:t>    </a:t>
            </a:r>
            <a:r>
              <a:rPr lang="zh-CN" altLang="en-US" sz="2400" b="1">
                <a:solidFill>
                  <a:srgbClr val="C00000"/>
                </a:solidFill>
                <a:latin typeface="华文新魏" panose="02010800040101010101" charset="-122"/>
                <a:ea typeface="华文新魏" panose="02010800040101010101" charset="-122"/>
                <a:cs typeface="华文新魏" panose="02010800040101010101" charset="-122"/>
              </a:rPr>
              <a:t>真题链接：</a:t>
            </a:r>
            <a:r>
              <a:rPr lang="en-US" altLang="zh-CN" sz="2400" b="1">
                <a:latin typeface="华文新魏" panose="02010800040101010101" charset="-122"/>
                <a:ea typeface="华文新魏" panose="02010800040101010101" charset="-122"/>
                <a:cs typeface="华文新魏" panose="02010800040101010101" charset="-122"/>
              </a:rPr>
              <a:t>(2017</a:t>
            </a:r>
            <a:r>
              <a:rPr lang="zh-CN" altLang="zh-CN" sz="2400" b="1">
                <a:latin typeface="华文新魏" panose="02010800040101010101" charset="-122"/>
                <a:ea typeface="华文新魏" panose="02010800040101010101" charset="-122"/>
                <a:cs typeface="华文新魏" panose="02010800040101010101" charset="-122"/>
              </a:rPr>
              <a:t>·新课标全国Ⅱ卷高考·</a:t>
            </a:r>
            <a:r>
              <a:rPr lang="en-US" altLang="zh-CN" sz="2400" b="1">
                <a:latin typeface="华文新魏" panose="02010800040101010101" charset="-122"/>
                <a:ea typeface="华文新魏" panose="02010800040101010101" charset="-122"/>
                <a:cs typeface="华文新魏" panose="02010800040101010101" charset="-122"/>
              </a:rPr>
              <a:t>30)</a:t>
            </a:r>
            <a:r>
              <a:rPr lang="zh-CN" altLang="zh-CN" sz="2400" b="1">
                <a:latin typeface="华文新魏" panose="02010800040101010101" charset="-122"/>
                <a:ea typeface="华文新魏" panose="02010800040101010101" charset="-122"/>
                <a:cs typeface="华文新魏" panose="02010800040101010101" charset="-122"/>
              </a:rPr>
              <a:t>抗日战争胜利后，山东根据地已有农会、工会、妇女会、青年团、儿童团等中国</a:t>
            </a:r>
            <a:r>
              <a:rPr lang="zh-CN" altLang="zh-CN" sz="2400" b="1">
                <a:solidFill>
                  <a:schemeClr val="tx1"/>
                </a:solidFill>
                <a:effectLst>
                  <a:outerShdw blurRad="38100" dist="19050" dir="2700000" algn="tl" rotWithShape="0">
                    <a:schemeClr val="dk1">
                      <a:alpha val="40000"/>
                    </a:schemeClr>
                  </a:outerShdw>
                </a:effectLst>
                <a:latin typeface="华文新魏" panose="02010800040101010101" charset="-122"/>
                <a:ea typeface="华文新魏" panose="02010800040101010101" charset="-122"/>
                <a:cs typeface="华文新魏" panose="02010800040101010101" charset="-122"/>
              </a:rPr>
              <a:t>共产党领导的群众组织</a:t>
            </a:r>
            <a:r>
              <a:rPr lang="zh-CN" altLang="zh-CN" sz="2400" b="1">
                <a:latin typeface="华文新魏" panose="02010800040101010101" charset="-122"/>
                <a:ea typeface="华文新魏" panose="02010800040101010101" charset="-122"/>
                <a:cs typeface="华文新魏" panose="02010800040101010101" charset="-122"/>
              </a:rPr>
              <a:t>，成员达</a:t>
            </a:r>
            <a:r>
              <a:rPr lang="en-US" altLang="zh-CN" sz="2400" b="1">
                <a:latin typeface="华文新魏" panose="02010800040101010101" charset="-122"/>
                <a:ea typeface="华文新魏" panose="02010800040101010101" charset="-122"/>
                <a:cs typeface="华文新魏" panose="02010800040101010101" charset="-122"/>
              </a:rPr>
              <a:t>404</a:t>
            </a:r>
            <a:r>
              <a:rPr lang="zh-CN" altLang="zh-CN" sz="2400" b="1">
                <a:latin typeface="华文新魏" panose="02010800040101010101" charset="-122"/>
                <a:ea typeface="华文新魏" panose="02010800040101010101" charset="-122"/>
                <a:cs typeface="华文新魏" panose="02010800040101010101" charset="-122"/>
              </a:rPr>
              <a:t>万人，占根据地总人口的</a:t>
            </a:r>
            <a:r>
              <a:rPr lang="en-US" altLang="zh-CN" sz="2400" b="1">
                <a:latin typeface="华文新魏" panose="02010800040101010101" charset="-122"/>
                <a:ea typeface="华文新魏" panose="02010800040101010101" charset="-122"/>
                <a:cs typeface="华文新魏" panose="02010800040101010101" charset="-122"/>
              </a:rPr>
              <a:t>27%</a:t>
            </a:r>
            <a:r>
              <a:rPr lang="zh-CN" altLang="zh-CN" sz="2400" b="1">
                <a:latin typeface="华文新魏" panose="02010800040101010101" charset="-122"/>
                <a:ea typeface="华文新魏" panose="02010800040101010101" charset="-122"/>
                <a:cs typeface="华文新魏" panose="02010800040101010101" charset="-122"/>
              </a:rPr>
              <a:t>；中共党员占总人口的</a:t>
            </a:r>
            <a:r>
              <a:rPr lang="en-US" altLang="zh-CN" sz="2400" b="1">
                <a:latin typeface="华文新魏" panose="02010800040101010101" charset="-122"/>
                <a:ea typeface="华文新魏" panose="02010800040101010101" charset="-122"/>
                <a:cs typeface="华文新魏" panose="02010800040101010101" charset="-122"/>
              </a:rPr>
              <a:t>1%</a:t>
            </a:r>
            <a:r>
              <a:rPr lang="zh-CN" altLang="zh-CN" sz="2400" b="1">
                <a:latin typeface="华文新魏" panose="02010800040101010101" charset="-122"/>
                <a:ea typeface="华文新魏" panose="02010800040101010101" charset="-122"/>
                <a:cs typeface="华文新魏" panose="02010800040101010101" charset="-122"/>
              </a:rPr>
              <a:t>左右，几乎村村有党员。这反映出</a:t>
            </a:r>
            <a:r>
              <a:rPr lang="en-US" altLang="zh-CN" sz="2400" b="1">
                <a:latin typeface="华文新魏" panose="02010800040101010101" charset="-122"/>
                <a:ea typeface="华文新魏" panose="02010800040101010101" charset="-122"/>
                <a:cs typeface="华文新魏" panose="02010800040101010101" charset="-122"/>
              </a:rPr>
              <a:t>(</a:t>
            </a:r>
            <a:r>
              <a:rPr lang="zh-CN" altLang="zh-CN" sz="2400" b="1">
                <a:latin typeface="华文新魏" panose="02010800040101010101" charset="-122"/>
                <a:ea typeface="华文新魏" panose="02010800040101010101" charset="-122"/>
                <a:cs typeface="华文新魏" panose="02010800040101010101" charset="-122"/>
              </a:rPr>
              <a:t>　　</a:t>
            </a:r>
            <a:r>
              <a:rPr lang="en-US" altLang="zh-CN" sz="2400" b="1">
                <a:latin typeface="华文新魏" panose="02010800040101010101" charset="-122"/>
                <a:ea typeface="华文新魏" panose="02010800040101010101" charset="-122"/>
                <a:cs typeface="华文新魏" panose="02010800040101010101" charset="-122"/>
              </a:rPr>
              <a:t>)</a:t>
            </a:r>
            <a:endParaRPr lang="zh-CN" altLang="zh-CN" sz="2400" b="1">
              <a:latin typeface="华文新魏" panose="02010800040101010101" charset="-122"/>
              <a:ea typeface="华文新魏" panose="02010800040101010101" charset="-122"/>
              <a:cs typeface="华文新魏" panose="02010800040101010101" charset="-122"/>
            </a:endParaRPr>
          </a:p>
          <a:p>
            <a:pPr>
              <a:lnSpc>
                <a:spcPct val="120000"/>
              </a:lnSpc>
            </a:pPr>
            <a:r>
              <a:rPr lang="en-US" altLang="zh-CN" sz="2400" b="1">
                <a:latin typeface="华文新魏" panose="02010800040101010101" charset="-122"/>
                <a:ea typeface="华文新魏" panose="02010800040101010101" charset="-122"/>
                <a:cs typeface="华文新魏" panose="02010800040101010101" charset="-122"/>
              </a:rPr>
              <a:t>A</a:t>
            </a:r>
            <a:r>
              <a:rPr lang="zh-CN" altLang="zh-CN" sz="2400" b="1">
                <a:latin typeface="华文新魏" panose="02010800040101010101" charset="-122"/>
                <a:ea typeface="华文新魏" panose="02010800040101010101" charset="-122"/>
                <a:cs typeface="华文新魏" panose="02010800040101010101" charset="-122"/>
              </a:rPr>
              <a:t>．革命工作的重心开始转移</a:t>
            </a:r>
            <a:r>
              <a:rPr lang="en-US" altLang="zh-CN" sz="2400" b="1">
                <a:latin typeface="华文新魏" panose="02010800040101010101" charset="-122"/>
                <a:ea typeface="华文新魏" panose="02010800040101010101" charset="-122"/>
                <a:cs typeface="华文新魏" panose="02010800040101010101" charset="-122"/>
              </a:rPr>
              <a:t>                    B</a:t>
            </a:r>
            <a:r>
              <a:rPr lang="zh-CN" altLang="zh-CN" sz="2400" b="1">
                <a:latin typeface="华文新魏" panose="02010800040101010101" charset="-122"/>
                <a:ea typeface="华文新魏" panose="02010800040101010101" charset="-122"/>
                <a:cs typeface="华文新魏" panose="02010800040101010101" charset="-122"/>
              </a:rPr>
              <a:t>．</a:t>
            </a:r>
            <a:r>
              <a:rPr lang="zh-CN" altLang="zh-CN" sz="2400" b="1">
                <a:solidFill>
                  <a:schemeClr val="tx1"/>
                </a:solidFill>
                <a:effectLst>
                  <a:outerShdw blurRad="38100" dist="19050" dir="2700000" algn="tl" rotWithShape="0">
                    <a:schemeClr val="dk1">
                      <a:alpha val="40000"/>
                    </a:schemeClr>
                  </a:outerShdw>
                </a:effectLst>
                <a:latin typeface="华文新魏" panose="02010800040101010101" charset="-122"/>
                <a:ea typeface="华文新魏" panose="02010800040101010101" charset="-122"/>
                <a:cs typeface="华文新魏" panose="02010800040101010101" charset="-122"/>
              </a:rPr>
              <a:t>工农武装割据</a:t>
            </a:r>
            <a:r>
              <a:rPr lang="zh-CN" altLang="zh-CN" sz="2400" b="1">
                <a:latin typeface="华文新魏" panose="02010800040101010101" charset="-122"/>
                <a:ea typeface="华文新魏" panose="02010800040101010101" charset="-122"/>
                <a:cs typeface="华文新魏" panose="02010800040101010101" charset="-122"/>
              </a:rPr>
              <a:t>局面已经形成</a:t>
            </a:r>
            <a:endParaRPr lang="zh-CN" altLang="zh-CN" sz="2400" b="1">
              <a:latin typeface="华文新魏" panose="02010800040101010101" charset="-122"/>
              <a:ea typeface="华文新魏" panose="02010800040101010101" charset="-122"/>
              <a:cs typeface="华文新魏" panose="02010800040101010101" charset="-122"/>
            </a:endParaRPr>
          </a:p>
          <a:p>
            <a:pPr>
              <a:lnSpc>
                <a:spcPct val="120000"/>
              </a:lnSpc>
            </a:pPr>
            <a:r>
              <a:rPr lang="en-US" altLang="zh-CN" sz="2400" b="1">
                <a:latin typeface="华文新魏" panose="02010800040101010101" charset="-122"/>
                <a:ea typeface="华文新魏" panose="02010800040101010101" charset="-122"/>
                <a:cs typeface="华文新魏" panose="02010800040101010101" charset="-122"/>
              </a:rPr>
              <a:t>C</a:t>
            </a:r>
            <a:r>
              <a:rPr lang="zh-CN" altLang="zh-CN" sz="2400" b="1">
                <a:latin typeface="华文新魏" panose="02010800040101010101" charset="-122"/>
                <a:ea typeface="华文新魏" panose="02010800040101010101" charset="-122"/>
                <a:cs typeface="华文新魏" panose="02010800040101010101" charset="-122"/>
              </a:rPr>
              <a:t>．</a:t>
            </a:r>
            <a:r>
              <a:rPr lang="zh-CN" altLang="zh-CN" sz="2400" b="1">
                <a:solidFill>
                  <a:schemeClr val="tx1"/>
                </a:solidFill>
                <a:effectLst>
                  <a:outerShdw blurRad="38100" dist="19050" dir="2700000" algn="tl" rotWithShape="0">
                    <a:schemeClr val="dk1">
                      <a:alpha val="40000"/>
                    </a:schemeClr>
                  </a:outerShdw>
                </a:effectLst>
                <a:latin typeface="华文新魏" panose="02010800040101010101" charset="-122"/>
                <a:ea typeface="华文新魏" panose="02010800040101010101" charset="-122"/>
                <a:cs typeface="华文新魏" panose="02010800040101010101" charset="-122"/>
              </a:rPr>
              <a:t>统一战线</a:t>
            </a:r>
            <a:r>
              <a:rPr lang="zh-CN" altLang="zh-CN" sz="2400" b="1">
                <a:latin typeface="华文新魏" panose="02010800040101010101" charset="-122"/>
                <a:ea typeface="华文新魏" panose="02010800040101010101" charset="-122"/>
                <a:cs typeface="华文新魏" panose="02010800040101010101" charset="-122"/>
              </a:rPr>
              <a:t>范围进一步扩大</a:t>
            </a:r>
            <a:r>
              <a:rPr lang="en-US" altLang="zh-CN" sz="2400" b="1">
                <a:latin typeface="华文新魏" panose="02010800040101010101" charset="-122"/>
                <a:ea typeface="华文新魏" panose="02010800040101010101" charset="-122"/>
                <a:cs typeface="华文新魏" panose="02010800040101010101" charset="-122"/>
              </a:rPr>
              <a:t>                    D</a:t>
            </a:r>
            <a:r>
              <a:rPr lang="zh-CN" altLang="zh-CN" sz="2400" b="1">
                <a:latin typeface="华文新魏" panose="02010800040101010101" charset="-122"/>
                <a:ea typeface="华文新魏" panose="02010800040101010101" charset="-122"/>
                <a:cs typeface="华文新魏" panose="02010800040101010101" charset="-122"/>
              </a:rPr>
              <a:t>．国共力量对比变化趋势加强</a:t>
            </a:r>
            <a:endParaRPr lang="zh-CN" altLang="zh-CN" sz="2400" b="1">
              <a:latin typeface="华文新魏" panose="02010800040101010101" charset="-122"/>
              <a:ea typeface="华文新魏" panose="02010800040101010101" charset="-122"/>
              <a:cs typeface="华文新魏" panose="02010800040101010101" charset="-122"/>
            </a:endParaRPr>
          </a:p>
        </p:txBody>
      </p:sp>
      <p:sp>
        <p:nvSpPr>
          <p:cNvPr id="8" name="文本框 13"/>
          <p:cNvSpPr txBox="1"/>
          <p:nvPr/>
        </p:nvSpPr>
        <p:spPr>
          <a:xfrm>
            <a:off x="10387647" y="2433320"/>
            <a:ext cx="915947" cy="768350"/>
          </a:xfrm>
          <a:prstGeom prst="rect">
            <a:avLst/>
          </a:prstGeom>
          <a:solidFill>
            <a:schemeClr val="accent2">
              <a:lumMod val="20000"/>
              <a:lumOff val="80000"/>
            </a:schemeClr>
          </a:solidFill>
          <a:ln w="9525">
            <a:noFill/>
          </a:ln>
        </p:spPr>
        <p:txBody>
          <a:bodyPr wrap="square" anchor="t" anchorCtr="0">
            <a:spAutoFit/>
          </a:bodyPr>
          <a:p>
            <a:pPr algn="ctr"/>
            <a:r>
              <a:rPr lang="en-US" altLang="zh-CN" sz="4400" b="1" dirty="0">
                <a:latin typeface="黑体" panose="02010609060101010101" pitchFamily="49" charset="-122"/>
                <a:ea typeface="黑体" panose="02010609060101010101" pitchFamily="49" charset="-122"/>
                <a:sym typeface="微软雅黑" panose="020B0503020204020204" pitchFamily="34" charset="-122"/>
              </a:rPr>
              <a:t>D</a:t>
            </a:r>
            <a:endParaRPr lang="en-US" altLang="zh-CN" sz="4400" b="1" dirty="0">
              <a:latin typeface="黑体" panose="02010609060101010101" pitchFamily="49" charset="-122"/>
              <a:ea typeface="黑体" panose="02010609060101010101" pitchFamily="49" charset="-122"/>
              <a:sym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bg/>
                                          </p:spTgt>
                                        </p:tgtEl>
                                        <p:attrNameLst>
                                          <p:attrName>style.visibility</p:attrName>
                                        </p:attrNameLst>
                                      </p:cBhvr>
                                      <p:to>
                                        <p:strVal val="visible"/>
                                      </p:to>
                                    </p:set>
                                    <p:animEffect transition="in" filter="fade">
                                      <p:cBhvr>
                                        <p:cTn id="12" dur="500"/>
                                        <p:tgtEl>
                                          <p:spTgt spid="6">
                                            <p:bg/>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6" grpId="0" animBg="1" build="p"/>
      <p:bldP spid="7" grpId="0" bldLvl="0" animBg="1"/>
      <p:bldP spid="8"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3" name="图片 32" descr="32313537353832343b32313537353830373bd3d2"/>
          <p:cNvPicPr>
            <a:picLocks noChangeAspect="1"/>
          </p:cNvPicPr>
          <p:nvPr/>
        </p:nvPicPr>
        <p:blipFill>
          <a:blip r:embed="rId1"/>
          <a:stretch>
            <a:fillRect/>
          </a:stretch>
        </p:blipFill>
        <p:spPr>
          <a:xfrm>
            <a:off x="260350" y="0"/>
            <a:ext cx="534670" cy="441960"/>
          </a:xfrm>
          <a:prstGeom prst="rect">
            <a:avLst/>
          </a:prstGeom>
        </p:spPr>
      </p:pic>
      <p:sp>
        <p:nvSpPr>
          <p:cNvPr id="9" name="文本框 8"/>
          <p:cNvSpPr txBox="1"/>
          <p:nvPr/>
        </p:nvSpPr>
        <p:spPr>
          <a:xfrm>
            <a:off x="1031875" y="0"/>
            <a:ext cx="4897755" cy="583565"/>
          </a:xfrm>
          <a:prstGeom prst="rect">
            <a:avLst/>
          </a:prstGeom>
          <a:solidFill>
            <a:srgbClr val="FFFF00"/>
          </a:solidFill>
        </p:spPr>
        <p:txBody>
          <a:bodyPr wrap="square" rtlCol="0">
            <a:spAutoFit/>
          </a:bodyPr>
          <a:p>
            <a:r>
              <a:rPr lang="zh-CN" altLang="en-US" sz="3200">
                <a:effectLst>
                  <a:outerShdw blurRad="38100" dist="19050" dir="2700000" algn="tl" rotWithShape="0">
                    <a:schemeClr val="dk1">
                      <a:alpha val="40000"/>
                    </a:schemeClr>
                  </a:outerShdw>
                </a:effectLst>
              </a:rPr>
              <a:t>四、必备知识，夯实基础</a:t>
            </a:r>
            <a:endParaRPr lang="zh-CN" altLang="en-US" sz="3200">
              <a:effectLst>
                <a:outerShdw blurRad="38100" dist="19050" dir="2700000" algn="tl" rotWithShape="0">
                  <a:schemeClr val="dk1">
                    <a:alpha val="40000"/>
                  </a:schemeClr>
                </a:outerShdw>
              </a:effectLst>
            </a:endParaRPr>
          </a:p>
        </p:txBody>
      </p:sp>
      <p:sp>
        <p:nvSpPr>
          <p:cNvPr id="100" name="文本框 99"/>
          <p:cNvSpPr txBox="1"/>
          <p:nvPr/>
        </p:nvSpPr>
        <p:spPr>
          <a:xfrm>
            <a:off x="154940" y="539750"/>
            <a:ext cx="12818745" cy="583565"/>
          </a:xfrm>
          <a:prstGeom prst="rect">
            <a:avLst/>
          </a:prstGeom>
          <a:noFill/>
          <a:ln w="9525">
            <a:noFill/>
          </a:ln>
        </p:spPr>
        <p:txBody>
          <a:bodyPr wrap="square">
            <a:spAutoFit/>
          </a:bodyPr>
          <a:p>
            <a:pPr indent="266700"/>
            <a:r>
              <a:rPr lang="zh-CN" sz="3200" b="1">
                <a:solidFill>
                  <a:srgbClr val="FF0000"/>
                </a:solidFill>
                <a:latin typeface="微软雅黑" panose="020B0503020204020204" pitchFamily="34" charset="-122"/>
                <a:ea typeface="微软雅黑" panose="020B0503020204020204" pitchFamily="34" charset="-122"/>
              </a:rPr>
              <a:t>一、抗日战争</a:t>
            </a:r>
            <a:r>
              <a:rPr lang="en-US" altLang="zh-CN" sz="3200" b="1">
                <a:solidFill>
                  <a:srgbClr val="FF0000"/>
                </a:solidFill>
                <a:latin typeface="微软雅黑" panose="020B0503020204020204" pitchFamily="34" charset="-122"/>
                <a:ea typeface="微软雅黑" panose="020B0503020204020204" pitchFamily="34" charset="-122"/>
              </a:rPr>
              <a:t>——</a:t>
            </a:r>
            <a:r>
              <a:rPr lang="zh-CN" altLang="en-US" sz="2800" b="1">
                <a:solidFill>
                  <a:srgbClr val="FF0000"/>
                </a:solidFill>
                <a:latin typeface="微软雅黑" panose="020B0503020204020204" pitchFamily="34" charset="-122"/>
                <a:ea typeface="微软雅黑" panose="020B0503020204020204" pitchFamily="34" charset="-122"/>
              </a:rPr>
              <a:t>抗日民族统一战线旗帜下的全民族抗战</a:t>
            </a:r>
            <a:endParaRPr lang="zh-CN" altLang="en-US" sz="2800" b="1">
              <a:solidFill>
                <a:srgbClr val="FF0000"/>
              </a:solidFill>
              <a:latin typeface="微软雅黑" panose="020B0503020204020204" pitchFamily="34" charset="-122"/>
              <a:ea typeface="微软雅黑" panose="020B0503020204020204" pitchFamily="34" charset="-122"/>
            </a:endParaRPr>
          </a:p>
        </p:txBody>
      </p:sp>
      <p:sp>
        <p:nvSpPr>
          <p:cNvPr id="33795" name="文本框 10241"/>
          <p:cNvSpPr txBox="1"/>
          <p:nvPr/>
        </p:nvSpPr>
        <p:spPr>
          <a:xfrm>
            <a:off x="138430" y="1359535"/>
            <a:ext cx="11915140" cy="3449955"/>
          </a:xfrm>
          <a:prstGeom prst="rect">
            <a:avLst/>
          </a:prstGeom>
          <a:noFill/>
          <a:ln w="12700" cap="flat" cmpd="sng">
            <a:solidFill>
              <a:srgbClr val="C00000"/>
            </a:solidFill>
            <a:prstDash val="solid"/>
            <a:round/>
            <a:headEnd type="none" w="med" len="med"/>
            <a:tailEnd type="none" w="med" len="med"/>
          </a:ln>
        </p:spPr>
        <p:txBody>
          <a:bodyPr wrap="square" anchor="t" anchorCtr="0">
            <a:spAutoFit/>
          </a:bodyPr>
          <a:p>
            <a:pPr>
              <a:lnSpc>
                <a:spcPct val="130000"/>
              </a:lnSpc>
            </a:pPr>
            <a:r>
              <a:rPr lang="en-US" altLang="zh-CN" sz="2000" dirty="0">
                <a:latin typeface="黑体" panose="02010609060101010101" pitchFamily="49" charset="-122"/>
                <a:ea typeface="黑体" panose="02010609060101010101" pitchFamily="49" charset="-122"/>
              </a:rPr>
              <a:t>   </a:t>
            </a:r>
            <a:r>
              <a:rPr lang="zh-CN" altLang="en-US" sz="2800" b="1" dirty="0">
                <a:highlight>
                  <a:srgbClr val="00FF00"/>
                </a:highlight>
                <a:latin typeface="华文新魏" panose="02010800040101010101" charset="-122"/>
                <a:ea typeface="华文新魏" panose="02010800040101010101" charset="-122"/>
              </a:rPr>
              <a:t>史料实证：</a:t>
            </a:r>
            <a:r>
              <a:rPr lang="en-US" altLang="zh-CN" sz="2800" b="1" dirty="0">
                <a:latin typeface="华文新魏" panose="02010800040101010101" charset="-122"/>
                <a:ea typeface="华文新魏" panose="02010800040101010101" charset="-122"/>
                <a:cs typeface="华文新魏" panose="02010800040101010101" charset="-122"/>
              </a:rPr>
              <a:t> </a:t>
            </a:r>
            <a:r>
              <a:rPr lang="zh-CN" altLang="zh-CN" sz="2800" b="1" dirty="0">
                <a:latin typeface="华文新魏" panose="02010800040101010101" charset="-122"/>
                <a:ea typeface="华文新魏" panose="02010800040101010101" charset="-122"/>
                <a:cs typeface="华文新魏" panose="02010800040101010101" charset="-122"/>
              </a:rPr>
              <a:t>在抗日民族统一战线的旗帜下，中国各民族，各政党、各政治派别求同存异，共同抗敌。</a:t>
            </a:r>
            <a:r>
              <a:rPr lang="en-US" altLang="zh-CN" sz="2800" b="1" dirty="0">
                <a:latin typeface="华文新魏" panose="02010800040101010101" charset="-122"/>
                <a:ea typeface="华文新魏" panose="02010800040101010101" charset="-122"/>
                <a:cs typeface="华文新魏" panose="02010800040101010101" charset="-122"/>
              </a:rPr>
              <a:t>……</a:t>
            </a:r>
            <a:r>
              <a:rPr lang="zh-CN" altLang="zh-CN" sz="2800" b="1" dirty="0">
                <a:solidFill>
                  <a:srgbClr val="FF0000"/>
                </a:solidFill>
                <a:latin typeface="华文新魏" panose="02010800040101010101" charset="-122"/>
                <a:ea typeface="华文新魏" panose="02010800040101010101" charset="-122"/>
                <a:cs typeface="华文新魏" panose="02010800040101010101" charset="-122"/>
              </a:rPr>
              <a:t>日本侵略者陷入人民战争的汪洋大海中。</a:t>
            </a:r>
            <a:r>
              <a:rPr lang="en-US" altLang="zh-CN" sz="2800" b="1" dirty="0">
                <a:latin typeface="华文新魏" panose="02010800040101010101" charset="-122"/>
                <a:ea typeface="华文新魏" panose="02010800040101010101" charset="-122"/>
                <a:cs typeface="华文新魏" panose="02010800040101010101" charset="-122"/>
              </a:rPr>
              <a:t>——</a:t>
            </a:r>
            <a:r>
              <a:rPr lang="zh-CN" altLang="en-US" sz="2800" b="1" dirty="0">
                <a:latin typeface="华文新魏" panose="02010800040101010101" charset="-122"/>
                <a:ea typeface="华文新魏" panose="02010800040101010101" charset="-122"/>
                <a:cs typeface="华文新魏" panose="02010800040101010101" charset="-122"/>
              </a:rPr>
              <a:t>《中外历史纲要》（上）</a:t>
            </a:r>
            <a:endParaRPr lang="zh-CN" altLang="en-US" sz="2800" b="1" dirty="0">
              <a:latin typeface="华文新魏" panose="02010800040101010101" charset="-122"/>
              <a:ea typeface="华文新魏" panose="02010800040101010101" charset="-122"/>
              <a:cs typeface="华文新魏" panose="02010800040101010101" charset="-122"/>
            </a:endParaRPr>
          </a:p>
          <a:p>
            <a:pPr>
              <a:lnSpc>
                <a:spcPct val="130000"/>
              </a:lnSpc>
            </a:pPr>
            <a:r>
              <a:rPr lang="zh-CN" altLang="en-US" sz="2800" b="1" dirty="0">
                <a:latin typeface="华文新魏" panose="02010800040101010101" charset="-122"/>
                <a:ea typeface="华文新魏" panose="02010800040101010101" charset="-122"/>
                <a:cs typeface="华文新魏" panose="02010800040101010101" charset="-122"/>
              </a:rPr>
              <a:t> </a:t>
            </a:r>
            <a:r>
              <a:rPr lang="en-US" altLang="zh-CN" sz="2800" b="1" dirty="0">
                <a:latin typeface="华文新魏" panose="02010800040101010101" charset="-122"/>
                <a:ea typeface="华文新魏" panose="02010800040101010101" charset="-122"/>
                <a:cs typeface="华文新魏" panose="02010800040101010101" charset="-122"/>
              </a:rPr>
              <a:t>    </a:t>
            </a:r>
            <a:r>
              <a:rPr lang="zh-CN" altLang="en-US" sz="2800" b="1" dirty="0">
                <a:latin typeface="华文新魏" panose="02010800040101010101" charset="-122"/>
                <a:ea typeface="华文新魏" panose="02010800040101010101" charset="-122"/>
                <a:cs typeface="华文新魏" panose="02010800040101010101" charset="-122"/>
              </a:rPr>
              <a:t>“如果战端一开，那就是地无分南北，人无分老幼，无论何人，皆有守土抗战之责任，皆应抱定牺牲一切之决心”。</a:t>
            </a:r>
            <a:r>
              <a:rPr lang="en-US" altLang="zh-CN" sz="2800" b="1" dirty="0">
                <a:latin typeface="华文新魏" panose="02010800040101010101" charset="-122"/>
                <a:ea typeface="华文新魏" panose="02010800040101010101" charset="-122"/>
                <a:cs typeface="华文新魏" panose="02010800040101010101" charset="-122"/>
              </a:rPr>
              <a:t>                                                     </a:t>
            </a:r>
            <a:r>
              <a:rPr lang="zh-CN" altLang="en-US" sz="2800" b="1" dirty="0">
                <a:latin typeface="华文新魏" panose="02010800040101010101" charset="-122"/>
                <a:ea typeface="华文新魏" panose="02010800040101010101" charset="-122"/>
                <a:cs typeface="华文新魏" panose="02010800040101010101" charset="-122"/>
              </a:rPr>
              <a:t>——《蒋介石庐山抗战声明》</a:t>
            </a:r>
            <a:endParaRPr lang="zh-CN" altLang="en-US" sz="2800" b="1" dirty="0">
              <a:latin typeface="华文新魏" panose="02010800040101010101" charset="-122"/>
              <a:ea typeface="华文新魏" panose="02010800040101010101" charset="-122"/>
              <a:cs typeface="华文新魏" panose="02010800040101010101" charset="-122"/>
            </a:endParaRPr>
          </a:p>
        </p:txBody>
      </p:sp>
      <p:sp>
        <p:nvSpPr>
          <p:cNvPr id="197634" name="文本框 197633"/>
          <p:cNvSpPr txBox="1"/>
          <p:nvPr/>
        </p:nvSpPr>
        <p:spPr>
          <a:xfrm>
            <a:off x="154940" y="5277485"/>
            <a:ext cx="11897995" cy="953135"/>
          </a:xfrm>
          <a:prstGeom prst="rect">
            <a:avLst/>
          </a:prstGeom>
          <a:solidFill>
            <a:srgbClr val="FFFF00"/>
          </a:solidFill>
          <a:ln w="9525">
            <a:noFill/>
            <a:miter/>
          </a:ln>
        </p:spPr>
        <p:txBody>
          <a:bodyPr wrap="square">
            <a:spAutoFit/>
          </a:bodyPr>
          <a:p>
            <a:pPr algn="just" fontAlgn="auto">
              <a:buClr>
                <a:srgbClr val="000000"/>
              </a:buClr>
            </a:pPr>
            <a:r>
              <a:rPr lang="zh-CN" altLang="en-US" sz="2800" b="1" noProof="1">
                <a:solidFill>
                  <a:srgbClr val="0000FF"/>
                </a:solidFill>
                <a:effectLst>
                  <a:outerShdw blurRad="38100" dist="38100" dir="2700000">
                    <a:srgbClr val="C0C0C0"/>
                  </a:outerShdw>
                </a:effectLst>
                <a:latin typeface="华文行楷" panose="02010800040101010101" charset="-122"/>
                <a:ea typeface="华文行楷" panose="02010800040101010101" charset="-122"/>
                <a:cs typeface="华文行楷" panose="02010800040101010101" charset="-122"/>
              </a:rPr>
              <a:t>任务三：</a:t>
            </a:r>
            <a:r>
              <a:rPr lang="zh-CN" altLang="en-US" sz="2800" b="1" noProof="1">
                <a:solidFill>
                  <a:schemeClr val="tx1"/>
                </a:solidFill>
                <a:effectLst>
                  <a:outerShdw blurRad="38100" dist="19050" dir="2700000" algn="tl" rotWithShape="0">
                    <a:schemeClr val="dk1">
                      <a:alpha val="40000"/>
                    </a:schemeClr>
                  </a:outerShdw>
                </a:effectLst>
                <a:highlight>
                  <a:srgbClr val="00FF00"/>
                </a:highlight>
                <a:latin typeface="华文行楷" panose="02010800040101010101" charset="-122"/>
                <a:ea typeface="华文行楷" panose="02010800040101010101" charset="-122"/>
                <a:cs typeface="华文行楷" panose="02010800040101010101" charset="-122"/>
              </a:rPr>
              <a:t>时空观念</a:t>
            </a:r>
            <a:r>
              <a:rPr lang="en-US" altLang="zh-CN" sz="2800" b="1" noProof="1">
                <a:solidFill>
                  <a:schemeClr val="tx1"/>
                </a:solidFill>
                <a:effectLst>
                  <a:outerShdw blurRad="38100" dist="19050" dir="2700000" algn="tl" rotWithShape="0">
                    <a:schemeClr val="dk1">
                      <a:alpha val="40000"/>
                    </a:schemeClr>
                  </a:outerShdw>
                </a:effectLst>
                <a:highlight>
                  <a:srgbClr val="00FF00"/>
                </a:highlight>
                <a:latin typeface="华文行楷" panose="02010800040101010101" charset="-122"/>
                <a:ea typeface="华文行楷" panose="02010800040101010101" charset="-122"/>
                <a:cs typeface="华文行楷" panose="02010800040101010101" charset="-122"/>
              </a:rPr>
              <a:t> </a:t>
            </a:r>
            <a:r>
              <a:rPr lang="zh-CN" altLang="en-US" sz="2800" b="1" noProof="1">
                <a:solidFill>
                  <a:schemeClr val="tx1"/>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cs typeface="华文行楷" panose="02010800040101010101" charset="-122"/>
              </a:rPr>
              <a:t>根据教材，梳理抗日战争期间，全民族抗战的重要事件及其意义。</a:t>
            </a:r>
            <a:endParaRPr lang="zh-CN" altLang="en-US" sz="2800" b="1" noProof="1">
              <a:solidFill>
                <a:schemeClr val="tx1"/>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cs typeface="华文行楷" panose="0201080004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76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63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文本框 38914"/>
          <p:cNvSpPr txBox="1"/>
          <p:nvPr/>
        </p:nvSpPr>
        <p:spPr>
          <a:xfrm>
            <a:off x="4078558" y="2807474"/>
            <a:ext cx="3292411" cy="384810"/>
          </a:xfrm>
          <a:prstGeom prst="rect">
            <a:avLst/>
          </a:prstGeom>
          <a:noFill/>
          <a:ln w="9525">
            <a:noFill/>
          </a:ln>
        </p:spPr>
        <p:txBody>
          <a:bodyPr>
            <a:spAutoFit/>
          </a:bodyPr>
          <a:lstStyle/>
          <a:p>
            <a:pPr>
              <a:spcBef>
                <a:spcPct val="50000"/>
              </a:spcBef>
            </a:pPr>
            <a:endParaRPr lang="zh-CN" altLang="en-US" sz="1905" b="0">
              <a:latin typeface="Arial" panose="020B0604020202020204" pitchFamily="34" charset="0"/>
            </a:endParaRPr>
          </a:p>
        </p:txBody>
      </p:sp>
      <p:sp>
        <p:nvSpPr>
          <p:cNvPr id="38916" name="文本框 38915"/>
          <p:cNvSpPr txBox="1"/>
          <p:nvPr/>
        </p:nvSpPr>
        <p:spPr>
          <a:xfrm>
            <a:off x="3025323" y="2037444"/>
            <a:ext cx="2015762" cy="384810"/>
          </a:xfrm>
          <a:prstGeom prst="rect">
            <a:avLst/>
          </a:prstGeom>
          <a:noFill/>
          <a:ln w="9525">
            <a:noFill/>
          </a:ln>
        </p:spPr>
        <p:txBody>
          <a:bodyPr>
            <a:spAutoFit/>
          </a:bodyPr>
          <a:lstStyle/>
          <a:p>
            <a:pPr>
              <a:spcBef>
                <a:spcPct val="50000"/>
              </a:spcBef>
            </a:pPr>
            <a:r>
              <a:rPr lang="zh-CN" altLang="en-US" sz="1905">
                <a:solidFill>
                  <a:srgbClr val="0000CC"/>
                </a:solidFill>
                <a:latin typeface="Arial" panose="020B0604020202020204" pitchFamily="34" charset="0"/>
              </a:rPr>
              <a:t>淞沪会战</a:t>
            </a:r>
            <a:endParaRPr lang="zh-CN" altLang="en-US" sz="1905">
              <a:solidFill>
                <a:srgbClr val="0000CC"/>
              </a:solidFill>
              <a:latin typeface="Arial" panose="020B0604020202020204" pitchFamily="34" charset="0"/>
            </a:endParaRPr>
          </a:p>
        </p:txBody>
      </p:sp>
      <p:sp>
        <p:nvSpPr>
          <p:cNvPr id="38917" name="文本框 38916"/>
          <p:cNvSpPr txBox="1"/>
          <p:nvPr/>
        </p:nvSpPr>
        <p:spPr>
          <a:xfrm>
            <a:off x="3021964" y="2493716"/>
            <a:ext cx="2017441" cy="384810"/>
          </a:xfrm>
          <a:prstGeom prst="rect">
            <a:avLst/>
          </a:prstGeom>
          <a:noFill/>
          <a:ln w="9525">
            <a:noFill/>
          </a:ln>
        </p:spPr>
        <p:txBody>
          <a:bodyPr>
            <a:spAutoFit/>
          </a:bodyPr>
          <a:lstStyle/>
          <a:p>
            <a:pPr>
              <a:spcBef>
                <a:spcPct val="50000"/>
              </a:spcBef>
            </a:pPr>
            <a:r>
              <a:rPr lang="zh-CN" altLang="en-US" sz="1905">
                <a:solidFill>
                  <a:srgbClr val="0000CC"/>
                </a:solidFill>
                <a:latin typeface="Arial" panose="020B0604020202020204" pitchFamily="34" charset="0"/>
              </a:rPr>
              <a:t>太原会战</a:t>
            </a:r>
            <a:endParaRPr lang="zh-CN" altLang="en-US" sz="1905">
              <a:solidFill>
                <a:srgbClr val="0000CC"/>
              </a:solidFill>
              <a:latin typeface="Arial" panose="020B0604020202020204" pitchFamily="34" charset="0"/>
            </a:endParaRPr>
          </a:p>
        </p:txBody>
      </p:sp>
      <p:sp>
        <p:nvSpPr>
          <p:cNvPr id="38918" name="文本框 38917"/>
          <p:cNvSpPr txBox="1"/>
          <p:nvPr/>
        </p:nvSpPr>
        <p:spPr>
          <a:xfrm>
            <a:off x="3021964" y="2968604"/>
            <a:ext cx="2017441" cy="384810"/>
          </a:xfrm>
          <a:prstGeom prst="rect">
            <a:avLst/>
          </a:prstGeom>
          <a:noFill/>
          <a:ln w="9525">
            <a:noFill/>
          </a:ln>
        </p:spPr>
        <p:txBody>
          <a:bodyPr>
            <a:spAutoFit/>
          </a:bodyPr>
          <a:lstStyle/>
          <a:p>
            <a:pPr>
              <a:spcBef>
                <a:spcPct val="50000"/>
              </a:spcBef>
            </a:pPr>
            <a:r>
              <a:rPr lang="zh-CN" altLang="en-US" sz="1905">
                <a:solidFill>
                  <a:srgbClr val="0000CC"/>
                </a:solidFill>
                <a:latin typeface="Arial" panose="020B0604020202020204" pitchFamily="34" charset="0"/>
              </a:rPr>
              <a:t>徐州会战</a:t>
            </a:r>
            <a:endParaRPr lang="zh-CN" altLang="en-US" sz="1905">
              <a:solidFill>
                <a:srgbClr val="0000CC"/>
              </a:solidFill>
              <a:latin typeface="Arial" panose="020B0604020202020204" pitchFamily="34" charset="0"/>
            </a:endParaRPr>
          </a:p>
        </p:txBody>
      </p:sp>
      <p:sp>
        <p:nvSpPr>
          <p:cNvPr id="38919" name="文本框 38918"/>
          <p:cNvSpPr txBox="1"/>
          <p:nvPr/>
        </p:nvSpPr>
        <p:spPr>
          <a:xfrm>
            <a:off x="3021964" y="3872866"/>
            <a:ext cx="2017441" cy="384810"/>
          </a:xfrm>
          <a:prstGeom prst="rect">
            <a:avLst/>
          </a:prstGeom>
          <a:noFill/>
          <a:ln w="9525">
            <a:noFill/>
          </a:ln>
        </p:spPr>
        <p:txBody>
          <a:bodyPr>
            <a:spAutoFit/>
          </a:bodyPr>
          <a:lstStyle/>
          <a:p>
            <a:pPr>
              <a:spcBef>
                <a:spcPct val="50000"/>
              </a:spcBef>
            </a:pPr>
            <a:r>
              <a:rPr lang="zh-CN" altLang="en-US" sz="1905">
                <a:solidFill>
                  <a:srgbClr val="0000CC"/>
                </a:solidFill>
                <a:latin typeface="Arial" panose="020B0604020202020204" pitchFamily="34" charset="0"/>
              </a:rPr>
              <a:t>枣宜会战</a:t>
            </a:r>
            <a:endParaRPr lang="zh-CN" altLang="en-US" sz="1905">
              <a:solidFill>
                <a:srgbClr val="0000CC"/>
              </a:solidFill>
              <a:latin typeface="Arial" panose="020B0604020202020204" pitchFamily="34" charset="0"/>
            </a:endParaRPr>
          </a:p>
        </p:txBody>
      </p:sp>
      <p:sp>
        <p:nvSpPr>
          <p:cNvPr id="38920" name="文本框 38919"/>
          <p:cNvSpPr txBox="1"/>
          <p:nvPr/>
        </p:nvSpPr>
        <p:spPr>
          <a:xfrm>
            <a:off x="5770880" y="4372610"/>
            <a:ext cx="4835525" cy="384810"/>
          </a:xfrm>
          <a:prstGeom prst="rect">
            <a:avLst/>
          </a:prstGeom>
          <a:noFill/>
          <a:ln w="9525">
            <a:noFill/>
          </a:ln>
        </p:spPr>
        <p:txBody>
          <a:bodyPr wrap="square">
            <a:spAutoFit/>
          </a:bodyPr>
          <a:lstStyle/>
          <a:p>
            <a:pPr>
              <a:spcBef>
                <a:spcPct val="50000"/>
              </a:spcBef>
            </a:pPr>
            <a:r>
              <a:rPr lang="zh-CN" altLang="en-US" sz="1905">
                <a:latin typeface="Arial" panose="020B0604020202020204" pitchFamily="34" charset="0"/>
              </a:rPr>
              <a:t>开辟敌后抗日根据地、开展游击战争</a:t>
            </a:r>
            <a:endParaRPr lang="zh-CN" altLang="en-US" sz="1905">
              <a:latin typeface="Arial" panose="020B0604020202020204" pitchFamily="34" charset="0"/>
            </a:endParaRPr>
          </a:p>
        </p:txBody>
      </p:sp>
      <p:sp>
        <p:nvSpPr>
          <p:cNvPr id="38921" name="文本框 38920"/>
          <p:cNvSpPr txBox="1"/>
          <p:nvPr/>
        </p:nvSpPr>
        <p:spPr>
          <a:xfrm>
            <a:off x="5328422" y="5469551"/>
            <a:ext cx="2208940" cy="384810"/>
          </a:xfrm>
          <a:prstGeom prst="rect">
            <a:avLst/>
          </a:prstGeom>
          <a:noFill/>
          <a:ln w="9525">
            <a:noFill/>
          </a:ln>
          <a:extLst>
            <a:ext uri="{909E8E84-426E-40DD-AFC4-6F175D3DCCD1}">
              <a14:hiddenFill xmlns:a14="http://schemas.microsoft.com/office/drawing/2010/main">
                <a:solidFill>
                  <a:srgbClr val="C00000"/>
                </a:solidFill>
              </a14:hiddenFill>
            </a:ext>
          </a:extLst>
        </p:spPr>
        <p:txBody>
          <a:bodyPr>
            <a:spAutoFit/>
          </a:bodyPr>
          <a:lstStyle/>
          <a:p>
            <a:pPr>
              <a:spcBef>
                <a:spcPct val="50000"/>
              </a:spcBef>
            </a:pPr>
            <a:r>
              <a:rPr lang="zh-CN" altLang="en-US" sz="1905" b="1">
                <a:solidFill>
                  <a:srgbClr val="C00000"/>
                </a:solidFill>
                <a:latin typeface="Arial" panose="020B0604020202020204" pitchFamily="34" charset="0"/>
                <a:hlinkClick r:id=""/>
              </a:rPr>
              <a:t>百团大战</a:t>
            </a:r>
            <a:endParaRPr lang="zh-CN" altLang="en-US" sz="1905" b="1">
              <a:solidFill>
                <a:srgbClr val="C00000"/>
              </a:solidFill>
              <a:latin typeface="Arial" panose="020B0604020202020204" pitchFamily="34" charset="0"/>
              <a:hlinkClick r:id=""/>
            </a:endParaRPr>
          </a:p>
        </p:txBody>
      </p:sp>
      <p:sp>
        <p:nvSpPr>
          <p:cNvPr id="2" name="文本框 38921"/>
          <p:cNvSpPr txBox="1"/>
          <p:nvPr/>
        </p:nvSpPr>
        <p:spPr>
          <a:xfrm>
            <a:off x="5041900" y="6522720"/>
            <a:ext cx="3261360" cy="384810"/>
          </a:xfrm>
          <a:prstGeom prst="rect">
            <a:avLst/>
          </a:prstGeom>
          <a:noFill/>
          <a:ln w="9525">
            <a:noFill/>
          </a:ln>
        </p:spPr>
        <p:txBody>
          <a:bodyPr wrap="square">
            <a:spAutoFit/>
          </a:bodyPr>
          <a:lstStyle/>
          <a:p>
            <a:pPr>
              <a:spcBef>
                <a:spcPct val="50000"/>
              </a:spcBef>
            </a:pPr>
            <a:r>
              <a:rPr lang="zh-CN" altLang="en-US" sz="1905">
                <a:solidFill>
                  <a:schemeClr val="tx1"/>
                </a:solidFill>
                <a:latin typeface="Arial" panose="020B0604020202020204" pitchFamily="34" charset="0"/>
              </a:rPr>
              <a:t>少数民族抗日武装的壮大</a:t>
            </a:r>
            <a:endParaRPr lang="zh-CN" altLang="en-US" sz="1905">
              <a:solidFill>
                <a:schemeClr val="tx1"/>
              </a:solidFill>
              <a:latin typeface="Arial" panose="020B0604020202020204" pitchFamily="34" charset="0"/>
            </a:endParaRPr>
          </a:p>
        </p:txBody>
      </p:sp>
      <p:sp>
        <p:nvSpPr>
          <p:cNvPr id="38923" name="文本框 38922"/>
          <p:cNvSpPr txBox="1"/>
          <p:nvPr/>
        </p:nvSpPr>
        <p:spPr>
          <a:xfrm>
            <a:off x="3025323" y="3428889"/>
            <a:ext cx="2015762" cy="384810"/>
          </a:xfrm>
          <a:prstGeom prst="rect">
            <a:avLst/>
          </a:prstGeom>
          <a:noFill/>
          <a:ln w="9525">
            <a:noFill/>
          </a:ln>
        </p:spPr>
        <p:txBody>
          <a:bodyPr>
            <a:spAutoFit/>
          </a:bodyPr>
          <a:lstStyle/>
          <a:p>
            <a:pPr>
              <a:spcBef>
                <a:spcPct val="50000"/>
              </a:spcBef>
            </a:pPr>
            <a:r>
              <a:rPr lang="zh-CN" altLang="en-US" sz="1905">
                <a:solidFill>
                  <a:srgbClr val="0000CC"/>
                </a:solidFill>
                <a:latin typeface="Arial" panose="020B0604020202020204" pitchFamily="34" charset="0"/>
              </a:rPr>
              <a:t>武广会战</a:t>
            </a:r>
            <a:endParaRPr lang="zh-CN" altLang="en-US" sz="1905">
              <a:solidFill>
                <a:srgbClr val="0000CC"/>
              </a:solidFill>
              <a:latin typeface="Arial" panose="020B0604020202020204" pitchFamily="34" charset="0"/>
            </a:endParaRPr>
          </a:p>
        </p:txBody>
      </p:sp>
      <p:sp>
        <p:nvSpPr>
          <p:cNvPr id="3" name="文本框 38923"/>
          <p:cNvSpPr txBox="1"/>
          <p:nvPr/>
        </p:nvSpPr>
        <p:spPr>
          <a:xfrm>
            <a:off x="3096260" y="6167120"/>
            <a:ext cx="1656080" cy="384810"/>
          </a:xfrm>
          <a:prstGeom prst="rect">
            <a:avLst/>
          </a:prstGeom>
          <a:noFill/>
          <a:ln w="9525">
            <a:noFill/>
          </a:ln>
        </p:spPr>
        <p:txBody>
          <a:bodyPr wrap="square">
            <a:spAutoFit/>
          </a:bodyPr>
          <a:lstStyle/>
          <a:p>
            <a:pPr>
              <a:spcBef>
                <a:spcPct val="50000"/>
              </a:spcBef>
            </a:pPr>
            <a:r>
              <a:rPr lang="zh-CN" altLang="en-US" sz="1905">
                <a:solidFill>
                  <a:schemeClr val="tx1"/>
                </a:solidFill>
                <a:latin typeface="Arial" panose="020B0604020202020204" pitchFamily="34" charset="0"/>
              </a:rPr>
              <a:t>反扫荡斗争</a:t>
            </a:r>
            <a:endParaRPr lang="zh-CN" altLang="en-US" sz="1905">
              <a:solidFill>
                <a:schemeClr val="tx1"/>
              </a:solidFill>
              <a:latin typeface="Arial" panose="020B0604020202020204" pitchFamily="34" charset="0"/>
            </a:endParaRPr>
          </a:p>
        </p:txBody>
      </p:sp>
      <p:sp>
        <p:nvSpPr>
          <p:cNvPr id="38929" name="文本框 38929"/>
          <p:cNvSpPr txBox="1"/>
          <p:nvPr/>
        </p:nvSpPr>
        <p:spPr>
          <a:xfrm>
            <a:off x="175895" y="2687320"/>
            <a:ext cx="638810" cy="3336925"/>
          </a:xfrm>
          <a:prstGeom prst="rect">
            <a:avLst/>
          </a:prstGeom>
          <a:solidFill>
            <a:srgbClr val="C00000"/>
          </a:solidFill>
          <a:ln w="28575" cap="flat" cmpd="sng">
            <a:solidFill>
              <a:srgbClr val="C00000"/>
            </a:solidFill>
            <a:prstDash val="solid"/>
            <a:miter/>
            <a:headEnd type="none" w="med" len="med"/>
            <a:tailEnd type="none" w="med" len="med"/>
          </a:ln>
        </p:spPr>
        <p:txBody>
          <a:bodyPr vert="eaVert" wrap="square">
            <a:spAutoFit/>
          </a:bodyPr>
          <a:lstStyle/>
          <a:p>
            <a:pPr algn="ctr">
              <a:spcBef>
                <a:spcPct val="50000"/>
              </a:spcBef>
            </a:pPr>
            <a:r>
              <a:rPr lang="zh-CN" altLang="en-US" sz="2965" b="1">
                <a:solidFill>
                  <a:schemeClr val="bg1"/>
                </a:solidFill>
                <a:latin typeface="Arial" panose="020B0604020202020204" pitchFamily="34" charset="0"/>
              </a:rPr>
              <a:t>两个战场协同作战</a:t>
            </a:r>
            <a:endParaRPr lang="zh-CN" altLang="en-US" sz="2965" b="1">
              <a:solidFill>
                <a:schemeClr val="bg1"/>
              </a:solidFill>
              <a:latin typeface="Arial" panose="020B0604020202020204" pitchFamily="34" charset="0"/>
            </a:endParaRPr>
          </a:p>
        </p:txBody>
      </p:sp>
      <p:sp>
        <p:nvSpPr>
          <p:cNvPr id="38930" name="左大括号 38930"/>
          <p:cNvSpPr/>
          <p:nvPr/>
        </p:nvSpPr>
        <p:spPr>
          <a:xfrm>
            <a:off x="922019" y="3353617"/>
            <a:ext cx="193177" cy="2591933"/>
          </a:xfrm>
          <a:prstGeom prst="leftBrace">
            <a:avLst>
              <a:gd name="adj1" fmla="val 111563"/>
              <a:gd name="adj2" fmla="val 50000"/>
            </a:avLst>
          </a:prstGeom>
          <a:noFill/>
          <a:ln w="9525" cap="flat" cmpd="sng">
            <a:solidFill>
              <a:schemeClr val="tx2"/>
            </a:solidFill>
            <a:prstDash val="solid"/>
            <a:headEnd type="none" w="med" len="med"/>
            <a:tailEnd type="none" w="med" len="med"/>
          </a:ln>
        </p:spPr>
        <p:txBody>
          <a:bodyPr/>
          <a:lstStyle/>
          <a:p>
            <a:endParaRPr lang="zh-CN" altLang="en-US" sz="1905" b="0">
              <a:solidFill>
                <a:schemeClr val="tx1"/>
              </a:solidFill>
              <a:latin typeface="Arial" panose="020B0604020202020204" pitchFamily="34" charset="0"/>
            </a:endParaRPr>
          </a:p>
        </p:txBody>
      </p:sp>
      <p:sp>
        <p:nvSpPr>
          <p:cNvPr id="38931" name="文本框 38931"/>
          <p:cNvSpPr txBox="1"/>
          <p:nvPr/>
        </p:nvSpPr>
        <p:spPr>
          <a:xfrm>
            <a:off x="911860" y="3119120"/>
            <a:ext cx="2303145" cy="1003935"/>
          </a:xfrm>
          <a:prstGeom prst="rect">
            <a:avLst/>
          </a:prstGeom>
          <a:noFill/>
          <a:ln w="9525">
            <a:noFill/>
          </a:ln>
        </p:spPr>
        <p:txBody>
          <a:bodyPr wrap="square">
            <a:spAutoFit/>
          </a:bodyPr>
          <a:lstStyle/>
          <a:p>
            <a:pPr algn="ctr">
              <a:spcBef>
                <a:spcPct val="50000"/>
              </a:spcBef>
            </a:pPr>
            <a:r>
              <a:rPr lang="zh-CN" altLang="en-US" sz="2965">
                <a:latin typeface="Arial" panose="020B0604020202020204" pitchFamily="34" charset="0"/>
              </a:rPr>
              <a:t>正面战场</a:t>
            </a:r>
            <a:r>
              <a:rPr lang="zh-CN" altLang="en-US" sz="2965">
                <a:solidFill>
                  <a:srgbClr val="000000"/>
                </a:solidFill>
                <a:latin typeface="Arial" panose="020B0604020202020204" pitchFamily="34" charset="0"/>
              </a:rPr>
              <a:t>（国民党）</a:t>
            </a:r>
            <a:endParaRPr lang="zh-CN" altLang="en-US" sz="2965">
              <a:solidFill>
                <a:srgbClr val="000000"/>
              </a:solidFill>
              <a:latin typeface="Arial" panose="020B0604020202020204" pitchFamily="34" charset="0"/>
            </a:endParaRPr>
          </a:p>
        </p:txBody>
      </p:sp>
      <p:sp>
        <p:nvSpPr>
          <p:cNvPr id="38932" name="文本框 38932"/>
          <p:cNvSpPr txBox="1"/>
          <p:nvPr/>
        </p:nvSpPr>
        <p:spPr>
          <a:xfrm>
            <a:off x="1078865" y="5084445"/>
            <a:ext cx="1849120" cy="1003935"/>
          </a:xfrm>
          <a:prstGeom prst="rect">
            <a:avLst/>
          </a:prstGeom>
          <a:noFill/>
          <a:ln w="9525">
            <a:noFill/>
          </a:ln>
        </p:spPr>
        <p:txBody>
          <a:bodyPr wrap="square">
            <a:spAutoFit/>
          </a:bodyPr>
          <a:lstStyle/>
          <a:p>
            <a:pPr algn="ctr">
              <a:spcBef>
                <a:spcPct val="50000"/>
              </a:spcBef>
            </a:pPr>
            <a:r>
              <a:rPr lang="zh-CN" altLang="en-US" sz="2965">
                <a:latin typeface="Arial" panose="020B0604020202020204" pitchFamily="34" charset="0"/>
              </a:rPr>
              <a:t>敌后战场</a:t>
            </a:r>
            <a:r>
              <a:rPr lang="zh-CN" altLang="en-US" sz="2965">
                <a:solidFill>
                  <a:srgbClr val="000000"/>
                </a:solidFill>
                <a:latin typeface="Arial" panose="020B0604020202020204" pitchFamily="34" charset="0"/>
              </a:rPr>
              <a:t>（共产党）</a:t>
            </a:r>
            <a:endParaRPr lang="zh-CN" altLang="en-US" sz="2965">
              <a:solidFill>
                <a:srgbClr val="000000"/>
              </a:solidFill>
              <a:latin typeface="Arial" panose="020B0604020202020204" pitchFamily="34" charset="0"/>
            </a:endParaRPr>
          </a:p>
        </p:txBody>
      </p:sp>
      <p:sp>
        <p:nvSpPr>
          <p:cNvPr id="38933" name="左大括号 38933"/>
          <p:cNvSpPr/>
          <p:nvPr/>
        </p:nvSpPr>
        <p:spPr>
          <a:xfrm>
            <a:off x="2927895" y="2171496"/>
            <a:ext cx="94069" cy="2086314"/>
          </a:xfrm>
          <a:prstGeom prst="leftBrace">
            <a:avLst>
              <a:gd name="adj1" fmla="val 184410"/>
              <a:gd name="adj2" fmla="val 50000"/>
            </a:avLst>
          </a:prstGeom>
          <a:noFill/>
          <a:ln w="9525" cap="flat" cmpd="sng">
            <a:solidFill>
              <a:schemeClr val="tx2"/>
            </a:solidFill>
            <a:prstDash val="solid"/>
            <a:headEnd type="none" w="med" len="med"/>
            <a:tailEnd type="none" w="med" len="med"/>
          </a:ln>
        </p:spPr>
        <p:txBody>
          <a:bodyPr/>
          <a:lstStyle/>
          <a:p>
            <a:endParaRPr lang="zh-CN" altLang="en-US" sz="1905" b="0">
              <a:solidFill>
                <a:schemeClr val="tx1"/>
              </a:solidFill>
              <a:latin typeface="Arial" panose="020B0604020202020204" pitchFamily="34" charset="0"/>
            </a:endParaRPr>
          </a:p>
        </p:txBody>
      </p:sp>
      <p:sp>
        <p:nvSpPr>
          <p:cNvPr id="38934" name="左大括号 38934"/>
          <p:cNvSpPr/>
          <p:nvPr/>
        </p:nvSpPr>
        <p:spPr>
          <a:xfrm>
            <a:off x="2830740" y="4757490"/>
            <a:ext cx="97428" cy="1657964"/>
          </a:xfrm>
          <a:prstGeom prst="leftBrace">
            <a:avLst>
              <a:gd name="adj1" fmla="val 141495"/>
              <a:gd name="adj2" fmla="val 50000"/>
            </a:avLst>
          </a:prstGeom>
          <a:noFill/>
          <a:ln w="9525" cap="flat" cmpd="sng">
            <a:solidFill>
              <a:schemeClr val="tx2"/>
            </a:solidFill>
            <a:prstDash val="solid"/>
            <a:headEnd type="none" w="med" len="med"/>
            <a:tailEnd type="none" w="med" len="med"/>
          </a:ln>
        </p:spPr>
        <p:txBody>
          <a:bodyPr/>
          <a:lstStyle/>
          <a:p>
            <a:endParaRPr lang="zh-CN" altLang="en-US" sz="1905" b="0">
              <a:solidFill>
                <a:schemeClr val="tx1"/>
              </a:solidFill>
              <a:latin typeface="Arial" panose="020B0604020202020204" pitchFamily="34" charset="0"/>
            </a:endParaRPr>
          </a:p>
        </p:txBody>
      </p:sp>
      <p:sp>
        <p:nvSpPr>
          <p:cNvPr id="38944" name="文本框 38944"/>
          <p:cNvSpPr txBox="1"/>
          <p:nvPr/>
        </p:nvSpPr>
        <p:spPr>
          <a:xfrm>
            <a:off x="4655231" y="1999773"/>
            <a:ext cx="6238783" cy="384810"/>
          </a:xfrm>
          <a:prstGeom prst="rect">
            <a:avLst/>
          </a:prstGeom>
          <a:noFill/>
          <a:ln w="9525">
            <a:noFill/>
          </a:ln>
        </p:spPr>
        <p:txBody>
          <a:bodyPr>
            <a:spAutoFit/>
          </a:bodyPr>
          <a:lstStyle/>
          <a:p>
            <a:pPr>
              <a:spcBef>
                <a:spcPct val="50000"/>
              </a:spcBef>
            </a:pPr>
            <a:r>
              <a:rPr lang="zh-CN" altLang="en-US" sz="1905">
                <a:solidFill>
                  <a:schemeClr val="tx1"/>
                </a:solidFill>
                <a:latin typeface="Arial" panose="020B0604020202020204" pitchFamily="34" charset="0"/>
              </a:rPr>
              <a:t>打破了日本</a:t>
            </a:r>
            <a:r>
              <a:rPr lang="en-US" altLang="zh-CN" sz="1905">
                <a:solidFill>
                  <a:schemeClr val="tx1"/>
                </a:solidFill>
                <a:latin typeface="Arial" panose="020B0604020202020204" pitchFamily="34" charset="0"/>
              </a:rPr>
              <a:t>3</a:t>
            </a:r>
            <a:r>
              <a:rPr lang="zh-CN" altLang="en-US" sz="1905">
                <a:solidFill>
                  <a:schemeClr val="tx1"/>
                </a:solidFill>
                <a:latin typeface="Arial" panose="020B0604020202020204" pitchFamily="34" charset="0"/>
              </a:rPr>
              <a:t>个月灭亡中国的计划</a:t>
            </a:r>
            <a:endParaRPr lang="zh-CN" altLang="en-US" sz="1905">
              <a:solidFill>
                <a:schemeClr val="tx1"/>
              </a:solidFill>
              <a:latin typeface="Arial" panose="020B0604020202020204" pitchFamily="34" charset="0"/>
            </a:endParaRPr>
          </a:p>
        </p:txBody>
      </p:sp>
      <p:sp>
        <p:nvSpPr>
          <p:cNvPr id="38945" name="文本框 38945"/>
          <p:cNvSpPr txBox="1"/>
          <p:nvPr/>
        </p:nvSpPr>
        <p:spPr>
          <a:xfrm>
            <a:off x="4217081" y="2457472"/>
            <a:ext cx="5185548" cy="384810"/>
          </a:xfrm>
          <a:prstGeom prst="rect">
            <a:avLst/>
          </a:prstGeom>
          <a:noFill/>
          <a:ln w="9525">
            <a:noFill/>
          </a:ln>
        </p:spPr>
        <p:txBody>
          <a:bodyPr>
            <a:spAutoFit/>
          </a:bodyPr>
          <a:lstStyle/>
          <a:p>
            <a:pPr>
              <a:spcBef>
                <a:spcPct val="50000"/>
              </a:spcBef>
            </a:pPr>
            <a:r>
              <a:rPr lang="zh-CN" altLang="en-US" sz="1905">
                <a:solidFill>
                  <a:schemeClr val="tx1"/>
                </a:solidFill>
                <a:latin typeface="Arial" panose="020B0604020202020204" pitchFamily="34" charset="0"/>
              </a:rPr>
              <a:t>取得了抗战以来的首次大捷</a:t>
            </a:r>
            <a:endParaRPr lang="zh-CN" altLang="en-US" sz="1905">
              <a:latin typeface="Arial" panose="020B0604020202020204" pitchFamily="34" charset="0"/>
            </a:endParaRPr>
          </a:p>
        </p:txBody>
      </p:sp>
      <p:sp>
        <p:nvSpPr>
          <p:cNvPr id="38946" name="文本框 38946"/>
          <p:cNvSpPr txBox="1"/>
          <p:nvPr/>
        </p:nvSpPr>
        <p:spPr>
          <a:xfrm>
            <a:off x="4897166" y="2968331"/>
            <a:ext cx="5277937" cy="384810"/>
          </a:xfrm>
          <a:prstGeom prst="rect">
            <a:avLst/>
          </a:prstGeom>
          <a:noFill/>
          <a:ln w="9525">
            <a:noFill/>
          </a:ln>
        </p:spPr>
        <p:txBody>
          <a:bodyPr>
            <a:spAutoFit/>
          </a:bodyPr>
          <a:lstStyle/>
          <a:p>
            <a:pPr>
              <a:spcBef>
                <a:spcPct val="50000"/>
              </a:spcBef>
            </a:pPr>
            <a:r>
              <a:rPr lang="zh-CN" altLang="en-US" sz="1905">
                <a:solidFill>
                  <a:schemeClr val="tx1"/>
                </a:solidFill>
                <a:latin typeface="Arial" panose="020B0604020202020204" pitchFamily="34" charset="0"/>
              </a:rPr>
              <a:t>取得了抗战以来的最大胜利</a:t>
            </a:r>
            <a:endParaRPr lang="zh-CN" altLang="en-US" sz="1905">
              <a:latin typeface="Arial" panose="020B0604020202020204" pitchFamily="34" charset="0"/>
            </a:endParaRPr>
          </a:p>
        </p:txBody>
      </p:sp>
      <p:sp>
        <p:nvSpPr>
          <p:cNvPr id="38947" name="文本框 38947"/>
          <p:cNvSpPr txBox="1"/>
          <p:nvPr/>
        </p:nvSpPr>
        <p:spPr>
          <a:xfrm>
            <a:off x="4800011" y="3488165"/>
            <a:ext cx="4847907" cy="384810"/>
          </a:xfrm>
          <a:prstGeom prst="rect">
            <a:avLst/>
          </a:prstGeom>
          <a:noFill/>
          <a:ln w="9525">
            <a:noFill/>
          </a:ln>
        </p:spPr>
        <p:txBody>
          <a:bodyPr>
            <a:spAutoFit/>
          </a:bodyPr>
          <a:lstStyle/>
          <a:p>
            <a:pPr>
              <a:spcBef>
                <a:spcPct val="50000"/>
              </a:spcBef>
            </a:pPr>
            <a:r>
              <a:rPr lang="zh-CN" altLang="en-US" sz="1905">
                <a:solidFill>
                  <a:schemeClr val="tx1"/>
                </a:solidFill>
                <a:latin typeface="Arial" panose="020B0604020202020204" pitchFamily="34" charset="0"/>
              </a:rPr>
              <a:t>抗日战争进入到</a:t>
            </a:r>
            <a:r>
              <a:rPr lang="zh-CN" altLang="en-US" sz="1905">
                <a:solidFill>
                  <a:srgbClr val="D60093"/>
                </a:solidFill>
                <a:latin typeface="Arial" panose="020B0604020202020204" pitchFamily="34" charset="0"/>
                <a:hlinkClick r:id=""/>
              </a:rPr>
              <a:t>相持</a:t>
            </a:r>
            <a:r>
              <a:rPr lang="zh-CN" altLang="en-US" sz="1905">
                <a:solidFill>
                  <a:schemeClr val="tx1"/>
                </a:solidFill>
                <a:latin typeface="Arial" panose="020B0604020202020204" pitchFamily="34" charset="0"/>
              </a:rPr>
              <a:t>阶段</a:t>
            </a:r>
            <a:endParaRPr lang="zh-CN" altLang="en-US" sz="1905">
              <a:solidFill>
                <a:schemeClr val="tx1"/>
              </a:solidFill>
              <a:latin typeface="Arial" panose="020B0604020202020204" pitchFamily="34" charset="0"/>
            </a:endParaRPr>
          </a:p>
        </p:txBody>
      </p:sp>
      <p:sp>
        <p:nvSpPr>
          <p:cNvPr id="38948" name="文本框 38948"/>
          <p:cNvSpPr txBox="1"/>
          <p:nvPr/>
        </p:nvSpPr>
        <p:spPr>
          <a:xfrm>
            <a:off x="4702221" y="3872659"/>
            <a:ext cx="4033204" cy="384810"/>
          </a:xfrm>
          <a:prstGeom prst="rect">
            <a:avLst/>
          </a:prstGeom>
          <a:noFill/>
          <a:ln w="9525">
            <a:noFill/>
          </a:ln>
        </p:spPr>
        <p:txBody>
          <a:bodyPr>
            <a:spAutoFit/>
          </a:bodyPr>
          <a:lstStyle/>
          <a:p>
            <a:pPr>
              <a:spcBef>
                <a:spcPct val="50000"/>
              </a:spcBef>
            </a:pPr>
            <a:r>
              <a:rPr lang="zh-CN" altLang="en-US" sz="1905">
                <a:solidFill>
                  <a:schemeClr val="tx1"/>
                </a:solidFill>
                <a:latin typeface="Arial" panose="020B0604020202020204" pitchFamily="34" charset="0"/>
              </a:rPr>
              <a:t>张自忠将军壮烈殉国</a:t>
            </a:r>
            <a:endParaRPr lang="zh-CN" altLang="en-US" sz="1905">
              <a:solidFill>
                <a:schemeClr val="tx1"/>
              </a:solidFill>
              <a:latin typeface="Arial" panose="020B0604020202020204" pitchFamily="34" charset="0"/>
            </a:endParaRPr>
          </a:p>
        </p:txBody>
      </p:sp>
      <p:sp>
        <p:nvSpPr>
          <p:cNvPr id="38951" name="文本框 38951"/>
          <p:cNvSpPr txBox="1"/>
          <p:nvPr/>
        </p:nvSpPr>
        <p:spPr>
          <a:xfrm>
            <a:off x="2830830" y="4591685"/>
            <a:ext cx="2581910" cy="384810"/>
          </a:xfrm>
          <a:prstGeom prst="rect">
            <a:avLst/>
          </a:prstGeom>
          <a:noFill/>
          <a:ln w="9525">
            <a:noFill/>
          </a:ln>
        </p:spPr>
        <p:txBody>
          <a:bodyPr wrap="square">
            <a:spAutoFit/>
          </a:bodyPr>
          <a:lstStyle/>
          <a:p>
            <a:pPr>
              <a:spcBef>
                <a:spcPct val="50000"/>
              </a:spcBef>
            </a:pPr>
            <a:r>
              <a:rPr lang="en-US" altLang="zh-CN" sz="1905">
                <a:solidFill>
                  <a:schemeClr val="tx1"/>
                </a:solidFill>
                <a:latin typeface="Arial" panose="020B0604020202020204" pitchFamily="34" charset="0"/>
              </a:rPr>
              <a:t>1937</a:t>
            </a:r>
            <a:r>
              <a:rPr lang="zh-CN" altLang="en-US" sz="1905">
                <a:solidFill>
                  <a:schemeClr val="tx1"/>
                </a:solidFill>
                <a:latin typeface="Arial" panose="020B0604020202020204" pitchFamily="34" charset="0"/>
              </a:rPr>
              <a:t>年</a:t>
            </a:r>
            <a:r>
              <a:rPr lang="en-US" altLang="zh-CN" sz="1905">
                <a:solidFill>
                  <a:schemeClr val="tx1"/>
                </a:solidFill>
                <a:latin typeface="Arial" panose="020B0604020202020204" pitchFamily="34" charset="0"/>
              </a:rPr>
              <a:t>8</a:t>
            </a:r>
            <a:r>
              <a:rPr lang="zh-CN" altLang="en-US" sz="1905">
                <a:solidFill>
                  <a:schemeClr val="tx1"/>
                </a:solidFill>
                <a:latin typeface="Arial" panose="020B0604020202020204" pitchFamily="34" charset="0"/>
              </a:rPr>
              <a:t>月</a:t>
            </a:r>
            <a:r>
              <a:rPr lang="zh-CN" altLang="en-US" sz="1905">
                <a:latin typeface="Arial" panose="020B0604020202020204" pitchFamily="34" charset="0"/>
              </a:rPr>
              <a:t>洛川会议</a:t>
            </a:r>
            <a:r>
              <a:rPr lang="zh-CN" altLang="en-US" sz="1905">
                <a:solidFill>
                  <a:schemeClr val="tx1"/>
                </a:solidFill>
                <a:latin typeface="Arial" panose="020B0604020202020204" pitchFamily="34" charset="0"/>
              </a:rPr>
              <a:t>后</a:t>
            </a:r>
            <a:endParaRPr lang="zh-CN" altLang="en-US" sz="1905">
              <a:solidFill>
                <a:schemeClr val="tx1"/>
              </a:solidFill>
              <a:latin typeface="Arial" panose="020B0604020202020204" pitchFamily="34" charset="0"/>
            </a:endParaRPr>
          </a:p>
        </p:txBody>
      </p:sp>
      <p:sp>
        <p:nvSpPr>
          <p:cNvPr id="38952" name="左大括号 38952"/>
          <p:cNvSpPr/>
          <p:nvPr/>
        </p:nvSpPr>
        <p:spPr>
          <a:xfrm>
            <a:off x="5315357" y="4389440"/>
            <a:ext cx="97428" cy="789507"/>
          </a:xfrm>
          <a:prstGeom prst="leftBrace">
            <a:avLst>
              <a:gd name="adj1" fmla="val 67378"/>
              <a:gd name="adj2" fmla="val 50000"/>
            </a:avLst>
          </a:prstGeom>
          <a:noFill/>
          <a:ln w="9525" cap="flat" cmpd="sng">
            <a:solidFill>
              <a:schemeClr val="tx2"/>
            </a:solidFill>
            <a:prstDash val="solid"/>
            <a:headEnd type="none" w="med" len="med"/>
            <a:tailEnd type="none" w="med" len="med"/>
          </a:ln>
        </p:spPr>
        <p:txBody>
          <a:bodyPr/>
          <a:lstStyle/>
          <a:p>
            <a:endParaRPr lang="zh-CN" altLang="en-US" sz="1905" b="0">
              <a:solidFill>
                <a:schemeClr val="tx1"/>
              </a:solidFill>
              <a:latin typeface="Arial" panose="020B0604020202020204" pitchFamily="34" charset="0"/>
            </a:endParaRPr>
          </a:p>
        </p:txBody>
      </p:sp>
      <p:sp>
        <p:nvSpPr>
          <p:cNvPr id="38953" name="文本框 38953"/>
          <p:cNvSpPr txBox="1"/>
          <p:nvPr/>
        </p:nvSpPr>
        <p:spPr>
          <a:xfrm>
            <a:off x="2833370" y="5469255"/>
            <a:ext cx="2494915" cy="384810"/>
          </a:xfrm>
          <a:prstGeom prst="rect">
            <a:avLst/>
          </a:prstGeom>
          <a:noFill/>
          <a:ln w="9525">
            <a:noFill/>
          </a:ln>
        </p:spPr>
        <p:txBody>
          <a:bodyPr wrap="square">
            <a:spAutoFit/>
          </a:bodyPr>
          <a:lstStyle/>
          <a:p>
            <a:pPr>
              <a:spcBef>
                <a:spcPct val="50000"/>
              </a:spcBef>
            </a:pPr>
            <a:r>
              <a:rPr lang="en-US" altLang="zh-CN" sz="1905">
                <a:solidFill>
                  <a:schemeClr val="tx1"/>
                </a:solidFill>
                <a:latin typeface="Arial" panose="020B0604020202020204" pitchFamily="34" charset="0"/>
              </a:rPr>
              <a:t>1940</a:t>
            </a:r>
            <a:r>
              <a:rPr lang="zh-CN" altLang="en-US" sz="1905">
                <a:solidFill>
                  <a:schemeClr val="tx1"/>
                </a:solidFill>
                <a:latin typeface="Arial" panose="020B0604020202020204" pitchFamily="34" charset="0"/>
              </a:rPr>
              <a:t>年下半年发动</a:t>
            </a:r>
            <a:endParaRPr lang="zh-CN" altLang="en-US" sz="1905">
              <a:solidFill>
                <a:schemeClr val="tx1"/>
              </a:solidFill>
              <a:latin typeface="Arial" panose="020B0604020202020204" pitchFamily="34" charset="0"/>
            </a:endParaRPr>
          </a:p>
        </p:txBody>
      </p:sp>
      <p:sp>
        <p:nvSpPr>
          <p:cNvPr id="38954" name="文本框 38954"/>
          <p:cNvSpPr txBox="1"/>
          <p:nvPr/>
        </p:nvSpPr>
        <p:spPr>
          <a:xfrm>
            <a:off x="8166012" y="4976248"/>
            <a:ext cx="3646849" cy="384810"/>
          </a:xfrm>
          <a:prstGeom prst="rect">
            <a:avLst/>
          </a:prstGeom>
          <a:noFill/>
          <a:ln w="9525">
            <a:noFill/>
          </a:ln>
        </p:spPr>
        <p:txBody>
          <a:bodyPr>
            <a:spAutoFit/>
          </a:bodyPr>
          <a:lstStyle/>
          <a:p>
            <a:pPr>
              <a:spcBef>
                <a:spcPct val="50000"/>
              </a:spcBef>
            </a:pPr>
            <a:r>
              <a:rPr lang="zh-CN" altLang="en-US" sz="1905">
                <a:solidFill>
                  <a:schemeClr val="tx1"/>
                </a:solidFill>
                <a:latin typeface="Arial" panose="020B0604020202020204" pitchFamily="34" charset="0"/>
              </a:rPr>
              <a:t>指挥中枢和总后方</a:t>
            </a:r>
            <a:endParaRPr lang="zh-CN" altLang="en-US" sz="1905">
              <a:solidFill>
                <a:schemeClr val="tx1"/>
              </a:solidFill>
              <a:latin typeface="Arial" panose="020B0604020202020204" pitchFamily="34" charset="0"/>
            </a:endParaRPr>
          </a:p>
        </p:txBody>
      </p:sp>
      <p:sp>
        <p:nvSpPr>
          <p:cNvPr id="38956" name="文本框 38955"/>
          <p:cNvSpPr txBox="1"/>
          <p:nvPr/>
        </p:nvSpPr>
        <p:spPr>
          <a:xfrm>
            <a:off x="5603875" y="4976495"/>
            <a:ext cx="2411730" cy="384810"/>
          </a:xfrm>
          <a:prstGeom prst="rect">
            <a:avLst/>
          </a:prstGeom>
          <a:noFill/>
          <a:ln w="9525">
            <a:noFill/>
          </a:ln>
        </p:spPr>
        <p:txBody>
          <a:bodyPr wrap="square">
            <a:spAutoFit/>
          </a:bodyPr>
          <a:lstStyle/>
          <a:p>
            <a:pPr>
              <a:spcBef>
                <a:spcPct val="50000"/>
              </a:spcBef>
            </a:pPr>
            <a:r>
              <a:rPr lang="zh-CN" altLang="en-US" sz="1905">
                <a:latin typeface="Arial" panose="020B0604020202020204" pitchFamily="34" charset="0"/>
              </a:rPr>
              <a:t>成立陕甘宁边区政府</a:t>
            </a:r>
            <a:endParaRPr lang="zh-CN" altLang="en-US" sz="1905">
              <a:latin typeface="Arial" panose="020B0604020202020204" pitchFamily="34" charset="0"/>
            </a:endParaRPr>
          </a:p>
        </p:txBody>
      </p:sp>
      <p:sp>
        <p:nvSpPr>
          <p:cNvPr id="38957" name="左大括号 38957"/>
          <p:cNvSpPr/>
          <p:nvPr/>
        </p:nvSpPr>
        <p:spPr>
          <a:xfrm>
            <a:off x="4656638" y="6024452"/>
            <a:ext cx="95748" cy="718955"/>
          </a:xfrm>
          <a:prstGeom prst="leftBrace">
            <a:avLst>
              <a:gd name="adj1" fmla="val 62434"/>
              <a:gd name="adj2" fmla="val 50000"/>
            </a:avLst>
          </a:prstGeom>
          <a:noFill/>
          <a:ln w="9525" cap="flat" cmpd="sng">
            <a:solidFill>
              <a:schemeClr val="tx2"/>
            </a:solidFill>
            <a:prstDash val="solid"/>
            <a:headEnd type="none" w="med" len="med"/>
            <a:tailEnd type="none" w="med" len="med"/>
          </a:ln>
        </p:spPr>
        <p:txBody>
          <a:bodyPr/>
          <a:lstStyle/>
          <a:p>
            <a:endParaRPr lang="zh-CN" altLang="en-US" sz="1905" b="0">
              <a:solidFill>
                <a:schemeClr val="tx1"/>
              </a:solidFill>
              <a:latin typeface="Arial" panose="020B0604020202020204" pitchFamily="34" charset="0"/>
            </a:endParaRPr>
          </a:p>
        </p:txBody>
      </p:sp>
      <p:sp>
        <p:nvSpPr>
          <p:cNvPr id="38958" name="文本框 38958"/>
          <p:cNvSpPr txBox="1"/>
          <p:nvPr/>
        </p:nvSpPr>
        <p:spPr>
          <a:xfrm>
            <a:off x="4800011" y="5974921"/>
            <a:ext cx="3935776" cy="384810"/>
          </a:xfrm>
          <a:prstGeom prst="rect">
            <a:avLst/>
          </a:prstGeom>
          <a:noFill/>
          <a:ln w="9525">
            <a:noFill/>
          </a:ln>
        </p:spPr>
        <p:txBody>
          <a:bodyPr>
            <a:spAutoFit/>
          </a:bodyPr>
          <a:lstStyle/>
          <a:p>
            <a:pPr>
              <a:spcBef>
                <a:spcPct val="50000"/>
              </a:spcBef>
            </a:pPr>
            <a:r>
              <a:rPr lang="zh-CN" altLang="en-US" sz="1905">
                <a:solidFill>
                  <a:schemeClr val="tx1"/>
                </a:solidFill>
                <a:latin typeface="Arial" panose="020B0604020202020204" pitchFamily="34" charset="0"/>
              </a:rPr>
              <a:t>各种形式的游击战</a:t>
            </a:r>
            <a:endParaRPr lang="zh-CN" altLang="en-US" sz="1905">
              <a:solidFill>
                <a:schemeClr val="tx1"/>
              </a:solidFill>
              <a:latin typeface="Arial" panose="020B0604020202020204" pitchFamily="34" charset="0"/>
            </a:endParaRPr>
          </a:p>
        </p:txBody>
      </p:sp>
      <p:sp>
        <p:nvSpPr>
          <p:cNvPr id="38959" name="左大括号 38959"/>
          <p:cNvSpPr/>
          <p:nvPr/>
        </p:nvSpPr>
        <p:spPr>
          <a:xfrm>
            <a:off x="7726590" y="5974446"/>
            <a:ext cx="95748" cy="718955"/>
          </a:xfrm>
          <a:prstGeom prst="leftBrace">
            <a:avLst>
              <a:gd name="adj1" fmla="val 62434"/>
              <a:gd name="adj2" fmla="val 50000"/>
            </a:avLst>
          </a:prstGeom>
          <a:noFill/>
          <a:ln w="9525" cap="flat" cmpd="sng">
            <a:solidFill>
              <a:schemeClr val="tx2"/>
            </a:solidFill>
            <a:prstDash val="solid"/>
            <a:headEnd type="none" w="med" len="med"/>
            <a:tailEnd type="none" w="med" len="med"/>
          </a:ln>
        </p:spPr>
        <p:txBody>
          <a:bodyPr/>
          <a:lstStyle/>
          <a:p>
            <a:endParaRPr lang="zh-CN" altLang="en-US" sz="1905" b="0">
              <a:solidFill>
                <a:schemeClr val="tx1"/>
              </a:solidFill>
              <a:latin typeface="Arial" panose="020B0604020202020204" pitchFamily="34" charset="0"/>
            </a:endParaRPr>
          </a:p>
        </p:txBody>
      </p:sp>
      <p:sp>
        <p:nvSpPr>
          <p:cNvPr id="38962" name="文本框 38961"/>
          <p:cNvSpPr txBox="1"/>
          <p:nvPr/>
        </p:nvSpPr>
        <p:spPr>
          <a:xfrm>
            <a:off x="7959725" y="5854065"/>
            <a:ext cx="2108200" cy="384810"/>
          </a:xfrm>
          <a:prstGeom prst="rect">
            <a:avLst/>
          </a:prstGeom>
          <a:noFill/>
          <a:ln w="9525">
            <a:noFill/>
          </a:ln>
        </p:spPr>
        <p:txBody>
          <a:bodyPr wrap="square">
            <a:spAutoFit/>
          </a:bodyPr>
          <a:lstStyle/>
          <a:p>
            <a:pPr>
              <a:spcBef>
                <a:spcPct val="50000"/>
              </a:spcBef>
            </a:pPr>
            <a:r>
              <a:rPr lang="zh-CN" altLang="en-US" sz="1905">
                <a:latin typeface="Arial" panose="020B0604020202020204" pitchFamily="34" charset="0"/>
              </a:rPr>
              <a:t>蒙古抗日游击队</a:t>
            </a:r>
            <a:endParaRPr lang="zh-CN" altLang="en-US" sz="1905">
              <a:latin typeface="Arial" panose="020B0604020202020204" pitchFamily="34" charset="0"/>
            </a:endParaRPr>
          </a:p>
        </p:txBody>
      </p:sp>
      <p:sp>
        <p:nvSpPr>
          <p:cNvPr id="38963" name="文本框 38962"/>
          <p:cNvSpPr txBox="1"/>
          <p:nvPr/>
        </p:nvSpPr>
        <p:spPr>
          <a:xfrm>
            <a:off x="7907566" y="6415362"/>
            <a:ext cx="2014082" cy="384810"/>
          </a:xfrm>
          <a:prstGeom prst="rect">
            <a:avLst/>
          </a:prstGeom>
          <a:noFill/>
          <a:ln w="9525">
            <a:noFill/>
          </a:ln>
        </p:spPr>
        <p:txBody>
          <a:bodyPr>
            <a:spAutoFit/>
          </a:bodyPr>
          <a:lstStyle/>
          <a:p>
            <a:pPr>
              <a:spcBef>
                <a:spcPct val="50000"/>
              </a:spcBef>
            </a:pPr>
            <a:r>
              <a:rPr lang="zh-CN" altLang="en-US" sz="1905">
                <a:latin typeface="Arial" panose="020B0604020202020204" pitchFamily="34" charset="0"/>
              </a:rPr>
              <a:t>回民支队</a:t>
            </a:r>
            <a:endParaRPr lang="zh-CN" altLang="en-US" sz="1905">
              <a:latin typeface="Arial" panose="020B0604020202020204" pitchFamily="34" charset="0"/>
            </a:endParaRPr>
          </a:p>
        </p:txBody>
      </p:sp>
      <p:sp>
        <p:nvSpPr>
          <p:cNvPr id="38964" name="文本框 38963"/>
          <p:cNvSpPr txBox="1"/>
          <p:nvPr/>
        </p:nvSpPr>
        <p:spPr>
          <a:xfrm>
            <a:off x="7210970" y="2449424"/>
            <a:ext cx="1537018" cy="384810"/>
          </a:xfrm>
          <a:prstGeom prst="rect">
            <a:avLst/>
          </a:prstGeom>
          <a:noFill/>
          <a:ln w="9525">
            <a:noFill/>
          </a:ln>
        </p:spPr>
        <p:txBody>
          <a:bodyPr>
            <a:spAutoFit/>
          </a:bodyPr>
          <a:lstStyle/>
          <a:p>
            <a:pPr>
              <a:spcBef>
                <a:spcPct val="50000"/>
              </a:spcBef>
            </a:pPr>
            <a:r>
              <a:rPr lang="zh-CN" altLang="en-US" sz="1905">
                <a:latin typeface="Arial" panose="020B0604020202020204" pitchFamily="34" charset="0"/>
              </a:rPr>
              <a:t>平型关大捷</a:t>
            </a:r>
            <a:endParaRPr lang="zh-CN" altLang="en-US" sz="1905">
              <a:latin typeface="Arial" panose="020B0604020202020204" pitchFamily="34" charset="0"/>
            </a:endParaRPr>
          </a:p>
        </p:txBody>
      </p:sp>
      <p:sp>
        <p:nvSpPr>
          <p:cNvPr id="38965" name="文本框 38964"/>
          <p:cNvSpPr txBox="1"/>
          <p:nvPr/>
        </p:nvSpPr>
        <p:spPr>
          <a:xfrm>
            <a:off x="8015515" y="2968331"/>
            <a:ext cx="1537018" cy="384810"/>
          </a:xfrm>
          <a:prstGeom prst="rect">
            <a:avLst/>
          </a:prstGeom>
          <a:noFill/>
          <a:ln w="9525">
            <a:noFill/>
          </a:ln>
        </p:spPr>
        <p:txBody>
          <a:bodyPr>
            <a:spAutoFit/>
          </a:bodyPr>
          <a:lstStyle/>
          <a:p>
            <a:pPr>
              <a:spcBef>
                <a:spcPct val="50000"/>
              </a:spcBef>
            </a:pPr>
            <a:r>
              <a:rPr lang="zh-CN" altLang="en-US" sz="1905">
                <a:solidFill>
                  <a:srgbClr val="0000CC"/>
                </a:solidFill>
                <a:latin typeface="Arial" panose="020B0604020202020204" pitchFamily="34" charset="0"/>
              </a:rPr>
              <a:t>台儿庄战役</a:t>
            </a:r>
            <a:endParaRPr lang="zh-CN" altLang="en-US" sz="1905">
              <a:solidFill>
                <a:srgbClr val="0000CC"/>
              </a:solidFill>
              <a:latin typeface="Arial" panose="020B0604020202020204" pitchFamily="34" charset="0"/>
            </a:endParaRPr>
          </a:p>
        </p:txBody>
      </p:sp>
      <p:sp>
        <p:nvSpPr>
          <p:cNvPr id="38966" name="矩形 38966"/>
          <p:cNvSpPr/>
          <p:nvPr/>
        </p:nvSpPr>
        <p:spPr>
          <a:xfrm>
            <a:off x="-3175" y="1453334"/>
            <a:ext cx="2064385" cy="460375"/>
          </a:xfrm>
          <a:prstGeom prst="rect">
            <a:avLst/>
          </a:prstGeom>
          <a:noFill/>
          <a:ln w="9525">
            <a:noFill/>
          </a:ln>
        </p:spPr>
        <p:txBody>
          <a:bodyPr wrap="none">
            <a:spAutoFit/>
          </a:bodyPr>
          <a:lstStyle/>
          <a:p>
            <a:r>
              <a:rPr lang="en-US" altLang="zh-CN" sz="2400">
                <a:solidFill>
                  <a:schemeClr val="tx1"/>
                </a:solidFill>
                <a:uFillTx/>
                <a:latin typeface="Arial" panose="020B0604020202020204" pitchFamily="34" charset="0"/>
              </a:rPr>
              <a:t>1937-1938.10</a:t>
            </a:r>
            <a:endParaRPr lang="en-US" altLang="zh-CN" sz="2400">
              <a:solidFill>
                <a:schemeClr val="tx1"/>
              </a:solidFill>
              <a:uFillTx/>
              <a:latin typeface="Arial" panose="020B0604020202020204" pitchFamily="34" charset="0"/>
            </a:endParaRPr>
          </a:p>
        </p:txBody>
      </p:sp>
      <p:sp>
        <p:nvSpPr>
          <p:cNvPr id="38967" name="矩形 38967"/>
          <p:cNvSpPr/>
          <p:nvPr/>
        </p:nvSpPr>
        <p:spPr>
          <a:xfrm>
            <a:off x="3692478" y="1453334"/>
            <a:ext cx="2064385" cy="460375"/>
          </a:xfrm>
          <a:prstGeom prst="rect">
            <a:avLst/>
          </a:prstGeom>
          <a:noFill/>
          <a:ln w="9525">
            <a:noFill/>
          </a:ln>
        </p:spPr>
        <p:txBody>
          <a:bodyPr wrap="none">
            <a:spAutoFit/>
          </a:bodyPr>
          <a:lstStyle/>
          <a:p>
            <a:r>
              <a:rPr lang="en-US" altLang="zh-CN" sz="2400">
                <a:solidFill>
                  <a:schemeClr val="tx1"/>
                </a:solidFill>
                <a:uFillTx/>
                <a:latin typeface="Arial" panose="020B0604020202020204" pitchFamily="34" charset="0"/>
              </a:rPr>
              <a:t>1938.10-1945</a:t>
            </a:r>
            <a:endParaRPr lang="en-US" altLang="zh-CN" sz="2400">
              <a:solidFill>
                <a:schemeClr val="tx1"/>
              </a:solidFill>
              <a:uFillTx/>
              <a:latin typeface="Arial" panose="020B0604020202020204" pitchFamily="34" charset="0"/>
            </a:endParaRPr>
          </a:p>
        </p:txBody>
      </p:sp>
      <p:sp>
        <p:nvSpPr>
          <p:cNvPr id="38968" name="矩形 38968"/>
          <p:cNvSpPr/>
          <p:nvPr/>
        </p:nvSpPr>
        <p:spPr>
          <a:xfrm>
            <a:off x="7959725" y="1453334"/>
            <a:ext cx="1701638" cy="460375"/>
          </a:xfrm>
          <a:prstGeom prst="rect">
            <a:avLst/>
          </a:prstGeom>
          <a:noFill/>
          <a:ln w="9525">
            <a:noFill/>
          </a:ln>
        </p:spPr>
        <p:txBody>
          <a:bodyPr>
            <a:spAutoFit/>
          </a:bodyPr>
          <a:lstStyle/>
          <a:p>
            <a:r>
              <a:rPr lang="en-US" altLang="zh-CN" sz="2400">
                <a:solidFill>
                  <a:schemeClr val="tx1"/>
                </a:solidFill>
                <a:uFillTx/>
                <a:latin typeface="Arial" panose="020B0604020202020204" pitchFamily="34" charset="0"/>
              </a:rPr>
              <a:t>1945-1945</a:t>
            </a:r>
            <a:endParaRPr lang="en-US" altLang="zh-CN" sz="2400">
              <a:solidFill>
                <a:schemeClr val="tx1"/>
              </a:solidFill>
              <a:uFillTx/>
              <a:latin typeface="Arial" panose="020B0604020202020204" pitchFamily="34" charset="0"/>
            </a:endParaRPr>
          </a:p>
        </p:txBody>
      </p:sp>
      <p:sp>
        <p:nvSpPr>
          <p:cNvPr id="38969" name="矩形 38969"/>
          <p:cNvSpPr/>
          <p:nvPr/>
        </p:nvSpPr>
        <p:spPr>
          <a:xfrm>
            <a:off x="2061302" y="1453334"/>
            <a:ext cx="1631087" cy="460375"/>
          </a:xfrm>
          <a:prstGeom prst="rect">
            <a:avLst/>
          </a:prstGeom>
          <a:noFill/>
          <a:ln w="9525">
            <a:noFill/>
          </a:ln>
        </p:spPr>
        <p:txBody>
          <a:bodyPr>
            <a:spAutoFit/>
          </a:bodyPr>
          <a:lstStyle/>
          <a:p>
            <a:r>
              <a:rPr lang="zh-CN" altLang="en-US" sz="2400">
                <a:solidFill>
                  <a:schemeClr val="tx1"/>
                </a:solidFill>
                <a:uFillTx/>
                <a:latin typeface="Arial" panose="020B0604020202020204" pitchFamily="34" charset="0"/>
              </a:rPr>
              <a:t>防御阶段</a:t>
            </a:r>
            <a:endParaRPr lang="zh-CN" altLang="en-US" sz="2400">
              <a:solidFill>
                <a:schemeClr val="tx1"/>
              </a:solidFill>
              <a:uFillTx/>
              <a:latin typeface="Arial" panose="020B0604020202020204" pitchFamily="34" charset="0"/>
            </a:endParaRPr>
          </a:p>
        </p:txBody>
      </p:sp>
      <p:sp>
        <p:nvSpPr>
          <p:cNvPr id="38970" name="矩形 38970"/>
          <p:cNvSpPr/>
          <p:nvPr/>
        </p:nvSpPr>
        <p:spPr>
          <a:xfrm>
            <a:off x="6191114" y="1453334"/>
            <a:ext cx="1631088" cy="460375"/>
          </a:xfrm>
          <a:prstGeom prst="rect">
            <a:avLst/>
          </a:prstGeom>
          <a:noFill/>
          <a:ln w="9525">
            <a:noFill/>
          </a:ln>
        </p:spPr>
        <p:txBody>
          <a:bodyPr>
            <a:spAutoFit/>
          </a:bodyPr>
          <a:lstStyle/>
          <a:p>
            <a:r>
              <a:rPr lang="zh-CN" altLang="en-US" sz="2400">
                <a:solidFill>
                  <a:schemeClr val="tx1"/>
                </a:solidFill>
                <a:uFillTx/>
                <a:latin typeface="Arial" panose="020B0604020202020204" pitchFamily="34" charset="0"/>
              </a:rPr>
              <a:t>相持阶段</a:t>
            </a:r>
            <a:endParaRPr lang="zh-CN" altLang="en-US" sz="2400">
              <a:solidFill>
                <a:schemeClr val="tx1"/>
              </a:solidFill>
              <a:uFillTx/>
              <a:latin typeface="Arial" panose="020B0604020202020204" pitchFamily="34" charset="0"/>
            </a:endParaRPr>
          </a:p>
        </p:txBody>
      </p:sp>
      <p:sp>
        <p:nvSpPr>
          <p:cNvPr id="38971" name="矩形 38971"/>
          <p:cNvSpPr/>
          <p:nvPr/>
        </p:nvSpPr>
        <p:spPr>
          <a:xfrm>
            <a:off x="10067925" y="1453515"/>
            <a:ext cx="1854200" cy="460375"/>
          </a:xfrm>
          <a:prstGeom prst="rect">
            <a:avLst/>
          </a:prstGeom>
          <a:noFill/>
          <a:ln w="9525">
            <a:noFill/>
          </a:ln>
        </p:spPr>
        <p:txBody>
          <a:bodyPr wrap="square">
            <a:spAutoFit/>
          </a:bodyPr>
          <a:lstStyle/>
          <a:p>
            <a:r>
              <a:rPr lang="zh-CN" altLang="en-US" sz="2400">
                <a:solidFill>
                  <a:schemeClr val="tx1"/>
                </a:solidFill>
                <a:uFillTx/>
                <a:latin typeface="Arial" panose="020B0604020202020204" pitchFamily="34" charset="0"/>
              </a:rPr>
              <a:t>反攻阶段</a:t>
            </a:r>
            <a:endParaRPr lang="zh-CN" altLang="en-US" sz="2400">
              <a:solidFill>
                <a:schemeClr val="tx1"/>
              </a:solidFill>
              <a:uFillTx/>
              <a:latin typeface="Arial" panose="020B0604020202020204" pitchFamily="34" charset="0"/>
            </a:endParaRPr>
          </a:p>
        </p:txBody>
      </p:sp>
      <p:pic>
        <p:nvPicPr>
          <p:cNvPr id="38972" name="图片 38972"/>
          <p:cNvPicPr>
            <a:picLocks noChangeAspect="1"/>
          </p:cNvPicPr>
          <p:nvPr/>
        </p:nvPicPr>
        <p:blipFill>
          <a:blip r:embed="rId1">
            <a:lum bright="6000"/>
          </a:blip>
          <a:stretch>
            <a:fillRect/>
          </a:stretch>
        </p:blipFill>
        <p:spPr>
          <a:xfrm>
            <a:off x="-3175" y="1913777"/>
            <a:ext cx="17711827" cy="85670"/>
          </a:xfrm>
          <a:prstGeom prst="rect">
            <a:avLst/>
          </a:prstGeom>
          <a:noFill/>
          <a:ln w="9525">
            <a:noFill/>
          </a:ln>
        </p:spPr>
      </p:pic>
      <p:pic>
        <p:nvPicPr>
          <p:cNvPr id="33" name="图片 32" descr="32313537353832343b32313537353830373bd3d2"/>
          <p:cNvPicPr>
            <a:picLocks noChangeAspect="1"/>
          </p:cNvPicPr>
          <p:nvPr/>
        </p:nvPicPr>
        <p:blipFill>
          <a:blip r:embed="rId2"/>
          <a:stretch>
            <a:fillRect/>
          </a:stretch>
        </p:blipFill>
        <p:spPr>
          <a:xfrm>
            <a:off x="281940" y="0"/>
            <a:ext cx="534670" cy="441960"/>
          </a:xfrm>
          <a:prstGeom prst="rect">
            <a:avLst/>
          </a:prstGeom>
        </p:spPr>
      </p:pic>
      <p:sp>
        <p:nvSpPr>
          <p:cNvPr id="9" name="文本框 8"/>
          <p:cNvSpPr txBox="1"/>
          <p:nvPr/>
        </p:nvSpPr>
        <p:spPr>
          <a:xfrm>
            <a:off x="1031875" y="0"/>
            <a:ext cx="4897755" cy="583565"/>
          </a:xfrm>
          <a:prstGeom prst="rect">
            <a:avLst/>
          </a:prstGeom>
          <a:solidFill>
            <a:srgbClr val="FFFF00"/>
          </a:solidFill>
        </p:spPr>
        <p:txBody>
          <a:bodyPr wrap="square" rtlCol="0">
            <a:spAutoFit/>
          </a:bodyPr>
          <a:p>
            <a:r>
              <a:rPr lang="zh-CN" altLang="en-US" sz="3200">
                <a:effectLst>
                  <a:outerShdw blurRad="38100" dist="19050" dir="2700000" algn="tl" rotWithShape="0">
                    <a:schemeClr val="dk1">
                      <a:alpha val="40000"/>
                    </a:schemeClr>
                  </a:outerShdw>
                </a:effectLst>
              </a:rPr>
              <a:t>四、必备知识，夯实基础</a:t>
            </a:r>
            <a:endParaRPr lang="zh-CN" altLang="en-US" sz="3200">
              <a:effectLst>
                <a:outerShdw blurRad="38100" dist="19050" dir="2700000" algn="tl" rotWithShape="0">
                  <a:schemeClr val="dk1">
                    <a:alpha val="40000"/>
                  </a:schemeClr>
                </a:outerShdw>
              </a:effectLst>
            </a:endParaRPr>
          </a:p>
        </p:txBody>
      </p:sp>
      <p:sp>
        <p:nvSpPr>
          <p:cNvPr id="100" name="文本框 99"/>
          <p:cNvSpPr txBox="1"/>
          <p:nvPr/>
        </p:nvSpPr>
        <p:spPr>
          <a:xfrm>
            <a:off x="175895" y="441960"/>
            <a:ext cx="12818745" cy="583565"/>
          </a:xfrm>
          <a:prstGeom prst="rect">
            <a:avLst/>
          </a:prstGeom>
          <a:noFill/>
          <a:ln w="9525">
            <a:noFill/>
          </a:ln>
        </p:spPr>
        <p:txBody>
          <a:bodyPr wrap="square">
            <a:spAutoFit/>
          </a:bodyPr>
          <a:p>
            <a:pPr indent="266700"/>
            <a:r>
              <a:rPr lang="zh-CN" sz="3200" b="1">
                <a:solidFill>
                  <a:srgbClr val="FF0000"/>
                </a:solidFill>
                <a:latin typeface="微软雅黑" panose="020B0503020204020204" pitchFamily="34" charset="-122"/>
                <a:ea typeface="微软雅黑" panose="020B0503020204020204" pitchFamily="34" charset="-122"/>
              </a:rPr>
              <a:t>一、抗日战争</a:t>
            </a:r>
            <a:r>
              <a:rPr lang="en-US" altLang="zh-CN" sz="3200" b="1">
                <a:solidFill>
                  <a:srgbClr val="FF0000"/>
                </a:solidFill>
                <a:latin typeface="微软雅黑" panose="020B0503020204020204" pitchFamily="34" charset="-122"/>
                <a:ea typeface="微软雅黑" panose="020B0503020204020204" pitchFamily="34" charset="-122"/>
              </a:rPr>
              <a:t>——</a:t>
            </a:r>
            <a:r>
              <a:rPr lang="zh-CN" altLang="en-US" sz="2800" b="1">
                <a:solidFill>
                  <a:srgbClr val="FF0000"/>
                </a:solidFill>
                <a:latin typeface="微软雅黑" panose="020B0503020204020204" pitchFamily="34" charset="-122"/>
                <a:ea typeface="微软雅黑" panose="020B0503020204020204" pitchFamily="34" charset="-122"/>
              </a:rPr>
              <a:t>抗日民族统一战线旗帜下的全民族抗战</a:t>
            </a:r>
            <a:endParaRPr lang="zh-CN" altLang="en-US" sz="2800" b="1">
              <a:solidFill>
                <a:srgbClr val="FF0000"/>
              </a:solidFill>
              <a:latin typeface="微软雅黑" panose="020B0503020204020204" pitchFamily="34" charset="-122"/>
              <a:ea typeface="微软雅黑" panose="020B0503020204020204" pitchFamily="34" charset="-122"/>
            </a:endParaRPr>
          </a:p>
        </p:txBody>
      </p:sp>
      <p:sp>
        <p:nvSpPr>
          <p:cNvPr id="197634" name="文本框 197633"/>
          <p:cNvSpPr txBox="1"/>
          <p:nvPr/>
        </p:nvSpPr>
        <p:spPr>
          <a:xfrm>
            <a:off x="-3175" y="993140"/>
            <a:ext cx="12101195" cy="460375"/>
          </a:xfrm>
          <a:prstGeom prst="rect">
            <a:avLst/>
          </a:prstGeom>
          <a:solidFill>
            <a:srgbClr val="FFFF00"/>
          </a:solidFill>
          <a:ln w="9525">
            <a:noFill/>
            <a:miter/>
          </a:ln>
        </p:spPr>
        <p:txBody>
          <a:bodyPr wrap="square">
            <a:spAutoFit/>
          </a:bodyPr>
          <a:p>
            <a:pPr algn="just" fontAlgn="auto">
              <a:buClr>
                <a:srgbClr val="000000"/>
              </a:buClr>
            </a:pPr>
            <a:r>
              <a:rPr lang="zh-CN" altLang="en-US" sz="2400" b="1" noProof="1">
                <a:solidFill>
                  <a:srgbClr val="0000FF"/>
                </a:solidFill>
                <a:effectLst>
                  <a:outerShdw blurRad="38100" dist="38100" dir="2700000">
                    <a:srgbClr val="C0C0C0"/>
                  </a:outerShdw>
                </a:effectLst>
                <a:latin typeface="华文行楷" panose="02010800040101010101" charset="-122"/>
                <a:ea typeface="华文行楷" panose="02010800040101010101" charset="-122"/>
                <a:cs typeface="华文行楷" panose="02010800040101010101" charset="-122"/>
              </a:rPr>
              <a:t>任务三：</a:t>
            </a:r>
            <a:r>
              <a:rPr lang="zh-CN" altLang="en-US" sz="2400" b="1" noProof="1">
                <a:solidFill>
                  <a:schemeClr val="tx1"/>
                </a:solidFill>
                <a:effectLst>
                  <a:outerShdw blurRad="38100" dist="19050" dir="2700000" algn="tl" rotWithShape="0">
                    <a:schemeClr val="dk1">
                      <a:alpha val="40000"/>
                    </a:schemeClr>
                  </a:outerShdw>
                </a:effectLst>
                <a:highlight>
                  <a:srgbClr val="00FF00"/>
                </a:highlight>
                <a:latin typeface="华文行楷" panose="02010800040101010101" charset="-122"/>
                <a:ea typeface="华文行楷" panose="02010800040101010101" charset="-122"/>
                <a:cs typeface="华文行楷" panose="02010800040101010101" charset="-122"/>
              </a:rPr>
              <a:t>时空观念</a:t>
            </a:r>
            <a:r>
              <a:rPr lang="en-US" altLang="zh-CN" sz="2400" b="1" noProof="1">
                <a:solidFill>
                  <a:schemeClr val="tx1"/>
                </a:solidFill>
                <a:effectLst>
                  <a:outerShdw blurRad="38100" dist="19050" dir="2700000" algn="tl" rotWithShape="0">
                    <a:schemeClr val="dk1">
                      <a:alpha val="40000"/>
                    </a:schemeClr>
                  </a:outerShdw>
                </a:effectLst>
                <a:highlight>
                  <a:srgbClr val="00FF00"/>
                </a:highlight>
                <a:latin typeface="华文行楷" panose="02010800040101010101" charset="-122"/>
                <a:ea typeface="华文行楷" panose="02010800040101010101" charset="-122"/>
                <a:cs typeface="华文行楷" panose="02010800040101010101" charset="-122"/>
              </a:rPr>
              <a:t> </a:t>
            </a:r>
            <a:r>
              <a:rPr lang="zh-CN" altLang="en-US" sz="2400" b="1" noProof="1">
                <a:solidFill>
                  <a:schemeClr val="tx1"/>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cs typeface="华文行楷" panose="02010800040101010101" charset="-122"/>
              </a:rPr>
              <a:t>根据教材，梳理抗日战争期间，全民族抗战的重要事件及其意义。</a:t>
            </a:r>
            <a:endParaRPr lang="zh-CN" altLang="en-US" sz="2400" b="1" noProof="1">
              <a:solidFill>
                <a:schemeClr val="tx1"/>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cs typeface="华文行楷" panose="02010800040101010101" charset="-122"/>
            </a:endParaRPr>
          </a:p>
        </p:txBody>
      </p:sp>
    </p:spTree>
  </p:cSld>
  <p:clrMapOvr>
    <a:masterClrMapping/>
  </p:clrMapOvr>
  <p:transition>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8916"/>
                                        </p:tgtEl>
                                        <p:attrNameLst>
                                          <p:attrName>style.visibility</p:attrName>
                                        </p:attrNameLst>
                                      </p:cBhvr>
                                      <p:to>
                                        <p:strVal val="visible"/>
                                      </p:to>
                                    </p:set>
                                    <p:anim calcmode="lin" valueType="num">
                                      <p:cBhvr>
                                        <p:cTn id="7" dur="500" fill="hold"/>
                                        <p:tgtEl>
                                          <p:spTgt spid="38916"/>
                                        </p:tgtEl>
                                        <p:attrNameLst>
                                          <p:attrName>ppt_w</p:attrName>
                                        </p:attrNameLst>
                                      </p:cBhvr>
                                      <p:tavLst>
                                        <p:tav tm="0">
                                          <p:val>
                                            <p:fltVal val="0"/>
                                          </p:val>
                                        </p:tav>
                                        <p:tav tm="100000">
                                          <p:val>
                                            <p:strVal val="#ppt_w"/>
                                          </p:val>
                                        </p:tav>
                                      </p:tavLst>
                                    </p:anim>
                                    <p:anim calcmode="lin" valueType="num">
                                      <p:cBhvr>
                                        <p:cTn id="8" dur="500" fill="hold"/>
                                        <p:tgtEl>
                                          <p:spTgt spid="38916"/>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38917"/>
                                        </p:tgtEl>
                                        <p:attrNameLst>
                                          <p:attrName>style.visibility</p:attrName>
                                        </p:attrNameLst>
                                      </p:cBhvr>
                                      <p:to>
                                        <p:strVal val="visible"/>
                                      </p:to>
                                    </p:set>
                                    <p:anim calcmode="lin" valueType="num">
                                      <p:cBhvr>
                                        <p:cTn id="12" dur="500" fill="hold"/>
                                        <p:tgtEl>
                                          <p:spTgt spid="38917"/>
                                        </p:tgtEl>
                                        <p:attrNameLst>
                                          <p:attrName>ppt_w</p:attrName>
                                        </p:attrNameLst>
                                      </p:cBhvr>
                                      <p:tavLst>
                                        <p:tav tm="0">
                                          <p:val>
                                            <p:fltVal val="0"/>
                                          </p:val>
                                        </p:tav>
                                        <p:tav tm="100000">
                                          <p:val>
                                            <p:strVal val="#ppt_w"/>
                                          </p:val>
                                        </p:tav>
                                      </p:tavLst>
                                    </p:anim>
                                    <p:anim calcmode="lin" valueType="num">
                                      <p:cBhvr>
                                        <p:cTn id="13" dur="500" fill="hold"/>
                                        <p:tgtEl>
                                          <p:spTgt spid="38917"/>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38964"/>
                                        </p:tgtEl>
                                        <p:attrNameLst>
                                          <p:attrName>style.visibility</p:attrName>
                                        </p:attrNameLst>
                                      </p:cBhvr>
                                      <p:to>
                                        <p:strVal val="visible"/>
                                      </p:to>
                                    </p:set>
                                    <p:anim calcmode="lin" valueType="num">
                                      <p:cBhvr>
                                        <p:cTn id="17" dur="500" fill="hold"/>
                                        <p:tgtEl>
                                          <p:spTgt spid="38964"/>
                                        </p:tgtEl>
                                        <p:attrNameLst>
                                          <p:attrName>ppt_w</p:attrName>
                                        </p:attrNameLst>
                                      </p:cBhvr>
                                      <p:tavLst>
                                        <p:tav tm="0">
                                          <p:val>
                                            <p:fltVal val="0"/>
                                          </p:val>
                                        </p:tav>
                                        <p:tav tm="100000">
                                          <p:val>
                                            <p:strVal val="#ppt_w"/>
                                          </p:val>
                                        </p:tav>
                                      </p:tavLst>
                                    </p:anim>
                                    <p:anim calcmode="lin" valueType="num">
                                      <p:cBhvr>
                                        <p:cTn id="18" dur="500" fill="hold"/>
                                        <p:tgtEl>
                                          <p:spTgt spid="38964"/>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3" presetClass="entr" presetSubtype="16" fill="hold" grpId="0" nodeType="afterEffect">
                                  <p:stCondLst>
                                    <p:cond delay="0"/>
                                  </p:stCondLst>
                                  <p:childTnLst>
                                    <p:set>
                                      <p:cBhvr>
                                        <p:cTn id="21" dur="1" fill="hold">
                                          <p:stCondLst>
                                            <p:cond delay="0"/>
                                          </p:stCondLst>
                                        </p:cTn>
                                        <p:tgtEl>
                                          <p:spTgt spid="38918"/>
                                        </p:tgtEl>
                                        <p:attrNameLst>
                                          <p:attrName>style.visibility</p:attrName>
                                        </p:attrNameLst>
                                      </p:cBhvr>
                                      <p:to>
                                        <p:strVal val="visible"/>
                                      </p:to>
                                    </p:set>
                                    <p:anim calcmode="lin" valueType="num">
                                      <p:cBhvr>
                                        <p:cTn id="22" dur="500" fill="hold"/>
                                        <p:tgtEl>
                                          <p:spTgt spid="38918"/>
                                        </p:tgtEl>
                                        <p:attrNameLst>
                                          <p:attrName>ppt_w</p:attrName>
                                        </p:attrNameLst>
                                      </p:cBhvr>
                                      <p:tavLst>
                                        <p:tav tm="0">
                                          <p:val>
                                            <p:fltVal val="0"/>
                                          </p:val>
                                        </p:tav>
                                        <p:tav tm="100000">
                                          <p:val>
                                            <p:strVal val="#ppt_w"/>
                                          </p:val>
                                        </p:tav>
                                      </p:tavLst>
                                    </p:anim>
                                    <p:anim calcmode="lin" valueType="num">
                                      <p:cBhvr>
                                        <p:cTn id="23" dur="500" fill="hold"/>
                                        <p:tgtEl>
                                          <p:spTgt spid="38918"/>
                                        </p:tgtEl>
                                        <p:attrNameLst>
                                          <p:attrName>ppt_h</p:attrName>
                                        </p:attrNameLst>
                                      </p:cBhvr>
                                      <p:tavLst>
                                        <p:tav tm="0">
                                          <p:val>
                                            <p:fltVal val="0"/>
                                          </p:val>
                                        </p:tav>
                                        <p:tav tm="100000">
                                          <p:val>
                                            <p:strVal val="#ppt_h"/>
                                          </p:val>
                                        </p:tav>
                                      </p:tavLst>
                                    </p:anim>
                                  </p:childTnLst>
                                </p:cTn>
                              </p:par>
                            </p:childTnLst>
                          </p:cTn>
                        </p:par>
                        <p:par>
                          <p:cTn id="24" fill="hold">
                            <p:stCondLst>
                              <p:cond delay="2000"/>
                            </p:stCondLst>
                            <p:childTnLst>
                              <p:par>
                                <p:cTn id="25" presetID="23" presetClass="entr" presetSubtype="16" fill="hold" grpId="0" nodeType="afterEffect">
                                  <p:stCondLst>
                                    <p:cond delay="0"/>
                                  </p:stCondLst>
                                  <p:childTnLst>
                                    <p:set>
                                      <p:cBhvr>
                                        <p:cTn id="26" dur="1" fill="hold">
                                          <p:stCondLst>
                                            <p:cond delay="0"/>
                                          </p:stCondLst>
                                        </p:cTn>
                                        <p:tgtEl>
                                          <p:spTgt spid="38965"/>
                                        </p:tgtEl>
                                        <p:attrNameLst>
                                          <p:attrName>style.visibility</p:attrName>
                                        </p:attrNameLst>
                                      </p:cBhvr>
                                      <p:to>
                                        <p:strVal val="visible"/>
                                      </p:to>
                                    </p:set>
                                    <p:anim calcmode="lin" valueType="num">
                                      <p:cBhvr>
                                        <p:cTn id="27" dur="500" fill="hold"/>
                                        <p:tgtEl>
                                          <p:spTgt spid="38965"/>
                                        </p:tgtEl>
                                        <p:attrNameLst>
                                          <p:attrName>ppt_w</p:attrName>
                                        </p:attrNameLst>
                                      </p:cBhvr>
                                      <p:tavLst>
                                        <p:tav tm="0">
                                          <p:val>
                                            <p:fltVal val="0"/>
                                          </p:val>
                                        </p:tav>
                                        <p:tav tm="100000">
                                          <p:val>
                                            <p:strVal val="#ppt_w"/>
                                          </p:val>
                                        </p:tav>
                                      </p:tavLst>
                                    </p:anim>
                                    <p:anim calcmode="lin" valueType="num">
                                      <p:cBhvr>
                                        <p:cTn id="28" dur="500" fill="hold"/>
                                        <p:tgtEl>
                                          <p:spTgt spid="38965"/>
                                        </p:tgtEl>
                                        <p:attrNameLst>
                                          <p:attrName>ppt_h</p:attrName>
                                        </p:attrNameLst>
                                      </p:cBhvr>
                                      <p:tavLst>
                                        <p:tav tm="0">
                                          <p:val>
                                            <p:fltVal val="0"/>
                                          </p:val>
                                        </p:tav>
                                        <p:tav tm="100000">
                                          <p:val>
                                            <p:strVal val="#ppt_h"/>
                                          </p:val>
                                        </p:tav>
                                      </p:tavLst>
                                    </p:anim>
                                  </p:childTnLst>
                                </p:cTn>
                              </p:par>
                            </p:childTnLst>
                          </p:cTn>
                        </p:par>
                        <p:par>
                          <p:cTn id="29" fill="hold">
                            <p:stCondLst>
                              <p:cond delay="2500"/>
                            </p:stCondLst>
                            <p:childTnLst>
                              <p:par>
                                <p:cTn id="30" presetID="23" presetClass="entr" presetSubtype="16" fill="hold" grpId="0" nodeType="afterEffect">
                                  <p:stCondLst>
                                    <p:cond delay="0"/>
                                  </p:stCondLst>
                                  <p:childTnLst>
                                    <p:set>
                                      <p:cBhvr>
                                        <p:cTn id="31" dur="1" fill="hold">
                                          <p:stCondLst>
                                            <p:cond delay="0"/>
                                          </p:stCondLst>
                                        </p:cTn>
                                        <p:tgtEl>
                                          <p:spTgt spid="38923"/>
                                        </p:tgtEl>
                                        <p:attrNameLst>
                                          <p:attrName>style.visibility</p:attrName>
                                        </p:attrNameLst>
                                      </p:cBhvr>
                                      <p:to>
                                        <p:strVal val="visible"/>
                                      </p:to>
                                    </p:set>
                                    <p:anim calcmode="lin" valueType="num">
                                      <p:cBhvr>
                                        <p:cTn id="32" dur="500" fill="hold"/>
                                        <p:tgtEl>
                                          <p:spTgt spid="38923"/>
                                        </p:tgtEl>
                                        <p:attrNameLst>
                                          <p:attrName>ppt_w</p:attrName>
                                        </p:attrNameLst>
                                      </p:cBhvr>
                                      <p:tavLst>
                                        <p:tav tm="0">
                                          <p:val>
                                            <p:fltVal val="0"/>
                                          </p:val>
                                        </p:tav>
                                        <p:tav tm="100000">
                                          <p:val>
                                            <p:strVal val="#ppt_w"/>
                                          </p:val>
                                        </p:tav>
                                      </p:tavLst>
                                    </p:anim>
                                    <p:anim calcmode="lin" valueType="num">
                                      <p:cBhvr>
                                        <p:cTn id="33" dur="500" fill="hold"/>
                                        <p:tgtEl>
                                          <p:spTgt spid="38923"/>
                                        </p:tgtEl>
                                        <p:attrNameLst>
                                          <p:attrName>ppt_h</p:attrName>
                                        </p:attrNameLst>
                                      </p:cBhvr>
                                      <p:tavLst>
                                        <p:tav tm="0">
                                          <p:val>
                                            <p:fltVal val="0"/>
                                          </p:val>
                                        </p:tav>
                                        <p:tav tm="100000">
                                          <p:val>
                                            <p:strVal val="#ppt_h"/>
                                          </p:val>
                                        </p:tav>
                                      </p:tavLst>
                                    </p:anim>
                                  </p:childTnLst>
                                </p:cTn>
                              </p:par>
                            </p:childTnLst>
                          </p:cTn>
                        </p:par>
                        <p:par>
                          <p:cTn id="34" fill="hold">
                            <p:stCondLst>
                              <p:cond delay="3000"/>
                            </p:stCondLst>
                            <p:childTnLst>
                              <p:par>
                                <p:cTn id="35" presetID="23" presetClass="entr" presetSubtype="16" fill="hold" grpId="0" nodeType="afterEffect">
                                  <p:stCondLst>
                                    <p:cond delay="0"/>
                                  </p:stCondLst>
                                  <p:childTnLst>
                                    <p:set>
                                      <p:cBhvr>
                                        <p:cTn id="36" dur="1" fill="hold">
                                          <p:stCondLst>
                                            <p:cond delay="0"/>
                                          </p:stCondLst>
                                        </p:cTn>
                                        <p:tgtEl>
                                          <p:spTgt spid="38919"/>
                                        </p:tgtEl>
                                        <p:attrNameLst>
                                          <p:attrName>style.visibility</p:attrName>
                                        </p:attrNameLst>
                                      </p:cBhvr>
                                      <p:to>
                                        <p:strVal val="visible"/>
                                      </p:to>
                                    </p:set>
                                    <p:anim calcmode="lin" valueType="num">
                                      <p:cBhvr>
                                        <p:cTn id="37" dur="500" fill="hold"/>
                                        <p:tgtEl>
                                          <p:spTgt spid="38919"/>
                                        </p:tgtEl>
                                        <p:attrNameLst>
                                          <p:attrName>ppt_w</p:attrName>
                                        </p:attrNameLst>
                                      </p:cBhvr>
                                      <p:tavLst>
                                        <p:tav tm="0">
                                          <p:val>
                                            <p:fltVal val="0"/>
                                          </p:val>
                                        </p:tav>
                                        <p:tav tm="100000">
                                          <p:val>
                                            <p:strVal val="#ppt_w"/>
                                          </p:val>
                                        </p:tav>
                                      </p:tavLst>
                                    </p:anim>
                                    <p:anim calcmode="lin" valueType="num">
                                      <p:cBhvr>
                                        <p:cTn id="38" dur="500" fill="hold"/>
                                        <p:tgtEl>
                                          <p:spTgt spid="38919"/>
                                        </p:tgtEl>
                                        <p:attrNameLst>
                                          <p:attrName>ppt_h</p:attrName>
                                        </p:attrNameLst>
                                      </p:cBhvr>
                                      <p:tavLst>
                                        <p:tav tm="0">
                                          <p:val>
                                            <p:fltVal val="0"/>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23" presetClass="entr" presetSubtype="16" fill="hold" grpId="0" nodeType="clickEffect">
                                  <p:stCondLst>
                                    <p:cond delay="0"/>
                                  </p:stCondLst>
                                  <p:childTnLst>
                                    <p:set>
                                      <p:cBhvr>
                                        <p:cTn id="42" dur="1" fill="hold">
                                          <p:stCondLst>
                                            <p:cond delay="0"/>
                                          </p:stCondLst>
                                        </p:cTn>
                                        <p:tgtEl>
                                          <p:spTgt spid="38920"/>
                                        </p:tgtEl>
                                        <p:attrNameLst>
                                          <p:attrName>style.visibility</p:attrName>
                                        </p:attrNameLst>
                                      </p:cBhvr>
                                      <p:to>
                                        <p:strVal val="visible"/>
                                      </p:to>
                                    </p:set>
                                    <p:anim calcmode="lin" valueType="num">
                                      <p:cBhvr>
                                        <p:cTn id="43" dur="500" fill="hold"/>
                                        <p:tgtEl>
                                          <p:spTgt spid="38920"/>
                                        </p:tgtEl>
                                        <p:attrNameLst>
                                          <p:attrName>ppt_w</p:attrName>
                                        </p:attrNameLst>
                                      </p:cBhvr>
                                      <p:tavLst>
                                        <p:tav tm="0">
                                          <p:val>
                                            <p:fltVal val="0"/>
                                          </p:val>
                                        </p:tav>
                                        <p:tav tm="100000">
                                          <p:val>
                                            <p:strVal val="#ppt_w"/>
                                          </p:val>
                                        </p:tav>
                                      </p:tavLst>
                                    </p:anim>
                                    <p:anim calcmode="lin" valueType="num">
                                      <p:cBhvr>
                                        <p:cTn id="44" dur="500" fill="hold"/>
                                        <p:tgtEl>
                                          <p:spTgt spid="38920"/>
                                        </p:tgtEl>
                                        <p:attrNameLst>
                                          <p:attrName>ppt_h</p:attrName>
                                        </p:attrNameLst>
                                      </p:cBhvr>
                                      <p:tavLst>
                                        <p:tav tm="0">
                                          <p:val>
                                            <p:fltVal val="0"/>
                                          </p:val>
                                        </p:tav>
                                        <p:tav tm="100000">
                                          <p:val>
                                            <p:strVal val="#ppt_h"/>
                                          </p:val>
                                        </p:tav>
                                      </p:tavLst>
                                    </p:anim>
                                  </p:childTnLst>
                                </p:cTn>
                              </p:par>
                            </p:childTnLst>
                          </p:cTn>
                        </p:par>
                        <p:par>
                          <p:cTn id="45" fill="hold">
                            <p:stCondLst>
                              <p:cond delay="500"/>
                            </p:stCondLst>
                            <p:childTnLst>
                              <p:par>
                                <p:cTn id="46" presetID="23" presetClass="entr" presetSubtype="16" fill="hold" grpId="0" nodeType="afterEffect">
                                  <p:stCondLst>
                                    <p:cond delay="0"/>
                                  </p:stCondLst>
                                  <p:childTnLst>
                                    <p:set>
                                      <p:cBhvr>
                                        <p:cTn id="47" dur="1" fill="hold">
                                          <p:stCondLst>
                                            <p:cond delay="0"/>
                                          </p:stCondLst>
                                        </p:cTn>
                                        <p:tgtEl>
                                          <p:spTgt spid="38956"/>
                                        </p:tgtEl>
                                        <p:attrNameLst>
                                          <p:attrName>style.visibility</p:attrName>
                                        </p:attrNameLst>
                                      </p:cBhvr>
                                      <p:to>
                                        <p:strVal val="visible"/>
                                      </p:to>
                                    </p:set>
                                    <p:anim calcmode="lin" valueType="num">
                                      <p:cBhvr>
                                        <p:cTn id="48" dur="500" fill="hold"/>
                                        <p:tgtEl>
                                          <p:spTgt spid="38956"/>
                                        </p:tgtEl>
                                        <p:attrNameLst>
                                          <p:attrName>ppt_w</p:attrName>
                                        </p:attrNameLst>
                                      </p:cBhvr>
                                      <p:tavLst>
                                        <p:tav tm="0">
                                          <p:val>
                                            <p:fltVal val="0"/>
                                          </p:val>
                                        </p:tav>
                                        <p:tav tm="100000">
                                          <p:val>
                                            <p:strVal val="#ppt_w"/>
                                          </p:val>
                                        </p:tav>
                                      </p:tavLst>
                                    </p:anim>
                                    <p:anim calcmode="lin" valueType="num">
                                      <p:cBhvr>
                                        <p:cTn id="49" dur="500" fill="hold"/>
                                        <p:tgtEl>
                                          <p:spTgt spid="38956"/>
                                        </p:tgtEl>
                                        <p:attrNameLst>
                                          <p:attrName>ppt_h</p:attrName>
                                        </p:attrNameLst>
                                      </p:cBhvr>
                                      <p:tavLst>
                                        <p:tav tm="0">
                                          <p:val>
                                            <p:fltVal val="0"/>
                                          </p:val>
                                        </p:tav>
                                        <p:tav tm="100000">
                                          <p:val>
                                            <p:strVal val="#ppt_h"/>
                                          </p:val>
                                        </p:tav>
                                      </p:tavLst>
                                    </p:anim>
                                  </p:childTnLst>
                                </p:cTn>
                              </p:par>
                            </p:childTnLst>
                          </p:cTn>
                        </p:par>
                        <p:par>
                          <p:cTn id="50" fill="hold">
                            <p:stCondLst>
                              <p:cond delay="1000"/>
                            </p:stCondLst>
                            <p:childTnLst>
                              <p:par>
                                <p:cTn id="51" presetID="23" presetClass="entr" presetSubtype="16" fill="hold" grpId="0" nodeType="afterEffect">
                                  <p:stCondLst>
                                    <p:cond delay="0"/>
                                  </p:stCondLst>
                                  <p:childTnLst>
                                    <p:set>
                                      <p:cBhvr>
                                        <p:cTn id="52" dur="1" fill="hold">
                                          <p:stCondLst>
                                            <p:cond delay="0"/>
                                          </p:stCondLst>
                                        </p:cTn>
                                        <p:tgtEl>
                                          <p:spTgt spid="38921"/>
                                        </p:tgtEl>
                                        <p:attrNameLst>
                                          <p:attrName>style.visibility</p:attrName>
                                        </p:attrNameLst>
                                      </p:cBhvr>
                                      <p:to>
                                        <p:strVal val="visible"/>
                                      </p:to>
                                    </p:set>
                                    <p:anim calcmode="lin" valueType="num">
                                      <p:cBhvr>
                                        <p:cTn id="53" dur="500" fill="hold"/>
                                        <p:tgtEl>
                                          <p:spTgt spid="38921"/>
                                        </p:tgtEl>
                                        <p:attrNameLst>
                                          <p:attrName>ppt_w</p:attrName>
                                        </p:attrNameLst>
                                      </p:cBhvr>
                                      <p:tavLst>
                                        <p:tav tm="0">
                                          <p:val>
                                            <p:fltVal val="0"/>
                                          </p:val>
                                        </p:tav>
                                        <p:tav tm="100000">
                                          <p:val>
                                            <p:strVal val="#ppt_w"/>
                                          </p:val>
                                        </p:tav>
                                      </p:tavLst>
                                    </p:anim>
                                    <p:anim calcmode="lin" valueType="num">
                                      <p:cBhvr>
                                        <p:cTn id="54" dur="500" fill="hold"/>
                                        <p:tgtEl>
                                          <p:spTgt spid="38921"/>
                                        </p:tgtEl>
                                        <p:attrNameLst>
                                          <p:attrName>ppt_h</p:attrName>
                                        </p:attrNameLst>
                                      </p:cBhvr>
                                      <p:tavLst>
                                        <p:tav tm="0">
                                          <p:val>
                                            <p:fltVal val="0"/>
                                          </p:val>
                                        </p:tav>
                                        <p:tav tm="100000">
                                          <p:val>
                                            <p:strVal val="#ppt_h"/>
                                          </p:val>
                                        </p:tav>
                                      </p:tavLst>
                                    </p:anim>
                                  </p:childTnLst>
                                </p:cTn>
                              </p:par>
                            </p:childTnLst>
                          </p:cTn>
                        </p:par>
                        <p:par>
                          <p:cTn id="55" fill="hold">
                            <p:stCondLst>
                              <p:cond delay="1500"/>
                            </p:stCondLst>
                            <p:childTnLst>
                              <p:par>
                                <p:cTn id="56" presetID="23" presetClass="entr" presetSubtype="16" fill="hold" grpId="0" nodeType="afterEffect">
                                  <p:stCondLst>
                                    <p:cond delay="0"/>
                                  </p:stCondLst>
                                  <p:childTnLst>
                                    <p:set>
                                      <p:cBhvr>
                                        <p:cTn id="57" dur="1" fill="hold">
                                          <p:stCondLst>
                                            <p:cond delay="0"/>
                                          </p:stCondLst>
                                        </p:cTn>
                                        <p:tgtEl>
                                          <p:spTgt spid="38962"/>
                                        </p:tgtEl>
                                        <p:attrNameLst>
                                          <p:attrName>style.visibility</p:attrName>
                                        </p:attrNameLst>
                                      </p:cBhvr>
                                      <p:to>
                                        <p:strVal val="visible"/>
                                      </p:to>
                                    </p:set>
                                    <p:anim calcmode="lin" valueType="num">
                                      <p:cBhvr>
                                        <p:cTn id="58" dur="500" fill="hold"/>
                                        <p:tgtEl>
                                          <p:spTgt spid="38962"/>
                                        </p:tgtEl>
                                        <p:attrNameLst>
                                          <p:attrName>ppt_w</p:attrName>
                                        </p:attrNameLst>
                                      </p:cBhvr>
                                      <p:tavLst>
                                        <p:tav tm="0">
                                          <p:val>
                                            <p:fltVal val="0"/>
                                          </p:val>
                                        </p:tav>
                                        <p:tav tm="100000">
                                          <p:val>
                                            <p:strVal val="#ppt_w"/>
                                          </p:val>
                                        </p:tav>
                                      </p:tavLst>
                                    </p:anim>
                                    <p:anim calcmode="lin" valueType="num">
                                      <p:cBhvr>
                                        <p:cTn id="59" dur="500" fill="hold"/>
                                        <p:tgtEl>
                                          <p:spTgt spid="38962"/>
                                        </p:tgtEl>
                                        <p:attrNameLst>
                                          <p:attrName>ppt_h</p:attrName>
                                        </p:attrNameLst>
                                      </p:cBhvr>
                                      <p:tavLst>
                                        <p:tav tm="0">
                                          <p:val>
                                            <p:fltVal val="0"/>
                                          </p:val>
                                        </p:tav>
                                        <p:tav tm="100000">
                                          <p:val>
                                            <p:strVal val="#ppt_h"/>
                                          </p:val>
                                        </p:tav>
                                      </p:tavLst>
                                    </p:anim>
                                  </p:childTnLst>
                                </p:cTn>
                              </p:par>
                            </p:childTnLst>
                          </p:cTn>
                        </p:par>
                        <p:par>
                          <p:cTn id="60" fill="hold">
                            <p:stCondLst>
                              <p:cond delay="2000"/>
                            </p:stCondLst>
                            <p:childTnLst>
                              <p:par>
                                <p:cTn id="61" presetID="23" presetClass="entr" presetSubtype="16" fill="hold" grpId="0" nodeType="afterEffect">
                                  <p:stCondLst>
                                    <p:cond delay="0"/>
                                  </p:stCondLst>
                                  <p:childTnLst>
                                    <p:set>
                                      <p:cBhvr>
                                        <p:cTn id="62" dur="1" fill="hold">
                                          <p:stCondLst>
                                            <p:cond delay="0"/>
                                          </p:stCondLst>
                                        </p:cTn>
                                        <p:tgtEl>
                                          <p:spTgt spid="38963"/>
                                        </p:tgtEl>
                                        <p:attrNameLst>
                                          <p:attrName>style.visibility</p:attrName>
                                        </p:attrNameLst>
                                      </p:cBhvr>
                                      <p:to>
                                        <p:strVal val="visible"/>
                                      </p:to>
                                    </p:set>
                                    <p:anim calcmode="lin" valueType="num">
                                      <p:cBhvr>
                                        <p:cTn id="63" dur="500" fill="hold"/>
                                        <p:tgtEl>
                                          <p:spTgt spid="38963"/>
                                        </p:tgtEl>
                                        <p:attrNameLst>
                                          <p:attrName>ppt_w</p:attrName>
                                        </p:attrNameLst>
                                      </p:cBhvr>
                                      <p:tavLst>
                                        <p:tav tm="0">
                                          <p:val>
                                            <p:fltVal val="0"/>
                                          </p:val>
                                        </p:tav>
                                        <p:tav tm="100000">
                                          <p:val>
                                            <p:strVal val="#ppt_w"/>
                                          </p:val>
                                        </p:tav>
                                      </p:tavLst>
                                    </p:anim>
                                    <p:anim calcmode="lin" valueType="num">
                                      <p:cBhvr>
                                        <p:cTn id="64" dur="500" fill="hold"/>
                                        <p:tgtEl>
                                          <p:spTgt spid="3896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6" grpId="0"/>
      <p:bldP spid="38917" grpId="0"/>
      <p:bldP spid="38918" grpId="0"/>
      <p:bldP spid="38919" grpId="0"/>
      <p:bldP spid="38920" grpId="0"/>
      <p:bldP spid="38921" grpId="0" bldLvl="0" animBg="1"/>
      <p:bldP spid="38923" grpId="0"/>
      <p:bldP spid="38956" grpId="0"/>
      <p:bldP spid="38962" grpId="0"/>
      <p:bldP spid="38963" grpId="0"/>
      <p:bldP spid="38964" grpId="0"/>
      <p:bldP spid="3896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891541" y="2145595"/>
            <a:ext cx="5233193" cy="584775"/>
          </a:xfrm>
          <a:prstGeom prst="rect">
            <a:avLst/>
          </a:prstGeom>
          <a:noFill/>
        </p:spPr>
        <p:txBody>
          <a:bodyPr wrap="square" rtlCol="0">
            <a:spAutoFit/>
          </a:bodyPr>
          <a:lstStyle/>
          <a:p>
            <a:r>
              <a:rPr lang="zh-CN" altLang="en-US" sz="3200" b="1" dirty="0">
                <a:solidFill>
                  <a:srgbClr val="FF0000"/>
                </a:solidFill>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rPr>
              <a:t>国际战场</a:t>
            </a:r>
            <a:endParaRPr lang="zh-CN" altLang="en-US" sz="3200" b="1" dirty="0">
              <a:solidFill>
                <a:srgbClr val="FF0000"/>
              </a:solidFill>
              <a:latin typeface="微软雅黑" panose="020B0503020204020204" pitchFamily="34" charset="-122"/>
              <a:ea typeface="微软雅黑" panose="020B0503020204020204" pitchFamily="34" charset="-122"/>
              <a:cs typeface="阿里巴巴普惠体 B" panose="00020600040101010101" pitchFamily="18" charset="-122"/>
              <a:sym typeface="微软雅黑" panose="020B0503020204020204" pitchFamily="34" charset="-122"/>
            </a:endParaRPr>
          </a:p>
        </p:txBody>
      </p:sp>
      <p:grpSp>
        <p:nvGrpSpPr>
          <p:cNvPr id="48" name="组合 47"/>
          <p:cNvGrpSpPr/>
          <p:nvPr/>
        </p:nvGrpSpPr>
        <p:grpSpPr>
          <a:xfrm>
            <a:off x="606242" y="2115383"/>
            <a:ext cx="10847435" cy="3226702"/>
            <a:chOff x="672280" y="1278972"/>
            <a:chExt cx="10847435" cy="3226702"/>
          </a:xfrm>
        </p:grpSpPr>
        <p:grpSp>
          <p:nvGrpSpPr>
            <p:cNvPr id="4" name="组合 3"/>
            <p:cNvGrpSpPr/>
            <p:nvPr/>
          </p:nvGrpSpPr>
          <p:grpSpPr>
            <a:xfrm>
              <a:off x="672280" y="2496598"/>
              <a:ext cx="10847435" cy="2009076"/>
              <a:chOff x="672282" y="2746629"/>
              <a:chExt cx="10847435" cy="2009076"/>
            </a:xfrm>
          </p:grpSpPr>
          <p:cxnSp>
            <p:nvCxnSpPr>
              <p:cNvPr id="9" name="ExtraShape1"/>
              <p:cNvCxnSpPr/>
              <p:nvPr/>
            </p:nvCxnSpPr>
            <p:spPr>
              <a:xfrm>
                <a:off x="672282" y="3630190"/>
                <a:ext cx="10847435" cy="0"/>
              </a:xfrm>
              <a:prstGeom prst="line">
                <a:avLst/>
              </a:prstGeom>
              <a:ln w="381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 name="ExtraShape2"/>
              <p:cNvCxnSpPr/>
              <p:nvPr/>
            </p:nvCxnSpPr>
            <p:spPr>
              <a:xfrm>
                <a:off x="2018217" y="3197092"/>
                <a:ext cx="0" cy="439761"/>
              </a:xfrm>
              <a:prstGeom prst="line">
                <a:avLst/>
              </a:prstGeom>
              <a:ln w="381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 name="ExtraShape1"/>
              <p:cNvCxnSpPr/>
              <p:nvPr/>
            </p:nvCxnSpPr>
            <p:spPr>
              <a:xfrm>
                <a:off x="4057108" y="3630190"/>
                <a:ext cx="0" cy="433098"/>
              </a:xfrm>
              <a:prstGeom prst="line">
                <a:avLst/>
              </a:prstGeom>
              <a:ln w="381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 name="ExtraShape3"/>
              <p:cNvCxnSpPr/>
              <p:nvPr/>
            </p:nvCxnSpPr>
            <p:spPr>
              <a:xfrm>
                <a:off x="6096000" y="3197092"/>
                <a:ext cx="0" cy="439761"/>
              </a:xfrm>
              <a:prstGeom prst="line">
                <a:avLst/>
              </a:prstGeom>
              <a:ln w="381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 name="ExtraShape2"/>
              <p:cNvCxnSpPr/>
              <p:nvPr/>
            </p:nvCxnSpPr>
            <p:spPr>
              <a:xfrm>
                <a:off x="8134891" y="3630190"/>
                <a:ext cx="0" cy="433098"/>
              </a:xfrm>
              <a:prstGeom prst="line">
                <a:avLst/>
              </a:prstGeom>
              <a:ln w="381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 name="ExtraShape4"/>
              <p:cNvCxnSpPr/>
              <p:nvPr/>
            </p:nvCxnSpPr>
            <p:spPr>
              <a:xfrm>
                <a:off x="10173782" y="3197092"/>
                <a:ext cx="0" cy="439761"/>
              </a:xfrm>
              <a:prstGeom prst="line">
                <a:avLst/>
              </a:prstGeom>
              <a:ln w="381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1" name="CustomText"/>
              <p:cNvSpPr/>
              <p:nvPr/>
            </p:nvSpPr>
            <p:spPr>
              <a:xfrm>
                <a:off x="957539" y="3630190"/>
                <a:ext cx="2057387" cy="577958"/>
              </a:xfrm>
              <a:prstGeom prst="rect">
                <a:avLst/>
              </a:prstGeom>
              <a:noFill/>
            </p:spPr>
            <p:txBody>
              <a:bodyPr wrap="none" lIns="0" tIns="0" rIns="0" bIns="0" anchor="ctr">
                <a:noAutofit/>
              </a:bodyPr>
              <a:lstStyle/>
              <a:p>
                <a:pPr marL="0" marR="0" lvl="0" indent="0" algn="ctr" defTabSz="914400" rtl="0" eaLnBrk="1" fontAlgn="auto" latinLnBrk="0" hangingPunct="1">
                  <a:spcBef>
                    <a:spcPts val="0"/>
                  </a:spcBef>
                  <a:spcAft>
                    <a:spcPts val="0"/>
                  </a:spcAft>
                  <a:buClrTx/>
                  <a:buSzTx/>
                  <a:buFontTx/>
                  <a:buNone/>
                  <a:defRPr/>
                </a:pPr>
                <a:r>
                  <a:rPr kumimoji="0" lang="en-US" altLang="zh-CN" sz="2000" b="1" kern="1200" cap="none" normalizeH="0" baseline="0" noProof="0" dirty="0">
                    <a:effectLst/>
                    <a:uLnTx/>
                    <a:uFillTx/>
                    <a:latin typeface="华文中宋" panose="02010600040101010101" charset="-122"/>
                    <a:ea typeface="华文中宋" panose="02010600040101010101" charset="-122"/>
                  </a:rPr>
                  <a:t>1941</a:t>
                </a:r>
                <a:r>
                  <a:rPr kumimoji="0" lang="zh-CN" altLang="en-US" sz="2000" b="1" kern="1200" cap="none" normalizeH="0" baseline="0" noProof="0" dirty="0">
                    <a:effectLst/>
                    <a:uLnTx/>
                    <a:uFillTx/>
                    <a:latin typeface="华文中宋" panose="02010600040101010101" charset="-122"/>
                    <a:ea typeface="华文中宋" panose="02010600040101010101" charset="-122"/>
                  </a:rPr>
                  <a:t>年</a:t>
                </a:r>
                <a:r>
                  <a:rPr kumimoji="0" lang="en-US" altLang="zh-CN" sz="2000" b="1" kern="1200" cap="none" normalizeH="0" baseline="0" noProof="0" dirty="0">
                    <a:effectLst/>
                    <a:uLnTx/>
                    <a:uFillTx/>
                    <a:latin typeface="华文中宋" panose="02010600040101010101" charset="-122"/>
                    <a:ea typeface="华文中宋" panose="02010600040101010101" charset="-122"/>
                  </a:rPr>
                  <a:t>6</a:t>
                </a:r>
                <a:r>
                  <a:rPr kumimoji="0" lang="zh-CN" altLang="en-US" sz="2000" b="1" kern="1200" cap="none" normalizeH="0" baseline="0" noProof="0" dirty="0">
                    <a:effectLst/>
                    <a:uLnTx/>
                    <a:uFillTx/>
                    <a:latin typeface="华文中宋" panose="02010600040101010101" charset="-122"/>
                    <a:ea typeface="华文中宋" panose="02010600040101010101" charset="-122"/>
                  </a:rPr>
                  <a:t>月</a:t>
                </a:r>
                <a:r>
                  <a:rPr kumimoji="0" lang="en-US" altLang="zh-CN" sz="2000" b="1" kern="1200" cap="none" normalizeH="0" baseline="0" noProof="0" dirty="0">
                    <a:effectLst/>
                    <a:uLnTx/>
                    <a:uFillTx/>
                    <a:latin typeface="华文中宋" panose="02010600040101010101" charset="-122"/>
                    <a:ea typeface="华文中宋" panose="02010600040101010101" charset="-122"/>
                  </a:rPr>
                  <a:t>22</a:t>
                </a:r>
                <a:r>
                  <a:rPr kumimoji="0" lang="zh-CN" altLang="en-US" sz="2000" b="1" kern="1200" cap="none" normalizeH="0" baseline="0" noProof="0" dirty="0">
                    <a:effectLst/>
                    <a:uLnTx/>
                    <a:uFillTx/>
                    <a:latin typeface="华文中宋" panose="02010600040101010101" charset="-122"/>
                    <a:ea typeface="华文中宋" panose="02010600040101010101" charset="-122"/>
                  </a:rPr>
                  <a:t>日</a:t>
                </a:r>
                <a:endParaRPr kumimoji="0" lang="en-US" altLang="zh-CN" sz="2000" b="1" kern="1200" cap="none" normalizeH="0" baseline="0" noProof="0" dirty="0">
                  <a:effectLst/>
                  <a:uLnTx/>
                  <a:uFillTx/>
                  <a:latin typeface="华文中宋" panose="02010600040101010101" charset="-122"/>
                  <a:ea typeface="华文中宋" panose="02010600040101010101" charset="-122"/>
                </a:endParaRPr>
              </a:p>
            </p:txBody>
          </p:sp>
          <p:sp>
            <p:nvSpPr>
              <p:cNvPr id="3" name="文本框 2"/>
              <p:cNvSpPr txBox="1"/>
              <p:nvPr/>
            </p:nvSpPr>
            <p:spPr>
              <a:xfrm>
                <a:off x="1351137" y="2746629"/>
                <a:ext cx="1334160" cy="400110"/>
              </a:xfrm>
              <a:prstGeom prst="rect">
                <a:avLst/>
              </a:prstGeom>
              <a:noFill/>
            </p:spPr>
            <p:txBody>
              <a:bodyPr wrap="square" rtlCol="0">
                <a:spAutoFit/>
              </a:bodyPr>
              <a:lstStyle/>
              <a:p>
                <a:r>
                  <a:rPr lang="zh-CN" altLang="en-US" sz="2000" dirty="0">
                    <a:latin typeface="华文中宋" panose="02010600040101010101" charset="-122"/>
                    <a:ea typeface="华文中宋" panose="02010600040101010101" charset="-122"/>
                  </a:rPr>
                  <a:t>苏德战争</a:t>
                </a:r>
                <a:endParaRPr lang="zh-CN" altLang="en-US" sz="2000" dirty="0">
                  <a:latin typeface="华文中宋" panose="02010600040101010101" charset="-122"/>
                  <a:ea typeface="华文中宋" panose="02010600040101010101" charset="-122"/>
                </a:endParaRPr>
              </a:p>
            </p:txBody>
          </p:sp>
          <p:sp>
            <p:nvSpPr>
              <p:cNvPr id="36" name="CustomText"/>
              <p:cNvSpPr/>
              <p:nvPr/>
            </p:nvSpPr>
            <p:spPr>
              <a:xfrm>
                <a:off x="3027373" y="3036763"/>
                <a:ext cx="2057387" cy="577958"/>
              </a:xfrm>
              <a:prstGeom prst="rect">
                <a:avLst/>
              </a:prstGeom>
              <a:noFill/>
            </p:spPr>
            <p:txBody>
              <a:bodyPr wrap="none" lIns="0" tIns="0" rIns="0" bIns="0" anchor="ctr">
                <a:noAutofit/>
              </a:bodyPr>
              <a:lstStyle/>
              <a:p>
                <a:pPr marL="0" marR="0" lvl="0" indent="0" algn="ctr" defTabSz="914400" rtl="0" eaLnBrk="1" fontAlgn="auto" latinLnBrk="0" hangingPunct="1">
                  <a:spcBef>
                    <a:spcPts val="0"/>
                  </a:spcBef>
                  <a:spcAft>
                    <a:spcPts val="0"/>
                  </a:spcAft>
                  <a:buClrTx/>
                  <a:buSzTx/>
                  <a:buFontTx/>
                  <a:buNone/>
                  <a:defRPr/>
                </a:pPr>
                <a:r>
                  <a:rPr kumimoji="0" lang="en-US" altLang="zh-CN" sz="2000" b="1" kern="1200" cap="none" normalizeH="0" baseline="0" noProof="0" dirty="0">
                    <a:effectLst/>
                    <a:uLnTx/>
                    <a:uFillTx/>
                    <a:latin typeface="华文中宋" panose="02010600040101010101" charset="-122"/>
                    <a:ea typeface="华文中宋" panose="02010600040101010101" charset="-122"/>
                  </a:rPr>
                  <a:t>1941</a:t>
                </a:r>
                <a:r>
                  <a:rPr kumimoji="0" lang="zh-CN" altLang="en-US" sz="2000" b="1" kern="1200" cap="none" normalizeH="0" baseline="0" noProof="0" dirty="0">
                    <a:effectLst/>
                    <a:uLnTx/>
                    <a:uFillTx/>
                    <a:latin typeface="华文中宋" panose="02010600040101010101" charset="-122"/>
                    <a:ea typeface="华文中宋" panose="02010600040101010101" charset="-122"/>
                  </a:rPr>
                  <a:t>年</a:t>
                </a:r>
                <a:r>
                  <a:rPr kumimoji="0" lang="en-US" altLang="zh-CN" sz="2000" b="1" kern="1200" cap="none" normalizeH="0" baseline="0" noProof="0" dirty="0">
                    <a:effectLst/>
                    <a:uLnTx/>
                    <a:uFillTx/>
                    <a:latin typeface="华文中宋" panose="02010600040101010101" charset="-122"/>
                    <a:ea typeface="华文中宋" panose="02010600040101010101" charset="-122"/>
                  </a:rPr>
                  <a:t>12</a:t>
                </a:r>
                <a:r>
                  <a:rPr kumimoji="0" lang="zh-CN" altLang="en-US" sz="2000" b="1" kern="1200" cap="none" normalizeH="0" baseline="0" noProof="0" dirty="0">
                    <a:effectLst/>
                    <a:uLnTx/>
                    <a:uFillTx/>
                    <a:latin typeface="华文中宋" panose="02010600040101010101" charset="-122"/>
                    <a:ea typeface="华文中宋" panose="02010600040101010101" charset="-122"/>
                  </a:rPr>
                  <a:t>月</a:t>
                </a:r>
                <a:r>
                  <a:rPr kumimoji="0" lang="en-US" altLang="zh-CN" sz="2000" b="1" kern="1200" cap="none" normalizeH="0" baseline="0" noProof="0" dirty="0">
                    <a:effectLst/>
                    <a:uLnTx/>
                    <a:uFillTx/>
                    <a:latin typeface="华文中宋" panose="02010600040101010101" charset="-122"/>
                    <a:ea typeface="华文中宋" panose="02010600040101010101" charset="-122"/>
                  </a:rPr>
                  <a:t>7</a:t>
                </a:r>
                <a:r>
                  <a:rPr kumimoji="0" lang="zh-CN" altLang="en-US" sz="2000" b="1" kern="1200" cap="none" normalizeH="0" baseline="0" noProof="0" dirty="0">
                    <a:effectLst/>
                    <a:uLnTx/>
                    <a:uFillTx/>
                    <a:latin typeface="华文中宋" panose="02010600040101010101" charset="-122"/>
                    <a:ea typeface="华文中宋" panose="02010600040101010101" charset="-122"/>
                  </a:rPr>
                  <a:t>日</a:t>
                </a:r>
                <a:endParaRPr kumimoji="0" lang="en-US" altLang="zh-CN" sz="2000" b="1" kern="1200" cap="none" normalizeH="0" baseline="0" noProof="0" dirty="0">
                  <a:effectLst/>
                  <a:uLnTx/>
                  <a:uFillTx/>
                  <a:latin typeface="华文中宋" panose="02010600040101010101" charset="-122"/>
                  <a:ea typeface="华文中宋" panose="02010600040101010101" charset="-122"/>
                </a:endParaRPr>
              </a:p>
            </p:txBody>
          </p:sp>
          <p:sp>
            <p:nvSpPr>
              <p:cNvPr id="37" name="文本框 36"/>
              <p:cNvSpPr txBox="1"/>
              <p:nvPr/>
            </p:nvSpPr>
            <p:spPr>
              <a:xfrm>
                <a:off x="3395365" y="4047819"/>
                <a:ext cx="1490959" cy="400110"/>
              </a:xfrm>
              <a:prstGeom prst="rect">
                <a:avLst/>
              </a:prstGeom>
              <a:noFill/>
            </p:spPr>
            <p:txBody>
              <a:bodyPr wrap="square" rtlCol="0">
                <a:spAutoFit/>
              </a:bodyPr>
              <a:lstStyle/>
              <a:p>
                <a:r>
                  <a:rPr lang="zh-CN" altLang="en-US" sz="2000" dirty="0">
                    <a:latin typeface="华文中宋" panose="02010600040101010101" charset="-122"/>
                    <a:ea typeface="华文中宋" panose="02010600040101010101" charset="-122"/>
                  </a:rPr>
                  <a:t>太平洋战争</a:t>
                </a:r>
                <a:endParaRPr lang="zh-CN" altLang="en-US" sz="2000" dirty="0">
                  <a:latin typeface="华文中宋" panose="02010600040101010101" charset="-122"/>
                  <a:ea typeface="华文中宋" panose="02010600040101010101" charset="-122"/>
                </a:endParaRPr>
              </a:p>
            </p:txBody>
          </p:sp>
          <p:sp>
            <p:nvSpPr>
              <p:cNvPr id="38" name="CustomText"/>
              <p:cNvSpPr/>
              <p:nvPr/>
            </p:nvSpPr>
            <p:spPr>
              <a:xfrm>
                <a:off x="5067306" y="3630190"/>
                <a:ext cx="2057387" cy="577958"/>
              </a:xfrm>
              <a:prstGeom prst="rect">
                <a:avLst/>
              </a:prstGeom>
              <a:noFill/>
            </p:spPr>
            <p:txBody>
              <a:bodyPr wrap="none" lIns="0" tIns="0" rIns="0" bIns="0" anchor="ctr">
                <a:noAutofit/>
              </a:bodyPr>
              <a:lstStyle/>
              <a:p>
                <a:pPr marL="0" marR="0" lvl="0" indent="0" algn="ctr" defTabSz="914400" rtl="0" eaLnBrk="1" fontAlgn="auto" latinLnBrk="0" hangingPunct="1">
                  <a:spcBef>
                    <a:spcPts val="0"/>
                  </a:spcBef>
                  <a:spcAft>
                    <a:spcPts val="0"/>
                  </a:spcAft>
                  <a:buClrTx/>
                  <a:buSzTx/>
                  <a:buFontTx/>
                  <a:buNone/>
                  <a:defRPr/>
                </a:pPr>
                <a:r>
                  <a:rPr kumimoji="0" lang="en-US" altLang="zh-CN" sz="2000" b="1" kern="1200" cap="none" normalizeH="0" baseline="0" noProof="0" dirty="0">
                    <a:effectLst/>
                    <a:uLnTx/>
                    <a:uFillTx/>
                    <a:latin typeface="华文中宋" panose="02010600040101010101" charset="-122"/>
                    <a:ea typeface="华文中宋" panose="02010600040101010101" charset="-122"/>
                  </a:rPr>
                  <a:t>1942</a:t>
                </a:r>
                <a:r>
                  <a:rPr kumimoji="0" lang="zh-CN" altLang="en-US" sz="2000" b="1" kern="1200" cap="none" normalizeH="0" baseline="0" noProof="0" dirty="0">
                    <a:effectLst/>
                    <a:uLnTx/>
                    <a:uFillTx/>
                    <a:latin typeface="华文中宋" panose="02010600040101010101" charset="-122"/>
                    <a:ea typeface="华文中宋" panose="02010600040101010101" charset="-122"/>
                  </a:rPr>
                  <a:t>年</a:t>
                </a:r>
                <a:r>
                  <a:rPr kumimoji="0" lang="en-US" altLang="zh-CN" sz="2000" b="1" kern="1200" cap="none" normalizeH="0" baseline="0" noProof="0" dirty="0">
                    <a:effectLst/>
                    <a:uLnTx/>
                    <a:uFillTx/>
                    <a:latin typeface="华文中宋" panose="02010600040101010101" charset="-122"/>
                    <a:ea typeface="华文中宋" panose="02010600040101010101" charset="-122"/>
                  </a:rPr>
                  <a:t>1</a:t>
                </a:r>
                <a:r>
                  <a:rPr kumimoji="0" lang="zh-CN" altLang="en-US" sz="2000" b="1" kern="1200" cap="none" normalizeH="0" baseline="0" noProof="0" dirty="0">
                    <a:effectLst/>
                    <a:uLnTx/>
                    <a:uFillTx/>
                    <a:latin typeface="华文中宋" panose="02010600040101010101" charset="-122"/>
                    <a:ea typeface="华文中宋" panose="02010600040101010101" charset="-122"/>
                  </a:rPr>
                  <a:t>月</a:t>
                </a:r>
                <a:r>
                  <a:rPr lang="en-US" altLang="zh-CN" sz="2000" b="1" dirty="0">
                    <a:latin typeface="华文中宋" panose="02010600040101010101" charset="-122"/>
                    <a:ea typeface="华文中宋" panose="02010600040101010101" charset="-122"/>
                  </a:rPr>
                  <a:t>1</a:t>
                </a:r>
                <a:r>
                  <a:rPr kumimoji="0" lang="zh-CN" altLang="en-US" sz="2000" b="1" kern="1200" cap="none" normalizeH="0" baseline="0" noProof="0" dirty="0">
                    <a:effectLst/>
                    <a:uLnTx/>
                    <a:uFillTx/>
                    <a:latin typeface="华文中宋" panose="02010600040101010101" charset="-122"/>
                    <a:ea typeface="华文中宋" panose="02010600040101010101" charset="-122"/>
                  </a:rPr>
                  <a:t>日</a:t>
                </a:r>
                <a:endParaRPr kumimoji="0" lang="en-US" altLang="zh-CN" sz="2000" b="1" kern="1200" cap="none" normalizeH="0" baseline="0" noProof="0" dirty="0">
                  <a:effectLst/>
                  <a:uLnTx/>
                  <a:uFillTx/>
                  <a:latin typeface="华文中宋" panose="02010600040101010101" charset="-122"/>
                  <a:ea typeface="华文中宋" panose="02010600040101010101" charset="-122"/>
                </a:endParaRPr>
              </a:p>
            </p:txBody>
          </p:sp>
          <p:sp>
            <p:nvSpPr>
              <p:cNvPr id="40" name="文本框 39"/>
              <p:cNvSpPr txBox="1"/>
              <p:nvPr/>
            </p:nvSpPr>
            <p:spPr>
              <a:xfrm>
                <a:off x="4955529" y="2746629"/>
                <a:ext cx="2057387" cy="400110"/>
              </a:xfrm>
              <a:prstGeom prst="rect">
                <a:avLst/>
              </a:prstGeom>
              <a:noFill/>
            </p:spPr>
            <p:txBody>
              <a:bodyPr wrap="square" rtlCol="0">
                <a:spAutoFit/>
              </a:bodyPr>
              <a:lstStyle/>
              <a:p>
                <a:r>
                  <a:rPr lang="en-US" altLang="zh-CN" sz="2000" dirty="0">
                    <a:latin typeface="华文中宋" panose="02010600040101010101" charset="-122"/>
                    <a:ea typeface="华文中宋" panose="02010600040101010101" charset="-122"/>
                  </a:rPr>
                  <a:t>《</a:t>
                </a:r>
                <a:r>
                  <a:rPr lang="zh-CN" altLang="en-US" sz="2000" dirty="0">
                    <a:latin typeface="华文中宋" panose="02010600040101010101" charset="-122"/>
                    <a:ea typeface="华文中宋" panose="02010600040101010101" charset="-122"/>
                  </a:rPr>
                  <a:t>联合国家宣言</a:t>
                </a:r>
                <a:r>
                  <a:rPr lang="en-US" altLang="zh-CN" sz="2000" dirty="0">
                    <a:latin typeface="华文中宋" panose="02010600040101010101" charset="-122"/>
                    <a:ea typeface="华文中宋" panose="02010600040101010101" charset="-122"/>
                  </a:rPr>
                  <a:t>》</a:t>
                </a:r>
                <a:endParaRPr lang="zh-CN" altLang="en-US" sz="2000" dirty="0">
                  <a:latin typeface="华文中宋" panose="02010600040101010101" charset="-122"/>
                  <a:ea typeface="华文中宋" panose="02010600040101010101" charset="-122"/>
                </a:endParaRPr>
              </a:p>
            </p:txBody>
          </p:sp>
          <p:sp>
            <p:nvSpPr>
              <p:cNvPr id="41" name="文本框 40"/>
              <p:cNvSpPr txBox="1"/>
              <p:nvPr/>
            </p:nvSpPr>
            <p:spPr>
              <a:xfrm>
                <a:off x="9327322" y="2763995"/>
                <a:ext cx="1692920" cy="400110"/>
              </a:xfrm>
              <a:prstGeom prst="rect">
                <a:avLst/>
              </a:prstGeom>
              <a:noFill/>
            </p:spPr>
            <p:txBody>
              <a:bodyPr wrap="square" rtlCol="0">
                <a:spAutoFit/>
              </a:bodyPr>
              <a:lstStyle/>
              <a:p>
                <a:r>
                  <a:rPr lang="en-US" altLang="zh-CN" sz="2000" dirty="0">
                    <a:latin typeface="华文中宋" panose="02010600040101010101" charset="-122"/>
                    <a:ea typeface="华文中宋" panose="02010600040101010101" charset="-122"/>
                  </a:rPr>
                  <a:t>《</a:t>
                </a:r>
                <a:r>
                  <a:rPr lang="zh-CN" altLang="en-US" sz="2000" dirty="0">
                    <a:latin typeface="华文中宋" panose="02010600040101010101" charset="-122"/>
                    <a:ea typeface="华文中宋" panose="02010600040101010101" charset="-122"/>
                  </a:rPr>
                  <a:t>开罗宣言</a:t>
                </a:r>
                <a:r>
                  <a:rPr lang="en-US" altLang="zh-CN" sz="2000" dirty="0">
                    <a:latin typeface="华文中宋" panose="02010600040101010101" charset="-122"/>
                    <a:ea typeface="华文中宋" panose="02010600040101010101" charset="-122"/>
                  </a:rPr>
                  <a:t>》</a:t>
                </a:r>
                <a:endParaRPr lang="zh-CN" altLang="en-US" sz="2000" dirty="0">
                  <a:latin typeface="华文中宋" panose="02010600040101010101" charset="-122"/>
                  <a:ea typeface="华文中宋" panose="02010600040101010101" charset="-122"/>
                </a:endParaRPr>
              </a:p>
            </p:txBody>
          </p:sp>
          <p:sp>
            <p:nvSpPr>
              <p:cNvPr id="42" name="CustomText"/>
              <p:cNvSpPr/>
              <p:nvPr/>
            </p:nvSpPr>
            <p:spPr>
              <a:xfrm>
                <a:off x="7106198" y="3036763"/>
                <a:ext cx="2057387" cy="577958"/>
              </a:xfrm>
              <a:prstGeom prst="rect">
                <a:avLst/>
              </a:prstGeom>
              <a:noFill/>
            </p:spPr>
            <p:txBody>
              <a:bodyPr wrap="none" lIns="0" tIns="0" rIns="0" bIns="0" anchor="ctr">
                <a:noAutofit/>
              </a:bodyPr>
              <a:lstStyle/>
              <a:p>
                <a:pPr marL="0" marR="0" lvl="0" indent="0" algn="ctr" defTabSz="914400" rtl="0" eaLnBrk="1" fontAlgn="auto" latinLnBrk="0" hangingPunct="1">
                  <a:spcBef>
                    <a:spcPts val="0"/>
                  </a:spcBef>
                  <a:spcAft>
                    <a:spcPts val="0"/>
                  </a:spcAft>
                  <a:buClrTx/>
                  <a:buSzTx/>
                  <a:buFontTx/>
                  <a:buNone/>
                  <a:defRPr/>
                </a:pPr>
                <a:r>
                  <a:rPr kumimoji="0" lang="en-US" altLang="zh-CN" sz="2000" b="1" kern="1200" cap="none" normalizeH="0" baseline="0" noProof="0" dirty="0">
                    <a:effectLst/>
                    <a:uLnTx/>
                    <a:uFillTx/>
                    <a:latin typeface="华文中宋" panose="02010600040101010101" charset="-122"/>
                    <a:ea typeface="华文中宋" panose="02010600040101010101" charset="-122"/>
                  </a:rPr>
                  <a:t>1942</a:t>
                </a:r>
                <a:r>
                  <a:rPr kumimoji="0" lang="zh-CN" altLang="en-US" sz="2000" b="1" kern="1200" cap="none" normalizeH="0" baseline="0" noProof="0" dirty="0">
                    <a:effectLst/>
                    <a:uLnTx/>
                    <a:uFillTx/>
                    <a:latin typeface="华文中宋" panose="02010600040101010101" charset="-122"/>
                    <a:ea typeface="华文中宋" panose="02010600040101010101" charset="-122"/>
                  </a:rPr>
                  <a:t>年</a:t>
                </a:r>
                <a:r>
                  <a:rPr kumimoji="0" lang="en-US" altLang="zh-CN" sz="2000" b="1" kern="1200" cap="none" normalizeH="0" baseline="0" noProof="0" dirty="0">
                    <a:effectLst/>
                    <a:uLnTx/>
                    <a:uFillTx/>
                    <a:latin typeface="华文中宋" panose="02010600040101010101" charset="-122"/>
                    <a:ea typeface="华文中宋" panose="02010600040101010101" charset="-122"/>
                  </a:rPr>
                  <a:t>-1945</a:t>
                </a:r>
                <a:r>
                  <a:rPr kumimoji="0" lang="zh-CN" altLang="en-US" sz="2000" b="1" kern="1200" cap="none" normalizeH="0" baseline="0" noProof="0" dirty="0">
                    <a:effectLst/>
                    <a:uLnTx/>
                    <a:uFillTx/>
                    <a:latin typeface="华文中宋" panose="02010600040101010101" charset="-122"/>
                    <a:ea typeface="华文中宋" panose="02010600040101010101" charset="-122"/>
                  </a:rPr>
                  <a:t>年</a:t>
                </a:r>
                <a:endParaRPr kumimoji="0" lang="en-US" altLang="zh-CN" sz="2000" b="1" kern="1200" cap="none" normalizeH="0" baseline="0" noProof="0" dirty="0">
                  <a:effectLst/>
                  <a:uLnTx/>
                  <a:uFillTx/>
                  <a:latin typeface="华文中宋" panose="02010600040101010101" charset="-122"/>
                  <a:ea typeface="华文中宋" panose="02010600040101010101" charset="-122"/>
                </a:endParaRPr>
              </a:p>
            </p:txBody>
          </p:sp>
          <p:sp>
            <p:nvSpPr>
              <p:cNvPr id="43" name="CustomText"/>
              <p:cNvSpPr/>
              <p:nvPr/>
            </p:nvSpPr>
            <p:spPr>
              <a:xfrm>
                <a:off x="9145090" y="3630190"/>
                <a:ext cx="2057387" cy="577958"/>
              </a:xfrm>
              <a:prstGeom prst="rect">
                <a:avLst/>
              </a:prstGeom>
              <a:noFill/>
            </p:spPr>
            <p:txBody>
              <a:bodyPr wrap="none" lIns="0" tIns="0" rIns="0" bIns="0" anchor="ctr">
                <a:noAutofit/>
              </a:bodyPr>
              <a:lstStyle/>
              <a:p>
                <a:pPr marL="0" marR="0" lvl="0" indent="0" algn="ctr" defTabSz="914400" rtl="0" eaLnBrk="1" fontAlgn="auto" latinLnBrk="0" hangingPunct="1">
                  <a:spcBef>
                    <a:spcPts val="0"/>
                  </a:spcBef>
                  <a:spcAft>
                    <a:spcPts val="0"/>
                  </a:spcAft>
                  <a:buClrTx/>
                  <a:buSzTx/>
                  <a:buFontTx/>
                  <a:buNone/>
                  <a:defRPr/>
                </a:pPr>
                <a:r>
                  <a:rPr kumimoji="0" lang="en-US" altLang="zh-CN" sz="2000" b="1" kern="1200" cap="none" normalizeH="0" baseline="0" noProof="0" dirty="0">
                    <a:effectLst/>
                    <a:uLnTx/>
                    <a:uFillTx/>
                    <a:latin typeface="华文中宋" panose="02010600040101010101" charset="-122"/>
                    <a:ea typeface="华文中宋" panose="02010600040101010101" charset="-122"/>
                  </a:rPr>
                  <a:t>1943</a:t>
                </a:r>
                <a:r>
                  <a:rPr kumimoji="0" lang="zh-CN" altLang="en-US" sz="2000" b="1" kern="1200" cap="none" normalizeH="0" baseline="0" noProof="0" dirty="0">
                    <a:effectLst/>
                    <a:uLnTx/>
                    <a:uFillTx/>
                    <a:latin typeface="华文中宋" panose="02010600040101010101" charset="-122"/>
                    <a:ea typeface="华文中宋" panose="02010600040101010101" charset="-122"/>
                  </a:rPr>
                  <a:t>年</a:t>
                </a:r>
                <a:r>
                  <a:rPr kumimoji="0" lang="en-US" altLang="zh-CN" sz="2000" b="1" kern="1200" cap="none" normalizeH="0" baseline="0" noProof="0" dirty="0">
                    <a:effectLst/>
                    <a:uLnTx/>
                    <a:uFillTx/>
                    <a:latin typeface="华文中宋" panose="02010600040101010101" charset="-122"/>
                    <a:ea typeface="华文中宋" panose="02010600040101010101" charset="-122"/>
                  </a:rPr>
                  <a:t>11</a:t>
                </a:r>
                <a:r>
                  <a:rPr kumimoji="0" lang="zh-CN" altLang="en-US" sz="2000" b="1" kern="1200" cap="none" normalizeH="0" baseline="0" noProof="0" dirty="0">
                    <a:effectLst/>
                    <a:uLnTx/>
                    <a:uFillTx/>
                    <a:latin typeface="华文中宋" panose="02010600040101010101" charset="-122"/>
                    <a:ea typeface="华文中宋" panose="02010600040101010101" charset="-122"/>
                  </a:rPr>
                  <a:t>月</a:t>
                </a:r>
                <a:endParaRPr kumimoji="0" lang="en-US" altLang="zh-CN" sz="2000" b="1" kern="1200" cap="none" normalizeH="0" baseline="0" noProof="0" dirty="0">
                  <a:effectLst/>
                  <a:uLnTx/>
                  <a:uFillTx/>
                  <a:latin typeface="华文中宋" panose="02010600040101010101" charset="-122"/>
                  <a:ea typeface="华文中宋" panose="02010600040101010101" charset="-122"/>
                </a:endParaRPr>
              </a:p>
            </p:txBody>
          </p:sp>
          <p:sp>
            <p:nvSpPr>
              <p:cNvPr id="44" name="文本框 43"/>
              <p:cNvSpPr txBox="1"/>
              <p:nvPr/>
            </p:nvSpPr>
            <p:spPr>
              <a:xfrm>
                <a:off x="7389412" y="4047819"/>
                <a:ext cx="1490959" cy="707886"/>
              </a:xfrm>
              <a:prstGeom prst="rect">
                <a:avLst/>
              </a:prstGeom>
              <a:noFill/>
            </p:spPr>
            <p:txBody>
              <a:bodyPr wrap="square" rtlCol="0">
                <a:spAutoFit/>
              </a:bodyPr>
              <a:lstStyle/>
              <a:p>
                <a:pPr algn="ctr"/>
                <a:r>
                  <a:rPr lang="zh-CN" altLang="en-US" sz="2000" dirty="0">
                    <a:latin typeface="华文中宋" panose="02010600040101010101" charset="-122"/>
                    <a:ea typeface="华文中宋" panose="02010600040101010101" charset="-122"/>
                  </a:rPr>
                  <a:t>中国远征军入缅作战</a:t>
                </a:r>
                <a:endParaRPr lang="zh-CN" altLang="en-US" sz="2000" dirty="0">
                  <a:latin typeface="华文中宋" panose="02010600040101010101" charset="-122"/>
                  <a:ea typeface="华文中宋" panose="02010600040101010101" charset="-122"/>
                </a:endParaRPr>
              </a:p>
            </p:txBody>
          </p:sp>
        </p:grpSp>
        <p:sp>
          <p:nvSpPr>
            <p:cNvPr id="46" name="文本框 45"/>
            <p:cNvSpPr txBox="1"/>
            <p:nvPr/>
          </p:nvSpPr>
          <p:spPr>
            <a:xfrm>
              <a:off x="3956575" y="1278972"/>
              <a:ext cx="4278843" cy="645160"/>
            </a:xfrm>
            <a:prstGeom prst="rect">
              <a:avLst/>
            </a:prstGeom>
            <a:solidFill>
              <a:srgbClr val="EEEEEE"/>
            </a:solidFill>
          </p:spPr>
          <p:txBody>
            <a:bodyPr wrap="square">
              <a:spAutoFit/>
            </a:bodyPr>
            <a:lstStyle/>
            <a:p>
              <a:r>
                <a:rPr lang="zh-CN" altLang="en-US" b="1" dirty="0">
                  <a:solidFill>
                    <a:srgbClr val="0000FF"/>
                  </a:solidFill>
                  <a:latin typeface="华文行楷" panose="02010800040101010101" charset="-122"/>
                  <a:ea typeface="华文行楷" panose="02010800040101010101" charset="-122"/>
                  <a:cs typeface="华文行楷" panose="02010800040101010101" charset="-122"/>
                </a:rPr>
                <a:t>世界反法西斯统一战线正式形成，</a:t>
              </a:r>
              <a:endParaRPr lang="en-US" altLang="zh-CN" b="1" dirty="0">
                <a:solidFill>
                  <a:srgbClr val="0000FF"/>
                </a:solidFill>
                <a:latin typeface="华文行楷" panose="02010800040101010101" charset="-122"/>
                <a:ea typeface="华文行楷" panose="02010800040101010101" charset="-122"/>
                <a:cs typeface="华文行楷" panose="02010800040101010101" charset="-122"/>
              </a:endParaRPr>
            </a:p>
            <a:p>
              <a:r>
                <a:rPr lang="zh-CN" altLang="en-US" b="1" dirty="0">
                  <a:solidFill>
                    <a:srgbClr val="0000FF"/>
                  </a:solidFill>
                  <a:latin typeface="华文行楷" panose="02010800040101010101" charset="-122"/>
                  <a:ea typeface="华文行楷" panose="02010800040101010101" charset="-122"/>
                  <a:cs typeface="华文行楷" panose="02010800040101010101" charset="-122"/>
                </a:rPr>
                <a:t>中国战场是反法西斯战争的东方主战场。 </a:t>
              </a:r>
              <a:endParaRPr lang="zh-CN" altLang="en-US" b="1" dirty="0">
                <a:solidFill>
                  <a:srgbClr val="0000FF"/>
                </a:solidFill>
                <a:latin typeface="华文行楷" panose="02010800040101010101" charset="-122"/>
                <a:ea typeface="华文行楷" panose="02010800040101010101" charset="-122"/>
                <a:cs typeface="华文行楷" panose="02010800040101010101" charset="-122"/>
              </a:endParaRPr>
            </a:p>
          </p:txBody>
        </p:sp>
        <p:cxnSp>
          <p:nvCxnSpPr>
            <p:cNvPr id="47" name="直接箭头连接符 46"/>
            <p:cNvCxnSpPr/>
            <p:nvPr/>
          </p:nvCxnSpPr>
          <p:spPr>
            <a:xfrm flipV="1">
              <a:off x="6095997" y="2021681"/>
              <a:ext cx="0" cy="40005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grpSp>
      <p:sp>
        <p:nvSpPr>
          <p:cNvPr id="55" name="文本框 54"/>
          <p:cNvSpPr txBox="1"/>
          <p:nvPr/>
        </p:nvSpPr>
        <p:spPr>
          <a:xfrm>
            <a:off x="449580" y="5414010"/>
            <a:ext cx="10862945" cy="1245235"/>
          </a:xfrm>
          <a:prstGeom prst="rect">
            <a:avLst/>
          </a:prstGeom>
          <a:solidFill>
            <a:schemeClr val="accent6">
              <a:lumMod val="40000"/>
              <a:lumOff val="60000"/>
            </a:schemeClr>
          </a:solidFill>
        </p:spPr>
        <p:txBody>
          <a:bodyPr wrap="square">
            <a:spAutoFit/>
          </a:bodyPr>
          <a:lstStyle/>
          <a:p>
            <a:pPr indent="457200" algn="just">
              <a:lnSpc>
                <a:spcPct val="125000"/>
              </a:lnSpc>
            </a:pPr>
            <a:r>
              <a:rPr lang="zh-CN" altLang="en-US" sz="2000" b="1" dirty="0">
                <a:latin typeface="华文新魏" panose="02010800040101010101" charset="-122"/>
                <a:ea typeface="华文新魏" panose="02010800040101010101" charset="-122"/>
                <a:cs typeface="华文新魏" panose="02010800040101010101" charset="-122"/>
              </a:rPr>
              <a:t>万里旌旗耀眼开，王师出境岛夷摧。扬鞭遥指花如许，诸葛前身今又来。策马奔车走八荒，远征功业迈秦皇。澄清宇宙安黎庶，先挽长弓射夕阳。</a:t>
            </a:r>
            <a:endParaRPr lang="en-US" altLang="zh-CN" sz="2000" b="1" dirty="0">
              <a:latin typeface="华文新魏" panose="02010800040101010101" charset="-122"/>
              <a:ea typeface="华文新魏" panose="02010800040101010101" charset="-122"/>
              <a:cs typeface="华文新魏" panose="02010800040101010101" charset="-122"/>
            </a:endParaRPr>
          </a:p>
          <a:p>
            <a:pPr indent="457200" algn="r">
              <a:lnSpc>
                <a:spcPct val="125000"/>
              </a:lnSpc>
            </a:pPr>
            <a:r>
              <a:rPr lang="en-US" altLang="zh-CN" sz="2000" b="1" dirty="0">
                <a:latin typeface="华文新魏" panose="02010800040101010101" charset="-122"/>
                <a:ea typeface="华文新魏" panose="02010800040101010101" charset="-122"/>
                <a:cs typeface="华文新魏" panose="02010800040101010101" charset="-122"/>
              </a:rPr>
              <a:t>——</a:t>
            </a:r>
            <a:r>
              <a:rPr lang="zh-CN" altLang="en-US" sz="2000" b="1" dirty="0">
                <a:latin typeface="华文新魏" panose="02010800040101010101" charset="-122"/>
                <a:ea typeface="华文新魏" panose="02010800040101010101" charset="-122"/>
                <a:cs typeface="华文新魏" panose="02010800040101010101" charset="-122"/>
              </a:rPr>
              <a:t>中国远征军著名将领戴安澜</a:t>
            </a:r>
            <a:r>
              <a:rPr lang="en-US" altLang="zh-CN" sz="2000" b="1" dirty="0">
                <a:latin typeface="华文新魏" panose="02010800040101010101" charset="-122"/>
                <a:ea typeface="华文新魏" panose="02010800040101010101" charset="-122"/>
                <a:cs typeface="华文新魏" panose="02010800040101010101" charset="-122"/>
              </a:rPr>
              <a:t>《</a:t>
            </a:r>
            <a:r>
              <a:rPr lang="zh-CN" altLang="en-US" sz="2000" b="1" dirty="0">
                <a:latin typeface="华文新魏" panose="02010800040101010101" charset="-122"/>
                <a:ea typeface="华文新魏" panose="02010800040101010101" charset="-122"/>
                <a:cs typeface="华文新魏" panose="02010800040101010101" charset="-122"/>
              </a:rPr>
              <a:t>远征</a:t>
            </a:r>
            <a:r>
              <a:rPr lang="en-US" altLang="zh-CN" sz="2000" b="1" dirty="0">
                <a:latin typeface="华文新魏" panose="02010800040101010101" charset="-122"/>
                <a:ea typeface="华文新魏" panose="02010800040101010101" charset="-122"/>
                <a:cs typeface="华文新魏" panose="02010800040101010101" charset="-122"/>
              </a:rPr>
              <a:t>》</a:t>
            </a:r>
            <a:endParaRPr lang="en-US" altLang="zh-CN" sz="2000" b="1" dirty="0">
              <a:latin typeface="华文新魏" panose="02010800040101010101" charset="-122"/>
              <a:ea typeface="华文新魏" panose="02010800040101010101" charset="-122"/>
              <a:cs typeface="华文新魏" panose="02010800040101010101" charset="-122"/>
            </a:endParaRPr>
          </a:p>
        </p:txBody>
      </p:sp>
      <p:pic>
        <p:nvPicPr>
          <p:cNvPr id="33" name="图片 32" descr="32313537353832343b32313537353830373bd3d2"/>
          <p:cNvPicPr>
            <a:picLocks noChangeAspect="1"/>
          </p:cNvPicPr>
          <p:nvPr/>
        </p:nvPicPr>
        <p:blipFill>
          <a:blip r:embed="rId1"/>
          <a:stretch>
            <a:fillRect/>
          </a:stretch>
        </p:blipFill>
        <p:spPr>
          <a:xfrm>
            <a:off x="281940" y="0"/>
            <a:ext cx="534670" cy="441960"/>
          </a:xfrm>
          <a:prstGeom prst="rect">
            <a:avLst/>
          </a:prstGeom>
        </p:spPr>
      </p:pic>
      <p:sp>
        <p:nvSpPr>
          <p:cNvPr id="2" name="文本框 1"/>
          <p:cNvSpPr txBox="1"/>
          <p:nvPr/>
        </p:nvSpPr>
        <p:spPr>
          <a:xfrm>
            <a:off x="1031875" y="0"/>
            <a:ext cx="4897755" cy="583565"/>
          </a:xfrm>
          <a:prstGeom prst="rect">
            <a:avLst/>
          </a:prstGeom>
          <a:solidFill>
            <a:srgbClr val="FFFF00"/>
          </a:solidFill>
        </p:spPr>
        <p:txBody>
          <a:bodyPr wrap="square" rtlCol="0">
            <a:spAutoFit/>
          </a:bodyPr>
          <a:p>
            <a:r>
              <a:rPr lang="zh-CN" altLang="en-US" sz="3200">
                <a:effectLst>
                  <a:outerShdw blurRad="38100" dist="19050" dir="2700000" algn="tl" rotWithShape="0">
                    <a:schemeClr val="dk1">
                      <a:alpha val="40000"/>
                    </a:schemeClr>
                  </a:outerShdw>
                </a:effectLst>
              </a:rPr>
              <a:t>四、必备知识，夯实基础</a:t>
            </a:r>
            <a:endParaRPr lang="zh-CN" altLang="en-US" sz="3200">
              <a:effectLst>
                <a:outerShdw blurRad="38100" dist="19050" dir="2700000" algn="tl" rotWithShape="0">
                  <a:schemeClr val="dk1">
                    <a:alpha val="40000"/>
                  </a:schemeClr>
                </a:outerShdw>
              </a:effectLst>
            </a:endParaRPr>
          </a:p>
        </p:txBody>
      </p:sp>
      <p:sp>
        <p:nvSpPr>
          <p:cNvPr id="100" name="文本框 99"/>
          <p:cNvSpPr txBox="1"/>
          <p:nvPr/>
        </p:nvSpPr>
        <p:spPr>
          <a:xfrm>
            <a:off x="128270" y="669290"/>
            <a:ext cx="12818745" cy="583565"/>
          </a:xfrm>
          <a:prstGeom prst="rect">
            <a:avLst/>
          </a:prstGeom>
          <a:noFill/>
          <a:ln w="9525">
            <a:noFill/>
          </a:ln>
        </p:spPr>
        <p:txBody>
          <a:bodyPr wrap="square">
            <a:spAutoFit/>
          </a:bodyPr>
          <a:p>
            <a:pPr indent="266700"/>
            <a:r>
              <a:rPr lang="zh-CN" sz="3200" b="1">
                <a:solidFill>
                  <a:srgbClr val="FF0000"/>
                </a:solidFill>
                <a:latin typeface="微软雅黑" panose="020B0503020204020204" pitchFamily="34" charset="-122"/>
                <a:ea typeface="微软雅黑" panose="020B0503020204020204" pitchFamily="34" charset="-122"/>
              </a:rPr>
              <a:t>一、抗日战争</a:t>
            </a:r>
            <a:r>
              <a:rPr lang="en-US" altLang="zh-CN" sz="3200" b="1">
                <a:solidFill>
                  <a:srgbClr val="FF0000"/>
                </a:solidFill>
                <a:latin typeface="微软雅黑" panose="020B0503020204020204" pitchFamily="34" charset="-122"/>
                <a:ea typeface="微软雅黑" panose="020B0503020204020204" pitchFamily="34" charset="-122"/>
              </a:rPr>
              <a:t>——</a:t>
            </a:r>
            <a:r>
              <a:rPr lang="zh-CN" altLang="en-US" sz="2800" b="1">
                <a:solidFill>
                  <a:srgbClr val="FF0000"/>
                </a:solidFill>
                <a:latin typeface="微软雅黑" panose="020B0503020204020204" pitchFamily="34" charset="-122"/>
                <a:ea typeface="微软雅黑" panose="020B0503020204020204" pitchFamily="34" charset="-122"/>
              </a:rPr>
              <a:t>抗日民族统一战线旗帜下的全民族抗战</a:t>
            </a:r>
            <a:endParaRPr lang="zh-CN" altLang="en-US" sz="2800" b="1">
              <a:solidFill>
                <a:srgbClr val="FF0000"/>
              </a:solidFill>
              <a:latin typeface="微软雅黑" panose="020B0503020204020204" pitchFamily="34" charset="-122"/>
              <a:ea typeface="微软雅黑" panose="020B0503020204020204" pitchFamily="34" charset="-122"/>
            </a:endParaRPr>
          </a:p>
        </p:txBody>
      </p:sp>
      <p:sp>
        <p:nvSpPr>
          <p:cNvPr id="197634" name="文本框 197633"/>
          <p:cNvSpPr txBox="1"/>
          <p:nvPr/>
        </p:nvSpPr>
        <p:spPr>
          <a:xfrm>
            <a:off x="0" y="1253490"/>
            <a:ext cx="12101195" cy="460375"/>
          </a:xfrm>
          <a:prstGeom prst="rect">
            <a:avLst/>
          </a:prstGeom>
          <a:solidFill>
            <a:srgbClr val="FFFF00"/>
          </a:solidFill>
          <a:ln w="9525">
            <a:noFill/>
            <a:miter/>
          </a:ln>
        </p:spPr>
        <p:txBody>
          <a:bodyPr wrap="square">
            <a:spAutoFit/>
          </a:bodyPr>
          <a:p>
            <a:pPr algn="just" fontAlgn="auto">
              <a:buClr>
                <a:srgbClr val="000000"/>
              </a:buClr>
            </a:pPr>
            <a:r>
              <a:rPr lang="zh-CN" altLang="en-US" sz="2400" b="1" noProof="1">
                <a:solidFill>
                  <a:srgbClr val="0000FF"/>
                </a:solidFill>
                <a:effectLst>
                  <a:outerShdw blurRad="38100" dist="38100" dir="2700000">
                    <a:srgbClr val="C0C0C0"/>
                  </a:outerShdw>
                </a:effectLst>
                <a:latin typeface="华文行楷" panose="02010800040101010101" charset="-122"/>
                <a:ea typeface="华文行楷" panose="02010800040101010101" charset="-122"/>
                <a:cs typeface="华文行楷" panose="02010800040101010101" charset="-122"/>
              </a:rPr>
              <a:t>任务三：</a:t>
            </a:r>
            <a:r>
              <a:rPr lang="zh-CN" altLang="en-US" sz="2400" b="1" noProof="1">
                <a:solidFill>
                  <a:schemeClr val="tx1"/>
                </a:solidFill>
                <a:effectLst>
                  <a:outerShdw blurRad="38100" dist="19050" dir="2700000" algn="tl" rotWithShape="0">
                    <a:schemeClr val="dk1">
                      <a:alpha val="40000"/>
                    </a:schemeClr>
                  </a:outerShdw>
                </a:effectLst>
                <a:highlight>
                  <a:srgbClr val="00FF00"/>
                </a:highlight>
                <a:latin typeface="华文行楷" panose="02010800040101010101" charset="-122"/>
                <a:ea typeface="华文行楷" panose="02010800040101010101" charset="-122"/>
                <a:cs typeface="华文行楷" panose="02010800040101010101" charset="-122"/>
              </a:rPr>
              <a:t>时空观念</a:t>
            </a:r>
            <a:r>
              <a:rPr lang="en-US" altLang="zh-CN" sz="2400" b="1" noProof="1">
                <a:solidFill>
                  <a:schemeClr val="tx1"/>
                </a:solidFill>
                <a:effectLst>
                  <a:outerShdw blurRad="38100" dist="19050" dir="2700000" algn="tl" rotWithShape="0">
                    <a:schemeClr val="dk1">
                      <a:alpha val="40000"/>
                    </a:schemeClr>
                  </a:outerShdw>
                </a:effectLst>
                <a:highlight>
                  <a:srgbClr val="00FF00"/>
                </a:highlight>
                <a:latin typeface="华文行楷" panose="02010800040101010101" charset="-122"/>
                <a:ea typeface="华文行楷" panose="02010800040101010101" charset="-122"/>
                <a:cs typeface="华文行楷" panose="02010800040101010101" charset="-122"/>
              </a:rPr>
              <a:t> </a:t>
            </a:r>
            <a:r>
              <a:rPr lang="zh-CN" altLang="en-US" sz="2400" b="1" noProof="1">
                <a:solidFill>
                  <a:schemeClr val="tx1"/>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cs typeface="华文行楷" panose="02010800040101010101" charset="-122"/>
              </a:rPr>
              <a:t>根据教材，梳理抗日战争期间，全民族抗战的重要事件及其意义。</a:t>
            </a:r>
            <a:endParaRPr lang="zh-CN" altLang="en-US" sz="2400" b="1" noProof="1">
              <a:solidFill>
                <a:schemeClr val="tx1"/>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cs typeface="华文行楷" panose="02010800040101010101" charset="-122"/>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3" name="图片 32" descr="32313537353832343b32313537353830373bd3d2"/>
          <p:cNvPicPr>
            <a:picLocks noChangeAspect="1"/>
          </p:cNvPicPr>
          <p:nvPr/>
        </p:nvPicPr>
        <p:blipFill>
          <a:blip r:embed="rId1"/>
          <a:stretch>
            <a:fillRect/>
          </a:stretch>
        </p:blipFill>
        <p:spPr>
          <a:xfrm>
            <a:off x="281940" y="0"/>
            <a:ext cx="534670" cy="441960"/>
          </a:xfrm>
          <a:prstGeom prst="rect">
            <a:avLst/>
          </a:prstGeom>
        </p:spPr>
      </p:pic>
      <p:sp>
        <p:nvSpPr>
          <p:cNvPr id="9" name="文本框 8"/>
          <p:cNvSpPr txBox="1"/>
          <p:nvPr/>
        </p:nvSpPr>
        <p:spPr>
          <a:xfrm>
            <a:off x="1031875" y="0"/>
            <a:ext cx="4897755" cy="583565"/>
          </a:xfrm>
          <a:prstGeom prst="rect">
            <a:avLst/>
          </a:prstGeom>
          <a:solidFill>
            <a:srgbClr val="FFFF00"/>
          </a:solidFill>
        </p:spPr>
        <p:txBody>
          <a:bodyPr wrap="square" rtlCol="0">
            <a:spAutoFit/>
          </a:bodyPr>
          <a:p>
            <a:r>
              <a:rPr lang="zh-CN" altLang="en-US" sz="3200">
                <a:effectLst>
                  <a:outerShdw blurRad="38100" dist="19050" dir="2700000" algn="tl" rotWithShape="0">
                    <a:schemeClr val="dk1">
                      <a:alpha val="40000"/>
                    </a:schemeClr>
                  </a:outerShdw>
                </a:effectLst>
              </a:rPr>
              <a:t>四、必备知识，夯实基础</a:t>
            </a:r>
            <a:endParaRPr lang="zh-CN" altLang="en-US" sz="3200">
              <a:effectLst>
                <a:outerShdw blurRad="38100" dist="19050" dir="2700000" algn="tl" rotWithShape="0">
                  <a:schemeClr val="dk1">
                    <a:alpha val="40000"/>
                  </a:schemeClr>
                </a:outerShdw>
              </a:effectLst>
            </a:endParaRPr>
          </a:p>
        </p:txBody>
      </p:sp>
      <p:sp>
        <p:nvSpPr>
          <p:cNvPr id="100" name="文本框 99"/>
          <p:cNvSpPr txBox="1"/>
          <p:nvPr/>
        </p:nvSpPr>
        <p:spPr>
          <a:xfrm>
            <a:off x="154940" y="539750"/>
            <a:ext cx="12818745" cy="583565"/>
          </a:xfrm>
          <a:prstGeom prst="rect">
            <a:avLst/>
          </a:prstGeom>
          <a:noFill/>
          <a:ln w="9525">
            <a:noFill/>
          </a:ln>
        </p:spPr>
        <p:txBody>
          <a:bodyPr wrap="square">
            <a:spAutoFit/>
          </a:bodyPr>
          <a:p>
            <a:pPr indent="266700"/>
            <a:r>
              <a:rPr lang="zh-CN" sz="3200" b="1">
                <a:solidFill>
                  <a:srgbClr val="FF0000"/>
                </a:solidFill>
                <a:latin typeface="微软雅黑" panose="020B0503020204020204" pitchFamily="34" charset="-122"/>
                <a:ea typeface="微软雅黑" panose="020B0503020204020204" pitchFamily="34" charset="-122"/>
              </a:rPr>
              <a:t>一、抗日战争</a:t>
            </a:r>
            <a:r>
              <a:rPr lang="en-US" altLang="zh-CN" sz="3200" b="1">
                <a:solidFill>
                  <a:srgbClr val="FF0000"/>
                </a:solidFill>
                <a:latin typeface="微软雅黑" panose="020B0503020204020204" pitchFamily="34" charset="-122"/>
                <a:ea typeface="微软雅黑" panose="020B0503020204020204" pitchFamily="34" charset="-122"/>
              </a:rPr>
              <a:t>——</a:t>
            </a:r>
            <a:r>
              <a:rPr lang="zh-CN" altLang="en-US" sz="2800" b="1">
                <a:solidFill>
                  <a:srgbClr val="FF0000"/>
                </a:solidFill>
                <a:latin typeface="微软雅黑" panose="020B0503020204020204" pitchFamily="34" charset="-122"/>
                <a:ea typeface="微软雅黑" panose="020B0503020204020204" pitchFamily="34" charset="-122"/>
              </a:rPr>
              <a:t>抗日民族统一战线旗帜下的全民族抗战</a:t>
            </a:r>
            <a:endParaRPr lang="zh-CN" altLang="en-US" sz="2800" b="1">
              <a:solidFill>
                <a:srgbClr val="FF0000"/>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448310" y="1123315"/>
            <a:ext cx="9754235" cy="460375"/>
          </a:xfrm>
          <a:prstGeom prst="rect">
            <a:avLst/>
          </a:prstGeom>
          <a:noFill/>
        </p:spPr>
        <p:txBody>
          <a:bodyPr wrap="square" rtlCol="0">
            <a:spAutoFit/>
          </a:bodyPr>
          <a:p>
            <a:r>
              <a:rPr lang="zh-CN" altLang="en-US" sz="2400" b="1">
                <a:solidFill>
                  <a:schemeClr val="tx1"/>
                </a:solidFill>
                <a:effectLst>
                  <a:outerShdw blurRad="38100" dist="19050" dir="2700000" algn="tl" rotWithShape="0">
                    <a:schemeClr val="dk1">
                      <a:alpha val="40000"/>
                    </a:schemeClr>
                  </a:outerShdw>
                </a:effectLst>
                <a:highlight>
                  <a:srgbClr val="00FF00"/>
                </a:highlight>
                <a:latin typeface="华文行楷" panose="02010800040101010101" charset="-122"/>
                <a:ea typeface="华文行楷" panose="02010800040101010101" charset="-122"/>
              </a:rPr>
              <a:t>知识扩展：</a:t>
            </a:r>
            <a:r>
              <a:rPr lang="en-US" altLang="zh-CN" sz="2400" b="1">
                <a:solidFill>
                  <a:schemeClr val="tx1"/>
                </a:solidFill>
                <a:effectLst>
                  <a:outerShdw blurRad="38100" dist="19050" dir="2700000" algn="tl" rotWithShape="0">
                    <a:schemeClr val="dk1">
                      <a:alpha val="40000"/>
                    </a:schemeClr>
                  </a:outerShdw>
                </a:effectLst>
                <a:highlight>
                  <a:srgbClr val="00FF00"/>
                </a:highlight>
                <a:latin typeface="华文行楷" panose="02010800040101010101" charset="-122"/>
                <a:ea typeface="华文行楷" panose="02010800040101010101" charset="-122"/>
              </a:rPr>
              <a:t>   </a:t>
            </a:r>
            <a:r>
              <a:rPr lang="en-US" altLang="zh-CN" sz="2400" b="1">
                <a:solidFill>
                  <a:schemeClr val="tx1"/>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rPr>
              <a:t>   抗战时期两个战场的主要区别和相互关系  </a:t>
            </a:r>
            <a:endParaRPr lang="en-US" altLang="zh-CN" sz="2400" b="1">
              <a:solidFill>
                <a:schemeClr val="tx1"/>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endParaRPr>
          </a:p>
        </p:txBody>
      </p:sp>
      <p:graphicFrame>
        <p:nvGraphicFramePr>
          <p:cNvPr id="40963" name="内容占位符 40962"/>
          <p:cNvGraphicFramePr>
            <a:graphicFrameLocks noGrp="1"/>
          </p:cNvGraphicFramePr>
          <p:nvPr>
            <p:ph idx="4294967295"/>
            <p:custDataLst>
              <p:tags r:id="rId2"/>
            </p:custDataLst>
          </p:nvPr>
        </p:nvGraphicFramePr>
        <p:xfrm>
          <a:off x="367665" y="1943735"/>
          <a:ext cx="11037570" cy="3669030"/>
        </p:xfrm>
        <a:graphic>
          <a:graphicData uri="http://schemas.openxmlformats.org/drawingml/2006/table">
            <a:tbl>
              <a:tblPr/>
              <a:tblGrid>
                <a:gridCol w="1892935"/>
                <a:gridCol w="4078605"/>
                <a:gridCol w="5066030"/>
              </a:tblGrid>
              <a:tr h="565150">
                <a:tc>
                  <a:txBody>
                    <a:bodyPr wrap="square"/>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endParaRPr lang="zh-CN" altLang="en-US" sz="2965"/>
                    </a:p>
                  </a:txBody>
                  <a:tcPr marL="96756" marR="96756" marT="48378" marB="48378" vert="horz">
                    <a:lnL w="28575" cap="flat" cmpd="sng">
                      <a:solidFill>
                        <a:schemeClr val="tx1"/>
                      </a:solidFill>
                      <a:prstDash val="solid"/>
                      <a:miter/>
                      <a:headEnd type="none" w="med" len="med"/>
                      <a:tailEnd type="none" w="med" len="med"/>
                    </a:lnL>
                    <a:lnR w="12700" cap="flat" cmpd="sng">
                      <a:solidFill>
                        <a:schemeClr val="tx1"/>
                      </a:solidFill>
                      <a:prstDash val="solid"/>
                      <a:miter/>
                      <a:headEnd type="none" w="med" len="med"/>
                      <a:tailEnd type="none" w="med" len="med"/>
                    </a:lnR>
                    <a:lnT w="28575" cap="flat" cmpd="sng">
                      <a:solidFill>
                        <a:schemeClr val="tx1"/>
                      </a:solidFill>
                      <a:prstDash val="solid"/>
                      <a:miter/>
                      <a:headEnd type="none" w="med" len="med"/>
                      <a:tailEnd type="none" w="med" len="med"/>
                    </a:lnT>
                    <a:lnB w="12700" cap="flat" cmpd="sng">
                      <a:solidFill>
                        <a:schemeClr val="tx1"/>
                      </a:solidFill>
                      <a:prstDash val="solid"/>
                      <a:miter/>
                      <a:headEnd type="none" w="med" len="med"/>
                      <a:tailEnd type="none" w="med" len="med"/>
                    </a:lnB>
                    <a:lnTlToBr>
                      <a:noFill/>
                    </a:lnTlToBr>
                    <a:lnBlToTr>
                      <a:noFill/>
                    </a:lnBlToTr>
                    <a:noFill/>
                  </a:tcPr>
                </a:tc>
                <a:tc>
                  <a:txBody>
                    <a:bodyPr wrap="square"/>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buNone/>
                      </a:pPr>
                      <a:r>
                        <a:rPr lang="zh-CN" altLang="en-US" sz="2965" b="1">
                          <a:solidFill>
                            <a:srgbClr val="0000FF"/>
                          </a:solidFill>
                          <a:latin typeface="华文新魏" panose="02010800040101010101" charset="-122"/>
                          <a:ea typeface="华文新魏" panose="02010800040101010101" charset="-122"/>
                        </a:rPr>
                        <a:t>正面战场</a:t>
                      </a:r>
                      <a:endParaRPr lang="zh-CN" altLang="en-US" sz="2965" b="1">
                        <a:solidFill>
                          <a:srgbClr val="0000FF"/>
                        </a:solidFill>
                        <a:latin typeface="华文新魏" panose="02010800040101010101" charset="-122"/>
                        <a:ea typeface="华文新魏" panose="02010800040101010101" charset="-122"/>
                      </a:endParaRPr>
                    </a:p>
                  </a:txBody>
                  <a:tcPr marL="96756" marR="96756" marT="48378" marB="48378" vert="horz">
                    <a:lnL w="12700" cap="flat" cmpd="sng">
                      <a:solidFill>
                        <a:schemeClr val="tx1"/>
                      </a:solidFill>
                      <a:prstDash val="solid"/>
                      <a:miter/>
                      <a:headEnd type="none" w="med" len="med"/>
                      <a:tailEnd type="none" w="med" len="med"/>
                    </a:lnL>
                    <a:lnR w="12700" cap="flat" cmpd="sng">
                      <a:solidFill>
                        <a:schemeClr val="tx1"/>
                      </a:solidFill>
                      <a:prstDash val="solid"/>
                      <a:miter/>
                      <a:headEnd type="none" w="med" len="med"/>
                      <a:tailEnd type="none" w="med" len="med"/>
                    </a:lnR>
                    <a:lnT w="28575" cap="flat" cmpd="sng">
                      <a:solidFill>
                        <a:schemeClr val="tx1"/>
                      </a:solidFill>
                      <a:prstDash val="solid"/>
                      <a:miter/>
                      <a:headEnd type="none" w="med" len="med"/>
                      <a:tailEnd type="none" w="med" len="med"/>
                    </a:lnT>
                    <a:lnB w="12700" cap="flat" cmpd="sng">
                      <a:solidFill>
                        <a:schemeClr val="tx1"/>
                      </a:solidFill>
                      <a:prstDash val="solid"/>
                      <a:miter/>
                      <a:headEnd type="none" w="med" len="med"/>
                      <a:tailEnd type="none" w="med" len="med"/>
                    </a:lnB>
                    <a:lnTlToBr>
                      <a:noFill/>
                    </a:lnTlToBr>
                    <a:lnBlToTr>
                      <a:noFill/>
                    </a:lnBlToTr>
                    <a:noFill/>
                  </a:tcPr>
                </a:tc>
                <a:tc>
                  <a:txBody>
                    <a:bodyPr wrap="square"/>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buNone/>
                      </a:pPr>
                      <a:r>
                        <a:rPr lang="zh-CN" altLang="en-US" sz="2965" b="1">
                          <a:solidFill>
                            <a:srgbClr val="0000FF"/>
                          </a:solidFill>
                          <a:latin typeface="华文新魏" panose="02010800040101010101" charset="-122"/>
                          <a:ea typeface="华文新魏" panose="02010800040101010101" charset="-122"/>
                        </a:rPr>
                        <a:t>敌后战场</a:t>
                      </a:r>
                      <a:endParaRPr lang="zh-CN" altLang="en-US" sz="2965" b="1">
                        <a:solidFill>
                          <a:srgbClr val="0000FF"/>
                        </a:solidFill>
                        <a:latin typeface="华文新魏" panose="02010800040101010101" charset="-122"/>
                        <a:ea typeface="华文新魏" panose="02010800040101010101" charset="-122"/>
                      </a:endParaRPr>
                    </a:p>
                  </a:txBody>
                  <a:tcPr marL="96756" marR="96756" marT="48378" marB="48378" vert="horz">
                    <a:lnL w="12700" cap="flat" cmpd="sng">
                      <a:solidFill>
                        <a:schemeClr val="tx1"/>
                      </a:solidFill>
                      <a:prstDash val="solid"/>
                      <a:miter/>
                      <a:headEnd type="none" w="med" len="med"/>
                      <a:tailEnd type="none" w="med" len="med"/>
                    </a:lnL>
                    <a:lnR w="28575" cap="flat" cmpd="sng">
                      <a:solidFill>
                        <a:schemeClr val="tx1"/>
                      </a:solidFill>
                      <a:prstDash val="solid"/>
                      <a:miter/>
                      <a:headEnd type="none" w="med" len="med"/>
                      <a:tailEnd type="none" w="med" len="med"/>
                    </a:lnR>
                    <a:lnT w="28575" cap="flat" cmpd="sng">
                      <a:solidFill>
                        <a:schemeClr val="tx1"/>
                      </a:solidFill>
                      <a:prstDash val="solid"/>
                      <a:miter/>
                      <a:headEnd type="none" w="med" len="med"/>
                      <a:tailEnd type="none" w="med" len="med"/>
                    </a:lnT>
                    <a:lnB w="12700" cap="flat" cmpd="sng">
                      <a:solidFill>
                        <a:schemeClr val="tx1"/>
                      </a:solidFill>
                      <a:prstDash val="solid"/>
                      <a:miter/>
                      <a:headEnd type="none" w="med" len="med"/>
                      <a:tailEnd type="none" w="med" len="med"/>
                    </a:lnB>
                    <a:lnTlToBr>
                      <a:noFill/>
                    </a:lnTlToBr>
                    <a:lnBlToTr>
                      <a:noFill/>
                    </a:lnBlToTr>
                    <a:noFill/>
                  </a:tcPr>
                </a:tc>
              </a:tr>
              <a:tr h="341630">
                <a:tc>
                  <a:txBody>
                    <a:bodyPr wrap="square"/>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r>
                        <a:rPr lang="zh-CN" altLang="en-US" sz="2965" b="1">
                          <a:solidFill>
                            <a:srgbClr val="0000FF"/>
                          </a:solidFill>
                          <a:latin typeface="华文新魏" panose="02010800040101010101" charset="-122"/>
                          <a:ea typeface="华文新魏" panose="02010800040101010101" charset="-122"/>
                          <a:cs typeface="华文新魏" panose="02010800040101010101" charset="-122"/>
                        </a:rPr>
                        <a:t>领       导</a:t>
                      </a:r>
                      <a:endParaRPr lang="zh-CN" altLang="en-US" sz="2965" b="1">
                        <a:solidFill>
                          <a:srgbClr val="0000FF"/>
                        </a:solidFill>
                        <a:latin typeface="华文新魏" panose="02010800040101010101" charset="-122"/>
                        <a:ea typeface="华文新魏" panose="02010800040101010101" charset="-122"/>
                        <a:cs typeface="华文新魏" panose="02010800040101010101" charset="-122"/>
                      </a:endParaRPr>
                    </a:p>
                  </a:txBody>
                  <a:tcPr marL="96756" marR="96756" marT="48378" marB="48378" vert="horz">
                    <a:lnL w="28575" cap="flat" cmpd="sng">
                      <a:solidFill>
                        <a:schemeClr val="tx1"/>
                      </a:solidFill>
                      <a:prstDash val="solid"/>
                      <a:miter/>
                      <a:headEnd type="none" w="med" len="med"/>
                      <a:tailEnd type="none" w="med" len="med"/>
                    </a:lnL>
                    <a:lnR w="12700" cap="flat" cmpd="sng">
                      <a:solidFill>
                        <a:schemeClr val="tx1"/>
                      </a:solidFill>
                      <a:prstDash val="solid"/>
                      <a:miter/>
                      <a:headEnd type="none" w="med" len="med"/>
                      <a:tailEnd type="none" w="med" len="med"/>
                    </a:lnR>
                    <a:lnT w="12700" cap="flat" cmpd="sng">
                      <a:solidFill>
                        <a:schemeClr val="tx1"/>
                      </a:solidFill>
                      <a:prstDash val="solid"/>
                      <a:miter/>
                      <a:headEnd type="none" w="med" len="med"/>
                      <a:tailEnd type="none" w="med" len="med"/>
                    </a:lnT>
                    <a:lnB w="12700" cap="flat" cmpd="sng">
                      <a:solidFill>
                        <a:schemeClr val="tx1"/>
                      </a:solidFill>
                      <a:prstDash val="solid"/>
                      <a:miter/>
                      <a:headEnd type="none" w="med" len="med"/>
                      <a:tailEnd type="none" w="med" len="med"/>
                    </a:lnB>
                    <a:lnTlToBr>
                      <a:noFill/>
                    </a:lnTlToBr>
                    <a:lnBlToTr>
                      <a:noFill/>
                    </a:lnBlToTr>
                    <a:noFill/>
                  </a:tcPr>
                </a:tc>
                <a:tc>
                  <a:txBody>
                    <a:bodyPr wrap="square"/>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spcBef>
                          <a:spcPct val="0"/>
                        </a:spcBef>
                        <a:buNone/>
                      </a:pPr>
                      <a:endParaRPr lang="zh-CN" altLang="en-US" sz="2965" b="1">
                        <a:solidFill>
                          <a:srgbClr val="FFFF00"/>
                        </a:solidFill>
                      </a:endParaRPr>
                    </a:p>
                  </a:txBody>
                  <a:tcPr marL="96756" marR="96756" marT="48378" marB="48378" vert="horz">
                    <a:lnL w="12700" cap="flat" cmpd="sng">
                      <a:solidFill>
                        <a:schemeClr val="tx1"/>
                      </a:solidFill>
                      <a:prstDash val="solid"/>
                      <a:miter/>
                      <a:headEnd type="none" w="med" len="med"/>
                      <a:tailEnd type="none" w="med" len="med"/>
                    </a:lnL>
                    <a:lnR w="12700" cap="flat" cmpd="sng">
                      <a:solidFill>
                        <a:schemeClr val="tx1"/>
                      </a:solidFill>
                      <a:prstDash val="solid"/>
                      <a:miter/>
                      <a:headEnd type="none" w="med" len="med"/>
                      <a:tailEnd type="none" w="med" len="med"/>
                    </a:lnR>
                    <a:lnT w="12700" cap="flat" cmpd="sng">
                      <a:solidFill>
                        <a:schemeClr val="tx1"/>
                      </a:solidFill>
                      <a:prstDash val="solid"/>
                      <a:miter/>
                      <a:headEnd type="none" w="med" len="med"/>
                      <a:tailEnd type="none" w="med" len="med"/>
                    </a:lnT>
                    <a:lnB w="12700" cap="flat" cmpd="sng">
                      <a:solidFill>
                        <a:schemeClr val="tx1"/>
                      </a:solidFill>
                      <a:prstDash val="solid"/>
                      <a:miter/>
                      <a:headEnd type="none" w="med" len="med"/>
                      <a:tailEnd type="none" w="med" len="med"/>
                    </a:lnB>
                    <a:lnTlToBr>
                      <a:noFill/>
                    </a:lnTlToBr>
                    <a:lnBlToTr>
                      <a:noFill/>
                    </a:lnBlToTr>
                    <a:noFill/>
                  </a:tcPr>
                </a:tc>
                <a:tc>
                  <a:txBody>
                    <a:bodyPr wrap="square"/>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endParaRPr lang="zh-CN" altLang="en-US" sz="2965"/>
                    </a:p>
                  </a:txBody>
                  <a:tcPr marL="96756" marR="96756" marT="48378" marB="48378" vert="horz">
                    <a:lnL w="12700" cap="flat" cmpd="sng">
                      <a:solidFill>
                        <a:schemeClr val="tx1"/>
                      </a:solidFill>
                      <a:prstDash val="solid"/>
                      <a:miter/>
                      <a:headEnd type="none" w="med" len="med"/>
                      <a:tailEnd type="none" w="med" len="med"/>
                    </a:lnL>
                    <a:lnR w="28575" cap="flat" cmpd="sng">
                      <a:solidFill>
                        <a:schemeClr val="tx1"/>
                      </a:solidFill>
                      <a:prstDash val="solid"/>
                      <a:miter/>
                      <a:headEnd type="none" w="med" len="med"/>
                      <a:tailEnd type="none" w="med" len="med"/>
                    </a:lnR>
                    <a:lnT w="12700" cap="flat" cmpd="sng">
                      <a:solidFill>
                        <a:schemeClr val="tx1"/>
                      </a:solidFill>
                      <a:prstDash val="solid"/>
                      <a:miter/>
                      <a:headEnd type="none" w="med" len="med"/>
                      <a:tailEnd type="none" w="med" len="med"/>
                    </a:lnT>
                    <a:lnB w="12700" cap="flat" cmpd="sng">
                      <a:solidFill>
                        <a:schemeClr val="tx1"/>
                      </a:solidFill>
                      <a:prstDash val="solid"/>
                      <a:miter/>
                      <a:headEnd type="none" w="med" len="med"/>
                      <a:tailEnd type="none" w="med" len="med"/>
                    </a:lnB>
                    <a:lnTlToBr>
                      <a:noFill/>
                    </a:lnTlToBr>
                    <a:lnBlToTr>
                      <a:noFill/>
                    </a:lnBlToTr>
                    <a:noFill/>
                  </a:tcPr>
                </a:tc>
              </a:tr>
              <a:tr h="713740">
                <a:tc>
                  <a:txBody>
                    <a:bodyPr wrap="square"/>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r>
                        <a:rPr lang="zh-CN" altLang="en-US" sz="2965" b="1">
                          <a:solidFill>
                            <a:srgbClr val="0000FF"/>
                          </a:solidFill>
                          <a:latin typeface="华文新魏" panose="02010800040101010101" charset="-122"/>
                          <a:ea typeface="华文新魏" panose="02010800040101010101" charset="-122"/>
                        </a:rPr>
                        <a:t>抗战路线</a:t>
                      </a:r>
                      <a:endParaRPr lang="zh-CN" altLang="en-US" sz="2965" b="1">
                        <a:solidFill>
                          <a:srgbClr val="0000FF"/>
                        </a:solidFill>
                        <a:latin typeface="华文新魏" panose="02010800040101010101" charset="-122"/>
                        <a:ea typeface="华文新魏" panose="02010800040101010101" charset="-122"/>
                      </a:endParaRPr>
                    </a:p>
                  </a:txBody>
                  <a:tcPr marL="96756" marR="96756" marT="48378" marB="48378" vert="horz">
                    <a:lnL w="28575" cap="flat" cmpd="sng">
                      <a:solidFill>
                        <a:schemeClr val="tx1"/>
                      </a:solidFill>
                      <a:prstDash val="solid"/>
                      <a:miter/>
                      <a:headEnd type="none" w="med" len="med"/>
                      <a:tailEnd type="none" w="med" len="med"/>
                    </a:lnL>
                    <a:lnR w="12700" cap="flat" cmpd="sng">
                      <a:solidFill>
                        <a:schemeClr val="tx1"/>
                      </a:solidFill>
                      <a:prstDash val="solid"/>
                      <a:miter/>
                      <a:headEnd type="none" w="med" len="med"/>
                      <a:tailEnd type="none" w="med" len="med"/>
                    </a:lnR>
                    <a:lnT w="12700" cap="flat" cmpd="sng">
                      <a:solidFill>
                        <a:schemeClr val="tx1"/>
                      </a:solidFill>
                      <a:prstDash val="solid"/>
                      <a:miter/>
                      <a:headEnd type="none" w="med" len="med"/>
                      <a:tailEnd type="none" w="med" len="med"/>
                    </a:lnT>
                    <a:lnB w="12700" cap="flat" cmpd="sng">
                      <a:solidFill>
                        <a:schemeClr val="tx1"/>
                      </a:solidFill>
                      <a:prstDash val="solid"/>
                      <a:miter/>
                      <a:headEnd type="none" w="med" len="med"/>
                      <a:tailEnd type="none" w="med" len="med"/>
                    </a:lnB>
                    <a:lnTlToBr>
                      <a:noFill/>
                    </a:lnTlToBr>
                    <a:lnBlToTr>
                      <a:noFill/>
                    </a:lnBlToTr>
                    <a:noFill/>
                  </a:tcPr>
                </a:tc>
                <a:tc>
                  <a:txBody>
                    <a:bodyPr wrap="square"/>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endParaRPr lang="zh-CN" altLang="en-US" sz="2965"/>
                    </a:p>
                  </a:txBody>
                  <a:tcPr marL="96756" marR="96756" marT="48378" marB="48378" vert="horz">
                    <a:lnL w="12700" cap="flat" cmpd="sng">
                      <a:solidFill>
                        <a:schemeClr val="tx1"/>
                      </a:solidFill>
                      <a:prstDash val="solid"/>
                      <a:miter/>
                      <a:headEnd type="none" w="med" len="med"/>
                      <a:tailEnd type="none" w="med" len="med"/>
                    </a:lnL>
                    <a:lnR w="12700" cap="flat" cmpd="sng">
                      <a:solidFill>
                        <a:schemeClr val="tx1"/>
                      </a:solidFill>
                      <a:prstDash val="solid"/>
                      <a:miter/>
                      <a:headEnd type="none" w="med" len="med"/>
                      <a:tailEnd type="none" w="med" len="med"/>
                    </a:lnR>
                    <a:lnT w="12700" cap="flat" cmpd="sng">
                      <a:solidFill>
                        <a:schemeClr val="tx1"/>
                      </a:solidFill>
                      <a:prstDash val="solid"/>
                      <a:miter/>
                      <a:headEnd type="none" w="med" len="med"/>
                      <a:tailEnd type="none" w="med" len="med"/>
                    </a:lnT>
                    <a:lnB w="12700" cap="flat" cmpd="sng">
                      <a:solidFill>
                        <a:schemeClr val="tx1"/>
                      </a:solidFill>
                      <a:prstDash val="solid"/>
                      <a:miter/>
                      <a:headEnd type="none" w="med" len="med"/>
                      <a:tailEnd type="none" w="med" len="med"/>
                    </a:lnB>
                    <a:lnTlToBr>
                      <a:noFill/>
                    </a:lnTlToBr>
                    <a:lnBlToTr>
                      <a:noFill/>
                    </a:lnBlToTr>
                    <a:noFill/>
                  </a:tcPr>
                </a:tc>
                <a:tc>
                  <a:txBody>
                    <a:bodyPr wrap="square"/>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endParaRPr lang="zh-CN" altLang="en-US" sz="2965"/>
                    </a:p>
                  </a:txBody>
                  <a:tcPr marL="96756" marR="96756" marT="48378" marB="48378" vert="horz">
                    <a:lnL w="12700" cap="flat" cmpd="sng">
                      <a:solidFill>
                        <a:schemeClr val="tx1"/>
                      </a:solidFill>
                      <a:prstDash val="solid"/>
                      <a:miter/>
                      <a:headEnd type="none" w="med" len="med"/>
                      <a:tailEnd type="none" w="med" len="med"/>
                    </a:lnL>
                    <a:lnR w="28575" cap="flat" cmpd="sng">
                      <a:solidFill>
                        <a:schemeClr val="tx1"/>
                      </a:solidFill>
                      <a:prstDash val="solid"/>
                      <a:miter/>
                      <a:headEnd type="none" w="med" len="med"/>
                      <a:tailEnd type="none" w="med" len="med"/>
                    </a:lnR>
                    <a:lnT w="12700" cap="flat" cmpd="sng">
                      <a:solidFill>
                        <a:schemeClr val="tx1"/>
                      </a:solidFill>
                      <a:prstDash val="solid"/>
                      <a:miter/>
                      <a:headEnd type="none" w="med" len="med"/>
                      <a:tailEnd type="none" w="med" len="med"/>
                    </a:lnT>
                    <a:lnB w="12700" cap="flat" cmpd="sng">
                      <a:solidFill>
                        <a:schemeClr val="tx1"/>
                      </a:solidFill>
                      <a:prstDash val="solid"/>
                      <a:miter/>
                      <a:headEnd type="none" w="med" len="med"/>
                      <a:tailEnd type="none" w="med" len="med"/>
                    </a:lnB>
                    <a:lnTlToBr>
                      <a:noFill/>
                    </a:lnTlToBr>
                    <a:lnBlToTr>
                      <a:noFill/>
                    </a:lnBlToTr>
                    <a:noFill/>
                  </a:tcPr>
                </a:tc>
              </a:tr>
              <a:tr h="582930">
                <a:tc>
                  <a:txBody>
                    <a:bodyPr wrap="square"/>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r>
                        <a:rPr lang="zh-CN" altLang="en-US" sz="2965" b="1">
                          <a:solidFill>
                            <a:srgbClr val="0000FF"/>
                          </a:solidFill>
                          <a:latin typeface="华文新魏" panose="02010800040101010101" charset="-122"/>
                          <a:ea typeface="华文新魏" panose="02010800040101010101" charset="-122"/>
                        </a:rPr>
                        <a:t>战场范围</a:t>
                      </a:r>
                      <a:endParaRPr lang="zh-CN" altLang="en-US" sz="2965" b="1">
                        <a:solidFill>
                          <a:srgbClr val="0000FF"/>
                        </a:solidFill>
                        <a:latin typeface="华文新魏" panose="02010800040101010101" charset="-122"/>
                        <a:ea typeface="华文新魏" panose="02010800040101010101" charset="-122"/>
                      </a:endParaRPr>
                    </a:p>
                  </a:txBody>
                  <a:tcPr marL="96756" marR="96756" marT="48378" marB="48378" vert="horz">
                    <a:lnL w="28575" cap="flat" cmpd="sng">
                      <a:solidFill>
                        <a:schemeClr val="tx1"/>
                      </a:solidFill>
                      <a:prstDash val="solid"/>
                      <a:miter/>
                      <a:headEnd type="none" w="med" len="med"/>
                      <a:tailEnd type="none" w="med" len="med"/>
                    </a:lnL>
                    <a:lnR w="12700" cap="flat" cmpd="sng">
                      <a:solidFill>
                        <a:schemeClr val="tx1"/>
                      </a:solidFill>
                      <a:prstDash val="solid"/>
                      <a:miter/>
                      <a:headEnd type="none" w="med" len="med"/>
                      <a:tailEnd type="none" w="med" len="med"/>
                    </a:lnR>
                    <a:lnT w="12700" cap="flat" cmpd="sng">
                      <a:solidFill>
                        <a:schemeClr val="tx1"/>
                      </a:solidFill>
                      <a:prstDash val="solid"/>
                      <a:miter/>
                      <a:headEnd type="none" w="med" len="med"/>
                      <a:tailEnd type="none" w="med" len="med"/>
                    </a:lnT>
                    <a:lnB w="12700" cap="flat" cmpd="sng">
                      <a:solidFill>
                        <a:schemeClr val="tx1"/>
                      </a:solidFill>
                      <a:prstDash val="solid"/>
                      <a:miter/>
                      <a:headEnd type="none" w="med" len="med"/>
                      <a:tailEnd type="none" w="med" len="med"/>
                    </a:lnB>
                    <a:lnTlToBr>
                      <a:noFill/>
                    </a:lnTlToBr>
                    <a:lnBlToTr>
                      <a:noFill/>
                    </a:lnBlToTr>
                    <a:noFill/>
                  </a:tcPr>
                </a:tc>
                <a:tc>
                  <a:txBody>
                    <a:bodyPr wrap="square"/>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endParaRPr lang="zh-CN" altLang="en-US" sz="2965"/>
                    </a:p>
                  </a:txBody>
                  <a:tcPr marL="96756" marR="96756" marT="48378" marB="48378" vert="horz">
                    <a:lnL w="12700" cap="flat" cmpd="sng">
                      <a:solidFill>
                        <a:schemeClr val="tx1"/>
                      </a:solidFill>
                      <a:prstDash val="solid"/>
                      <a:miter/>
                      <a:headEnd type="none" w="med" len="med"/>
                      <a:tailEnd type="none" w="med" len="med"/>
                    </a:lnL>
                    <a:lnR w="12700" cap="flat" cmpd="sng">
                      <a:solidFill>
                        <a:schemeClr val="tx1"/>
                      </a:solidFill>
                      <a:prstDash val="solid"/>
                      <a:miter/>
                      <a:headEnd type="none" w="med" len="med"/>
                      <a:tailEnd type="none" w="med" len="med"/>
                    </a:lnR>
                    <a:lnT w="12700" cap="flat" cmpd="sng">
                      <a:solidFill>
                        <a:schemeClr val="tx1"/>
                      </a:solidFill>
                      <a:prstDash val="solid"/>
                      <a:miter/>
                      <a:headEnd type="none" w="med" len="med"/>
                      <a:tailEnd type="none" w="med" len="med"/>
                    </a:lnT>
                    <a:lnB w="12700" cap="flat" cmpd="sng">
                      <a:solidFill>
                        <a:schemeClr val="tx1"/>
                      </a:solidFill>
                      <a:prstDash val="solid"/>
                      <a:miter/>
                      <a:headEnd type="none" w="med" len="med"/>
                      <a:tailEnd type="none" w="med" len="med"/>
                    </a:lnB>
                    <a:lnTlToBr>
                      <a:noFill/>
                    </a:lnTlToBr>
                    <a:lnBlToTr>
                      <a:noFill/>
                    </a:lnBlToTr>
                    <a:noFill/>
                  </a:tcPr>
                </a:tc>
                <a:tc>
                  <a:txBody>
                    <a:bodyPr wrap="square"/>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endParaRPr lang="zh-CN" altLang="en-US" sz="2965"/>
                    </a:p>
                  </a:txBody>
                  <a:tcPr marL="96756" marR="96756" marT="48378" marB="48378" vert="horz">
                    <a:lnL w="12700" cap="flat" cmpd="sng">
                      <a:solidFill>
                        <a:schemeClr val="tx1"/>
                      </a:solidFill>
                      <a:prstDash val="solid"/>
                      <a:miter/>
                      <a:headEnd type="none" w="med" len="med"/>
                      <a:tailEnd type="none" w="med" len="med"/>
                    </a:lnL>
                    <a:lnR w="28575" cap="flat" cmpd="sng">
                      <a:solidFill>
                        <a:schemeClr val="tx1"/>
                      </a:solidFill>
                      <a:prstDash val="solid"/>
                      <a:miter/>
                      <a:headEnd type="none" w="med" len="med"/>
                      <a:tailEnd type="none" w="med" len="med"/>
                    </a:lnR>
                    <a:lnT w="12700" cap="flat" cmpd="sng">
                      <a:solidFill>
                        <a:schemeClr val="tx1"/>
                      </a:solidFill>
                      <a:prstDash val="solid"/>
                      <a:miter/>
                      <a:headEnd type="none" w="med" len="med"/>
                      <a:tailEnd type="none" w="med" len="med"/>
                    </a:lnT>
                    <a:lnB w="12700" cap="flat" cmpd="sng">
                      <a:solidFill>
                        <a:schemeClr val="tx1"/>
                      </a:solidFill>
                      <a:prstDash val="solid"/>
                      <a:miter/>
                      <a:headEnd type="none" w="med" len="med"/>
                      <a:tailEnd type="none" w="med" len="med"/>
                    </a:lnB>
                    <a:lnTlToBr>
                      <a:noFill/>
                    </a:lnTlToBr>
                    <a:lnBlToTr>
                      <a:noFill/>
                    </a:lnBlToTr>
                    <a:noFill/>
                  </a:tcPr>
                </a:tc>
              </a:tr>
              <a:tr h="612775">
                <a:tc>
                  <a:txBody>
                    <a:bodyPr wrap="square"/>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r>
                        <a:rPr lang="zh-CN" altLang="en-US" sz="2965" b="1">
                          <a:solidFill>
                            <a:srgbClr val="0000FF"/>
                          </a:solidFill>
                          <a:latin typeface="华文新魏" panose="02010800040101010101" charset="-122"/>
                          <a:ea typeface="华文新魏" panose="02010800040101010101" charset="-122"/>
                        </a:rPr>
                        <a:t>作战方式</a:t>
                      </a:r>
                      <a:endParaRPr lang="zh-CN" altLang="en-US" sz="2965" b="1">
                        <a:solidFill>
                          <a:srgbClr val="0000FF"/>
                        </a:solidFill>
                        <a:latin typeface="华文新魏" panose="02010800040101010101" charset="-122"/>
                        <a:ea typeface="华文新魏" panose="02010800040101010101" charset="-122"/>
                      </a:endParaRPr>
                    </a:p>
                  </a:txBody>
                  <a:tcPr marL="96756" marR="96756" marT="48378" marB="48378" vert="horz">
                    <a:lnL w="28575" cap="flat" cmpd="sng">
                      <a:solidFill>
                        <a:schemeClr val="tx1"/>
                      </a:solidFill>
                      <a:prstDash val="solid"/>
                      <a:miter/>
                      <a:headEnd type="none" w="med" len="med"/>
                      <a:tailEnd type="none" w="med" len="med"/>
                    </a:lnL>
                    <a:lnR w="12700" cap="flat" cmpd="sng">
                      <a:solidFill>
                        <a:schemeClr val="tx1"/>
                      </a:solidFill>
                      <a:prstDash val="solid"/>
                      <a:miter/>
                      <a:headEnd type="none" w="med" len="med"/>
                      <a:tailEnd type="none" w="med" len="med"/>
                    </a:lnR>
                    <a:lnT w="12700" cap="flat" cmpd="sng">
                      <a:solidFill>
                        <a:schemeClr val="tx1"/>
                      </a:solidFill>
                      <a:prstDash val="solid"/>
                      <a:miter/>
                      <a:headEnd type="none" w="med" len="med"/>
                      <a:tailEnd type="none" w="med" len="med"/>
                    </a:lnT>
                    <a:lnB w="12700" cap="flat" cmpd="sng">
                      <a:solidFill>
                        <a:schemeClr val="tx1"/>
                      </a:solidFill>
                      <a:prstDash val="solid"/>
                      <a:miter/>
                      <a:headEnd type="none" w="med" len="med"/>
                      <a:tailEnd type="none" w="med" len="med"/>
                    </a:lnB>
                    <a:lnTlToBr>
                      <a:noFill/>
                    </a:lnTlToBr>
                    <a:lnBlToTr>
                      <a:noFill/>
                    </a:lnBlToTr>
                    <a:noFill/>
                  </a:tcPr>
                </a:tc>
                <a:tc>
                  <a:txBody>
                    <a:bodyPr wrap="square"/>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endParaRPr lang="zh-CN" altLang="en-US" sz="2965"/>
                    </a:p>
                  </a:txBody>
                  <a:tcPr marL="96756" marR="96756" marT="48378" marB="48378" vert="horz">
                    <a:lnL w="12700" cap="flat" cmpd="sng">
                      <a:solidFill>
                        <a:schemeClr val="tx1"/>
                      </a:solidFill>
                      <a:prstDash val="solid"/>
                      <a:miter/>
                      <a:headEnd type="none" w="med" len="med"/>
                      <a:tailEnd type="none" w="med" len="med"/>
                    </a:lnL>
                    <a:lnR w="12700" cap="flat" cmpd="sng">
                      <a:solidFill>
                        <a:schemeClr val="tx1"/>
                      </a:solidFill>
                      <a:prstDash val="solid"/>
                      <a:miter/>
                      <a:headEnd type="none" w="med" len="med"/>
                      <a:tailEnd type="none" w="med" len="med"/>
                    </a:lnR>
                    <a:lnT w="12700" cap="flat" cmpd="sng">
                      <a:solidFill>
                        <a:schemeClr val="tx1"/>
                      </a:solidFill>
                      <a:prstDash val="solid"/>
                      <a:miter/>
                      <a:headEnd type="none" w="med" len="med"/>
                      <a:tailEnd type="none" w="med" len="med"/>
                    </a:lnT>
                    <a:lnB w="12700" cap="flat" cmpd="sng">
                      <a:solidFill>
                        <a:schemeClr val="tx1"/>
                      </a:solidFill>
                      <a:prstDash val="solid"/>
                      <a:miter/>
                      <a:headEnd type="none" w="med" len="med"/>
                      <a:tailEnd type="none" w="med" len="med"/>
                    </a:lnB>
                    <a:lnTlToBr>
                      <a:noFill/>
                    </a:lnTlToBr>
                    <a:lnBlToTr>
                      <a:noFill/>
                    </a:lnBlToTr>
                    <a:noFill/>
                  </a:tcPr>
                </a:tc>
                <a:tc>
                  <a:txBody>
                    <a:bodyPr wrap="square"/>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endParaRPr lang="zh-CN" altLang="en-US" sz="2965"/>
                    </a:p>
                  </a:txBody>
                  <a:tcPr marL="96756" marR="96756" marT="48378" marB="48378" vert="horz">
                    <a:lnL w="12700" cap="flat" cmpd="sng">
                      <a:solidFill>
                        <a:schemeClr val="tx1"/>
                      </a:solidFill>
                      <a:prstDash val="solid"/>
                      <a:miter/>
                      <a:headEnd type="none" w="med" len="med"/>
                      <a:tailEnd type="none" w="med" len="med"/>
                    </a:lnL>
                    <a:lnR w="28575" cap="flat" cmpd="sng">
                      <a:solidFill>
                        <a:schemeClr val="tx1"/>
                      </a:solidFill>
                      <a:prstDash val="solid"/>
                      <a:miter/>
                      <a:headEnd type="none" w="med" len="med"/>
                      <a:tailEnd type="none" w="med" len="med"/>
                    </a:lnR>
                    <a:lnT w="12700" cap="flat" cmpd="sng">
                      <a:solidFill>
                        <a:schemeClr val="tx1"/>
                      </a:solidFill>
                      <a:prstDash val="solid"/>
                      <a:miter/>
                      <a:headEnd type="none" w="med" len="med"/>
                      <a:tailEnd type="none" w="med" len="med"/>
                    </a:lnT>
                    <a:lnB w="12700" cap="flat" cmpd="sng">
                      <a:solidFill>
                        <a:schemeClr val="tx1"/>
                      </a:solidFill>
                      <a:prstDash val="solid"/>
                      <a:miter/>
                      <a:headEnd type="none" w="med" len="med"/>
                      <a:tailEnd type="none" w="med" len="med"/>
                    </a:lnB>
                    <a:lnTlToBr>
                      <a:noFill/>
                    </a:lnTlToBr>
                    <a:lnBlToTr>
                      <a:noFill/>
                    </a:lnBlToTr>
                    <a:noFill/>
                  </a:tcPr>
                </a:tc>
              </a:tr>
              <a:tr h="645795">
                <a:tc>
                  <a:txBody>
                    <a:bodyPr wrap="square"/>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r>
                        <a:rPr lang="zh-CN" altLang="en-US" sz="2965" b="1">
                          <a:solidFill>
                            <a:srgbClr val="0000FF"/>
                          </a:solidFill>
                          <a:latin typeface="华文新魏" panose="02010800040101010101" charset="-122"/>
                          <a:ea typeface="华文新魏" panose="02010800040101010101" charset="-122"/>
                        </a:rPr>
                        <a:t>战略地位</a:t>
                      </a:r>
                      <a:endParaRPr lang="zh-CN" altLang="en-US" sz="2965" b="1">
                        <a:solidFill>
                          <a:srgbClr val="0000FF"/>
                        </a:solidFill>
                        <a:latin typeface="华文新魏" panose="02010800040101010101" charset="-122"/>
                        <a:ea typeface="华文新魏" panose="02010800040101010101" charset="-122"/>
                      </a:endParaRPr>
                    </a:p>
                  </a:txBody>
                  <a:tcPr marL="96756" marR="96756" marT="48378" marB="48378" vert="horz">
                    <a:lnL w="28575" cap="flat" cmpd="sng">
                      <a:solidFill>
                        <a:schemeClr val="tx1"/>
                      </a:solidFill>
                      <a:prstDash val="solid"/>
                      <a:miter/>
                      <a:headEnd type="none" w="med" len="med"/>
                      <a:tailEnd type="none" w="med" len="med"/>
                    </a:lnL>
                    <a:lnR w="12700" cap="flat" cmpd="sng">
                      <a:solidFill>
                        <a:schemeClr val="tx1"/>
                      </a:solidFill>
                      <a:prstDash val="solid"/>
                      <a:miter/>
                      <a:headEnd type="none" w="med" len="med"/>
                      <a:tailEnd type="none" w="med" len="med"/>
                    </a:lnR>
                    <a:lnT w="12700" cap="flat" cmpd="sng">
                      <a:solidFill>
                        <a:schemeClr val="tx1"/>
                      </a:solidFill>
                      <a:prstDash val="solid"/>
                      <a:miter/>
                      <a:headEnd type="none" w="med" len="med"/>
                      <a:tailEnd type="none" w="med" len="med"/>
                    </a:lnT>
                    <a:lnB w="28575" cap="flat" cmpd="sng">
                      <a:solidFill>
                        <a:schemeClr val="tx1"/>
                      </a:solidFill>
                      <a:prstDash val="solid"/>
                      <a:miter/>
                      <a:headEnd type="none" w="med" len="med"/>
                      <a:tailEnd type="none" w="med" len="med"/>
                    </a:lnB>
                    <a:lnTlToBr>
                      <a:noFill/>
                    </a:lnTlToBr>
                    <a:lnBlToTr>
                      <a:noFill/>
                    </a:lnBlToTr>
                    <a:noFill/>
                  </a:tcPr>
                </a:tc>
                <a:tc>
                  <a:txBody>
                    <a:bodyPr wrap="square"/>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endParaRPr lang="zh-CN" altLang="en-US" sz="2965"/>
                    </a:p>
                  </a:txBody>
                  <a:tcPr marL="96756" marR="96756" marT="48378" marB="48378" vert="horz">
                    <a:lnL w="12700" cap="flat" cmpd="sng">
                      <a:solidFill>
                        <a:schemeClr val="tx1"/>
                      </a:solidFill>
                      <a:prstDash val="solid"/>
                      <a:miter/>
                      <a:headEnd type="none" w="med" len="med"/>
                      <a:tailEnd type="none" w="med" len="med"/>
                    </a:lnL>
                    <a:lnR w="12700" cap="flat" cmpd="sng">
                      <a:solidFill>
                        <a:schemeClr val="tx1"/>
                      </a:solidFill>
                      <a:prstDash val="solid"/>
                      <a:miter/>
                      <a:headEnd type="none" w="med" len="med"/>
                      <a:tailEnd type="none" w="med" len="med"/>
                    </a:lnR>
                    <a:lnT w="12700" cap="flat" cmpd="sng">
                      <a:solidFill>
                        <a:schemeClr val="tx1"/>
                      </a:solidFill>
                      <a:prstDash val="solid"/>
                      <a:miter/>
                      <a:headEnd type="none" w="med" len="med"/>
                      <a:tailEnd type="none" w="med" len="med"/>
                    </a:lnT>
                    <a:lnB w="28575" cap="flat" cmpd="sng">
                      <a:solidFill>
                        <a:schemeClr val="tx1"/>
                      </a:solidFill>
                      <a:prstDash val="solid"/>
                      <a:miter/>
                      <a:headEnd type="none" w="med" len="med"/>
                      <a:tailEnd type="none" w="med" len="med"/>
                    </a:lnB>
                    <a:lnTlToBr>
                      <a:noFill/>
                    </a:lnTlToBr>
                    <a:lnBlToTr>
                      <a:noFill/>
                    </a:lnBlToTr>
                    <a:noFill/>
                  </a:tcPr>
                </a:tc>
                <a:tc>
                  <a:txBody>
                    <a:bodyPr wrap="square"/>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endParaRPr lang="zh-CN" altLang="en-US" sz="2965"/>
                    </a:p>
                  </a:txBody>
                  <a:tcPr marL="96756" marR="96756" marT="48378" marB="48378" vert="horz">
                    <a:lnL w="12700" cap="flat" cmpd="sng">
                      <a:solidFill>
                        <a:schemeClr val="tx1"/>
                      </a:solidFill>
                      <a:prstDash val="solid"/>
                      <a:miter/>
                      <a:headEnd type="none" w="med" len="med"/>
                      <a:tailEnd type="none" w="med" len="med"/>
                    </a:lnL>
                    <a:lnR w="28575" cap="flat" cmpd="sng">
                      <a:solidFill>
                        <a:schemeClr val="tx1"/>
                      </a:solidFill>
                      <a:prstDash val="solid"/>
                      <a:miter/>
                      <a:headEnd type="none" w="med" len="med"/>
                      <a:tailEnd type="none" w="med" len="med"/>
                    </a:lnR>
                    <a:lnT w="12700" cap="flat" cmpd="sng">
                      <a:solidFill>
                        <a:schemeClr val="tx1"/>
                      </a:solidFill>
                      <a:prstDash val="solid"/>
                      <a:miter/>
                      <a:headEnd type="none" w="med" len="med"/>
                      <a:tailEnd type="none" w="med" len="med"/>
                    </a:lnT>
                    <a:lnB w="28575" cap="flat" cmpd="sng">
                      <a:solidFill>
                        <a:schemeClr val="tx1"/>
                      </a:solidFill>
                      <a:prstDash val="solid"/>
                      <a:miter/>
                      <a:headEnd type="none" w="med" len="med"/>
                      <a:tailEnd type="none" w="med" len="med"/>
                    </a:lnB>
                    <a:lnTlToBr>
                      <a:noFill/>
                    </a:lnTlToBr>
                    <a:lnBlToTr>
                      <a:noFill/>
                    </a:lnBlToTr>
                    <a:noFill/>
                  </a:tcPr>
                </a:tc>
              </a:tr>
            </a:tbl>
          </a:graphicData>
        </a:graphic>
      </p:graphicFrame>
      <p:sp>
        <p:nvSpPr>
          <p:cNvPr id="40993" name="Text Box 33"/>
          <p:cNvSpPr txBox="1"/>
          <p:nvPr/>
        </p:nvSpPr>
        <p:spPr>
          <a:xfrm>
            <a:off x="3004672" y="2444393"/>
            <a:ext cx="2783431" cy="460375"/>
          </a:xfrm>
          <a:prstGeom prst="rect">
            <a:avLst/>
          </a:prstGeom>
          <a:noFill/>
          <a:ln w="9525">
            <a:noFill/>
          </a:ln>
        </p:spPr>
        <p:txBody>
          <a:bodyPr>
            <a:spAutoFit/>
          </a:bodyPr>
          <a:p>
            <a:pPr>
              <a:spcBef>
                <a:spcPct val="50000"/>
              </a:spcBef>
            </a:pPr>
            <a:r>
              <a:rPr lang="zh-CN" altLang="en-US" sz="2400" b="1">
                <a:solidFill>
                  <a:srgbClr val="FF0000"/>
                </a:solidFill>
                <a:latin typeface="Arial" panose="020B0604020202020204" pitchFamily="34" charset="0"/>
              </a:rPr>
              <a:t>国民政府 </a:t>
            </a:r>
            <a:endParaRPr lang="zh-CN" altLang="en-US" sz="2400" b="1">
              <a:solidFill>
                <a:srgbClr val="FF0000"/>
              </a:solidFill>
              <a:latin typeface="Arial" panose="020B0604020202020204" pitchFamily="34" charset="0"/>
            </a:endParaRPr>
          </a:p>
        </p:txBody>
      </p:sp>
      <p:sp>
        <p:nvSpPr>
          <p:cNvPr id="40994" name="Text Box 34"/>
          <p:cNvSpPr txBox="1"/>
          <p:nvPr/>
        </p:nvSpPr>
        <p:spPr>
          <a:xfrm>
            <a:off x="7113362" y="2443965"/>
            <a:ext cx="3361282" cy="460375"/>
          </a:xfrm>
          <a:prstGeom prst="rect">
            <a:avLst/>
          </a:prstGeom>
          <a:noFill/>
          <a:ln w="9525">
            <a:noFill/>
          </a:ln>
        </p:spPr>
        <p:txBody>
          <a:bodyPr>
            <a:spAutoFit/>
          </a:bodyPr>
          <a:p>
            <a:pPr>
              <a:spcBef>
                <a:spcPct val="50000"/>
              </a:spcBef>
            </a:pPr>
            <a:r>
              <a:rPr lang="zh-CN" altLang="en-US" sz="2400" b="1">
                <a:solidFill>
                  <a:srgbClr val="FF0000"/>
                </a:solidFill>
                <a:latin typeface="Arial" panose="020B0604020202020204" pitchFamily="34" charset="0"/>
              </a:rPr>
              <a:t>中国共产党</a:t>
            </a:r>
            <a:r>
              <a:rPr lang="zh-CN" altLang="en-US" sz="1600" b="1">
                <a:solidFill>
                  <a:srgbClr val="FF0000"/>
                </a:solidFill>
                <a:latin typeface="Arial" panose="020B0604020202020204" pitchFamily="34" charset="0"/>
              </a:rPr>
              <a:t> </a:t>
            </a:r>
            <a:endParaRPr lang="zh-CN" altLang="en-US" sz="1600" b="1">
              <a:solidFill>
                <a:srgbClr val="FF0000"/>
              </a:solidFill>
              <a:latin typeface="Arial" panose="020B0604020202020204" pitchFamily="34" charset="0"/>
            </a:endParaRPr>
          </a:p>
        </p:txBody>
      </p:sp>
      <p:sp>
        <p:nvSpPr>
          <p:cNvPr id="40995" name="Text Box 35"/>
          <p:cNvSpPr txBox="1"/>
          <p:nvPr/>
        </p:nvSpPr>
        <p:spPr>
          <a:xfrm>
            <a:off x="2667000" y="2991485"/>
            <a:ext cx="3827780" cy="829945"/>
          </a:xfrm>
          <a:prstGeom prst="rect">
            <a:avLst/>
          </a:prstGeom>
          <a:noFill/>
          <a:ln w="9525">
            <a:noFill/>
          </a:ln>
        </p:spPr>
        <p:txBody>
          <a:bodyPr wrap="square">
            <a:spAutoFit/>
          </a:bodyPr>
          <a:p>
            <a:r>
              <a:rPr lang="en-US" altLang="zh-CN" sz="2400" b="0">
                <a:solidFill>
                  <a:schemeClr val="tx1"/>
                </a:solidFill>
                <a:latin typeface="Arial" panose="020B0604020202020204" pitchFamily="34" charset="0"/>
              </a:rPr>
              <a:t>      </a:t>
            </a:r>
            <a:r>
              <a:rPr lang="zh-CN" altLang="en-US" sz="2400">
                <a:latin typeface="Arial" panose="020B0604020202020204" pitchFamily="34" charset="0"/>
              </a:rPr>
              <a:t>片面抗战路线</a:t>
            </a:r>
            <a:endParaRPr lang="zh-CN" altLang="en-US" sz="2400">
              <a:latin typeface="Arial" panose="020B0604020202020204" pitchFamily="34" charset="0"/>
            </a:endParaRPr>
          </a:p>
          <a:p>
            <a:r>
              <a:rPr lang="zh-CN" altLang="en-US" sz="2400" b="0">
                <a:solidFill>
                  <a:schemeClr val="tx1"/>
                </a:solidFill>
                <a:latin typeface="Arial" panose="020B0604020202020204" pitchFamily="34" charset="0"/>
              </a:rPr>
              <a:t>（</a:t>
            </a:r>
            <a:r>
              <a:rPr lang="zh-CN" altLang="en-US" sz="2400">
                <a:solidFill>
                  <a:schemeClr val="tx1"/>
                </a:solidFill>
                <a:latin typeface="Arial" panose="020B0604020202020204" pitchFamily="34" charset="0"/>
              </a:rPr>
              <a:t>单纯依靠政府和军队</a:t>
            </a:r>
            <a:r>
              <a:rPr lang="zh-CN" altLang="en-US" sz="2400" b="0">
                <a:solidFill>
                  <a:schemeClr val="tx1"/>
                </a:solidFill>
                <a:latin typeface="Arial" panose="020B0604020202020204" pitchFamily="34" charset="0"/>
              </a:rPr>
              <a:t>） </a:t>
            </a:r>
            <a:endParaRPr lang="zh-CN" altLang="en-US" sz="2400" b="0">
              <a:solidFill>
                <a:schemeClr val="tx1"/>
              </a:solidFill>
              <a:latin typeface="Arial" panose="020B0604020202020204" pitchFamily="34" charset="0"/>
            </a:endParaRPr>
          </a:p>
        </p:txBody>
      </p:sp>
      <p:sp>
        <p:nvSpPr>
          <p:cNvPr id="40996" name="Text Box 36"/>
          <p:cNvSpPr txBox="1"/>
          <p:nvPr/>
        </p:nvSpPr>
        <p:spPr>
          <a:xfrm>
            <a:off x="6672944" y="3013982"/>
            <a:ext cx="5088119" cy="829945"/>
          </a:xfrm>
          <a:prstGeom prst="rect">
            <a:avLst/>
          </a:prstGeom>
          <a:noFill/>
          <a:ln w="9525">
            <a:noFill/>
          </a:ln>
        </p:spPr>
        <p:txBody>
          <a:bodyPr>
            <a:spAutoFit/>
          </a:bodyPr>
          <a:p>
            <a:r>
              <a:rPr lang="en-US" altLang="zh-CN" sz="2400" b="0">
                <a:solidFill>
                  <a:schemeClr val="tx1"/>
                </a:solidFill>
                <a:latin typeface="Arial" panose="020B0604020202020204" pitchFamily="34" charset="0"/>
              </a:rPr>
              <a:t>         </a:t>
            </a:r>
            <a:r>
              <a:rPr lang="zh-CN" altLang="en-US" sz="2400">
                <a:latin typeface="Arial" panose="020B0604020202020204" pitchFamily="34" charset="0"/>
              </a:rPr>
              <a:t>全面抗战路线</a:t>
            </a:r>
            <a:endParaRPr lang="zh-CN" altLang="en-US" sz="2400">
              <a:latin typeface="Arial" panose="020B0604020202020204" pitchFamily="34" charset="0"/>
            </a:endParaRPr>
          </a:p>
          <a:p>
            <a:r>
              <a:rPr lang="zh-CN" altLang="en-US" sz="2400" b="0">
                <a:solidFill>
                  <a:schemeClr val="tx1"/>
                </a:solidFill>
                <a:latin typeface="Arial" panose="020B0604020202020204" pitchFamily="34" charset="0"/>
              </a:rPr>
              <a:t>（</a:t>
            </a:r>
            <a:r>
              <a:rPr lang="zh-CN" altLang="en-US" sz="2400">
                <a:solidFill>
                  <a:schemeClr val="tx1"/>
                </a:solidFill>
                <a:latin typeface="Arial" panose="020B0604020202020204" pitchFamily="34" charset="0"/>
              </a:rPr>
              <a:t>动员和依靠全民族一切力量</a:t>
            </a:r>
            <a:r>
              <a:rPr lang="zh-CN" altLang="en-US" sz="2400" b="0">
                <a:solidFill>
                  <a:schemeClr val="tx1"/>
                </a:solidFill>
                <a:latin typeface="Arial" panose="020B0604020202020204" pitchFamily="34" charset="0"/>
              </a:rPr>
              <a:t>） </a:t>
            </a:r>
            <a:endParaRPr lang="zh-CN" altLang="en-US" sz="2400" b="0">
              <a:solidFill>
                <a:schemeClr val="tx1"/>
              </a:solidFill>
              <a:latin typeface="Arial" panose="020B0604020202020204" pitchFamily="34" charset="0"/>
            </a:endParaRPr>
          </a:p>
        </p:txBody>
      </p:sp>
      <p:sp>
        <p:nvSpPr>
          <p:cNvPr id="40997" name="Text Box 37"/>
          <p:cNvSpPr txBox="1"/>
          <p:nvPr/>
        </p:nvSpPr>
        <p:spPr>
          <a:xfrm>
            <a:off x="2668179" y="3843745"/>
            <a:ext cx="3457032" cy="460375"/>
          </a:xfrm>
          <a:prstGeom prst="rect">
            <a:avLst/>
          </a:prstGeom>
          <a:noFill/>
          <a:ln w="9525">
            <a:noFill/>
          </a:ln>
        </p:spPr>
        <p:txBody>
          <a:bodyPr>
            <a:spAutoFit/>
          </a:bodyPr>
          <a:p>
            <a:pPr>
              <a:spcBef>
                <a:spcPct val="50000"/>
              </a:spcBef>
            </a:pPr>
            <a:r>
              <a:rPr lang="zh-CN" altLang="en-US" sz="2400">
                <a:solidFill>
                  <a:srgbClr val="0000FF"/>
                </a:solidFill>
                <a:latin typeface="Arial" panose="020B0604020202020204" pitchFamily="34" charset="0"/>
              </a:rPr>
              <a:t>在</a:t>
            </a:r>
            <a:r>
              <a:rPr lang="zh-CN" altLang="en-US" sz="2400" b="1">
                <a:solidFill>
                  <a:srgbClr val="FF0000"/>
                </a:solidFill>
                <a:latin typeface="Arial" panose="020B0604020202020204" pitchFamily="34" charset="0"/>
              </a:rPr>
              <a:t>国统区</a:t>
            </a:r>
            <a:r>
              <a:rPr lang="zh-CN" altLang="en-US" sz="2400">
                <a:solidFill>
                  <a:srgbClr val="0000FF"/>
                </a:solidFill>
                <a:latin typeface="Arial" panose="020B0604020202020204" pitchFamily="34" charset="0"/>
              </a:rPr>
              <a:t>划分若干战区  </a:t>
            </a:r>
            <a:endParaRPr lang="zh-CN" altLang="en-US" sz="2400">
              <a:solidFill>
                <a:srgbClr val="0000FF"/>
              </a:solidFill>
              <a:latin typeface="Arial" panose="020B0604020202020204" pitchFamily="34" charset="0"/>
            </a:endParaRPr>
          </a:p>
        </p:txBody>
      </p:sp>
      <p:sp>
        <p:nvSpPr>
          <p:cNvPr id="40998" name="Text Box 38"/>
          <p:cNvSpPr txBox="1"/>
          <p:nvPr/>
        </p:nvSpPr>
        <p:spPr>
          <a:xfrm>
            <a:off x="6913245" y="3843655"/>
            <a:ext cx="3761740" cy="460375"/>
          </a:xfrm>
          <a:prstGeom prst="rect">
            <a:avLst/>
          </a:prstGeom>
          <a:noFill/>
          <a:ln w="9525">
            <a:noFill/>
          </a:ln>
        </p:spPr>
        <p:txBody>
          <a:bodyPr wrap="square">
            <a:spAutoFit/>
          </a:bodyPr>
          <a:p>
            <a:pPr>
              <a:spcBef>
                <a:spcPct val="50000"/>
              </a:spcBef>
            </a:pPr>
            <a:r>
              <a:rPr lang="zh-CN" altLang="en-US" sz="2400">
                <a:solidFill>
                  <a:srgbClr val="0000FF"/>
                </a:solidFill>
                <a:latin typeface="Arial" panose="020B0604020202020204" pitchFamily="34" charset="0"/>
              </a:rPr>
              <a:t>在</a:t>
            </a:r>
            <a:r>
              <a:rPr lang="zh-CN" altLang="en-US" sz="2400" b="1">
                <a:solidFill>
                  <a:srgbClr val="FF0000"/>
                </a:solidFill>
                <a:latin typeface="Arial" panose="020B0604020202020204" pitchFamily="34" charset="0"/>
              </a:rPr>
              <a:t>敌占区</a:t>
            </a:r>
            <a:r>
              <a:rPr lang="zh-CN" altLang="en-US" sz="2400">
                <a:solidFill>
                  <a:srgbClr val="0000FF"/>
                </a:solidFill>
                <a:latin typeface="Arial" panose="020B0604020202020204" pitchFamily="34" charset="0"/>
              </a:rPr>
              <a:t> 开辟敌后战场 </a:t>
            </a:r>
            <a:endParaRPr lang="zh-CN" altLang="en-US" sz="2400">
              <a:solidFill>
                <a:srgbClr val="0000FF"/>
              </a:solidFill>
              <a:latin typeface="Arial" panose="020B0604020202020204" pitchFamily="34" charset="0"/>
            </a:endParaRPr>
          </a:p>
        </p:txBody>
      </p:sp>
      <p:sp>
        <p:nvSpPr>
          <p:cNvPr id="40999" name="Text Box 39"/>
          <p:cNvSpPr txBox="1"/>
          <p:nvPr/>
        </p:nvSpPr>
        <p:spPr>
          <a:xfrm>
            <a:off x="2549525" y="4437380"/>
            <a:ext cx="3695065" cy="460375"/>
          </a:xfrm>
          <a:prstGeom prst="rect">
            <a:avLst/>
          </a:prstGeom>
          <a:noFill/>
          <a:ln w="9525">
            <a:noFill/>
          </a:ln>
        </p:spPr>
        <p:txBody>
          <a:bodyPr wrap="square">
            <a:spAutoFit/>
          </a:bodyPr>
          <a:p>
            <a:pPr>
              <a:spcBef>
                <a:spcPct val="50000"/>
              </a:spcBef>
            </a:pPr>
            <a:r>
              <a:rPr lang="zh-CN" altLang="en-US" sz="2400">
                <a:solidFill>
                  <a:schemeClr val="tx1"/>
                </a:solidFill>
                <a:uFillTx/>
                <a:latin typeface="Arial" panose="020B0604020202020204" pitchFamily="34" charset="0"/>
              </a:rPr>
              <a:t>以阵地防御为主的正规战 </a:t>
            </a:r>
            <a:endParaRPr lang="zh-CN" altLang="en-US" sz="2400">
              <a:solidFill>
                <a:schemeClr val="tx1"/>
              </a:solidFill>
              <a:uFillTx/>
              <a:latin typeface="Arial" panose="020B0604020202020204" pitchFamily="34" charset="0"/>
            </a:endParaRPr>
          </a:p>
        </p:txBody>
      </p:sp>
      <p:sp>
        <p:nvSpPr>
          <p:cNvPr id="41000" name="Text Box 40"/>
          <p:cNvSpPr txBox="1"/>
          <p:nvPr/>
        </p:nvSpPr>
        <p:spPr>
          <a:xfrm>
            <a:off x="7113270" y="4521835"/>
            <a:ext cx="1901825" cy="460375"/>
          </a:xfrm>
          <a:prstGeom prst="rect">
            <a:avLst/>
          </a:prstGeom>
          <a:noFill/>
          <a:ln w="9525">
            <a:noFill/>
          </a:ln>
        </p:spPr>
        <p:txBody>
          <a:bodyPr wrap="square">
            <a:spAutoFit/>
          </a:bodyPr>
          <a:p>
            <a:pPr>
              <a:spcBef>
                <a:spcPct val="50000"/>
              </a:spcBef>
            </a:pPr>
            <a:r>
              <a:rPr lang="zh-CN" altLang="en-US" sz="2400">
                <a:solidFill>
                  <a:schemeClr val="tx1"/>
                </a:solidFill>
                <a:uFillTx/>
                <a:latin typeface="Arial" panose="020B0604020202020204" pitchFamily="34" charset="0"/>
              </a:rPr>
              <a:t>游击战 </a:t>
            </a:r>
            <a:endParaRPr lang="zh-CN" altLang="en-US" sz="2400">
              <a:solidFill>
                <a:schemeClr val="tx1"/>
              </a:solidFill>
              <a:uFillTx/>
              <a:latin typeface="Arial" panose="020B0604020202020204" pitchFamily="34" charset="0"/>
            </a:endParaRPr>
          </a:p>
        </p:txBody>
      </p:sp>
      <p:sp>
        <p:nvSpPr>
          <p:cNvPr id="41001" name="Text Box 41"/>
          <p:cNvSpPr txBox="1"/>
          <p:nvPr/>
        </p:nvSpPr>
        <p:spPr>
          <a:xfrm>
            <a:off x="2765969" y="4983139"/>
            <a:ext cx="4224700" cy="460375"/>
          </a:xfrm>
          <a:prstGeom prst="rect">
            <a:avLst/>
          </a:prstGeom>
          <a:noFill/>
          <a:ln w="9525">
            <a:noFill/>
          </a:ln>
        </p:spPr>
        <p:txBody>
          <a:bodyPr>
            <a:spAutoFit/>
          </a:bodyPr>
          <a:p>
            <a:pPr>
              <a:spcBef>
                <a:spcPct val="50000"/>
              </a:spcBef>
            </a:pPr>
            <a:r>
              <a:rPr lang="zh-CN" altLang="en-US" sz="2400">
                <a:solidFill>
                  <a:srgbClr val="0000FF"/>
                </a:solidFill>
                <a:latin typeface="Arial" panose="020B0604020202020204" pitchFamily="34" charset="0"/>
              </a:rPr>
              <a:t>在防御阶段是主战场 </a:t>
            </a:r>
            <a:endParaRPr lang="zh-CN" altLang="en-US" sz="2400">
              <a:solidFill>
                <a:srgbClr val="0000FF"/>
              </a:solidFill>
              <a:latin typeface="Arial" panose="020B0604020202020204" pitchFamily="34" charset="0"/>
            </a:endParaRPr>
          </a:p>
        </p:txBody>
      </p:sp>
      <p:sp>
        <p:nvSpPr>
          <p:cNvPr id="41002" name="Text Box 42"/>
          <p:cNvSpPr txBox="1"/>
          <p:nvPr/>
        </p:nvSpPr>
        <p:spPr>
          <a:xfrm>
            <a:off x="6673215" y="5152390"/>
            <a:ext cx="5008245" cy="460375"/>
          </a:xfrm>
          <a:prstGeom prst="rect">
            <a:avLst/>
          </a:prstGeom>
          <a:noFill/>
          <a:ln w="9525">
            <a:noFill/>
          </a:ln>
        </p:spPr>
        <p:txBody>
          <a:bodyPr wrap="square">
            <a:spAutoFit/>
          </a:bodyPr>
          <a:p>
            <a:pPr>
              <a:spcBef>
                <a:spcPct val="50000"/>
              </a:spcBef>
            </a:pPr>
            <a:r>
              <a:rPr lang="zh-CN" altLang="en-US" sz="2400">
                <a:solidFill>
                  <a:srgbClr val="0000FF"/>
                </a:solidFill>
                <a:latin typeface="Arial" panose="020B0604020202020204" pitchFamily="34" charset="0"/>
              </a:rPr>
              <a:t>相持阶段开始后，逐渐成为主战场 </a:t>
            </a:r>
            <a:endParaRPr lang="zh-CN" altLang="en-US" sz="2400">
              <a:solidFill>
                <a:srgbClr val="0000FF"/>
              </a:solidFill>
              <a:latin typeface="Arial" panose="020B0604020202020204" pitchFamily="34" charset="0"/>
            </a:endParaRPr>
          </a:p>
        </p:txBody>
      </p:sp>
      <p:sp>
        <p:nvSpPr>
          <p:cNvPr id="41003" name="Text Box 43"/>
          <p:cNvSpPr txBox="1"/>
          <p:nvPr/>
        </p:nvSpPr>
        <p:spPr>
          <a:xfrm>
            <a:off x="448310" y="5734050"/>
            <a:ext cx="11393170" cy="953135"/>
          </a:xfrm>
          <a:prstGeom prst="rect">
            <a:avLst/>
          </a:prstGeom>
          <a:solidFill>
            <a:srgbClr val="FFFF99"/>
          </a:solidFill>
          <a:ln w="38100" cap="flat" cmpd="sng">
            <a:solidFill>
              <a:srgbClr val="800080"/>
            </a:solidFill>
            <a:prstDash val="solid"/>
            <a:miter/>
            <a:headEnd type="none" w="med" len="med"/>
            <a:tailEnd type="none" w="med" len="med"/>
          </a:ln>
        </p:spPr>
        <p:txBody>
          <a:bodyPr wrap="square">
            <a:spAutoFit/>
          </a:bodyPr>
          <a:p>
            <a:r>
              <a:rPr lang="zh-CN" altLang="en-US" sz="2800">
                <a:solidFill>
                  <a:srgbClr val="0000FF"/>
                </a:solidFill>
                <a:latin typeface="Arial" panose="020B0604020202020204" pitchFamily="34" charset="0"/>
              </a:rPr>
              <a:t>两者根本区别</a:t>
            </a:r>
            <a:r>
              <a:rPr lang="zh-CN" altLang="en-US" sz="2800">
                <a:solidFill>
                  <a:schemeClr val="tx1"/>
                </a:solidFill>
                <a:latin typeface="Arial" panose="020B0604020202020204" pitchFamily="34" charset="0"/>
              </a:rPr>
              <a:t>： </a:t>
            </a:r>
            <a:r>
              <a:rPr lang="zh-CN" altLang="en-US" sz="2800">
                <a:latin typeface="Arial" panose="020B0604020202020204" pitchFamily="34" charset="0"/>
              </a:rPr>
              <a:t>是否依靠和发动民众。</a:t>
            </a:r>
            <a:endParaRPr lang="zh-CN" altLang="en-US" sz="2800">
              <a:latin typeface="Arial" panose="020B0604020202020204" pitchFamily="34" charset="0"/>
            </a:endParaRPr>
          </a:p>
          <a:p>
            <a:r>
              <a:rPr lang="zh-CN" altLang="en-US" sz="2800">
                <a:solidFill>
                  <a:srgbClr val="0000FF"/>
                </a:solidFill>
                <a:latin typeface="Arial" panose="020B0604020202020204" pitchFamily="34" charset="0"/>
              </a:rPr>
              <a:t>形成的区别的根本原因</a:t>
            </a:r>
            <a:r>
              <a:rPr lang="zh-CN" altLang="en-US" sz="2800">
                <a:solidFill>
                  <a:schemeClr val="tx1"/>
                </a:solidFill>
                <a:latin typeface="Arial" panose="020B0604020202020204" pitchFamily="34" charset="0"/>
              </a:rPr>
              <a:t>：</a:t>
            </a:r>
            <a:r>
              <a:rPr lang="zh-CN" altLang="en-US" sz="2800">
                <a:latin typeface="Arial" panose="020B0604020202020204" pitchFamily="34" charset="0"/>
              </a:rPr>
              <a:t>两党的阶级属性不同。</a:t>
            </a:r>
            <a:endParaRPr lang="zh-CN" altLang="en-US" sz="2800">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0993"/>
                                        </p:tgtEl>
                                        <p:attrNameLst>
                                          <p:attrName>style.visibility</p:attrName>
                                        </p:attrNameLst>
                                      </p:cBhvr>
                                      <p:to>
                                        <p:strVal val="visible"/>
                                      </p:to>
                                    </p:set>
                                    <p:animEffect transition="in" filter="box(in)">
                                      <p:cBhvr>
                                        <p:cTn id="7" dur="500"/>
                                        <p:tgtEl>
                                          <p:spTgt spid="40993"/>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40994"/>
                                        </p:tgtEl>
                                        <p:attrNameLst>
                                          <p:attrName>style.visibility</p:attrName>
                                        </p:attrNameLst>
                                      </p:cBhvr>
                                      <p:to>
                                        <p:strVal val="visible"/>
                                      </p:to>
                                    </p:set>
                                    <p:animEffect transition="in" filter="box(in)">
                                      <p:cBhvr>
                                        <p:cTn id="10" dur="500"/>
                                        <p:tgtEl>
                                          <p:spTgt spid="40994"/>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40995"/>
                                        </p:tgtEl>
                                        <p:attrNameLst>
                                          <p:attrName>style.visibility</p:attrName>
                                        </p:attrNameLst>
                                      </p:cBhvr>
                                      <p:to>
                                        <p:strVal val="visible"/>
                                      </p:to>
                                    </p:set>
                                    <p:animEffect transition="in" filter="wipe(down)">
                                      <p:cBhvr>
                                        <p:cTn id="15" dur="580">
                                          <p:stCondLst>
                                            <p:cond delay="0"/>
                                          </p:stCondLst>
                                        </p:cTn>
                                        <p:tgtEl>
                                          <p:spTgt spid="40995"/>
                                        </p:tgtEl>
                                      </p:cBhvr>
                                    </p:animEffect>
                                    <p:anim calcmode="lin" valueType="num">
                                      <p:cBhvr>
                                        <p:cTn id="16" dur="1822" tmFilter="0,0; 0.14,0.36; 0.43,0.73; 0.71,0.91; 1.0,1.0">
                                          <p:stCondLst>
                                            <p:cond delay="0"/>
                                          </p:stCondLst>
                                        </p:cTn>
                                        <p:tgtEl>
                                          <p:spTgt spid="40995"/>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40995"/>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40995"/>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40995"/>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40995"/>
                                        </p:tgtEl>
                                        <p:attrNameLst>
                                          <p:attrName>ppt_y</p:attrName>
                                        </p:attrNameLst>
                                      </p:cBhvr>
                                      <p:tavLst>
                                        <p:tav tm="0" fmla="#ppt_y-sin(pi*$)/81">
                                          <p:val>
                                            <p:fltVal val="0"/>
                                          </p:val>
                                        </p:tav>
                                        <p:tav tm="100000">
                                          <p:val>
                                            <p:fltVal val="1"/>
                                          </p:val>
                                        </p:tav>
                                      </p:tavLst>
                                    </p:anim>
                                    <p:animScale>
                                      <p:cBhvr>
                                        <p:cTn id="21" dur="26">
                                          <p:stCondLst>
                                            <p:cond delay="650"/>
                                          </p:stCondLst>
                                        </p:cTn>
                                        <p:tgtEl>
                                          <p:spTgt spid="40995"/>
                                        </p:tgtEl>
                                      </p:cBhvr>
                                      <p:to x="100000" y="60000"/>
                                    </p:animScale>
                                    <p:animScale>
                                      <p:cBhvr>
                                        <p:cTn id="22" dur="166" decel="50000">
                                          <p:stCondLst>
                                            <p:cond delay="676"/>
                                          </p:stCondLst>
                                        </p:cTn>
                                        <p:tgtEl>
                                          <p:spTgt spid="40995"/>
                                        </p:tgtEl>
                                      </p:cBhvr>
                                      <p:to x="100000" y="100000"/>
                                    </p:animScale>
                                    <p:animScale>
                                      <p:cBhvr>
                                        <p:cTn id="23" dur="26">
                                          <p:stCondLst>
                                            <p:cond delay="1312"/>
                                          </p:stCondLst>
                                        </p:cTn>
                                        <p:tgtEl>
                                          <p:spTgt spid="40995"/>
                                        </p:tgtEl>
                                      </p:cBhvr>
                                      <p:to x="100000" y="80000"/>
                                    </p:animScale>
                                    <p:animScale>
                                      <p:cBhvr>
                                        <p:cTn id="24" dur="166" decel="50000">
                                          <p:stCondLst>
                                            <p:cond delay="1338"/>
                                          </p:stCondLst>
                                        </p:cTn>
                                        <p:tgtEl>
                                          <p:spTgt spid="40995"/>
                                        </p:tgtEl>
                                      </p:cBhvr>
                                      <p:to x="100000" y="100000"/>
                                    </p:animScale>
                                    <p:animScale>
                                      <p:cBhvr>
                                        <p:cTn id="25" dur="26">
                                          <p:stCondLst>
                                            <p:cond delay="1642"/>
                                          </p:stCondLst>
                                        </p:cTn>
                                        <p:tgtEl>
                                          <p:spTgt spid="40995"/>
                                        </p:tgtEl>
                                      </p:cBhvr>
                                      <p:to x="100000" y="90000"/>
                                    </p:animScale>
                                    <p:animScale>
                                      <p:cBhvr>
                                        <p:cTn id="26" dur="166" decel="50000">
                                          <p:stCondLst>
                                            <p:cond delay="1668"/>
                                          </p:stCondLst>
                                        </p:cTn>
                                        <p:tgtEl>
                                          <p:spTgt spid="40995"/>
                                        </p:tgtEl>
                                      </p:cBhvr>
                                      <p:to x="100000" y="100000"/>
                                    </p:animScale>
                                    <p:animScale>
                                      <p:cBhvr>
                                        <p:cTn id="27" dur="26">
                                          <p:stCondLst>
                                            <p:cond delay="1808"/>
                                          </p:stCondLst>
                                        </p:cTn>
                                        <p:tgtEl>
                                          <p:spTgt spid="40995"/>
                                        </p:tgtEl>
                                      </p:cBhvr>
                                      <p:to x="100000" y="95000"/>
                                    </p:animScale>
                                    <p:animScale>
                                      <p:cBhvr>
                                        <p:cTn id="28" dur="166" decel="50000">
                                          <p:stCondLst>
                                            <p:cond delay="1834"/>
                                          </p:stCondLst>
                                        </p:cTn>
                                        <p:tgtEl>
                                          <p:spTgt spid="40995"/>
                                        </p:tgtEl>
                                      </p:cBhvr>
                                      <p:to x="100000" y="100000"/>
                                    </p:animScale>
                                  </p:childTnLst>
                                </p:cTn>
                              </p:par>
                              <p:par>
                                <p:cTn id="29" presetID="26" presetClass="entr" presetSubtype="0" fill="hold" grpId="0" nodeType="withEffect">
                                  <p:stCondLst>
                                    <p:cond delay="0"/>
                                  </p:stCondLst>
                                  <p:childTnLst>
                                    <p:set>
                                      <p:cBhvr>
                                        <p:cTn id="30" dur="1" fill="hold">
                                          <p:stCondLst>
                                            <p:cond delay="0"/>
                                          </p:stCondLst>
                                        </p:cTn>
                                        <p:tgtEl>
                                          <p:spTgt spid="40996"/>
                                        </p:tgtEl>
                                        <p:attrNameLst>
                                          <p:attrName>style.visibility</p:attrName>
                                        </p:attrNameLst>
                                      </p:cBhvr>
                                      <p:to>
                                        <p:strVal val="visible"/>
                                      </p:to>
                                    </p:set>
                                    <p:animEffect transition="in" filter="wipe(down)">
                                      <p:cBhvr>
                                        <p:cTn id="31" dur="580">
                                          <p:stCondLst>
                                            <p:cond delay="0"/>
                                          </p:stCondLst>
                                        </p:cTn>
                                        <p:tgtEl>
                                          <p:spTgt spid="40996"/>
                                        </p:tgtEl>
                                      </p:cBhvr>
                                    </p:animEffect>
                                    <p:anim calcmode="lin" valueType="num">
                                      <p:cBhvr>
                                        <p:cTn id="32" dur="1822" tmFilter="0,0; 0.14,0.36; 0.43,0.73; 0.71,0.91; 1.0,1.0">
                                          <p:stCondLst>
                                            <p:cond delay="0"/>
                                          </p:stCondLst>
                                        </p:cTn>
                                        <p:tgtEl>
                                          <p:spTgt spid="40996"/>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40996"/>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40996"/>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40996"/>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40996"/>
                                        </p:tgtEl>
                                        <p:attrNameLst>
                                          <p:attrName>ppt_y</p:attrName>
                                        </p:attrNameLst>
                                      </p:cBhvr>
                                      <p:tavLst>
                                        <p:tav tm="0" fmla="#ppt_y-sin(pi*$)/81">
                                          <p:val>
                                            <p:fltVal val="0"/>
                                          </p:val>
                                        </p:tav>
                                        <p:tav tm="100000">
                                          <p:val>
                                            <p:fltVal val="1"/>
                                          </p:val>
                                        </p:tav>
                                      </p:tavLst>
                                    </p:anim>
                                    <p:animScale>
                                      <p:cBhvr>
                                        <p:cTn id="37" dur="26">
                                          <p:stCondLst>
                                            <p:cond delay="650"/>
                                          </p:stCondLst>
                                        </p:cTn>
                                        <p:tgtEl>
                                          <p:spTgt spid="40996"/>
                                        </p:tgtEl>
                                      </p:cBhvr>
                                      <p:to x="100000" y="60000"/>
                                    </p:animScale>
                                    <p:animScale>
                                      <p:cBhvr>
                                        <p:cTn id="38" dur="166" decel="50000">
                                          <p:stCondLst>
                                            <p:cond delay="676"/>
                                          </p:stCondLst>
                                        </p:cTn>
                                        <p:tgtEl>
                                          <p:spTgt spid="40996"/>
                                        </p:tgtEl>
                                      </p:cBhvr>
                                      <p:to x="100000" y="100000"/>
                                    </p:animScale>
                                    <p:animScale>
                                      <p:cBhvr>
                                        <p:cTn id="39" dur="26">
                                          <p:stCondLst>
                                            <p:cond delay="1312"/>
                                          </p:stCondLst>
                                        </p:cTn>
                                        <p:tgtEl>
                                          <p:spTgt spid="40996"/>
                                        </p:tgtEl>
                                      </p:cBhvr>
                                      <p:to x="100000" y="80000"/>
                                    </p:animScale>
                                    <p:animScale>
                                      <p:cBhvr>
                                        <p:cTn id="40" dur="166" decel="50000">
                                          <p:stCondLst>
                                            <p:cond delay="1338"/>
                                          </p:stCondLst>
                                        </p:cTn>
                                        <p:tgtEl>
                                          <p:spTgt spid="40996"/>
                                        </p:tgtEl>
                                      </p:cBhvr>
                                      <p:to x="100000" y="100000"/>
                                    </p:animScale>
                                    <p:animScale>
                                      <p:cBhvr>
                                        <p:cTn id="41" dur="26">
                                          <p:stCondLst>
                                            <p:cond delay="1642"/>
                                          </p:stCondLst>
                                        </p:cTn>
                                        <p:tgtEl>
                                          <p:spTgt spid="40996"/>
                                        </p:tgtEl>
                                      </p:cBhvr>
                                      <p:to x="100000" y="90000"/>
                                    </p:animScale>
                                    <p:animScale>
                                      <p:cBhvr>
                                        <p:cTn id="42" dur="166" decel="50000">
                                          <p:stCondLst>
                                            <p:cond delay="1668"/>
                                          </p:stCondLst>
                                        </p:cTn>
                                        <p:tgtEl>
                                          <p:spTgt spid="40996"/>
                                        </p:tgtEl>
                                      </p:cBhvr>
                                      <p:to x="100000" y="100000"/>
                                    </p:animScale>
                                    <p:animScale>
                                      <p:cBhvr>
                                        <p:cTn id="43" dur="26">
                                          <p:stCondLst>
                                            <p:cond delay="1808"/>
                                          </p:stCondLst>
                                        </p:cTn>
                                        <p:tgtEl>
                                          <p:spTgt spid="40996"/>
                                        </p:tgtEl>
                                      </p:cBhvr>
                                      <p:to x="100000" y="95000"/>
                                    </p:animScale>
                                    <p:animScale>
                                      <p:cBhvr>
                                        <p:cTn id="44" dur="166" decel="50000">
                                          <p:stCondLst>
                                            <p:cond delay="1834"/>
                                          </p:stCondLst>
                                        </p:cTn>
                                        <p:tgtEl>
                                          <p:spTgt spid="40996"/>
                                        </p:tgtEl>
                                      </p:cBhvr>
                                      <p:to x="100000" y="100000"/>
                                    </p:animScale>
                                  </p:childTnLst>
                                </p:cTn>
                              </p:par>
                            </p:childTnLst>
                          </p:cTn>
                        </p:par>
                        <p:par>
                          <p:cTn id="45" fill="hold">
                            <p:stCondLst>
                              <p:cond delay="2000"/>
                            </p:stCondLst>
                            <p:childTnLst>
                              <p:par>
                                <p:cTn id="46" presetID="8" presetClass="entr" presetSubtype="16" fill="hold" nodeType="afterEffect">
                                  <p:stCondLst>
                                    <p:cond delay="0"/>
                                  </p:stCondLst>
                                  <p:childTnLst>
                                    <p:set>
                                      <p:cBhvr>
                                        <p:cTn id="47" dur="1" fill="hold">
                                          <p:stCondLst>
                                            <p:cond delay="0"/>
                                          </p:stCondLst>
                                        </p:cTn>
                                        <p:tgtEl>
                                          <p:spTgt spid="40997"/>
                                        </p:tgtEl>
                                        <p:attrNameLst>
                                          <p:attrName>style.visibility</p:attrName>
                                        </p:attrNameLst>
                                      </p:cBhvr>
                                      <p:to>
                                        <p:strVal val="visible"/>
                                      </p:to>
                                    </p:set>
                                    <p:animEffect transition="in" filter="diamond(in)">
                                      <p:cBhvr>
                                        <p:cTn id="48" dur="2000"/>
                                        <p:tgtEl>
                                          <p:spTgt spid="40997"/>
                                        </p:tgtEl>
                                      </p:cBhvr>
                                    </p:animEffect>
                                  </p:childTnLst>
                                </p:cTn>
                              </p:par>
                              <p:par>
                                <p:cTn id="49" presetID="8" presetClass="entr" presetSubtype="16" fill="hold" nodeType="withEffect">
                                  <p:stCondLst>
                                    <p:cond delay="0"/>
                                  </p:stCondLst>
                                  <p:childTnLst>
                                    <p:set>
                                      <p:cBhvr>
                                        <p:cTn id="50" dur="1" fill="hold">
                                          <p:stCondLst>
                                            <p:cond delay="0"/>
                                          </p:stCondLst>
                                        </p:cTn>
                                        <p:tgtEl>
                                          <p:spTgt spid="40998"/>
                                        </p:tgtEl>
                                        <p:attrNameLst>
                                          <p:attrName>style.visibility</p:attrName>
                                        </p:attrNameLst>
                                      </p:cBhvr>
                                      <p:to>
                                        <p:strVal val="visible"/>
                                      </p:to>
                                    </p:set>
                                    <p:animEffect transition="in" filter="diamond(in)">
                                      <p:cBhvr>
                                        <p:cTn id="51" dur="1000"/>
                                        <p:tgtEl>
                                          <p:spTgt spid="40998"/>
                                        </p:tgtEl>
                                      </p:cBhvr>
                                    </p:animEffect>
                                  </p:childTnLst>
                                </p:cTn>
                              </p:par>
                            </p:childTnLst>
                          </p:cTn>
                        </p:par>
                      </p:childTnLst>
                    </p:cTn>
                  </p:par>
                  <p:par>
                    <p:cTn id="52" fill="hold">
                      <p:stCondLst>
                        <p:cond delay="indefinite"/>
                      </p:stCondLst>
                      <p:childTnLst>
                        <p:par>
                          <p:cTn id="53" fill="hold">
                            <p:stCondLst>
                              <p:cond delay="0"/>
                            </p:stCondLst>
                            <p:childTnLst>
                              <p:par>
                                <p:cTn id="54" presetID="4" presetClass="entr" presetSubtype="16" fill="hold" nodeType="clickEffect">
                                  <p:stCondLst>
                                    <p:cond delay="0"/>
                                  </p:stCondLst>
                                  <p:childTnLst>
                                    <p:set>
                                      <p:cBhvr>
                                        <p:cTn id="55" dur="1" fill="hold">
                                          <p:stCondLst>
                                            <p:cond delay="0"/>
                                          </p:stCondLst>
                                        </p:cTn>
                                        <p:tgtEl>
                                          <p:spTgt spid="40999"/>
                                        </p:tgtEl>
                                        <p:attrNameLst>
                                          <p:attrName>style.visibility</p:attrName>
                                        </p:attrNameLst>
                                      </p:cBhvr>
                                      <p:to>
                                        <p:strVal val="visible"/>
                                      </p:to>
                                    </p:set>
                                    <p:animEffect transition="in" filter="box(in)">
                                      <p:cBhvr>
                                        <p:cTn id="56" dur="500"/>
                                        <p:tgtEl>
                                          <p:spTgt spid="40999"/>
                                        </p:tgtEl>
                                      </p:cBhvr>
                                    </p:animEffect>
                                  </p:childTnLst>
                                </p:cTn>
                              </p:par>
                              <p:par>
                                <p:cTn id="57" presetID="4" presetClass="entr" presetSubtype="16" fill="hold" nodeType="withEffect">
                                  <p:stCondLst>
                                    <p:cond delay="0"/>
                                  </p:stCondLst>
                                  <p:childTnLst>
                                    <p:set>
                                      <p:cBhvr>
                                        <p:cTn id="58" dur="1" fill="hold">
                                          <p:stCondLst>
                                            <p:cond delay="0"/>
                                          </p:stCondLst>
                                        </p:cTn>
                                        <p:tgtEl>
                                          <p:spTgt spid="41000"/>
                                        </p:tgtEl>
                                        <p:attrNameLst>
                                          <p:attrName>style.visibility</p:attrName>
                                        </p:attrNameLst>
                                      </p:cBhvr>
                                      <p:to>
                                        <p:strVal val="visible"/>
                                      </p:to>
                                    </p:set>
                                    <p:animEffect transition="in" filter="box(in)">
                                      <p:cBhvr>
                                        <p:cTn id="59" dur="500"/>
                                        <p:tgtEl>
                                          <p:spTgt spid="41000"/>
                                        </p:tgtEl>
                                      </p:cBhvr>
                                    </p:animEffect>
                                  </p:childTnLst>
                                </p:cTn>
                              </p:par>
                            </p:childTnLst>
                          </p:cTn>
                        </p:par>
                      </p:childTnLst>
                    </p:cTn>
                  </p:par>
                  <p:par>
                    <p:cTn id="60" fill="hold">
                      <p:stCondLst>
                        <p:cond delay="indefinite"/>
                      </p:stCondLst>
                      <p:childTnLst>
                        <p:par>
                          <p:cTn id="61" fill="hold">
                            <p:stCondLst>
                              <p:cond delay="0"/>
                            </p:stCondLst>
                            <p:childTnLst>
                              <p:par>
                                <p:cTn id="62" presetID="5" presetClass="entr" presetSubtype="10" fill="hold" nodeType="clickEffect">
                                  <p:stCondLst>
                                    <p:cond delay="0"/>
                                  </p:stCondLst>
                                  <p:childTnLst>
                                    <p:set>
                                      <p:cBhvr>
                                        <p:cTn id="63" dur="1" fill="hold">
                                          <p:stCondLst>
                                            <p:cond delay="0"/>
                                          </p:stCondLst>
                                        </p:cTn>
                                        <p:tgtEl>
                                          <p:spTgt spid="41001"/>
                                        </p:tgtEl>
                                        <p:attrNameLst>
                                          <p:attrName>style.visibility</p:attrName>
                                        </p:attrNameLst>
                                      </p:cBhvr>
                                      <p:to>
                                        <p:strVal val="visible"/>
                                      </p:to>
                                    </p:set>
                                    <p:animEffect transition="in" filter="checkerboard(across)">
                                      <p:cBhvr>
                                        <p:cTn id="64" dur="2000"/>
                                        <p:tgtEl>
                                          <p:spTgt spid="41001"/>
                                        </p:tgtEl>
                                      </p:cBhvr>
                                    </p:animEffect>
                                  </p:childTnLst>
                                </p:cTn>
                              </p:par>
                              <p:par>
                                <p:cTn id="65" presetID="5" presetClass="entr" presetSubtype="10" fill="hold" nodeType="withEffect">
                                  <p:stCondLst>
                                    <p:cond delay="0"/>
                                  </p:stCondLst>
                                  <p:childTnLst>
                                    <p:set>
                                      <p:cBhvr>
                                        <p:cTn id="66" dur="1" fill="hold">
                                          <p:stCondLst>
                                            <p:cond delay="0"/>
                                          </p:stCondLst>
                                        </p:cTn>
                                        <p:tgtEl>
                                          <p:spTgt spid="41002"/>
                                        </p:tgtEl>
                                        <p:attrNameLst>
                                          <p:attrName>style.visibility</p:attrName>
                                        </p:attrNameLst>
                                      </p:cBhvr>
                                      <p:to>
                                        <p:strVal val="visible"/>
                                      </p:to>
                                    </p:set>
                                    <p:animEffect transition="in" filter="checkerboard(across)">
                                      <p:cBhvr>
                                        <p:cTn id="67" dur="500"/>
                                        <p:tgtEl>
                                          <p:spTgt spid="41002"/>
                                        </p:tgtEl>
                                      </p:cBhvr>
                                    </p:animEffect>
                                  </p:childTnLst>
                                </p:cTn>
                              </p:par>
                            </p:childTnLst>
                          </p:cTn>
                        </p:par>
                      </p:childTnLst>
                    </p:cTn>
                  </p:par>
                  <p:par>
                    <p:cTn id="68" fill="hold">
                      <p:stCondLst>
                        <p:cond delay="indefinite"/>
                      </p:stCondLst>
                      <p:childTnLst>
                        <p:par>
                          <p:cTn id="69" fill="hold">
                            <p:stCondLst>
                              <p:cond delay="0"/>
                            </p:stCondLst>
                            <p:childTnLst>
                              <p:par>
                                <p:cTn id="70" presetID="51" presetClass="entr" presetSubtype="0" fill="hold" grpId="0" nodeType="clickEffect">
                                  <p:stCondLst>
                                    <p:cond delay="0"/>
                                  </p:stCondLst>
                                  <p:childTnLst>
                                    <p:set>
                                      <p:cBhvr>
                                        <p:cTn id="71" dur="1" fill="hold">
                                          <p:stCondLst>
                                            <p:cond delay="0"/>
                                          </p:stCondLst>
                                        </p:cTn>
                                        <p:tgtEl>
                                          <p:spTgt spid="41003"/>
                                        </p:tgtEl>
                                        <p:attrNameLst>
                                          <p:attrName>style.visibility</p:attrName>
                                        </p:attrNameLst>
                                      </p:cBhvr>
                                      <p:to>
                                        <p:strVal val="visible"/>
                                      </p:to>
                                    </p:set>
                                    <p:animEffect transition="in" filter="fade">
                                      <p:cBhvr>
                                        <p:cTn id="72" dur="770" decel="100000"/>
                                        <p:tgtEl>
                                          <p:spTgt spid="41003"/>
                                        </p:tgtEl>
                                      </p:cBhvr>
                                    </p:animEffect>
                                    <p:animScale>
                                      <p:cBhvr>
                                        <p:cTn id="73" dur="770" decel="100000"/>
                                        <p:tgtEl>
                                          <p:spTgt spid="41003"/>
                                        </p:tgtEl>
                                      </p:cBhvr>
                                      <p:from x="10000" y="10000"/>
                                      <p:to x="200000" y="450000"/>
                                    </p:animScale>
                                    <p:animScale>
                                      <p:cBhvr>
                                        <p:cTn id="74" dur="1230" accel="100000" fill="hold">
                                          <p:stCondLst>
                                            <p:cond delay="770"/>
                                          </p:stCondLst>
                                        </p:cTn>
                                        <p:tgtEl>
                                          <p:spTgt spid="41003"/>
                                        </p:tgtEl>
                                      </p:cBhvr>
                                      <p:from x="200000" y="450000"/>
                                      <p:to x="100000" y="100000"/>
                                    </p:animScale>
                                    <p:set>
                                      <p:cBhvr>
                                        <p:cTn id="75" dur="770" fill="hold"/>
                                        <p:tgtEl>
                                          <p:spTgt spid="41003"/>
                                        </p:tgtEl>
                                        <p:attrNameLst>
                                          <p:attrName>ppt_x</p:attrName>
                                        </p:attrNameLst>
                                      </p:cBhvr>
                                      <p:to>
                                        <p:strVal val="(0.5)"/>
                                      </p:to>
                                    </p:set>
                                    <p:anim from="(0.5)" to="(#ppt_x)" calcmode="lin" valueType="num">
                                      <p:cBhvr>
                                        <p:cTn id="76" dur="1230" accel="100000" fill="hold">
                                          <p:stCondLst>
                                            <p:cond delay="770"/>
                                          </p:stCondLst>
                                        </p:cTn>
                                        <p:tgtEl>
                                          <p:spTgt spid="41003"/>
                                        </p:tgtEl>
                                        <p:attrNameLst>
                                          <p:attrName>ppt_x</p:attrName>
                                        </p:attrNameLst>
                                      </p:cBhvr>
                                    </p:anim>
                                    <p:set>
                                      <p:cBhvr>
                                        <p:cTn id="77" dur="770" fill="hold"/>
                                        <p:tgtEl>
                                          <p:spTgt spid="41003"/>
                                        </p:tgtEl>
                                        <p:attrNameLst>
                                          <p:attrName>ppt_y</p:attrName>
                                        </p:attrNameLst>
                                      </p:cBhvr>
                                      <p:to>
                                        <p:strVal val="(#ppt_y+0.4)"/>
                                      </p:to>
                                    </p:set>
                                    <p:anim from="(#ppt_y+0.4)" to="(#ppt_y)" calcmode="lin" valueType="num">
                                      <p:cBhvr>
                                        <p:cTn id="78" dur="1230" accel="100000" fill="hold">
                                          <p:stCondLst>
                                            <p:cond delay="770"/>
                                          </p:stCondLst>
                                        </p:cTn>
                                        <p:tgtEl>
                                          <p:spTgt spid="41003"/>
                                        </p:tgtEl>
                                        <p:attrNameLst>
                                          <p:attrName>ppt_y</p:attrName>
                                        </p:attrNameLst>
                                      </p:cBhvr>
                                    </p:anim>
                                  </p:childTnLst>
                                </p:cTn>
                              </p:par>
                              <p:par>
                                <p:cTn id="79" presetID="51" presetClass="entr" presetSubtype="0" fill="hold" grpId="0" nodeType="withEffect">
                                  <p:stCondLst>
                                    <p:cond delay="0"/>
                                  </p:stCondLst>
                                  <p:childTnLst>
                                    <p:set>
                                      <p:cBhvr>
                                        <p:cTn id="80" dur="1" fill="hold">
                                          <p:stCondLst>
                                            <p:cond delay="0"/>
                                          </p:stCondLst>
                                        </p:cTn>
                                        <p:tgtEl>
                                          <p:spTgt spid="41003">
                                            <p:txEl>
                                              <p:pRg st="0" end="0"/>
                                            </p:txEl>
                                          </p:spTgt>
                                        </p:tgtEl>
                                        <p:attrNameLst>
                                          <p:attrName>style.visibility</p:attrName>
                                        </p:attrNameLst>
                                      </p:cBhvr>
                                      <p:to>
                                        <p:strVal val="visible"/>
                                      </p:to>
                                    </p:set>
                                    <p:animEffect transition="in" filter="fade">
                                      <p:cBhvr>
                                        <p:cTn id="81" dur="770" decel="100000"/>
                                        <p:tgtEl>
                                          <p:spTgt spid="41003">
                                            <p:txEl>
                                              <p:pRg st="0" end="0"/>
                                            </p:txEl>
                                          </p:spTgt>
                                        </p:tgtEl>
                                      </p:cBhvr>
                                    </p:animEffect>
                                    <p:animScale>
                                      <p:cBhvr>
                                        <p:cTn id="82" dur="770" decel="100000"/>
                                        <p:tgtEl>
                                          <p:spTgt spid="41003">
                                            <p:txEl>
                                              <p:pRg st="0" end="0"/>
                                            </p:txEl>
                                          </p:spTgt>
                                        </p:tgtEl>
                                      </p:cBhvr>
                                      <p:from x="10000" y="10000"/>
                                      <p:to x="200000" y="450000"/>
                                    </p:animScale>
                                    <p:animScale>
                                      <p:cBhvr>
                                        <p:cTn id="83" dur="1230" accel="100000" fill="hold">
                                          <p:stCondLst>
                                            <p:cond delay="770"/>
                                          </p:stCondLst>
                                        </p:cTn>
                                        <p:tgtEl>
                                          <p:spTgt spid="41003">
                                            <p:txEl>
                                              <p:pRg st="0" end="0"/>
                                            </p:txEl>
                                          </p:spTgt>
                                        </p:tgtEl>
                                      </p:cBhvr>
                                      <p:from x="200000" y="450000"/>
                                      <p:to x="100000" y="100000"/>
                                    </p:animScale>
                                    <p:set>
                                      <p:cBhvr>
                                        <p:cTn id="84" dur="770" fill="hold"/>
                                        <p:tgtEl>
                                          <p:spTgt spid="41003">
                                            <p:txEl>
                                              <p:pRg st="0" end="0"/>
                                            </p:txEl>
                                          </p:spTgt>
                                        </p:tgtEl>
                                        <p:attrNameLst>
                                          <p:attrName>ppt_x</p:attrName>
                                        </p:attrNameLst>
                                      </p:cBhvr>
                                      <p:to>
                                        <p:strVal val="(0.5)"/>
                                      </p:to>
                                    </p:set>
                                    <p:anim from="(0.5)" to="(#ppt_x)" calcmode="lin" valueType="num">
                                      <p:cBhvr>
                                        <p:cTn id="85" dur="1230" accel="100000" fill="hold">
                                          <p:stCondLst>
                                            <p:cond delay="770"/>
                                          </p:stCondLst>
                                        </p:cTn>
                                        <p:tgtEl>
                                          <p:spTgt spid="41003">
                                            <p:txEl>
                                              <p:pRg st="0" end="0"/>
                                            </p:txEl>
                                          </p:spTgt>
                                        </p:tgtEl>
                                        <p:attrNameLst>
                                          <p:attrName>ppt_x</p:attrName>
                                        </p:attrNameLst>
                                      </p:cBhvr>
                                    </p:anim>
                                    <p:set>
                                      <p:cBhvr>
                                        <p:cTn id="86" dur="770" fill="hold"/>
                                        <p:tgtEl>
                                          <p:spTgt spid="41003">
                                            <p:txEl>
                                              <p:pRg st="0" end="0"/>
                                            </p:txEl>
                                          </p:spTgt>
                                        </p:tgtEl>
                                        <p:attrNameLst>
                                          <p:attrName>ppt_y</p:attrName>
                                        </p:attrNameLst>
                                      </p:cBhvr>
                                      <p:to>
                                        <p:strVal val="(#ppt_y+0.4)"/>
                                      </p:to>
                                    </p:set>
                                    <p:anim from="(#ppt_y+0.4)" to="(#ppt_y)" calcmode="lin" valueType="num">
                                      <p:cBhvr>
                                        <p:cTn id="87" dur="1230" accel="100000" fill="hold">
                                          <p:stCondLst>
                                            <p:cond delay="770"/>
                                          </p:stCondLst>
                                        </p:cTn>
                                        <p:tgtEl>
                                          <p:spTgt spid="41003">
                                            <p:txEl>
                                              <p:pRg st="0" end="0"/>
                                            </p:txEl>
                                          </p:spTgt>
                                        </p:tgtEl>
                                        <p:attrNameLst>
                                          <p:attrName>ppt_y</p:attrName>
                                        </p:attrNameLst>
                                      </p:cBhvr>
                                    </p:anim>
                                  </p:childTnLst>
                                </p:cTn>
                              </p:par>
                            </p:childTnLst>
                          </p:cTn>
                        </p:par>
                      </p:childTnLst>
                    </p:cTn>
                  </p:par>
                  <p:par>
                    <p:cTn id="88" fill="hold">
                      <p:stCondLst>
                        <p:cond delay="indefinite"/>
                      </p:stCondLst>
                      <p:childTnLst>
                        <p:par>
                          <p:cTn id="89" fill="hold">
                            <p:stCondLst>
                              <p:cond delay="0"/>
                            </p:stCondLst>
                            <p:childTnLst>
                              <p:par>
                                <p:cTn id="90" presetID="51" presetClass="entr" presetSubtype="0" fill="hold" grpId="0" nodeType="clickEffect">
                                  <p:stCondLst>
                                    <p:cond delay="0"/>
                                  </p:stCondLst>
                                  <p:childTnLst>
                                    <p:set>
                                      <p:cBhvr>
                                        <p:cTn id="91" dur="1" fill="hold">
                                          <p:stCondLst>
                                            <p:cond delay="0"/>
                                          </p:stCondLst>
                                        </p:cTn>
                                        <p:tgtEl>
                                          <p:spTgt spid="41003">
                                            <p:txEl>
                                              <p:pRg st="1" end="1"/>
                                            </p:txEl>
                                          </p:spTgt>
                                        </p:tgtEl>
                                        <p:attrNameLst>
                                          <p:attrName>style.visibility</p:attrName>
                                        </p:attrNameLst>
                                      </p:cBhvr>
                                      <p:to>
                                        <p:strVal val="visible"/>
                                      </p:to>
                                    </p:set>
                                    <p:animEffect transition="in" filter="fade">
                                      <p:cBhvr>
                                        <p:cTn id="92" dur="770" decel="100000"/>
                                        <p:tgtEl>
                                          <p:spTgt spid="41003">
                                            <p:txEl>
                                              <p:pRg st="1" end="1"/>
                                            </p:txEl>
                                          </p:spTgt>
                                        </p:tgtEl>
                                      </p:cBhvr>
                                    </p:animEffect>
                                    <p:animScale>
                                      <p:cBhvr>
                                        <p:cTn id="93" dur="770" decel="100000"/>
                                        <p:tgtEl>
                                          <p:spTgt spid="41003">
                                            <p:txEl>
                                              <p:pRg st="1" end="1"/>
                                            </p:txEl>
                                          </p:spTgt>
                                        </p:tgtEl>
                                      </p:cBhvr>
                                      <p:from x="10000" y="10000"/>
                                      <p:to x="200000" y="450000"/>
                                    </p:animScale>
                                    <p:animScale>
                                      <p:cBhvr>
                                        <p:cTn id="94" dur="1230" accel="100000" fill="hold">
                                          <p:stCondLst>
                                            <p:cond delay="770"/>
                                          </p:stCondLst>
                                        </p:cTn>
                                        <p:tgtEl>
                                          <p:spTgt spid="41003">
                                            <p:txEl>
                                              <p:pRg st="1" end="1"/>
                                            </p:txEl>
                                          </p:spTgt>
                                        </p:tgtEl>
                                      </p:cBhvr>
                                      <p:from x="200000" y="450000"/>
                                      <p:to x="100000" y="100000"/>
                                    </p:animScale>
                                    <p:set>
                                      <p:cBhvr>
                                        <p:cTn id="95" dur="770" fill="hold"/>
                                        <p:tgtEl>
                                          <p:spTgt spid="41003">
                                            <p:txEl>
                                              <p:pRg st="1" end="1"/>
                                            </p:txEl>
                                          </p:spTgt>
                                        </p:tgtEl>
                                        <p:attrNameLst>
                                          <p:attrName>ppt_x</p:attrName>
                                        </p:attrNameLst>
                                      </p:cBhvr>
                                      <p:to>
                                        <p:strVal val="(0.5)"/>
                                      </p:to>
                                    </p:set>
                                    <p:anim from="(0.5)" to="(#ppt_x)" calcmode="lin" valueType="num">
                                      <p:cBhvr>
                                        <p:cTn id="96" dur="1230" accel="100000" fill="hold">
                                          <p:stCondLst>
                                            <p:cond delay="770"/>
                                          </p:stCondLst>
                                        </p:cTn>
                                        <p:tgtEl>
                                          <p:spTgt spid="41003">
                                            <p:txEl>
                                              <p:pRg st="1" end="1"/>
                                            </p:txEl>
                                          </p:spTgt>
                                        </p:tgtEl>
                                        <p:attrNameLst>
                                          <p:attrName>ppt_x</p:attrName>
                                        </p:attrNameLst>
                                      </p:cBhvr>
                                    </p:anim>
                                    <p:set>
                                      <p:cBhvr>
                                        <p:cTn id="97" dur="770" fill="hold"/>
                                        <p:tgtEl>
                                          <p:spTgt spid="41003">
                                            <p:txEl>
                                              <p:pRg st="1" end="1"/>
                                            </p:txEl>
                                          </p:spTgt>
                                        </p:tgtEl>
                                        <p:attrNameLst>
                                          <p:attrName>ppt_y</p:attrName>
                                        </p:attrNameLst>
                                      </p:cBhvr>
                                      <p:to>
                                        <p:strVal val="(#ppt_y+0.4)"/>
                                      </p:to>
                                    </p:set>
                                    <p:anim from="(#ppt_y+0.4)" to="(#ppt_y)" calcmode="lin" valueType="num">
                                      <p:cBhvr>
                                        <p:cTn id="98" dur="1230" accel="100000" fill="hold">
                                          <p:stCondLst>
                                            <p:cond delay="770"/>
                                          </p:stCondLst>
                                        </p:cTn>
                                        <p:tgtEl>
                                          <p:spTgt spid="41003">
                                            <p:txEl>
                                              <p:pRg st="1" end="1"/>
                                            </p:txEl>
                                          </p:spTgt>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3" grpId="0"/>
      <p:bldP spid="40994" grpId="0"/>
      <p:bldP spid="40995" grpId="0"/>
      <p:bldP spid="40996" grpId="0"/>
      <p:bldP spid="41003" grpId="0" uiExpand="1" build="allAtOnce"/>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571500" y="2123440"/>
            <a:ext cx="10431780" cy="2676525"/>
          </a:xfrm>
          <a:prstGeom prst="rect">
            <a:avLst/>
          </a:prstGeom>
          <a:noFill/>
          <a:ln w="9525">
            <a:solidFill>
              <a:srgbClr val="C00000"/>
            </a:solidFill>
          </a:ln>
        </p:spPr>
        <p:txBody>
          <a:bodyPr wrap="square">
            <a:spAutoFit/>
          </a:bodyPr>
          <a:p>
            <a:pPr indent="266700" algn="l"/>
            <a:r>
              <a:rPr lang="en-US" sz="2400" b="1">
                <a:solidFill>
                  <a:srgbClr val="0000FF"/>
                </a:solidFill>
                <a:latin typeface="华文新魏" panose="02010800040101010101" charset="-122"/>
                <a:ea typeface="华文新魏" panose="02010800040101010101" charset="-122"/>
                <a:cs typeface="华文新魏" panose="02010800040101010101" charset="-122"/>
              </a:rPr>
              <a:t>(1)</a:t>
            </a:r>
            <a:r>
              <a:rPr lang="zh-CN" sz="2400" b="1">
                <a:solidFill>
                  <a:srgbClr val="0000FF"/>
                </a:solidFill>
                <a:latin typeface="华文新魏" panose="02010800040101010101" charset="-122"/>
                <a:ea typeface="华文新魏" panose="02010800040101010101" charset="-122"/>
                <a:cs typeface="华文新魏" panose="02010800040101010101" charset="-122"/>
              </a:rPr>
              <a:t>旗帜：</a:t>
            </a:r>
            <a:r>
              <a:rPr lang="zh-CN" sz="2400" b="1">
                <a:latin typeface="华文新魏" panose="02010800040101010101" charset="-122"/>
                <a:ea typeface="华文新魏" panose="02010800040101010101" charset="-122"/>
                <a:cs typeface="华文新魏" panose="02010800040101010101" charset="-122"/>
              </a:rPr>
              <a:t>以国共两党合作为基础的抗日民族统一战线。</a:t>
            </a:r>
            <a:endParaRPr lang="en-US" sz="2400" b="1">
              <a:latin typeface="华文新魏" panose="02010800040101010101" charset="-122"/>
              <a:ea typeface="华文新魏" panose="02010800040101010101" charset="-122"/>
              <a:cs typeface="华文新魏" panose="02010800040101010101" charset="-122"/>
            </a:endParaRPr>
          </a:p>
          <a:p>
            <a:pPr indent="266700" algn="l"/>
            <a:r>
              <a:rPr lang="en-US" sz="2400" b="1">
                <a:solidFill>
                  <a:srgbClr val="0000FF"/>
                </a:solidFill>
                <a:latin typeface="华文新魏" panose="02010800040101010101" charset="-122"/>
                <a:ea typeface="华文新魏" panose="02010800040101010101" charset="-122"/>
                <a:cs typeface="华文新魏" panose="02010800040101010101" charset="-122"/>
              </a:rPr>
              <a:t>(2)</a:t>
            </a:r>
            <a:r>
              <a:rPr lang="zh-CN" sz="2400" b="1">
                <a:solidFill>
                  <a:srgbClr val="0000FF"/>
                </a:solidFill>
                <a:latin typeface="华文新魏" panose="02010800040101010101" charset="-122"/>
                <a:ea typeface="华文新魏" panose="02010800040101010101" charset="-122"/>
                <a:cs typeface="华文新魏" panose="02010800040101010101" charset="-122"/>
              </a:rPr>
              <a:t>地域：</a:t>
            </a:r>
            <a:r>
              <a:rPr lang="zh-CN" sz="2400" b="1">
                <a:latin typeface="华文新魏" panose="02010800040101010101" charset="-122"/>
                <a:ea typeface="华文新魏" panose="02010800040101010101" charset="-122"/>
                <a:cs typeface="华文新魏" panose="02010800040101010101" charset="-122"/>
              </a:rPr>
              <a:t>真正的全国战争。前线军民抗日，后方全国救亡。</a:t>
            </a:r>
            <a:endParaRPr lang="en-US" sz="2400" b="1">
              <a:latin typeface="华文新魏" panose="02010800040101010101" charset="-122"/>
              <a:ea typeface="华文新魏" panose="02010800040101010101" charset="-122"/>
              <a:cs typeface="华文新魏" panose="02010800040101010101" charset="-122"/>
            </a:endParaRPr>
          </a:p>
          <a:p>
            <a:pPr indent="266700" algn="l"/>
            <a:r>
              <a:rPr lang="en-US" sz="2400" b="1">
                <a:solidFill>
                  <a:srgbClr val="0000FF"/>
                </a:solidFill>
                <a:latin typeface="华文新魏" panose="02010800040101010101" charset="-122"/>
                <a:ea typeface="华文新魏" panose="02010800040101010101" charset="-122"/>
                <a:cs typeface="华文新魏" panose="02010800040101010101" charset="-122"/>
              </a:rPr>
              <a:t>(3)</a:t>
            </a:r>
            <a:r>
              <a:rPr lang="zh-CN" sz="2400" b="1">
                <a:solidFill>
                  <a:srgbClr val="0000FF"/>
                </a:solidFill>
                <a:latin typeface="华文新魏" panose="02010800040101010101" charset="-122"/>
                <a:ea typeface="华文新魏" panose="02010800040101010101" charset="-122"/>
                <a:cs typeface="华文新魏" panose="02010800040101010101" charset="-122"/>
              </a:rPr>
              <a:t>参战：</a:t>
            </a:r>
            <a:r>
              <a:rPr lang="zh-CN" sz="2400" b="1">
                <a:latin typeface="华文新魏" panose="02010800040101010101" charset="-122"/>
                <a:ea typeface="华文新魏" panose="02010800040101010101" charset="-122"/>
                <a:cs typeface="华文新魏" panose="02010800040101010101" charset="-122"/>
              </a:rPr>
              <a:t>全国各个阶级、阶层，各党派和工农兵学商各界各族人民，社会各阶层爱国人士和海外侨胞共同参加。</a:t>
            </a:r>
            <a:endParaRPr lang="en-US" sz="2400" b="1">
              <a:latin typeface="华文新魏" panose="02010800040101010101" charset="-122"/>
              <a:ea typeface="华文新魏" panose="02010800040101010101" charset="-122"/>
              <a:cs typeface="华文新魏" panose="02010800040101010101" charset="-122"/>
            </a:endParaRPr>
          </a:p>
          <a:p>
            <a:pPr indent="266700" algn="l"/>
            <a:r>
              <a:rPr lang="en-US" sz="2400" b="1">
                <a:solidFill>
                  <a:srgbClr val="0000FF"/>
                </a:solidFill>
                <a:latin typeface="华文新魏" panose="02010800040101010101" charset="-122"/>
                <a:ea typeface="华文新魏" panose="02010800040101010101" charset="-122"/>
                <a:cs typeface="华文新魏" panose="02010800040101010101" charset="-122"/>
              </a:rPr>
              <a:t>(4)</a:t>
            </a:r>
            <a:r>
              <a:rPr lang="zh-CN" sz="2400" b="1">
                <a:solidFill>
                  <a:srgbClr val="0000FF"/>
                </a:solidFill>
                <a:latin typeface="华文新魏" panose="02010800040101010101" charset="-122"/>
                <a:ea typeface="华文新魏" panose="02010800040101010101" charset="-122"/>
                <a:cs typeface="华文新魏" panose="02010800040101010101" charset="-122"/>
              </a:rPr>
              <a:t>合作：</a:t>
            </a:r>
            <a:r>
              <a:rPr lang="zh-CN" sz="2400" b="1">
                <a:latin typeface="华文新魏" panose="02010800040101010101" charset="-122"/>
                <a:ea typeface="华文新魏" panose="02010800040101010101" charset="-122"/>
                <a:cs typeface="华文新魏" panose="02010800040101010101" charset="-122"/>
              </a:rPr>
              <a:t>全国军队，包括国民党军队和共产党军队，主力军和游击队，一致抗日。</a:t>
            </a:r>
            <a:endParaRPr lang="en-US" sz="2400" b="1">
              <a:latin typeface="华文新魏" panose="02010800040101010101" charset="-122"/>
              <a:ea typeface="华文新魏" panose="02010800040101010101" charset="-122"/>
              <a:cs typeface="华文新魏" panose="02010800040101010101" charset="-122"/>
            </a:endParaRPr>
          </a:p>
          <a:p>
            <a:pPr indent="266700" algn="l"/>
            <a:r>
              <a:rPr lang="en-US" sz="2400" b="1">
                <a:solidFill>
                  <a:srgbClr val="0000FF"/>
                </a:solidFill>
                <a:latin typeface="华文新魏" panose="02010800040101010101" charset="-122"/>
                <a:ea typeface="华文新魏" panose="02010800040101010101" charset="-122"/>
                <a:cs typeface="华文新魏" panose="02010800040101010101" charset="-122"/>
              </a:rPr>
              <a:t>(5)</a:t>
            </a:r>
            <a:r>
              <a:rPr lang="zh-CN" sz="2400" b="1">
                <a:solidFill>
                  <a:srgbClr val="0000FF"/>
                </a:solidFill>
                <a:latin typeface="华文新魏" panose="02010800040101010101" charset="-122"/>
                <a:ea typeface="华文新魏" panose="02010800040101010101" charset="-122"/>
                <a:cs typeface="华文新魏" panose="02010800040101010101" charset="-122"/>
              </a:rPr>
              <a:t>基础：</a:t>
            </a:r>
            <a:r>
              <a:rPr lang="zh-CN" sz="2400" b="1">
                <a:latin typeface="华文新魏" panose="02010800040101010101" charset="-122"/>
                <a:ea typeface="华文新魏" panose="02010800040101010101" charset="-122"/>
                <a:cs typeface="华文新魏" panose="02010800040101010101" charset="-122"/>
              </a:rPr>
              <a:t>广大群众是抗日战争的基础和力量源泉。</a:t>
            </a:r>
            <a:endParaRPr lang="zh-CN" altLang="en-US" sz="2400" b="1">
              <a:latin typeface="华文新魏" panose="02010800040101010101" charset="-122"/>
              <a:ea typeface="华文新魏" panose="02010800040101010101" charset="-122"/>
              <a:cs typeface="华文新魏" panose="02010800040101010101" charset="-122"/>
            </a:endParaRPr>
          </a:p>
        </p:txBody>
      </p:sp>
      <p:pic>
        <p:nvPicPr>
          <p:cNvPr id="33" name="图片 32" descr="32313537353832343b32313537353830373bd3d2"/>
          <p:cNvPicPr>
            <a:picLocks noChangeAspect="1"/>
          </p:cNvPicPr>
          <p:nvPr/>
        </p:nvPicPr>
        <p:blipFill>
          <a:blip r:embed="rId1"/>
          <a:stretch>
            <a:fillRect/>
          </a:stretch>
        </p:blipFill>
        <p:spPr>
          <a:xfrm>
            <a:off x="281940" y="0"/>
            <a:ext cx="534670" cy="441960"/>
          </a:xfrm>
          <a:prstGeom prst="rect">
            <a:avLst/>
          </a:prstGeom>
        </p:spPr>
      </p:pic>
      <p:sp>
        <p:nvSpPr>
          <p:cNvPr id="9" name="文本框 8"/>
          <p:cNvSpPr txBox="1"/>
          <p:nvPr/>
        </p:nvSpPr>
        <p:spPr>
          <a:xfrm>
            <a:off x="1031875" y="0"/>
            <a:ext cx="4897755" cy="583565"/>
          </a:xfrm>
          <a:prstGeom prst="rect">
            <a:avLst/>
          </a:prstGeom>
          <a:solidFill>
            <a:srgbClr val="FFFF00"/>
          </a:solidFill>
        </p:spPr>
        <p:txBody>
          <a:bodyPr wrap="square" rtlCol="0">
            <a:spAutoFit/>
          </a:bodyPr>
          <a:p>
            <a:r>
              <a:rPr lang="zh-CN" altLang="en-US" sz="3200">
                <a:effectLst>
                  <a:outerShdw blurRad="38100" dist="19050" dir="2700000" algn="tl" rotWithShape="0">
                    <a:schemeClr val="dk1">
                      <a:alpha val="40000"/>
                    </a:schemeClr>
                  </a:outerShdw>
                </a:effectLst>
              </a:rPr>
              <a:t>四、必备知识，夯实基础</a:t>
            </a:r>
            <a:endParaRPr lang="zh-CN" altLang="en-US" sz="3200">
              <a:effectLst>
                <a:outerShdw blurRad="38100" dist="19050" dir="2700000" algn="tl" rotWithShape="0">
                  <a:schemeClr val="dk1">
                    <a:alpha val="40000"/>
                  </a:schemeClr>
                </a:outerShdw>
              </a:effectLst>
            </a:endParaRPr>
          </a:p>
        </p:txBody>
      </p:sp>
      <p:sp>
        <p:nvSpPr>
          <p:cNvPr id="2" name="文本框 1"/>
          <p:cNvSpPr txBox="1"/>
          <p:nvPr/>
        </p:nvSpPr>
        <p:spPr>
          <a:xfrm>
            <a:off x="154940" y="539750"/>
            <a:ext cx="12818745" cy="583565"/>
          </a:xfrm>
          <a:prstGeom prst="rect">
            <a:avLst/>
          </a:prstGeom>
          <a:noFill/>
          <a:ln w="9525">
            <a:noFill/>
          </a:ln>
        </p:spPr>
        <p:txBody>
          <a:bodyPr wrap="square">
            <a:spAutoFit/>
          </a:bodyPr>
          <a:p>
            <a:pPr indent="266700"/>
            <a:r>
              <a:rPr lang="zh-CN" sz="3200" b="1">
                <a:solidFill>
                  <a:srgbClr val="FF0000"/>
                </a:solidFill>
                <a:latin typeface="微软雅黑" panose="020B0503020204020204" pitchFamily="34" charset="-122"/>
                <a:ea typeface="微软雅黑" panose="020B0503020204020204" pitchFamily="34" charset="-122"/>
              </a:rPr>
              <a:t>一、抗日战争</a:t>
            </a:r>
            <a:r>
              <a:rPr lang="en-US" altLang="zh-CN" sz="3200" b="1">
                <a:solidFill>
                  <a:srgbClr val="FF0000"/>
                </a:solidFill>
                <a:latin typeface="微软雅黑" panose="020B0503020204020204" pitchFamily="34" charset="-122"/>
                <a:ea typeface="微软雅黑" panose="020B0503020204020204" pitchFamily="34" charset="-122"/>
              </a:rPr>
              <a:t>——</a:t>
            </a:r>
            <a:r>
              <a:rPr lang="zh-CN" altLang="en-US" sz="2800" b="1">
                <a:solidFill>
                  <a:srgbClr val="FF0000"/>
                </a:solidFill>
                <a:latin typeface="微软雅黑" panose="020B0503020204020204" pitchFamily="34" charset="-122"/>
                <a:ea typeface="微软雅黑" panose="020B0503020204020204" pitchFamily="34" charset="-122"/>
              </a:rPr>
              <a:t>抗日民族统一战线旗帜下的全民族抗战</a:t>
            </a:r>
            <a:endParaRPr lang="zh-CN" altLang="en-US" sz="2800" b="1">
              <a:solidFill>
                <a:srgbClr val="FF0000"/>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448310" y="1123315"/>
            <a:ext cx="9754235" cy="460375"/>
          </a:xfrm>
          <a:prstGeom prst="rect">
            <a:avLst/>
          </a:prstGeom>
          <a:noFill/>
        </p:spPr>
        <p:txBody>
          <a:bodyPr wrap="square" rtlCol="0">
            <a:spAutoFit/>
          </a:bodyPr>
          <a:p>
            <a:r>
              <a:rPr lang="zh-CN" altLang="en-US" sz="2400" b="1">
                <a:solidFill>
                  <a:schemeClr val="tx1"/>
                </a:solidFill>
                <a:effectLst>
                  <a:outerShdw blurRad="38100" dist="19050" dir="2700000" algn="tl" rotWithShape="0">
                    <a:schemeClr val="dk1">
                      <a:alpha val="40000"/>
                    </a:schemeClr>
                  </a:outerShdw>
                </a:effectLst>
                <a:highlight>
                  <a:srgbClr val="00FF00"/>
                </a:highlight>
                <a:latin typeface="华文行楷" panose="02010800040101010101" charset="-122"/>
                <a:ea typeface="华文行楷" panose="02010800040101010101" charset="-122"/>
              </a:rPr>
              <a:t>核心点拨：</a:t>
            </a:r>
            <a:r>
              <a:rPr lang="en-US" altLang="zh-CN" sz="2400" b="1">
                <a:solidFill>
                  <a:schemeClr val="tx1"/>
                </a:solidFill>
                <a:effectLst>
                  <a:outerShdw blurRad="38100" dist="19050" dir="2700000" algn="tl" rotWithShape="0">
                    <a:schemeClr val="dk1">
                      <a:alpha val="40000"/>
                    </a:schemeClr>
                  </a:outerShdw>
                </a:effectLst>
                <a:highlight>
                  <a:srgbClr val="00FF00"/>
                </a:highlight>
                <a:latin typeface="华文行楷" panose="02010800040101010101" charset="-122"/>
                <a:ea typeface="华文行楷" panose="02010800040101010101" charset="-122"/>
              </a:rPr>
              <a:t>   </a:t>
            </a:r>
            <a:r>
              <a:rPr lang="en-US" altLang="zh-CN" sz="2400" b="1">
                <a:solidFill>
                  <a:schemeClr val="tx1"/>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rPr>
              <a:t>   全民族抗战的具体表现</a:t>
            </a:r>
            <a:endParaRPr lang="en-US" altLang="zh-CN" sz="2400" b="1">
              <a:solidFill>
                <a:schemeClr val="tx1"/>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3" name="图片 32" descr="32313537353832343b32313537353830373bd3d2"/>
          <p:cNvPicPr>
            <a:picLocks noChangeAspect="1"/>
          </p:cNvPicPr>
          <p:nvPr/>
        </p:nvPicPr>
        <p:blipFill>
          <a:blip r:embed="rId1"/>
          <a:stretch>
            <a:fillRect/>
          </a:stretch>
        </p:blipFill>
        <p:spPr>
          <a:xfrm>
            <a:off x="260350" y="0"/>
            <a:ext cx="534670" cy="441960"/>
          </a:xfrm>
          <a:prstGeom prst="rect">
            <a:avLst/>
          </a:prstGeom>
        </p:spPr>
      </p:pic>
      <p:sp>
        <p:nvSpPr>
          <p:cNvPr id="4" name="文本框 3"/>
          <p:cNvSpPr txBox="1"/>
          <p:nvPr/>
        </p:nvSpPr>
        <p:spPr>
          <a:xfrm>
            <a:off x="927735" y="0"/>
            <a:ext cx="4631690" cy="583565"/>
          </a:xfrm>
          <a:prstGeom prst="rect">
            <a:avLst/>
          </a:prstGeom>
          <a:solidFill>
            <a:srgbClr val="FFFF00"/>
          </a:solidFill>
        </p:spPr>
        <p:txBody>
          <a:bodyPr wrap="square" rtlCol="0">
            <a:spAutoFit/>
          </a:bodyPr>
          <a:p>
            <a:r>
              <a:rPr lang="zh-CN" altLang="en-US" sz="320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一、教学目标</a:t>
            </a:r>
            <a:endParaRPr lang="zh-CN" altLang="en-US" sz="320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p:txBody>
      </p:sp>
      <p:sp>
        <p:nvSpPr>
          <p:cNvPr id="5" name="文本框 4"/>
          <p:cNvSpPr txBox="1"/>
          <p:nvPr/>
        </p:nvSpPr>
        <p:spPr>
          <a:xfrm>
            <a:off x="81915" y="796290"/>
            <a:ext cx="12028805" cy="5631180"/>
          </a:xfrm>
          <a:prstGeom prst="rect">
            <a:avLst/>
          </a:prstGeom>
          <a:solidFill>
            <a:schemeClr val="bg1"/>
          </a:solidFill>
          <a:ln>
            <a:solidFill>
              <a:srgbClr val="00B050"/>
            </a:solidFill>
          </a:ln>
        </p:spPr>
        <p:txBody>
          <a:bodyPr wrap="square">
            <a:spAutoFit/>
          </a:bodyPr>
          <a:p>
            <a:r>
              <a:rPr lang="en-US" altLang="zh-CN" sz="2400" b="1" i="0" dirty="0">
                <a:solidFill>
                  <a:srgbClr val="FF0000"/>
                </a:solidFill>
                <a:effectLst/>
                <a:latin typeface="华文中宋" panose="02010600040101010101" charset="-122"/>
                <a:ea typeface="华文中宋" panose="02010600040101010101" charset="-122"/>
                <a:cs typeface="华文中宋" panose="02010600040101010101" charset="-122"/>
              </a:rPr>
              <a:t>   </a:t>
            </a:r>
            <a:r>
              <a:rPr lang="zh-CN" altLang="en-US" sz="2400" b="1" i="0" dirty="0">
                <a:solidFill>
                  <a:srgbClr val="FF0000"/>
                </a:solidFill>
                <a:effectLst/>
                <a:latin typeface="华文中宋" panose="02010600040101010101" charset="-122"/>
                <a:ea typeface="华文中宋" panose="02010600040101010101" charset="-122"/>
                <a:cs typeface="华文中宋" panose="02010600040101010101" charset="-122"/>
              </a:rPr>
              <a:t>【</a:t>
            </a:r>
            <a:r>
              <a:rPr lang="en-US" altLang="zh-CN" sz="2400" b="1" i="0" dirty="0">
                <a:solidFill>
                  <a:srgbClr val="FF0000"/>
                </a:solidFill>
                <a:effectLst/>
                <a:latin typeface="华文中宋" panose="02010600040101010101" charset="-122"/>
                <a:ea typeface="华文中宋" panose="02010600040101010101" charset="-122"/>
                <a:cs typeface="华文中宋" panose="02010600040101010101" charset="-122"/>
              </a:rPr>
              <a:t>2017,2020</a:t>
            </a:r>
            <a:r>
              <a:rPr lang="zh-CN" altLang="en-US" sz="2400" b="1" i="0" dirty="0">
                <a:solidFill>
                  <a:srgbClr val="FF0000"/>
                </a:solidFill>
                <a:effectLst/>
                <a:latin typeface="华文中宋" panose="02010600040101010101" charset="-122"/>
                <a:ea typeface="华文中宋" panose="02010600040101010101" charset="-122"/>
                <a:cs typeface="华文中宋" panose="02010600040101010101" charset="-122"/>
              </a:rPr>
              <a:t>年修订版新</a:t>
            </a:r>
            <a:r>
              <a:rPr lang="zh-CN" sz="2400" b="1" i="0" dirty="0">
                <a:solidFill>
                  <a:srgbClr val="FF0000"/>
                </a:solidFill>
                <a:effectLst/>
                <a:latin typeface="华文中宋" panose="02010600040101010101" charset="-122"/>
                <a:ea typeface="华文中宋" panose="02010600040101010101" charset="-122"/>
                <a:cs typeface="华文中宋" panose="02010600040101010101" charset="-122"/>
              </a:rPr>
              <a:t>课标要求】：</a:t>
            </a:r>
            <a:endParaRPr lang="zh-CN" sz="2400" b="1" i="0" dirty="0">
              <a:solidFill>
                <a:srgbClr val="FF0000"/>
              </a:solidFill>
              <a:effectLst/>
              <a:latin typeface="华文中宋" panose="02010600040101010101" charset="-122"/>
              <a:ea typeface="华文中宋" panose="02010600040101010101" charset="-122"/>
              <a:cs typeface="华文中宋" panose="02010600040101010101" charset="-122"/>
            </a:endParaRPr>
          </a:p>
          <a:p>
            <a:r>
              <a:rPr lang="en-US" altLang="zh-CN" sz="2000" b="1" i="0" dirty="0">
                <a:solidFill>
                  <a:srgbClr val="FF0000"/>
                </a:solidFill>
                <a:effectLst/>
                <a:latin typeface="华文中宋" panose="02010600040101010101" charset="-122"/>
                <a:ea typeface="华文中宋" panose="02010600040101010101" charset="-122"/>
                <a:cs typeface="华文中宋" panose="02010600040101010101" charset="-122"/>
              </a:rPr>
              <a:t> </a:t>
            </a:r>
            <a:r>
              <a:rPr sz="2400" b="1" i="0" dirty="0">
                <a:effectLst/>
                <a:latin typeface="华文中宋" panose="02010600040101010101" charset="-122"/>
                <a:ea typeface="华文中宋" panose="02010600040101010101" charset="-122"/>
                <a:cs typeface="华文中宋" panose="02010600040101010101" charset="-122"/>
              </a:rPr>
              <a:t>(1)了解日本军国主义的侵华罪行</a:t>
            </a:r>
            <a:r>
              <a:rPr lang="zh-CN" sz="2400" b="1" i="0" dirty="0">
                <a:effectLst/>
                <a:latin typeface="华文中宋" panose="02010600040101010101" charset="-122"/>
                <a:ea typeface="华文中宋" panose="02010600040101010101" charset="-122"/>
                <a:cs typeface="华文中宋" panose="02010600040101010101" charset="-122"/>
              </a:rPr>
              <a:t>；（</a:t>
            </a:r>
            <a:r>
              <a:rPr sz="2400" b="1" i="0" dirty="0">
                <a:effectLst/>
                <a:latin typeface="华文中宋" panose="02010600040101010101" charset="-122"/>
                <a:ea typeface="华文中宋" panose="02010600040101010101" charset="-122"/>
                <a:cs typeface="华文中宋" panose="02010600040101010101" charset="-122"/>
              </a:rPr>
              <a:t>2)通过了解正面战场和敌后战场的抗战,感悟中华民族英勇不屈的精神,认识中国共产党是全民族团结抗战的中流砥柱</a:t>
            </a:r>
            <a:endParaRPr sz="2400" b="1" i="0" dirty="0">
              <a:effectLst/>
              <a:latin typeface="华文中宋" panose="02010600040101010101" charset="-122"/>
              <a:ea typeface="华文中宋" panose="02010600040101010101" charset="-122"/>
              <a:cs typeface="华文中宋" panose="02010600040101010101" charset="-122"/>
            </a:endParaRPr>
          </a:p>
          <a:p>
            <a:r>
              <a:rPr sz="2400" b="1" i="0" dirty="0">
                <a:effectLst/>
                <a:latin typeface="华文中宋" panose="02010600040101010101" charset="-122"/>
                <a:ea typeface="华文中宋" panose="02010600040101010101" charset="-122"/>
                <a:cs typeface="华文中宋" panose="02010600040101010101" charset="-122"/>
              </a:rPr>
              <a:t>(3)认识中国战场是世界反法西斯战争的东方主战场,理解十四年抗战胜利在中华民族伟大复兴中的历史意义</a:t>
            </a:r>
            <a:endParaRPr sz="2400" b="1" i="0" dirty="0">
              <a:effectLst/>
              <a:latin typeface="华文中宋" panose="02010600040101010101" charset="-122"/>
              <a:ea typeface="华文中宋" panose="02010600040101010101" charset="-122"/>
              <a:cs typeface="华文中宋" panose="02010600040101010101" charset="-122"/>
            </a:endParaRPr>
          </a:p>
          <a:p>
            <a:r>
              <a:rPr sz="2400" b="1" i="0" dirty="0">
                <a:effectLst/>
                <a:latin typeface="华文中宋" panose="02010600040101010101" charset="-122"/>
                <a:ea typeface="华文中宋" panose="02010600040101010101" charset="-122"/>
                <a:cs typeface="华文中宋" panose="02010600040101010101" charset="-122"/>
              </a:rPr>
              <a:t>(4)通过了解全面内战的爆发及人民解放战争的进程,分析国民党政权在大陆统治灭亡的原因,探讨中国共产党领导人民取得中国革命胜利的原因和意义</a:t>
            </a:r>
            <a:endParaRPr sz="2400" b="1" i="0" dirty="0">
              <a:effectLst/>
              <a:latin typeface="华文中宋" panose="02010600040101010101" charset="-122"/>
              <a:ea typeface="华文中宋" panose="02010600040101010101" charset="-122"/>
              <a:cs typeface="华文中宋" panose="02010600040101010101" charset="-122"/>
            </a:endParaRPr>
          </a:p>
          <a:p>
            <a:r>
              <a:rPr lang="en-US" altLang="zh-CN" sz="2400" b="1" i="0" dirty="0">
                <a:solidFill>
                  <a:srgbClr val="3131C5"/>
                </a:solidFill>
                <a:effectLst/>
                <a:latin typeface="华文中宋" panose="02010600040101010101" charset="-122"/>
                <a:ea typeface="华文中宋" panose="02010600040101010101" charset="-122"/>
                <a:cs typeface="华文中宋" panose="02010600040101010101" charset="-122"/>
              </a:rPr>
              <a:t>   </a:t>
            </a:r>
            <a:endParaRPr lang="en-US" altLang="zh-CN" sz="2400" b="1" i="0" dirty="0">
              <a:solidFill>
                <a:srgbClr val="3131C5"/>
              </a:solidFill>
              <a:effectLst/>
              <a:latin typeface="华文中宋" panose="02010600040101010101" charset="-122"/>
              <a:ea typeface="华文中宋" panose="02010600040101010101" charset="-122"/>
              <a:cs typeface="华文中宋" panose="02010600040101010101" charset="-122"/>
            </a:endParaRPr>
          </a:p>
          <a:p>
            <a:r>
              <a:rPr lang="en-US" altLang="zh-CN" sz="2400" b="1" i="0" dirty="0">
                <a:solidFill>
                  <a:srgbClr val="3131C5"/>
                </a:solidFill>
                <a:effectLst/>
                <a:latin typeface="华文中宋" panose="02010600040101010101" charset="-122"/>
                <a:ea typeface="华文中宋" panose="02010600040101010101" charset="-122"/>
                <a:cs typeface="华文中宋" panose="02010600040101010101" charset="-122"/>
              </a:rPr>
              <a:t>  </a:t>
            </a:r>
            <a:r>
              <a:rPr lang="zh-CN" sz="2400" b="1" dirty="0">
                <a:solidFill>
                  <a:srgbClr val="FF0000"/>
                </a:solidFill>
                <a:effectLst/>
                <a:latin typeface="华文中宋" panose="02010600040101010101" charset="-122"/>
                <a:ea typeface="华文中宋" panose="02010600040101010101" charset="-122"/>
                <a:cs typeface="华文中宋" panose="02010600040101010101" charset="-122"/>
                <a:sym typeface="+mn-ea"/>
              </a:rPr>
              <a:t>【复习目标】：</a:t>
            </a:r>
            <a:endParaRPr lang="zh-CN" sz="2400" b="1" dirty="0">
              <a:solidFill>
                <a:srgbClr val="FF0000"/>
              </a:solidFill>
              <a:effectLst/>
              <a:latin typeface="华文中宋" panose="02010600040101010101" charset="-122"/>
              <a:ea typeface="华文中宋" panose="02010600040101010101" charset="-122"/>
              <a:cs typeface="华文中宋" panose="02010600040101010101" charset="-122"/>
              <a:sym typeface="+mn-ea"/>
            </a:endParaRPr>
          </a:p>
          <a:p>
            <a:r>
              <a:rPr lang="en-US" altLang="zh-CN" sz="2400" b="1" dirty="0">
                <a:solidFill>
                  <a:srgbClr val="0000FF"/>
                </a:solidFill>
                <a:effectLst/>
                <a:latin typeface="华文中宋" panose="02010600040101010101" charset="-122"/>
                <a:ea typeface="华文中宋" panose="02010600040101010101" charset="-122"/>
                <a:cs typeface="华文中宋" panose="02010600040101010101" charset="-122"/>
                <a:sym typeface="+mn-ea"/>
              </a:rPr>
              <a:t>    </a:t>
            </a:r>
            <a:r>
              <a:rPr lang="zh-CN" sz="2400" b="1" dirty="0">
                <a:solidFill>
                  <a:srgbClr val="0000FF"/>
                </a:solidFill>
                <a:effectLst/>
                <a:latin typeface="华文中宋" panose="02010600040101010101" charset="-122"/>
                <a:ea typeface="华文中宋" panose="02010600040101010101" charset="-122"/>
                <a:cs typeface="华文中宋" panose="02010600040101010101" charset="-122"/>
                <a:sym typeface="+mn-ea"/>
              </a:rPr>
              <a:t>唯物史观：</a:t>
            </a:r>
            <a:r>
              <a:rPr lang="zh-CN" sz="2400" b="1" dirty="0">
                <a:solidFill>
                  <a:schemeClr val="tx1"/>
                </a:solidFill>
                <a:latin typeface="华文中宋" panose="02010600040101010101" charset="-122"/>
                <a:ea typeface="华文中宋" panose="02010600040101010101" charset="-122"/>
                <a:cs typeface="华文中宋" panose="02010600040101010101" charset="-122"/>
                <a:sym typeface="+mn-ea"/>
              </a:rPr>
              <a:t>感悟中华民族英勇不屈的精神,认识中国共产党是全民族团结抗战的中流砥柱；探讨中国共产党领导人民取得中国革命胜利的原因和意义。</a:t>
            </a:r>
            <a:endParaRPr lang="zh-CN" sz="2400" b="1" dirty="0">
              <a:solidFill>
                <a:schemeClr val="tx1"/>
              </a:solidFill>
              <a:latin typeface="华文中宋" panose="02010600040101010101" charset="-122"/>
              <a:ea typeface="华文中宋" panose="02010600040101010101" charset="-122"/>
              <a:cs typeface="华文中宋" panose="02010600040101010101" charset="-122"/>
              <a:sym typeface="+mn-ea"/>
            </a:endParaRPr>
          </a:p>
          <a:p>
            <a:r>
              <a:rPr lang="en-US" altLang="zh-CN" sz="2400" b="1" dirty="0">
                <a:solidFill>
                  <a:srgbClr val="0000FF"/>
                </a:solidFill>
                <a:effectLst/>
                <a:latin typeface="华文中宋" panose="02010600040101010101" charset="-122"/>
                <a:ea typeface="华文中宋" panose="02010600040101010101" charset="-122"/>
                <a:cs typeface="华文中宋" panose="02010600040101010101" charset="-122"/>
                <a:sym typeface="+mn-ea"/>
              </a:rPr>
              <a:t>    </a:t>
            </a:r>
            <a:r>
              <a:rPr lang="zh-CN" sz="2400" b="1" dirty="0">
                <a:solidFill>
                  <a:srgbClr val="0000FF"/>
                </a:solidFill>
                <a:effectLst/>
                <a:latin typeface="华文中宋" panose="02010600040101010101" charset="-122"/>
                <a:ea typeface="华文中宋" panose="02010600040101010101" charset="-122"/>
                <a:cs typeface="华文中宋" panose="02010600040101010101" charset="-122"/>
                <a:sym typeface="+mn-ea"/>
              </a:rPr>
              <a:t>时空观念：</a:t>
            </a:r>
            <a:r>
              <a:rPr lang="zh-CN" sz="2400" b="1" dirty="0">
                <a:solidFill>
                  <a:schemeClr val="tx1"/>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sym typeface="+mn-ea"/>
              </a:rPr>
              <a:t>列举了解日本军国主义的侵华罪行、全民族抗战、解放战争时期的大事记。</a:t>
            </a:r>
            <a:endParaRPr lang="zh-CN" sz="2400" b="1" dirty="0">
              <a:solidFill>
                <a:schemeClr val="tx1"/>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sym typeface="+mn-ea"/>
            </a:endParaRPr>
          </a:p>
          <a:p>
            <a:r>
              <a:rPr lang="en-US" altLang="zh-CN" sz="2400" b="1" dirty="0">
                <a:solidFill>
                  <a:srgbClr val="0000FF"/>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sym typeface="+mn-ea"/>
              </a:rPr>
              <a:t>   </a:t>
            </a:r>
            <a:r>
              <a:rPr lang="zh-CN" sz="2400" b="1" dirty="0">
                <a:solidFill>
                  <a:srgbClr val="0000FF"/>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sym typeface="+mn-ea"/>
              </a:rPr>
              <a:t>史料实证，历史解释：</a:t>
            </a:r>
            <a:r>
              <a:rPr lang="zh-CN" sz="2400" b="1" dirty="0">
                <a:solidFill>
                  <a:schemeClr val="tx1"/>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sym typeface="+mn-ea"/>
              </a:rPr>
              <a:t>理解中国共产党是全民族团结抗战的中流砥柱；中国共产党维护和巩固抗日民族统一战线的表现及根源。</a:t>
            </a:r>
            <a:endParaRPr lang="zh-CN" sz="2400" b="1" dirty="0">
              <a:solidFill>
                <a:schemeClr val="tx1"/>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sym typeface="+mn-ea"/>
            </a:endParaRPr>
          </a:p>
          <a:p>
            <a:r>
              <a:rPr lang="en-US" altLang="zh-CN" sz="2400" b="1" dirty="0">
                <a:solidFill>
                  <a:srgbClr val="0000FF"/>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sym typeface="+mn-ea"/>
              </a:rPr>
              <a:t>   </a:t>
            </a:r>
            <a:r>
              <a:rPr lang="zh-CN" altLang="en-US" sz="2400" b="1" dirty="0">
                <a:solidFill>
                  <a:srgbClr val="0000FF"/>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sym typeface="+mn-ea"/>
              </a:rPr>
              <a:t>家国情怀：</a:t>
            </a:r>
            <a:r>
              <a:rPr lang="zh-CN" altLang="en-US" sz="2400" b="1" dirty="0">
                <a:solidFill>
                  <a:schemeClr val="tx1"/>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sym typeface="+mn-ea"/>
              </a:rPr>
              <a:t>通过了解正面战场和敌后战场的抗战,感悟中华民族英勇不屈的精神。</a:t>
            </a:r>
            <a:endParaRPr lang="zh-CN" altLang="en-US" sz="2400" b="1" dirty="0">
              <a:solidFill>
                <a:schemeClr val="tx1"/>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571500" y="2123440"/>
            <a:ext cx="10431780" cy="2676525"/>
          </a:xfrm>
          <a:prstGeom prst="rect">
            <a:avLst/>
          </a:prstGeom>
          <a:noFill/>
          <a:ln w="9525">
            <a:solidFill>
              <a:srgbClr val="C00000"/>
            </a:solidFill>
          </a:ln>
        </p:spPr>
        <p:txBody>
          <a:bodyPr wrap="square">
            <a:spAutoFit/>
          </a:bodyPr>
          <a:p>
            <a:pPr indent="266700" algn="l"/>
            <a:r>
              <a:rPr sz="2400" b="1">
                <a:latin typeface="华文新魏" panose="02010800040101010101" charset="-122"/>
                <a:ea typeface="华文新魏" panose="02010800040101010101" charset="-122"/>
                <a:cs typeface="华文新魏" panose="02010800040101010101" charset="-122"/>
              </a:rPr>
              <a:t>(1)1937年9月6日，陕甘宁边区政府在延安正式宣布成立，林伯渠任主席。政权结构为：参议会，为最高权力机关，参议员由人民直接选举；政府机关，设边区、县、乡三级，主要领导人由同级参议会选举产生；司法机关，设高等法院。</a:t>
            </a:r>
            <a:endParaRPr sz="2400" b="1">
              <a:latin typeface="华文新魏" panose="02010800040101010101" charset="-122"/>
              <a:ea typeface="华文新魏" panose="02010800040101010101" charset="-122"/>
              <a:cs typeface="华文新魏" panose="02010800040101010101" charset="-122"/>
            </a:endParaRPr>
          </a:p>
          <a:p>
            <a:pPr indent="266700" algn="l"/>
            <a:r>
              <a:rPr sz="2400" b="1">
                <a:latin typeface="华文新魏" panose="02010800040101010101" charset="-122"/>
                <a:ea typeface="华文新魏" panose="02010800040101010101" charset="-122"/>
                <a:cs typeface="华文新魏" panose="02010800040101010101" charset="-122"/>
              </a:rPr>
              <a:t>(2)陕甘宁边区的政权是抗日人民的政权，实行民主集中制。它的阶级基础除了工人、农民、小资产阶级外，还包括其他一切愿意抗日的阶级、阶层，为夺取抗战胜利和国家政权建设作出了巨大贡献。</a:t>
            </a:r>
            <a:endParaRPr sz="2400" b="1">
              <a:latin typeface="华文新魏" panose="02010800040101010101" charset="-122"/>
              <a:ea typeface="华文新魏" panose="02010800040101010101" charset="-122"/>
              <a:cs typeface="华文新魏" panose="02010800040101010101" charset="-122"/>
            </a:endParaRPr>
          </a:p>
        </p:txBody>
      </p:sp>
      <p:pic>
        <p:nvPicPr>
          <p:cNvPr id="33" name="图片 32" descr="32313537353832343b32313537353830373bd3d2"/>
          <p:cNvPicPr>
            <a:picLocks noChangeAspect="1"/>
          </p:cNvPicPr>
          <p:nvPr/>
        </p:nvPicPr>
        <p:blipFill>
          <a:blip r:embed="rId1"/>
          <a:stretch>
            <a:fillRect/>
          </a:stretch>
        </p:blipFill>
        <p:spPr>
          <a:xfrm>
            <a:off x="281940" y="0"/>
            <a:ext cx="534670" cy="441960"/>
          </a:xfrm>
          <a:prstGeom prst="rect">
            <a:avLst/>
          </a:prstGeom>
        </p:spPr>
      </p:pic>
      <p:sp>
        <p:nvSpPr>
          <p:cNvPr id="9" name="文本框 8"/>
          <p:cNvSpPr txBox="1"/>
          <p:nvPr/>
        </p:nvSpPr>
        <p:spPr>
          <a:xfrm>
            <a:off x="1031875" y="0"/>
            <a:ext cx="4897755" cy="583565"/>
          </a:xfrm>
          <a:prstGeom prst="rect">
            <a:avLst/>
          </a:prstGeom>
          <a:solidFill>
            <a:srgbClr val="FFFF00"/>
          </a:solidFill>
        </p:spPr>
        <p:txBody>
          <a:bodyPr wrap="square" rtlCol="0">
            <a:spAutoFit/>
          </a:bodyPr>
          <a:p>
            <a:r>
              <a:rPr lang="zh-CN" altLang="en-US" sz="3200">
                <a:effectLst>
                  <a:outerShdw blurRad="38100" dist="19050" dir="2700000" algn="tl" rotWithShape="0">
                    <a:schemeClr val="dk1">
                      <a:alpha val="40000"/>
                    </a:schemeClr>
                  </a:outerShdw>
                </a:effectLst>
              </a:rPr>
              <a:t>四、必备知识，夯实基础</a:t>
            </a:r>
            <a:endParaRPr lang="zh-CN" altLang="en-US" sz="3200">
              <a:effectLst>
                <a:outerShdw blurRad="38100" dist="19050" dir="2700000" algn="tl" rotWithShape="0">
                  <a:schemeClr val="dk1">
                    <a:alpha val="40000"/>
                  </a:schemeClr>
                </a:outerShdw>
              </a:effectLst>
            </a:endParaRPr>
          </a:p>
        </p:txBody>
      </p:sp>
      <p:sp>
        <p:nvSpPr>
          <p:cNvPr id="2" name="文本框 1"/>
          <p:cNvSpPr txBox="1"/>
          <p:nvPr/>
        </p:nvSpPr>
        <p:spPr>
          <a:xfrm>
            <a:off x="154940" y="539750"/>
            <a:ext cx="12818745" cy="583565"/>
          </a:xfrm>
          <a:prstGeom prst="rect">
            <a:avLst/>
          </a:prstGeom>
          <a:noFill/>
          <a:ln w="9525">
            <a:noFill/>
          </a:ln>
        </p:spPr>
        <p:txBody>
          <a:bodyPr wrap="square">
            <a:spAutoFit/>
          </a:bodyPr>
          <a:p>
            <a:pPr indent="266700"/>
            <a:r>
              <a:rPr lang="zh-CN" sz="3200" b="1">
                <a:solidFill>
                  <a:srgbClr val="FF0000"/>
                </a:solidFill>
                <a:latin typeface="微软雅黑" panose="020B0503020204020204" pitchFamily="34" charset="-122"/>
                <a:ea typeface="微软雅黑" panose="020B0503020204020204" pitchFamily="34" charset="-122"/>
              </a:rPr>
              <a:t>一、抗日战争</a:t>
            </a:r>
            <a:r>
              <a:rPr lang="en-US" altLang="zh-CN" sz="3200" b="1">
                <a:solidFill>
                  <a:srgbClr val="FF0000"/>
                </a:solidFill>
                <a:latin typeface="微软雅黑" panose="020B0503020204020204" pitchFamily="34" charset="-122"/>
                <a:ea typeface="微软雅黑" panose="020B0503020204020204" pitchFamily="34" charset="-122"/>
              </a:rPr>
              <a:t>——</a:t>
            </a:r>
            <a:r>
              <a:rPr lang="zh-CN" altLang="en-US" sz="2800" b="1">
                <a:solidFill>
                  <a:srgbClr val="FF0000"/>
                </a:solidFill>
                <a:latin typeface="微软雅黑" panose="020B0503020204020204" pitchFamily="34" charset="-122"/>
                <a:ea typeface="微软雅黑" panose="020B0503020204020204" pitchFamily="34" charset="-122"/>
              </a:rPr>
              <a:t>抗日民族统一战线旗帜下的全民族抗战</a:t>
            </a:r>
            <a:endParaRPr lang="zh-CN" altLang="en-US" sz="2800" b="1">
              <a:solidFill>
                <a:srgbClr val="FF0000"/>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448310" y="1123315"/>
            <a:ext cx="9754235" cy="460375"/>
          </a:xfrm>
          <a:prstGeom prst="rect">
            <a:avLst/>
          </a:prstGeom>
          <a:noFill/>
        </p:spPr>
        <p:txBody>
          <a:bodyPr wrap="square" rtlCol="0">
            <a:spAutoFit/>
          </a:bodyPr>
          <a:p>
            <a:r>
              <a:rPr lang="zh-CN" altLang="en-US" sz="2400" b="1">
                <a:solidFill>
                  <a:schemeClr val="tx1"/>
                </a:solidFill>
                <a:effectLst>
                  <a:outerShdw blurRad="38100" dist="19050" dir="2700000" algn="tl" rotWithShape="0">
                    <a:schemeClr val="dk1">
                      <a:alpha val="40000"/>
                    </a:schemeClr>
                  </a:outerShdw>
                </a:effectLst>
                <a:highlight>
                  <a:srgbClr val="00FF00"/>
                </a:highlight>
                <a:latin typeface="华文行楷" panose="02010800040101010101" charset="-122"/>
                <a:ea typeface="华文行楷" panose="02010800040101010101" charset="-122"/>
              </a:rPr>
              <a:t>课程延伸：</a:t>
            </a:r>
            <a:r>
              <a:rPr lang="en-US" altLang="zh-CN" sz="2400" b="1">
                <a:solidFill>
                  <a:schemeClr val="tx1"/>
                </a:solidFill>
                <a:effectLst>
                  <a:outerShdw blurRad="38100" dist="19050" dir="2700000" algn="tl" rotWithShape="0">
                    <a:schemeClr val="dk1">
                      <a:alpha val="40000"/>
                    </a:schemeClr>
                  </a:outerShdw>
                </a:effectLst>
                <a:highlight>
                  <a:srgbClr val="00FF00"/>
                </a:highlight>
                <a:latin typeface="华文行楷" panose="02010800040101010101" charset="-122"/>
                <a:ea typeface="华文行楷" panose="02010800040101010101" charset="-122"/>
              </a:rPr>
              <a:t>   </a:t>
            </a:r>
            <a:r>
              <a:rPr lang="en-US" altLang="zh-CN" sz="2400" b="1">
                <a:solidFill>
                  <a:schemeClr val="tx1"/>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rPr>
              <a:t>   </a:t>
            </a:r>
            <a:r>
              <a:rPr lang="zh-CN" altLang="en-US" sz="2400" b="1">
                <a:solidFill>
                  <a:schemeClr val="tx1"/>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rPr>
              <a:t>陕甘玲边区政府</a:t>
            </a:r>
            <a:endParaRPr lang="zh-CN" altLang="en-US" sz="2400" b="1">
              <a:solidFill>
                <a:schemeClr val="tx1"/>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465830" y="86360"/>
            <a:ext cx="4268470" cy="521970"/>
          </a:xfrm>
          <a:prstGeom prst="rect">
            <a:avLst/>
          </a:prstGeom>
          <a:noFill/>
        </p:spPr>
        <p:txBody>
          <a:bodyPr wrap="square" rtlCol="0">
            <a:spAutoFit/>
          </a:bodyPr>
          <a:p>
            <a:pPr algn="ctr"/>
            <a:r>
              <a:rPr lang="zh-CN" altLang="en-US" sz="2800" b="1">
                <a:highlight>
                  <a:srgbClr val="00FF00"/>
                </a:highlight>
                <a:latin typeface="华文行楷" panose="02010800040101010101" charset="-122"/>
                <a:ea typeface="华文行楷" panose="02010800040101010101" charset="-122"/>
              </a:rPr>
              <a:t>真题链接</a:t>
            </a:r>
            <a:endParaRPr lang="zh-CN" altLang="en-US" sz="2800" b="1">
              <a:highlight>
                <a:srgbClr val="00FF00"/>
              </a:highlight>
              <a:latin typeface="华文行楷" panose="02010800040101010101" charset="-122"/>
              <a:ea typeface="华文行楷" panose="02010800040101010101" charset="-122"/>
            </a:endParaRPr>
          </a:p>
        </p:txBody>
      </p:sp>
      <p:sp>
        <p:nvSpPr>
          <p:cNvPr id="100" name="文本框 99"/>
          <p:cNvSpPr txBox="1"/>
          <p:nvPr/>
        </p:nvSpPr>
        <p:spPr>
          <a:xfrm>
            <a:off x="225425" y="608330"/>
            <a:ext cx="11815445" cy="5262245"/>
          </a:xfrm>
          <a:prstGeom prst="rect">
            <a:avLst/>
          </a:prstGeom>
          <a:noFill/>
          <a:ln w="9525">
            <a:solidFill>
              <a:srgbClr val="C00000"/>
            </a:solidFill>
          </a:ln>
        </p:spPr>
        <p:txBody>
          <a:bodyPr wrap="square">
            <a:spAutoFit/>
          </a:bodyPr>
          <a:p>
            <a:pPr indent="0"/>
            <a:r>
              <a:rPr lang="en-US" altLang="zh-CN" sz="2400" b="0">
                <a:latin typeface="华文新魏" panose="02010800040101010101" charset="-122"/>
                <a:ea typeface="华文新魏" panose="02010800040101010101" charset="-122"/>
                <a:cs typeface="华文新魏" panose="02010800040101010101" charset="-122"/>
              </a:rPr>
              <a:t>        1</a:t>
            </a:r>
            <a:r>
              <a:rPr lang="zh-CN" altLang="en-US" sz="2400" b="0">
                <a:latin typeface="华文新魏" panose="02010800040101010101" charset="-122"/>
                <a:ea typeface="华文新魏" panose="02010800040101010101" charset="-122"/>
                <a:cs typeface="华文新魏" panose="02010800040101010101" charset="-122"/>
              </a:rPr>
              <a:t>、</a:t>
            </a:r>
            <a:r>
              <a:rPr sz="2400" b="0">
                <a:solidFill>
                  <a:srgbClr val="C00000"/>
                </a:solidFill>
                <a:latin typeface="华文新魏" panose="02010800040101010101" charset="-122"/>
                <a:ea typeface="华文新魏" panose="02010800040101010101" charset="-122"/>
                <a:cs typeface="华文新魏" panose="02010800040101010101" charset="-122"/>
              </a:rPr>
              <a:t>（2022·全国·高考真题）</a:t>
            </a:r>
            <a:r>
              <a:rPr sz="2400" b="0">
                <a:latin typeface="华文新魏" panose="02010800040101010101" charset="-122"/>
                <a:ea typeface="华文新魏" panose="02010800040101010101" charset="-122"/>
                <a:cs typeface="华文新魏" panose="02010800040101010101" charset="-122"/>
              </a:rPr>
              <a:t>1939年，朱德指出，“在中国，由议会选举政府，决定施政方针，边区是第一个”。1940年，毛泽东再次强调，这种政权“是一切赞成抗日又赞成民主的人们的政权，是几个革命阶级联合起来对于汉奸和反动派的民主专政”。这说明，边区政府（    ）</a:t>
            </a:r>
            <a:endParaRPr sz="2400" b="0">
              <a:latin typeface="华文新魏" panose="02010800040101010101" charset="-122"/>
              <a:ea typeface="华文新魏" panose="02010800040101010101" charset="-122"/>
              <a:cs typeface="华文新魏" panose="02010800040101010101" charset="-122"/>
            </a:endParaRPr>
          </a:p>
          <a:p>
            <a:pPr indent="0"/>
            <a:r>
              <a:rPr sz="2400" b="0">
                <a:solidFill>
                  <a:srgbClr val="0000FF"/>
                </a:solidFill>
                <a:latin typeface="华文新魏" panose="02010800040101010101" charset="-122"/>
                <a:ea typeface="华文新魏" panose="02010800040101010101" charset="-122"/>
                <a:cs typeface="华文新魏" panose="02010800040101010101" charset="-122"/>
              </a:rPr>
              <a:t>A．具备了新民主主义的特征	B．脱离了国民政府管辖</a:t>
            </a:r>
            <a:endParaRPr sz="2400" b="0">
              <a:solidFill>
                <a:srgbClr val="0000FF"/>
              </a:solidFill>
              <a:latin typeface="华文新魏" panose="02010800040101010101" charset="-122"/>
              <a:ea typeface="华文新魏" panose="02010800040101010101" charset="-122"/>
              <a:cs typeface="华文新魏" panose="02010800040101010101" charset="-122"/>
            </a:endParaRPr>
          </a:p>
          <a:p>
            <a:pPr indent="0"/>
            <a:r>
              <a:rPr sz="2400" b="0">
                <a:solidFill>
                  <a:srgbClr val="0000FF"/>
                </a:solidFill>
                <a:latin typeface="华文新魏" panose="02010800040101010101" charset="-122"/>
                <a:ea typeface="华文新魏" panose="02010800040101010101" charset="-122"/>
                <a:cs typeface="华文新魏" panose="02010800040101010101" charset="-122"/>
              </a:rPr>
              <a:t>C．代表根据地社会全体意志	D．仿行苏联的政治制度</a:t>
            </a:r>
            <a:endParaRPr sz="2400" b="0">
              <a:solidFill>
                <a:srgbClr val="0000FF"/>
              </a:solidFill>
              <a:latin typeface="华文新魏" panose="02010800040101010101" charset="-122"/>
              <a:ea typeface="华文新魏" panose="02010800040101010101" charset="-122"/>
              <a:cs typeface="华文新魏" panose="02010800040101010101" charset="-122"/>
            </a:endParaRPr>
          </a:p>
          <a:p>
            <a:pPr indent="0"/>
            <a:r>
              <a:rPr lang="en-US" altLang="zh-CN" sz="2400" b="0">
                <a:solidFill>
                  <a:srgbClr val="0000FF"/>
                </a:solidFill>
                <a:latin typeface="华文新魏" panose="02010800040101010101" charset="-122"/>
                <a:ea typeface="华文新魏" panose="02010800040101010101" charset="-122"/>
                <a:cs typeface="华文新魏" panose="02010800040101010101" charset="-122"/>
              </a:rPr>
              <a:t>       </a:t>
            </a:r>
            <a:endParaRPr lang="en-US" altLang="zh-CN" sz="2400" b="0">
              <a:solidFill>
                <a:srgbClr val="0000FF"/>
              </a:solidFill>
              <a:latin typeface="华文新魏" panose="02010800040101010101" charset="-122"/>
              <a:ea typeface="华文新魏" panose="02010800040101010101" charset="-122"/>
              <a:cs typeface="华文新魏" panose="02010800040101010101" charset="-122"/>
            </a:endParaRPr>
          </a:p>
          <a:p>
            <a:pPr indent="0"/>
            <a:r>
              <a:rPr lang="en-US" altLang="zh-CN" sz="2400" b="0">
                <a:solidFill>
                  <a:srgbClr val="0000FF"/>
                </a:solidFill>
                <a:latin typeface="华文新魏" panose="02010800040101010101" charset="-122"/>
                <a:ea typeface="华文新魏" panose="02010800040101010101" charset="-122"/>
                <a:cs typeface="华文新魏" panose="02010800040101010101" charset="-122"/>
              </a:rPr>
              <a:t>          2</a:t>
            </a:r>
            <a:r>
              <a:rPr lang="zh-CN" altLang="en-US" sz="2400" b="0">
                <a:solidFill>
                  <a:srgbClr val="0000FF"/>
                </a:solidFill>
                <a:latin typeface="华文新魏" panose="02010800040101010101" charset="-122"/>
                <a:ea typeface="华文新魏" panose="02010800040101010101" charset="-122"/>
                <a:cs typeface="华文新魏" panose="02010800040101010101" charset="-122"/>
              </a:rPr>
              <a:t>、</a:t>
            </a:r>
            <a:r>
              <a:rPr lang="zh-CN" sz="2400" b="0">
                <a:solidFill>
                  <a:srgbClr val="C00000"/>
                </a:solidFill>
                <a:effectLst>
                  <a:outerShdw blurRad="38100" dist="19050" dir="2700000" algn="tl" rotWithShape="0">
                    <a:schemeClr val="dk1">
                      <a:alpha val="40000"/>
                    </a:schemeClr>
                  </a:outerShdw>
                </a:effectLst>
                <a:latin typeface="华文新魏" panose="02010800040101010101" charset="-122"/>
                <a:ea typeface="华文新魏" panose="02010800040101010101" charset="-122"/>
                <a:cs typeface="华文新魏" panose="02010800040101010101" charset="-122"/>
              </a:rPr>
              <a:t>（2021·湖北·高考真题）</a:t>
            </a:r>
            <a:r>
              <a:rPr lang="zh-CN" sz="2400" b="0">
                <a:effectLst>
                  <a:outerShdw blurRad="38100" dist="19050" dir="2700000" algn="tl" rotWithShape="0">
                    <a:schemeClr val="dk1">
                      <a:alpha val="40000"/>
                    </a:schemeClr>
                  </a:outerShdw>
                </a:effectLst>
                <a:latin typeface="华文新魏" panose="02010800040101010101" charset="-122"/>
                <a:ea typeface="华文新魏" panose="02010800040101010101" charset="-122"/>
                <a:cs typeface="华文新魏" panose="02010800040101010101" charset="-122"/>
              </a:rPr>
              <a:t>沁源围困战是抗战时期中国共产党在敌后战场领导的一场战役。太岳《新华日报》社论曾评价：“沁源不是靠飞机大炮打下来的，它是靠八万老百姓和正规军、游击队、民兵的一致团结，经过长期围困与最后的围攻斗争，而将敌人赶走的。”这表明</a:t>
            </a:r>
            <a:endParaRPr lang="zh-CN" sz="2400" b="0">
              <a:effectLst>
                <a:outerShdw blurRad="38100" dist="19050" dir="2700000" algn="tl" rotWithShape="0">
                  <a:schemeClr val="dk1">
                    <a:alpha val="40000"/>
                  </a:schemeClr>
                </a:outerShdw>
              </a:effectLst>
              <a:latin typeface="华文新魏" panose="02010800040101010101" charset="-122"/>
              <a:ea typeface="华文新魏" panose="02010800040101010101" charset="-122"/>
              <a:cs typeface="华文新魏" panose="02010800040101010101" charset="-122"/>
            </a:endParaRPr>
          </a:p>
          <a:p>
            <a:pPr indent="0"/>
            <a:r>
              <a:rPr lang="zh-CN" sz="2400" b="0">
                <a:solidFill>
                  <a:srgbClr val="0000FF"/>
                </a:solidFill>
                <a:effectLst>
                  <a:outerShdw blurRad="38100" dist="19050" dir="2700000" algn="tl" rotWithShape="0">
                    <a:schemeClr val="dk1">
                      <a:alpha val="40000"/>
                    </a:schemeClr>
                  </a:outerShdw>
                </a:effectLst>
                <a:latin typeface="华文新魏" panose="02010800040101010101" charset="-122"/>
                <a:ea typeface="华文新魏" panose="02010800040101010101" charset="-122"/>
                <a:cs typeface="华文新魏" panose="02010800040101010101" charset="-122"/>
              </a:rPr>
              <a:t>A．“工农武装割据”局面形成	B．抗日根据地彻底摆脱了国民党的影响</a:t>
            </a:r>
            <a:endParaRPr lang="zh-CN" sz="2400" b="0">
              <a:solidFill>
                <a:srgbClr val="0000FF"/>
              </a:solidFill>
              <a:effectLst>
                <a:outerShdw blurRad="38100" dist="19050" dir="2700000" algn="tl" rotWithShape="0">
                  <a:schemeClr val="dk1">
                    <a:alpha val="40000"/>
                  </a:schemeClr>
                </a:outerShdw>
              </a:effectLst>
              <a:latin typeface="华文新魏" panose="02010800040101010101" charset="-122"/>
              <a:ea typeface="华文新魏" panose="02010800040101010101" charset="-122"/>
              <a:cs typeface="华文新魏" panose="02010800040101010101" charset="-122"/>
            </a:endParaRPr>
          </a:p>
          <a:p>
            <a:pPr indent="0"/>
            <a:r>
              <a:rPr lang="zh-CN" sz="2400" b="0">
                <a:solidFill>
                  <a:srgbClr val="0000FF"/>
                </a:solidFill>
                <a:effectLst>
                  <a:outerShdw blurRad="38100" dist="19050" dir="2700000" algn="tl" rotWithShape="0">
                    <a:schemeClr val="dk1">
                      <a:alpha val="40000"/>
                    </a:schemeClr>
                  </a:outerShdw>
                </a:effectLst>
                <a:latin typeface="华文新魏" panose="02010800040101010101" charset="-122"/>
                <a:ea typeface="华文新魏" panose="02010800040101010101" charset="-122"/>
                <a:cs typeface="华文新魏" panose="02010800040101010101" charset="-122"/>
              </a:rPr>
              <a:t>C．敌后战场牵制了日军主力	D．人民群众是影响战争结果的重要因素</a:t>
            </a:r>
            <a:endParaRPr lang="zh-CN" sz="2400" b="0">
              <a:solidFill>
                <a:srgbClr val="0000FF"/>
              </a:solidFill>
              <a:effectLst>
                <a:outerShdw blurRad="38100" dist="19050" dir="2700000" algn="tl" rotWithShape="0">
                  <a:schemeClr val="dk1">
                    <a:alpha val="40000"/>
                  </a:schemeClr>
                </a:outerShdw>
              </a:effectLst>
              <a:latin typeface="华文新魏" panose="02010800040101010101" charset="-122"/>
              <a:ea typeface="华文新魏" panose="02010800040101010101" charset="-122"/>
              <a:cs typeface="华文新魏" panose="02010800040101010101" charset="-122"/>
            </a:endParaRPr>
          </a:p>
          <a:p>
            <a:pPr indent="0" algn="l"/>
            <a:endParaRPr lang="zh-CN" altLang="en-US" sz="2400" b="0">
              <a:solidFill>
                <a:srgbClr val="0000FF"/>
              </a:solidFill>
              <a:effectLst>
                <a:outerShdw blurRad="38100" dist="19050" dir="2700000" algn="tl" rotWithShape="0">
                  <a:schemeClr val="dk1">
                    <a:alpha val="40000"/>
                  </a:schemeClr>
                </a:outerShdw>
              </a:effectLst>
              <a:latin typeface="华文新魏" panose="02010800040101010101" charset="-122"/>
              <a:ea typeface="华文新魏" panose="02010800040101010101" charset="-122"/>
              <a:cs typeface="华文新魏" panose="02010800040101010101" charset="-122"/>
            </a:endParaRPr>
          </a:p>
        </p:txBody>
      </p:sp>
      <p:sp>
        <p:nvSpPr>
          <p:cNvPr id="25611" name="文本框 13"/>
          <p:cNvSpPr txBox="1"/>
          <p:nvPr/>
        </p:nvSpPr>
        <p:spPr>
          <a:xfrm>
            <a:off x="10516552" y="1212215"/>
            <a:ext cx="915947" cy="768350"/>
          </a:xfrm>
          <a:prstGeom prst="rect">
            <a:avLst/>
          </a:prstGeom>
          <a:solidFill>
            <a:schemeClr val="accent2">
              <a:lumMod val="20000"/>
              <a:lumOff val="80000"/>
            </a:schemeClr>
          </a:solidFill>
          <a:ln w="9525">
            <a:noFill/>
          </a:ln>
        </p:spPr>
        <p:txBody>
          <a:bodyPr wrap="square" anchor="t" anchorCtr="0">
            <a:spAutoFit/>
          </a:bodyPr>
          <a:p>
            <a:pPr algn="ctr"/>
            <a:r>
              <a:rPr lang="en-US" altLang="zh-CN" sz="4400" b="1" dirty="0">
                <a:latin typeface="黑体" panose="02010609060101010101" pitchFamily="49" charset="-122"/>
                <a:ea typeface="黑体" panose="02010609060101010101" pitchFamily="49" charset="-122"/>
                <a:sym typeface="微软雅黑" panose="020B0503020204020204" pitchFamily="34" charset="-122"/>
              </a:rPr>
              <a:t>A</a:t>
            </a:r>
            <a:endParaRPr lang="en-US" altLang="zh-CN" sz="4400" b="1" dirty="0">
              <a:latin typeface="黑体" panose="02010609060101010101" pitchFamily="49" charset="-122"/>
              <a:ea typeface="黑体" panose="02010609060101010101" pitchFamily="49" charset="-122"/>
              <a:sym typeface="微软雅黑" panose="020B0503020204020204" pitchFamily="34" charset="-122"/>
            </a:endParaRPr>
          </a:p>
        </p:txBody>
      </p:sp>
      <p:sp>
        <p:nvSpPr>
          <p:cNvPr id="3" name="文本框 13"/>
          <p:cNvSpPr txBox="1"/>
          <p:nvPr/>
        </p:nvSpPr>
        <p:spPr>
          <a:xfrm>
            <a:off x="9041447" y="4033520"/>
            <a:ext cx="915947" cy="768350"/>
          </a:xfrm>
          <a:prstGeom prst="rect">
            <a:avLst/>
          </a:prstGeom>
          <a:solidFill>
            <a:schemeClr val="accent2">
              <a:lumMod val="20000"/>
              <a:lumOff val="80000"/>
            </a:schemeClr>
          </a:solidFill>
          <a:ln w="9525">
            <a:noFill/>
          </a:ln>
        </p:spPr>
        <p:txBody>
          <a:bodyPr wrap="square" anchor="t" anchorCtr="0">
            <a:spAutoFit/>
          </a:bodyPr>
          <a:p>
            <a:pPr algn="ctr"/>
            <a:r>
              <a:rPr lang="en-US" altLang="zh-CN" sz="4400" b="1" dirty="0">
                <a:latin typeface="黑体" panose="02010609060101010101" pitchFamily="49" charset="-122"/>
                <a:ea typeface="黑体" panose="02010609060101010101" pitchFamily="49" charset="-122"/>
                <a:sym typeface="微软雅黑" panose="020B0503020204020204" pitchFamily="34" charset="-122"/>
              </a:rPr>
              <a:t>D</a:t>
            </a:r>
            <a:endParaRPr lang="en-US" altLang="zh-CN" sz="4400" b="1" dirty="0">
              <a:latin typeface="黑体" panose="02010609060101010101" pitchFamily="49" charset="-122"/>
              <a:ea typeface="黑体" panose="02010609060101010101" pitchFamily="49" charset="-122"/>
              <a:sym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6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11" grpId="0" bldLvl="0" animBg="1"/>
      <p:bldP spid="3"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3" name="图片 32" descr="32313537353832343b32313537353830373bd3d2"/>
          <p:cNvPicPr>
            <a:picLocks noChangeAspect="1"/>
          </p:cNvPicPr>
          <p:nvPr/>
        </p:nvPicPr>
        <p:blipFill>
          <a:blip r:embed="rId1"/>
          <a:stretch>
            <a:fillRect/>
          </a:stretch>
        </p:blipFill>
        <p:spPr>
          <a:xfrm>
            <a:off x="281940" y="0"/>
            <a:ext cx="534670" cy="441960"/>
          </a:xfrm>
          <a:prstGeom prst="rect">
            <a:avLst/>
          </a:prstGeom>
        </p:spPr>
      </p:pic>
      <p:sp>
        <p:nvSpPr>
          <p:cNvPr id="9" name="文本框 8"/>
          <p:cNvSpPr txBox="1"/>
          <p:nvPr/>
        </p:nvSpPr>
        <p:spPr>
          <a:xfrm>
            <a:off x="1031875" y="0"/>
            <a:ext cx="4897755" cy="583565"/>
          </a:xfrm>
          <a:prstGeom prst="rect">
            <a:avLst/>
          </a:prstGeom>
          <a:solidFill>
            <a:srgbClr val="FFFF00"/>
          </a:solidFill>
        </p:spPr>
        <p:txBody>
          <a:bodyPr wrap="square" rtlCol="0">
            <a:spAutoFit/>
          </a:bodyPr>
          <a:p>
            <a:r>
              <a:rPr lang="zh-CN" altLang="en-US" sz="3200">
                <a:effectLst>
                  <a:outerShdw blurRad="38100" dist="19050" dir="2700000" algn="tl" rotWithShape="0">
                    <a:schemeClr val="dk1">
                      <a:alpha val="40000"/>
                    </a:schemeClr>
                  </a:outerShdw>
                </a:effectLst>
              </a:rPr>
              <a:t>四、必备知识，夯实基础</a:t>
            </a:r>
            <a:endParaRPr lang="zh-CN" altLang="en-US" sz="3200">
              <a:effectLst>
                <a:outerShdw blurRad="38100" dist="19050" dir="2700000" algn="tl" rotWithShape="0">
                  <a:schemeClr val="dk1">
                    <a:alpha val="40000"/>
                  </a:schemeClr>
                </a:outerShdw>
              </a:effectLst>
            </a:endParaRPr>
          </a:p>
        </p:txBody>
      </p:sp>
      <p:sp>
        <p:nvSpPr>
          <p:cNvPr id="2" name="文本框 1"/>
          <p:cNvSpPr txBox="1"/>
          <p:nvPr/>
        </p:nvSpPr>
        <p:spPr>
          <a:xfrm>
            <a:off x="154940" y="539750"/>
            <a:ext cx="12818745" cy="583565"/>
          </a:xfrm>
          <a:prstGeom prst="rect">
            <a:avLst/>
          </a:prstGeom>
          <a:noFill/>
          <a:ln w="9525">
            <a:noFill/>
          </a:ln>
        </p:spPr>
        <p:txBody>
          <a:bodyPr wrap="square">
            <a:spAutoFit/>
          </a:bodyPr>
          <a:p>
            <a:pPr indent="266700"/>
            <a:r>
              <a:rPr lang="zh-CN" sz="3200" b="1">
                <a:solidFill>
                  <a:srgbClr val="FF0000"/>
                </a:solidFill>
                <a:latin typeface="微软雅黑" panose="020B0503020204020204" pitchFamily="34" charset="-122"/>
                <a:ea typeface="微软雅黑" panose="020B0503020204020204" pitchFamily="34" charset="-122"/>
              </a:rPr>
              <a:t>一、抗日战争</a:t>
            </a:r>
            <a:r>
              <a:rPr lang="en-US" altLang="zh-CN" sz="3200" b="1">
                <a:solidFill>
                  <a:srgbClr val="FF0000"/>
                </a:solidFill>
                <a:latin typeface="微软雅黑" panose="020B0503020204020204" pitchFamily="34" charset="-122"/>
                <a:ea typeface="微软雅黑" panose="020B0503020204020204" pitchFamily="34" charset="-122"/>
              </a:rPr>
              <a:t>——</a:t>
            </a:r>
            <a:r>
              <a:rPr lang="zh-CN" altLang="en-US" sz="2800" b="1">
                <a:solidFill>
                  <a:srgbClr val="FF0000"/>
                </a:solidFill>
                <a:latin typeface="微软雅黑" panose="020B0503020204020204" pitchFamily="34" charset="-122"/>
                <a:ea typeface="微软雅黑" panose="020B0503020204020204" pitchFamily="34" charset="-122"/>
              </a:rPr>
              <a:t>抗日战争胜利</a:t>
            </a:r>
            <a:endParaRPr lang="zh-CN" altLang="en-US" sz="2800" b="1">
              <a:solidFill>
                <a:srgbClr val="FF0000"/>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448310" y="1123315"/>
            <a:ext cx="9754235" cy="460375"/>
          </a:xfrm>
          <a:prstGeom prst="rect">
            <a:avLst/>
          </a:prstGeom>
          <a:noFill/>
        </p:spPr>
        <p:txBody>
          <a:bodyPr wrap="square" rtlCol="0">
            <a:spAutoFit/>
          </a:bodyPr>
          <a:p>
            <a:r>
              <a:rPr lang="zh-CN" altLang="en-US" sz="2400" b="1">
                <a:solidFill>
                  <a:schemeClr val="tx1"/>
                </a:solidFill>
                <a:effectLst>
                  <a:outerShdw blurRad="38100" dist="19050" dir="2700000" algn="tl" rotWithShape="0">
                    <a:schemeClr val="dk1">
                      <a:alpha val="40000"/>
                    </a:schemeClr>
                  </a:outerShdw>
                </a:effectLst>
                <a:highlight>
                  <a:srgbClr val="00FF00"/>
                </a:highlight>
                <a:latin typeface="华文行楷" panose="02010800040101010101" charset="-122"/>
                <a:ea typeface="华文行楷" panose="02010800040101010101" charset="-122"/>
              </a:rPr>
              <a:t>胜利前夜：</a:t>
            </a:r>
            <a:r>
              <a:rPr lang="en-US" altLang="zh-CN" sz="2400" b="1">
                <a:solidFill>
                  <a:schemeClr val="tx1"/>
                </a:solidFill>
                <a:effectLst>
                  <a:outerShdw blurRad="38100" dist="19050" dir="2700000" algn="tl" rotWithShape="0">
                    <a:schemeClr val="dk1">
                      <a:alpha val="40000"/>
                    </a:schemeClr>
                  </a:outerShdw>
                </a:effectLst>
                <a:highlight>
                  <a:srgbClr val="00FF00"/>
                </a:highlight>
                <a:latin typeface="华文行楷" panose="02010800040101010101" charset="-122"/>
                <a:ea typeface="华文行楷" panose="02010800040101010101" charset="-122"/>
              </a:rPr>
              <a:t>   </a:t>
            </a:r>
            <a:r>
              <a:rPr lang="en-US" altLang="zh-CN" sz="2400" b="1">
                <a:solidFill>
                  <a:schemeClr val="tx1"/>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rPr>
              <a:t>  </a:t>
            </a:r>
            <a:r>
              <a:rPr lang="zh-CN" sz="2400" b="1">
                <a:solidFill>
                  <a:schemeClr val="tx1"/>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rPr>
              <a:t>中共七大</a:t>
            </a:r>
            <a:endParaRPr lang="zh-CN" sz="2400" b="1">
              <a:solidFill>
                <a:schemeClr val="tx1"/>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endParaRPr>
          </a:p>
        </p:txBody>
      </p:sp>
      <p:graphicFrame>
        <p:nvGraphicFramePr>
          <p:cNvPr id="16" name="表格 16"/>
          <p:cNvGraphicFramePr>
            <a:graphicFrameLocks noGrp="1"/>
          </p:cNvGraphicFramePr>
          <p:nvPr>
            <p:custDataLst>
              <p:tags r:id="rId2"/>
            </p:custDataLst>
          </p:nvPr>
        </p:nvGraphicFramePr>
        <p:xfrm>
          <a:off x="467995" y="1665605"/>
          <a:ext cx="6455410" cy="4937760"/>
        </p:xfrm>
        <a:graphic>
          <a:graphicData uri="http://schemas.openxmlformats.org/drawingml/2006/table">
            <a:tbl>
              <a:tblPr firstRow="1" bandRow="1">
                <a:tableStyleId>{5C22544A-7EE6-4342-B048-85BDC9FD1C3A}</a:tableStyleId>
              </a:tblPr>
              <a:tblGrid>
                <a:gridCol w="782320"/>
                <a:gridCol w="5673090"/>
              </a:tblGrid>
              <a:tr h="478155">
                <a:tc gridSpan="2">
                  <a:txBody>
                    <a:bodyPr/>
                    <a:p>
                      <a:pPr algn="ctr"/>
                      <a:r>
                        <a:rPr lang="zh-CN" altLang="en-US" sz="2400" b="1" dirty="0">
                          <a:solidFill>
                            <a:srgbClr val="0000FF"/>
                          </a:solidFill>
                          <a:latin typeface="华文新魏" panose="02010800040101010101" charset="-122"/>
                          <a:ea typeface="华文新魏" panose="02010800040101010101" charset="-122"/>
                        </a:rPr>
                        <a:t>中共七大</a:t>
                      </a:r>
                      <a:endParaRPr lang="zh-CN" altLang="en-US" sz="2400" b="1" dirty="0">
                        <a:solidFill>
                          <a:srgbClr val="0000FF"/>
                        </a:solidFill>
                        <a:latin typeface="华文新魏" panose="02010800040101010101" charset="-122"/>
                        <a:ea typeface="华文新魏" panose="02010800040101010101"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822960">
                <a:tc>
                  <a:txBody>
                    <a:bodyPr/>
                    <a:p>
                      <a:pPr algn="ctr"/>
                      <a:r>
                        <a:rPr lang="zh-CN" altLang="en-US" sz="2400" b="1" dirty="0">
                          <a:solidFill>
                            <a:srgbClr val="0000FF"/>
                          </a:solidFill>
                          <a:latin typeface="华文新魏" panose="02010800040101010101" charset="-122"/>
                          <a:ea typeface="华文新魏" panose="02010800040101010101" charset="-122"/>
                        </a:rPr>
                        <a:t>时间</a:t>
                      </a:r>
                      <a:endParaRPr lang="zh-CN" altLang="en-US" sz="2400" b="1" dirty="0">
                        <a:solidFill>
                          <a:srgbClr val="0000FF"/>
                        </a:solidFill>
                        <a:latin typeface="华文新魏" panose="02010800040101010101" charset="-122"/>
                        <a:ea typeface="华文新魏" panose="02010800040101010101"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p>
                      <a:pPr algn="l"/>
                      <a:r>
                        <a:rPr lang="en-US" altLang="zh-CN" sz="2400" b="1" dirty="0">
                          <a:solidFill>
                            <a:srgbClr val="FF0000"/>
                          </a:solidFill>
                          <a:latin typeface="华文新魏" panose="02010800040101010101" charset="-122"/>
                          <a:ea typeface="华文新魏" panose="02010800040101010101" charset="-122"/>
                          <a:cs typeface="华文新魏" panose="02010800040101010101" charset="-122"/>
                        </a:rPr>
                        <a:t>1945</a:t>
                      </a:r>
                      <a:r>
                        <a:rPr lang="zh-CN" altLang="en-US" sz="2400" b="1" dirty="0">
                          <a:solidFill>
                            <a:srgbClr val="FF0000"/>
                          </a:solidFill>
                          <a:latin typeface="华文新魏" panose="02010800040101010101" charset="-122"/>
                          <a:ea typeface="华文新魏" panose="02010800040101010101" charset="-122"/>
                          <a:cs typeface="华文新魏" panose="02010800040101010101" charset="-122"/>
                        </a:rPr>
                        <a:t>年</a:t>
                      </a:r>
                      <a:r>
                        <a:rPr lang="en-US" altLang="zh-CN" sz="2400" b="1" dirty="0">
                          <a:solidFill>
                            <a:srgbClr val="FF0000"/>
                          </a:solidFill>
                          <a:latin typeface="华文新魏" panose="02010800040101010101" charset="-122"/>
                          <a:ea typeface="华文新魏" panose="02010800040101010101" charset="-122"/>
                          <a:cs typeface="华文新魏" panose="02010800040101010101" charset="-122"/>
                        </a:rPr>
                        <a:t>4—6</a:t>
                      </a:r>
                      <a:r>
                        <a:rPr lang="zh-CN" altLang="en-US" sz="2400" b="1" dirty="0">
                          <a:solidFill>
                            <a:srgbClr val="FF0000"/>
                          </a:solidFill>
                          <a:latin typeface="华文新魏" panose="02010800040101010101" charset="-122"/>
                          <a:ea typeface="华文新魏" panose="02010800040101010101" charset="-122"/>
                          <a:cs typeface="华文新魏" panose="02010800040101010101" charset="-122"/>
                        </a:rPr>
                        <a:t>月</a:t>
                      </a:r>
                      <a:endParaRPr lang="zh-CN" altLang="en-US" sz="2400" b="1" dirty="0">
                        <a:solidFill>
                          <a:srgbClr val="FF0000"/>
                        </a:solidFill>
                        <a:latin typeface="华文新魏" panose="02010800040101010101" charset="-122"/>
                        <a:ea typeface="华文新魏" panose="02010800040101010101" charset="-122"/>
                        <a:cs typeface="华文新魏" panose="02010800040101010101"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188720">
                <a:tc>
                  <a:txBody>
                    <a:bodyPr/>
                    <a:p>
                      <a:pPr algn="ctr"/>
                      <a:r>
                        <a:rPr lang="zh-CN" altLang="en-US" sz="2400" b="1" dirty="0">
                          <a:solidFill>
                            <a:srgbClr val="0000FF"/>
                          </a:solidFill>
                          <a:latin typeface="华文新魏" panose="02010800040101010101" charset="-122"/>
                          <a:ea typeface="华文新魏" panose="02010800040101010101" charset="-122"/>
                        </a:rPr>
                        <a:t>目的</a:t>
                      </a:r>
                      <a:endParaRPr lang="zh-CN" altLang="en-US" sz="2400" b="1" dirty="0">
                        <a:solidFill>
                          <a:srgbClr val="0000FF"/>
                        </a:solidFill>
                        <a:latin typeface="华文新魏" panose="02010800040101010101" charset="-122"/>
                        <a:ea typeface="华文新魏" panose="02010800040101010101"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p>
                      <a:pPr algn="l"/>
                      <a:r>
                        <a:rPr lang="zh-CN" altLang="en-US" sz="2400" b="1" dirty="0">
                          <a:latin typeface="华文新魏" panose="02010800040101010101" charset="-122"/>
                          <a:ea typeface="华文新魏" panose="02010800040101010101" charset="-122"/>
                          <a:cs typeface="华文新魏" panose="02010800040101010101" charset="-122"/>
                        </a:rPr>
                        <a:t>为了系统地总结中国革命的 基本经验，</a:t>
                      </a:r>
                      <a:r>
                        <a:rPr lang="zh-CN" altLang="en-US" sz="2400" b="1" dirty="0">
                          <a:solidFill>
                            <a:srgbClr val="FF0000"/>
                          </a:solidFill>
                          <a:latin typeface="华文新魏" panose="02010800040101010101" charset="-122"/>
                          <a:ea typeface="华文新魏" panose="02010800040101010101" charset="-122"/>
                          <a:cs typeface="华文新魏" panose="02010800040101010101" charset="-122"/>
                        </a:rPr>
                        <a:t>为彻底打败日本侵略者、建设新中国做准备</a:t>
                      </a:r>
                      <a:r>
                        <a:rPr lang="zh-CN" altLang="en-US" sz="2400" b="1" dirty="0">
                          <a:latin typeface="华文新魏" panose="02010800040101010101" charset="-122"/>
                          <a:ea typeface="华文新魏" panose="02010800040101010101" charset="-122"/>
                          <a:cs typeface="华文新魏" panose="02010800040101010101" charset="-122"/>
                        </a:rPr>
                        <a:t>，</a:t>
                      </a:r>
                      <a:endParaRPr lang="zh-CN" altLang="en-US" sz="2400" b="1" dirty="0">
                        <a:latin typeface="华文新魏" panose="02010800040101010101" charset="-122"/>
                        <a:ea typeface="华文新魏" panose="02010800040101010101" charset="-122"/>
                        <a:cs typeface="华文新魏" panose="02010800040101010101"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202055">
                <a:tc>
                  <a:txBody>
                    <a:bodyPr/>
                    <a:p>
                      <a:pPr algn="ctr"/>
                      <a:r>
                        <a:rPr lang="zh-CN" altLang="en-US" sz="2400" b="1" dirty="0">
                          <a:solidFill>
                            <a:srgbClr val="0000FF"/>
                          </a:solidFill>
                          <a:latin typeface="华文新魏" panose="02010800040101010101" charset="-122"/>
                          <a:ea typeface="华文新魏" panose="02010800040101010101" charset="-122"/>
                        </a:rPr>
                        <a:t>内容</a:t>
                      </a:r>
                      <a:endParaRPr lang="zh-CN" altLang="en-US" sz="2400" b="1" dirty="0">
                        <a:solidFill>
                          <a:srgbClr val="0000FF"/>
                        </a:solidFill>
                        <a:latin typeface="华文新魏" panose="02010800040101010101" charset="-122"/>
                        <a:ea typeface="华文新魏" panose="02010800040101010101"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p>
                      <a:pPr algn="l"/>
                      <a:r>
                        <a:rPr lang="zh-CN" altLang="en-US" sz="2400" b="1" dirty="0">
                          <a:latin typeface="华文新魏" panose="02010800040101010101" charset="-122"/>
                          <a:ea typeface="华文新魏" panose="02010800040101010101" charset="-122"/>
                        </a:rPr>
                        <a:t>提出了党的政治路线；</a:t>
                      </a:r>
                      <a:endParaRPr lang="en-US" altLang="zh-CN" sz="2400" b="1" dirty="0">
                        <a:latin typeface="华文新魏" panose="02010800040101010101" charset="-122"/>
                        <a:ea typeface="华文新魏" panose="02010800040101010101" charset="-122"/>
                      </a:endParaRPr>
                    </a:p>
                    <a:p>
                      <a:pPr algn="l"/>
                      <a:r>
                        <a:rPr lang="zh-CN" altLang="en-US" sz="2400" b="1" dirty="0">
                          <a:solidFill>
                            <a:srgbClr val="FF0000"/>
                          </a:solidFill>
                          <a:latin typeface="华文新魏" panose="02010800040101010101" charset="-122"/>
                          <a:ea typeface="华文新魏" panose="02010800040101010101" charset="-122"/>
                        </a:rPr>
                        <a:t>确立毛泽东思想为党的指导思想；</a:t>
                      </a:r>
                      <a:endParaRPr lang="en-US" altLang="zh-CN" sz="2400" b="1" dirty="0">
                        <a:solidFill>
                          <a:srgbClr val="FF0000"/>
                        </a:solidFill>
                        <a:latin typeface="华文新魏" panose="02010800040101010101" charset="-122"/>
                        <a:ea typeface="华文新魏" panose="02010800040101010101" charset="-122"/>
                      </a:endParaRPr>
                    </a:p>
                    <a:p>
                      <a:pPr algn="l"/>
                      <a:r>
                        <a:rPr lang="zh-CN" altLang="en-US" sz="2400" b="1" dirty="0">
                          <a:latin typeface="华文新魏" panose="02010800040101010101" charset="-122"/>
                          <a:ea typeface="华文新魏" panose="02010800040101010101" charset="-122"/>
                        </a:rPr>
                        <a:t>选举产生以毛泽东为首的中央委员会</a:t>
                      </a:r>
                      <a:endParaRPr lang="zh-CN" altLang="en-US" sz="2400" b="1" dirty="0">
                        <a:latin typeface="华文新魏" panose="02010800040101010101" charset="-122"/>
                        <a:ea typeface="华文新魏" panose="02010800040101010101"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245870">
                <a:tc>
                  <a:txBody>
                    <a:bodyPr/>
                    <a:p>
                      <a:pPr algn="ctr"/>
                      <a:r>
                        <a:rPr lang="zh-CN" altLang="en-US" sz="2400" b="1" dirty="0">
                          <a:solidFill>
                            <a:srgbClr val="0000FF"/>
                          </a:solidFill>
                          <a:latin typeface="华文新魏" panose="02010800040101010101" charset="-122"/>
                          <a:ea typeface="华文新魏" panose="02010800040101010101" charset="-122"/>
                        </a:rPr>
                        <a:t>意义</a:t>
                      </a:r>
                      <a:endParaRPr lang="zh-CN" altLang="en-US" sz="2400" b="1" dirty="0">
                        <a:solidFill>
                          <a:srgbClr val="0000FF"/>
                        </a:solidFill>
                        <a:latin typeface="华文新魏" panose="02010800040101010101" charset="-122"/>
                        <a:ea typeface="华文新魏" panose="02010800040101010101"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p>
                      <a:pPr algn="l"/>
                      <a:r>
                        <a:rPr lang="zh-CN" altLang="en-US" sz="2400" b="1" dirty="0">
                          <a:latin typeface="华文新魏" panose="02010800040101010101" charset="-122"/>
                          <a:ea typeface="华文新魏" panose="02010800040101010101" charset="-122"/>
                        </a:rPr>
                        <a:t>中共七大使全党在马克思列宁主义、毛泽东思想的基础上达到了空前的团结。</a:t>
                      </a:r>
                      <a:endParaRPr lang="zh-CN" altLang="en-US" sz="2400" b="1" dirty="0">
                        <a:latin typeface="华文新魏" panose="02010800040101010101" charset="-122"/>
                        <a:ea typeface="华文新魏" panose="02010800040101010101"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pic>
        <p:nvPicPr>
          <p:cNvPr id="19" name="图片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85248" y="1119713"/>
            <a:ext cx="4426604" cy="3137947"/>
          </a:xfrm>
          <a:prstGeom prst="rect">
            <a:avLst/>
          </a:prstGeom>
        </p:spPr>
      </p:pic>
      <p:sp>
        <p:nvSpPr>
          <p:cNvPr id="22" name="文本框 21"/>
          <p:cNvSpPr txBox="1"/>
          <p:nvPr/>
        </p:nvSpPr>
        <p:spPr>
          <a:xfrm>
            <a:off x="7181215" y="4973320"/>
            <a:ext cx="4634865" cy="1630045"/>
          </a:xfrm>
          <a:prstGeom prst="rect">
            <a:avLst/>
          </a:prstGeom>
          <a:solidFill>
            <a:schemeClr val="accent6">
              <a:lumMod val="40000"/>
              <a:lumOff val="60000"/>
            </a:schemeClr>
          </a:solidFill>
        </p:spPr>
        <p:txBody>
          <a:bodyPr wrap="square" rtlCol="0">
            <a:spAutoFit/>
          </a:bodyPr>
          <a:p>
            <a:pPr algn="just"/>
            <a:r>
              <a:rPr lang="en-US" altLang="zh-CN" sz="2000" b="1" dirty="0">
                <a:latin typeface="华文中宋" panose="02010600040101010101" charset="-122"/>
                <a:ea typeface="华文中宋" panose="02010600040101010101" charset="-122"/>
                <a:cs typeface="华文中宋" panose="02010600040101010101" charset="-122"/>
              </a:rPr>
              <a:t>      </a:t>
            </a:r>
            <a:r>
              <a:rPr lang="zh-CN" altLang="en-US" sz="2000" b="1" dirty="0">
                <a:latin typeface="华文中宋" panose="02010600040101010101" charset="-122"/>
                <a:ea typeface="华文中宋" panose="02010600040101010101" charset="-122"/>
                <a:cs typeface="华文中宋" panose="02010600040101010101" charset="-122"/>
              </a:rPr>
              <a:t>中共七大为中国共产党领导人民争取抗日战争的胜利和新民主主义革命的胜利 奠定了基础。抗日战争是百年来中国人民第一次取得完全胜利的反侵略战争。 </a:t>
            </a:r>
            <a:endParaRPr lang="zh-CN" altLang="en-US" sz="2000" b="1" dirty="0">
              <a:latin typeface="华文中宋" panose="02010600040101010101" charset="-122"/>
              <a:ea typeface="华文中宋" panose="02010600040101010101" charset="-122"/>
              <a:cs typeface="华文中宋" panose="02010600040101010101" charset="-122"/>
            </a:endParaRPr>
          </a:p>
        </p:txBody>
      </p:sp>
      <p:sp>
        <p:nvSpPr>
          <p:cNvPr id="20" name="文本框 19"/>
          <p:cNvSpPr txBox="1"/>
          <p:nvPr/>
        </p:nvSpPr>
        <p:spPr>
          <a:xfrm>
            <a:off x="7285248" y="4414139"/>
            <a:ext cx="2672782" cy="369332"/>
          </a:xfrm>
          <a:prstGeom prst="rect">
            <a:avLst/>
          </a:prstGeom>
          <a:noFill/>
        </p:spPr>
        <p:txBody>
          <a:bodyPr wrap="square">
            <a:spAutoFit/>
          </a:bodyPr>
          <a:p>
            <a:r>
              <a:rPr lang="zh-CN" altLang="en-US" dirty="0">
                <a:latin typeface="华文中宋" panose="02010600040101010101" charset="-122"/>
                <a:ea typeface="华文中宋" panose="02010600040101010101" charset="-122"/>
              </a:rPr>
              <a:t>○</a:t>
            </a:r>
            <a:r>
              <a:rPr lang="zh-CN" altLang="en-US" dirty="0">
                <a:solidFill>
                  <a:srgbClr val="FF0000"/>
                </a:solidFill>
                <a:latin typeface="华文中宋" panose="02010600040101010101" charset="-122"/>
                <a:ea typeface="华文中宋" panose="02010600040101010101" charset="-122"/>
              </a:rPr>
              <a:t>中共七大会场</a:t>
            </a:r>
            <a:endParaRPr lang="zh-CN" altLang="en-US" dirty="0">
              <a:solidFill>
                <a:srgbClr val="FF0000"/>
              </a:solidFill>
              <a:latin typeface="华文中宋" panose="02010600040101010101" charset="-122"/>
              <a:ea typeface="华文中宋" panose="02010600040101010101" charset="-122"/>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文本框 54"/>
          <p:cNvSpPr txBox="1"/>
          <p:nvPr/>
        </p:nvSpPr>
        <p:spPr>
          <a:xfrm>
            <a:off x="380365" y="5232400"/>
            <a:ext cx="11447780" cy="1245235"/>
          </a:xfrm>
          <a:prstGeom prst="rect">
            <a:avLst/>
          </a:prstGeom>
          <a:solidFill>
            <a:schemeClr val="accent6">
              <a:lumMod val="40000"/>
              <a:lumOff val="60000"/>
            </a:schemeClr>
          </a:solidFill>
        </p:spPr>
        <p:txBody>
          <a:bodyPr wrap="square">
            <a:spAutoFit/>
          </a:bodyPr>
          <a:lstStyle/>
          <a:p>
            <a:pPr indent="457200" algn="just">
              <a:lnSpc>
                <a:spcPct val="125000"/>
              </a:lnSpc>
            </a:pPr>
            <a:r>
              <a:rPr lang="zh-CN" altLang="en-US" sz="2000" b="1" dirty="0">
                <a:solidFill>
                  <a:srgbClr val="FF0000"/>
                </a:solidFill>
                <a:latin typeface="华文新魏" panose="02010800040101010101" charset="-122"/>
                <a:ea typeface="华文新魏" panose="02010800040101010101" charset="-122"/>
                <a:cs typeface="华文新魏" panose="02010800040101010101" charset="-122"/>
              </a:rPr>
              <a:t>名家论史：</a:t>
            </a:r>
            <a:r>
              <a:rPr lang="zh-CN" altLang="en-US" sz="2000" b="1" dirty="0">
                <a:latin typeface="华文新魏" panose="02010800040101010101" charset="-122"/>
                <a:ea typeface="华文新魏" panose="02010800040101010101" charset="-122"/>
                <a:cs typeface="华文新魏" panose="02010800040101010101" charset="-122"/>
              </a:rPr>
              <a:t>勇敢的中国人民抗击日本的侵略，歼灭了无数日军，摧毁了大量的日本军用物质。援助中国进行的英勇抗战并最终发起反击是非常必要的，因为中国的抗战是最终战胜日本的重要因素。 </a:t>
            </a:r>
            <a:endParaRPr lang="en-US" altLang="zh-CN" sz="2000" b="1" dirty="0">
              <a:latin typeface="华文新魏" panose="02010800040101010101" charset="-122"/>
              <a:ea typeface="华文新魏" panose="02010800040101010101" charset="-122"/>
              <a:cs typeface="华文新魏" panose="02010800040101010101" charset="-122"/>
            </a:endParaRPr>
          </a:p>
          <a:p>
            <a:pPr algn="r">
              <a:lnSpc>
                <a:spcPct val="125000"/>
              </a:lnSpc>
            </a:pPr>
            <a:r>
              <a:rPr lang="en-US" altLang="zh-CN" sz="2000" b="1" dirty="0">
                <a:latin typeface="华文新魏" panose="02010800040101010101" charset="-122"/>
                <a:ea typeface="华文新魏" panose="02010800040101010101" charset="-122"/>
                <a:cs typeface="华文新魏" panose="02010800040101010101" charset="-122"/>
              </a:rPr>
              <a:t>——</a:t>
            </a:r>
            <a:r>
              <a:rPr lang="zh-CN" altLang="en-US" sz="2000" b="1" dirty="0">
                <a:latin typeface="华文新魏" panose="02010800040101010101" charset="-122"/>
                <a:ea typeface="华文新魏" panose="02010800040101010101" charset="-122"/>
                <a:cs typeface="华文新魏" panose="02010800040101010101" charset="-122"/>
              </a:rPr>
              <a:t>罗斯福</a:t>
            </a:r>
            <a:r>
              <a:rPr lang="en-US" altLang="zh-CN" sz="2000" b="1" dirty="0">
                <a:latin typeface="华文新魏" panose="02010800040101010101" charset="-122"/>
                <a:ea typeface="华文新魏" panose="02010800040101010101" charset="-122"/>
                <a:cs typeface="华文新魏" panose="02010800040101010101" charset="-122"/>
              </a:rPr>
              <a:t>《</a:t>
            </a:r>
            <a:r>
              <a:rPr lang="zh-CN" altLang="en-US" sz="2000" b="1" dirty="0">
                <a:latin typeface="华文新魏" panose="02010800040101010101" charset="-122"/>
                <a:ea typeface="华文新魏" panose="02010800040101010101" charset="-122"/>
                <a:cs typeface="华文新魏" panose="02010800040101010101" charset="-122"/>
              </a:rPr>
              <a:t>炉边谈话</a:t>
            </a:r>
            <a:r>
              <a:rPr lang="en-US" altLang="zh-CN" sz="2000" b="1" dirty="0">
                <a:latin typeface="华文新魏" panose="02010800040101010101" charset="-122"/>
                <a:ea typeface="华文新魏" panose="02010800040101010101" charset="-122"/>
                <a:cs typeface="华文新魏" panose="02010800040101010101" charset="-122"/>
              </a:rPr>
              <a:t>》</a:t>
            </a:r>
            <a:endParaRPr lang="zh-CN" altLang="en-US" sz="2000" b="1" dirty="0">
              <a:latin typeface="华文新魏" panose="02010800040101010101" charset="-122"/>
              <a:ea typeface="华文新魏" panose="02010800040101010101" charset="-122"/>
              <a:cs typeface="华文新魏" panose="02010800040101010101" charset="-122"/>
            </a:endParaRPr>
          </a:p>
        </p:txBody>
      </p:sp>
      <p:grpSp>
        <p:nvGrpSpPr>
          <p:cNvPr id="18" name="组合 17"/>
          <p:cNvGrpSpPr/>
          <p:nvPr/>
        </p:nvGrpSpPr>
        <p:grpSpPr>
          <a:xfrm>
            <a:off x="77603" y="2214138"/>
            <a:ext cx="12144314" cy="2622896"/>
            <a:chOff x="-127590" y="1228752"/>
            <a:chExt cx="12144314" cy="2622896"/>
          </a:xfrm>
        </p:grpSpPr>
        <p:grpSp>
          <p:nvGrpSpPr>
            <p:cNvPr id="6" name="组合 5"/>
            <p:cNvGrpSpPr/>
            <p:nvPr/>
          </p:nvGrpSpPr>
          <p:grpSpPr>
            <a:xfrm>
              <a:off x="-127590" y="1228752"/>
              <a:ext cx="12092762" cy="2622896"/>
              <a:chOff x="-234135" y="1293798"/>
              <a:chExt cx="12092762" cy="2622896"/>
            </a:xfrm>
          </p:grpSpPr>
          <p:grpSp>
            <p:nvGrpSpPr>
              <p:cNvPr id="4" name="组合 3"/>
              <p:cNvGrpSpPr/>
              <p:nvPr/>
            </p:nvGrpSpPr>
            <p:grpSpPr>
              <a:xfrm>
                <a:off x="-234135" y="1293798"/>
                <a:ext cx="12092762" cy="2622896"/>
                <a:chOff x="957539" y="2440586"/>
                <a:chExt cx="12092762" cy="2622896"/>
              </a:xfrm>
            </p:grpSpPr>
            <p:cxnSp>
              <p:nvCxnSpPr>
                <p:cNvPr id="9" name="ExtraShape1"/>
                <p:cNvCxnSpPr/>
                <p:nvPr/>
              </p:nvCxnSpPr>
              <p:spPr>
                <a:xfrm flipV="1">
                  <a:off x="1260405" y="3636434"/>
                  <a:ext cx="11789896" cy="15889"/>
                </a:xfrm>
                <a:prstGeom prst="line">
                  <a:avLst/>
                </a:prstGeom>
                <a:ln w="381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 name="ExtraShape2"/>
                <p:cNvCxnSpPr/>
                <p:nvPr/>
              </p:nvCxnSpPr>
              <p:spPr>
                <a:xfrm>
                  <a:off x="2018217" y="3197092"/>
                  <a:ext cx="0" cy="439761"/>
                </a:xfrm>
                <a:prstGeom prst="line">
                  <a:avLst/>
                </a:prstGeom>
                <a:ln w="381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 name="ExtraShape1"/>
                <p:cNvCxnSpPr/>
                <p:nvPr/>
              </p:nvCxnSpPr>
              <p:spPr>
                <a:xfrm>
                  <a:off x="4057108" y="3630190"/>
                  <a:ext cx="0" cy="433098"/>
                </a:xfrm>
                <a:prstGeom prst="line">
                  <a:avLst/>
                </a:prstGeom>
                <a:ln w="381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 name="ExtraShape3"/>
                <p:cNvCxnSpPr/>
                <p:nvPr/>
              </p:nvCxnSpPr>
              <p:spPr>
                <a:xfrm>
                  <a:off x="6096000" y="3197092"/>
                  <a:ext cx="0" cy="439761"/>
                </a:xfrm>
                <a:prstGeom prst="line">
                  <a:avLst/>
                </a:prstGeom>
                <a:ln w="381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 name="ExtraShape2"/>
                <p:cNvCxnSpPr/>
                <p:nvPr/>
              </p:nvCxnSpPr>
              <p:spPr>
                <a:xfrm>
                  <a:off x="8134891" y="3630190"/>
                  <a:ext cx="0" cy="433098"/>
                </a:xfrm>
                <a:prstGeom prst="line">
                  <a:avLst/>
                </a:prstGeom>
                <a:ln w="381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 name="ExtraShape4"/>
                <p:cNvCxnSpPr/>
                <p:nvPr/>
              </p:nvCxnSpPr>
              <p:spPr>
                <a:xfrm>
                  <a:off x="10173782" y="3197092"/>
                  <a:ext cx="0" cy="439761"/>
                </a:xfrm>
                <a:prstGeom prst="line">
                  <a:avLst/>
                </a:prstGeom>
                <a:ln w="381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1" name="CustomText"/>
                <p:cNvSpPr/>
                <p:nvPr/>
              </p:nvSpPr>
              <p:spPr>
                <a:xfrm>
                  <a:off x="957539" y="3630190"/>
                  <a:ext cx="2057387" cy="577958"/>
                </a:xfrm>
                <a:prstGeom prst="rect">
                  <a:avLst/>
                </a:prstGeom>
                <a:noFill/>
              </p:spPr>
              <p:txBody>
                <a:bodyPr wrap="none" lIns="0" tIns="0" rIns="0" bIns="0" anchor="ctr">
                  <a:noAutofit/>
                </a:bodyPr>
                <a:lstStyle/>
                <a:p>
                  <a:pPr marL="0" marR="0" lvl="0" indent="0" algn="ctr" defTabSz="914400" rtl="0" eaLnBrk="1" fontAlgn="auto" latinLnBrk="0" hangingPunct="1">
                    <a:spcBef>
                      <a:spcPts val="0"/>
                    </a:spcBef>
                    <a:spcAft>
                      <a:spcPts val="0"/>
                    </a:spcAft>
                    <a:buClrTx/>
                    <a:buSzTx/>
                    <a:buFontTx/>
                    <a:buNone/>
                    <a:defRPr/>
                  </a:pPr>
                  <a:r>
                    <a:rPr kumimoji="0" lang="en-US" altLang="zh-CN" sz="2000" b="1" kern="1200" cap="none" normalizeH="0" baseline="0" noProof="0" dirty="0">
                      <a:effectLst/>
                      <a:uLnTx/>
                      <a:uFillTx/>
                      <a:latin typeface="华文中宋" panose="02010600040101010101" charset="-122"/>
                      <a:ea typeface="华文中宋" panose="02010600040101010101" charset="-122"/>
                    </a:rPr>
                    <a:t>1945</a:t>
                  </a:r>
                  <a:r>
                    <a:rPr kumimoji="0" lang="zh-CN" altLang="en-US" sz="2000" b="1" kern="1200" cap="none" normalizeH="0" baseline="0" noProof="0" dirty="0">
                      <a:effectLst/>
                      <a:uLnTx/>
                      <a:uFillTx/>
                      <a:latin typeface="华文中宋" panose="02010600040101010101" charset="-122"/>
                      <a:ea typeface="华文中宋" panose="02010600040101010101" charset="-122"/>
                    </a:rPr>
                    <a:t>年</a:t>
                  </a:r>
                  <a:r>
                    <a:rPr kumimoji="0" lang="en-US" altLang="zh-CN" sz="2000" b="1" kern="1200" cap="none" normalizeH="0" baseline="0" noProof="0" dirty="0">
                      <a:effectLst/>
                      <a:uLnTx/>
                      <a:uFillTx/>
                      <a:latin typeface="华文中宋" panose="02010600040101010101" charset="-122"/>
                      <a:ea typeface="华文中宋" panose="02010600040101010101" charset="-122"/>
                    </a:rPr>
                    <a:t>5</a:t>
                  </a:r>
                  <a:r>
                    <a:rPr kumimoji="0" lang="zh-CN" altLang="en-US" sz="2000" b="1" kern="1200" cap="none" normalizeH="0" baseline="0" noProof="0" dirty="0">
                      <a:effectLst/>
                      <a:uLnTx/>
                      <a:uFillTx/>
                      <a:latin typeface="华文中宋" panose="02010600040101010101" charset="-122"/>
                      <a:ea typeface="华文中宋" panose="02010600040101010101" charset="-122"/>
                    </a:rPr>
                    <a:t>月</a:t>
                  </a:r>
                  <a:endParaRPr kumimoji="0" lang="en-US" altLang="zh-CN" sz="2000" b="1" kern="1200" cap="none" normalizeH="0" baseline="0" noProof="0" dirty="0">
                    <a:effectLst/>
                    <a:uLnTx/>
                    <a:uFillTx/>
                    <a:latin typeface="华文中宋" panose="02010600040101010101" charset="-122"/>
                    <a:ea typeface="华文中宋" panose="02010600040101010101" charset="-122"/>
                  </a:endParaRPr>
                </a:p>
              </p:txBody>
            </p:sp>
            <p:sp>
              <p:nvSpPr>
                <p:cNvPr id="3" name="文本框 2"/>
                <p:cNvSpPr txBox="1"/>
                <p:nvPr/>
              </p:nvSpPr>
              <p:spPr>
                <a:xfrm>
                  <a:off x="1260405" y="2440586"/>
                  <a:ext cx="1512499" cy="707886"/>
                </a:xfrm>
                <a:prstGeom prst="rect">
                  <a:avLst/>
                </a:prstGeom>
                <a:noFill/>
              </p:spPr>
              <p:txBody>
                <a:bodyPr wrap="square" rtlCol="0">
                  <a:spAutoFit/>
                </a:bodyPr>
                <a:lstStyle/>
                <a:p>
                  <a:pPr algn="ctr"/>
                  <a:r>
                    <a:rPr lang="zh-CN" altLang="en-US" sz="2000" dirty="0">
                      <a:latin typeface="华文中宋" panose="02010600040101010101" charset="-122"/>
                      <a:ea typeface="华文中宋" panose="02010600040101010101" charset="-122"/>
                    </a:rPr>
                    <a:t>德国无条件投降</a:t>
                  </a:r>
                  <a:endParaRPr lang="zh-CN" altLang="en-US" sz="2000" dirty="0">
                    <a:latin typeface="华文中宋" panose="02010600040101010101" charset="-122"/>
                    <a:ea typeface="华文中宋" panose="02010600040101010101" charset="-122"/>
                  </a:endParaRPr>
                </a:p>
              </p:txBody>
            </p:sp>
            <p:sp>
              <p:nvSpPr>
                <p:cNvPr id="36" name="CustomText"/>
                <p:cNvSpPr/>
                <p:nvPr/>
              </p:nvSpPr>
              <p:spPr>
                <a:xfrm>
                  <a:off x="3027373" y="3036763"/>
                  <a:ext cx="2057387" cy="577958"/>
                </a:xfrm>
                <a:prstGeom prst="rect">
                  <a:avLst/>
                </a:prstGeom>
                <a:noFill/>
              </p:spPr>
              <p:txBody>
                <a:bodyPr wrap="none" lIns="0" tIns="0" rIns="0" bIns="0" anchor="ctr">
                  <a:noAutofit/>
                </a:bodyPr>
                <a:lstStyle/>
                <a:p>
                  <a:pPr marL="0" marR="0" lvl="0" indent="0" algn="ctr" defTabSz="914400" rtl="0" eaLnBrk="1" fontAlgn="auto" latinLnBrk="0" hangingPunct="1">
                    <a:spcBef>
                      <a:spcPts val="0"/>
                    </a:spcBef>
                    <a:spcAft>
                      <a:spcPts val="0"/>
                    </a:spcAft>
                    <a:buClrTx/>
                    <a:buSzTx/>
                    <a:buFontTx/>
                    <a:buNone/>
                    <a:defRPr/>
                  </a:pPr>
                  <a:r>
                    <a:rPr kumimoji="0" lang="en-US" altLang="zh-CN" sz="2000" b="1" kern="1200" cap="none" normalizeH="0" baseline="0" noProof="0" dirty="0">
                      <a:effectLst/>
                      <a:uLnTx/>
                      <a:uFillTx/>
                      <a:latin typeface="华文中宋" panose="02010600040101010101" charset="-122"/>
                      <a:ea typeface="华文中宋" panose="02010600040101010101" charset="-122"/>
                    </a:rPr>
                    <a:t>1945</a:t>
                  </a:r>
                  <a:r>
                    <a:rPr kumimoji="0" lang="zh-CN" altLang="en-US" sz="2000" b="1" kern="1200" cap="none" normalizeH="0" baseline="0" noProof="0" dirty="0">
                      <a:effectLst/>
                      <a:uLnTx/>
                      <a:uFillTx/>
                      <a:latin typeface="华文中宋" panose="02010600040101010101" charset="-122"/>
                      <a:ea typeface="华文中宋" panose="02010600040101010101" charset="-122"/>
                    </a:rPr>
                    <a:t>年</a:t>
                  </a:r>
                  <a:r>
                    <a:rPr kumimoji="0" lang="en-US" altLang="zh-CN" sz="2000" b="1" kern="1200" cap="none" normalizeH="0" baseline="0" noProof="0" dirty="0">
                      <a:effectLst/>
                      <a:uLnTx/>
                      <a:uFillTx/>
                      <a:latin typeface="华文中宋" panose="02010600040101010101" charset="-122"/>
                      <a:ea typeface="华文中宋" panose="02010600040101010101" charset="-122"/>
                    </a:rPr>
                    <a:t>8</a:t>
                  </a:r>
                  <a:r>
                    <a:rPr kumimoji="0" lang="zh-CN" altLang="en-US" sz="2000" b="1" kern="1200" cap="none" normalizeH="0" baseline="0" noProof="0" dirty="0">
                      <a:effectLst/>
                      <a:uLnTx/>
                      <a:uFillTx/>
                      <a:latin typeface="华文中宋" panose="02010600040101010101" charset="-122"/>
                      <a:ea typeface="华文中宋" panose="02010600040101010101" charset="-122"/>
                    </a:rPr>
                    <a:t>月</a:t>
                  </a:r>
                  <a:r>
                    <a:rPr kumimoji="0" lang="en-US" altLang="zh-CN" sz="2000" b="1" kern="1200" cap="none" normalizeH="0" baseline="0" noProof="0" dirty="0">
                      <a:effectLst/>
                      <a:uLnTx/>
                      <a:uFillTx/>
                      <a:latin typeface="华文中宋" panose="02010600040101010101" charset="-122"/>
                      <a:ea typeface="华文中宋" panose="02010600040101010101" charset="-122"/>
                    </a:rPr>
                    <a:t>6</a:t>
                  </a:r>
                  <a:r>
                    <a:rPr kumimoji="0" lang="zh-CN" altLang="en-US" sz="2000" b="1" kern="1200" cap="none" normalizeH="0" baseline="0" noProof="0" dirty="0">
                      <a:effectLst/>
                      <a:uLnTx/>
                      <a:uFillTx/>
                      <a:latin typeface="华文中宋" panose="02010600040101010101" charset="-122"/>
                      <a:ea typeface="华文中宋" panose="02010600040101010101" charset="-122"/>
                    </a:rPr>
                    <a:t>日</a:t>
                  </a:r>
                  <a:r>
                    <a:rPr lang="zh-CN" altLang="en-US" sz="2000" b="1" dirty="0">
                      <a:latin typeface="华文中宋" panose="02010600040101010101" charset="-122"/>
                      <a:ea typeface="华文中宋" panose="02010600040101010101" charset="-122"/>
                    </a:rPr>
                    <a:t>、</a:t>
                  </a:r>
                  <a:r>
                    <a:rPr kumimoji="0" lang="en-US" altLang="zh-CN" sz="2000" b="1" kern="1200" cap="none" normalizeH="0" baseline="0" noProof="0" dirty="0">
                      <a:effectLst/>
                      <a:uLnTx/>
                      <a:uFillTx/>
                      <a:latin typeface="华文中宋" panose="02010600040101010101" charset="-122"/>
                      <a:ea typeface="华文中宋" panose="02010600040101010101" charset="-122"/>
                    </a:rPr>
                    <a:t>9</a:t>
                  </a:r>
                  <a:r>
                    <a:rPr kumimoji="0" lang="zh-CN" altLang="en-US" sz="2000" b="1" kern="1200" cap="none" normalizeH="0" baseline="0" noProof="0" dirty="0">
                      <a:effectLst/>
                      <a:uLnTx/>
                      <a:uFillTx/>
                      <a:latin typeface="华文中宋" panose="02010600040101010101" charset="-122"/>
                      <a:ea typeface="华文中宋" panose="02010600040101010101" charset="-122"/>
                    </a:rPr>
                    <a:t>日</a:t>
                  </a:r>
                  <a:endParaRPr kumimoji="0" lang="en-US" altLang="zh-CN" sz="2000" b="1" kern="1200" cap="none" normalizeH="0" baseline="0" noProof="0" dirty="0">
                    <a:effectLst/>
                    <a:uLnTx/>
                    <a:uFillTx/>
                    <a:latin typeface="华文中宋" panose="02010600040101010101" charset="-122"/>
                    <a:ea typeface="华文中宋" panose="02010600040101010101" charset="-122"/>
                  </a:endParaRPr>
                </a:p>
              </p:txBody>
            </p:sp>
            <p:sp>
              <p:nvSpPr>
                <p:cNvPr id="37" name="文本框 36"/>
                <p:cNvSpPr txBox="1"/>
                <p:nvPr/>
              </p:nvSpPr>
              <p:spPr>
                <a:xfrm>
                  <a:off x="3311628" y="4047819"/>
                  <a:ext cx="1490959" cy="1015663"/>
                </a:xfrm>
                <a:prstGeom prst="rect">
                  <a:avLst/>
                </a:prstGeom>
                <a:noFill/>
              </p:spPr>
              <p:txBody>
                <a:bodyPr wrap="square" rtlCol="0">
                  <a:spAutoFit/>
                </a:bodyPr>
                <a:lstStyle/>
                <a:p>
                  <a:r>
                    <a:rPr lang="zh-CN" altLang="en-US" sz="2000" dirty="0">
                      <a:latin typeface="华文中宋" panose="02010600040101010101" charset="-122"/>
                      <a:ea typeface="华文中宋" panose="02010600040101010101" charset="-122"/>
                    </a:rPr>
                    <a:t>美国在日本广岛、长崎投下原子弹</a:t>
                  </a:r>
                  <a:endParaRPr lang="zh-CN" altLang="en-US" sz="2000" dirty="0">
                    <a:latin typeface="华文中宋" panose="02010600040101010101" charset="-122"/>
                    <a:ea typeface="华文中宋" panose="02010600040101010101" charset="-122"/>
                  </a:endParaRPr>
                </a:p>
              </p:txBody>
            </p:sp>
            <p:sp>
              <p:nvSpPr>
                <p:cNvPr id="38" name="CustomText"/>
                <p:cNvSpPr/>
                <p:nvPr/>
              </p:nvSpPr>
              <p:spPr>
                <a:xfrm>
                  <a:off x="5067306" y="3630190"/>
                  <a:ext cx="2057387" cy="577958"/>
                </a:xfrm>
                <a:prstGeom prst="rect">
                  <a:avLst/>
                </a:prstGeom>
                <a:noFill/>
              </p:spPr>
              <p:txBody>
                <a:bodyPr wrap="none" lIns="0" tIns="0" rIns="0" bIns="0" anchor="ctr">
                  <a:noAutofit/>
                </a:bodyPr>
                <a:lstStyle/>
                <a:p>
                  <a:pPr marL="0" marR="0" lvl="0" indent="0" algn="ctr" defTabSz="914400" rtl="0" eaLnBrk="1" fontAlgn="auto" latinLnBrk="0" hangingPunct="1">
                    <a:spcBef>
                      <a:spcPts val="0"/>
                    </a:spcBef>
                    <a:spcAft>
                      <a:spcPts val="0"/>
                    </a:spcAft>
                    <a:buClrTx/>
                    <a:buSzTx/>
                    <a:buFontTx/>
                    <a:buNone/>
                    <a:defRPr/>
                  </a:pPr>
                  <a:r>
                    <a:rPr kumimoji="0" lang="en-US" altLang="zh-CN" sz="2000" b="1" kern="1200" cap="none" normalizeH="0" baseline="0" noProof="0" dirty="0">
                      <a:effectLst/>
                      <a:uLnTx/>
                      <a:uFillTx/>
                      <a:latin typeface="华文中宋" panose="02010600040101010101" charset="-122"/>
                      <a:ea typeface="华文中宋" panose="02010600040101010101" charset="-122"/>
                    </a:rPr>
                    <a:t>1945</a:t>
                  </a:r>
                  <a:r>
                    <a:rPr kumimoji="0" lang="zh-CN" altLang="en-US" sz="2000" b="1" kern="1200" cap="none" normalizeH="0" baseline="0" noProof="0" dirty="0">
                      <a:effectLst/>
                      <a:uLnTx/>
                      <a:uFillTx/>
                      <a:latin typeface="华文中宋" panose="02010600040101010101" charset="-122"/>
                      <a:ea typeface="华文中宋" panose="02010600040101010101" charset="-122"/>
                    </a:rPr>
                    <a:t>年</a:t>
                  </a:r>
                  <a:r>
                    <a:rPr lang="en-US" altLang="zh-CN" sz="2000" b="1" dirty="0">
                      <a:latin typeface="华文中宋" panose="02010600040101010101" charset="-122"/>
                      <a:ea typeface="华文中宋" panose="02010600040101010101" charset="-122"/>
                    </a:rPr>
                    <a:t>8</a:t>
                  </a:r>
                  <a:r>
                    <a:rPr kumimoji="0" lang="zh-CN" altLang="en-US" sz="2000" b="1" kern="1200" cap="none" normalizeH="0" baseline="0" noProof="0" dirty="0">
                      <a:effectLst/>
                      <a:uLnTx/>
                      <a:uFillTx/>
                      <a:latin typeface="华文中宋" panose="02010600040101010101" charset="-122"/>
                      <a:ea typeface="华文中宋" panose="02010600040101010101" charset="-122"/>
                    </a:rPr>
                    <a:t>月</a:t>
                  </a:r>
                  <a:r>
                    <a:rPr kumimoji="0" lang="en-US" altLang="zh-CN" sz="2000" b="1" kern="1200" cap="none" normalizeH="0" baseline="0" noProof="0" dirty="0">
                      <a:effectLst/>
                      <a:uLnTx/>
                      <a:uFillTx/>
                      <a:latin typeface="华文中宋" panose="02010600040101010101" charset="-122"/>
                      <a:ea typeface="华文中宋" panose="02010600040101010101" charset="-122"/>
                    </a:rPr>
                    <a:t>8</a:t>
                  </a:r>
                  <a:r>
                    <a:rPr kumimoji="0" lang="zh-CN" altLang="en-US" sz="2000" b="1" kern="1200" cap="none" normalizeH="0" baseline="0" noProof="0" dirty="0">
                      <a:effectLst/>
                      <a:uLnTx/>
                      <a:uFillTx/>
                      <a:latin typeface="华文中宋" panose="02010600040101010101" charset="-122"/>
                      <a:ea typeface="华文中宋" panose="02010600040101010101" charset="-122"/>
                    </a:rPr>
                    <a:t>日</a:t>
                  </a:r>
                  <a:endParaRPr kumimoji="0" lang="en-US" altLang="zh-CN" sz="2000" b="1" kern="1200" cap="none" normalizeH="0" baseline="0" noProof="0" dirty="0">
                    <a:effectLst/>
                    <a:uLnTx/>
                    <a:uFillTx/>
                    <a:latin typeface="华文中宋" panose="02010600040101010101" charset="-122"/>
                    <a:ea typeface="华文中宋" panose="02010600040101010101" charset="-122"/>
                  </a:endParaRPr>
                </a:p>
              </p:txBody>
            </p:sp>
            <p:sp>
              <p:nvSpPr>
                <p:cNvPr id="40" name="文本框 39"/>
                <p:cNvSpPr txBox="1"/>
                <p:nvPr/>
              </p:nvSpPr>
              <p:spPr>
                <a:xfrm>
                  <a:off x="5204702" y="2744138"/>
                  <a:ext cx="1778426" cy="400110"/>
                </a:xfrm>
                <a:prstGeom prst="rect">
                  <a:avLst/>
                </a:prstGeom>
                <a:noFill/>
              </p:spPr>
              <p:txBody>
                <a:bodyPr wrap="square" rtlCol="0">
                  <a:spAutoFit/>
                </a:bodyPr>
                <a:lstStyle/>
                <a:p>
                  <a:r>
                    <a:rPr lang="zh-CN" altLang="en-US" sz="2000" dirty="0">
                      <a:latin typeface="华文中宋" panose="02010600040101010101" charset="-122"/>
                      <a:ea typeface="华文中宋" panose="02010600040101010101" charset="-122"/>
                    </a:rPr>
                    <a:t>苏联对日宣战</a:t>
                  </a:r>
                  <a:endParaRPr lang="zh-CN" altLang="en-US" sz="2000" dirty="0">
                    <a:latin typeface="华文中宋" panose="02010600040101010101" charset="-122"/>
                    <a:ea typeface="华文中宋" panose="02010600040101010101" charset="-122"/>
                  </a:endParaRPr>
                </a:p>
              </p:txBody>
            </p:sp>
            <p:sp>
              <p:nvSpPr>
                <p:cNvPr id="41" name="文本框 40"/>
                <p:cNvSpPr txBox="1"/>
                <p:nvPr/>
              </p:nvSpPr>
              <p:spPr>
                <a:xfrm>
                  <a:off x="9544200" y="2494601"/>
                  <a:ext cx="1259163" cy="707886"/>
                </a:xfrm>
                <a:prstGeom prst="rect">
                  <a:avLst/>
                </a:prstGeom>
                <a:noFill/>
              </p:spPr>
              <p:txBody>
                <a:bodyPr wrap="square" rtlCol="0">
                  <a:spAutoFit/>
                </a:bodyPr>
                <a:lstStyle/>
                <a:p>
                  <a:r>
                    <a:rPr lang="zh-CN" altLang="en-US" sz="2000" dirty="0">
                      <a:latin typeface="华文中宋" panose="02010600040101010101" charset="-122"/>
                      <a:ea typeface="华文中宋" panose="02010600040101010101" charset="-122"/>
                    </a:rPr>
                    <a:t>日本投降签字仪式</a:t>
                  </a:r>
                  <a:endParaRPr lang="zh-CN" altLang="en-US" sz="2000" dirty="0">
                    <a:latin typeface="华文中宋" panose="02010600040101010101" charset="-122"/>
                    <a:ea typeface="华文中宋" panose="02010600040101010101" charset="-122"/>
                  </a:endParaRPr>
                </a:p>
              </p:txBody>
            </p:sp>
            <p:sp>
              <p:nvSpPr>
                <p:cNvPr id="42" name="CustomText"/>
                <p:cNvSpPr/>
                <p:nvPr/>
              </p:nvSpPr>
              <p:spPr>
                <a:xfrm>
                  <a:off x="7106198" y="3036763"/>
                  <a:ext cx="2057387" cy="577958"/>
                </a:xfrm>
                <a:prstGeom prst="rect">
                  <a:avLst/>
                </a:prstGeom>
                <a:noFill/>
              </p:spPr>
              <p:txBody>
                <a:bodyPr wrap="none" lIns="0" tIns="0" rIns="0" bIns="0" anchor="ctr">
                  <a:noAutofit/>
                </a:bodyPr>
                <a:lstStyle/>
                <a:p>
                  <a:pPr marL="0" marR="0" lvl="0" indent="0" algn="ctr" defTabSz="914400" rtl="0" eaLnBrk="1" fontAlgn="auto" latinLnBrk="0" hangingPunct="1">
                    <a:spcBef>
                      <a:spcPts val="0"/>
                    </a:spcBef>
                    <a:spcAft>
                      <a:spcPts val="0"/>
                    </a:spcAft>
                    <a:buClrTx/>
                    <a:buSzTx/>
                    <a:buFontTx/>
                    <a:buNone/>
                    <a:defRPr/>
                  </a:pPr>
                  <a:r>
                    <a:rPr kumimoji="0" lang="en-US" altLang="zh-CN" sz="2000" b="1" kern="1200" cap="none" normalizeH="0" baseline="0" noProof="0" dirty="0">
                      <a:effectLst/>
                      <a:uLnTx/>
                      <a:uFillTx/>
                      <a:latin typeface="华文中宋" panose="02010600040101010101" charset="-122"/>
                      <a:ea typeface="华文中宋" panose="02010600040101010101" charset="-122"/>
                    </a:rPr>
                    <a:t>1945</a:t>
                  </a:r>
                  <a:r>
                    <a:rPr kumimoji="0" lang="zh-CN" altLang="en-US" sz="2000" b="1" kern="1200" cap="none" normalizeH="0" baseline="0" noProof="0" dirty="0">
                      <a:effectLst/>
                      <a:uLnTx/>
                      <a:uFillTx/>
                      <a:latin typeface="华文中宋" panose="02010600040101010101" charset="-122"/>
                      <a:ea typeface="华文中宋" panose="02010600040101010101" charset="-122"/>
                    </a:rPr>
                    <a:t>年</a:t>
                  </a:r>
                  <a:r>
                    <a:rPr lang="en-US" altLang="zh-CN" sz="2000" b="1" dirty="0">
                      <a:latin typeface="华文中宋" panose="02010600040101010101" charset="-122"/>
                      <a:ea typeface="华文中宋" panose="02010600040101010101" charset="-122"/>
                    </a:rPr>
                    <a:t>8</a:t>
                  </a:r>
                  <a:r>
                    <a:rPr lang="zh-CN" altLang="en-US" sz="2000" b="1" dirty="0">
                      <a:latin typeface="华文中宋" panose="02010600040101010101" charset="-122"/>
                      <a:ea typeface="华文中宋" panose="02010600040101010101" charset="-122"/>
                    </a:rPr>
                    <a:t>月</a:t>
                  </a:r>
                  <a:r>
                    <a:rPr lang="en-US" altLang="zh-CN" sz="2000" b="1" dirty="0">
                      <a:latin typeface="华文中宋" panose="02010600040101010101" charset="-122"/>
                      <a:ea typeface="华文中宋" panose="02010600040101010101" charset="-122"/>
                    </a:rPr>
                    <a:t>15</a:t>
                  </a:r>
                  <a:r>
                    <a:rPr lang="zh-CN" altLang="en-US" sz="2000" b="1" dirty="0">
                      <a:latin typeface="华文中宋" panose="02010600040101010101" charset="-122"/>
                      <a:ea typeface="华文中宋" panose="02010600040101010101" charset="-122"/>
                    </a:rPr>
                    <a:t>日</a:t>
                  </a:r>
                  <a:endParaRPr kumimoji="0" lang="en-US" altLang="zh-CN" sz="2000" b="1" kern="1200" cap="none" normalizeH="0" baseline="0" noProof="0" dirty="0">
                    <a:effectLst/>
                    <a:uLnTx/>
                    <a:uFillTx/>
                    <a:latin typeface="华文中宋" panose="02010600040101010101" charset="-122"/>
                    <a:ea typeface="华文中宋" panose="02010600040101010101" charset="-122"/>
                  </a:endParaRPr>
                </a:p>
              </p:txBody>
            </p:sp>
            <p:sp>
              <p:nvSpPr>
                <p:cNvPr id="43" name="CustomText"/>
                <p:cNvSpPr/>
                <p:nvPr/>
              </p:nvSpPr>
              <p:spPr>
                <a:xfrm>
                  <a:off x="9145090" y="3630190"/>
                  <a:ext cx="2057387" cy="577958"/>
                </a:xfrm>
                <a:prstGeom prst="rect">
                  <a:avLst/>
                </a:prstGeom>
                <a:noFill/>
              </p:spPr>
              <p:txBody>
                <a:bodyPr wrap="none" lIns="0" tIns="0" rIns="0" bIns="0" anchor="ctr">
                  <a:noAutofit/>
                </a:bodyPr>
                <a:lstStyle/>
                <a:p>
                  <a:pPr marL="0" marR="0" lvl="0" indent="0" algn="ctr" defTabSz="914400" rtl="0" eaLnBrk="1" fontAlgn="auto" latinLnBrk="0" hangingPunct="1">
                    <a:spcBef>
                      <a:spcPts val="0"/>
                    </a:spcBef>
                    <a:spcAft>
                      <a:spcPts val="0"/>
                    </a:spcAft>
                    <a:buClrTx/>
                    <a:buSzTx/>
                    <a:buFontTx/>
                    <a:buNone/>
                    <a:defRPr/>
                  </a:pPr>
                  <a:r>
                    <a:rPr kumimoji="0" lang="en-US" altLang="zh-CN" sz="2000" b="1" kern="1200" cap="none" normalizeH="0" baseline="0" noProof="0" dirty="0">
                      <a:effectLst/>
                      <a:uLnTx/>
                      <a:uFillTx/>
                      <a:latin typeface="华文中宋" panose="02010600040101010101" charset="-122"/>
                      <a:ea typeface="华文中宋" panose="02010600040101010101" charset="-122"/>
                    </a:rPr>
                    <a:t>1945</a:t>
                  </a:r>
                  <a:r>
                    <a:rPr kumimoji="0" lang="zh-CN" altLang="en-US" sz="2000" b="1" kern="1200" cap="none" normalizeH="0" baseline="0" noProof="0" dirty="0">
                      <a:effectLst/>
                      <a:uLnTx/>
                      <a:uFillTx/>
                      <a:latin typeface="华文中宋" panose="02010600040101010101" charset="-122"/>
                      <a:ea typeface="华文中宋" panose="02010600040101010101" charset="-122"/>
                    </a:rPr>
                    <a:t>年</a:t>
                  </a:r>
                  <a:r>
                    <a:rPr lang="en-US" altLang="zh-CN" sz="2000" b="1" dirty="0">
                      <a:latin typeface="华文中宋" panose="02010600040101010101" charset="-122"/>
                      <a:ea typeface="华文中宋" panose="02010600040101010101" charset="-122"/>
                    </a:rPr>
                    <a:t>9</a:t>
                  </a:r>
                  <a:r>
                    <a:rPr kumimoji="0" lang="zh-CN" altLang="en-US" sz="2000" b="1" kern="1200" cap="none" normalizeH="0" baseline="0" noProof="0" dirty="0">
                      <a:effectLst/>
                      <a:uLnTx/>
                      <a:uFillTx/>
                      <a:latin typeface="华文中宋" panose="02010600040101010101" charset="-122"/>
                      <a:ea typeface="华文中宋" panose="02010600040101010101" charset="-122"/>
                    </a:rPr>
                    <a:t>月</a:t>
                  </a:r>
                  <a:r>
                    <a:rPr kumimoji="0" lang="en-US" altLang="zh-CN" sz="2000" b="1" kern="1200" cap="none" normalizeH="0" baseline="0" noProof="0" dirty="0">
                      <a:effectLst/>
                      <a:uLnTx/>
                      <a:uFillTx/>
                      <a:latin typeface="华文中宋" panose="02010600040101010101" charset="-122"/>
                      <a:ea typeface="华文中宋" panose="02010600040101010101" charset="-122"/>
                    </a:rPr>
                    <a:t>2</a:t>
                  </a:r>
                  <a:r>
                    <a:rPr kumimoji="0" lang="zh-CN" altLang="en-US" sz="2000" b="1" kern="1200" cap="none" normalizeH="0" baseline="0" noProof="0" dirty="0">
                      <a:effectLst/>
                      <a:uLnTx/>
                      <a:uFillTx/>
                      <a:latin typeface="华文中宋" panose="02010600040101010101" charset="-122"/>
                      <a:ea typeface="华文中宋" panose="02010600040101010101" charset="-122"/>
                    </a:rPr>
                    <a:t>日</a:t>
                  </a:r>
                  <a:endParaRPr kumimoji="0" lang="en-US" altLang="zh-CN" sz="2000" b="1" kern="1200" cap="none" normalizeH="0" baseline="0" noProof="0" dirty="0">
                    <a:effectLst/>
                    <a:uLnTx/>
                    <a:uFillTx/>
                    <a:latin typeface="华文中宋" panose="02010600040101010101" charset="-122"/>
                    <a:ea typeface="华文中宋" panose="02010600040101010101" charset="-122"/>
                  </a:endParaRPr>
                </a:p>
              </p:txBody>
            </p:sp>
            <p:sp>
              <p:nvSpPr>
                <p:cNvPr id="44" name="文本框 43"/>
                <p:cNvSpPr txBox="1"/>
                <p:nvPr/>
              </p:nvSpPr>
              <p:spPr>
                <a:xfrm>
                  <a:off x="7389412" y="4048449"/>
                  <a:ext cx="1490959" cy="707886"/>
                </a:xfrm>
                <a:prstGeom prst="rect">
                  <a:avLst/>
                </a:prstGeom>
                <a:noFill/>
              </p:spPr>
              <p:txBody>
                <a:bodyPr wrap="square" rtlCol="0">
                  <a:spAutoFit/>
                </a:bodyPr>
                <a:lstStyle/>
                <a:p>
                  <a:pPr algn="ctr"/>
                  <a:r>
                    <a:rPr lang="zh-CN" altLang="en-US" sz="2000" dirty="0">
                      <a:latin typeface="华文中宋" panose="02010600040101010101" charset="-122"/>
                      <a:ea typeface="华文中宋" panose="02010600040101010101" charset="-122"/>
                    </a:rPr>
                    <a:t>日本无条件投降</a:t>
                  </a:r>
                  <a:endParaRPr lang="zh-CN" altLang="en-US" sz="2000" dirty="0">
                    <a:latin typeface="华文中宋" panose="02010600040101010101" charset="-122"/>
                    <a:ea typeface="华文中宋" panose="02010600040101010101" charset="-122"/>
                  </a:endParaRPr>
                </a:p>
              </p:txBody>
            </p:sp>
          </p:grpSp>
          <p:cxnSp>
            <p:nvCxnSpPr>
              <p:cNvPr id="33" name="ExtraShape2"/>
              <p:cNvCxnSpPr/>
              <p:nvPr/>
            </p:nvCxnSpPr>
            <p:spPr>
              <a:xfrm>
                <a:off x="11053530" y="2505821"/>
                <a:ext cx="0" cy="433098"/>
              </a:xfrm>
              <a:prstGeom prst="line">
                <a:avLst/>
              </a:prstGeom>
              <a:ln w="381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39" name="CustomText"/>
            <p:cNvSpPr/>
            <p:nvPr/>
          </p:nvSpPr>
          <p:spPr>
            <a:xfrm>
              <a:off x="9959337" y="1807520"/>
              <a:ext cx="2057387" cy="577958"/>
            </a:xfrm>
            <a:prstGeom prst="rect">
              <a:avLst/>
            </a:prstGeom>
            <a:noFill/>
          </p:spPr>
          <p:txBody>
            <a:bodyPr wrap="none" lIns="0" tIns="0" rIns="0" bIns="0" anchor="ctr">
              <a:noAutofit/>
            </a:bodyPr>
            <a:lstStyle/>
            <a:p>
              <a:pPr marL="0" marR="0" lvl="0" indent="0" algn="ctr" defTabSz="914400" rtl="0" eaLnBrk="1" fontAlgn="auto" latinLnBrk="0" hangingPunct="1">
                <a:spcBef>
                  <a:spcPts val="0"/>
                </a:spcBef>
                <a:spcAft>
                  <a:spcPts val="0"/>
                </a:spcAft>
                <a:buClrTx/>
                <a:buSzTx/>
                <a:buFontTx/>
                <a:buNone/>
                <a:defRPr/>
              </a:pPr>
              <a:r>
                <a:rPr kumimoji="0" lang="en-US" altLang="zh-CN" sz="2000" b="1" kern="1200" cap="none" normalizeH="0" baseline="0" noProof="0" dirty="0">
                  <a:effectLst/>
                  <a:uLnTx/>
                  <a:uFillTx/>
                  <a:latin typeface="华文中宋" panose="02010600040101010101" charset="-122"/>
                  <a:ea typeface="华文中宋" panose="02010600040101010101" charset="-122"/>
                </a:rPr>
                <a:t>1945</a:t>
              </a:r>
              <a:r>
                <a:rPr kumimoji="0" lang="zh-CN" altLang="en-US" sz="2000" b="1" kern="1200" cap="none" normalizeH="0" baseline="0" noProof="0" dirty="0">
                  <a:effectLst/>
                  <a:uLnTx/>
                  <a:uFillTx/>
                  <a:latin typeface="华文中宋" panose="02010600040101010101" charset="-122"/>
                  <a:ea typeface="华文中宋" panose="02010600040101010101" charset="-122"/>
                </a:rPr>
                <a:t>年</a:t>
              </a:r>
              <a:r>
                <a:rPr kumimoji="0" lang="en-US" altLang="zh-CN" sz="2000" b="1" kern="1200" cap="none" normalizeH="0" baseline="0" noProof="0" dirty="0">
                  <a:effectLst/>
                  <a:uLnTx/>
                  <a:uFillTx/>
                  <a:latin typeface="华文中宋" panose="02010600040101010101" charset="-122"/>
                  <a:ea typeface="华文中宋" panose="02010600040101010101" charset="-122"/>
                </a:rPr>
                <a:t>10</a:t>
              </a:r>
              <a:r>
                <a:rPr lang="zh-CN" altLang="en-US" sz="2000" b="1" dirty="0">
                  <a:latin typeface="华文中宋" panose="02010600040101010101" charset="-122"/>
                  <a:ea typeface="华文中宋" panose="02010600040101010101" charset="-122"/>
                </a:rPr>
                <a:t>月</a:t>
              </a:r>
              <a:r>
                <a:rPr lang="en-US" altLang="zh-CN" sz="2000" b="1" dirty="0">
                  <a:latin typeface="华文中宋" panose="02010600040101010101" charset="-122"/>
                  <a:ea typeface="华文中宋" panose="02010600040101010101" charset="-122"/>
                </a:rPr>
                <a:t>25</a:t>
              </a:r>
              <a:r>
                <a:rPr lang="zh-CN" altLang="en-US" sz="2000" b="1" dirty="0">
                  <a:latin typeface="华文中宋" panose="02010600040101010101" charset="-122"/>
                  <a:ea typeface="华文中宋" panose="02010600040101010101" charset="-122"/>
                </a:rPr>
                <a:t>日</a:t>
              </a:r>
              <a:endParaRPr kumimoji="0" lang="en-US" altLang="zh-CN" sz="2000" b="1" kern="1200" cap="none" normalizeH="0" baseline="0" noProof="0" dirty="0">
                <a:effectLst/>
                <a:uLnTx/>
                <a:uFillTx/>
                <a:latin typeface="华文中宋" panose="02010600040101010101" charset="-122"/>
                <a:ea typeface="华文中宋" panose="02010600040101010101" charset="-122"/>
              </a:endParaRPr>
            </a:p>
          </p:txBody>
        </p:sp>
        <p:sp>
          <p:nvSpPr>
            <p:cNvPr id="45" name="文本框 44"/>
            <p:cNvSpPr txBox="1"/>
            <p:nvPr/>
          </p:nvSpPr>
          <p:spPr>
            <a:xfrm>
              <a:off x="10518834" y="2873873"/>
              <a:ext cx="1217424" cy="400110"/>
            </a:xfrm>
            <a:prstGeom prst="rect">
              <a:avLst/>
            </a:prstGeom>
            <a:noFill/>
          </p:spPr>
          <p:txBody>
            <a:bodyPr wrap="square" rtlCol="0">
              <a:spAutoFit/>
            </a:bodyPr>
            <a:lstStyle/>
            <a:p>
              <a:pPr algn="ctr"/>
              <a:r>
                <a:rPr lang="zh-CN" altLang="en-US" sz="2000" dirty="0">
                  <a:latin typeface="华文中宋" panose="02010600040101010101" charset="-122"/>
                  <a:ea typeface="华文中宋" panose="02010600040101010101" charset="-122"/>
                </a:rPr>
                <a:t>台湾光复</a:t>
              </a:r>
              <a:endParaRPr lang="zh-CN" altLang="en-US" sz="2000" dirty="0">
                <a:latin typeface="华文中宋" panose="02010600040101010101" charset="-122"/>
                <a:ea typeface="华文中宋" panose="02010600040101010101" charset="-122"/>
              </a:endParaRPr>
            </a:p>
          </p:txBody>
        </p:sp>
      </p:grpSp>
      <p:sp>
        <p:nvSpPr>
          <p:cNvPr id="2" name="文本框 1"/>
          <p:cNvSpPr txBox="1"/>
          <p:nvPr/>
        </p:nvSpPr>
        <p:spPr>
          <a:xfrm>
            <a:off x="617220" y="1229995"/>
            <a:ext cx="4125595" cy="521970"/>
          </a:xfrm>
          <a:prstGeom prst="rect">
            <a:avLst/>
          </a:prstGeom>
          <a:noFill/>
        </p:spPr>
        <p:txBody>
          <a:bodyPr wrap="square" rtlCol="0" anchor="t">
            <a:spAutoFit/>
          </a:bodyPr>
          <a:p>
            <a:r>
              <a:rPr lang="zh-CN" altLang="en-US" sz="2800" b="1">
                <a:effectLst>
                  <a:outerShdw blurRad="38100" dist="19050" dir="2700000" algn="tl" rotWithShape="0">
                    <a:schemeClr val="dk1">
                      <a:alpha val="40000"/>
                    </a:schemeClr>
                  </a:outerShdw>
                </a:effectLst>
                <a:highlight>
                  <a:srgbClr val="00FF00"/>
                </a:highlight>
                <a:latin typeface="华文行楷" panose="02010800040101010101" charset="-122"/>
                <a:ea typeface="华文行楷" panose="02010800040101010101" charset="-122"/>
                <a:cs typeface="华文行楷" panose="02010800040101010101" charset="-122"/>
                <a:sym typeface="+mn-ea"/>
              </a:rPr>
              <a:t>时空观念</a:t>
            </a:r>
            <a:r>
              <a:rPr lang="en-US" altLang="zh-CN" sz="2800" b="1">
                <a:effectLst>
                  <a:outerShdw blurRad="38100" dist="19050" dir="2700000" algn="tl" rotWithShape="0">
                    <a:schemeClr val="dk1">
                      <a:alpha val="40000"/>
                    </a:schemeClr>
                  </a:outerShdw>
                </a:effectLst>
                <a:highlight>
                  <a:srgbClr val="00FF00"/>
                </a:highlight>
                <a:latin typeface="华文行楷" panose="02010800040101010101" charset="-122"/>
                <a:ea typeface="华文行楷" panose="02010800040101010101" charset="-122"/>
                <a:cs typeface="华文行楷" panose="02010800040101010101" charset="-122"/>
                <a:sym typeface="+mn-ea"/>
              </a:rPr>
              <a:t> </a:t>
            </a:r>
            <a:r>
              <a:rPr lang="zh-CN" altLang="en-US" sz="2800" b="1">
                <a:effectLst>
                  <a:outerShdw blurRad="38100" dist="19050" dir="2700000" algn="tl" rotWithShape="0">
                    <a:schemeClr val="dk1">
                      <a:alpha val="40000"/>
                    </a:schemeClr>
                  </a:outerShdw>
                </a:effectLst>
                <a:highlight>
                  <a:srgbClr val="00FF00"/>
                </a:highlight>
                <a:latin typeface="华文行楷" panose="02010800040101010101" charset="-122"/>
                <a:ea typeface="华文行楷" panose="02010800040101010101" charset="-122"/>
                <a:cs typeface="华文行楷" panose="02010800040101010101" charset="-122"/>
                <a:sym typeface="+mn-ea"/>
              </a:rPr>
              <a:t>：</a:t>
            </a:r>
            <a:r>
              <a:rPr lang="zh-CN" altLang="en-US" sz="2800" b="1">
                <a:solidFill>
                  <a:srgbClr val="0000FF"/>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cs typeface="华文行楷" panose="02010800040101010101" charset="-122"/>
                <a:sym typeface="+mn-ea"/>
              </a:rPr>
              <a:t>胜利进程</a:t>
            </a:r>
            <a:endParaRPr lang="zh-CN" altLang="en-US" sz="2800" b="1">
              <a:solidFill>
                <a:srgbClr val="0000FF"/>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cs typeface="华文行楷" panose="02010800040101010101" charset="-122"/>
              <a:sym typeface="+mn-ea"/>
            </a:endParaRPr>
          </a:p>
        </p:txBody>
      </p:sp>
      <p:pic>
        <p:nvPicPr>
          <p:cNvPr id="5" name="图片 4" descr="32313537353832343b32313537353830373bd3d2"/>
          <p:cNvPicPr>
            <a:picLocks noChangeAspect="1"/>
          </p:cNvPicPr>
          <p:nvPr/>
        </p:nvPicPr>
        <p:blipFill>
          <a:blip r:embed="rId1"/>
          <a:stretch>
            <a:fillRect/>
          </a:stretch>
        </p:blipFill>
        <p:spPr>
          <a:xfrm>
            <a:off x="281940" y="0"/>
            <a:ext cx="534670" cy="441960"/>
          </a:xfrm>
          <a:prstGeom prst="rect">
            <a:avLst/>
          </a:prstGeom>
        </p:spPr>
      </p:pic>
      <p:sp>
        <p:nvSpPr>
          <p:cNvPr id="7" name="文本框 6"/>
          <p:cNvSpPr txBox="1"/>
          <p:nvPr/>
        </p:nvSpPr>
        <p:spPr>
          <a:xfrm>
            <a:off x="1031875" y="0"/>
            <a:ext cx="4897755" cy="583565"/>
          </a:xfrm>
          <a:prstGeom prst="rect">
            <a:avLst/>
          </a:prstGeom>
          <a:solidFill>
            <a:srgbClr val="FFFF00"/>
          </a:solidFill>
        </p:spPr>
        <p:txBody>
          <a:bodyPr wrap="square" rtlCol="0">
            <a:spAutoFit/>
          </a:bodyPr>
          <a:p>
            <a:r>
              <a:rPr lang="zh-CN" altLang="en-US" sz="3200">
                <a:effectLst>
                  <a:outerShdw blurRad="38100" dist="19050" dir="2700000" algn="tl" rotWithShape="0">
                    <a:schemeClr val="dk1">
                      <a:alpha val="40000"/>
                    </a:schemeClr>
                  </a:outerShdw>
                </a:effectLst>
              </a:rPr>
              <a:t>四、必备知识，夯实基础</a:t>
            </a:r>
            <a:endParaRPr lang="zh-CN" altLang="en-US" sz="3200">
              <a:effectLst>
                <a:outerShdw blurRad="38100" dist="19050" dir="2700000" algn="tl" rotWithShape="0">
                  <a:schemeClr val="dk1">
                    <a:alpha val="40000"/>
                  </a:schemeClr>
                </a:outerShdw>
              </a:effectLst>
            </a:endParaRPr>
          </a:p>
        </p:txBody>
      </p:sp>
      <p:sp>
        <p:nvSpPr>
          <p:cNvPr id="8" name="文本框 7"/>
          <p:cNvSpPr txBox="1"/>
          <p:nvPr/>
        </p:nvSpPr>
        <p:spPr>
          <a:xfrm>
            <a:off x="154940" y="539750"/>
            <a:ext cx="12818745" cy="583565"/>
          </a:xfrm>
          <a:prstGeom prst="rect">
            <a:avLst/>
          </a:prstGeom>
          <a:noFill/>
          <a:ln w="9525">
            <a:noFill/>
          </a:ln>
        </p:spPr>
        <p:txBody>
          <a:bodyPr wrap="square">
            <a:spAutoFit/>
          </a:bodyPr>
          <a:p>
            <a:pPr indent="266700"/>
            <a:r>
              <a:rPr lang="zh-CN" sz="3200" b="1">
                <a:solidFill>
                  <a:srgbClr val="FF0000"/>
                </a:solidFill>
                <a:latin typeface="微软雅黑" panose="020B0503020204020204" pitchFamily="34" charset="-122"/>
                <a:ea typeface="微软雅黑" panose="020B0503020204020204" pitchFamily="34" charset="-122"/>
              </a:rPr>
              <a:t>一、抗日战争</a:t>
            </a:r>
            <a:r>
              <a:rPr lang="en-US" altLang="zh-CN" sz="3200" b="1">
                <a:solidFill>
                  <a:srgbClr val="FF0000"/>
                </a:solidFill>
                <a:latin typeface="微软雅黑" panose="020B0503020204020204" pitchFamily="34" charset="-122"/>
                <a:ea typeface="微软雅黑" panose="020B0503020204020204" pitchFamily="34" charset="-122"/>
              </a:rPr>
              <a:t>——</a:t>
            </a:r>
            <a:r>
              <a:rPr lang="zh-CN" altLang="en-US" sz="2800" b="1">
                <a:solidFill>
                  <a:srgbClr val="FF0000"/>
                </a:solidFill>
                <a:latin typeface="微软雅黑" panose="020B0503020204020204" pitchFamily="34" charset="-122"/>
                <a:ea typeface="微软雅黑" panose="020B0503020204020204" pitchFamily="34" charset="-122"/>
              </a:rPr>
              <a:t>抗日战争胜利</a:t>
            </a:r>
            <a:endParaRPr lang="zh-CN" altLang="en-US" sz="2800" b="1">
              <a:solidFill>
                <a:srgbClr val="FF0000"/>
              </a:solidFill>
              <a:latin typeface="微软雅黑" panose="020B0503020204020204" pitchFamily="34" charset="-122"/>
              <a:ea typeface="微软雅黑" panose="020B0503020204020204" pitchFamily="34" charset="-122"/>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17220" y="1229995"/>
            <a:ext cx="8415655" cy="521970"/>
          </a:xfrm>
          <a:prstGeom prst="rect">
            <a:avLst/>
          </a:prstGeom>
          <a:noFill/>
        </p:spPr>
        <p:txBody>
          <a:bodyPr wrap="square" rtlCol="0" anchor="t">
            <a:spAutoFit/>
          </a:bodyPr>
          <a:p>
            <a:r>
              <a:rPr lang="zh-CN" sz="2800" b="1">
                <a:effectLst>
                  <a:outerShdw blurRad="38100" dist="19050" dir="2700000" algn="tl" rotWithShape="0">
                    <a:schemeClr val="dk1">
                      <a:alpha val="40000"/>
                    </a:schemeClr>
                  </a:outerShdw>
                </a:effectLst>
                <a:highlight>
                  <a:srgbClr val="00FF00"/>
                </a:highlight>
                <a:latin typeface="华文行楷" panose="02010800040101010101" charset="-122"/>
                <a:ea typeface="华文行楷" panose="02010800040101010101" charset="-122"/>
                <a:cs typeface="华文行楷" panose="02010800040101010101" charset="-122"/>
                <a:sym typeface="+mn-ea"/>
              </a:rPr>
              <a:t>历史解释</a:t>
            </a:r>
            <a:r>
              <a:rPr lang="zh-CN" altLang="en-US" sz="2800" b="1">
                <a:effectLst>
                  <a:outerShdw blurRad="38100" dist="19050" dir="2700000" algn="tl" rotWithShape="0">
                    <a:schemeClr val="dk1">
                      <a:alpha val="40000"/>
                    </a:schemeClr>
                  </a:outerShdw>
                </a:effectLst>
                <a:highlight>
                  <a:srgbClr val="00FF00"/>
                </a:highlight>
                <a:latin typeface="华文行楷" panose="02010800040101010101" charset="-122"/>
                <a:ea typeface="华文行楷" panose="02010800040101010101" charset="-122"/>
                <a:cs typeface="华文行楷" panose="02010800040101010101" charset="-122"/>
                <a:sym typeface="+mn-ea"/>
              </a:rPr>
              <a:t>：</a:t>
            </a:r>
            <a:r>
              <a:rPr lang="zh-CN" altLang="en-US" sz="2800" b="1">
                <a:solidFill>
                  <a:srgbClr val="0000FF"/>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cs typeface="华文行楷" panose="02010800040101010101" charset="-122"/>
                <a:sym typeface="+mn-ea"/>
              </a:rPr>
              <a:t>多角度认识抗日战争胜利的影响</a:t>
            </a:r>
            <a:endParaRPr lang="zh-CN" altLang="en-US" sz="2800" b="1">
              <a:solidFill>
                <a:srgbClr val="0000FF"/>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cs typeface="华文行楷" panose="02010800040101010101" charset="-122"/>
              <a:sym typeface="+mn-ea"/>
            </a:endParaRPr>
          </a:p>
        </p:txBody>
      </p:sp>
      <p:pic>
        <p:nvPicPr>
          <p:cNvPr id="5" name="图片 4" descr="32313537353832343b32313537353830373bd3d2"/>
          <p:cNvPicPr>
            <a:picLocks noChangeAspect="1"/>
          </p:cNvPicPr>
          <p:nvPr/>
        </p:nvPicPr>
        <p:blipFill>
          <a:blip r:embed="rId1"/>
          <a:stretch>
            <a:fillRect/>
          </a:stretch>
        </p:blipFill>
        <p:spPr>
          <a:xfrm>
            <a:off x="281940" y="0"/>
            <a:ext cx="534670" cy="441960"/>
          </a:xfrm>
          <a:prstGeom prst="rect">
            <a:avLst/>
          </a:prstGeom>
        </p:spPr>
      </p:pic>
      <p:sp>
        <p:nvSpPr>
          <p:cNvPr id="7" name="文本框 6"/>
          <p:cNvSpPr txBox="1"/>
          <p:nvPr/>
        </p:nvSpPr>
        <p:spPr>
          <a:xfrm>
            <a:off x="1031875" y="0"/>
            <a:ext cx="4897755" cy="583565"/>
          </a:xfrm>
          <a:prstGeom prst="rect">
            <a:avLst/>
          </a:prstGeom>
          <a:solidFill>
            <a:srgbClr val="FFFF00"/>
          </a:solidFill>
        </p:spPr>
        <p:txBody>
          <a:bodyPr wrap="square" rtlCol="0">
            <a:spAutoFit/>
          </a:bodyPr>
          <a:p>
            <a:r>
              <a:rPr lang="zh-CN" altLang="en-US" sz="3200">
                <a:effectLst>
                  <a:outerShdw blurRad="38100" dist="19050" dir="2700000" algn="tl" rotWithShape="0">
                    <a:schemeClr val="dk1">
                      <a:alpha val="40000"/>
                    </a:schemeClr>
                  </a:outerShdw>
                </a:effectLst>
              </a:rPr>
              <a:t>四、必备知识，夯实基础</a:t>
            </a:r>
            <a:endParaRPr lang="zh-CN" altLang="en-US" sz="3200">
              <a:effectLst>
                <a:outerShdw blurRad="38100" dist="19050" dir="2700000" algn="tl" rotWithShape="0">
                  <a:schemeClr val="dk1">
                    <a:alpha val="40000"/>
                  </a:schemeClr>
                </a:outerShdw>
              </a:effectLst>
            </a:endParaRPr>
          </a:p>
        </p:txBody>
      </p:sp>
      <p:sp>
        <p:nvSpPr>
          <p:cNvPr id="8" name="文本框 7"/>
          <p:cNvSpPr txBox="1"/>
          <p:nvPr/>
        </p:nvSpPr>
        <p:spPr>
          <a:xfrm>
            <a:off x="154940" y="539750"/>
            <a:ext cx="12818745" cy="583565"/>
          </a:xfrm>
          <a:prstGeom prst="rect">
            <a:avLst/>
          </a:prstGeom>
          <a:noFill/>
          <a:ln w="9525">
            <a:noFill/>
          </a:ln>
        </p:spPr>
        <p:txBody>
          <a:bodyPr wrap="square">
            <a:spAutoFit/>
          </a:bodyPr>
          <a:p>
            <a:pPr indent="266700"/>
            <a:r>
              <a:rPr lang="zh-CN" sz="3200" b="1">
                <a:solidFill>
                  <a:srgbClr val="FF0000"/>
                </a:solidFill>
                <a:latin typeface="微软雅黑" panose="020B0503020204020204" pitchFamily="34" charset="-122"/>
                <a:ea typeface="微软雅黑" panose="020B0503020204020204" pitchFamily="34" charset="-122"/>
              </a:rPr>
              <a:t>一、抗日战争</a:t>
            </a:r>
            <a:r>
              <a:rPr lang="en-US" altLang="zh-CN" sz="3200" b="1">
                <a:solidFill>
                  <a:srgbClr val="FF0000"/>
                </a:solidFill>
                <a:latin typeface="微软雅黑" panose="020B0503020204020204" pitchFamily="34" charset="-122"/>
                <a:ea typeface="微软雅黑" panose="020B0503020204020204" pitchFamily="34" charset="-122"/>
              </a:rPr>
              <a:t>——</a:t>
            </a:r>
            <a:r>
              <a:rPr lang="zh-CN" altLang="en-US" sz="2800" b="1">
                <a:solidFill>
                  <a:srgbClr val="FF0000"/>
                </a:solidFill>
                <a:latin typeface="微软雅黑" panose="020B0503020204020204" pitchFamily="34" charset="-122"/>
                <a:ea typeface="微软雅黑" panose="020B0503020204020204" pitchFamily="34" charset="-122"/>
              </a:rPr>
              <a:t>抗日战争胜利</a:t>
            </a:r>
            <a:endParaRPr lang="zh-CN" altLang="en-US" sz="2800" b="1">
              <a:solidFill>
                <a:srgbClr val="FF0000"/>
              </a:solidFill>
              <a:latin typeface="微软雅黑" panose="020B0503020204020204" pitchFamily="34" charset="-122"/>
              <a:ea typeface="微软雅黑" panose="020B0503020204020204" pitchFamily="34" charset="-122"/>
            </a:endParaRPr>
          </a:p>
        </p:txBody>
      </p:sp>
      <p:sp>
        <p:nvSpPr>
          <p:cNvPr id="100" name="文本框 99"/>
          <p:cNvSpPr txBox="1"/>
          <p:nvPr/>
        </p:nvSpPr>
        <p:spPr>
          <a:xfrm>
            <a:off x="362585" y="2015490"/>
            <a:ext cx="11506835" cy="1938020"/>
          </a:xfrm>
          <a:prstGeom prst="rect">
            <a:avLst/>
          </a:prstGeom>
          <a:noFill/>
          <a:ln w="9525">
            <a:solidFill>
              <a:srgbClr val="C00000"/>
            </a:solidFill>
          </a:ln>
        </p:spPr>
        <p:txBody>
          <a:bodyPr wrap="square">
            <a:spAutoFit/>
          </a:bodyPr>
          <a:p>
            <a:pPr indent="266700"/>
            <a:r>
              <a:rPr lang="en-US" sz="2400" b="1">
                <a:solidFill>
                  <a:srgbClr val="FF0000"/>
                </a:solidFill>
                <a:latin typeface="华文新魏" panose="02010800040101010101" charset="-122"/>
                <a:ea typeface="华文新魏" panose="02010800040101010101" charset="-122"/>
              </a:rPr>
              <a:t>  </a:t>
            </a:r>
            <a:r>
              <a:rPr sz="2400" b="1">
                <a:solidFill>
                  <a:srgbClr val="FF0000"/>
                </a:solidFill>
                <a:latin typeface="华文新魏" panose="02010800040101010101" charset="-122"/>
                <a:ea typeface="华文新魏" panose="02010800040101010101" charset="-122"/>
              </a:rPr>
              <a:t>(1)民族凝聚力成为推动中国蓬勃发展的精神支柱。</a:t>
            </a:r>
            <a:r>
              <a:rPr sz="2400" b="1">
                <a:latin typeface="华文新魏" panose="02010800040101010101" charset="-122"/>
                <a:ea typeface="华文新魏" panose="02010800040101010101" charset="-122"/>
              </a:rPr>
              <a:t>经过14年艰苦卓绝的抗战，中华民族的凝聚力得到了极大的增强和提升，其原因在于，民族危机日益加深，是民族凝聚力提升的时代背景；爱国主义进一步升华，是民族凝聚力提升的精神支柱；统一战线空前扩大，是民族凝聚力提升的重要途径；中国共产党日趋成熟，是民族凝聚力提升的坚强核心。</a:t>
            </a:r>
            <a:endParaRPr sz="2400" b="1">
              <a:latin typeface="华文新魏" panose="02010800040101010101" charset="-122"/>
              <a:ea typeface="华文新魏" panose="02010800040101010101" charset="-122"/>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17220" y="1229995"/>
            <a:ext cx="8415655" cy="521970"/>
          </a:xfrm>
          <a:prstGeom prst="rect">
            <a:avLst/>
          </a:prstGeom>
          <a:noFill/>
        </p:spPr>
        <p:txBody>
          <a:bodyPr wrap="square" rtlCol="0" anchor="t">
            <a:spAutoFit/>
          </a:bodyPr>
          <a:p>
            <a:r>
              <a:rPr lang="zh-CN" sz="2800" b="1">
                <a:effectLst>
                  <a:outerShdw blurRad="38100" dist="19050" dir="2700000" algn="tl" rotWithShape="0">
                    <a:schemeClr val="dk1">
                      <a:alpha val="40000"/>
                    </a:schemeClr>
                  </a:outerShdw>
                </a:effectLst>
                <a:highlight>
                  <a:srgbClr val="00FF00"/>
                </a:highlight>
                <a:latin typeface="华文行楷" panose="02010800040101010101" charset="-122"/>
                <a:ea typeface="华文行楷" panose="02010800040101010101" charset="-122"/>
                <a:cs typeface="华文行楷" panose="02010800040101010101" charset="-122"/>
                <a:sym typeface="+mn-ea"/>
              </a:rPr>
              <a:t>历史解释</a:t>
            </a:r>
            <a:r>
              <a:rPr lang="zh-CN" altLang="en-US" sz="2800" b="1">
                <a:effectLst>
                  <a:outerShdw blurRad="38100" dist="19050" dir="2700000" algn="tl" rotWithShape="0">
                    <a:schemeClr val="dk1">
                      <a:alpha val="40000"/>
                    </a:schemeClr>
                  </a:outerShdw>
                </a:effectLst>
                <a:highlight>
                  <a:srgbClr val="00FF00"/>
                </a:highlight>
                <a:latin typeface="华文行楷" panose="02010800040101010101" charset="-122"/>
                <a:ea typeface="华文行楷" panose="02010800040101010101" charset="-122"/>
                <a:cs typeface="华文行楷" panose="02010800040101010101" charset="-122"/>
                <a:sym typeface="+mn-ea"/>
              </a:rPr>
              <a:t>：</a:t>
            </a:r>
            <a:r>
              <a:rPr lang="zh-CN" altLang="en-US" sz="2800" b="1">
                <a:solidFill>
                  <a:srgbClr val="0000FF"/>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cs typeface="华文行楷" panose="02010800040101010101" charset="-122"/>
                <a:sym typeface="+mn-ea"/>
              </a:rPr>
              <a:t>多角度认识抗日战争胜利的影响</a:t>
            </a:r>
            <a:endParaRPr lang="zh-CN" altLang="en-US" sz="2800" b="1">
              <a:solidFill>
                <a:srgbClr val="0000FF"/>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cs typeface="华文行楷" panose="02010800040101010101" charset="-122"/>
              <a:sym typeface="+mn-ea"/>
            </a:endParaRPr>
          </a:p>
        </p:txBody>
      </p:sp>
      <p:pic>
        <p:nvPicPr>
          <p:cNvPr id="5" name="图片 4" descr="32313537353832343b32313537353830373bd3d2"/>
          <p:cNvPicPr>
            <a:picLocks noChangeAspect="1"/>
          </p:cNvPicPr>
          <p:nvPr/>
        </p:nvPicPr>
        <p:blipFill>
          <a:blip r:embed="rId1"/>
          <a:stretch>
            <a:fillRect/>
          </a:stretch>
        </p:blipFill>
        <p:spPr>
          <a:xfrm>
            <a:off x="281940" y="0"/>
            <a:ext cx="534670" cy="441960"/>
          </a:xfrm>
          <a:prstGeom prst="rect">
            <a:avLst/>
          </a:prstGeom>
        </p:spPr>
      </p:pic>
      <p:sp>
        <p:nvSpPr>
          <p:cNvPr id="7" name="文本框 6"/>
          <p:cNvSpPr txBox="1"/>
          <p:nvPr/>
        </p:nvSpPr>
        <p:spPr>
          <a:xfrm>
            <a:off x="1031875" y="0"/>
            <a:ext cx="4897755" cy="583565"/>
          </a:xfrm>
          <a:prstGeom prst="rect">
            <a:avLst/>
          </a:prstGeom>
          <a:solidFill>
            <a:srgbClr val="FFFF00"/>
          </a:solidFill>
        </p:spPr>
        <p:txBody>
          <a:bodyPr wrap="square" rtlCol="0">
            <a:spAutoFit/>
          </a:bodyPr>
          <a:p>
            <a:r>
              <a:rPr lang="zh-CN" altLang="en-US" sz="3200">
                <a:effectLst>
                  <a:outerShdw blurRad="38100" dist="19050" dir="2700000" algn="tl" rotWithShape="0">
                    <a:schemeClr val="dk1">
                      <a:alpha val="40000"/>
                    </a:schemeClr>
                  </a:outerShdw>
                </a:effectLst>
              </a:rPr>
              <a:t>四、必备知识，夯实基础</a:t>
            </a:r>
            <a:endParaRPr lang="zh-CN" altLang="en-US" sz="3200">
              <a:effectLst>
                <a:outerShdw blurRad="38100" dist="19050" dir="2700000" algn="tl" rotWithShape="0">
                  <a:schemeClr val="dk1">
                    <a:alpha val="40000"/>
                  </a:schemeClr>
                </a:outerShdw>
              </a:effectLst>
            </a:endParaRPr>
          </a:p>
        </p:txBody>
      </p:sp>
      <p:sp>
        <p:nvSpPr>
          <p:cNvPr id="8" name="文本框 7"/>
          <p:cNvSpPr txBox="1"/>
          <p:nvPr/>
        </p:nvSpPr>
        <p:spPr>
          <a:xfrm>
            <a:off x="154940" y="539750"/>
            <a:ext cx="12818745" cy="583565"/>
          </a:xfrm>
          <a:prstGeom prst="rect">
            <a:avLst/>
          </a:prstGeom>
          <a:noFill/>
          <a:ln w="9525">
            <a:noFill/>
          </a:ln>
        </p:spPr>
        <p:txBody>
          <a:bodyPr wrap="square">
            <a:spAutoFit/>
          </a:bodyPr>
          <a:p>
            <a:pPr indent="266700"/>
            <a:r>
              <a:rPr lang="zh-CN" sz="3200" b="1">
                <a:solidFill>
                  <a:srgbClr val="FF0000"/>
                </a:solidFill>
                <a:latin typeface="微软雅黑" panose="020B0503020204020204" pitchFamily="34" charset="-122"/>
                <a:ea typeface="微软雅黑" panose="020B0503020204020204" pitchFamily="34" charset="-122"/>
              </a:rPr>
              <a:t>一、抗日战争</a:t>
            </a:r>
            <a:r>
              <a:rPr lang="en-US" altLang="zh-CN" sz="3200" b="1">
                <a:solidFill>
                  <a:srgbClr val="FF0000"/>
                </a:solidFill>
                <a:latin typeface="微软雅黑" panose="020B0503020204020204" pitchFamily="34" charset="-122"/>
                <a:ea typeface="微软雅黑" panose="020B0503020204020204" pitchFamily="34" charset="-122"/>
              </a:rPr>
              <a:t>——</a:t>
            </a:r>
            <a:r>
              <a:rPr lang="zh-CN" altLang="en-US" sz="2800" b="1">
                <a:solidFill>
                  <a:srgbClr val="FF0000"/>
                </a:solidFill>
                <a:latin typeface="微软雅黑" panose="020B0503020204020204" pitchFamily="34" charset="-122"/>
                <a:ea typeface="微软雅黑" panose="020B0503020204020204" pitchFamily="34" charset="-122"/>
              </a:rPr>
              <a:t>抗日战争胜利</a:t>
            </a:r>
            <a:endParaRPr lang="zh-CN" altLang="en-US" sz="2800" b="1">
              <a:solidFill>
                <a:srgbClr val="FF0000"/>
              </a:solidFill>
              <a:latin typeface="微软雅黑" panose="020B0503020204020204" pitchFamily="34" charset="-122"/>
              <a:ea typeface="微软雅黑" panose="020B0503020204020204" pitchFamily="34" charset="-122"/>
            </a:endParaRPr>
          </a:p>
        </p:txBody>
      </p:sp>
      <p:sp>
        <p:nvSpPr>
          <p:cNvPr id="100" name="文本框 99"/>
          <p:cNvSpPr txBox="1"/>
          <p:nvPr/>
        </p:nvSpPr>
        <p:spPr>
          <a:xfrm>
            <a:off x="362585" y="2015490"/>
            <a:ext cx="11221085" cy="2306955"/>
          </a:xfrm>
          <a:prstGeom prst="rect">
            <a:avLst/>
          </a:prstGeom>
          <a:noFill/>
          <a:ln w="9525">
            <a:solidFill>
              <a:srgbClr val="C00000"/>
            </a:solidFill>
          </a:ln>
        </p:spPr>
        <p:txBody>
          <a:bodyPr wrap="square">
            <a:spAutoFit/>
          </a:bodyPr>
          <a:p>
            <a:pPr indent="266700"/>
            <a:r>
              <a:rPr sz="2400" b="1">
                <a:latin typeface="华文新魏" panose="02010800040101010101" charset="-122"/>
                <a:ea typeface="华文新魏" panose="02010800040101010101" charset="-122"/>
              </a:rPr>
              <a:t>(</a:t>
            </a:r>
            <a:r>
              <a:rPr lang="en-US" sz="2400" b="1">
                <a:latin typeface="华文新魏" panose="02010800040101010101" charset="-122"/>
                <a:ea typeface="华文新魏" panose="02010800040101010101" charset="-122"/>
              </a:rPr>
              <a:t>2</a:t>
            </a:r>
            <a:r>
              <a:rPr sz="2400" b="1">
                <a:latin typeface="华文新魏" panose="02010800040101010101" charset="-122"/>
                <a:ea typeface="华文新魏" panose="02010800040101010101" charset="-122"/>
              </a:rPr>
              <a:t>)</a:t>
            </a:r>
            <a:r>
              <a:rPr sz="2400" b="1">
                <a:solidFill>
                  <a:srgbClr val="FF0000"/>
                </a:solidFill>
                <a:latin typeface="华文新魏" panose="02010800040101010101" charset="-122"/>
                <a:ea typeface="华文新魏" panose="02010800040101010101" charset="-122"/>
              </a:rPr>
              <a:t>民族国家意识在抗日战争中得到升华。</a:t>
            </a:r>
            <a:r>
              <a:rPr sz="2400" b="1">
                <a:latin typeface="华文新魏" panose="02010800040101010101" charset="-122"/>
                <a:ea typeface="华文新魏" panose="02010800040101010101" charset="-122"/>
              </a:rPr>
              <a:t>近代以来，中国传统的家国情怀逐渐转变为以爱国主义为核心内容的国家意识。抗日战争时期，国家意识空前高涨，推动了各党派联合抗战。国家意识促进了各民族、各地区团结抗战。国家意识激励广大爱国者奋不顾身地投入到抗日战争的洪流之中。在国家意识引领下，形成了正面战场和敌后战场共同抗击日本侵略者的战略局面，终于取得了近代以来反侵略战争的第一次完全胜利。</a:t>
            </a:r>
            <a:endParaRPr sz="2400" b="1">
              <a:latin typeface="华文新魏" panose="02010800040101010101" charset="-122"/>
              <a:ea typeface="华文新魏" panose="02010800040101010101" charset="-122"/>
            </a:endParaRPr>
          </a:p>
        </p:txBody>
      </p:sp>
      <p:sp>
        <p:nvSpPr>
          <p:cNvPr id="3" name="文本框 2"/>
          <p:cNvSpPr txBox="1"/>
          <p:nvPr/>
        </p:nvSpPr>
        <p:spPr>
          <a:xfrm>
            <a:off x="514985" y="4753610"/>
            <a:ext cx="11068685" cy="1630045"/>
          </a:xfrm>
          <a:prstGeom prst="rect">
            <a:avLst/>
          </a:prstGeom>
          <a:solidFill>
            <a:schemeClr val="accent6">
              <a:lumMod val="40000"/>
              <a:lumOff val="60000"/>
            </a:schemeClr>
          </a:solidFill>
        </p:spPr>
        <p:txBody>
          <a:bodyPr wrap="square" rtlCol="0" anchor="t">
            <a:spAutoFit/>
          </a:bodyPr>
          <a:p>
            <a:pPr indent="457200"/>
            <a:r>
              <a:rPr lang="zh-CN" altLang="en-US" sz="2000" b="1" dirty="0">
                <a:solidFill>
                  <a:srgbClr val="C00000"/>
                </a:solidFill>
                <a:latin typeface="华文中宋" panose="02010600040101010101" charset="-122"/>
                <a:ea typeface="华文中宋" panose="02010600040101010101" charset="-122"/>
                <a:cs typeface="华文中宋" panose="02010600040101010101" charset="-122"/>
                <a:sym typeface="+mn-ea"/>
              </a:rPr>
              <a:t>名家论史：</a:t>
            </a:r>
            <a:r>
              <a:rPr lang="zh-CN" altLang="en-US" sz="2000" b="1" dirty="0">
                <a:latin typeface="华文中宋" panose="02010600040101010101" charset="-122"/>
                <a:ea typeface="华文中宋" panose="02010600040101010101" charset="-122"/>
                <a:cs typeface="华文中宋" panose="02010600040101010101" charset="-122"/>
                <a:sym typeface="+mn-ea"/>
              </a:rPr>
              <a:t>作为一个民族国家，中国是由于日本的大举入侵和举国抗战体制的形成，才在当时条件下最大限度地实现了统一，国人的民族意识也因此得以极大提升。我们说，抗日战争使近百年饱受分裂之苦的中国重新统一起来，增强了国民对国家认同的程度和对政府的监督程度，它自然也就促进了国民对国家和民族发展的关心和参与，从而成为中华民族复兴的重要枢纽。</a:t>
            </a:r>
            <a:endParaRPr lang="zh-CN" altLang="en-US" sz="2000" b="1" dirty="0">
              <a:latin typeface="华文中宋" panose="02010600040101010101" charset="-122"/>
              <a:ea typeface="华文中宋" panose="02010600040101010101" charset="-122"/>
              <a:cs typeface="华文中宋" panose="02010600040101010101" charset="-122"/>
            </a:endParaRPr>
          </a:p>
          <a:p>
            <a:pPr indent="457200" algn="r"/>
            <a:r>
              <a:rPr lang="en-US" altLang="zh-CN" sz="2000" b="1" dirty="0">
                <a:latin typeface="华文中宋" panose="02010600040101010101" charset="-122"/>
                <a:ea typeface="华文中宋" panose="02010600040101010101" charset="-122"/>
                <a:cs typeface="华文中宋" panose="02010600040101010101" charset="-122"/>
                <a:sym typeface="+mn-ea"/>
              </a:rPr>
              <a:t>——</a:t>
            </a:r>
            <a:r>
              <a:rPr lang="zh-CN" altLang="en-US" sz="2000" b="1" dirty="0">
                <a:latin typeface="华文中宋" panose="02010600040101010101" charset="-122"/>
                <a:ea typeface="华文中宋" panose="02010600040101010101" charset="-122"/>
                <a:cs typeface="华文中宋" panose="02010600040101010101" charset="-122"/>
                <a:sym typeface="+mn-ea"/>
              </a:rPr>
              <a:t>杨奎松《抗战燃起中国现代国家梦想》</a:t>
            </a:r>
            <a:endParaRPr lang="zh-CN" altLang="en-US" sz="2000" b="1" dirty="0">
              <a:latin typeface="华文中宋" panose="02010600040101010101" charset="-122"/>
              <a:ea typeface="华文中宋" panose="02010600040101010101" charset="-122"/>
              <a:cs typeface="华文中宋" panose="02010600040101010101" charset="-122"/>
              <a:sym typeface="+mn-ea"/>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06425" y="1047115"/>
            <a:ext cx="8415655" cy="521970"/>
          </a:xfrm>
          <a:prstGeom prst="rect">
            <a:avLst/>
          </a:prstGeom>
          <a:noFill/>
        </p:spPr>
        <p:txBody>
          <a:bodyPr wrap="square" rtlCol="0" anchor="t">
            <a:spAutoFit/>
          </a:bodyPr>
          <a:p>
            <a:r>
              <a:rPr lang="zh-CN" sz="2800" b="1">
                <a:effectLst>
                  <a:outerShdw blurRad="38100" dist="19050" dir="2700000" algn="tl" rotWithShape="0">
                    <a:schemeClr val="dk1">
                      <a:alpha val="40000"/>
                    </a:schemeClr>
                  </a:outerShdw>
                </a:effectLst>
                <a:highlight>
                  <a:srgbClr val="00FF00"/>
                </a:highlight>
                <a:latin typeface="华文行楷" panose="02010800040101010101" charset="-122"/>
                <a:ea typeface="华文行楷" panose="02010800040101010101" charset="-122"/>
                <a:cs typeface="华文行楷" panose="02010800040101010101" charset="-122"/>
                <a:sym typeface="+mn-ea"/>
              </a:rPr>
              <a:t>历史解释</a:t>
            </a:r>
            <a:r>
              <a:rPr lang="zh-CN" altLang="en-US" sz="2800" b="1">
                <a:effectLst>
                  <a:outerShdw blurRad="38100" dist="19050" dir="2700000" algn="tl" rotWithShape="0">
                    <a:schemeClr val="dk1">
                      <a:alpha val="40000"/>
                    </a:schemeClr>
                  </a:outerShdw>
                </a:effectLst>
                <a:highlight>
                  <a:srgbClr val="00FF00"/>
                </a:highlight>
                <a:latin typeface="华文行楷" panose="02010800040101010101" charset="-122"/>
                <a:ea typeface="华文行楷" panose="02010800040101010101" charset="-122"/>
                <a:cs typeface="华文行楷" panose="02010800040101010101" charset="-122"/>
                <a:sym typeface="+mn-ea"/>
              </a:rPr>
              <a:t>：</a:t>
            </a:r>
            <a:r>
              <a:rPr lang="zh-CN" altLang="en-US" sz="2800" b="1">
                <a:solidFill>
                  <a:srgbClr val="0000FF"/>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cs typeface="华文行楷" panose="02010800040101010101" charset="-122"/>
                <a:sym typeface="+mn-ea"/>
              </a:rPr>
              <a:t>多角度认识抗日战争胜利的影响</a:t>
            </a:r>
            <a:endParaRPr lang="zh-CN" altLang="en-US" sz="2800" b="1">
              <a:solidFill>
                <a:srgbClr val="0000FF"/>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cs typeface="华文行楷" panose="02010800040101010101" charset="-122"/>
              <a:sym typeface="+mn-ea"/>
            </a:endParaRPr>
          </a:p>
        </p:txBody>
      </p:sp>
      <p:pic>
        <p:nvPicPr>
          <p:cNvPr id="5" name="图片 4" descr="32313537353832343b32313537353830373bd3d2"/>
          <p:cNvPicPr>
            <a:picLocks noChangeAspect="1"/>
          </p:cNvPicPr>
          <p:nvPr/>
        </p:nvPicPr>
        <p:blipFill>
          <a:blip r:embed="rId1"/>
          <a:stretch>
            <a:fillRect/>
          </a:stretch>
        </p:blipFill>
        <p:spPr>
          <a:xfrm>
            <a:off x="281940" y="0"/>
            <a:ext cx="534670" cy="441960"/>
          </a:xfrm>
          <a:prstGeom prst="rect">
            <a:avLst/>
          </a:prstGeom>
        </p:spPr>
      </p:pic>
      <p:sp>
        <p:nvSpPr>
          <p:cNvPr id="7" name="文本框 6"/>
          <p:cNvSpPr txBox="1"/>
          <p:nvPr/>
        </p:nvSpPr>
        <p:spPr>
          <a:xfrm>
            <a:off x="1031875" y="0"/>
            <a:ext cx="4897755" cy="583565"/>
          </a:xfrm>
          <a:prstGeom prst="rect">
            <a:avLst/>
          </a:prstGeom>
          <a:solidFill>
            <a:srgbClr val="FFFF00"/>
          </a:solidFill>
        </p:spPr>
        <p:txBody>
          <a:bodyPr wrap="square" rtlCol="0">
            <a:spAutoFit/>
          </a:bodyPr>
          <a:p>
            <a:r>
              <a:rPr lang="zh-CN" altLang="en-US" sz="3200">
                <a:effectLst>
                  <a:outerShdw blurRad="38100" dist="19050" dir="2700000" algn="tl" rotWithShape="0">
                    <a:schemeClr val="dk1">
                      <a:alpha val="40000"/>
                    </a:schemeClr>
                  </a:outerShdw>
                </a:effectLst>
              </a:rPr>
              <a:t>四、必备知识，夯实基础</a:t>
            </a:r>
            <a:endParaRPr lang="zh-CN" altLang="en-US" sz="3200">
              <a:effectLst>
                <a:outerShdw blurRad="38100" dist="19050" dir="2700000" algn="tl" rotWithShape="0">
                  <a:schemeClr val="dk1">
                    <a:alpha val="40000"/>
                  </a:schemeClr>
                </a:outerShdw>
              </a:effectLst>
            </a:endParaRPr>
          </a:p>
        </p:txBody>
      </p:sp>
      <p:sp>
        <p:nvSpPr>
          <p:cNvPr id="8" name="文本框 7"/>
          <p:cNvSpPr txBox="1"/>
          <p:nvPr/>
        </p:nvSpPr>
        <p:spPr>
          <a:xfrm>
            <a:off x="154940" y="539750"/>
            <a:ext cx="12818745" cy="583565"/>
          </a:xfrm>
          <a:prstGeom prst="rect">
            <a:avLst/>
          </a:prstGeom>
          <a:noFill/>
          <a:ln w="9525">
            <a:noFill/>
          </a:ln>
        </p:spPr>
        <p:txBody>
          <a:bodyPr wrap="square">
            <a:spAutoFit/>
          </a:bodyPr>
          <a:p>
            <a:pPr indent="266700"/>
            <a:r>
              <a:rPr lang="zh-CN" sz="3200" b="1">
                <a:solidFill>
                  <a:srgbClr val="FF0000"/>
                </a:solidFill>
                <a:latin typeface="微软雅黑" panose="020B0503020204020204" pitchFamily="34" charset="-122"/>
                <a:ea typeface="微软雅黑" panose="020B0503020204020204" pitchFamily="34" charset="-122"/>
              </a:rPr>
              <a:t>一、抗日战争</a:t>
            </a:r>
            <a:r>
              <a:rPr lang="en-US" altLang="zh-CN" sz="3200" b="1">
                <a:solidFill>
                  <a:srgbClr val="FF0000"/>
                </a:solidFill>
                <a:latin typeface="微软雅黑" panose="020B0503020204020204" pitchFamily="34" charset="-122"/>
                <a:ea typeface="微软雅黑" panose="020B0503020204020204" pitchFamily="34" charset="-122"/>
              </a:rPr>
              <a:t>——</a:t>
            </a:r>
            <a:r>
              <a:rPr lang="zh-CN" altLang="en-US" sz="2800" b="1">
                <a:solidFill>
                  <a:srgbClr val="FF0000"/>
                </a:solidFill>
                <a:latin typeface="微软雅黑" panose="020B0503020204020204" pitchFamily="34" charset="-122"/>
                <a:ea typeface="微软雅黑" panose="020B0503020204020204" pitchFamily="34" charset="-122"/>
              </a:rPr>
              <a:t>抗日战争胜利</a:t>
            </a:r>
            <a:endParaRPr lang="zh-CN" altLang="en-US" sz="2800" b="1">
              <a:solidFill>
                <a:srgbClr val="FF0000"/>
              </a:solidFill>
              <a:latin typeface="微软雅黑" panose="020B0503020204020204" pitchFamily="34" charset="-122"/>
              <a:ea typeface="微软雅黑" panose="020B0503020204020204" pitchFamily="34" charset="-122"/>
            </a:endParaRPr>
          </a:p>
        </p:txBody>
      </p:sp>
      <p:sp>
        <p:nvSpPr>
          <p:cNvPr id="100" name="文本框 99"/>
          <p:cNvSpPr txBox="1"/>
          <p:nvPr/>
        </p:nvSpPr>
        <p:spPr>
          <a:xfrm>
            <a:off x="154940" y="1569085"/>
            <a:ext cx="11743055" cy="3046095"/>
          </a:xfrm>
          <a:prstGeom prst="rect">
            <a:avLst/>
          </a:prstGeom>
          <a:noFill/>
          <a:ln w="9525">
            <a:solidFill>
              <a:srgbClr val="C00000"/>
            </a:solidFill>
          </a:ln>
        </p:spPr>
        <p:txBody>
          <a:bodyPr wrap="square">
            <a:spAutoFit/>
          </a:bodyPr>
          <a:p>
            <a:pPr indent="266700"/>
            <a:r>
              <a:rPr sz="2400" b="1">
                <a:latin typeface="华文新魏" panose="02010800040101010101" charset="-122"/>
                <a:ea typeface="华文新魏" panose="02010800040101010101" charset="-122"/>
              </a:rPr>
              <a:t>(3)</a:t>
            </a:r>
            <a:r>
              <a:rPr sz="2400" b="1">
                <a:solidFill>
                  <a:srgbClr val="FF0000"/>
                </a:solidFill>
                <a:latin typeface="华文新魏" panose="02010800040101010101" charset="-122"/>
                <a:ea typeface="华文新魏" panose="02010800040101010101" charset="-122"/>
              </a:rPr>
              <a:t>中国国际地位空前提高。</a:t>
            </a:r>
            <a:r>
              <a:rPr sz="2400" b="1">
                <a:latin typeface="华文新魏" panose="02010800040101010101" charset="-122"/>
                <a:ea typeface="华文新魏" panose="02010800040101010101" charset="-122"/>
              </a:rPr>
              <a:t>中国人民用自己的血肉之躯抗击日本的侵略，成为东方主战场，极大地减轻了欧洲战场与太平洋战场欧美国家反法西斯侵略的压力，赢得了国际的尊重。1942年10月，英、美宣布撤销以往对华不平等条约，另订平等互惠新约。翌年1月，新约签订。英、美在华如领事裁判权、租界、内河航行权等特权，一律撤销。1943年的开罗会议，中国以大国身份出席。1945年，联合国成立，中国成为安理会五大常任理事国之一，对国际重大事务拥有“一票否决权”，国际地位空前提高。</a:t>
            </a:r>
            <a:endParaRPr sz="2400" b="1">
              <a:latin typeface="华文新魏" panose="02010800040101010101" charset="-122"/>
              <a:ea typeface="华文新魏" panose="02010800040101010101" charset="-122"/>
            </a:endParaRPr>
          </a:p>
          <a:p>
            <a:pPr indent="266700"/>
            <a:r>
              <a:rPr sz="2400" b="1">
                <a:latin typeface="华文新魏" panose="02010800040101010101" charset="-122"/>
                <a:ea typeface="华文新魏" panose="02010800040101010101" charset="-122"/>
              </a:rPr>
              <a:t>中国的抗战赢得了世界人民的尊重，中国彻底摆脱了半殖民地的屈辱地位，获得了应有的尊严，开辟了一条崭新的民族独立和国际平等的新道路。</a:t>
            </a:r>
            <a:endParaRPr sz="2400" b="1">
              <a:latin typeface="华文新魏" panose="02010800040101010101" charset="-122"/>
              <a:ea typeface="华文新魏" panose="02010800040101010101" charset="-122"/>
            </a:endParaRPr>
          </a:p>
        </p:txBody>
      </p:sp>
      <p:sp>
        <p:nvSpPr>
          <p:cNvPr id="3" name="文本框 2"/>
          <p:cNvSpPr txBox="1"/>
          <p:nvPr/>
        </p:nvSpPr>
        <p:spPr>
          <a:xfrm>
            <a:off x="113665" y="4615180"/>
            <a:ext cx="11964670" cy="1938020"/>
          </a:xfrm>
          <a:prstGeom prst="rect">
            <a:avLst/>
          </a:prstGeom>
          <a:solidFill>
            <a:schemeClr val="accent6">
              <a:lumMod val="40000"/>
              <a:lumOff val="60000"/>
            </a:schemeClr>
          </a:solidFill>
        </p:spPr>
        <p:txBody>
          <a:bodyPr wrap="square" rtlCol="0" anchor="t">
            <a:spAutoFit/>
          </a:bodyPr>
          <a:p>
            <a:pPr>
              <a:lnSpc>
                <a:spcPct val="120000"/>
              </a:lnSpc>
            </a:pPr>
            <a:r>
              <a:rPr lang="en-US" altLang="zh-CN" sz="2000" b="1" dirty="0">
                <a:solidFill>
                  <a:srgbClr val="FF0000"/>
                </a:solidFill>
                <a:latin typeface="华文中宋" panose="02010600040101010101" charset="-122"/>
                <a:ea typeface="华文中宋" panose="02010600040101010101" charset="-122"/>
                <a:cs typeface="华文中宋" panose="02010600040101010101" charset="-122"/>
                <a:sym typeface="+mn-ea"/>
              </a:rPr>
              <a:t>    </a:t>
            </a:r>
            <a:r>
              <a:rPr lang="zh-CN" altLang="zh-CN" sz="2000" b="1" dirty="0">
                <a:solidFill>
                  <a:srgbClr val="FF0000"/>
                </a:solidFill>
                <a:latin typeface="华文中宋" panose="02010600040101010101" charset="-122"/>
                <a:ea typeface="华文中宋" panose="02010600040101010101" charset="-122"/>
                <a:cs typeface="华文中宋" panose="02010600040101010101" charset="-122"/>
                <a:sym typeface="+mn-ea"/>
              </a:rPr>
              <a:t>名家论史：</a:t>
            </a:r>
            <a:r>
              <a:rPr lang="zh-CN" altLang="zh-CN" sz="2000" b="1" dirty="0">
                <a:latin typeface="华文中宋" panose="02010600040101010101" charset="-122"/>
                <a:ea typeface="华文中宋" panose="02010600040101010101" charset="-122"/>
                <a:cs typeface="华文中宋" panose="02010600040101010101" charset="-122"/>
                <a:sym typeface="+mn-ea"/>
              </a:rPr>
              <a:t>抗日战争不只是一场抵抗日本侵略的战争，还是一场更广泛意义上的民族解放战争。经此一战，中国的国际地位有了极大提高。中国不仅废除了束缚百年之久的不平等条约，成为在世界民族之林中享有平等地位的国家，还担任了新成立的国际安全组织联合国安理会的常任理事国，成为对国际事务享有重要发言权的国家。近代以来，中国长久徘徊于国际舞台的边缘地带，抗日战争使中国重返中心舞台。</a:t>
            </a:r>
            <a:endParaRPr lang="zh-CN" altLang="zh-CN" sz="2000" b="1" dirty="0">
              <a:latin typeface="华文中宋" panose="02010600040101010101" charset="-122"/>
              <a:ea typeface="华文中宋" panose="02010600040101010101" charset="-122"/>
              <a:cs typeface="华文中宋" panose="02010600040101010101" charset="-122"/>
            </a:endParaRPr>
          </a:p>
          <a:p>
            <a:pPr>
              <a:lnSpc>
                <a:spcPct val="120000"/>
              </a:lnSpc>
            </a:pPr>
            <a:r>
              <a:rPr lang="zh-CN" altLang="zh-CN" sz="2000" b="1" dirty="0">
                <a:latin typeface="华文中宋" panose="02010600040101010101" charset="-122"/>
                <a:ea typeface="华文中宋" panose="02010600040101010101" charset="-122"/>
                <a:cs typeface="华文中宋" panose="02010600040101010101" charset="-122"/>
                <a:sym typeface="+mn-ea"/>
              </a:rPr>
              <a:t>         </a:t>
            </a:r>
            <a:r>
              <a:rPr lang="en-US" altLang="zh-CN" sz="2000" b="1" dirty="0">
                <a:latin typeface="华文中宋" panose="02010600040101010101" charset="-122"/>
                <a:ea typeface="华文中宋" panose="02010600040101010101" charset="-122"/>
                <a:cs typeface="华文中宋" panose="02010600040101010101" charset="-122"/>
                <a:sym typeface="+mn-ea"/>
              </a:rPr>
              <a:t>                                                             </a:t>
            </a:r>
            <a:r>
              <a:rPr lang="zh-CN" altLang="zh-CN" sz="2000" b="1" dirty="0">
                <a:latin typeface="华文中宋" panose="02010600040101010101" charset="-122"/>
                <a:ea typeface="华文中宋" panose="02010600040101010101" charset="-122"/>
                <a:cs typeface="华文中宋" panose="02010600040101010101" charset="-122"/>
                <a:sym typeface="+mn-ea"/>
              </a:rPr>
              <a:t> ——王健朗 黄克武《两岸新编中国近代史· 民国卷》</a:t>
            </a:r>
            <a:endParaRPr lang="zh-CN" altLang="zh-CN" sz="2000" b="1" dirty="0">
              <a:latin typeface="华文中宋" panose="02010600040101010101" charset="-122"/>
              <a:ea typeface="华文中宋" panose="02010600040101010101" charset="-122"/>
              <a:cs typeface="华文中宋" panose="02010600040101010101" charset="-122"/>
              <a:sym typeface="+mn-ea"/>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ïṡḷíḋé"/>
          <p:cNvSpPr/>
          <p:nvPr/>
        </p:nvSpPr>
        <p:spPr>
          <a:xfrm rot="5400000">
            <a:off x="217494" y="1536828"/>
            <a:ext cx="4724646" cy="4356099"/>
          </a:xfrm>
          <a:prstGeom prst="blockArc">
            <a:avLst>
              <a:gd name="adj1" fmla="val 11276733"/>
              <a:gd name="adj2" fmla="val 20956921"/>
              <a:gd name="adj3" fmla="val 8266"/>
            </a:avLst>
          </a:prstGeom>
          <a:gradFill>
            <a:gsLst>
              <a:gs pos="0">
                <a:schemeClr val="bg1">
                  <a:lumMod val="85000"/>
                  <a:alpha val="51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endParaRPr lang="zh-CN" altLang="en-US">
              <a:solidFill>
                <a:schemeClr val="tx1"/>
              </a:solidFill>
            </a:endParaRPr>
          </a:p>
        </p:txBody>
      </p:sp>
      <p:grpSp>
        <p:nvGrpSpPr>
          <p:cNvPr id="9" name="ïṩlïḑè"/>
          <p:cNvGrpSpPr/>
          <p:nvPr/>
        </p:nvGrpSpPr>
        <p:grpSpPr>
          <a:xfrm>
            <a:off x="3575788" y="1352769"/>
            <a:ext cx="8120025" cy="4458891"/>
            <a:chOff x="3575788" y="1352769"/>
            <a:chExt cx="8120025" cy="4458891"/>
          </a:xfrm>
        </p:grpSpPr>
        <p:grpSp>
          <p:nvGrpSpPr>
            <p:cNvPr id="33" name="iṩ1îḑê"/>
            <p:cNvGrpSpPr/>
            <p:nvPr/>
          </p:nvGrpSpPr>
          <p:grpSpPr>
            <a:xfrm>
              <a:off x="4197340" y="3043696"/>
              <a:ext cx="6749395" cy="1224583"/>
              <a:chOff x="3959841" y="3043696"/>
              <a:chExt cx="6749395" cy="1224583"/>
            </a:xfrm>
          </p:grpSpPr>
          <p:sp>
            <p:nvSpPr>
              <p:cNvPr id="42" name="í$ļïḋè"/>
              <p:cNvSpPr/>
              <p:nvPr/>
            </p:nvSpPr>
            <p:spPr>
              <a:xfrm>
                <a:off x="3959841" y="3043696"/>
                <a:ext cx="1024614" cy="1024610"/>
              </a:xfrm>
              <a:prstGeom prst="ellipse">
                <a:avLst/>
              </a:prstGeom>
              <a:solidFill>
                <a:schemeClr val="accent6">
                  <a:lumMod val="60000"/>
                  <a:lumOff val="40000"/>
                </a:schemeClr>
              </a:solidFill>
              <a:ln w="38100">
                <a:solidFill>
                  <a:schemeClr val="bg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r>
                  <a:rPr lang="en-US" altLang="zh-CN" sz="2400" b="1" dirty="0">
                    <a:latin typeface="华文中宋" panose="02010600040101010101" charset="-122"/>
                    <a:ea typeface="华文中宋" panose="02010600040101010101" charset="-122"/>
                  </a:rPr>
                  <a:t>2</a:t>
                </a:r>
                <a:endParaRPr sz="2400" b="1" dirty="0">
                  <a:latin typeface="华文中宋" panose="02010600040101010101" charset="-122"/>
                  <a:ea typeface="华文中宋" panose="02010600040101010101" charset="-122"/>
                </a:endParaRPr>
              </a:p>
            </p:txBody>
          </p:sp>
          <p:sp>
            <p:nvSpPr>
              <p:cNvPr id="43" name="íŝ1ïḍê"/>
              <p:cNvSpPr/>
              <p:nvPr/>
            </p:nvSpPr>
            <p:spPr bwMode="auto">
              <a:xfrm>
                <a:off x="5268925" y="3351722"/>
                <a:ext cx="5440311" cy="916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20000"/>
                  </a:lnSpc>
                </a:pPr>
                <a:r>
                  <a:rPr lang="zh-CN" altLang="en-US" sz="2400" b="1" dirty="0">
                    <a:latin typeface="华文新魏" panose="02010800040101010101" charset="-122"/>
                    <a:ea typeface="华文新魏" panose="02010800040101010101" charset="-122"/>
                  </a:rPr>
                  <a:t>中国共产党在全民族抗战中起到了中流砥柱的作用；</a:t>
                </a:r>
                <a:endParaRPr lang="en-US" altLang="zh-CN" sz="2400" b="1" dirty="0">
                  <a:latin typeface="华文新魏" panose="02010800040101010101" charset="-122"/>
                  <a:ea typeface="华文新魏" panose="02010800040101010101" charset="-122"/>
                </a:endParaRPr>
              </a:p>
            </p:txBody>
          </p:sp>
        </p:grpSp>
        <p:grpSp>
          <p:nvGrpSpPr>
            <p:cNvPr id="34" name="ïṣḻîḍè"/>
            <p:cNvGrpSpPr/>
            <p:nvPr/>
          </p:nvGrpSpPr>
          <p:grpSpPr>
            <a:xfrm>
              <a:off x="3575788" y="1352769"/>
              <a:ext cx="8120025" cy="1024610"/>
              <a:chOff x="3959841" y="3043696"/>
              <a:chExt cx="8120025" cy="1024610"/>
            </a:xfrm>
          </p:grpSpPr>
          <p:sp>
            <p:nvSpPr>
              <p:cNvPr id="39" name="ï$1îḍe"/>
              <p:cNvSpPr/>
              <p:nvPr/>
            </p:nvSpPr>
            <p:spPr>
              <a:xfrm>
                <a:off x="3959841" y="3043696"/>
                <a:ext cx="1024614" cy="1024610"/>
              </a:xfrm>
              <a:prstGeom prst="ellipse">
                <a:avLst/>
              </a:prstGeom>
              <a:solidFill>
                <a:schemeClr val="accent2">
                  <a:lumMod val="60000"/>
                  <a:lumOff val="40000"/>
                </a:schemeClr>
              </a:solidFill>
              <a:ln w="38100">
                <a:solidFill>
                  <a:schemeClr val="bg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r>
                  <a:rPr lang="en-US" altLang="zh-CN" sz="2400" b="1" dirty="0">
                    <a:latin typeface="华文中宋" panose="02010600040101010101" charset="-122"/>
                    <a:ea typeface="华文中宋" panose="02010600040101010101" charset="-122"/>
                  </a:rPr>
                  <a:t>1</a:t>
                </a:r>
                <a:endParaRPr sz="2400" b="1" dirty="0">
                  <a:latin typeface="华文中宋" panose="02010600040101010101" charset="-122"/>
                  <a:ea typeface="华文中宋" panose="02010600040101010101" charset="-122"/>
                </a:endParaRPr>
              </a:p>
            </p:txBody>
          </p:sp>
          <p:sp>
            <p:nvSpPr>
              <p:cNvPr id="40" name="íśḻiḋe"/>
              <p:cNvSpPr/>
              <p:nvPr/>
            </p:nvSpPr>
            <p:spPr bwMode="auto">
              <a:xfrm>
                <a:off x="5141897" y="3120977"/>
                <a:ext cx="6937969" cy="533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20000"/>
                  </a:lnSpc>
                </a:pPr>
                <a:r>
                  <a:rPr lang="zh-CN" altLang="en-US" sz="2400" b="1" dirty="0">
                    <a:latin typeface="华文新魏" panose="02010800040101010101" charset="-122"/>
                    <a:ea typeface="华文新魏" panose="02010800040101010101" charset="-122"/>
                  </a:rPr>
                  <a:t>抗日民族统一战线的建立，全民族浴血奋战；</a:t>
                </a:r>
                <a:endParaRPr lang="en-US" altLang="zh-CN" sz="2400" b="1" dirty="0">
                  <a:latin typeface="华文新魏" panose="02010800040101010101" charset="-122"/>
                  <a:ea typeface="华文新魏" panose="02010800040101010101" charset="-122"/>
                </a:endParaRPr>
              </a:p>
            </p:txBody>
          </p:sp>
        </p:grpSp>
        <p:grpSp>
          <p:nvGrpSpPr>
            <p:cNvPr id="35" name="îśḻíḑe"/>
            <p:cNvGrpSpPr/>
            <p:nvPr/>
          </p:nvGrpSpPr>
          <p:grpSpPr>
            <a:xfrm>
              <a:off x="3575788" y="4787050"/>
              <a:ext cx="8120025" cy="1024610"/>
              <a:chOff x="3959841" y="3043696"/>
              <a:chExt cx="8120025" cy="1024610"/>
            </a:xfrm>
          </p:grpSpPr>
          <p:sp>
            <p:nvSpPr>
              <p:cNvPr id="36" name="ïṣļîḓè"/>
              <p:cNvSpPr/>
              <p:nvPr/>
            </p:nvSpPr>
            <p:spPr>
              <a:xfrm>
                <a:off x="3959841" y="3043696"/>
                <a:ext cx="1024614" cy="1024610"/>
              </a:xfrm>
              <a:prstGeom prst="ellipse">
                <a:avLst/>
              </a:prstGeom>
              <a:solidFill>
                <a:schemeClr val="accent5">
                  <a:lumMod val="60000"/>
                  <a:lumOff val="40000"/>
                </a:schemeClr>
              </a:solidFill>
              <a:ln w="38100">
                <a:solidFill>
                  <a:schemeClr val="bg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r>
                  <a:rPr lang="en-US" altLang="zh-CN" sz="2400" dirty="0">
                    <a:latin typeface="华文中宋" panose="02010600040101010101" charset="-122"/>
                    <a:ea typeface="华文中宋" panose="02010600040101010101" charset="-122"/>
                  </a:rPr>
                  <a:t>3</a:t>
                </a:r>
                <a:endParaRPr sz="2400" dirty="0">
                  <a:latin typeface="华文中宋" panose="02010600040101010101" charset="-122"/>
                  <a:ea typeface="华文中宋" panose="02010600040101010101" charset="-122"/>
                </a:endParaRPr>
              </a:p>
            </p:txBody>
          </p:sp>
          <p:sp>
            <p:nvSpPr>
              <p:cNvPr id="37" name="is1íḍè"/>
              <p:cNvSpPr/>
              <p:nvPr/>
            </p:nvSpPr>
            <p:spPr bwMode="auto">
              <a:xfrm>
                <a:off x="5141897" y="3097722"/>
                <a:ext cx="6937969" cy="916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20000"/>
                  </a:lnSpc>
                </a:pPr>
                <a:r>
                  <a:rPr lang="zh-CN" altLang="en-US" sz="2400" b="1" dirty="0">
                    <a:latin typeface="华文新魏" panose="02010800040101010101" charset="-122"/>
                    <a:ea typeface="华文新魏" panose="02010800040101010101" charset="-122"/>
                  </a:rPr>
                  <a:t>世界所有爱好和平和正义的国家和人民、国际组织以及各种反法西斯力量的支持。</a:t>
                </a:r>
                <a:endParaRPr lang="en-US" altLang="zh-CN" sz="2400" b="1" dirty="0">
                  <a:latin typeface="华文新魏" panose="02010800040101010101" charset="-122"/>
                  <a:ea typeface="华文新魏" panose="02010800040101010101" charset="-122"/>
                </a:endParaRPr>
              </a:p>
            </p:txBody>
          </p:sp>
        </p:grpSp>
      </p:grpSp>
      <p:pic>
        <p:nvPicPr>
          <p:cNvPr id="137" name="图片 136"/>
          <p:cNvPicPr/>
          <p:nvPr/>
        </p:nvPicPr>
        <p:blipFill>
          <a:blip r:embed="rId1">
            <a:grayscl/>
            <a:extLst>
              <a:ext uri="{28A0092B-C50C-407E-A947-70E740481C1C}">
                <a14:useLocalDpi xmlns:a14="http://schemas.microsoft.com/office/drawing/2010/main" val="0"/>
              </a:ext>
            </a:extLst>
          </a:blip>
          <a:srcRect/>
          <a:stretch>
            <a:fillRect/>
          </a:stretch>
        </p:blipFill>
        <p:spPr>
          <a:xfrm>
            <a:off x="270457" y="1598598"/>
            <a:ext cx="3836088" cy="3836088"/>
          </a:xfrm>
          <a:prstGeom prst="ellipse">
            <a:avLst/>
          </a:prstGeom>
        </p:spPr>
      </p:pic>
      <p:pic>
        <p:nvPicPr>
          <p:cNvPr id="5" name="图片 4" descr="32313537353832343b32313537353830373bd3d2"/>
          <p:cNvPicPr>
            <a:picLocks noChangeAspect="1"/>
          </p:cNvPicPr>
          <p:nvPr/>
        </p:nvPicPr>
        <p:blipFill>
          <a:blip r:embed="rId2"/>
          <a:stretch>
            <a:fillRect/>
          </a:stretch>
        </p:blipFill>
        <p:spPr>
          <a:xfrm>
            <a:off x="281940" y="0"/>
            <a:ext cx="534670" cy="441960"/>
          </a:xfrm>
          <a:prstGeom prst="rect">
            <a:avLst/>
          </a:prstGeom>
        </p:spPr>
      </p:pic>
      <p:sp>
        <p:nvSpPr>
          <p:cNvPr id="7" name="文本框 6"/>
          <p:cNvSpPr txBox="1"/>
          <p:nvPr/>
        </p:nvSpPr>
        <p:spPr>
          <a:xfrm>
            <a:off x="1031875" y="0"/>
            <a:ext cx="4897755" cy="583565"/>
          </a:xfrm>
          <a:prstGeom prst="rect">
            <a:avLst/>
          </a:prstGeom>
          <a:solidFill>
            <a:srgbClr val="FFFF00"/>
          </a:solidFill>
        </p:spPr>
        <p:txBody>
          <a:bodyPr wrap="square" rtlCol="0">
            <a:spAutoFit/>
          </a:bodyPr>
          <a:p>
            <a:r>
              <a:rPr lang="zh-CN" altLang="en-US" sz="3200">
                <a:effectLst>
                  <a:outerShdw blurRad="38100" dist="19050" dir="2700000" algn="tl" rotWithShape="0">
                    <a:schemeClr val="dk1">
                      <a:alpha val="40000"/>
                    </a:schemeClr>
                  </a:outerShdw>
                </a:effectLst>
              </a:rPr>
              <a:t>四、必备知识，夯实基础</a:t>
            </a:r>
            <a:endParaRPr lang="zh-CN" altLang="en-US" sz="3200">
              <a:effectLst>
                <a:outerShdw blurRad="38100" dist="19050" dir="2700000" algn="tl" rotWithShape="0">
                  <a:schemeClr val="dk1">
                    <a:alpha val="40000"/>
                  </a:schemeClr>
                </a:outerShdw>
              </a:effectLst>
            </a:endParaRPr>
          </a:p>
        </p:txBody>
      </p:sp>
      <p:sp>
        <p:nvSpPr>
          <p:cNvPr id="6" name="文本框 5"/>
          <p:cNvSpPr txBox="1"/>
          <p:nvPr/>
        </p:nvSpPr>
        <p:spPr>
          <a:xfrm>
            <a:off x="154940" y="539750"/>
            <a:ext cx="12818745" cy="583565"/>
          </a:xfrm>
          <a:prstGeom prst="rect">
            <a:avLst/>
          </a:prstGeom>
          <a:noFill/>
          <a:ln w="9525">
            <a:noFill/>
          </a:ln>
        </p:spPr>
        <p:txBody>
          <a:bodyPr wrap="square">
            <a:spAutoFit/>
          </a:bodyPr>
          <a:p>
            <a:pPr indent="266700"/>
            <a:r>
              <a:rPr lang="zh-CN" sz="3200" b="1">
                <a:solidFill>
                  <a:srgbClr val="FF0000"/>
                </a:solidFill>
                <a:latin typeface="微软雅黑" panose="020B0503020204020204" pitchFamily="34" charset="-122"/>
                <a:ea typeface="微软雅黑" panose="020B0503020204020204" pitchFamily="34" charset="-122"/>
              </a:rPr>
              <a:t>一、抗日战争</a:t>
            </a:r>
            <a:r>
              <a:rPr lang="en-US" altLang="zh-CN" sz="3200" b="1">
                <a:solidFill>
                  <a:srgbClr val="FF0000"/>
                </a:solidFill>
                <a:latin typeface="微软雅黑" panose="020B0503020204020204" pitchFamily="34" charset="-122"/>
                <a:ea typeface="微软雅黑" panose="020B0503020204020204" pitchFamily="34" charset="-122"/>
              </a:rPr>
              <a:t>——</a:t>
            </a:r>
            <a:r>
              <a:rPr lang="zh-CN" altLang="en-US" sz="2800" b="1">
                <a:solidFill>
                  <a:srgbClr val="FF0000"/>
                </a:solidFill>
                <a:latin typeface="微软雅黑" panose="020B0503020204020204" pitchFamily="34" charset="-122"/>
                <a:ea typeface="微软雅黑" panose="020B0503020204020204" pitchFamily="34" charset="-122"/>
              </a:rPr>
              <a:t>抗日战争胜利的原因</a:t>
            </a:r>
            <a:endParaRPr lang="zh-CN" altLang="en-US" sz="2800" b="1">
              <a:solidFill>
                <a:srgbClr val="FF0000"/>
              </a:solidFill>
              <a:latin typeface="微软雅黑" panose="020B0503020204020204" pitchFamily="34" charset="-122"/>
              <a:ea typeface="微软雅黑" panose="020B0503020204020204" pitchFamily="34" charset="-122"/>
            </a:endParaRPr>
          </a:p>
        </p:txBody>
      </p:sp>
    </p:spTree>
    <p:custDataLst>
      <p:tags r:id="rId3"/>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17220" y="1229995"/>
            <a:ext cx="4125595" cy="521970"/>
          </a:xfrm>
          <a:prstGeom prst="rect">
            <a:avLst/>
          </a:prstGeom>
          <a:noFill/>
        </p:spPr>
        <p:txBody>
          <a:bodyPr wrap="square" rtlCol="0" anchor="t">
            <a:spAutoFit/>
          </a:bodyPr>
          <a:p>
            <a:r>
              <a:rPr lang="zh-CN" sz="2800" b="1">
                <a:effectLst>
                  <a:outerShdw blurRad="38100" dist="19050" dir="2700000" algn="tl" rotWithShape="0">
                    <a:schemeClr val="dk1">
                      <a:alpha val="40000"/>
                    </a:schemeClr>
                  </a:outerShdw>
                </a:effectLst>
                <a:highlight>
                  <a:srgbClr val="00FF00"/>
                </a:highlight>
                <a:latin typeface="华文行楷" panose="02010800040101010101" charset="-122"/>
                <a:ea typeface="华文行楷" panose="02010800040101010101" charset="-122"/>
                <a:cs typeface="华文行楷" panose="02010800040101010101" charset="-122"/>
                <a:sym typeface="+mn-ea"/>
              </a:rPr>
              <a:t>历史解释</a:t>
            </a:r>
            <a:r>
              <a:rPr lang="zh-CN" altLang="en-US" sz="2800" b="1">
                <a:effectLst>
                  <a:outerShdw blurRad="38100" dist="19050" dir="2700000" algn="tl" rotWithShape="0">
                    <a:schemeClr val="dk1">
                      <a:alpha val="40000"/>
                    </a:schemeClr>
                  </a:outerShdw>
                </a:effectLst>
                <a:highlight>
                  <a:srgbClr val="00FF00"/>
                </a:highlight>
                <a:latin typeface="华文行楷" panose="02010800040101010101" charset="-122"/>
                <a:ea typeface="华文行楷" panose="02010800040101010101" charset="-122"/>
                <a:cs typeface="华文行楷" panose="02010800040101010101" charset="-122"/>
                <a:sym typeface="+mn-ea"/>
              </a:rPr>
              <a:t>：</a:t>
            </a:r>
            <a:r>
              <a:rPr lang="zh-CN" altLang="en-US" sz="2800" b="1">
                <a:solidFill>
                  <a:srgbClr val="0000FF"/>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cs typeface="华文行楷" panose="02010800040101010101" charset="-122"/>
                <a:sym typeface="+mn-ea"/>
              </a:rPr>
              <a:t>胜利意义</a:t>
            </a:r>
            <a:endParaRPr lang="zh-CN" altLang="en-US" sz="2800" b="1">
              <a:solidFill>
                <a:srgbClr val="0000FF"/>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cs typeface="华文行楷" panose="02010800040101010101" charset="-122"/>
              <a:sym typeface="+mn-ea"/>
            </a:endParaRPr>
          </a:p>
        </p:txBody>
      </p:sp>
      <p:pic>
        <p:nvPicPr>
          <p:cNvPr id="5" name="图片 4" descr="32313537353832343b32313537353830373bd3d2"/>
          <p:cNvPicPr>
            <a:picLocks noChangeAspect="1"/>
          </p:cNvPicPr>
          <p:nvPr/>
        </p:nvPicPr>
        <p:blipFill>
          <a:blip r:embed="rId1"/>
          <a:stretch>
            <a:fillRect/>
          </a:stretch>
        </p:blipFill>
        <p:spPr>
          <a:xfrm>
            <a:off x="281940" y="0"/>
            <a:ext cx="534670" cy="441960"/>
          </a:xfrm>
          <a:prstGeom prst="rect">
            <a:avLst/>
          </a:prstGeom>
        </p:spPr>
      </p:pic>
      <p:sp>
        <p:nvSpPr>
          <p:cNvPr id="7" name="文本框 6"/>
          <p:cNvSpPr txBox="1"/>
          <p:nvPr/>
        </p:nvSpPr>
        <p:spPr>
          <a:xfrm>
            <a:off x="1031875" y="0"/>
            <a:ext cx="4897755" cy="583565"/>
          </a:xfrm>
          <a:prstGeom prst="rect">
            <a:avLst/>
          </a:prstGeom>
          <a:solidFill>
            <a:srgbClr val="FFFF00"/>
          </a:solidFill>
        </p:spPr>
        <p:txBody>
          <a:bodyPr wrap="square" rtlCol="0">
            <a:spAutoFit/>
          </a:bodyPr>
          <a:p>
            <a:r>
              <a:rPr lang="zh-CN" altLang="en-US" sz="3200">
                <a:effectLst>
                  <a:outerShdw blurRad="38100" dist="19050" dir="2700000" algn="tl" rotWithShape="0">
                    <a:schemeClr val="dk1">
                      <a:alpha val="40000"/>
                    </a:schemeClr>
                  </a:outerShdw>
                </a:effectLst>
              </a:rPr>
              <a:t>四、必备知识，夯实基础</a:t>
            </a:r>
            <a:endParaRPr lang="zh-CN" altLang="en-US" sz="3200">
              <a:effectLst>
                <a:outerShdw blurRad="38100" dist="19050" dir="2700000" algn="tl" rotWithShape="0">
                  <a:schemeClr val="dk1">
                    <a:alpha val="40000"/>
                  </a:schemeClr>
                </a:outerShdw>
              </a:effectLst>
            </a:endParaRPr>
          </a:p>
        </p:txBody>
      </p:sp>
      <p:sp>
        <p:nvSpPr>
          <p:cNvPr id="8" name="文本框 7"/>
          <p:cNvSpPr txBox="1"/>
          <p:nvPr/>
        </p:nvSpPr>
        <p:spPr>
          <a:xfrm>
            <a:off x="154940" y="539750"/>
            <a:ext cx="12818745" cy="583565"/>
          </a:xfrm>
          <a:prstGeom prst="rect">
            <a:avLst/>
          </a:prstGeom>
          <a:noFill/>
          <a:ln w="9525">
            <a:noFill/>
          </a:ln>
        </p:spPr>
        <p:txBody>
          <a:bodyPr wrap="square">
            <a:spAutoFit/>
          </a:bodyPr>
          <a:p>
            <a:pPr indent="266700"/>
            <a:r>
              <a:rPr lang="zh-CN" sz="3200" b="1">
                <a:solidFill>
                  <a:srgbClr val="FF0000"/>
                </a:solidFill>
                <a:latin typeface="微软雅黑" panose="020B0503020204020204" pitchFamily="34" charset="-122"/>
                <a:ea typeface="微软雅黑" panose="020B0503020204020204" pitchFamily="34" charset="-122"/>
              </a:rPr>
              <a:t>一、抗日战争</a:t>
            </a:r>
            <a:r>
              <a:rPr lang="en-US" altLang="zh-CN" sz="3200" b="1">
                <a:solidFill>
                  <a:srgbClr val="FF0000"/>
                </a:solidFill>
                <a:latin typeface="微软雅黑" panose="020B0503020204020204" pitchFamily="34" charset="-122"/>
                <a:ea typeface="微软雅黑" panose="020B0503020204020204" pitchFamily="34" charset="-122"/>
              </a:rPr>
              <a:t>——</a:t>
            </a:r>
            <a:r>
              <a:rPr lang="zh-CN" altLang="en-US" sz="2800" b="1">
                <a:solidFill>
                  <a:srgbClr val="FF0000"/>
                </a:solidFill>
                <a:latin typeface="微软雅黑" panose="020B0503020204020204" pitchFamily="34" charset="-122"/>
                <a:ea typeface="微软雅黑" panose="020B0503020204020204" pitchFamily="34" charset="-122"/>
              </a:rPr>
              <a:t>抗日战争胜利</a:t>
            </a:r>
            <a:endParaRPr lang="zh-CN" altLang="en-US" sz="2800" b="1">
              <a:solidFill>
                <a:srgbClr val="FF0000"/>
              </a:solidFill>
              <a:latin typeface="微软雅黑" panose="020B0503020204020204" pitchFamily="34" charset="-122"/>
              <a:ea typeface="微软雅黑" panose="020B0503020204020204" pitchFamily="34" charset="-122"/>
            </a:endParaRPr>
          </a:p>
        </p:txBody>
      </p:sp>
      <p:sp>
        <p:nvSpPr>
          <p:cNvPr id="100" name="文本框 99"/>
          <p:cNvSpPr txBox="1"/>
          <p:nvPr/>
        </p:nvSpPr>
        <p:spPr>
          <a:xfrm>
            <a:off x="362585" y="2015490"/>
            <a:ext cx="11221085" cy="3046095"/>
          </a:xfrm>
          <a:prstGeom prst="rect">
            <a:avLst/>
          </a:prstGeom>
          <a:noFill/>
          <a:ln w="9525">
            <a:solidFill>
              <a:srgbClr val="C00000"/>
            </a:solidFill>
          </a:ln>
        </p:spPr>
        <p:txBody>
          <a:bodyPr wrap="square">
            <a:spAutoFit/>
          </a:bodyPr>
          <a:p>
            <a:pPr indent="266700"/>
            <a:r>
              <a:rPr lang="en-US" altLang="zh-CN" sz="2400" b="1">
                <a:solidFill>
                  <a:srgbClr val="0000FF"/>
                </a:solidFill>
                <a:latin typeface="华文新魏" panose="02010800040101010101" charset="-122"/>
                <a:ea typeface="华文新魏" panose="02010800040101010101" charset="-122"/>
              </a:rPr>
              <a:t>1</a:t>
            </a:r>
            <a:r>
              <a:rPr lang="zh-CN" altLang="en-US" sz="2400" b="1">
                <a:solidFill>
                  <a:srgbClr val="0000FF"/>
                </a:solidFill>
                <a:latin typeface="华文新魏" panose="02010800040101010101" charset="-122"/>
                <a:ea typeface="华文新魏" panose="02010800040101010101" charset="-122"/>
              </a:rPr>
              <a:t>、</a:t>
            </a:r>
            <a:r>
              <a:rPr lang="zh-CN" altLang="en-US" sz="2400" b="1">
                <a:solidFill>
                  <a:srgbClr val="FF0000"/>
                </a:solidFill>
                <a:effectLst>
                  <a:outerShdw blurRad="38100" dist="19050" dir="2700000" algn="tl" rotWithShape="0">
                    <a:schemeClr val="dk1">
                      <a:alpha val="40000"/>
                    </a:schemeClr>
                  </a:outerShdw>
                </a:effectLst>
                <a:latin typeface="华文新魏" panose="02010800040101010101" charset="-122"/>
                <a:ea typeface="华文新魏" panose="02010800040101010101" charset="-122"/>
              </a:rPr>
              <a:t>是世界反法西斯战争的东方主战场</a:t>
            </a:r>
            <a:r>
              <a:rPr lang="zh-CN" altLang="en-US" sz="2400" b="1">
                <a:solidFill>
                  <a:schemeClr val="tx1"/>
                </a:solidFill>
                <a:effectLst>
                  <a:outerShdw blurRad="38100" dist="19050" dir="2700000" algn="tl" rotWithShape="0">
                    <a:schemeClr val="dk1">
                      <a:alpha val="40000"/>
                    </a:schemeClr>
                  </a:outerShdw>
                </a:effectLst>
                <a:latin typeface="华文新魏" panose="02010800040101010101" charset="-122"/>
                <a:ea typeface="华文新魏" panose="02010800040101010101" charset="-122"/>
              </a:rPr>
              <a:t>，对世界反法西斯战争的胜利作出了重大贡献，使中国的国际地位得到提高。</a:t>
            </a:r>
            <a:endParaRPr lang="zh-CN" altLang="en-US" sz="2400" b="1">
              <a:solidFill>
                <a:schemeClr val="tx1"/>
              </a:solidFill>
              <a:effectLst>
                <a:outerShdw blurRad="38100" dist="19050" dir="2700000" algn="tl" rotWithShape="0">
                  <a:schemeClr val="dk1">
                    <a:alpha val="40000"/>
                  </a:schemeClr>
                </a:outerShdw>
              </a:effectLst>
              <a:latin typeface="华文新魏" panose="02010800040101010101" charset="-122"/>
              <a:ea typeface="华文新魏" panose="02010800040101010101" charset="-122"/>
            </a:endParaRPr>
          </a:p>
          <a:p>
            <a:pPr indent="266700"/>
            <a:endParaRPr lang="zh-CN" altLang="en-US" sz="2400" b="1">
              <a:solidFill>
                <a:srgbClr val="0000FF"/>
              </a:solidFill>
              <a:latin typeface="华文新魏" panose="02010800040101010101" charset="-122"/>
              <a:ea typeface="华文新魏" panose="02010800040101010101" charset="-122"/>
            </a:endParaRPr>
          </a:p>
          <a:p>
            <a:pPr indent="266700"/>
            <a:r>
              <a:rPr lang="zh-CN" altLang="en-US" sz="2400" b="1">
                <a:solidFill>
                  <a:srgbClr val="0000FF"/>
                </a:solidFill>
                <a:latin typeface="华文新魏" panose="02010800040101010101" charset="-122"/>
                <a:ea typeface="华文新魏" panose="02010800040101010101" charset="-122"/>
              </a:rPr>
              <a:t>新教材：</a:t>
            </a:r>
            <a:r>
              <a:rPr lang="en-US" sz="2400" b="1">
                <a:latin typeface="华文新魏" panose="02010800040101010101" charset="-122"/>
                <a:ea typeface="华文新魏" panose="02010800040101010101" charset="-122"/>
              </a:rPr>
              <a:t>2</a:t>
            </a:r>
            <a:r>
              <a:rPr lang="zh-CN" altLang="en-US" sz="2400" b="1">
                <a:latin typeface="华文新魏" panose="02010800040101010101" charset="-122"/>
                <a:ea typeface="华文新魏" panose="02010800040101010101" charset="-122"/>
              </a:rPr>
              <a:t>、</a:t>
            </a:r>
            <a:r>
              <a:rPr lang="zh-CN" sz="2400" b="1">
                <a:solidFill>
                  <a:srgbClr val="FF0000"/>
                </a:solidFill>
                <a:latin typeface="华文新魏" panose="02010800040101010101" charset="-122"/>
                <a:ea typeface="华文新魏" panose="02010800040101010101" charset="-122"/>
              </a:rPr>
              <a:t>是近代以来中国抗击外敌入侵所取得的第一次完全胜利，</a:t>
            </a:r>
            <a:r>
              <a:rPr lang="zh-CN" sz="2400" b="1">
                <a:latin typeface="华文新魏" panose="02010800040101010101" charset="-122"/>
                <a:ea typeface="华文新魏" panose="02010800040101010101" charset="-122"/>
              </a:rPr>
              <a:t>对维护世界和平的伟大事业产生了重要影响，</a:t>
            </a:r>
            <a:r>
              <a:rPr lang="zh-CN" sz="2400" b="1">
                <a:solidFill>
                  <a:srgbClr val="FF0000"/>
                </a:solidFill>
                <a:latin typeface="华文新魏" panose="02010800040101010101" charset="-122"/>
                <a:ea typeface="华文新魏" panose="02010800040101010101" charset="-122"/>
              </a:rPr>
              <a:t>重新确立了</a:t>
            </a:r>
            <a:r>
              <a:rPr lang="zh-CN" sz="2400" b="1">
                <a:latin typeface="华文新魏" panose="02010800040101010101" charset="-122"/>
                <a:ea typeface="华文新魏" panose="02010800040101010101" charset="-122"/>
              </a:rPr>
              <a:t>中国在世界上的大国地位，使中国人民</a:t>
            </a:r>
            <a:r>
              <a:rPr lang="zh-CN" sz="2400" b="1">
                <a:solidFill>
                  <a:srgbClr val="FF0000"/>
                </a:solidFill>
                <a:latin typeface="华文新魏" panose="02010800040101010101" charset="-122"/>
                <a:ea typeface="华文新魏" panose="02010800040101010101" charset="-122"/>
              </a:rPr>
              <a:t>赢得了</a:t>
            </a:r>
            <a:r>
              <a:rPr lang="zh-CN" sz="2400" b="1">
                <a:latin typeface="华文新魏" panose="02010800040101010101" charset="-122"/>
                <a:ea typeface="华文新魏" panose="02010800040101010101" charset="-122"/>
              </a:rPr>
              <a:t>世界爱好和平人民的尊敬。</a:t>
            </a:r>
            <a:endParaRPr lang="zh-CN" sz="2400" b="1">
              <a:latin typeface="华文新魏" panose="02010800040101010101" charset="-122"/>
              <a:ea typeface="华文新魏" panose="02010800040101010101" charset="-122"/>
            </a:endParaRPr>
          </a:p>
          <a:p>
            <a:pPr indent="266700"/>
            <a:r>
              <a:rPr lang="en-US" sz="2400" b="1">
                <a:latin typeface="华文新魏" panose="02010800040101010101" charset="-122"/>
                <a:ea typeface="华文新魏" panose="02010800040101010101" charset="-122"/>
              </a:rPr>
              <a:t>3</a:t>
            </a:r>
            <a:r>
              <a:rPr lang="zh-CN" altLang="en-US" sz="2400" b="1">
                <a:latin typeface="华文新魏" panose="02010800040101010101" charset="-122"/>
                <a:ea typeface="华文新魏" panose="02010800040101010101" charset="-122"/>
              </a:rPr>
              <a:t>、这一伟大胜利，开辟了中华民族伟大复兴的光明前景，开启了古老中国凤凰涅槃，浴火重生的新征程。</a:t>
            </a:r>
            <a:r>
              <a:rPr lang="en-US" sz="2400" b="1">
                <a:latin typeface="华文新魏" panose="02010800040101010101" charset="-122"/>
                <a:ea typeface="华文新魏" panose="02010800040101010101" charset="-122"/>
              </a:rPr>
              <a:t>  </a:t>
            </a:r>
            <a:endParaRPr lang="en-US" altLang="zh-CN" sz="2400" b="1">
              <a:latin typeface="华文新魏" panose="02010800040101010101" charset="-122"/>
              <a:ea typeface="华文新魏" panose="02010800040101010101" charset="-122"/>
            </a:endParaRPr>
          </a:p>
        </p:txBody>
      </p:sp>
      <p:sp>
        <p:nvSpPr>
          <p:cNvPr id="17" name="文本框 16"/>
          <p:cNvSpPr txBox="1"/>
          <p:nvPr/>
        </p:nvSpPr>
        <p:spPr>
          <a:xfrm>
            <a:off x="362585" y="5061585"/>
            <a:ext cx="11776710" cy="1630045"/>
          </a:xfrm>
          <a:prstGeom prst="rect">
            <a:avLst/>
          </a:prstGeom>
          <a:solidFill>
            <a:schemeClr val="accent6">
              <a:lumMod val="40000"/>
              <a:lumOff val="60000"/>
            </a:schemeClr>
          </a:solidFill>
        </p:spPr>
        <p:txBody>
          <a:bodyPr wrap="square">
            <a:spAutoFit/>
          </a:bodyPr>
          <a:p>
            <a:pPr indent="457200">
              <a:lnSpc>
                <a:spcPct val="125000"/>
              </a:lnSpc>
            </a:pPr>
            <a:r>
              <a:rPr lang="zh-CN" altLang="en-US" sz="2000" b="1" dirty="0">
                <a:solidFill>
                  <a:srgbClr val="FF0000"/>
                </a:solidFill>
                <a:latin typeface="华文中宋" panose="02010600040101010101" charset="-122"/>
                <a:ea typeface="华文中宋" panose="02010600040101010101" charset="-122"/>
                <a:cs typeface="华文中宋" panose="02010600040101010101" charset="-122"/>
              </a:rPr>
              <a:t>名家论史：</a:t>
            </a:r>
            <a:r>
              <a:rPr lang="zh-CN" altLang="en-US" sz="2000" b="1" dirty="0">
                <a:latin typeface="华文中宋" panose="02010600040101010101" charset="-122"/>
                <a:ea typeface="华文中宋" panose="02010600040101010101" charset="-122"/>
                <a:cs typeface="华文中宋" panose="02010600040101010101" charset="-122"/>
              </a:rPr>
              <a:t>中国军民在八年艰苦的抗战战争中始终牵制和打击了日本的大兵力</a:t>
            </a:r>
            <a:r>
              <a:rPr lang="en-US" altLang="zh-CN" sz="2000" b="1" dirty="0">
                <a:latin typeface="华文中宋" panose="02010600040101010101" charset="-122"/>
                <a:ea typeface="华文中宋" panose="02010600040101010101" charset="-122"/>
                <a:cs typeface="华文中宋" panose="02010600040101010101" charset="-122"/>
              </a:rPr>
              <a:t>......</a:t>
            </a:r>
            <a:r>
              <a:rPr lang="zh-CN" altLang="en-US" sz="2000" b="1" dirty="0">
                <a:latin typeface="华文中宋" panose="02010600040101010101" charset="-122"/>
                <a:ea typeface="华文中宋" panose="02010600040101010101" charset="-122"/>
                <a:cs typeface="华文中宋" panose="02010600040101010101" charset="-122"/>
              </a:rPr>
              <a:t>正是在这场空前的战争中，中国取得了世界大国的地位，成为新国际组织联合国安全理事会的常任理事国。抗日战争取得胜利是中国历史上的一大辉煌事件。</a:t>
            </a:r>
            <a:endParaRPr lang="zh-CN" altLang="en-US" sz="2000" b="1" dirty="0">
              <a:latin typeface="华文中宋" panose="02010600040101010101" charset="-122"/>
              <a:ea typeface="华文中宋" panose="02010600040101010101" charset="-122"/>
              <a:cs typeface="华文中宋" panose="02010600040101010101" charset="-122"/>
            </a:endParaRPr>
          </a:p>
          <a:p>
            <a:pPr algn="r">
              <a:lnSpc>
                <a:spcPct val="125000"/>
              </a:lnSpc>
            </a:pPr>
            <a:r>
              <a:rPr lang="en-US" altLang="zh-CN" sz="2000" b="1" dirty="0">
                <a:latin typeface="华文中宋" panose="02010600040101010101" charset="-122"/>
                <a:ea typeface="华文中宋" panose="02010600040101010101" charset="-122"/>
                <a:cs typeface="华文中宋" panose="02010600040101010101" charset="-122"/>
              </a:rPr>
              <a:t>——</a:t>
            </a:r>
            <a:r>
              <a:rPr lang="zh-CN" altLang="en-US" sz="2000" b="1" dirty="0">
                <a:latin typeface="华文中宋" panose="02010600040101010101" charset="-122"/>
                <a:ea typeface="华文中宋" panose="02010600040101010101" charset="-122"/>
                <a:cs typeface="华文中宋" panose="02010600040101010101" charset="-122"/>
              </a:rPr>
              <a:t>王建朗、曾景繁忠著</a:t>
            </a:r>
            <a:r>
              <a:rPr lang="en-US" altLang="zh-CN" sz="2000" b="1" dirty="0">
                <a:latin typeface="华文中宋" panose="02010600040101010101" charset="-122"/>
                <a:ea typeface="华文中宋" panose="02010600040101010101" charset="-122"/>
                <a:cs typeface="华文中宋" panose="02010600040101010101" charset="-122"/>
              </a:rPr>
              <a:t>《</a:t>
            </a:r>
            <a:r>
              <a:rPr lang="zh-CN" altLang="en-US" sz="2000" b="1" dirty="0">
                <a:latin typeface="华文中宋" panose="02010600040101010101" charset="-122"/>
                <a:ea typeface="华文中宋" panose="02010600040101010101" charset="-122"/>
                <a:cs typeface="华文中宋" panose="02010600040101010101" charset="-122"/>
              </a:rPr>
              <a:t>中国近代通史</a:t>
            </a:r>
            <a:r>
              <a:rPr lang="en-US" altLang="zh-CN" sz="2000" b="1" dirty="0">
                <a:latin typeface="华文中宋" panose="02010600040101010101" charset="-122"/>
                <a:ea typeface="华文中宋" panose="02010600040101010101" charset="-122"/>
                <a:cs typeface="华文中宋" panose="02010600040101010101" charset="-122"/>
              </a:rPr>
              <a:t>·</a:t>
            </a:r>
            <a:r>
              <a:rPr lang="zh-CN" altLang="en-US" sz="2000" b="1" dirty="0">
                <a:latin typeface="华文中宋" panose="02010600040101010101" charset="-122"/>
                <a:ea typeface="华文中宋" panose="02010600040101010101" charset="-122"/>
                <a:cs typeface="华文中宋" panose="02010600040101010101" charset="-122"/>
              </a:rPr>
              <a:t>抗日战争</a:t>
            </a:r>
            <a:r>
              <a:rPr lang="en-US" altLang="zh-CN" sz="2000" b="1" dirty="0">
                <a:latin typeface="华文中宋" panose="02010600040101010101" charset="-122"/>
                <a:ea typeface="华文中宋" panose="02010600040101010101" charset="-122"/>
                <a:cs typeface="华文中宋" panose="02010600040101010101" charset="-122"/>
              </a:rPr>
              <a:t>》</a:t>
            </a:r>
            <a:endParaRPr lang="en-US" altLang="zh-CN" sz="2000" b="1" dirty="0">
              <a:latin typeface="华文中宋" panose="02010600040101010101" charset="-122"/>
              <a:ea typeface="华文中宋" panose="02010600040101010101" charset="-122"/>
              <a:cs typeface="华文中宋" panose="02010600040101010101" charset="-122"/>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3" name="矩形 1"/>
          <p:cNvSpPr/>
          <p:nvPr/>
        </p:nvSpPr>
        <p:spPr>
          <a:xfrm>
            <a:off x="445770" y="1298575"/>
            <a:ext cx="11252835" cy="4954270"/>
          </a:xfrm>
          <a:prstGeom prst="rect">
            <a:avLst/>
          </a:prstGeom>
          <a:noFill/>
          <a:ln w="9525">
            <a:solidFill>
              <a:srgbClr val="C00000"/>
            </a:solidFill>
          </a:ln>
        </p:spPr>
        <p:txBody>
          <a:bodyPr wrap="square" anchor="t">
            <a:spAutoFit/>
          </a:bodyPr>
          <a:p>
            <a:r>
              <a:rPr lang="zh-CN" altLang="en-US" sz="2800" b="1" dirty="0">
                <a:latin typeface="楷体" panose="02010609060101010101" pitchFamily="49" charset="-122"/>
                <a:ea typeface="楷体" panose="02010609060101010101" pitchFamily="49" charset="-122"/>
              </a:rPr>
              <a:t>    </a:t>
            </a:r>
            <a:r>
              <a:rPr lang="zh-CN" altLang="en-US" sz="2400" dirty="0">
                <a:latin typeface="华文新魏" panose="02010800040101010101" charset="-122"/>
                <a:ea typeface="华文新魏" panose="02010800040101010101" charset="-122"/>
                <a:cs typeface="华文新魏" panose="02010800040101010101" charset="-122"/>
              </a:rPr>
              <a:t>一方面</a:t>
            </a:r>
            <a:r>
              <a:rPr lang="en-US" altLang="zh-CN" sz="2400" dirty="0">
                <a:latin typeface="华文新魏" panose="02010800040101010101" charset="-122"/>
                <a:ea typeface="华文新魏" panose="02010800040101010101" charset="-122"/>
                <a:cs typeface="华文新魏" panose="02010800040101010101" charset="-122"/>
              </a:rPr>
              <a:t>,</a:t>
            </a:r>
            <a:r>
              <a:rPr lang="zh-CN" altLang="en-US" sz="2400" dirty="0">
                <a:latin typeface="华文新魏" panose="02010800040101010101" charset="-122"/>
                <a:ea typeface="华文新魏" panose="02010800040101010101" charset="-122"/>
                <a:cs typeface="华文新魏" panose="02010800040101010101" charset="-122"/>
              </a:rPr>
              <a:t>这次工厂内迁不是政府为推进西部地区的工业化而采取的经济发展战略</a:t>
            </a:r>
            <a:r>
              <a:rPr lang="en-US" altLang="zh-CN" sz="2400" dirty="0">
                <a:latin typeface="华文新魏" panose="02010800040101010101" charset="-122"/>
                <a:ea typeface="华文新魏" panose="02010800040101010101" charset="-122"/>
                <a:cs typeface="华文新魏" panose="02010800040101010101" charset="-122"/>
              </a:rPr>
              <a:t>,</a:t>
            </a:r>
            <a:r>
              <a:rPr lang="zh-CN" altLang="en-US" sz="2400" dirty="0">
                <a:latin typeface="华文新魏" panose="02010800040101010101" charset="-122"/>
                <a:ea typeface="华文新魏" panose="02010800040101010101" charset="-122"/>
                <a:cs typeface="华文新魏" panose="02010800040101010101" charset="-122"/>
              </a:rPr>
              <a:t>也不是沿海沿江地区工业已发展到向西部地区拓展和转移的产物</a:t>
            </a:r>
            <a:r>
              <a:rPr lang="en-US" altLang="zh-CN" sz="2400" dirty="0">
                <a:latin typeface="华文新魏" panose="02010800040101010101" charset="-122"/>
                <a:ea typeface="华文新魏" panose="02010800040101010101" charset="-122"/>
                <a:cs typeface="华文新魏" panose="02010800040101010101" charset="-122"/>
              </a:rPr>
              <a:t>,</a:t>
            </a:r>
            <a:r>
              <a:rPr lang="zh-CN" altLang="en-US" sz="2400" dirty="0">
                <a:latin typeface="华文新魏" panose="02010800040101010101" charset="-122"/>
                <a:ea typeface="华文新魏" panose="02010800040101010101" charset="-122"/>
                <a:cs typeface="华文新魏" panose="02010800040101010101" charset="-122"/>
              </a:rPr>
              <a:t>而是沿海沿江工业较发达地区的厂矿为避免日本的占领而发生的</a:t>
            </a:r>
            <a:r>
              <a:rPr lang="en-US" altLang="zh-CN" sz="2400" dirty="0">
                <a:latin typeface="华文新魏" panose="02010800040101010101" charset="-122"/>
                <a:ea typeface="华文新魏" panose="02010800040101010101" charset="-122"/>
                <a:cs typeface="华文新魏" panose="02010800040101010101" charset="-122"/>
              </a:rPr>
              <a:t>,</a:t>
            </a:r>
            <a:r>
              <a:rPr lang="zh-CN" altLang="en-US" sz="2400" dirty="0">
                <a:latin typeface="华文新魏" panose="02010800040101010101" charset="-122"/>
                <a:ea typeface="华文新魏" panose="02010800040101010101" charset="-122"/>
                <a:cs typeface="华文新魏" panose="02010800040101010101" charset="-122"/>
              </a:rPr>
              <a:t>带有明显的</a:t>
            </a:r>
            <a:r>
              <a:rPr lang="zh-CN" altLang="en-US" sz="2400" dirty="0">
                <a:solidFill>
                  <a:srgbClr val="FF0000"/>
                </a:solidFill>
                <a:latin typeface="华文新魏" panose="02010800040101010101" charset="-122"/>
                <a:ea typeface="华文新魏" panose="02010800040101010101" charset="-122"/>
                <a:cs typeface="华文新魏" panose="02010800040101010101" charset="-122"/>
              </a:rPr>
              <a:t>避难、位移和抗敌性</a:t>
            </a:r>
            <a:r>
              <a:rPr lang="zh-CN" altLang="en-US" sz="2400" dirty="0">
                <a:latin typeface="华文新魏" panose="02010800040101010101" charset="-122"/>
                <a:ea typeface="华文新魏" panose="02010800040101010101" charset="-122"/>
                <a:cs typeface="华文新魏" panose="02010800040101010101" charset="-122"/>
              </a:rPr>
              <a:t>。也就是说</a:t>
            </a:r>
            <a:r>
              <a:rPr lang="en-US" altLang="zh-CN" sz="2400" dirty="0">
                <a:latin typeface="华文新魏" panose="02010800040101010101" charset="-122"/>
                <a:ea typeface="华文新魏" panose="02010800040101010101" charset="-122"/>
                <a:cs typeface="华文新魏" panose="02010800040101010101" charset="-122"/>
              </a:rPr>
              <a:t>,</a:t>
            </a:r>
            <a:r>
              <a:rPr lang="zh-CN" altLang="en-US" sz="2400" dirty="0">
                <a:latin typeface="华文新魏" panose="02010800040101010101" charset="-122"/>
                <a:ea typeface="华文新魏" panose="02010800040101010101" charset="-122"/>
                <a:cs typeface="华文新魏" panose="02010800040101010101" charset="-122"/>
              </a:rPr>
              <a:t>工厂内迁和中国工业经济格局的调整</a:t>
            </a:r>
            <a:r>
              <a:rPr lang="en-US" altLang="zh-CN" sz="2400" dirty="0">
                <a:latin typeface="华文新魏" panose="02010800040101010101" charset="-122"/>
                <a:ea typeface="华文新魏" panose="02010800040101010101" charset="-122"/>
                <a:cs typeface="华文新魏" panose="02010800040101010101" charset="-122"/>
              </a:rPr>
              <a:t>,</a:t>
            </a:r>
            <a:r>
              <a:rPr lang="zh-CN" altLang="en-US" sz="2400" dirty="0">
                <a:latin typeface="华文新魏" panose="02010800040101010101" charset="-122"/>
                <a:ea typeface="华文新魏" panose="02010800040101010101" charset="-122"/>
                <a:cs typeface="华文新魏" panose="02010800040101010101" charset="-122"/>
              </a:rPr>
              <a:t>不是靠“经济之手”</a:t>
            </a:r>
            <a:r>
              <a:rPr lang="en-US" altLang="zh-CN" sz="2400" dirty="0">
                <a:latin typeface="华文新魏" panose="02010800040101010101" charset="-122"/>
                <a:ea typeface="华文新魏" panose="02010800040101010101" charset="-122"/>
                <a:cs typeface="华文新魏" panose="02010800040101010101" charset="-122"/>
              </a:rPr>
              <a:t>,</a:t>
            </a:r>
            <a:r>
              <a:rPr lang="zh-CN" altLang="en-US" sz="2400" dirty="0">
                <a:latin typeface="华文新魏" panose="02010800040101010101" charset="-122"/>
                <a:ea typeface="华文新魏" panose="02010800040101010101" charset="-122"/>
                <a:cs typeface="华文新魏" panose="02010800040101010101" charset="-122"/>
              </a:rPr>
              <a:t>而是靠“战争之手”所为</a:t>
            </a:r>
            <a:r>
              <a:rPr lang="en-US" altLang="zh-CN" sz="2400" dirty="0">
                <a:latin typeface="华文新魏" panose="02010800040101010101" charset="-122"/>
                <a:ea typeface="华文新魏" panose="02010800040101010101" charset="-122"/>
                <a:cs typeface="华文新魏" panose="02010800040101010101" charset="-122"/>
              </a:rPr>
              <a:t>,</a:t>
            </a:r>
            <a:r>
              <a:rPr lang="zh-CN" altLang="en-US" sz="2400" dirty="0">
                <a:latin typeface="华文新魏" panose="02010800040101010101" charset="-122"/>
                <a:ea typeface="华文新魏" panose="02010800040101010101" charset="-122"/>
                <a:cs typeface="华文新魏" panose="02010800040101010101" charset="-122"/>
              </a:rPr>
              <a:t>是在特殊的历史背景下的战时政治经济的产物。这种特殊性虽然也可一时刺激西部地区近代工业的发展</a:t>
            </a:r>
            <a:r>
              <a:rPr lang="en-US" altLang="zh-CN" sz="2400" dirty="0">
                <a:latin typeface="华文新魏" panose="02010800040101010101" charset="-122"/>
                <a:ea typeface="华文新魏" panose="02010800040101010101" charset="-122"/>
                <a:cs typeface="华文新魏" panose="02010800040101010101" charset="-122"/>
              </a:rPr>
              <a:t>,</a:t>
            </a:r>
            <a:r>
              <a:rPr lang="zh-CN" altLang="en-US" sz="2400" dirty="0">
                <a:latin typeface="华文新魏" panose="02010800040101010101" charset="-122"/>
                <a:ea typeface="华文新魏" panose="02010800040101010101" charset="-122"/>
                <a:cs typeface="华文新魏" panose="02010800040101010101" charset="-122"/>
              </a:rPr>
              <a:t>但这种发展</a:t>
            </a:r>
            <a:r>
              <a:rPr lang="zh-CN" altLang="en-US" sz="2400" dirty="0">
                <a:solidFill>
                  <a:srgbClr val="FF0000"/>
                </a:solidFill>
                <a:latin typeface="华文新魏" panose="02010800040101010101" charset="-122"/>
                <a:ea typeface="华文新魏" panose="02010800040101010101" charset="-122"/>
                <a:cs typeface="华文新魏" panose="02010800040101010101" charset="-122"/>
              </a:rPr>
              <a:t>不可能正常、稳定和有步骤、有计划地进行</a:t>
            </a:r>
            <a:r>
              <a:rPr lang="en-US" altLang="zh-CN" sz="2400" dirty="0">
                <a:latin typeface="华文新魏" panose="02010800040101010101" charset="-122"/>
                <a:ea typeface="华文新魏" panose="02010800040101010101" charset="-122"/>
                <a:cs typeface="华文新魏" panose="02010800040101010101" charset="-122"/>
              </a:rPr>
              <a:t>,</a:t>
            </a:r>
            <a:r>
              <a:rPr lang="zh-CN" altLang="en-US" sz="2400" dirty="0">
                <a:latin typeface="华文新魏" panose="02010800040101010101" charset="-122"/>
                <a:ea typeface="华文新魏" panose="02010800040101010101" charset="-122"/>
                <a:cs typeface="华文新魏" panose="02010800040101010101" charset="-122"/>
              </a:rPr>
              <a:t>在很大程度上要受制于战争的进展和时局的转换</a:t>
            </a:r>
            <a:r>
              <a:rPr lang="en-US" altLang="zh-CN" sz="2400" dirty="0">
                <a:latin typeface="华文新魏" panose="02010800040101010101" charset="-122"/>
                <a:ea typeface="华文新魏" panose="02010800040101010101" charset="-122"/>
                <a:cs typeface="华文新魏" panose="02010800040101010101" charset="-122"/>
              </a:rPr>
              <a:t>,</a:t>
            </a:r>
            <a:r>
              <a:rPr lang="zh-CN" altLang="en-US" sz="2400" dirty="0">
                <a:latin typeface="华文新魏" panose="02010800040101010101" charset="-122"/>
                <a:ea typeface="华文新魏" panose="02010800040101010101" charset="-122"/>
                <a:cs typeface="华文新魏" panose="02010800040101010101" charset="-122"/>
              </a:rPr>
              <a:t>因此有其</a:t>
            </a:r>
            <a:r>
              <a:rPr lang="zh-CN" altLang="en-US" sz="2400" dirty="0">
                <a:solidFill>
                  <a:srgbClr val="FF0000"/>
                </a:solidFill>
                <a:latin typeface="华文新魏" panose="02010800040101010101" charset="-122"/>
                <a:ea typeface="华文新魏" panose="02010800040101010101" charset="-122"/>
                <a:cs typeface="华文新魏" panose="02010800040101010101" charset="-122"/>
              </a:rPr>
              <a:t>偶然性和很大的历史局限性</a:t>
            </a:r>
            <a:r>
              <a:rPr lang="zh-CN" altLang="en-US" sz="2400" dirty="0">
                <a:latin typeface="华文新魏" panose="02010800040101010101" charset="-122"/>
                <a:ea typeface="华文新魏" panose="02010800040101010101" charset="-122"/>
                <a:cs typeface="华文新魏" panose="02010800040101010101" charset="-122"/>
              </a:rPr>
              <a:t>。</a:t>
            </a:r>
            <a:endParaRPr lang="en-US" altLang="zh-CN" sz="2400" dirty="0">
              <a:latin typeface="华文新魏" panose="02010800040101010101" charset="-122"/>
              <a:ea typeface="华文新魏" panose="02010800040101010101" charset="-122"/>
              <a:cs typeface="华文新魏" panose="02010800040101010101" charset="-122"/>
            </a:endParaRPr>
          </a:p>
          <a:p>
            <a:r>
              <a:rPr lang="en-US" altLang="zh-CN" sz="2400" dirty="0">
                <a:latin typeface="华文新魏" panose="02010800040101010101" charset="-122"/>
                <a:ea typeface="华文新魏" panose="02010800040101010101" charset="-122"/>
                <a:cs typeface="华文新魏" panose="02010800040101010101" charset="-122"/>
              </a:rPr>
              <a:t>   </a:t>
            </a:r>
            <a:r>
              <a:rPr lang="zh-CN" altLang="en-US" sz="2400" dirty="0">
                <a:latin typeface="华文新魏" panose="02010800040101010101" charset="-122"/>
                <a:ea typeface="华文新魏" panose="02010800040101010101" charset="-122"/>
                <a:cs typeface="华文新魏" panose="02010800040101010101" charset="-122"/>
              </a:rPr>
              <a:t>另一方面</a:t>
            </a:r>
            <a:r>
              <a:rPr lang="en-US" altLang="zh-CN" sz="2400" dirty="0">
                <a:latin typeface="华文新魏" panose="02010800040101010101" charset="-122"/>
                <a:ea typeface="华文新魏" panose="02010800040101010101" charset="-122"/>
                <a:cs typeface="华文新魏" panose="02010800040101010101" charset="-122"/>
              </a:rPr>
              <a:t>,</a:t>
            </a:r>
            <a:r>
              <a:rPr lang="zh-CN" altLang="en-US" sz="2400" dirty="0">
                <a:latin typeface="华文新魏" panose="02010800040101010101" charset="-122"/>
                <a:ea typeface="华文新魏" panose="02010800040101010101" charset="-122"/>
                <a:cs typeface="华文新魏" panose="02010800040101010101" charset="-122"/>
              </a:rPr>
              <a:t>抗战时期西部地区工业的发展</a:t>
            </a:r>
            <a:r>
              <a:rPr lang="en-US" altLang="zh-CN" sz="2400" dirty="0">
                <a:latin typeface="华文新魏" panose="02010800040101010101" charset="-122"/>
                <a:ea typeface="华文新魏" panose="02010800040101010101" charset="-122"/>
                <a:cs typeface="华文新魏" panose="02010800040101010101" charset="-122"/>
              </a:rPr>
              <a:t>,</a:t>
            </a:r>
            <a:r>
              <a:rPr lang="zh-CN" altLang="en-US" sz="2400" dirty="0">
                <a:latin typeface="华文新魏" panose="02010800040101010101" charset="-122"/>
                <a:ea typeface="华文新魏" panose="02010800040101010101" charset="-122"/>
                <a:cs typeface="华文新魏" panose="02010800040101010101" charset="-122"/>
              </a:rPr>
              <a:t>虽然带有战争强化的短暂的假态繁荣</a:t>
            </a:r>
            <a:r>
              <a:rPr lang="en-US" altLang="zh-CN" sz="2400" dirty="0">
                <a:latin typeface="华文新魏" panose="02010800040101010101" charset="-122"/>
                <a:ea typeface="华文新魏" panose="02010800040101010101" charset="-122"/>
                <a:cs typeface="华文新魏" panose="02010800040101010101" charset="-122"/>
              </a:rPr>
              <a:t>,</a:t>
            </a:r>
            <a:r>
              <a:rPr lang="zh-CN" altLang="en-US" sz="2400" dirty="0">
                <a:latin typeface="华文新魏" panose="02010800040101010101" charset="-122"/>
                <a:ea typeface="华文新魏" panose="02010800040101010101" charset="-122"/>
                <a:cs typeface="华文新魏" panose="02010800040101010101" charset="-122"/>
              </a:rPr>
              <a:t>但西部地区工业在战时短短的数年间便走完了平时需要数十年乃至百余年才能走完的历史进程</a:t>
            </a:r>
            <a:r>
              <a:rPr lang="en-US" altLang="zh-CN" sz="2400" dirty="0">
                <a:latin typeface="华文新魏" panose="02010800040101010101" charset="-122"/>
                <a:ea typeface="华文新魏" panose="02010800040101010101" charset="-122"/>
                <a:cs typeface="华文新魏" panose="02010800040101010101" charset="-122"/>
              </a:rPr>
              <a:t>,</a:t>
            </a:r>
            <a:r>
              <a:rPr lang="zh-CN" altLang="en-US" sz="2400" dirty="0">
                <a:solidFill>
                  <a:srgbClr val="FF0000"/>
                </a:solidFill>
                <a:latin typeface="华文新魏" panose="02010800040101010101" charset="-122"/>
                <a:ea typeface="华文新魏" panose="02010800040101010101" charset="-122"/>
                <a:cs typeface="华文新魏" panose="02010800040101010101" charset="-122"/>
              </a:rPr>
              <a:t>推动了整个中国历史和中国社会的进步</a:t>
            </a:r>
            <a:r>
              <a:rPr lang="en-US" altLang="zh-CN" sz="2400" dirty="0">
                <a:latin typeface="华文新魏" panose="02010800040101010101" charset="-122"/>
                <a:ea typeface="华文新魏" panose="02010800040101010101" charset="-122"/>
                <a:cs typeface="华文新魏" panose="02010800040101010101" charset="-122"/>
              </a:rPr>
              <a:t>,</a:t>
            </a:r>
            <a:r>
              <a:rPr lang="zh-CN" altLang="en-US" sz="2400" dirty="0">
                <a:latin typeface="华文新魏" panose="02010800040101010101" charset="-122"/>
                <a:ea typeface="华文新魏" panose="02010800040101010101" charset="-122"/>
                <a:cs typeface="华文新魏" panose="02010800040101010101" charset="-122"/>
              </a:rPr>
              <a:t>并为嗣后西部地区工业的发展创设了一些条件和留下了一定的</a:t>
            </a:r>
            <a:r>
              <a:rPr lang="zh-CN" altLang="en-US" sz="2400" dirty="0">
                <a:solidFill>
                  <a:srgbClr val="FF0000"/>
                </a:solidFill>
                <a:latin typeface="华文新魏" panose="02010800040101010101" charset="-122"/>
                <a:ea typeface="华文新魏" panose="02010800040101010101" charset="-122"/>
                <a:cs typeface="华文新魏" panose="02010800040101010101" charset="-122"/>
              </a:rPr>
              <a:t>基础</a:t>
            </a:r>
            <a:r>
              <a:rPr lang="en-US" altLang="zh-CN" sz="2400" dirty="0">
                <a:latin typeface="华文新魏" panose="02010800040101010101" charset="-122"/>
                <a:ea typeface="华文新魏" panose="02010800040101010101" charset="-122"/>
                <a:cs typeface="华文新魏" panose="02010800040101010101" charset="-122"/>
              </a:rPr>
              <a:t>,</a:t>
            </a:r>
            <a:r>
              <a:rPr lang="zh-CN" altLang="en-US" sz="2400" dirty="0">
                <a:latin typeface="华文新魏" panose="02010800040101010101" charset="-122"/>
                <a:ea typeface="华文新魏" panose="02010800040101010101" charset="-122"/>
                <a:cs typeface="华文新魏" panose="02010800040101010101" charset="-122"/>
              </a:rPr>
              <a:t>这是不容忽视的事实。</a:t>
            </a:r>
            <a:endParaRPr lang="en-US" altLang="zh-CN" sz="2400" dirty="0">
              <a:latin typeface="华文新魏" panose="02010800040101010101" charset="-122"/>
              <a:ea typeface="华文新魏" panose="02010800040101010101" charset="-122"/>
              <a:cs typeface="华文新魏" panose="02010800040101010101" charset="-122"/>
            </a:endParaRPr>
          </a:p>
          <a:p>
            <a:r>
              <a:rPr lang="en-US" altLang="zh-CN" sz="2400" dirty="0">
                <a:latin typeface="华文新魏" panose="02010800040101010101" charset="-122"/>
                <a:ea typeface="华文新魏" panose="02010800040101010101" charset="-122"/>
                <a:cs typeface="华文新魏" panose="02010800040101010101" charset="-122"/>
              </a:rPr>
              <a:t>         ——</a:t>
            </a:r>
            <a:r>
              <a:rPr lang="zh-CN" altLang="en-US" sz="2400" dirty="0">
                <a:latin typeface="华文新魏" panose="02010800040101010101" charset="-122"/>
                <a:ea typeface="华文新魏" panose="02010800040101010101" charset="-122"/>
                <a:cs typeface="华文新魏" panose="02010800040101010101" charset="-122"/>
              </a:rPr>
              <a:t>   诸葛达</a:t>
            </a:r>
            <a:r>
              <a:rPr lang="en-US" altLang="zh-CN" sz="2400" dirty="0">
                <a:latin typeface="华文新魏" panose="02010800040101010101" charset="-122"/>
                <a:ea typeface="华文新魏" panose="02010800040101010101" charset="-122"/>
                <a:cs typeface="华文新魏" panose="02010800040101010101" charset="-122"/>
              </a:rPr>
              <a:t>:《</a:t>
            </a:r>
            <a:r>
              <a:rPr lang="zh-CN" altLang="en-US" sz="2400" dirty="0">
                <a:latin typeface="华文新魏" panose="02010800040101010101" charset="-122"/>
                <a:ea typeface="华文新魏" panose="02010800040101010101" charset="-122"/>
                <a:cs typeface="华文新魏" panose="02010800040101010101" charset="-122"/>
              </a:rPr>
              <a:t>抗日战争时期工厂内迁及其对大后方工业的影响</a:t>
            </a:r>
            <a:r>
              <a:rPr lang="en-US" altLang="zh-CN" sz="2400" dirty="0">
                <a:latin typeface="华文新魏" panose="02010800040101010101" charset="-122"/>
                <a:ea typeface="华文新魏" panose="02010800040101010101" charset="-122"/>
                <a:cs typeface="华文新魏" panose="02010800040101010101" charset="-122"/>
              </a:rPr>
              <a:t>》</a:t>
            </a:r>
            <a:endParaRPr lang="en-US" altLang="zh-CN" sz="2400" dirty="0">
              <a:latin typeface="华文新魏" panose="02010800040101010101" charset="-122"/>
              <a:ea typeface="华文新魏" panose="02010800040101010101" charset="-122"/>
              <a:cs typeface="华文新魏" panose="02010800040101010101" charset="-122"/>
            </a:endParaRPr>
          </a:p>
        </p:txBody>
      </p:sp>
      <p:sp>
        <p:nvSpPr>
          <p:cNvPr id="23555" name="矩形 3"/>
          <p:cNvSpPr/>
          <p:nvPr/>
        </p:nvSpPr>
        <p:spPr>
          <a:xfrm>
            <a:off x="3713480" y="712788"/>
            <a:ext cx="4716463" cy="585787"/>
          </a:xfrm>
          <a:prstGeom prst="rect">
            <a:avLst/>
          </a:prstGeom>
          <a:noFill/>
          <a:ln w="9525">
            <a:noFill/>
          </a:ln>
        </p:spPr>
        <p:txBody>
          <a:bodyPr wrap="none" anchor="t">
            <a:spAutoFit/>
          </a:bodyPr>
          <a:p>
            <a:r>
              <a:rPr lang="zh-CN" altLang="en-US" sz="3200" b="1" dirty="0">
                <a:solidFill>
                  <a:srgbClr val="0000FF"/>
                </a:solidFill>
                <a:latin typeface="楷体" panose="02010609060101010101" pitchFamily="49" charset="-122"/>
                <a:ea typeface="楷体" panose="02010609060101010101" pitchFamily="49" charset="-122"/>
              </a:rPr>
              <a:t>抗战时期工厂内迁的影响</a:t>
            </a:r>
            <a:endParaRPr lang="zh-CN" altLang="en-US" sz="3200" dirty="0">
              <a:solidFill>
                <a:srgbClr val="0000FF"/>
              </a:solidFill>
              <a:latin typeface="Calibri" panose="020F0502020204030204" charset="0"/>
              <a:ea typeface="宋体" panose="02010600030101010101" pitchFamily="2" charset="-122"/>
            </a:endParaRPr>
          </a:p>
        </p:txBody>
      </p:sp>
      <p:sp>
        <p:nvSpPr>
          <p:cNvPr id="2" name="文本框 1"/>
          <p:cNvSpPr txBox="1"/>
          <p:nvPr/>
        </p:nvSpPr>
        <p:spPr>
          <a:xfrm>
            <a:off x="939165" y="776605"/>
            <a:ext cx="2901315" cy="521970"/>
          </a:xfrm>
          <a:prstGeom prst="rect">
            <a:avLst/>
          </a:prstGeom>
          <a:noFill/>
        </p:spPr>
        <p:txBody>
          <a:bodyPr wrap="square" rtlCol="0">
            <a:spAutoFit/>
          </a:bodyPr>
          <a:p>
            <a:r>
              <a:rPr lang="zh-CN" altLang="en-US" sz="2800" b="1">
                <a:solidFill>
                  <a:schemeClr val="tx1"/>
                </a:solidFill>
                <a:effectLst>
                  <a:outerShdw blurRad="38100" dist="19050" dir="2700000" algn="tl" rotWithShape="0">
                    <a:schemeClr val="dk1">
                      <a:alpha val="40000"/>
                    </a:schemeClr>
                  </a:outerShdw>
                </a:effectLst>
                <a:highlight>
                  <a:srgbClr val="00FF00"/>
                </a:highlight>
                <a:latin typeface="华文新魏" panose="02010800040101010101" charset="-122"/>
                <a:ea typeface="华文新魏" panose="02010800040101010101" charset="-122"/>
              </a:rPr>
              <a:t>名家论史：</a:t>
            </a:r>
            <a:endParaRPr lang="zh-CN" altLang="en-US" sz="2800" b="1">
              <a:solidFill>
                <a:schemeClr val="tx1"/>
              </a:solidFill>
              <a:effectLst>
                <a:outerShdw blurRad="38100" dist="19050" dir="2700000" algn="tl" rotWithShape="0">
                  <a:schemeClr val="dk1">
                    <a:alpha val="40000"/>
                  </a:schemeClr>
                </a:outerShdw>
              </a:effectLst>
              <a:highlight>
                <a:srgbClr val="00FF00"/>
              </a:highlight>
              <a:latin typeface="华文新魏" panose="02010800040101010101" charset="-122"/>
              <a:ea typeface="华文新魏" panose="02010800040101010101"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3" name="图片 32" descr="32313537353832343b32313537353830373bd3d2"/>
          <p:cNvPicPr>
            <a:picLocks noChangeAspect="1"/>
          </p:cNvPicPr>
          <p:nvPr/>
        </p:nvPicPr>
        <p:blipFill>
          <a:blip r:embed="rId1"/>
          <a:stretch>
            <a:fillRect/>
          </a:stretch>
        </p:blipFill>
        <p:spPr>
          <a:xfrm>
            <a:off x="260350" y="0"/>
            <a:ext cx="534670" cy="441960"/>
          </a:xfrm>
          <a:prstGeom prst="rect">
            <a:avLst/>
          </a:prstGeom>
        </p:spPr>
      </p:pic>
      <p:graphicFrame>
        <p:nvGraphicFramePr>
          <p:cNvPr id="4" name="表格 3"/>
          <p:cNvGraphicFramePr>
            <a:graphicFrameLocks noGrp="1"/>
          </p:cNvGraphicFramePr>
          <p:nvPr>
            <p:custDataLst>
              <p:tags r:id="rId2"/>
            </p:custDataLst>
          </p:nvPr>
        </p:nvGraphicFramePr>
        <p:xfrm>
          <a:off x="93980" y="706755"/>
          <a:ext cx="12004040" cy="6175375"/>
        </p:xfrm>
        <a:graphic>
          <a:graphicData uri="http://schemas.openxmlformats.org/drawingml/2006/table">
            <a:tbl>
              <a:tblPr firstRow="1" bandRow="1">
                <a:tableStyleId>{5C22544A-7EE6-4342-B048-85BDC9FD1C3A}</a:tableStyleId>
              </a:tblPr>
              <a:tblGrid>
                <a:gridCol w="636905"/>
                <a:gridCol w="5724525"/>
                <a:gridCol w="5642610"/>
              </a:tblGrid>
              <a:tr h="243840">
                <a:tc>
                  <a:txBody>
                    <a:bodyPr/>
                    <a:lstStyle/>
                    <a:p>
                      <a:pPr marL="0" lvl="0" indent="0" algn="ctr" defTabSz="685800" rtl="0" eaLnBrk="1" fontAlgn="base" latinLnBrk="0" hangingPunct="1">
                        <a:lnSpc>
                          <a:spcPct val="100000"/>
                        </a:lnSpc>
                        <a:spcBef>
                          <a:spcPct val="0"/>
                        </a:spcBef>
                        <a:spcAft>
                          <a:spcPct val="0"/>
                        </a:spcAft>
                        <a:buFont typeface="Arial" panose="020B0604020202020204" pitchFamily="34" charset="0"/>
                        <a:buNone/>
                      </a:pPr>
                      <a:r>
                        <a:rPr lang="zh-CN" altLang="en-US" sz="1000" b="1" i="0" u="none" kern="1200" baseline="0" dirty="0">
                          <a:solidFill>
                            <a:schemeClr val="tx1"/>
                          </a:solidFill>
                          <a:latin typeface="+mn-ea"/>
                          <a:ea typeface="+mn-ea"/>
                          <a:cs typeface="+mn-cs"/>
                        </a:rPr>
                        <a:t>时间</a:t>
                      </a:r>
                      <a:endParaRPr lang="zh-CN" altLang="en-US" sz="1000" b="1" i="0" u="none" kern="1200" baseline="0" dirty="0">
                        <a:solidFill>
                          <a:schemeClr val="tx1"/>
                        </a:solidFill>
                        <a:latin typeface="+mn-ea"/>
                        <a:ea typeface="+mn-ea"/>
                        <a:cs typeface="+mn-cs"/>
                      </a:endParaRPr>
                    </a:p>
                  </a:txBody>
                  <a:tcPr anchor="ctr">
                    <a:lnL w="9525" cap="flat" cmpd="sng" algn="ctr">
                      <a:noFill/>
                      <a:prstDash val="solid"/>
                      <a:round/>
                      <a:headEnd type="none" w="med" len="med"/>
                      <a:tailEnd type="none" w="med" len="med"/>
                    </a:lnL>
                    <a:lnR w="6350" cap="flat" cmpd="sng" algn="ctr">
                      <a:solidFill>
                        <a:schemeClr val="accent2">
                          <a:lumMod val="60000"/>
                          <a:lumOff val="4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lvl1pPr marL="0" lvl="0" indent="0" algn="l" defTabSz="914400" rtl="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algn="ctr" defTabSz="685800" eaLnBrk="1" hangingPunct="1">
                        <a:buNone/>
                      </a:pPr>
                      <a:r>
                        <a:rPr lang="zh-CN" altLang="en-US" sz="1400" b="1" dirty="0">
                          <a:solidFill>
                            <a:schemeClr val="tx1"/>
                          </a:solidFill>
                          <a:latin typeface="+mn-ea"/>
                          <a:ea typeface="+mn-ea"/>
                          <a:sym typeface="+mn-ea"/>
                        </a:rPr>
                        <a:t>全国卷</a:t>
                      </a:r>
                      <a:endParaRPr lang="zh-CN" altLang="en-US" sz="1400" b="1" dirty="0">
                        <a:solidFill>
                          <a:schemeClr val="tx1"/>
                        </a:solidFill>
                        <a:latin typeface="+mn-ea"/>
                        <a:ea typeface="+mn-ea"/>
                        <a:sym typeface="+mn-ea"/>
                      </a:endParaRPr>
                    </a:p>
                  </a:txBody>
                  <a:tcPr marL="0" marR="0" marT="0" marB="1" anchor="ctr">
                    <a:lnL w="6350" cap="flat" cmpd="sng" algn="ctr">
                      <a:solidFill>
                        <a:schemeClr val="accent2">
                          <a:lumMod val="60000"/>
                          <a:lumOff val="40000"/>
                        </a:schemeClr>
                      </a:solidFill>
                      <a:prstDash val="solid"/>
                      <a:round/>
                      <a:headEnd type="none" w="med" len="med"/>
                      <a:tailEnd type="none" w="med" len="med"/>
                    </a:lnL>
                    <a:lnR w="3175"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lvl="0" algn="ctr" defTabSz="685800" eaLnBrk="1" hangingPunct="1">
                        <a:buFont typeface="Arial" panose="020B0604020202020204" pitchFamily="34" charset="0"/>
                        <a:buNone/>
                      </a:pPr>
                      <a:r>
                        <a:rPr lang="zh-CN" altLang="en-US" sz="1400" b="1" dirty="0">
                          <a:solidFill>
                            <a:schemeClr val="tx1"/>
                          </a:solidFill>
                          <a:latin typeface="+mn-ea"/>
                          <a:ea typeface="+mn-ea"/>
                        </a:rPr>
                        <a:t>地方卷</a:t>
                      </a:r>
                      <a:endParaRPr lang="zh-CN" altLang="en-US" sz="1400" b="1" dirty="0">
                        <a:solidFill>
                          <a:schemeClr val="tx1"/>
                        </a:solidFill>
                        <a:latin typeface="+mn-ea"/>
                        <a:ea typeface="+mn-ea"/>
                      </a:endParaRPr>
                    </a:p>
                  </a:txBody>
                  <a:tcPr marL="0" marR="0" marT="0" marB="1" anchor="ctr">
                    <a:lnL w="3175" cap="flat" cmpd="sng" algn="ctr">
                      <a:solidFill>
                        <a:schemeClr val="accent2">
                          <a:lumMod val="75000"/>
                        </a:schemeClr>
                      </a:solidFill>
                      <a:prstDash val="solid"/>
                      <a:round/>
                      <a:headEnd type="none" w="med" len="med"/>
                      <a:tailEnd type="none" w="med" len="med"/>
                    </a:lnL>
                    <a:lnR w="9525" cap="flat" cmpd="sng" algn="ctr">
                      <a:no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r>
              <a:tr h="1106170">
                <a:tc>
                  <a:txBody>
                    <a:bodyPr/>
                    <a:lstStyle/>
                    <a:p>
                      <a:pPr algn="ctr"/>
                      <a:r>
                        <a:rPr lang="en-US" altLang="zh-CN" sz="1400" b="1" dirty="0">
                          <a:latin typeface="华文中宋" panose="02010600040101010101" charset="-122"/>
                          <a:ea typeface="华文中宋" panose="02010600040101010101" charset="-122"/>
                        </a:rPr>
                        <a:t>2018</a:t>
                      </a:r>
                      <a:endParaRPr lang="en-US" altLang="zh-CN" sz="1400" b="1" dirty="0">
                        <a:latin typeface="华文中宋" panose="02010600040101010101" charset="-122"/>
                        <a:ea typeface="华文中宋" panose="02010600040101010101" charset="-122"/>
                      </a:endParaRPr>
                    </a:p>
                  </a:txBody>
                  <a:tcPr anchor="ctr">
                    <a:lnL w="9525" cap="flat" cmpd="sng" algn="ctr">
                      <a:noFill/>
                      <a:prstDash val="solid"/>
                      <a:round/>
                      <a:headEnd type="none" w="med" len="med"/>
                      <a:tailEnd type="none" w="med" len="med"/>
                    </a:lnL>
                    <a:lnR w="6350" cap="flat" cmpd="sng" algn="ctr">
                      <a:solidFill>
                        <a:schemeClr val="accent2">
                          <a:lumMod val="60000"/>
                          <a:lumOff val="4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175"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l">
                        <a:lnSpc>
                          <a:spcPct val="110000"/>
                        </a:lnSpc>
                        <a:spcBef>
                          <a:spcPts val="0"/>
                        </a:spcBef>
                        <a:spcAft>
                          <a:spcPts val="0"/>
                        </a:spcAft>
                      </a:pPr>
                      <a:r>
                        <a:rPr lang="zh-CN" altLang="en-US" sz="1600" dirty="0">
                          <a:solidFill>
                            <a:schemeClr val="tx1"/>
                          </a:solidFill>
                          <a:latin typeface="华文中宋" panose="02010600040101010101" charset="-122"/>
                          <a:ea typeface="华文中宋" panose="02010600040101010101" charset="-122"/>
                          <a:sym typeface="+mn-ea"/>
                        </a:rPr>
                        <a:t>【</a:t>
                      </a:r>
                      <a:r>
                        <a:rPr lang="en-US" altLang="zh-CN" sz="1600" dirty="0">
                          <a:solidFill>
                            <a:schemeClr val="tx1"/>
                          </a:solidFill>
                          <a:latin typeface="华文中宋" panose="02010600040101010101" charset="-122"/>
                          <a:ea typeface="华文中宋" panose="02010600040101010101" charset="-122"/>
                          <a:sym typeface="+mn-ea"/>
                        </a:rPr>
                        <a:t>1</a:t>
                      </a:r>
                      <a:r>
                        <a:rPr lang="zh-CN" altLang="en-US" sz="1600" dirty="0">
                          <a:solidFill>
                            <a:schemeClr val="tx1"/>
                          </a:solidFill>
                          <a:latin typeface="华文中宋" panose="02010600040101010101" charset="-122"/>
                          <a:ea typeface="华文中宋" panose="02010600040101010101" charset="-122"/>
                          <a:sym typeface="+mn-ea"/>
                        </a:rPr>
                        <a:t>卷】30题：</a:t>
                      </a:r>
                      <a:r>
                        <a:rPr lang="zh-CN" altLang="en-US" sz="1600" dirty="0">
                          <a:solidFill>
                            <a:srgbClr val="0000FF"/>
                          </a:solidFill>
                          <a:latin typeface="华文中宋" panose="02010600040101010101" charset="-122"/>
                          <a:ea typeface="华文中宋" panose="02010600040101010101" charset="-122"/>
                          <a:sym typeface="+mn-ea"/>
                        </a:rPr>
                        <a:t>解放战争时期1948~1949年夏的外交</a:t>
                      </a:r>
                      <a:endParaRPr lang="zh-CN" altLang="en-US" sz="1600" dirty="0">
                        <a:solidFill>
                          <a:srgbClr val="0000FF"/>
                        </a:solidFill>
                        <a:latin typeface="华文中宋" panose="02010600040101010101" charset="-122"/>
                        <a:ea typeface="华文中宋" panose="02010600040101010101" charset="-122"/>
                        <a:sym typeface="+mn-ea"/>
                      </a:endParaRPr>
                    </a:p>
                    <a:p>
                      <a:pPr algn="l">
                        <a:lnSpc>
                          <a:spcPct val="110000"/>
                        </a:lnSpc>
                        <a:spcBef>
                          <a:spcPts val="0"/>
                        </a:spcBef>
                        <a:spcAft>
                          <a:spcPts val="0"/>
                        </a:spcAft>
                      </a:pPr>
                      <a:r>
                        <a:rPr lang="zh-CN" altLang="en-US" sz="1600" dirty="0">
                          <a:solidFill>
                            <a:schemeClr val="tx1"/>
                          </a:solidFill>
                          <a:latin typeface="华文中宋" panose="02010600040101010101" charset="-122"/>
                          <a:ea typeface="华文中宋" panose="02010600040101010101" charset="-122"/>
                          <a:sym typeface="+mn-ea"/>
                        </a:rPr>
                        <a:t>【2卷】30题：</a:t>
                      </a:r>
                      <a:r>
                        <a:rPr lang="zh-CN" altLang="en-US" sz="1600" dirty="0">
                          <a:solidFill>
                            <a:srgbClr val="0000FF"/>
                          </a:solidFill>
                          <a:latin typeface="华文中宋" panose="02010600040101010101" charset="-122"/>
                          <a:ea typeface="华文中宋" panose="02010600040101010101" charset="-122"/>
                          <a:sym typeface="+mn-ea"/>
                        </a:rPr>
                        <a:t>抗日根据地经济政策</a:t>
                      </a:r>
                      <a:endParaRPr lang="zh-CN" altLang="en-US" sz="1600" dirty="0">
                        <a:solidFill>
                          <a:srgbClr val="0000FF"/>
                        </a:solidFill>
                        <a:latin typeface="华文中宋" panose="02010600040101010101" charset="-122"/>
                        <a:ea typeface="华文中宋" panose="02010600040101010101" charset="-122"/>
                        <a:sym typeface="+mn-ea"/>
                      </a:endParaRPr>
                    </a:p>
                  </a:txBody>
                  <a:tcPr anchor="ctr">
                    <a:lnL w="6350" cap="flat" cmpd="sng" algn="ctr">
                      <a:solidFill>
                        <a:schemeClr val="accent2">
                          <a:lumMod val="60000"/>
                          <a:lumOff val="40000"/>
                        </a:schemeClr>
                      </a:solidFill>
                      <a:prstDash val="solid"/>
                      <a:round/>
                      <a:headEnd type="none" w="med" len="med"/>
                      <a:tailEnd type="none" w="med" len="med"/>
                    </a:lnL>
                    <a:lnR w="3175"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175"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a:lnSpc>
                          <a:spcPct val="125000"/>
                        </a:lnSpc>
                        <a:spcBef>
                          <a:spcPts val="0"/>
                        </a:spcBef>
                        <a:spcAft>
                          <a:spcPts val="0"/>
                        </a:spcAft>
                      </a:pPr>
                      <a:r>
                        <a:rPr lang="zh-CN" altLang="en-US" sz="1600" dirty="0">
                          <a:solidFill>
                            <a:schemeClr val="tx1"/>
                          </a:solidFill>
                          <a:latin typeface="华文中宋" panose="02010600040101010101" charset="-122"/>
                          <a:ea typeface="华文中宋" panose="02010600040101010101" charset="-122"/>
                          <a:sym typeface="+mn-ea"/>
                        </a:rPr>
                        <a:t>江苏</a:t>
                      </a:r>
                      <a:r>
                        <a:rPr lang="en-US" altLang="zh-CN" sz="1600" dirty="0">
                          <a:solidFill>
                            <a:schemeClr val="tx1"/>
                          </a:solidFill>
                          <a:latin typeface="华文中宋" panose="02010600040101010101" charset="-122"/>
                          <a:ea typeface="华文中宋" panose="02010600040101010101" charset="-122"/>
                          <a:sym typeface="+mn-ea"/>
                        </a:rPr>
                        <a:t>.10</a:t>
                      </a:r>
                      <a:r>
                        <a:rPr lang="zh-CN" altLang="en-US" sz="1600" dirty="0">
                          <a:solidFill>
                            <a:schemeClr val="tx1"/>
                          </a:solidFill>
                          <a:latin typeface="华文中宋" panose="02010600040101010101" charset="-122"/>
                          <a:ea typeface="华文中宋" panose="02010600040101010101" charset="-122"/>
                          <a:sym typeface="+mn-ea"/>
                        </a:rPr>
                        <a:t>题：</a:t>
                      </a:r>
                      <a:r>
                        <a:rPr lang="zh-CN" altLang="en-US" sz="1600" dirty="0">
                          <a:solidFill>
                            <a:srgbClr val="0000FF"/>
                          </a:solidFill>
                          <a:latin typeface="华文中宋" panose="02010600040101010101" charset="-122"/>
                          <a:ea typeface="华文中宋" panose="02010600040101010101" charset="-122"/>
                          <a:sym typeface="+mn-ea"/>
                        </a:rPr>
                        <a:t>解放战争的胜利</a:t>
                      </a:r>
                      <a:endParaRPr lang="zh-CN" altLang="en-US" sz="1600" dirty="0">
                        <a:solidFill>
                          <a:srgbClr val="0000FF"/>
                        </a:solidFill>
                        <a:latin typeface="华文中宋" panose="02010600040101010101" charset="-122"/>
                        <a:ea typeface="华文中宋" panose="02010600040101010101" charset="-122"/>
                        <a:sym typeface="+mn-ea"/>
                      </a:endParaRPr>
                    </a:p>
                    <a:p>
                      <a:pPr algn="l">
                        <a:lnSpc>
                          <a:spcPct val="125000"/>
                        </a:lnSpc>
                        <a:spcBef>
                          <a:spcPts val="0"/>
                        </a:spcBef>
                        <a:spcAft>
                          <a:spcPts val="0"/>
                        </a:spcAft>
                      </a:pPr>
                      <a:r>
                        <a:rPr lang="zh-CN" altLang="en-US" sz="1600" dirty="0">
                          <a:solidFill>
                            <a:schemeClr val="tx1"/>
                          </a:solidFill>
                          <a:latin typeface="华文中宋" panose="02010600040101010101" charset="-122"/>
                          <a:ea typeface="华文中宋" panose="02010600040101010101" charset="-122"/>
                          <a:sym typeface="+mn-ea"/>
                        </a:rPr>
                        <a:t>海南</a:t>
                      </a:r>
                      <a:r>
                        <a:rPr lang="en-US" altLang="zh-CN" sz="1600" dirty="0">
                          <a:solidFill>
                            <a:schemeClr val="tx1"/>
                          </a:solidFill>
                          <a:latin typeface="华文中宋" panose="02010600040101010101" charset="-122"/>
                          <a:ea typeface="华文中宋" panose="02010600040101010101" charset="-122"/>
                          <a:sym typeface="+mn-ea"/>
                        </a:rPr>
                        <a:t>.10</a:t>
                      </a:r>
                      <a:r>
                        <a:rPr lang="zh-CN" altLang="en-US" sz="1600" dirty="0">
                          <a:solidFill>
                            <a:schemeClr val="tx1"/>
                          </a:solidFill>
                          <a:latin typeface="华文中宋" panose="02010600040101010101" charset="-122"/>
                          <a:ea typeface="华文中宋" panose="02010600040101010101" charset="-122"/>
                          <a:sym typeface="+mn-ea"/>
                        </a:rPr>
                        <a:t>题：</a:t>
                      </a:r>
                      <a:r>
                        <a:rPr lang="zh-CN" altLang="en-US" sz="1600" dirty="0">
                          <a:solidFill>
                            <a:srgbClr val="0000FF"/>
                          </a:solidFill>
                          <a:latin typeface="华文中宋" panose="02010600040101010101" charset="-122"/>
                          <a:ea typeface="华文中宋" panose="02010600040101010101" charset="-122"/>
                          <a:sym typeface="+mn-ea"/>
                        </a:rPr>
                        <a:t>中共七大与毛泽东思想</a:t>
                      </a:r>
                      <a:endParaRPr lang="zh-CN" altLang="en-US" sz="1600" dirty="0">
                        <a:solidFill>
                          <a:srgbClr val="0000FF"/>
                        </a:solidFill>
                        <a:latin typeface="华文中宋" panose="02010600040101010101" charset="-122"/>
                        <a:ea typeface="华文中宋" panose="02010600040101010101" charset="-122"/>
                        <a:sym typeface="+mn-ea"/>
                      </a:endParaRPr>
                    </a:p>
                    <a:p>
                      <a:pPr algn="l">
                        <a:lnSpc>
                          <a:spcPct val="125000"/>
                        </a:lnSpc>
                        <a:spcBef>
                          <a:spcPts val="0"/>
                        </a:spcBef>
                        <a:spcAft>
                          <a:spcPts val="0"/>
                        </a:spcAft>
                      </a:pPr>
                      <a:r>
                        <a:rPr lang="zh-CN" altLang="en-US" sz="1600" dirty="0">
                          <a:solidFill>
                            <a:schemeClr val="tx1"/>
                          </a:solidFill>
                          <a:latin typeface="华文中宋" panose="02010600040101010101" charset="-122"/>
                          <a:ea typeface="华文中宋" panose="02010600040101010101" charset="-122"/>
                          <a:sym typeface="+mn-ea"/>
                        </a:rPr>
                        <a:t>北京</a:t>
                      </a:r>
                      <a:r>
                        <a:rPr lang="en-US" altLang="zh-CN" sz="1600" dirty="0">
                          <a:solidFill>
                            <a:schemeClr val="tx1"/>
                          </a:solidFill>
                          <a:latin typeface="华文中宋" panose="02010600040101010101" charset="-122"/>
                          <a:ea typeface="华文中宋" panose="02010600040101010101" charset="-122"/>
                          <a:sym typeface="+mn-ea"/>
                        </a:rPr>
                        <a:t>.18</a:t>
                      </a:r>
                      <a:r>
                        <a:rPr lang="zh-CN" altLang="en-US" sz="1600" dirty="0">
                          <a:solidFill>
                            <a:schemeClr val="tx1"/>
                          </a:solidFill>
                          <a:latin typeface="华文中宋" panose="02010600040101010101" charset="-122"/>
                          <a:ea typeface="华文中宋" panose="02010600040101010101" charset="-122"/>
                          <a:sym typeface="+mn-ea"/>
                        </a:rPr>
                        <a:t>题：</a:t>
                      </a:r>
                      <a:r>
                        <a:rPr lang="zh-CN" altLang="en-US" sz="1600" dirty="0">
                          <a:solidFill>
                            <a:srgbClr val="0000FF"/>
                          </a:solidFill>
                          <a:latin typeface="华文中宋" panose="02010600040101010101" charset="-122"/>
                          <a:ea typeface="华文中宋" panose="02010600040101010101" charset="-122"/>
                          <a:sym typeface="+mn-ea"/>
                        </a:rPr>
                        <a:t>抗战胜利的影响</a:t>
                      </a:r>
                      <a:endParaRPr lang="zh-CN" altLang="en-US" sz="1600" dirty="0">
                        <a:solidFill>
                          <a:srgbClr val="FF0000"/>
                        </a:solidFill>
                        <a:latin typeface="华文中宋" panose="02010600040101010101" charset="-122"/>
                        <a:ea typeface="华文中宋" panose="02010600040101010101" charset="-122"/>
                        <a:sym typeface="+mn-ea"/>
                      </a:endParaRPr>
                    </a:p>
                  </a:txBody>
                  <a:tcPr anchor="ctr">
                    <a:lnL w="3175" cap="flat" cmpd="sng" algn="ctr">
                      <a:solidFill>
                        <a:schemeClr val="accent2">
                          <a:lumMod val="75000"/>
                        </a:schemeClr>
                      </a:solidFill>
                      <a:prstDash val="solid"/>
                      <a:round/>
                      <a:headEnd type="none" w="med" len="med"/>
                      <a:tailEnd type="none" w="med" len="med"/>
                    </a:lnL>
                    <a:lnR w="9525" cap="flat" cmpd="sng" algn="ctr">
                      <a:no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175"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r>
              <a:tr h="893445">
                <a:tc>
                  <a:txBody>
                    <a:bodyPr/>
                    <a:lstStyle/>
                    <a:p>
                      <a:pPr algn="ctr"/>
                      <a:r>
                        <a:rPr lang="en-US" altLang="zh-CN" sz="1400" b="1" dirty="0">
                          <a:latin typeface="华文中宋" panose="02010600040101010101" charset="-122"/>
                          <a:ea typeface="华文中宋" panose="02010600040101010101" charset="-122"/>
                        </a:rPr>
                        <a:t>2019</a:t>
                      </a:r>
                      <a:endParaRPr lang="en-US" altLang="zh-CN" sz="1400" b="1" dirty="0">
                        <a:latin typeface="华文中宋" panose="02010600040101010101" charset="-122"/>
                        <a:ea typeface="华文中宋" panose="02010600040101010101" charset="-122"/>
                      </a:endParaRPr>
                    </a:p>
                  </a:txBody>
                  <a:tcPr anchor="ctr">
                    <a:lnL w="9525" cap="flat" cmpd="sng" algn="ctr">
                      <a:noFill/>
                      <a:prstDash val="solid"/>
                      <a:round/>
                      <a:headEnd type="none" w="med" len="med"/>
                      <a:tailEnd type="none" w="med" len="med"/>
                    </a:lnL>
                    <a:lnR w="6350" cap="flat" cmpd="sng" algn="ctr">
                      <a:solidFill>
                        <a:schemeClr val="accent2">
                          <a:lumMod val="60000"/>
                          <a:lumOff val="40000"/>
                        </a:schemeClr>
                      </a:solidFill>
                      <a:prstDash val="solid"/>
                      <a:round/>
                      <a:headEnd type="none" w="med" len="med"/>
                      <a:tailEnd type="none" w="med" len="med"/>
                    </a:lnR>
                    <a:lnT w="3175" cap="flat" cmpd="sng" algn="ctr">
                      <a:solidFill>
                        <a:schemeClr val="accent2">
                          <a:lumMod val="75000"/>
                        </a:schemeClr>
                      </a:solidFill>
                      <a:prstDash val="solid"/>
                      <a:round/>
                      <a:headEnd type="none" w="med" len="med"/>
                      <a:tailEnd type="none" w="med" len="med"/>
                    </a:lnT>
                    <a:lnB w="3175"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l">
                        <a:lnSpc>
                          <a:spcPct val="110000"/>
                        </a:lnSpc>
                        <a:spcBef>
                          <a:spcPts val="0"/>
                        </a:spcBef>
                        <a:spcAft>
                          <a:spcPts val="0"/>
                        </a:spcAft>
                      </a:pPr>
                      <a:r>
                        <a:rPr lang="en-US" altLang="zh-CN" sz="1600" dirty="0">
                          <a:latin typeface="华文中宋" panose="02010600040101010101" charset="-122"/>
                          <a:ea typeface="华文中宋" panose="02010600040101010101" charset="-122"/>
                          <a:sym typeface="+mn-ea"/>
                        </a:rPr>
                        <a:t>【1卷】30题</a:t>
                      </a:r>
                      <a:r>
                        <a:rPr lang="zh-CN" altLang="en-US" sz="1600" dirty="0">
                          <a:latin typeface="华文中宋" panose="02010600040101010101" charset="-122"/>
                          <a:ea typeface="华文中宋" panose="02010600040101010101" charset="-122"/>
                          <a:sym typeface="+mn-ea"/>
                        </a:rPr>
                        <a:t>：</a:t>
                      </a:r>
                      <a:r>
                        <a:rPr lang="zh-CN" altLang="en-US" sz="1600" dirty="0">
                          <a:solidFill>
                            <a:srgbClr val="0000FF"/>
                          </a:solidFill>
                          <a:latin typeface="华文中宋" panose="02010600040101010101" charset="-122"/>
                          <a:ea typeface="华文中宋" panose="02010600040101010101" charset="-122"/>
                          <a:sym typeface="+mn-ea"/>
                        </a:rPr>
                        <a:t>毛泽东思想之中国民主革命性质</a:t>
                      </a:r>
                      <a:endParaRPr lang="zh-CN" altLang="en-US" sz="1600" dirty="0">
                        <a:solidFill>
                          <a:srgbClr val="0000FF"/>
                        </a:solidFill>
                        <a:latin typeface="华文中宋" panose="02010600040101010101" charset="-122"/>
                        <a:ea typeface="华文中宋" panose="02010600040101010101" charset="-122"/>
                        <a:sym typeface="+mn-ea"/>
                      </a:endParaRPr>
                    </a:p>
                    <a:p>
                      <a:pPr algn="l">
                        <a:lnSpc>
                          <a:spcPct val="110000"/>
                        </a:lnSpc>
                        <a:spcBef>
                          <a:spcPts val="0"/>
                        </a:spcBef>
                        <a:spcAft>
                          <a:spcPts val="0"/>
                        </a:spcAft>
                      </a:pPr>
                      <a:r>
                        <a:rPr lang="en-US" altLang="zh-CN" sz="1600" dirty="0">
                          <a:latin typeface="华文中宋" panose="02010600040101010101" charset="-122"/>
                          <a:ea typeface="华文中宋" panose="02010600040101010101" charset="-122"/>
                          <a:sym typeface="+mn-ea"/>
                        </a:rPr>
                        <a:t>【</a:t>
                      </a:r>
                      <a:r>
                        <a:rPr lang="en-US" altLang="zh-CN" sz="1600" dirty="0">
                          <a:solidFill>
                            <a:schemeClr val="tx1"/>
                          </a:solidFill>
                          <a:latin typeface="华文中宋" panose="02010600040101010101" charset="-122"/>
                          <a:ea typeface="华文中宋" panose="02010600040101010101" charset="-122"/>
                          <a:sym typeface="+mn-ea"/>
                        </a:rPr>
                        <a:t>2</a:t>
                      </a:r>
                      <a:r>
                        <a:rPr lang="zh-CN" altLang="en-US" sz="1600" dirty="0">
                          <a:solidFill>
                            <a:schemeClr val="tx1"/>
                          </a:solidFill>
                          <a:latin typeface="华文中宋" panose="02010600040101010101" charset="-122"/>
                          <a:ea typeface="华文中宋" panose="02010600040101010101" charset="-122"/>
                          <a:sym typeface="+mn-ea"/>
                        </a:rPr>
                        <a:t>卷</a:t>
                      </a:r>
                      <a:r>
                        <a:rPr lang="en-US" altLang="zh-CN" sz="1600" dirty="0">
                          <a:latin typeface="华文中宋" panose="02010600040101010101" charset="-122"/>
                          <a:ea typeface="华文中宋" panose="02010600040101010101" charset="-122"/>
                          <a:sym typeface="+mn-ea"/>
                        </a:rPr>
                        <a:t>】30</a:t>
                      </a:r>
                      <a:r>
                        <a:rPr lang="zh-CN" altLang="en-US" sz="1600" dirty="0">
                          <a:latin typeface="华文中宋" panose="02010600040101010101" charset="-122"/>
                          <a:ea typeface="华文中宋" panose="02010600040101010101" charset="-122"/>
                          <a:sym typeface="+mn-ea"/>
                        </a:rPr>
                        <a:t>题：</a:t>
                      </a:r>
                      <a:r>
                        <a:rPr sz="1600" dirty="0">
                          <a:solidFill>
                            <a:srgbClr val="0000FF"/>
                          </a:solidFill>
                          <a:latin typeface="华文中宋" panose="02010600040101010101" charset="-122"/>
                          <a:ea typeface="华文中宋" panose="02010600040101010101" charset="-122"/>
                          <a:sym typeface="+mn-ea"/>
                        </a:rPr>
                        <a:t>解放战争后期中共为工作重心转移的准备措施</a:t>
                      </a:r>
                      <a:endParaRPr sz="1600" dirty="0">
                        <a:solidFill>
                          <a:srgbClr val="0000FF"/>
                        </a:solidFill>
                        <a:latin typeface="华文中宋" panose="02010600040101010101" charset="-122"/>
                        <a:ea typeface="华文中宋" panose="02010600040101010101" charset="-122"/>
                        <a:sym typeface="+mn-ea"/>
                      </a:endParaRPr>
                    </a:p>
                  </a:txBody>
                  <a:tcPr anchor="ctr">
                    <a:lnL w="6350" cap="flat" cmpd="sng" algn="ctr">
                      <a:solidFill>
                        <a:schemeClr val="accent2">
                          <a:lumMod val="60000"/>
                          <a:lumOff val="40000"/>
                        </a:schemeClr>
                      </a:solidFill>
                      <a:prstDash val="solid"/>
                      <a:round/>
                      <a:headEnd type="none" w="med" len="med"/>
                      <a:tailEnd type="none" w="med" len="med"/>
                    </a:lnL>
                    <a:lnR w="3175" cap="flat" cmpd="sng" algn="ctr">
                      <a:solidFill>
                        <a:schemeClr val="accent2">
                          <a:lumMod val="75000"/>
                        </a:schemeClr>
                      </a:solidFill>
                      <a:prstDash val="solid"/>
                      <a:round/>
                      <a:headEnd type="none" w="med" len="med"/>
                      <a:tailEnd type="none" w="med" len="med"/>
                    </a:lnR>
                    <a:lnT w="3175" cap="flat" cmpd="sng" algn="ctr">
                      <a:solidFill>
                        <a:schemeClr val="accent2">
                          <a:lumMod val="75000"/>
                        </a:schemeClr>
                      </a:solidFill>
                      <a:prstDash val="solid"/>
                      <a:round/>
                      <a:headEnd type="none" w="med" len="med"/>
                      <a:tailEnd type="none" w="med" len="med"/>
                    </a:lnT>
                    <a:lnB w="3175"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a:lnSpc>
                          <a:spcPct val="125000"/>
                        </a:lnSpc>
                        <a:spcBef>
                          <a:spcPts val="0"/>
                        </a:spcBef>
                        <a:spcAft>
                          <a:spcPts val="0"/>
                        </a:spcAft>
                      </a:pPr>
                      <a:r>
                        <a:rPr lang="zh-CN" altLang="en-US" sz="1600" dirty="0">
                          <a:latin typeface="华文中宋" panose="02010600040101010101" charset="-122"/>
                          <a:ea typeface="华文中宋" panose="02010600040101010101" charset="-122"/>
                          <a:sym typeface="+mn-ea"/>
                        </a:rPr>
                        <a:t>上海</a:t>
                      </a:r>
                      <a:r>
                        <a:rPr lang="en-US" altLang="zh-CN" sz="1600" dirty="0">
                          <a:latin typeface="华文中宋" panose="02010600040101010101" charset="-122"/>
                          <a:ea typeface="华文中宋" panose="02010600040101010101" charset="-122"/>
                          <a:sym typeface="+mn-ea"/>
                        </a:rPr>
                        <a:t>.14</a:t>
                      </a:r>
                      <a:r>
                        <a:rPr lang="zh-CN" altLang="en-US" sz="1600" dirty="0">
                          <a:latin typeface="华文中宋" panose="02010600040101010101" charset="-122"/>
                          <a:ea typeface="华文中宋" panose="02010600040101010101" charset="-122"/>
                          <a:sym typeface="+mn-ea"/>
                        </a:rPr>
                        <a:t>题：</a:t>
                      </a:r>
                      <a:r>
                        <a:rPr lang="zh-CN" altLang="en-US" sz="1600" dirty="0">
                          <a:solidFill>
                            <a:srgbClr val="0000FF"/>
                          </a:solidFill>
                          <a:latin typeface="华文中宋" panose="02010600040101010101" charset="-122"/>
                          <a:ea typeface="华文中宋" panose="02010600040101010101" charset="-122"/>
                          <a:sym typeface="+mn-ea"/>
                        </a:rPr>
                        <a:t>中共七大与毛泽东思想</a:t>
                      </a:r>
                      <a:endParaRPr lang="zh-CN" altLang="en-US" sz="1600" dirty="0">
                        <a:solidFill>
                          <a:srgbClr val="0000FF"/>
                        </a:solidFill>
                        <a:latin typeface="华文中宋" panose="02010600040101010101" charset="-122"/>
                        <a:ea typeface="华文中宋" panose="02010600040101010101" charset="-122"/>
                        <a:sym typeface="+mn-ea"/>
                      </a:endParaRPr>
                    </a:p>
                    <a:p>
                      <a:pPr algn="l">
                        <a:lnSpc>
                          <a:spcPct val="110000"/>
                        </a:lnSpc>
                        <a:spcBef>
                          <a:spcPts val="0"/>
                        </a:spcBef>
                        <a:spcAft>
                          <a:spcPts val="0"/>
                        </a:spcAft>
                        <a:buClrTx/>
                        <a:buSzTx/>
                        <a:buFontTx/>
                        <a:defRPr/>
                      </a:pPr>
                      <a:r>
                        <a:rPr lang="zh-CN" altLang="en-US" sz="1600" dirty="0">
                          <a:solidFill>
                            <a:schemeClr val="tx1"/>
                          </a:solidFill>
                          <a:latin typeface="华文中宋" panose="02010600040101010101" charset="-122"/>
                          <a:ea typeface="华文中宋" panose="02010600040101010101" charset="-122"/>
                          <a:sym typeface="+mn-ea"/>
                        </a:rPr>
                        <a:t>海南</a:t>
                      </a:r>
                      <a:r>
                        <a:rPr lang="en-US" altLang="zh-CN" sz="1600" dirty="0">
                          <a:solidFill>
                            <a:schemeClr val="tx1"/>
                          </a:solidFill>
                          <a:latin typeface="华文中宋" panose="02010600040101010101" charset="-122"/>
                          <a:ea typeface="华文中宋" panose="02010600040101010101" charset="-122"/>
                          <a:sym typeface="+mn-ea"/>
                        </a:rPr>
                        <a:t>.10</a:t>
                      </a:r>
                      <a:r>
                        <a:rPr lang="zh-CN" altLang="en-US" sz="1600" dirty="0">
                          <a:solidFill>
                            <a:schemeClr val="tx1"/>
                          </a:solidFill>
                          <a:latin typeface="华文中宋" panose="02010600040101010101" charset="-122"/>
                          <a:ea typeface="华文中宋" panose="02010600040101010101" charset="-122"/>
                          <a:sym typeface="+mn-ea"/>
                        </a:rPr>
                        <a:t>题：</a:t>
                      </a:r>
                      <a:r>
                        <a:rPr lang="zh-CN" altLang="en-US" sz="1600" dirty="0">
                          <a:solidFill>
                            <a:srgbClr val="0000FF"/>
                          </a:solidFill>
                          <a:latin typeface="华文中宋" panose="02010600040101010101" charset="-122"/>
                          <a:ea typeface="华文中宋" panose="02010600040101010101" charset="-122"/>
                          <a:sym typeface="+mn-ea"/>
                        </a:rPr>
                        <a:t>抗日民族统一战线</a:t>
                      </a:r>
                      <a:endParaRPr lang="zh-CN" altLang="en-US" sz="1600" dirty="0">
                        <a:solidFill>
                          <a:srgbClr val="0000FF"/>
                        </a:solidFill>
                        <a:latin typeface="华文中宋" panose="02010600040101010101" charset="-122"/>
                        <a:ea typeface="华文中宋" panose="02010600040101010101" charset="-122"/>
                        <a:sym typeface="+mn-ea"/>
                      </a:endParaRPr>
                    </a:p>
                  </a:txBody>
                  <a:tcPr anchor="ctr">
                    <a:lnL w="3175" cap="flat" cmpd="sng" algn="ctr">
                      <a:solidFill>
                        <a:schemeClr val="accent2">
                          <a:lumMod val="75000"/>
                        </a:schemeClr>
                      </a:solidFill>
                      <a:prstDash val="solid"/>
                      <a:round/>
                      <a:headEnd type="none" w="med" len="med"/>
                      <a:tailEnd type="none" w="med" len="med"/>
                    </a:lnL>
                    <a:lnR w="9525" cap="flat" cmpd="sng" algn="ctr">
                      <a:noFill/>
                      <a:prstDash val="solid"/>
                      <a:round/>
                      <a:headEnd type="none" w="med" len="med"/>
                      <a:tailEnd type="none" w="med" len="med"/>
                    </a:lnR>
                    <a:lnT w="3175" cap="flat" cmpd="sng" algn="ctr">
                      <a:solidFill>
                        <a:schemeClr val="accent2">
                          <a:lumMod val="75000"/>
                        </a:schemeClr>
                      </a:solidFill>
                      <a:prstDash val="solid"/>
                      <a:round/>
                      <a:headEnd type="none" w="med" len="med"/>
                      <a:tailEnd type="none" w="med" len="med"/>
                    </a:lnT>
                    <a:lnB w="3175"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r>
              <a:tr h="1005840">
                <a:tc>
                  <a:txBody>
                    <a:bodyPr/>
                    <a:lstStyle/>
                    <a:p>
                      <a:pPr algn="ctr"/>
                      <a:r>
                        <a:rPr lang="en-US" altLang="zh-CN" sz="1400" b="1" dirty="0">
                          <a:latin typeface="华文中宋" panose="02010600040101010101" charset="-122"/>
                          <a:ea typeface="华文中宋" panose="02010600040101010101" charset="-122"/>
                        </a:rPr>
                        <a:t>2020</a:t>
                      </a:r>
                      <a:endParaRPr lang="en-US" altLang="zh-CN" sz="1400" b="1" dirty="0">
                        <a:latin typeface="华文中宋" panose="02010600040101010101" charset="-122"/>
                        <a:ea typeface="华文中宋" panose="02010600040101010101" charset="-122"/>
                      </a:endParaRPr>
                    </a:p>
                  </a:txBody>
                  <a:tcPr anchor="ctr">
                    <a:lnL w="9525" cap="flat" cmpd="sng" algn="ctr">
                      <a:noFill/>
                      <a:prstDash val="solid"/>
                      <a:round/>
                      <a:headEnd type="none" w="med" len="med"/>
                      <a:tailEnd type="none" w="med" len="med"/>
                    </a:lnL>
                    <a:lnR w="6350" cap="flat" cmpd="sng" algn="ctr">
                      <a:solidFill>
                        <a:schemeClr val="accent2">
                          <a:lumMod val="60000"/>
                          <a:lumOff val="40000"/>
                        </a:schemeClr>
                      </a:solidFill>
                      <a:prstDash val="solid"/>
                      <a:round/>
                      <a:headEnd type="none" w="med" len="med"/>
                      <a:tailEnd type="none" w="med" len="med"/>
                    </a:lnR>
                    <a:lnT w="3175" cap="flat" cmpd="sng" algn="ctr">
                      <a:solidFill>
                        <a:schemeClr val="accent2">
                          <a:lumMod val="75000"/>
                        </a:schemeClr>
                      </a:solidFill>
                      <a:prstDash val="solid"/>
                      <a:round/>
                      <a:headEnd type="none" w="med" len="med"/>
                      <a:tailEnd type="none" w="med" len="med"/>
                    </a:lnT>
                    <a:lnB w="3175"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l">
                        <a:lnSpc>
                          <a:spcPct val="110000"/>
                        </a:lnSpc>
                        <a:spcBef>
                          <a:spcPts val="0"/>
                        </a:spcBef>
                        <a:spcAft>
                          <a:spcPts val="0"/>
                        </a:spcAft>
                      </a:pPr>
                      <a:r>
                        <a:rPr lang="en-US" altLang="zh-CN" sz="1600" dirty="0">
                          <a:latin typeface="华文中宋" panose="02010600040101010101" charset="-122"/>
                          <a:ea typeface="华文中宋" panose="02010600040101010101" charset="-122"/>
                          <a:sym typeface="+mn-ea"/>
                        </a:rPr>
                        <a:t>【</a:t>
                      </a:r>
                      <a:r>
                        <a:rPr lang="en-US" altLang="zh-CN" sz="1600" dirty="0">
                          <a:solidFill>
                            <a:schemeClr val="tx1"/>
                          </a:solidFill>
                          <a:latin typeface="华文中宋" panose="02010600040101010101" charset="-122"/>
                          <a:ea typeface="华文中宋" panose="02010600040101010101" charset="-122"/>
                          <a:sym typeface="+mn-ea"/>
                        </a:rPr>
                        <a:t>2</a:t>
                      </a:r>
                      <a:r>
                        <a:rPr lang="zh-CN" altLang="en-US" sz="1600" dirty="0">
                          <a:solidFill>
                            <a:schemeClr val="tx1"/>
                          </a:solidFill>
                          <a:latin typeface="华文中宋" panose="02010600040101010101" charset="-122"/>
                          <a:ea typeface="华文中宋" panose="02010600040101010101" charset="-122"/>
                          <a:sym typeface="+mn-ea"/>
                        </a:rPr>
                        <a:t>卷</a:t>
                      </a:r>
                      <a:r>
                        <a:rPr lang="en-US" altLang="zh-CN" sz="1600" dirty="0">
                          <a:latin typeface="华文中宋" panose="02010600040101010101" charset="-122"/>
                          <a:ea typeface="华文中宋" panose="02010600040101010101" charset="-122"/>
                          <a:sym typeface="+mn-ea"/>
                        </a:rPr>
                        <a:t>】30</a:t>
                      </a:r>
                      <a:r>
                        <a:rPr lang="zh-CN" altLang="en-US" sz="1600" dirty="0">
                          <a:latin typeface="华文中宋" panose="02010600040101010101" charset="-122"/>
                          <a:ea typeface="华文中宋" panose="02010600040101010101" charset="-122"/>
                          <a:sym typeface="+mn-ea"/>
                        </a:rPr>
                        <a:t>题：</a:t>
                      </a:r>
                      <a:r>
                        <a:rPr lang="zh-CN" altLang="en-US" sz="1600" dirty="0">
                          <a:solidFill>
                            <a:srgbClr val="0000FF"/>
                          </a:solidFill>
                          <a:latin typeface="华文中宋" panose="02010600040101010101" charset="-122"/>
                          <a:ea typeface="华文中宋" panose="02010600040101010101" charset="-122"/>
                          <a:sym typeface="+mn-ea"/>
                        </a:rPr>
                        <a:t>陕甘宁边区政权的民主选举</a:t>
                      </a:r>
                      <a:endParaRPr lang="zh-CN" altLang="en-US" sz="1600" dirty="0">
                        <a:solidFill>
                          <a:srgbClr val="0000FF"/>
                        </a:solidFill>
                        <a:latin typeface="华文中宋" panose="02010600040101010101" charset="-122"/>
                        <a:ea typeface="华文中宋" panose="02010600040101010101" charset="-122"/>
                        <a:sym typeface="+mn-ea"/>
                      </a:endParaRPr>
                    </a:p>
                    <a:p>
                      <a:pPr algn="l">
                        <a:lnSpc>
                          <a:spcPct val="110000"/>
                        </a:lnSpc>
                        <a:spcBef>
                          <a:spcPts val="0"/>
                        </a:spcBef>
                        <a:spcAft>
                          <a:spcPts val="0"/>
                        </a:spcAft>
                      </a:pPr>
                      <a:r>
                        <a:rPr lang="zh-CN" altLang="en-US" sz="1600" dirty="0">
                          <a:solidFill>
                            <a:schemeClr val="tx1"/>
                          </a:solidFill>
                          <a:latin typeface="华文中宋" panose="02010600040101010101" charset="-122"/>
                          <a:ea typeface="华文中宋" panose="02010600040101010101" charset="-122"/>
                          <a:sym typeface="+mn-ea"/>
                        </a:rPr>
                        <a:t>【</a:t>
                      </a:r>
                      <a:r>
                        <a:rPr lang="en-US" altLang="zh-CN" sz="1600" dirty="0">
                          <a:solidFill>
                            <a:schemeClr val="tx1"/>
                          </a:solidFill>
                          <a:latin typeface="华文中宋" panose="02010600040101010101" charset="-122"/>
                          <a:ea typeface="华文中宋" panose="02010600040101010101" charset="-122"/>
                          <a:sym typeface="+mn-ea"/>
                        </a:rPr>
                        <a:t>3</a:t>
                      </a:r>
                      <a:r>
                        <a:rPr lang="zh-CN" altLang="en-US" sz="1600" dirty="0">
                          <a:solidFill>
                            <a:schemeClr val="tx1"/>
                          </a:solidFill>
                          <a:latin typeface="华文中宋" panose="02010600040101010101" charset="-122"/>
                          <a:ea typeface="华文中宋" panose="02010600040101010101" charset="-122"/>
                          <a:sym typeface="+mn-ea"/>
                        </a:rPr>
                        <a:t>卷】30题：</a:t>
                      </a:r>
                      <a:r>
                        <a:rPr lang="zh-CN" altLang="en-US" sz="1600" dirty="0">
                          <a:solidFill>
                            <a:srgbClr val="0000FF"/>
                          </a:solidFill>
                          <a:latin typeface="华文中宋" panose="02010600040101010101" charset="-122"/>
                          <a:ea typeface="华文中宋" panose="02010600040101010101" charset="-122"/>
                          <a:sym typeface="+mn-ea"/>
                        </a:rPr>
                        <a:t>解放战争时期国统区经济受挫</a:t>
                      </a:r>
                      <a:endParaRPr lang="zh-CN" altLang="en-US" sz="1600" dirty="0">
                        <a:solidFill>
                          <a:srgbClr val="0000FF"/>
                        </a:solidFill>
                        <a:latin typeface="华文中宋" panose="02010600040101010101" charset="-122"/>
                        <a:ea typeface="华文中宋" panose="02010600040101010101" charset="-122"/>
                        <a:sym typeface="+mn-ea"/>
                      </a:endParaRPr>
                    </a:p>
                  </a:txBody>
                  <a:tcPr anchor="ctr">
                    <a:lnL w="6350" cap="flat" cmpd="sng" algn="ctr">
                      <a:solidFill>
                        <a:schemeClr val="accent2">
                          <a:lumMod val="60000"/>
                          <a:lumOff val="40000"/>
                        </a:schemeClr>
                      </a:solidFill>
                      <a:prstDash val="solid"/>
                      <a:round/>
                      <a:headEnd type="none" w="med" len="med"/>
                      <a:tailEnd type="none" w="med" len="med"/>
                    </a:lnL>
                    <a:lnR w="3175" cap="flat" cmpd="sng" algn="ctr">
                      <a:solidFill>
                        <a:schemeClr val="accent2">
                          <a:lumMod val="75000"/>
                        </a:schemeClr>
                      </a:solidFill>
                      <a:prstDash val="solid"/>
                      <a:round/>
                      <a:headEnd type="none" w="med" len="med"/>
                      <a:tailEnd type="none" w="med" len="med"/>
                    </a:lnR>
                    <a:lnT w="3175" cap="flat" cmpd="sng" algn="ctr">
                      <a:solidFill>
                        <a:schemeClr val="accent2">
                          <a:lumMod val="75000"/>
                        </a:schemeClr>
                      </a:solidFill>
                      <a:prstDash val="solid"/>
                      <a:round/>
                      <a:headEnd type="none" w="med" len="med"/>
                      <a:tailEnd type="none" w="med" len="med"/>
                    </a:lnT>
                    <a:lnB w="3175"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lvl="0" algn="l" defTabSz="914400" rtl="0" eaLnBrk="1" latinLnBrk="0" hangingPunct="1">
                        <a:lnSpc>
                          <a:spcPct val="125000"/>
                        </a:lnSpc>
                        <a:spcBef>
                          <a:spcPts val="0"/>
                        </a:spcBef>
                        <a:spcAft>
                          <a:spcPts val="0"/>
                        </a:spcAft>
                      </a:pPr>
                      <a:r>
                        <a:rPr lang="zh-CN" altLang="en-US" sz="1600" dirty="0">
                          <a:latin typeface="华文中宋" panose="02010600040101010101" charset="-122"/>
                          <a:ea typeface="华文中宋" panose="02010600040101010101" charset="-122"/>
                          <a:sym typeface="+mn-ea"/>
                        </a:rPr>
                        <a:t>海南</a:t>
                      </a:r>
                      <a:r>
                        <a:rPr lang="en-US" altLang="zh-CN" sz="1600" dirty="0">
                          <a:latin typeface="华文中宋" panose="02010600040101010101" charset="-122"/>
                          <a:ea typeface="华文中宋" panose="02010600040101010101" charset="-122"/>
                          <a:sym typeface="+mn-ea"/>
                        </a:rPr>
                        <a:t>.10</a:t>
                      </a:r>
                      <a:r>
                        <a:rPr lang="zh-CN" altLang="en-US" sz="1600" dirty="0">
                          <a:latin typeface="华文中宋" panose="02010600040101010101" charset="-122"/>
                          <a:ea typeface="华文中宋" panose="02010600040101010101" charset="-122"/>
                          <a:sym typeface="+mn-ea"/>
                        </a:rPr>
                        <a:t>题：</a:t>
                      </a:r>
                      <a:r>
                        <a:rPr lang="zh-CN" altLang="en-US" sz="1600" dirty="0">
                          <a:solidFill>
                            <a:srgbClr val="0000FF"/>
                          </a:solidFill>
                          <a:latin typeface="华文中宋" panose="02010600040101010101" charset="-122"/>
                          <a:ea typeface="华文中宋" panose="02010600040101010101" charset="-122"/>
                          <a:sym typeface="+mn-ea"/>
                        </a:rPr>
                        <a:t>敌后战场的抗战</a:t>
                      </a:r>
                      <a:endParaRPr lang="zh-CN" sz="1600" dirty="0">
                        <a:solidFill>
                          <a:srgbClr val="0000FF"/>
                        </a:solidFill>
                        <a:latin typeface="华文中宋" panose="02010600040101010101" charset="-122"/>
                        <a:ea typeface="华文中宋" panose="02010600040101010101" charset="-122"/>
                        <a:sym typeface="+mn-ea"/>
                      </a:endParaRPr>
                    </a:p>
                    <a:p>
                      <a:pPr marL="0" lvl="0" algn="l" defTabSz="914400" rtl="0" eaLnBrk="1" latinLnBrk="0" hangingPunct="1">
                        <a:lnSpc>
                          <a:spcPct val="125000"/>
                        </a:lnSpc>
                        <a:spcBef>
                          <a:spcPts val="0"/>
                        </a:spcBef>
                        <a:spcAft>
                          <a:spcPts val="0"/>
                        </a:spcAft>
                      </a:pPr>
                      <a:r>
                        <a:rPr lang="zh-CN" altLang="en-US" sz="1600" dirty="0">
                          <a:latin typeface="华文中宋" panose="02010600040101010101" charset="-122"/>
                          <a:ea typeface="华文中宋" panose="02010600040101010101" charset="-122"/>
                          <a:sym typeface="+mn-ea"/>
                        </a:rPr>
                        <a:t>江苏</a:t>
                      </a:r>
                      <a:r>
                        <a:rPr lang="en-US" altLang="zh-CN" sz="1600" dirty="0">
                          <a:latin typeface="华文中宋" panose="02010600040101010101" charset="-122"/>
                          <a:ea typeface="华文中宋" panose="02010600040101010101" charset="-122"/>
                          <a:sym typeface="+mn-ea"/>
                        </a:rPr>
                        <a:t>.11</a:t>
                      </a:r>
                      <a:r>
                        <a:rPr lang="zh-CN" altLang="en-US" sz="1600" dirty="0">
                          <a:latin typeface="华文中宋" panose="02010600040101010101" charset="-122"/>
                          <a:ea typeface="华文中宋" panose="02010600040101010101" charset="-122"/>
                          <a:sym typeface="+mn-ea"/>
                        </a:rPr>
                        <a:t>题：</a:t>
                      </a:r>
                      <a:r>
                        <a:rPr lang="zh-CN" altLang="en-US" sz="1600" dirty="0">
                          <a:solidFill>
                            <a:srgbClr val="0000FF"/>
                          </a:solidFill>
                          <a:latin typeface="华文中宋" panose="02010600040101010101" charset="-122"/>
                          <a:ea typeface="华文中宋" panose="02010600040101010101" charset="-122"/>
                          <a:sym typeface="+mn-ea"/>
                        </a:rPr>
                        <a:t>全民族抗战</a:t>
                      </a:r>
                      <a:endParaRPr lang="zh-CN" altLang="en-US" sz="1600" dirty="0">
                        <a:solidFill>
                          <a:srgbClr val="0000FF"/>
                        </a:solidFill>
                        <a:latin typeface="华文中宋" panose="02010600040101010101" charset="-122"/>
                        <a:ea typeface="华文中宋" panose="02010600040101010101" charset="-122"/>
                        <a:sym typeface="+mn-ea"/>
                      </a:endParaRPr>
                    </a:p>
                    <a:p>
                      <a:pPr marL="0" lvl="0" algn="l" defTabSz="914400" rtl="0" eaLnBrk="1" latinLnBrk="0" hangingPunct="1">
                        <a:lnSpc>
                          <a:spcPct val="125000"/>
                        </a:lnSpc>
                        <a:spcBef>
                          <a:spcPts val="0"/>
                        </a:spcBef>
                        <a:spcAft>
                          <a:spcPts val="0"/>
                        </a:spcAft>
                      </a:pPr>
                      <a:r>
                        <a:rPr lang="zh-CN" altLang="en-US" sz="1600" dirty="0">
                          <a:latin typeface="华文中宋" panose="02010600040101010101" charset="-122"/>
                          <a:ea typeface="华文中宋" panose="02010600040101010101" charset="-122"/>
                          <a:sym typeface="+mn-ea"/>
                        </a:rPr>
                        <a:t>天津</a:t>
                      </a:r>
                      <a:r>
                        <a:rPr lang="en-US" altLang="zh-CN" sz="1600" dirty="0">
                          <a:latin typeface="华文中宋" panose="02010600040101010101" charset="-122"/>
                          <a:ea typeface="华文中宋" panose="02010600040101010101" charset="-122"/>
                          <a:sym typeface="+mn-ea"/>
                        </a:rPr>
                        <a:t>.5</a:t>
                      </a:r>
                      <a:r>
                        <a:rPr lang="zh-CN" altLang="en-US" sz="1600" dirty="0">
                          <a:latin typeface="华文中宋" panose="02010600040101010101" charset="-122"/>
                          <a:ea typeface="华文中宋" panose="02010600040101010101" charset="-122"/>
                          <a:sym typeface="+mn-ea"/>
                        </a:rPr>
                        <a:t>题：</a:t>
                      </a:r>
                      <a:r>
                        <a:rPr lang="zh-CN" altLang="en-US" sz="1600" dirty="0">
                          <a:solidFill>
                            <a:srgbClr val="0000FF"/>
                          </a:solidFill>
                          <a:latin typeface="华文中宋" panose="02010600040101010101" charset="-122"/>
                          <a:ea typeface="华文中宋" panose="02010600040101010101" charset="-122"/>
                          <a:sym typeface="+mn-ea"/>
                        </a:rPr>
                        <a:t>全民族抗战</a:t>
                      </a:r>
                      <a:endParaRPr lang="zh-CN" altLang="en-US" sz="1600" dirty="0">
                        <a:solidFill>
                          <a:srgbClr val="0000FF"/>
                        </a:solidFill>
                        <a:latin typeface="华文中宋" panose="02010600040101010101" charset="-122"/>
                        <a:ea typeface="华文中宋" panose="02010600040101010101" charset="-122"/>
                        <a:sym typeface="+mn-ea"/>
                      </a:endParaRPr>
                    </a:p>
                  </a:txBody>
                  <a:tcPr anchor="ctr">
                    <a:lnL w="3175" cap="flat" cmpd="sng" algn="ctr">
                      <a:solidFill>
                        <a:schemeClr val="accent2">
                          <a:lumMod val="75000"/>
                        </a:schemeClr>
                      </a:solidFill>
                      <a:prstDash val="solid"/>
                      <a:round/>
                      <a:headEnd type="none" w="med" len="med"/>
                      <a:tailEnd type="none" w="med" len="med"/>
                    </a:lnL>
                    <a:lnR w="9525" cap="flat" cmpd="sng" algn="ctr">
                      <a:noFill/>
                      <a:prstDash val="solid"/>
                      <a:round/>
                      <a:headEnd type="none" w="med" len="med"/>
                      <a:tailEnd type="none" w="med" len="med"/>
                    </a:lnR>
                    <a:lnT w="3175" cap="flat" cmpd="sng" algn="ctr">
                      <a:solidFill>
                        <a:schemeClr val="accent2">
                          <a:lumMod val="75000"/>
                        </a:schemeClr>
                      </a:solidFill>
                      <a:prstDash val="solid"/>
                      <a:round/>
                      <a:headEnd type="none" w="med" len="med"/>
                      <a:tailEnd type="none" w="med" len="med"/>
                    </a:lnT>
                    <a:lnB w="3175"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r>
              <a:tr h="1914525">
                <a:tc>
                  <a:txBody>
                    <a:bodyPr/>
                    <a:lstStyle/>
                    <a:p>
                      <a:pPr algn="ctr"/>
                      <a:r>
                        <a:rPr lang="en-US" altLang="zh-CN" sz="1400" b="1" dirty="0">
                          <a:latin typeface="华文中宋" panose="02010600040101010101" charset="-122"/>
                          <a:ea typeface="华文中宋" panose="02010600040101010101" charset="-122"/>
                        </a:rPr>
                        <a:t>2021</a:t>
                      </a:r>
                      <a:endParaRPr lang="en-US" altLang="zh-CN" sz="1400" b="1" dirty="0">
                        <a:latin typeface="华文中宋" panose="02010600040101010101" charset="-122"/>
                        <a:ea typeface="华文中宋" panose="02010600040101010101" charset="-122"/>
                      </a:endParaRPr>
                    </a:p>
                  </a:txBody>
                  <a:tcPr anchor="ctr">
                    <a:lnL w="9525" cap="flat" cmpd="sng" algn="ctr">
                      <a:noFill/>
                      <a:prstDash val="solid"/>
                      <a:round/>
                      <a:headEnd type="none" w="med" len="med"/>
                      <a:tailEnd type="none" w="med" len="med"/>
                    </a:lnL>
                    <a:lnR w="6350" cap="flat" cmpd="sng" algn="ctr">
                      <a:solidFill>
                        <a:schemeClr val="accent2">
                          <a:lumMod val="60000"/>
                          <a:lumOff val="40000"/>
                        </a:schemeClr>
                      </a:solidFill>
                      <a:prstDash val="solid"/>
                      <a:round/>
                      <a:headEnd type="none" w="med" len="med"/>
                      <a:tailEnd type="none" w="med" len="med"/>
                    </a:lnR>
                    <a:lnT w="3175" cap="flat" cmpd="sng" algn="ctr">
                      <a:solidFill>
                        <a:schemeClr val="accent2">
                          <a:lumMod val="75000"/>
                        </a:schemeClr>
                      </a:solidFill>
                      <a:prstDash val="solid"/>
                      <a:round/>
                      <a:headEnd type="none" w="med" len="med"/>
                      <a:tailEnd type="none" w="med" len="med"/>
                    </a:lnT>
                    <a:lnB w="3175"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lvl="0" indent="0" algn="l" defTabSz="914400" rtl="0" eaLnBrk="1" fontAlgn="auto" latinLnBrk="0" hangingPunct="1">
                        <a:lnSpc>
                          <a:spcPct val="110000"/>
                        </a:lnSpc>
                        <a:spcBef>
                          <a:spcPts val="0"/>
                        </a:spcBef>
                        <a:spcAft>
                          <a:spcPts val="0"/>
                        </a:spcAft>
                        <a:buClrTx/>
                        <a:buSzTx/>
                        <a:buFontTx/>
                        <a:buNone/>
                        <a:defRPr/>
                      </a:pPr>
                      <a:endParaRPr lang="zh-CN" altLang="en-US" sz="1600" dirty="0">
                        <a:solidFill>
                          <a:srgbClr val="0000FF"/>
                        </a:solidFill>
                        <a:latin typeface="华文中宋" panose="02010600040101010101" charset="-122"/>
                        <a:ea typeface="华文中宋" panose="02010600040101010101" charset="-122"/>
                        <a:sym typeface="+mn-ea"/>
                      </a:endParaRPr>
                    </a:p>
                  </a:txBody>
                  <a:tcPr anchor="ctr">
                    <a:lnL w="6350" cap="flat" cmpd="sng" algn="ctr">
                      <a:solidFill>
                        <a:schemeClr val="accent2">
                          <a:lumMod val="60000"/>
                          <a:lumOff val="40000"/>
                        </a:schemeClr>
                      </a:solidFill>
                      <a:prstDash val="solid"/>
                      <a:round/>
                      <a:headEnd type="none" w="med" len="med"/>
                      <a:tailEnd type="none" w="med" len="med"/>
                    </a:lnL>
                    <a:lnR w="3175" cap="flat" cmpd="sng" algn="ctr">
                      <a:solidFill>
                        <a:schemeClr val="accent2">
                          <a:lumMod val="75000"/>
                        </a:schemeClr>
                      </a:solidFill>
                      <a:prstDash val="solid"/>
                      <a:round/>
                      <a:headEnd type="none" w="med" len="med"/>
                      <a:tailEnd type="none" w="med" len="med"/>
                    </a:lnR>
                    <a:lnT w="3175" cap="flat" cmpd="sng" algn="ctr">
                      <a:solidFill>
                        <a:schemeClr val="accent2">
                          <a:lumMod val="75000"/>
                        </a:schemeClr>
                      </a:solidFill>
                      <a:prstDash val="solid"/>
                      <a:round/>
                      <a:headEnd type="none" w="med" len="med"/>
                      <a:tailEnd type="none" w="med" len="med"/>
                    </a:lnT>
                    <a:lnB w="3175"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a:lnSpc>
                          <a:spcPct val="125000"/>
                        </a:lnSpc>
                        <a:spcBef>
                          <a:spcPts val="0"/>
                        </a:spcBef>
                        <a:spcAft>
                          <a:spcPts val="0"/>
                        </a:spcAft>
                      </a:pPr>
                      <a:r>
                        <a:rPr lang="zh-CN" altLang="en-US" sz="1600" dirty="0">
                          <a:solidFill>
                            <a:schemeClr val="tx1"/>
                          </a:solidFill>
                          <a:latin typeface="华文中宋" panose="02010600040101010101" charset="-122"/>
                          <a:ea typeface="华文中宋" panose="02010600040101010101" charset="-122"/>
                          <a:sym typeface="+mn-ea"/>
                        </a:rPr>
                        <a:t>重庆</a:t>
                      </a:r>
                      <a:r>
                        <a:rPr lang="en-US" altLang="zh-CN" sz="1600" dirty="0">
                          <a:solidFill>
                            <a:schemeClr val="tx1"/>
                          </a:solidFill>
                          <a:latin typeface="华文中宋" panose="02010600040101010101" charset="-122"/>
                          <a:ea typeface="华文中宋" panose="02010600040101010101" charset="-122"/>
                          <a:sym typeface="+mn-ea"/>
                        </a:rPr>
                        <a:t>.</a:t>
                      </a:r>
                      <a:r>
                        <a:rPr lang="en-US" sz="1600" dirty="0">
                          <a:solidFill>
                            <a:schemeClr val="tx1"/>
                          </a:solidFill>
                          <a:latin typeface="华文中宋" panose="02010600040101010101" charset="-122"/>
                          <a:ea typeface="华文中宋" panose="02010600040101010101" charset="-122"/>
                          <a:sym typeface="+mn-ea"/>
                        </a:rPr>
                        <a:t>8</a:t>
                      </a:r>
                      <a:r>
                        <a:rPr lang="zh-CN" altLang="en-US" sz="1600" dirty="0">
                          <a:solidFill>
                            <a:schemeClr val="tx1"/>
                          </a:solidFill>
                          <a:latin typeface="华文中宋" panose="02010600040101010101" charset="-122"/>
                          <a:ea typeface="华文中宋" panose="02010600040101010101" charset="-122"/>
                          <a:sym typeface="+mn-ea"/>
                        </a:rPr>
                        <a:t>题：</a:t>
                      </a:r>
                      <a:r>
                        <a:rPr lang="zh-CN" altLang="en-US" sz="1600" dirty="0">
                          <a:solidFill>
                            <a:srgbClr val="0000FF"/>
                          </a:solidFill>
                          <a:latin typeface="华文中宋" panose="02010600040101010101" charset="-122"/>
                          <a:ea typeface="华文中宋" panose="02010600040101010101" charset="-122"/>
                          <a:sym typeface="+mn-ea"/>
                        </a:rPr>
                        <a:t>日本局部侵华史实</a:t>
                      </a:r>
                      <a:endParaRPr lang="zh-CN" altLang="en-US" sz="1600" dirty="0">
                        <a:solidFill>
                          <a:srgbClr val="0000FF"/>
                        </a:solidFill>
                        <a:latin typeface="华文中宋" panose="02010600040101010101" charset="-122"/>
                        <a:ea typeface="华文中宋" panose="02010600040101010101" charset="-122"/>
                        <a:sym typeface="+mn-ea"/>
                      </a:endParaRPr>
                    </a:p>
                    <a:p>
                      <a:pPr algn="l">
                        <a:lnSpc>
                          <a:spcPct val="125000"/>
                        </a:lnSpc>
                        <a:spcBef>
                          <a:spcPts val="0"/>
                        </a:spcBef>
                        <a:spcAft>
                          <a:spcPts val="0"/>
                        </a:spcAft>
                      </a:pPr>
                      <a:r>
                        <a:rPr lang="zh-CN" altLang="en-US" sz="1600" dirty="0">
                          <a:solidFill>
                            <a:schemeClr val="tx1"/>
                          </a:solidFill>
                          <a:latin typeface="华文中宋" panose="02010600040101010101" charset="-122"/>
                          <a:ea typeface="华文中宋" panose="02010600040101010101" charset="-122"/>
                          <a:sym typeface="+mn-ea"/>
                        </a:rPr>
                        <a:t>江苏</a:t>
                      </a:r>
                      <a:r>
                        <a:rPr lang="en-US" altLang="zh-CN" sz="1600" dirty="0">
                          <a:solidFill>
                            <a:schemeClr val="tx1"/>
                          </a:solidFill>
                          <a:latin typeface="华文中宋" panose="02010600040101010101" charset="-122"/>
                          <a:ea typeface="华文中宋" panose="02010600040101010101" charset="-122"/>
                          <a:sym typeface="+mn-ea"/>
                        </a:rPr>
                        <a:t>.17</a:t>
                      </a:r>
                      <a:r>
                        <a:rPr lang="zh-CN" altLang="en-US" sz="1600" dirty="0">
                          <a:solidFill>
                            <a:schemeClr val="tx1"/>
                          </a:solidFill>
                          <a:latin typeface="华文中宋" panose="02010600040101010101" charset="-122"/>
                          <a:ea typeface="华文中宋" panose="02010600040101010101" charset="-122"/>
                          <a:sym typeface="+mn-ea"/>
                        </a:rPr>
                        <a:t>题：</a:t>
                      </a:r>
                      <a:r>
                        <a:rPr lang="zh-CN" altLang="en-US" sz="1600" dirty="0">
                          <a:solidFill>
                            <a:srgbClr val="0000FF"/>
                          </a:solidFill>
                          <a:latin typeface="华文中宋" panose="02010600040101010101" charset="-122"/>
                          <a:ea typeface="华文中宋" panose="02010600040101010101" charset="-122"/>
                          <a:sym typeface="+mn-ea"/>
                        </a:rPr>
                        <a:t>局部抗战</a:t>
                      </a:r>
                      <a:endParaRPr lang="zh-CN" altLang="en-US" sz="1600" dirty="0">
                        <a:solidFill>
                          <a:srgbClr val="0000FF"/>
                        </a:solidFill>
                        <a:latin typeface="华文中宋" panose="02010600040101010101" charset="-122"/>
                        <a:ea typeface="华文中宋" panose="02010600040101010101" charset="-122"/>
                        <a:sym typeface="+mn-ea"/>
                      </a:endParaRPr>
                    </a:p>
                    <a:p>
                      <a:pPr algn="l">
                        <a:lnSpc>
                          <a:spcPct val="125000"/>
                        </a:lnSpc>
                        <a:spcBef>
                          <a:spcPts val="0"/>
                        </a:spcBef>
                        <a:spcAft>
                          <a:spcPts val="0"/>
                        </a:spcAft>
                      </a:pPr>
                      <a:r>
                        <a:rPr lang="zh-CN" altLang="en-US" sz="1600" dirty="0">
                          <a:solidFill>
                            <a:schemeClr val="tx1"/>
                          </a:solidFill>
                          <a:latin typeface="华文中宋" panose="02010600040101010101" charset="-122"/>
                          <a:ea typeface="华文中宋" panose="02010600040101010101" charset="-122"/>
                          <a:sym typeface="+mn-ea"/>
                        </a:rPr>
                        <a:t>广东</a:t>
                      </a:r>
                      <a:r>
                        <a:rPr lang="en-US" altLang="zh-CN" sz="1600" dirty="0">
                          <a:solidFill>
                            <a:schemeClr val="tx1"/>
                          </a:solidFill>
                          <a:latin typeface="华文中宋" panose="02010600040101010101" charset="-122"/>
                          <a:ea typeface="华文中宋" panose="02010600040101010101" charset="-122"/>
                          <a:sym typeface="+mn-ea"/>
                        </a:rPr>
                        <a:t>.9</a:t>
                      </a:r>
                      <a:r>
                        <a:rPr lang="zh-CN" altLang="en-US" sz="1600" dirty="0">
                          <a:solidFill>
                            <a:schemeClr val="tx1"/>
                          </a:solidFill>
                          <a:latin typeface="华文中宋" panose="02010600040101010101" charset="-122"/>
                          <a:ea typeface="华文中宋" panose="02010600040101010101" charset="-122"/>
                          <a:sym typeface="+mn-ea"/>
                        </a:rPr>
                        <a:t>题：</a:t>
                      </a:r>
                      <a:r>
                        <a:rPr lang="zh-CN" altLang="en-US" sz="1600" dirty="0">
                          <a:solidFill>
                            <a:srgbClr val="0000FF"/>
                          </a:solidFill>
                          <a:latin typeface="华文中宋" panose="02010600040101010101" charset="-122"/>
                          <a:ea typeface="华文中宋" panose="02010600040101010101" charset="-122"/>
                          <a:sym typeface="+mn-ea"/>
                        </a:rPr>
                        <a:t>解放战争，新民主主义革命的胜利</a:t>
                      </a:r>
                      <a:endParaRPr lang="zh-CN" altLang="en-US" sz="1600" dirty="0">
                        <a:solidFill>
                          <a:srgbClr val="0000FF"/>
                        </a:solidFill>
                        <a:latin typeface="华文中宋" panose="02010600040101010101" charset="-122"/>
                        <a:ea typeface="华文中宋" panose="02010600040101010101" charset="-122"/>
                        <a:sym typeface="+mn-ea"/>
                      </a:endParaRPr>
                    </a:p>
                    <a:p>
                      <a:pPr algn="l">
                        <a:lnSpc>
                          <a:spcPct val="125000"/>
                        </a:lnSpc>
                        <a:spcBef>
                          <a:spcPts val="0"/>
                        </a:spcBef>
                        <a:spcAft>
                          <a:spcPts val="0"/>
                        </a:spcAft>
                      </a:pPr>
                      <a:r>
                        <a:rPr lang="zh-CN" altLang="en-US" sz="1600" dirty="0">
                          <a:solidFill>
                            <a:schemeClr val="tx1"/>
                          </a:solidFill>
                          <a:latin typeface="华文中宋" panose="02010600040101010101" charset="-122"/>
                          <a:ea typeface="华文中宋" panose="02010600040101010101" charset="-122"/>
                          <a:sym typeface="+mn-ea"/>
                        </a:rPr>
                        <a:t>浙江</a:t>
                      </a:r>
                      <a:r>
                        <a:rPr lang="en-US" altLang="zh-CN" sz="1600" dirty="0">
                          <a:solidFill>
                            <a:schemeClr val="tx1"/>
                          </a:solidFill>
                          <a:latin typeface="华文中宋" panose="02010600040101010101" charset="-122"/>
                          <a:ea typeface="华文中宋" panose="02010600040101010101" charset="-122"/>
                          <a:sym typeface="+mn-ea"/>
                        </a:rPr>
                        <a:t>.28</a:t>
                      </a:r>
                      <a:r>
                        <a:rPr lang="zh-CN" altLang="en-US" sz="1600" dirty="0">
                          <a:solidFill>
                            <a:schemeClr val="tx1"/>
                          </a:solidFill>
                          <a:latin typeface="华文中宋" panose="02010600040101010101" charset="-122"/>
                          <a:ea typeface="华文中宋" panose="02010600040101010101" charset="-122"/>
                          <a:sym typeface="+mn-ea"/>
                        </a:rPr>
                        <a:t>题：</a:t>
                      </a:r>
                      <a:r>
                        <a:rPr lang="zh-CN" altLang="en-US" sz="1600" dirty="0">
                          <a:solidFill>
                            <a:srgbClr val="0000FF"/>
                          </a:solidFill>
                          <a:latin typeface="华文中宋" panose="02010600040101010101" charset="-122"/>
                          <a:ea typeface="华文中宋" panose="02010600040101010101" charset="-122"/>
                          <a:sym typeface="+mn-ea"/>
                        </a:rPr>
                        <a:t>中共七大与毛泽东思想</a:t>
                      </a:r>
                      <a:endParaRPr lang="zh-CN" altLang="en-US" sz="1600" dirty="0">
                        <a:solidFill>
                          <a:srgbClr val="0000FF"/>
                        </a:solidFill>
                        <a:latin typeface="华文中宋" panose="02010600040101010101" charset="-122"/>
                        <a:ea typeface="华文中宋" panose="02010600040101010101" charset="-122"/>
                        <a:sym typeface="+mn-ea"/>
                      </a:endParaRPr>
                    </a:p>
                    <a:p>
                      <a:pPr algn="l">
                        <a:lnSpc>
                          <a:spcPct val="125000"/>
                        </a:lnSpc>
                        <a:spcBef>
                          <a:spcPts val="0"/>
                        </a:spcBef>
                        <a:spcAft>
                          <a:spcPts val="0"/>
                        </a:spcAft>
                      </a:pPr>
                      <a:r>
                        <a:rPr lang="zh-CN" altLang="en-US" sz="1600" dirty="0">
                          <a:solidFill>
                            <a:schemeClr val="tx1"/>
                          </a:solidFill>
                          <a:latin typeface="华文中宋" panose="02010600040101010101" charset="-122"/>
                          <a:ea typeface="华文中宋" panose="02010600040101010101" charset="-122"/>
                          <a:sym typeface="+mn-ea"/>
                        </a:rPr>
                        <a:t>福建</a:t>
                      </a:r>
                      <a:r>
                        <a:rPr lang="en-US" altLang="zh-CN" sz="1600" dirty="0">
                          <a:solidFill>
                            <a:schemeClr val="tx1"/>
                          </a:solidFill>
                          <a:latin typeface="华文中宋" panose="02010600040101010101" charset="-122"/>
                          <a:ea typeface="华文中宋" panose="02010600040101010101" charset="-122"/>
                          <a:sym typeface="+mn-ea"/>
                        </a:rPr>
                        <a:t>.17</a:t>
                      </a:r>
                      <a:r>
                        <a:rPr lang="zh-CN" altLang="en-US" sz="1600" dirty="0">
                          <a:solidFill>
                            <a:schemeClr val="tx1"/>
                          </a:solidFill>
                          <a:latin typeface="华文中宋" panose="02010600040101010101" charset="-122"/>
                          <a:ea typeface="华文中宋" panose="02010600040101010101" charset="-122"/>
                          <a:sym typeface="+mn-ea"/>
                        </a:rPr>
                        <a:t>题：</a:t>
                      </a:r>
                      <a:r>
                        <a:rPr lang="zh-CN" altLang="en-US" sz="1600" dirty="0">
                          <a:solidFill>
                            <a:srgbClr val="0000FF"/>
                          </a:solidFill>
                          <a:latin typeface="华文中宋" panose="02010600040101010101" charset="-122"/>
                          <a:ea typeface="华文中宋" panose="02010600040101010101" charset="-122"/>
                          <a:sym typeface="+mn-ea"/>
                        </a:rPr>
                        <a:t>中共七大与毛泽东思想</a:t>
                      </a:r>
                      <a:endParaRPr lang="zh-CN" altLang="en-US" sz="1600" dirty="0">
                        <a:solidFill>
                          <a:srgbClr val="0000FF"/>
                        </a:solidFill>
                        <a:latin typeface="华文中宋" panose="02010600040101010101" charset="-122"/>
                        <a:ea typeface="华文中宋" panose="02010600040101010101" charset="-122"/>
                        <a:sym typeface="+mn-ea"/>
                      </a:endParaRPr>
                    </a:p>
                    <a:p>
                      <a:pPr algn="l">
                        <a:lnSpc>
                          <a:spcPct val="125000"/>
                        </a:lnSpc>
                        <a:spcBef>
                          <a:spcPts val="0"/>
                        </a:spcBef>
                        <a:spcAft>
                          <a:spcPts val="0"/>
                        </a:spcAft>
                      </a:pPr>
                      <a:r>
                        <a:rPr lang="zh-CN" altLang="en-US" sz="1600" dirty="0">
                          <a:solidFill>
                            <a:schemeClr val="tx1"/>
                          </a:solidFill>
                          <a:latin typeface="华文中宋" panose="02010600040101010101" charset="-122"/>
                          <a:ea typeface="华文中宋" panose="02010600040101010101" charset="-122"/>
                          <a:sym typeface="+mn-ea"/>
                        </a:rPr>
                        <a:t>湖北</a:t>
                      </a:r>
                      <a:r>
                        <a:rPr lang="en-US" altLang="zh-CN" sz="1600" dirty="0">
                          <a:solidFill>
                            <a:schemeClr val="tx1"/>
                          </a:solidFill>
                          <a:latin typeface="华文中宋" panose="02010600040101010101" charset="-122"/>
                          <a:ea typeface="华文中宋" panose="02010600040101010101" charset="-122"/>
                          <a:sym typeface="+mn-ea"/>
                        </a:rPr>
                        <a:t>.8</a:t>
                      </a:r>
                      <a:r>
                        <a:rPr lang="zh-CN" altLang="en-US" sz="1600" dirty="0">
                          <a:solidFill>
                            <a:schemeClr val="tx1"/>
                          </a:solidFill>
                          <a:latin typeface="华文中宋" panose="02010600040101010101" charset="-122"/>
                          <a:ea typeface="华文中宋" panose="02010600040101010101" charset="-122"/>
                          <a:sym typeface="+mn-ea"/>
                        </a:rPr>
                        <a:t>题：</a:t>
                      </a:r>
                      <a:r>
                        <a:rPr lang="zh-CN" altLang="en-US" sz="1600" dirty="0">
                          <a:solidFill>
                            <a:srgbClr val="0000FF"/>
                          </a:solidFill>
                          <a:latin typeface="华文中宋" panose="02010600040101010101" charset="-122"/>
                          <a:ea typeface="华文中宋" panose="02010600040101010101" charset="-122"/>
                          <a:sym typeface="+mn-ea"/>
                        </a:rPr>
                        <a:t>敌后战场的抗战</a:t>
                      </a:r>
                      <a:endParaRPr lang="zh-CN" sz="1600" dirty="0">
                        <a:solidFill>
                          <a:srgbClr val="0000FF"/>
                        </a:solidFill>
                        <a:latin typeface="华文中宋" panose="02010600040101010101" charset="-122"/>
                        <a:ea typeface="华文中宋" panose="02010600040101010101" charset="-122"/>
                        <a:sym typeface="+mn-ea"/>
                      </a:endParaRPr>
                    </a:p>
                  </a:txBody>
                  <a:tcPr anchor="ctr">
                    <a:lnL w="3175" cap="flat" cmpd="sng" algn="ctr">
                      <a:solidFill>
                        <a:schemeClr val="accent2">
                          <a:lumMod val="75000"/>
                        </a:schemeClr>
                      </a:solidFill>
                      <a:prstDash val="solid"/>
                      <a:round/>
                      <a:headEnd type="none" w="med" len="med"/>
                      <a:tailEnd type="none" w="med" len="med"/>
                    </a:lnL>
                    <a:lnR w="9525" cap="flat" cmpd="sng" algn="ctr">
                      <a:noFill/>
                      <a:prstDash val="solid"/>
                      <a:round/>
                      <a:headEnd type="none" w="med" len="med"/>
                      <a:tailEnd type="none" w="med" len="med"/>
                    </a:lnR>
                    <a:lnT w="3175" cap="flat" cmpd="sng" algn="ctr">
                      <a:solidFill>
                        <a:schemeClr val="accent2">
                          <a:lumMod val="75000"/>
                        </a:schemeClr>
                      </a:solidFill>
                      <a:prstDash val="solid"/>
                      <a:round/>
                      <a:headEnd type="none" w="med" len="med"/>
                      <a:tailEnd type="none" w="med" len="med"/>
                    </a:lnT>
                    <a:lnB w="3175"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r>
              <a:tr h="1005840">
                <a:tc>
                  <a:txBody>
                    <a:bodyPr/>
                    <a:lstStyle/>
                    <a:p>
                      <a:pPr algn="ctr"/>
                      <a:r>
                        <a:rPr lang="en-US" altLang="zh-CN" sz="1400" b="1" dirty="0">
                          <a:latin typeface="华文中宋" panose="02010600040101010101" charset="-122"/>
                          <a:ea typeface="华文中宋" panose="02010600040101010101" charset="-122"/>
                        </a:rPr>
                        <a:t>2022</a:t>
                      </a:r>
                      <a:endParaRPr lang="en-US" altLang="zh-CN" sz="1400" b="1" dirty="0">
                        <a:latin typeface="华文中宋" panose="02010600040101010101" charset="-122"/>
                        <a:ea typeface="华文中宋" panose="02010600040101010101" charset="-122"/>
                      </a:endParaRPr>
                    </a:p>
                  </a:txBody>
                  <a:tcPr anchor="ctr">
                    <a:lnL w="9525" cap="flat" cmpd="sng" algn="ctr">
                      <a:noFill/>
                      <a:prstDash val="solid"/>
                      <a:round/>
                      <a:headEnd type="none" w="med" len="med"/>
                      <a:tailEnd type="none" w="med" len="med"/>
                    </a:lnL>
                    <a:lnR w="6350" cap="flat" cmpd="sng" algn="ctr">
                      <a:solidFill>
                        <a:schemeClr val="accent2">
                          <a:lumMod val="60000"/>
                          <a:lumOff val="40000"/>
                        </a:schemeClr>
                      </a:solidFill>
                      <a:prstDash val="solid"/>
                      <a:round/>
                      <a:headEnd type="none" w="med" len="med"/>
                      <a:tailEnd type="none" w="med" len="med"/>
                    </a:lnR>
                    <a:lnT w="3175"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lvl="0" indent="0" algn="l" defTabSz="914400" rtl="0" eaLnBrk="1" fontAlgn="auto" latinLnBrk="0" hangingPunct="1">
                        <a:lnSpc>
                          <a:spcPct val="110000"/>
                        </a:lnSpc>
                        <a:spcBef>
                          <a:spcPts val="0"/>
                        </a:spcBef>
                        <a:spcAft>
                          <a:spcPts val="0"/>
                        </a:spcAft>
                        <a:buClrTx/>
                        <a:buSzTx/>
                        <a:buFontTx/>
                        <a:buNone/>
                        <a:defRPr/>
                      </a:pPr>
                      <a:r>
                        <a:rPr lang="zh-CN" altLang="en-US" sz="1600" dirty="0">
                          <a:latin typeface="华文中宋" panose="02010600040101010101" charset="-122"/>
                          <a:ea typeface="华文中宋" panose="02010600040101010101" charset="-122"/>
                          <a:sym typeface="+mn-ea"/>
                        </a:rPr>
                        <a:t>【甲卷】30题：</a:t>
                      </a:r>
                      <a:r>
                        <a:rPr lang="zh-CN" altLang="en-US" sz="1600" dirty="0">
                          <a:solidFill>
                            <a:srgbClr val="0000FF"/>
                          </a:solidFill>
                          <a:latin typeface="华文中宋" panose="02010600040101010101" charset="-122"/>
                          <a:ea typeface="华文中宋" panose="02010600040101010101" charset="-122"/>
                          <a:sym typeface="+mn-ea"/>
                        </a:rPr>
                        <a:t>敌后战场的全面抗战路线</a:t>
                      </a:r>
                      <a:endParaRPr lang="zh-CN" altLang="en-US" sz="1600" dirty="0">
                        <a:solidFill>
                          <a:srgbClr val="0000FF"/>
                        </a:solidFill>
                        <a:latin typeface="华文中宋" panose="02010600040101010101" charset="-122"/>
                        <a:ea typeface="华文中宋" panose="02010600040101010101" charset="-122"/>
                        <a:sym typeface="+mn-ea"/>
                      </a:endParaRPr>
                    </a:p>
                    <a:p>
                      <a:pPr marL="0" marR="0" lvl="0" indent="0" algn="l" defTabSz="914400" rtl="0" eaLnBrk="1" fontAlgn="auto" latinLnBrk="0" hangingPunct="1">
                        <a:lnSpc>
                          <a:spcPct val="110000"/>
                        </a:lnSpc>
                        <a:spcBef>
                          <a:spcPts val="0"/>
                        </a:spcBef>
                        <a:spcAft>
                          <a:spcPts val="0"/>
                        </a:spcAft>
                        <a:buClrTx/>
                        <a:buSzTx/>
                        <a:buFontTx/>
                        <a:buNone/>
                        <a:defRPr/>
                      </a:pPr>
                      <a:r>
                        <a:rPr lang="zh-CN" altLang="en-US" sz="1600" dirty="0">
                          <a:solidFill>
                            <a:schemeClr val="tx1"/>
                          </a:solidFill>
                          <a:latin typeface="华文中宋" panose="02010600040101010101" charset="-122"/>
                          <a:ea typeface="华文中宋" panose="02010600040101010101" charset="-122"/>
                          <a:sym typeface="+mn-ea"/>
                        </a:rPr>
                        <a:t>【乙卷】</a:t>
                      </a:r>
                      <a:r>
                        <a:rPr lang="en-US" altLang="zh-CN" sz="1600" dirty="0">
                          <a:solidFill>
                            <a:schemeClr val="tx1"/>
                          </a:solidFill>
                          <a:latin typeface="华文中宋" panose="02010600040101010101" charset="-122"/>
                          <a:ea typeface="华文中宋" panose="02010600040101010101" charset="-122"/>
                          <a:sym typeface="+mn-ea"/>
                        </a:rPr>
                        <a:t>30</a:t>
                      </a:r>
                      <a:r>
                        <a:rPr lang="zh-CN" altLang="en-US" sz="1600" dirty="0">
                          <a:solidFill>
                            <a:schemeClr val="tx1"/>
                          </a:solidFill>
                          <a:latin typeface="华文中宋" panose="02010600040101010101" charset="-122"/>
                          <a:ea typeface="华文中宋" panose="02010600040101010101" charset="-122"/>
                          <a:sym typeface="+mn-ea"/>
                        </a:rPr>
                        <a:t>题：</a:t>
                      </a:r>
                      <a:r>
                        <a:rPr lang="zh-CN" altLang="en-US" sz="1600" dirty="0">
                          <a:solidFill>
                            <a:srgbClr val="0000FF"/>
                          </a:solidFill>
                          <a:latin typeface="华文中宋" panose="02010600040101010101" charset="-122"/>
                          <a:ea typeface="华文中宋" panose="02010600040101010101" charset="-122"/>
                          <a:sym typeface="+mn-ea"/>
                        </a:rPr>
                        <a:t>抗日民族统一战线</a:t>
                      </a:r>
                      <a:endParaRPr lang="zh-CN" altLang="en-US" sz="1600" dirty="0">
                        <a:solidFill>
                          <a:srgbClr val="0000FF"/>
                        </a:solidFill>
                        <a:latin typeface="华文中宋" panose="02010600040101010101" charset="-122"/>
                        <a:ea typeface="华文中宋" panose="02010600040101010101" charset="-122"/>
                        <a:sym typeface="+mn-ea"/>
                      </a:endParaRPr>
                    </a:p>
                  </a:txBody>
                  <a:tcPr anchor="ctr">
                    <a:lnL w="6350" cap="flat" cmpd="sng" algn="ctr">
                      <a:solidFill>
                        <a:schemeClr val="accent2">
                          <a:lumMod val="60000"/>
                          <a:lumOff val="40000"/>
                        </a:schemeClr>
                      </a:solidFill>
                      <a:prstDash val="solid"/>
                      <a:round/>
                      <a:headEnd type="none" w="med" len="med"/>
                      <a:tailEnd type="none" w="med" len="med"/>
                    </a:lnL>
                    <a:lnR w="3175" cap="flat" cmpd="sng" algn="ctr">
                      <a:solidFill>
                        <a:schemeClr val="accent2">
                          <a:lumMod val="75000"/>
                        </a:schemeClr>
                      </a:solidFill>
                      <a:prstDash val="solid"/>
                      <a:round/>
                      <a:headEnd type="none" w="med" len="med"/>
                      <a:tailEnd type="none" w="med" len="med"/>
                    </a:lnR>
                    <a:lnT w="3175"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a:lnSpc>
                          <a:spcPct val="125000"/>
                        </a:lnSpc>
                        <a:spcBef>
                          <a:spcPts val="0"/>
                        </a:spcBef>
                        <a:spcAft>
                          <a:spcPts val="0"/>
                        </a:spcAft>
                      </a:pPr>
                      <a:r>
                        <a:rPr lang="zh-CN" altLang="en-US" sz="1600" dirty="0">
                          <a:solidFill>
                            <a:schemeClr val="tx1"/>
                          </a:solidFill>
                          <a:latin typeface="华文中宋" panose="02010600040101010101" charset="-122"/>
                          <a:ea typeface="华文中宋" panose="02010600040101010101" charset="-122"/>
                          <a:sym typeface="+mn-ea"/>
                        </a:rPr>
                        <a:t>湖北</a:t>
                      </a:r>
                      <a:r>
                        <a:rPr lang="en-US" altLang="zh-CN" sz="1600" dirty="0">
                          <a:solidFill>
                            <a:schemeClr val="tx1"/>
                          </a:solidFill>
                          <a:latin typeface="华文中宋" panose="02010600040101010101" charset="-122"/>
                          <a:ea typeface="华文中宋" panose="02010600040101010101" charset="-122"/>
                          <a:sym typeface="+mn-ea"/>
                        </a:rPr>
                        <a:t>.8</a:t>
                      </a:r>
                      <a:r>
                        <a:rPr lang="zh-CN" altLang="en-US" sz="1600" dirty="0">
                          <a:solidFill>
                            <a:schemeClr val="tx1"/>
                          </a:solidFill>
                          <a:latin typeface="华文中宋" panose="02010600040101010101" charset="-122"/>
                          <a:ea typeface="华文中宋" panose="02010600040101010101" charset="-122"/>
                          <a:sym typeface="+mn-ea"/>
                        </a:rPr>
                        <a:t>题：</a:t>
                      </a:r>
                      <a:r>
                        <a:rPr lang="zh-CN" altLang="en-US" sz="1600" dirty="0">
                          <a:solidFill>
                            <a:srgbClr val="0000FF"/>
                          </a:solidFill>
                          <a:latin typeface="华文中宋" panose="02010600040101010101" charset="-122"/>
                          <a:ea typeface="华文中宋" panose="02010600040101010101" charset="-122"/>
                          <a:sym typeface="+mn-ea"/>
                        </a:rPr>
                        <a:t>敌后战场的全面抗战路线</a:t>
                      </a:r>
                      <a:endParaRPr lang="zh-CN" altLang="en-US" sz="1600" dirty="0">
                        <a:solidFill>
                          <a:srgbClr val="0000FF"/>
                        </a:solidFill>
                        <a:latin typeface="华文中宋" panose="02010600040101010101" charset="-122"/>
                        <a:ea typeface="华文中宋" panose="02010600040101010101" charset="-122"/>
                        <a:sym typeface="+mn-ea"/>
                      </a:endParaRPr>
                    </a:p>
                    <a:p>
                      <a:pPr algn="l">
                        <a:lnSpc>
                          <a:spcPct val="125000"/>
                        </a:lnSpc>
                        <a:spcBef>
                          <a:spcPts val="0"/>
                        </a:spcBef>
                        <a:spcAft>
                          <a:spcPts val="0"/>
                        </a:spcAft>
                      </a:pPr>
                      <a:r>
                        <a:rPr lang="zh-CN" altLang="en-US" sz="1600" dirty="0">
                          <a:solidFill>
                            <a:schemeClr val="tx1"/>
                          </a:solidFill>
                          <a:latin typeface="华文中宋" panose="02010600040101010101" charset="-122"/>
                          <a:ea typeface="华文中宋" panose="02010600040101010101" charset="-122"/>
                          <a:sym typeface="+mn-ea"/>
                        </a:rPr>
                        <a:t>浙江</a:t>
                      </a:r>
                      <a:r>
                        <a:rPr lang="en-US" altLang="zh-CN" sz="1600" dirty="0">
                          <a:solidFill>
                            <a:schemeClr val="tx1"/>
                          </a:solidFill>
                          <a:latin typeface="华文中宋" panose="02010600040101010101" charset="-122"/>
                          <a:ea typeface="华文中宋" panose="02010600040101010101" charset="-122"/>
                          <a:sym typeface="+mn-ea"/>
                        </a:rPr>
                        <a:t>.28</a:t>
                      </a:r>
                      <a:r>
                        <a:rPr lang="zh-CN" altLang="en-US" sz="1600" dirty="0">
                          <a:solidFill>
                            <a:schemeClr val="tx1"/>
                          </a:solidFill>
                          <a:latin typeface="华文中宋" panose="02010600040101010101" charset="-122"/>
                          <a:ea typeface="华文中宋" panose="02010600040101010101" charset="-122"/>
                          <a:sym typeface="+mn-ea"/>
                        </a:rPr>
                        <a:t>题：</a:t>
                      </a:r>
                      <a:r>
                        <a:rPr lang="zh-CN" sz="1600" dirty="0">
                          <a:solidFill>
                            <a:srgbClr val="0000FF"/>
                          </a:solidFill>
                          <a:latin typeface="华文中宋" panose="02010600040101010101" charset="-122"/>
                          <a:ea typeface="华文中宋" panose="02010600040101010101" charset="-122"/>
                          <a:sym typeface="+mn-ea"/>
                        </a:rPr>
                        <a:t>抗日战争与解放战争期间中国民族工业的发展</a:t>
                      </a:r>
                      <a:endParaRPr lang="zh-CN" sz="1600" dirty="0">
                        <a:solidFill>
                          <a:srgbClr val="0000FF"/>
                        </a:solidFill>
                        <a:latin typeface="华文中宋" panose="02010600040101010101" charset="-122"/>
                        <a:ea typeface="华文中宋" panose="02010600040101010101" charset="-122"/>
                        <a:sym typeface="+mn-ea"/>
                      </a:endParaRPr>
                    </a:p>
                    <a:p>
                      <a:pPr algn="l">
                        <a:lnSpc>
                          <a:spcPct val="125000"/>
                        </a:lnSpc>
                        <a:spcBef>
                          <a:spcPts val="0"/>
                        </a:spcBef>
                        <a:spcAft>
                          <a:spcPts val="0"/>
                        </a:spcAft>
                      </a:pPr>
                      <a:r>
                        <a:rPr lang="zh-CN" altLang="en-US" sz="1600" dirty="0">
                          <a:solidFill>
                            <a:schemeClr val="tx1"/>
                          </a:solidFill>
                          <a:latin typeface="华文中宋" panose="02010600040101010101" charset="-122"/>
                          <a:ea typeface="华文中宋" panose="02010600040101010101" charset="-122"/>
                          <a:sym typeface="+mn-ea"/>
                        </a:rPr>
                        <a:t>北京.</a:t>
                      </a:r>
                      <a:r>
                        <a:rPr lang="en-US" altLang="zh-CN" sz="1600" dirty="0">
                          <a:solidFill>
                            <a:schemeClr val="tx1"/>
                          </a:solidFill>
                          <a:latin typeface="华文中宋" panose="02010600040101010101" charset="-122"/>
                          <a:ea typeface="华文中宋" panose="02010600040101010101" charset="-122"/>
                          <a:sym typeface="+mn-ea"/>
                        </a:rPr>
                        <a:t>8</a:t>
                      </a:r>
                      <a:r>
                        <a:rPr lang="zh-CN" altLang="en-US" sz="1600" dirty="0">
                          <a:solidFill>
                            <a:schemeClr val="tx1"/>
                          </a:solidFill>
                          <a:latin typeface="华文中宋" panose="02010600040101010101" charset="-122"/>
                          <a:ea typeface="华文中宋" panose="02010600040101010101" charset="-122"/>
                          <a:sym typeface="+mn-ea"/>
                        </a:rPr>
                        <a:t>题：</a:t>
                      </a:r>
                      <a:r>
                        <a:rPr lang="zh-CN" altLang="en-US" sz="1600" dirty="0">
                          <a:solidFill>
                            <a:srgbClr val="0000FF"/>
                          </a:solidFill>
                          <a:latin typeface="华文中宋" panose="02010600040101010101" charset="-122"/>
                          <a:ea typeface="华文中宋" panose="02010600040101010101" charset="-122"/>
                          <a:sym typeface="+mn-ea"/>
                        </a:rPr>
                        <a:t>重庆政治协商会议</a:t>
                      </a:r>
                      <a:endParaRPr lang="zh-CN" altLang="en-US" sz="1600" dirty="0">
                        <a:solidFill>
                          <a:srgbClr val="0000FF"/>
                        </a:solidFill>
                        <a:latin typeface="华文中宋" panose="02010600040101010101" charset="-122"/>
                        <a:ea typeface="华文中宋" panose="02010600040101010101" charset="-122"/>
                        <a:sym typeface="+mn-ea"/>
                      </a:endParaRPr>
                    </a:p>
                  </a:txBody>
                  <a:tcPr anchor="ctr">
                    <a:lnL w="3175" cap="flat" cmpd="sng" algn="ctr">
                      <a:solidFill>
                        <a:schemeClr val="accent2">
                          <a:lumMod val="75000"/>
                        </a:schemeClr>
                      </a:solidFill>
                      <a:prstDash val="solid"/>
                      <a:round/>
                      <a:headEnd type="none" w="med" len="med"/>
                      <a:tailEnd type="none" w="med" len="med"/>
                    </a:lnL>
                    <a:lnR w="9525" cap="flat" cmpd="sng" algn="ctr">
                      <a:noFill/>
                      <a:prstDash val="solid"/>
                      <a:round/>
                      <a:headEnd type="none" w="med" len="med"/>
                      <a:tailEnd type="none" w="med" len="med"/>
                    </a:lnR>
                    <a:lnT w="3175"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r>
            </a:tbl>
          </a:graphicData>
        </a:graphic>
      </p:graphicFrame>
      <p:sp>
        <p:nvSpPr>
          <p:cNvPr id="2" name="文本框 1"/>
          <p:cNvSpPr txBox="1"/>
          <p:nvPr/>
        </p:nvSpPr>
        <p:spPr>
          <a:xfrm>
            <a:off x="927735" y="0"/>
            <a:ext cx="3920490" cy="583565"/>
          </a:xfrm>
          <a:prstGeom prst="rect">
            <a:avLst/>
          </a:prstGeom>
          <a:solidFill>
            <a:srgbClr val="FFFF00"/>
          </a:solidFill>
        </p:spPr>
        <p:txBody>
          <a:bodyPr wrap="square" rtlCol="0">
            <a:spAutoFit/>
          </a:bodyPr>
          <a:p>
            <a:r>
              <a:rPr lang="zh-CN" altLang="en-US" sz="320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二、考情分析</a:t>
            </a:r>
            <a:endParaRPr lang="zh-CN" altLang="en-US" sz="320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84785" y="90170"/>
            <a:ext cx="11822430" cy="6554470"/>
          </a:xfrm>
          <a:prstGeom prst="rect">
            <a:avLst/>
          </a:prstGeom>
          <a:noFill/>
          <a:ln>
            <a:solidFill>
              <a:srgbClr val="C00000"/>
            </a:solidFill>
          </a:ln>
        </p:spPr>
        <p:txBody>
          <a:bodyPr wrap="square" rtlCol="0" anchor="t">
            <a:spAutoFit/>
          </a:bodyPr>
          <a:lstStyle/>
          <a:p>
            <a:r>
              <a:rPr lang="zh-CN" altLang="en-US" sz="2800" b="1">
                <a:solidFill>
                  <a:schemeClr val="tx1"/>
                </a:solidFill>
                <a:effectLst>
                  <a:outerShdw blurRad="38100" dist="19050" dir="2700000" algn="tl" rotWithShape="0">
                    <a:schemeClr val="dk1">
                      <a:alpha val="40000"/>
                    </a:schemeClr>
                  </a:outerShdw>
                </a:effectLst>
                <a:highlight>
                  <a:srgbClr val="00FF00"/>
                </a:highlight>
              </a:rPr>
              <a:t>[教材补遗]</a:t>
            </a:r>
            <a:r>
              <a:rPr lang="zh-CN" altLang="en-US" sz="2800" b="1">
                <a:solidFill>
                  <a:srgbClr val="0000FF"/>
                </a:solidFill>
              </a:rPr>
              <a:t>　抗日战争时期中国的废约外交</a:t>
            </a:r>
            <a:endParaRPr lang="zh-CN" altLang="en-US" sz="2800" b="1">
              <a:solidFill>
                <a:srgbClr val="0000FF"/>
              </a:solidFill>
            </a:endParaRPr>
          </a:p>
          <a:p>
            <a:r>
              <a:rPr lang="zh-CN" altLang="en-US" sz="3200" b="1"/>
              <a:t>	</a:t>
            </a:r>
            <a:r>
              <a:rPr lang="zh-CN" altLang="en-US" sz="2400" b="1">
                <a:solidFill>
                  <a:srgbClr val="0000FF"/>
                </a:solidFill>
                <a:latin typeface="华文新魏" panose="02010800040101010101" charset="-122"/>
                <a:ea typeface="华文新魏" panose="02010800040101010101" charset="-122"/>
                <a:cs typeface="华文新魏" panose="02010800040101010101" charset="-122"/>
              </a:rPr>
              <a:t>1、背景：</a:t>
            </a:r>
            <a:r>
              <a:rPr lang="zh-CN" altLang="en-US" sz="2400" b="1">
                <a:latin typeface="华文新魏" panose="02010800040101010101" charset="-122"/>
                <a:ea typeface="华文新魏" panose="02010800040101010101" charset="-122"/>
                <a:cs typeface="华文新魏" panose="02010800040101010101" charset="-122"/>
              </a:rPr>
              <a:t>太平洋战争爆发后，美英加强与中国的合作。1942年元旦，中、美、英、苏等26国在华盛顿共同签署《联合国家宣言》。同时，美英加大对华援助力度，中国与美英关系日益密切。</a:t>
            </a:r>
            <a:endParaRPr lang="zh-CN" altLang="en-US" sz="2400" b="1">
              <a:latin typeface="华文新魏" panose="02010800040101010101" charset="-122"/>
              <a:ea typeface="华文新魏" panose="02010800040101010101" charset="-122"/>
              <a:cs typeface="华文新魏" panose="02010800040101010101" charset="-122"/>
            </a:endParaRPr>
          </a:p>
          <a:p>
            <a:r>
              <a:rPr lang="zh-CN" altLang="en-US" sz="2400" b="1">
                <a:latin typeface="华文新魏" panose="02010800040101010101" charset="-122"/>
                <a:ea typeface="华文新魏" panose="02010800040101010101" charset="-122"/>
                <a:cs typeface="华文新魏" panose="02010800040101010101" charset="-122"/>
              </a:rPr>
              <a:t>	</a:t>
            </a:r>
            <a:r>
              <a:rPr lang="zh-CN" altLang="en-US" sz="2400" b="1">
                <a:solidFill>
                  <a:srgbClr val="0000FF"/>
                </a:solidFill>
                <a:latin typeface="华文新魏" panose="02010800040101010101" charset="-122"/>
                <a:ea typeface="华文新魏" panose="02010800040101010101" charset="-122"/>
                <a:cs typeface="华文新魏" panose="02010800040101010101" charset="-122"/>
              </a:rPr>
              <a:t>2、过程</a:t>
            </a:r>
            <a:endParaRPr lang="zh-CN" altLang="en-US" sz="2400" b="1">
              <a:solidFill>
                <a:srgbClr val="0000FF"/>
              </a:solidFill>
              <a:latin typeface="华文新魏" panose="02010800040101010101" charset="-122"/>
              <a:ea typeface="华文新魏" panose="02010800040101010101" charset="-122"/>
              <a:cs typeface="华文新魏" panose="02010800040101010101" charset="-122"/>
            </a:endParaRPr>
          </a:p>
          <a:p>
            <a:r>
              <a:rPr lang="zh-CN" altLang="en-US" sz="2400" b="1">
                <a:latin typeface="华文新魏" panose="02010800040101010101" charset="-122"/>
                <a:ea typeface="华文新魏" panose="02010800040101010101" charset="-122"/>
                <a:cs typeface="华文新魏" panose="02010800040101010101" charset="-122"/>
              </a:rPr>
              <a:t>	①太平洋战争爆发后，中国对德、意、日宣战，并宣布取消与之有关的不平等条约，废约行动正式开启。美国出于鼓舞中国军民的抗日士气以及对日政治斗争的需要，开始考虑提前废约，并与英国进行磋商。而英国驻华大使薛穆建议本国“应该立即行动，干净彻底地废除不平等条约”。</a:t>
            </a:r>
            <a:endParaRPr lang="zh-CN" altLang="en-US" sz="2400" b="1">
              <a:latin typeface="华文新魏" panose="02010800040101010101" charset="-122"/>
              <a:ea typeface="华文新魏" panose="02010800040101010101" charset="-122"/>
              <a:cs typeface="华文新魏" panose="02010800040101010101" charset="-122"/>
            </a:endParaRPr>
          </a:p>
          <a:p>
            <a:r>
              <a:rPr lang="en-US" altLang="zh-CN" sz="2400" b="1">
                <a:latin typeface="华文新魏" panose="02010800040101010101" charset="-122"/>
                <a:ea typeface="华文新魏" panose="02010800040101010101" charset="-122"/>
                <a:cs typeface="华文新魏" panose="02010800040101010101" charset="-122"/>
              </a:rPr>
              <a:t>       ②1943年1月11日，中美在华盛顿签署《关于取消美国在华治外法权及处理有关问题之条约》。同日，中英在重庆签署《关于取消英国在华治外法权及处理有关问题之条约》。新约规定废除的英美在华特权有：领事裁判权、通商口岸特别法庭权、使馆区及一些铁路沿线的驻兵权、沿海贸易与内河航行权、英籍海关税务司权等，同时宣布废除《辛丑条约》，将天津、广州的英租界及北平使馆区的各种权益归还中国。</a:t>
            </a:r>
            <a:endParaRPr lang="en-US" altLang="zh-CN" sz="2400" b="1">
              <a:latin typeface="华文新魏" panose="02010800040101010101" charset="-122"/>
              <a:ea typeface="华文新魏" panose="02010800040101010101" charset="-122"/>
              <a:cs typeface="华文新魏" panose="02010800040101010101" charset="-122"/>
            </a:endParaRPr>
          </a:p>
          <a:p>
            <a:r>
              <a:rPr lang="en-US" altLang="zh-CN" sz="2400" b="1">
                <a:solidFill>
                  <a:srgbClr val="0000FF"/>
                </a:solidFill>
                <a:latin typeface="华文新魏" panose="02010800040101010101" charset="-122"/>
                <a:ea typeface="华文新魏" panose="02010800040101010101" charset="-122"/>
                <a:cs typeface="华文新魏" panose="02010800040101010101" charset="-122"/>
              </a:rPr>
              <a:t>3、评价：</a:t>
            </a:r>
            <a:r>
              <a:rPr lang="en-US" altLang="zh-CN" sz="2400" b="1">
                <a:solidFill>
                  <a:srgbClr val="FF0000"/>
                </a:solidFill>
                <a:latin typeface="华文新魏" panose="02010800040101010101" charset="-122"/>
                <a:ea typeface="华文新魏" panose="02010800040101010101" charset="-122"/>
                <a:cs typeface="华文新魏" panose="02010800040101010101" charset="-122"/>
              </a:rPr>
              <a:t>中美、中英新约的签署标志着中国与美英建立了国际法意义上的平等互惠关系，大大提高了中国的国际地位，</a:t>
            </a:r>
            <a:r>
              <a:rPr lang="en-US" altLang="zh-CN" sz="2400" b="1">
                <a:latin typeface="华文新魏" panose="02010800040101010101" charset="-122"/>
                <a:ea typeface="华文新魏" panose="02010800040101010101" charset="-122"/>
                <a:cs typeface="华文新魏" panose="02010800040101010101" charset="-122"/>
              </a:rPr>
              <a:t>振奋了中国军民的抗日斗志，推动了盟国间的合作，加快了世界反法西斯战争的胜利进程。</a:t>
            </a:r>
            <a:endParaRPr lang="en-US" altLang="zh-CN" sz="2400" b="1">
              <a:latin typeface="华文新魏" panose="02010800040101010101" charset="-122"/>
              <a:ea typeface="华文新魏" panose="02010800040101010101" charset="-122"/>
              <a:cs typeface="华文新魏" panose="02010800040101010101" charset="-122"/>
            </a:endParaRP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32313537353832343b32313537353830373bd3d2"/>
          <p:cNvPicPr>
            <a:picLocks noChangeAspect="1"/>
          </p:cNvPicPr>
          <p:nvPr/>
        </p:nvPicPr>
        <p:blipFill>
          <a:blip r:embed="rId1"/>
          <a:stretch>
            <a:fillRect/>
          </a:stretch>
        </p:blipFill>
        <p:spPr>
          <a:xfrm>
            <a:off x="281940" y="0"/>
            <a:ext cx="534670" cy="441960"/>
          </a:xfrm>
          <a:prstGeom prst="rect">
            <a:avLst/>
          </a:prstGeom>
        </p:spPr>
      </p:pic>
      <p:sp>
        <p:nvSpPr>
          <p:cNvPr id="7" name="文本框 6"/>
          <p:cNvSpPr txBox="1"/>
          <p:nvPr/>
        </p:nvSpPr>
        <p:spPr>
          <a:xfrm>
            <a:off x="1031875" y="0"/>
            <a:ext cx="4897755" cy="583565"/>
          </a:xfrm>
          <a:prstGeom prst="rect">
            <a:avLst/>
          </a:prstGeom>
          <a:solidFill>
            <a:srgbClr val="FFFF00"/>
          </a:solidFill>
        </p:spPr>
        <p:txBody>
          <a:bodyPr wrap="square" rtlCol="0">
            <a:spAutoFit/>
          </a:bodyPr>
          <a:p>
            <a:r>
              <a:rPr lang="zh-CN" altLang="en-US" sz="3200">
                <a:effectLst>
                  <a:outerShdw blurRad="38100" dist="19050" dir="2700000" algn="tl" rotWithShape="0">
                    <a:schemeClr val="dk1">
                      <a:alpha val="40000"/>
                    </a:schemeClr>
                  </a:outerShdw>
                </a:effectLst>
              </a:rPr>
              <a:t>四、必备知识，夯实基础</a:t>
            </a:r>
            <a:endParaRPr lang="zh-CN" altLang="en-US" sz="3200">
              <a:effectLst>
                <a:outerShdw blurRad="38100" dist="19050" dir="2700000" algn="tl" rotWithShape="0">
                  <a:schemeClr val="dk1">
                    <a:alpha val="40000"/>
                  </a:schemeClr>
                </a:outerShdw>
              </a:effectLst>
            </a:endParaRPr>
          </a:p>
        </p:txBody>
      </p:sp>
      <p:sp>
        <p:nvSpPr>
          <p:cNvPr id="6" name="文本框 5"/>
          <p:cNvSpPr txBox="1"/>
          <p:nvPr/>
        </p:nvSpPr>
        <p:spPr>
          <a:xfrm>
            <a:off x="154940" y="539750"/>
            <a:ext cx="12818745" cy="583565"/>
          </a:xfrm>
          <a:prstGeom prst="rect">
            <a:avLst/>
          </a:prstGeom>
          <a:noFill/>
          <a:ln w="9525">
            <a:noFill/>
          </a:ln>
        </p:spPr>
        <p:txBody>
          <a:bodyPr wrap="square">
            <a:spAutoFit/>
          </a:bodyPr>
          <a:p>
            <a:pPr indent="266700"/>
            <a:r>
              <a:rPr lang="zh-CN" sz="3200" b="1">
                <a:solidFill>
                  <a:srgbClr val="FF0000"/>
                </a:solidFill>
                <a:latin typeface="微软雅黑" panose="020B0503020204020204" pitchFamily="34" charset="-122"/>
                <a:ea typeface="微软雅黑" panose="020B0503020204020204" pitchFamily="34" charset="-122"/>
              </a:rPr>
              <a:t>一、抗日战争</a:t>
            </a:r>
            <a:r>
              <a:rPr lang="en-US" altLang="zh-CN" sz="3200" b="1">
                <a:solidFill>
                  <a:srgbClr val="FF0000"/>
                </a:solidFill>
                <a:latin typeface="微软雅黑" panose="020B0503020204020204" pitchFamily="34" charset="-122"/>
                <a:ea typeface="微软雅黑" panose="020B0503020204020204" pitchFamily="34" charset="-122"/>
              </a:rPr>
              <a:t>——</a:t>
            </a:r>
            <a:r>
              <a:rPr lang="zh-CN" altLang="en-US" sz="2800" b="1">
                <a:solidFill>
                  <a:srgbClr val="FF0000"/>
                </a:solidFill>
                <a:latin typeface="微软雅黑" panose="020B0503020204020204" pitchFamily="34" charset="-122"/>
                <a:ea typeface="微软雅黑" panose="020B0503020204020204" pitchFamily="34" charset="-122"/>
              </a:rPr>
              <a:t>抗战时期民族工业日益萎缩（1937—1945年）</a:t>
            </a:r>
            <a:endParaRPr lang="zh-CN" altLang="en-US" sz="2800" b="1">
              <a:solidFill>
                <a:srgbClr val="FF0000"/>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425450" y="1405890"/>
            <a:ext cx="7350125" cy="521970"/>
          </a:xfrm>
          <a:prstGeom prst="rect">
            <a:avLst/>
          </a:prstGeom>
          <a:noFill/>
        </p:spPr>
        <p:txBody>
          <a:bodyPr wrap="none" rtlCol="0" anchor="t">
            <a:spAutoFit/>
          </a:bodyPr>
          <a:p>
            <a:pPr indent="612775" eaLnBrk="0" hangingPunct="0"/>
            <a:r>
              <a:rPr lang="en-US" altLang="zh-CN" sz="2800" b="1" dirty="0">
                <a:solidFill>
                  <a:srgbClr val="FF0000"/>
                </a:solidFill>
                <a:latin typeface="华文新魏" panose="02010800040101010101" charset="-122"/>
                <a:ea typeface="华文新魏" panose="02010800040101010101" charset="-122"/>
                <a:cs typeface="华文新魏" panose="02010800040101010101" charset="-122"/>
                <a:sym typeface="+mn-ea"/>
              </a:rPr>
              <a:t>1</a:t>
            </a:r>
            <a:r>
              <a:rPr lang="zh-CN" altLang="en-US" sz="2800" b="1" dirty="0">
                <a:solidFill>
                  <a:srgbClr val="FF0000"/>
                </a:solidFill>
                <a:latin typeface="华文新魏" panose="02010800040101010101" charset="-122"/>
                <a:ea typeface="华文新魏" panose="02010800040101010101" charset="-122"/>
                <a:cs typeface="华文新魏" panose="02010800040101010101" charset="-122"/>
                <a:sym typeface="+mn-ea"/>
              </a:rPr>
              <a:t>．沦陷区：</a:t>
            </a:r>
            <a:r>
              <a:rPr lang="zh-CN" altLang="en-US" sz="2800" b="1" dirty="0">
                <a:latin typeface="华文新魏" panose="02010800040101010101" charset="-122"/>
                <a:ea typeface="华文新魏" panose="02010800040101010101" charset="-122"/>
                <a:cs typeface="华文新魏" panose="02010800040101010101" charset="-122"/>
                <a:sym typeface="+mn-ea"/>
              </a:rPr>
              <a:t>日本对民族工业的摧残和吞并</a:t>
            </a:r>
            <a:endParaRPr lang="zh-CN" altLang="en-US" sz="2800" b="1" dirty="0">
              <a:latin typeface="华文新魏" panose="02010800040101010101" charset="-122"/>
              <a:ea typeface="华文新魏" panose="02010800040101010101" charset="-122"/>
              <a:cs typeface="华文新魏" panose="02010800040101010101" charset="-122"/>
              <a:sym typeface="+mn-ea"/>
            </a:endParaRPr>
          </a:p>
        </p:txBody>
      </p:sp>
      <p:graphicFrame>
        <p:nvGraphicFramePr>
          <p:cNvPr id="3" name="表格 2"/>
          <p:cNvGraphicFramePr>
            <a:graphicFrameLocks noGrp="1"/>
          </p:cNvGraphicFramePr>
          <p:nvPr>
            <p:custDataLst>
              <p:tags r:id="rId2"/>
            </p:custDataLst>
          </p:nvPr>
        </p:nvGraphicFramePr>
        <p:xfrm>
          <a:off x="224790" y="2293620"/>
          <a:ext cx="11967210" cy="2936240"/>
        </p:xfrm>
        <a:graphic>
          <a:graphicData uri="http://schemas.openxmlformats.org/drawingml/2006/table">
            <a:tbl>
              <a:tblPr/>
              <a:tblGrid>
                <a:gridCol w="1903730"/>
                <a:gridCol w="10063480"/>
              </a:tblGrid>
              <a:tr h="399415">
                <a:tc>
                  <a:txBody>
                    <a:bodyPr/>
                    <a:p>
                      <a:pPr algn="l">
                        <a:spcAft>
                          <a:spcPts val="0"/>
                        </a:spcAft>
                      </a:pPr>
                      <a:r>
                        <a:rPr lang="zh-CN" sz="2400" b="1" kern="100" dirty="0">
                          <a:solidFill>
                            <a:srgbClr val="0000FF"/>
                          </a:solidFill>
                          <a:latin typeface="华文新魏" panose="02010800040101010101" charset="-122"/>
                          <a:ea typeface="华文新魏" panose="02010800040101010101" charset="-122"/>
                          <a:cs typeface="Times New Roman" panose="02020603050405020304"/>
                        </a:rPr>
                        <a:t>掠夺</a:t>
                      </a:r>
                      <a:r>
                        <a:rPr lang="zh-CN" sz="2400" b="1" kern="100" dirty="0" smtClean="0">
                          <a:solidFill>
                            <a:srgbClr val="0000FF"/>
                          </a:solidFill>
                          <a:latin typeface="华文新魏" panose="02010800040101010101" charset="-122"/>
                          <a:ea typeface="华文新魏" panose="02010800040101010101" charset="-122"/>
                          <a:cs typeface="Times New Roman" panose="02020603050405020304"/>
                        </a:rPr>
                        <a:t>的表现</a:t>
                      </a:r>
                      <a:endParaRPr lang="zh-CN" sz="2400" b="1" kern="100" dirty="0" smtClean="0">
                        <a:solidFill>
                          <a:srgbClr val="0000FF"/>
                        </a:solidFill>
                        <a:latin typeface="华文新魏" panose="02010800040101010101" charset="-122"/>
                        <a:ea typeface="华文新魏" panose="02010800040101010101" charset="-122"/>
                        <a:cs typeface="Times New Roman" panose="02020603050405020304"/>
                      </a:endParaRPr>
                    </a:p>
                  </a:txBody>
                  <a:tcPr marL="48381" marR="48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l">
                        <a:spcAft>
                          <a:spcPts val="0"/>
                        </a:spcAft>
                      </a:pPr>
                      <a:r>
                        <a:rPr lang="zh-CN" sz="2400" b="1" kern="100">
                          <a:latin typeface="华文新魏" panose="02010800040101010101" charset="-122"/>
                          <a:ea typeface="华文新魏" panose="02010800040101010101" charset="-122"/>
                          <a:cs typeface="华文新魏" panose="02010800040101010101" charset="-122"/>
                        </a:rPr>
                        <a:t>日军对未撤出沦陷区的民营企业以“军事需要”为名霸占</a:t>
                      </a:r>
                      <a:endParaRPr lang="zh-CN" sz="2400" b="1" kern="100">
                        <a:latin typeface="华文新魏" panose="02010800040101010101" charset="-122"/>
                        <a:ea typeface="华文新魏" panose="02010800040101010101" charset="-122"/>
                        <a:cs typeface="华文新魏" panose="02010800040101010101" charset="-122"/>
                      </a:endParaRPr>
                    </a:p>
                  </a:txBody>
                  <a:tcPr marL="48381" marR="483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7035">
                <a:tc rowSpan="3">
                  <a:txBody>
                    <a:bodyPr/>
                    <a:p>
                      <a:pPr algn="l">
                        <a:spcAft>
                          <a:spcPts val="0"/>
                        </a:spcAft>
                      </a:pPr>
                      <a:r>
                        <a:rPr lang="zh-CN" sz="2400" b="1" kern="100" dirty="0">
                          <a:solidFill>
                            <a:srgbClr val="0000FF"/>
                          </a:solidFill>
                          <a:latin typeface="华文新魏" panose="02010800040101010101" charset="-122"/>
                          <a:ea typeface="华文新魏" panose="02010800040101010101" charset="-122"/>
                          <a:cs typeface="Times New Roman" panose="02020603050405020304"/>
                        </a:rPr>
                        <a:t>方针</a:t>
                      </a:r>
                      <a:r>
                        <a:rPr lang="zh-CN" sz="2400" b="1" kern="100" dirty="0" smtClean="0">
                          <a:solidFill>
                            <a:srgbClr val="0000FF"/>
                          </a:solidFill>
                          <a:latin typeface="华文新魏" panose="02010800040101010101" charset="-122"/>
                          <a:ea typeface="华文新魏" panose="02010800040101010101" charset="-122"/>
                          <a:cs typeface="Times New Roman" panose="02020603050405020304"/>
                        </a:rPr>
                        <a:t>和目的</a:t>
                      </a:r>
                      <a:endParaRPr lang="zh-CN" sz="2400" b="1" kern="100" dirty="0" smtClean="0">
                        <a:solidFill>
                          <a:srgbClr val="0000FF"/>
                        </a:solidFill>
                        <a:latin typeface="华文新魏" panose="02010800040101010101" charset="-122"/>
                        <a:ea typeface="华文新魏" panose="02010800040101010101" charset="-122"/>
                        <a:cs typeface="Times New Roman" panose="02020603050405020304"/>
                      </a:endParaRPr>
                    </a:p>
                  </a:txBody>
                  <a:tcPr marL="48381" marR="48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l">
                        <a:spcAft>
                          <a:spcPts val="0"/>
                        </a:spcAft>
                      </a:pPr>
                      <a:r>
                        <a:rPr lang="zh-CN" sz="2400" b="1" kern="100">
                          <a:latin typeface="华文新魏" panose="02010800040101010101" charset="-122"/>
                          <a:ea typeface="华文新魏" panose="02010800040101010101" charset="-122"/>
                          <a:cs typeface="Times New Roman" panose="02020603050405020304"/>
                        </a:rPr>
                        <a:t>把沦陷区变成服务于侵略战争的军事和工业基地</a:t>
                      </a:r>
                      <a:endParaRPr lang="zh-CN" sz="2400" b="1" kern="100">
                        <a:latin typeface="华文新魏" panose="02010800040101010101" charset="-122"/>
                        <a:ea typeface="华文新魏" panose="02010800040101010101" charset="-122"/>
                        <a:cs typeface="Times New Roman" panose="02020603050405020304"/>
                      </a:endParaRPr>
                    </a:p>
                  </a:txBody>
                  <a:tcPr marL="48381" marR="483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0210">
                <a:tc vMerge="1">
                  <a:tcPr/>
                </a:tc>
                <a:tc>
                  <a:txBody>
                    <a:bodyPr/>
                    <a:p>
                      <a:pPr algn="l">
                        <a:spcAft>
                          <a:spcPts val="0"/>
                        </a:spcAft>
                      </a:pPr>
                      <a:r>
                        <a:rPr lang="zh-CN" sz="2400" b="1" kern="100">
                          <a:latin typeface="华文新魏" panose="02010800040101010101" charset="-122"/>
                          <a:ea typeface="华文新魏" panose="02010800040101010101" charset="-122"/>
                          <a:cs typeface="华文新魏" panose="02010800040101010101" charset="-122"/>
                        </a:rPr>
                        <a:t>日本内阁通过《国土计划设定纲要》，提出所谓“适地适产主义”</a:t>
                      </a:r>
                      <a:endParaRPr lang="zh-CN" sz="2400" b="1" kern="100">
                        <a:latin typeface="华文新魏" panose="02010800040101010101" charset="-122"/>
                        <a:ea typeface="华文新魏" panose="02010800040101010101" charset="-122"/>
                        <a:cs typeface="华文新魏" panose="02010800040101010101" charset="-122"/>
                      </a:endParaRPr>
                    </a:p>
                  </a:txBody>
                  <a:tcPr marL="48381" marR="483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9740">
                <a:tc vMerge="1">
                  <a:tcPr/>
                </a:tc>
                <a:tc>
                  <a:txBody>
                    <a:bodyPr/>
                    <a:p>
                      <a:pPr algn="l">
                        <a:spcAft>
                          <a:spcPts val="0"/>
                        </a:spcAft>
                      </a:pPr>
                      <a:r>
                        <a:rPr lang="zh-CN" sz="2400" b="1" kern="100">
                          <a:latin typeface="华文新魏" panose="02010800040101010101" charset="-122"/>
                          <a:ea typeface="华文新魏" panose="02010800040101010101" charset="-122"/>
                          <a:cs typeface="Times New Roman" panose="02020603050405020304"/>
                        </a:rPr>
                        <a:t>经济掠夺是日本帝国主义侵华的主要目的</a:t>
                      </a:r>
                      <a:endParaRPr lang="zh-CN" sz="2400" b="1" kern="100">
                        <a:latin typeface="华文新魏" panose="02010800040101010101" charset="-122"/>
                        <a:ea typeface="华文新魏" panose="02010800040101010101" charset="-122"/>
                        <a:cs typeface="Times New Roman" panose="02020603050405020304"/>
                      </a:endParaRPr>
                    </a:p>
                  </a:txBody>
                  <a:tcPr marL="48381" marR="483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4330">
                <a:tc rowSpan="3">
                  <a:txBody>
                    <a:bodyPr/>
                    <a:p>
                      <a:pPr algn="l">
                        <a:spcAft>
                          <a:spcPts val="0"/>
                        </a:spcAft>
                      </a:pPr>
                      <a:r>
                        <a:rPr lang="zh-CN" sz="2400" b="1" kern="100" dirty="0">
                          <a:solidFill>
                            <a:srgbClr val="0000FF"/>
                          </a:solidFill>
                          <a:latin typeface="华文新魏" panose="02010800040101010101" charset="-122"/>
                          <a:ea typeface="华文新魏" panose="02010800040101010101" charset="-122"/>
                          <a:cs typeface="Times New Roman" panose="02020603050405020304"/>
                        </a:rPr>
                        <a:t>掠夺</a:t>
                      </a:r>
                      <a:r>
                        <a:rPr lang="zh-CN" sz="2400" b="1" kern="100" dirty="0" smtClean="0">
                          <a:solidFill>
                            <a:srgbClr val="0000FF"/>
                          </a:solidFill>
                          <a:latin typeface="华文新魏" panose="02010800040101010101" charset="-122"/>
                          <a:ea typeface="华文新魏" panose="02010800040101010101" charset="-122"/>
                          <a:cs typeface="Times New Roman" panose="02020603050405020304"/>
                        </a:rPr>
                        <a:t>的方式</a:t>
                      </a:r>
                      <a:endParaRPr lang="zh-CN" sz="2400" b="1" kern="100" dirty="0" smtClean="0">
                        <a:solidFill>
                          <a:srgbClr val="0000FF"/>
                        </a:solidFill>
                        <a:latin typeface="华文新魏" panose="02010800040101010101" charset="-122"/>
                        <a:ea typeface="华文新魏" panose="02010800040101010101" charset="-122"/>
                        <a:cs typeface="Times New Roman" panose="02020603050405020304"/>
                      </a:endParaRPr>
                    </a:p>
                  </a:txBody>
                  <a:tcPr marL="48381" marR="48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l">
                        <a:spcAft>
                          <a:spcPts val="0"/>
                        </a:spcAft>
                      </a:pPr>
                      <a:r>
                        <a:rPr lang="zh-CN" sz="2400" b="1" kern="100" dirty="0">
                          <a:latin typeface="华文新魏" panose="02010800040101010101" charset="-122"/>
                          <a:ea typeface="华文新魏" panose="02010800040101010101" charset="-122"/>
                          <a:cs typeface="华文新魏" panose="02010800040101010101" charset="-122"/>
                        </a:rPr>
                        <a:t>对沦陷区工矿业的掠夺与控制主要采取“军事管理”“委托经营”等方式</a:t>
                      </a:r>
                      <a:endParaRPr lang="zh-CN" sz="2400" b="1" kern="100" dirty="0">
                        <a:latin typeface="华文新魏" panose="02010800040101010101" charset="-122"/>
                        <a:ea typeface="华文新魏" panose="02010800040101010101" charset="-122"/>
                        <a:cs typeface="华文新魏" panose="02010800040101010101" charset="-122"/>
                      </a:endParaRPr>
                    </a:p>
                  </a:txBody>
                  <a:tcPr marL="48381" marR="483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67360">
                <a:tc vMerge="1">
                  <a:tcPr/>
                </a:tc>
                <a:tc>
                  <a:txBody>
                    <a:bodyPr/>
                    <a:p>
                      <a:pPr algn="l">
                        <a:spcAft>
                          <a:spcPts val="0"/>
                        </a:spcAft>
                      </a:pPr>
                      <a:r>
                        <a:rPr lang="zh-CN" sz="2400" b="1" kern="100">
                          <a:latin typeface="华文新魏" panose="02010800040101010101" charset="-122"/>
                          <a:ea typeface="华文新魏" panose="02010800040101010101" charset="-122"/>
                          <a:cs typeface="Times New Roman" panose="02020603050405020304"/>
                        </a:rPr>
                        <a:t>控制和垄断了沦陷区的金融和内外贸易，对各类物资实行严格管制</a:t>
                      </a:r>
                      <a:endParaRPr lang="zh-CN" sz="2400" b="1" kern="100">
                        <a:latin typeface="华文新魏" panose="02010800040101010101" charset="-122"/>
                        <a:ea typeface="华文新魏" panose="02010800040101010101" charset="-122"/>
                        <a:cs typeface="Times New Roman" panose="02020603050405020304"/>
                      </a:endParaRPr>
                    </a:p>
                  </a:txBody>
                  <a:tcPr marL="48381" marR="483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6720">
                <a:tc vMerge="1">
                  <a:tcPr/>
                </a:tc>
                <a:tc>
                  <a:txBody>
                    <a:bodyPr/>
                    <a:p>
                      <a:pPr algn="l">
                        <a:spcAft>
                          <a:spcPts val="0"/>
                        </a:spcAft>
                      </a:pPr>
                      <a:r>
                        <a:rPr lang="zh-CN" sz="2400" b="1" kern="100" dirty="0">
                          <a:latin typeface="华文新魏" panose="02010800040101010101" charset="-122"/>
                          <a:ea typeface="华文新魏" panose="02010800040101010101" charset="-122"/>
                          <a:cs typeface="Times New Roman" panose="02020603050405020304"/>
                        </a:rPr>
                        <a:t>在沦陷区掠夺大量劳动力，严重破坏了当地经济的发展</a:t>
                      </a:r>
                      <a:endParaRPr lang="zh-CN" sz="2400" b="1" kern="100" dirty="0">
                        <a:latin typeface="华文新魏" panose="02010800040101010101" charset="-122"/>
                        <a:ea typeface="华文新魏" panose="02010800040101010101" charset="-122"/>
                        <a:cs typeface="Times New Roman" panose="02020603050405020304"/>
                      </a:endParaRPr>
                    </a:p>
                  </a:txBody>
                  <a:tcPr marL="48381" marR="483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ustDataLst>
      <p:tags r:id="rId3"/>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32313537353832343b32313537353830373bd3d2"/>
          <p:cNvPicPr>
            <a:picLocks noChangeAspect="1"/>
          </p:cNvPicPr>
          <p:nvPr/>
        </p:nvPicPr>
        <p:blipFill>
          <a:blip r:embed="rId1"/>
          <a:stretch>
            <a:fillRect/>
          </a:stretch>
        </p:blipFill>
        <p:spPr>
          <a:xfrm>
            <a:off x="281940" y="0"/>
            <a:ext cx="534670" cy="441960"/>
          </a:xfrm>
          <a:prstGeom prst="rect">
            <a:avLst/>
          </a:prstGeom>
        </p:spPr>
      </p:pic>
      <p:sp>
        <p:nvSpPr>
          <p:cNvPr id="7" name="文本框 6"/>
          <p:cNvSpPr txBox="1"/>
          <p:nvPr/>
        </p:nvSpPr>
        <p:spPr>
          <a:xfrm>
            <a:off x="1031875" y="0"/>
            <a:ext cx="4897755" cy="583565"/>
          </a:xfrm>
          <a:prstGeom prst="rect">
            <a:avLst/>
          </a:prstGeom>
          <a:solidFill>
            <a:srgbClr val="FFFF00"/>
          </a:solidFill>
        </p:spPr>
        <p:txBody>
          <a:bodyPr wrap="square" rtlCol="0">
            <a:spAutoFit/>
          </a:bodyPr>
          <a:p>
            <a:r>
              <a:rPr lang="zh-CN" altLang="en-US" sz="3200">
                <a:effectLst>
                  <a:outerShdw blurRad="38100" dist="19050" dir="2700000" algn="tl" rotWithShape="0">
                    <a:schemeClr val="dk1">
                      <a:alpha val="40000"/>
                    </a:schemeClr>
                  </a:outerShdw>
                </a:effectLst>
              </a:rPr>
              <a:t>四、必备知识，夯实基础</a:t>
            </a:r>
            <a:endParaRPr lang="zh-CN" altLang="en-US" sz="3200">
              <a:effectLst>
                <a:outerShdw blurRad="38100" dist="19050" dir="2700000" algn="tl" rotWithShape="0">
                  <a:schemeClr val="dk1">
                    <a:alpha val="40000"/>
                  </a:schemeClr>
                </a:outerShdw>
              </a:effectLst>
            </a:endParaRPr>
          </a:p>
        </p:txBody>
      </p:sp>
      <p:sp>
        <p:nvSpPr>
          <p:cNvPr id="6" name="文本框 5"/>
          <p:cNvSpPr txBox="1"/>
          <p:nvPr/>
        </p:nvSpPr>
        <p:spPr>
          <a:xfrm>
            <a:off x="154940" y="539750"/>
            <a:ext cx="12818745" cy="583565"/>
          </a:xfrm>
          <a:prstGeom prst="rect">
            <a:avLst/>
          </a:prstGeom>
          <a:noFill/>
          <a:ln w="9525">
            <a:noFill/>
          </a:ln>
        </p:spPr>
        <p:txBody>
          <a:bodyPr wrap="square">
            <a:spAutoFit/>
          </a:bodyPr>
          <a:p>
            <a:pPr indent="266700"/>
            <a:r>
              <a:rPr lang="zh-CN" sz="3200" b="1">
                <a:solidFill>
                  <a:srgbClr val="FF0000"/>
                </a:solidFill>
                <a:latin typeface="微软雅黑" panose="020B0503020204020204" pitchFamily="34" charset="-122"/>
                <a:ea typeface="微软雅黑" panose="020B0503020204020204" pitchFamily="34" charset="-122"/>
              </a:rPr>
              <a:t>一、抗日战争</a:t>
            </a:r>
            <a:r>
              <a:rPr lang="en-US" altLang="zh-CN" sz="3200" b="1">
                <a:solidFill>
                  <a:srgbClr val="FF0000"/>
                </a:solidFill>
                <a:latin typeface="微软雅黑" panose="020B0503020204020204" pitchFamily="34" charset="-122"/>
                <a:ea typeface="微软雅黑" panose="020B0503020204020204" pitchFamily="34" charset="-122"/>
              </a:rPr>
              <a:t>——</a:t>
            </a:r>
            <a:r>
              <a:rPr lang="zh-CN" altLang="en-US" sz="2800" b="1">
                <a:solidFill>
                  <a:srgbClr val="FF0000"/>
                </a:solidFill>
                <a:latin typeface="微软雅黑" panose="020B0503020204020204" pitchFamily="34" charset="-122"/>
                <a:ea typeface="微软雅黑" panose="020B0503020204020204" pitchFamily="34" charset="-122"/>
              </a:rPr>
              <a:t>抗战时期民族工业日益萎缩（1937—1945年）</a:t>
            </a:r>
            <a:endParaRPr lang="zh-CN" altLang="en-US" sz="2800" b="1">
              <a:solidFill>
                <a:srgbClr val="FF0000"/>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669925" y="897255"/>
            <a:ext cx="8938260" cy="521970"/>
          </a:xfrm>
          <a:prstGeom prst="rect">
            <a:avLst/>
          </a:prstGeom>
          <a:noFill/>
        </p:spPr>
        <p:txBody>
          <a:bodyPr wrap="none" rtlCol="0" anchor="t">
            <a:spAutoFit/>
          </a:bodyPr>
          <a:p>
            <a:pPr marL="0" marR="0" lvl="0" indent="612775" algn="l" defTabSz="914400" rtl="0" eaLnBrk="1" fontAlgn="base" latinLnBrk="0" hangingPunct="1">
              <a:lnSpc>
                <a:spcPct val="100000"/>
              </a:lnSpc>
              <a:spcBef>
                <a:spcPct val="0"/>
              </a:spcBef>
              <a:spcAft>
                <a:spcPct val="0"/>
              </a:spcAft>
              <a:buClrTx/>
              <a:buSzTx/>
              <a:buFontTx/>
              <a:buNone/>
              <a:defRPr/>
            </a:pPr>
            <a:r>
              <a:rPr lang="en-US" altLang="zh-CN" sz="2800" b="1" noProof="0" dirty="0" smtClean="0">
                <a:ln>
                  <a:noFill/>
                </a:ln>
                <a:solidFill>
                  <a:srgbClr val="FF0000"/>
                </a:solidFill>
                <a:effectLst/>
                <a:uLnTx/>
                <a:uFillTx/>
                <a:latin typeface="华文新魏" panose="02010800040101010101" charset="-122"/>
                <a:ea typeface="华文新魏" panose="02010800040101010101" charset="-122"/>
                <a:cs typeface="华文新魏" panose="02010800040101010101" charset="-122"/>
                <a:sym typeface="+mn-ea"/>
              </a:rPr>
              <a:t>2.</a:t>
            </a:r>
            <a:r>
              <a:rPr lang="zh-CN" altLang="en-US" sz="2800" b="1" noProof="0" dirty="0" smtClean="0">
                <a:ln>
                  <a:noFill/>
                </a:ln>
                <a:solidFill>
                  <a:srgbClr val="FF0000"/>
                </a:solidFill>
                <a:effectLst/>
                <a:uLnTx/>
                <a:uFillTx/>
                <a:latin typeface="华文新魏" panose="02010800040101010101" charset="-122"/>
                <a:ea typeface="华文新魏" panose="02010800040101010101" charset="-122"/>
                <a:cs typeface="华文新魏" panose="02010800040101010101" charset="-122"/>
                <a:sym typeface="+mn-ea"/>
              </a:rPr>
              <a:t>国统区：</a:t>
            </a:r>
            <a:r>
              <a:rPr lang="zh-CN" altLang="en-US" sz="2800" b="1" noProof="0" dirty="0" smtClean="0">
                <a:ln>
                  <a:noFill/>
                </a:ln>
                <a:effectLst/>
                <a:uLnTx/>
                <a:uFillTx/>
                <a:latin typeface="华文新魏" panose="02010800040101010101" charset="-122"/>
                <a:ea typeface="华文新魏" panose="02010800040101010101" charset="-122"/>
                <a:cs typeface="华文新魏" panose="02010800040101010101" charset="-122"/>
                <a:sym typeface="+mn-ea"/>
              </a:rPr>
              <a:t>抗战初期国民政府经济体制与政策的调整</a:t>
            </a:r>
            <a:endParaRPr lang="zh-CN" altLang="en-US" sz="2800" b="1" noProof="0" dirty="0" smtClean="0">
              <a:ln>
                <a:noFill/>
              </a:ln>
              <a:effectLst/>
              <a:uLnTx/>
              <a:uFillTx/>
              <a:latin typeface="华文新魏" panose="02010800040101010101" charset="-122"/>
              <a:ea typeface="华文新魏" panose="02010800040101010101" charset="-122"/>
              <a:cs typeface="华文新魏" panose="02010800040101010101" charset="-122"/>
              <a:sym typeface="+mn-ea"/>
            </a:endParaRPr>
          </a:p>
        </p:txBody>
      </p:sp>
      <p:sp>
        <p:nvSpPr>
          <p:cNvPr id="3" name="文本框 2"/>
          <p:cNvSpPr txBox="1"/>
          <p:nvPr/>
        </p:nvSpPr>
        <p:spPr>
          <a:xfrm>
            <a:off x="161925" y="1306195"/>
            <a:ext cx="12030075" cy="5631180"/>
          </a:xfrm>
          <a:prstGeom prst="rect">
            <a:avLst/>
          </a:prstGeom>
          <a:noFill/>
          <a:ln>
            <a:solidFill>
              <a:srgbClr val="C00000"/>
            </a:solidFill>
          </a:ln>
        </p:spPr>
        <p:txBody>
          <a:bodyPr wrap="square" rtlCol="0" anchor="t">
            <a:spAutoFit/>
          </a:bodyPr>
          <a:p>
            <a:pPr marL="0" marR="0" lvl="0" indent="612775" algn="l" defTabSz="914400" rtl="0" eaLnBrk="0" fontAlgn="base" latinLnBrk="0" hangingPunct="0">
              <a:lnSpc>
                <a:spcPct val="100000"/>
              </a:lnSpc>
              <a:spcBef>
                <a:spcPct val="0"/>
              </a:spcBef>
              <a:spcAft>
                <a:spcPct val="0"/>
              </a:spcAft>
              <a:buClrTx/>
              <a:buSzTx/>
              <a:buFontTx/>
              <a:buNone/>
              <a:defRPr/>
            </a:pPr>
            <a:r>
              <a:rPr lang="zh-CN" altLang="en-US" sz="2400" b="1" noProof="0" dirty="0" smtClean="0">
                <a:ln>
                  <a:noFill/>
                </a:ln>
                <a:solidFill>
                  <a:srgbClr val="0000FF"/>
                </a:solidFill>
                <a:effectLst/>
                <a:uLnTx/>
                <a:uFillTx/>
                <a:latin typeface="华文新魏" panose="02010800040101010101" charset="-122"/>
                <a:ea typeface="华文新魏" panose="02010800040101010101" charset="-122"/>
                <a:cs typeface="华文新魏" panose="02010800040101010101" charset="-122"/>
                <a:sym typeface="+mn-ea"/>
              </a:rPr>
              <a:t>（</a:t>
            </a:r>
            <a:r>
              <a:rPr lang="en-US" altLang="zh-CN" sz="2400" b="1" noProof="0" dirty="0" smtClean="0">
                <a:ln>
                  <a:noFill/>
                </a:ln>
                <a:solidFill>
                  <a:srgbClr val="0000FF"/>
                </a:solidFill>
                <a:effectLst/>
                <a:uLnTx/>
                <a:uFillTx/>
                <a:latin typeface="华文新魏" panose="02010800040101010101" charset="-122"/>
                <a:ea typeface="华文新魏" panose="02010800040101010101" charset="-122"/>
                <a:cs typeface="华文新魏" panose="02010800040101010101" charset="-122"/>
                <a:sym typeface="+mn-ea"/>
              </a:rPr>
              <a:t>1</a:t>
            </a:r>
            <a:r>
              <a:rPr lang="zh-CN" altLang="en-US" sz="2400" b="1" noProof="0" dirty="0" smtClean="0">
                <a:ln>
                  <a:noFill/>
                </a:ln>
                <a:solidFill>
                  <a:srgbClr val="0000FF"/>
                </a:solidFill>
                <a:effectLst/>
                <a:uLnTx/>
                <a:uFillTx/>
                <a:latin typeface="华文新魏" panose="02010800040101010101" charset="-122"/>
                <a:ea typeface="华文新魏" panose="02010800040101010101" charset="-122"/>
                <a:cs typeface="华文新魏" panose="02010800040101010101" charset="-122"/>
                <a:sym typeface="+mn-ea"/>
              </a:rPr>
              <a:t>）目的：</a:t>
            </a:r>
            <a:r>
              <a:rPr lang="zh-CN" altLang="en-US" sz="2400" b="1" noProof="0" dirty="0" smtClean="0">
                <a:ln>
                  <a:noFill/>
                </a:ln>
                <a:effectLst/>
                <a:uLnTx/>
                <a:uFillTx/>
                <a:latin typeface="华文新魏" panose="02010800040101010101" charset="-122"/>
                <a:ea typeface="华文新魏" panose="02010800040101010101" charset="-122"/>
                <a:cs typeface="华文新魏" panose="02010800040101010101" charset="-122"/>
                <a:sym typeface="+mn-ea"/>
              </a:rPr>
              <a:t>国民政府</a:t>
            </a:r>
            <a:r>
              <a:rPr lang="zh-CN" altLang="en-US" sz="2400" b="1" noProof="0" dirty="0" smtClean="0">
                <a:ln>
                  <a:noFill/>
                </a:ln>
                <a:solidFill>
                  <a:srgbClr val="FF0000"/>
                </a:solidFill>
                <a:effectLst/>
                <a:uLnTx/>
                <a:uFillTx/>
                <a:latin typeface="华文新魏" panose="02010800040101010101" charset="-122"/>
                <a:ea typeface="华文新魏" panose="02010800040101010101" charset="-122"/>
                <a:cs typeface="华文新魏" panose="02010800040101010101" charset="-122"/>
                <a:sym typeface="+mn-ea"/>
              </a:rPr>
              <a:t>为扭转不利的形势</a:t>
            </a:r>
            <a:r>
              <a:rPr lang="zh-CN" altLang="en-US" sz="2400" b="1" noProof="0" dirty="0" smtClean="0">
                <a:ln>
                  <a:noFill/>
                </a:ln>
                <a:effectLst/>
                <a:uLnTx/>
                <a:uFillTx/>
                <a:latin typeface="华文新魏" panose="02010800040101010101" charset="-122"/>
                <a:ea typeface="华文新魏" panose="02010800040101010101" charset="-122"/>
                <a:cs typeface="华文新魏" panose="02010800040101010101" charset="-122"/>
                <a:sym typeface="+mn-ea"/>
              </a:rPr>
              <a:t>，争取主动，在战争初期逐步实现抗战的同时，采取一系列措施，对原有经济体制和政策进行了大规模的调整。</a:t>
            </a:r>
            <a:endParaRPr kumimoji="0" lang="zh-CN" altLang="en-US" sz="2400" b="1" i="0" u="none" strike="noStrike" kern="1200" cap="none" spc="0" normalizeH="0" baseline="0" noProof="0" dirty="0" smtClean="0">
              <a:ln>
                <a:noFill/>
              </a:ln>
              <a:solidFill>
                <a:schemeClr val="tx1"/>
              </a:solidFill>
              <a:effectLst/>
              <a:uLnTx/>
              <a:uFillTx/>
              <a:latin typeface="华文新魏" panose="02010800040101010101" charset="-122"/>
              <a:ea typeface="华文新魏" panose="02010800040101010101" charset="-122"/>
              <a:cs typeface="华文新魏" panose="02010800040101010101" charset="-122"/>
            </a:endParaRPr>
          </a:p>
          <a:p>
            <a:pPr marL="0" marR="0" lvl="0" indent="612775" algn="l" defTabSz="914400" rtl="0" eaLnBrk="0" fontAlgn="base" latinLnBrk="0" hangingPunct="0">
              <a:lnSpc>
                <a:spcPct val="100000"/>
              </a:lnSpc>
              <a:spcBef>
                <a:spcPct val="0"/>
              </a:spcBef>
              <a:spcAft>
                <a:spcPct val="0"/>
              </a:spcAft>
              <a:buClrTx/>
              <a:buSzTx/>
              <a:buFontTx/>
              <a:buNone/>
              <a:defRPr/>
            </a:pPr>
            <a:r>
              <a:rPr lang="zh-CN" altLang="en-US" sz="2400" b="1" noProof="0" dirty="0" smtClean="0">
                <a:ln>
                  <a:noFill/>
                </a:ln>
                <a:solidFill>
                  <a:srgbClr val="0000FF"/>
                </a:solidFill>
                <a:effectLst/>
                <a:uLnTx/>
                <a:uFillTx/>
                <a:latin typeface="华文新魏" panose="02010800040101010101" charset="-122"/>
                <a:ea typeface="华文新魏" panose="02010800040101010101" charset="-122"/>
                <a:cs typeface="华文新魏" panose="02010800040101010101" charset="-122"/>
                <a:sym typeface="+mn-ea"/>
              </a:rPr>
              <a:t>（</a:t>
            </a:r>
            <a:r>
              <a:rPr lang="en-US" altLang="zh-CN" sz="2400" b="1" noProof="0" dirty="0" smtClean="0">
                <a:ln>
                  <a:noFill/>
                </a:ln>
                <a:solidFill>
                  <a:srgbClr val="0000FF"/>
                </a:solidFill>
                <a:effectLst/>
                <a:uLnTx/>
                <a:uFillTx/>
                <a:latin typeface="华文新魏" panose="02010800040101010101" charset="-122"/>
                <a:ea typeface="华文新魏" panose="02010800040101010101" charset="-122"/>
                <a:cs typeface="华文新魏" panose="02010800040101010101" charset="-122"/>
                <a:sym typeface="+mn-ea"/>
              </a:rPr>
              <a:t>2</a:t>
            </a:r>
            <a:r>
              <a:rPr lang="zh-CN" altLang="en-US" sz="2400" b="1" noProof="0" dirty="0" smtClean="0">
                <a:ln>
                  <a:noFill/>
                </a:ln>
                <a:solidFill>
                  <a:srgbClr val="0000FF"/>
                </a:solidFill>
                <a:effectLst/>
                <a:uLnTx/>
                <a:uFillTx/>
                <a:latin typeface="华文新魏" panose="02010800040101010101" charset="-122"/>
                <a:ea typeface="华文新魏" panose="02010800040101010101" charset="-122"/>
                <a:cs typeface="华文新魏" panose="02010800040101010101" charset="-122"/>
                <a:sym typeface="+mn-ea"/>
              </a:rPr>
              <a:t>）调整</a:t>
            </a:r>
            <a:r>
              <a:rPr lang="zh-CN" altLang="en-US" sz="2400" b="1" noProof="0" dirty="0" smtClean="0">
                <a:ln>
                  <a:noFill/>
                </a:ln>
                <a:effectLst/>
                <a:uLnTx/>
                <a:uFillTx/>
                <a:latin typeface="华文新魏" panose="02010800040101010101" charset="-122"/>
                <a:ea typeface="华文新魏" panose="02010800040101010101" charset="-122"/>
                <a:cs typeface="华文新魏" panose="02010800040101010101" charset="-122"/>
                <a:sym typeface="+mn-ea"/>
              </a:rPr>
              <a:t>①改组有关行政管理机构，</a:t>
            </a:r>
            <a:r>
              <a:rPr lang="zh-CN" altLang="en-US" sz="2400" b="1" noProof="0" dirty="0" smtClean="0">
                <a:ln>
                  <a:noFill/>
                </a:ln>
                <a:solidFill>
                  <a:srgbClr val="FF0000"/>
                </a:solidFill>
                <a:effectLst/>
                <a:uLnTx/>
                <a:uFillTx/>
                <a:latin typeface="华文新魏" panose="02010800040101010101" charset="-122"/>
                <a:ea typeface="华文新魏" panose="02010800040101010101" charset="-122"/>
                <a:cs typeface="华文新魏" panose="02010800040101010101" charset="-122"/>
                <a:sym typeface="+mn-ea"/>
              </a:rPr>
              <a:t>确立战时经济体制</a:t>
            </a:r>
            <a:r>
              <a:rPr lang="zh-CN" altLang="en-US" sz="2400" b="1" noProof="0" dirty="0" smtClean="0">
                <a:ln>
                  <a:noFill/>
                </a:ln>
                <a:effectLst/>
                <a:uLnTx/>
                <a:uFillTx/>
                <a:latin typeface="华文新魏" panose="02010800040101010101" charset="-122"/>
                <a:ea typeface="华文新魏" panose="02010800040101010101" charset="-122"/>
                <a:cs typeface="华文新魏" panose="02010800040101010101" charset="-122"/>
                <a:sym typeface="+mn-ea"/>
              </a:rPr>
              <a:t>。抗战爆发后，国民政府在战争紧迫的情况下，加强了中央尤其是军事委员会对经济的干预，对金融和经济行政机构进行了一系列调整，形成比较集中的经济领导体制，对促进战时社会经济的运行发挥了重要作用。</a:t>
            </a:r>
            <a:endParaRPr kumimoji="0" lang="zh-CN" altLang="en-US" sz="2400" b="1" i="0" u="none" strike="noStrike" kern="1200" cap="none" spc="0" normalizeH="0" baseline="0" noProof="0" dirty="0" smtClean="0">
              <a:ln>
                <a:noFill/>
              </a:ln>
              <a:solidFill>
                <a:schemeClr val="tx1"/>
              </a:solidFill>
              <a:effectLst/>
              <a:uLnTx/>
              <a:uFillTx/>
              <a:latin typeface="华文新魏" panose="02010800040101010101" charset="-122"/>
              <a:ea typeface="华文新魏" panose="02010800040101010101" charset="-122"/>
              <a:cs typeface="华文新魏" panose="02010800040101010101" charset="-122"/>
            </a:endParaRPr>
          </a:p>
          <a:p>
            <a:pPr marL="0" marR="0" lvl="0" indent="612775" algn="l" defTabSz="914400" rtl="0" eaLnBrk="0" fontAlgn="base" latinLnBrk="0" hangingPunct="0">
              <a:lnSpc>
                <a:spcPct val="100000"/>
              </a:lnSpc>
              <a:spcBef>
                <a:spcPct val="0"/>
              </a:spcBef>
              <a:spcAft>
                <a:spcPct val="0"/>
              </a:spcAft>
              <a:buClrTx/>
              <a:buSzTx/>
              <a:buFontTx/>
              <a:buNone/>
              <a:defRPr/>
            </a:pPr>
            <a:r>
              <a:rPr lang="zh-CN" altLang="en-US" sz="2400" b="1" noProof="0" dirty="0" smtClean="0">
                <a:ln>
                  <a:noFill/>
                </a:ln>
                <a:effectLst/>
                <a:uLnTx/>
                <a:uFillTx/>
                <a:latin typeface="华文新魏" panose="02010800040101010101" charset="-122"/>
                <a:ea typeface="华文新魏" panose="02010800040101010101" charset="-122"/>
                <a:cs typeface="华文新魏" panose="02010800040101010101" charset="-122"/>
                <a:sym typeface="+mn-ea"/>
              </a:rPr>
              <a:t>②颁布一系列法令和法规，</a:t>
            </a:r>
            <a:r>
              <a:rPr lang="zh-CN" altLang="en-US" sz="2400" b="1" noProof="0" dirty="0" smtClean="0">
                <a:ln>
                  <a:noFill/>
                </a:ln>
                <a:solidFill>
                  <a:srgbClr val="FF0000"/>
                </a:solidFill>
                <a:effectLst/>
                <a:uLnTx/>
                <a:uFillTx/>
                <a:latin typeface="华文新魏" panose="02010800040101010101" charset="-122"/>
                <a:ea typeface="华文新魏" panose="02010800040101010101" charset="-122"/>
                <a:cs typeface="华文新魏" panose="02010800040101010101" charset="-122"/>
                <a:sym typeface="+mn-ea"/>
              </a:rPr>
              <a:t>加强了政府干预和控制经济的能力</a:t>
            </a:r>
            <a:r>
              <a:rPr lang="zh-CN" altLang="en-US" sz="2400" b="1" noProof="0" dirty="0" smtClean="0">
                <a:ln>
                  <a:noFill/>
                </a:ln>
                <a:effectLst/>
                <a:uLnTx/>
                <a:uFillTx/>
                <a:latin typeface="华文新魏" panose="02010800040101010101" charset="-122"/>
                <a:ea typeface="华文新魏" panose="02010800040101010101" charset="-122"/>
                <a:cs typeface="华文新魏" panose="02010800040101010101" charset="-122"/>
                <a:sym typeface="+mn-ea"/>
              </a:rPr>
              <a:t>，在一定程度上充裕了国家财政，对抗战产生了重要影响。</a:t>
            </a:r>
            <a:endParaRPr kumimoji="0" lang="en-US" altLang="zh-CN" sz="2400" b="1" i="0" u="none" strike="noStrike" kern="1200" cap="none" spc="0" normalizeH="0" baseline="0" noProof="0" dirty="0" smtClean="0">
              <a:ln>
                <a:noFill/>
              </a:ln>
              <a:solidFill>
                <a:schemeClr val="tx1"/>
              </a:solidFill>
              <a:effectLst/>
              <a:uLnTx/>
              <a:uFillTx/>
              <a:latin typeface="华文新魏" panose="02010800040101010101" charset="-122"/>
              <a:ea typeface="华文新魏" panose="02010800040101010101" charset="-122"/>
              <a:cs typeface="华文新魏" panose="02010800040101010101" charset="-122"/>
            </a:endParaRPr>
          </a:p>
          <a:p>
            <a:pPr marL="0" marR="0" lvl="0" indent="0" algn="l" defTabSz="914400" rtl="0" eaLnBrk="1" fontAlgn="base" latinLnBrk="0" hangingPunct="1">
              <a:lnSpc>
                <a:spcPct val="100000"/>
              </a:lnSpc>
              <a:spcBef>
                <a:spcPct val="0"/>
              </a:spcBef>
              <a:spcAft>
                <a:spcPct val="0"/>
              </a:spcAft>
              <a:buClrTx/>
              <a:buSzTx/>
              <a:buFontTx/>
              <a:buNone/>
              <a:defRPr/>
            </a:pPr>
            <a:r>
              <a:rPr lang="zh-CN" altLang="en-US" sz="2400" b="1" noProof="0" dirty="0" smtClean="0">
                <a:ln>
                  <a:noFill/>
                </a:ln>
                <a:effectLst/>
                <a:uLnTx/>
                <a:uFillTx/>
                <a:latin typeface="华文新魏" panose="02010800040101010101" charset="-122"/>
                <a:ea typeface="华文新魏" panose="02010800040101010101" charset="-122"/>
                <a:cs typeface="华文新魏" panose="02010800040101010101" charset="-122"/>
                <a:sym typeface="+mn-ea"/>
              </a:rPr>
              <a:t>          ③制定开发大后方的建设方针，将战时经济纳入长期抗战的轨道。国民政府基于长期抗战的设想，运用国家资本，在大后方</a:t>
            </a:r>
            <a:r>
              <a:rPr lang="zh-CN" altLang="en-US" sz="2400" b="1" noProof="0" dirty="0" smtClean="0">
                <a:ln>
                  <a:noFill/>
                </a:ln>
                <a:solidFill>
                  <a:srgbClr val="FF0000"/>
                </a:solidFill>
                <a:effectLst/>
                <a:uLnTx/>
                <a:uFillTx/>
                <a:latin typeface="华文新魏" panose="02010800040101010101" charset="-122"/>
                <a:ea typeface="华文新魏" panose="02010800040101010101" charset="-122"/>
                <a:cs typeface="华文新魏" panose="02010800040101010101" charset="-122"/>
                <a:sym typeface="+mn-ea"/>
              </a:rPr>
              <a:t>优先发展重工业</a:t>
            </a:r>
            <a:r>
              <a:rPr lang="zh-CN" altLang="en-US" sz="2400" b="1" noProof="0" dirty="0" smtClean="0">
                <a:ln>
                  <a:noFill/>
                </a:ln>
                <a:effectLst/>
                <a:uLnTx/>
                <a:uFillTx/>
                <a:latin typeface="华文新魏" panose="02010800040101010101" charset="-122"/>
                <a:ea typeface="华文新魏" panose="02010800040101010101" charset="-122"/>
                <a:cs typeface="华文新魏" panose="02010800040101010101" charset="-122"/>
                <a:sym typeface="+mn-ea"/>
              </a:rPr>
              <a:t>。对于民营工矿业，国民政府采取鼓励海内外投资和奖助等政策。除此之外，国民政府还制定计划，采取许多措施，发展大后方的交通建设。</a:t>
            </a:r>
            <a:endParaRPr kumimoji="0" lang="zh-CN" altLang="en-US" sz="2400" b="1" i="0" u="none" strike="noStrike" kern="1200" cap="none" spc="0" normalizeH="0" baseline="0" noProof="0" dirty="0" smtClean="0">
              <a:ln>
                <a:noFill/>
              </a:ln>
              <a:solidFill>
                <a:schemeClr val="tx1"/>
              </a:solidFill>
              <a:effectLst/>
              <a:uLnTx/>
              <a:uFillTx/>
              <a:latin typeface="华文新魏" panose="02010800040101010101" charset="-122"/>
              <a:ea typeface="华文新魏" panose="02010800040101010101" charset="-122"/>
              <a:cs typeface="华文新魏" panose="02010800040101010101" charset="-122"/>
            </a:endParaRPr>
          </a:p>
          <a:p>
            <a:pPr marL="0" marR="0" lvl="0" indent="0" algn="l" defTabSz="914400" rtl="0" eaLnBrk="1" fontAlgn="base" latinLnBrk="0" hangingPunct="1">
              <a:lnSpc>
                <a:spcPct val="100000"/>
              </a:lnSpc>
              <a:spcBef>
                <a:spcPct val="0"/>
              </a:spcBef>
              <a:spcAft>
                <a:spcPct val="0"/>
              </a:spcAft>
              <a:buClrTx/>
              <a:buSzTx/>
              <a:buFontTx/>
              <a:buNone/>
              <a:defRPr/>
            </a:pPr>
            <a:r>
              <a:rPr lang="zh-CN" altLang="en-US" sz="2400" b="1" noProof="0" dirty="0" smtClean="0">
                <a:ln>
                  <a:noFill/>
                </a:ln>
                <a:solidFill>
                  <a:srgbClr val="0000FF"/>
                </a:solidFill>
                <a:effectLst/>
                <a:uLnTx/>
                <a:uFillTx/>
                <a:latin typeface="华文新魏" panose="02010800040101010101" charset="-122"/>
                <a:ea typeface="华文新魏" panose="02010800040101010101" charset="-122"/>
                <a:cs typeface="华文新魏" panose="02010800040101010101" charset="-122"/>
                <a:sym typeface="+mn-ea"/>
              </a:rPr>
              <a:t>       （</a:t>
            </a:r>
            <a:r>
              <a:rPr lang="en-US" sz="2400" b="1" noProof="0" dirty="0" smtClean="0">
                <a:ln>
                  <a:noFill/>
                </a:ln>
                <a:solidFill>
                  <a:srgbClr val="0000FF"/>
                </a:solidFill>
                <a:effectLst/>
                <a:uLnTx/>
                <a:uFillTx/>
                <a:latin typeface="华文新魏" panose="02010800040101010101" charset="-122"/>
                <a:ea typeface="华文新魏" panose="02010800040101010101" charset="-122"/>
                <a:cs typeface="华文新魏" panose="02010800040101010101" charset="-122"/>
                <a:sym typeface="+mn-ea"/>
              </a:rPr>
              <a:t>3</a:t>
            </a:r>
            <a:r>
              <a:rPr lang="zh-CN" altLang="en-US" sz="2400" b="1" noProof="0" dirty="0" smtClean="0">
                <a:ln>
                  <a:noFill/>
                </a:ln>
                <a:solidFill>
                  <a:srgbClr val="0000FF"/>
                </a:solidFill>
                <a:effectLst/>
                <a:uLnTx/>
                <a:uFillTx/>
                <a:latin typeface="华文新魏" panose="02010800040101010101" charset="-122"/>
                <a:ea typeface="华文新魏" panose="02010800040101010101" charset="-122"/>
                <a:cs typeface="华文新魏" panose="02010800040101010101" charset="-122"/>
                <a:sym typeface="+mn-ea"/>
              </a:rPr>
              <a:t>）作用</a:t>
            </a:r>
            <a:r>
              <a:rPr lang="zh-CN" altLang="en-US" sz="2400" b="1" noProof="0" dirty="0" smtClean="0">
                <a:ln>
                  <a:noFill/>
                </a:ln>
                <a:effectLst/>
                <a:uLnTx/>
                <a:uFillTx/>
                <a:latin typeface="华文新魏" panose="02010800040101010101" charset="-122"/>
                <a:ea typeface="华文新魏" panose="02010800040101010101" charset="-122"/>
                <a:cs typeface="华文新魏" panose="02010800040101010101" charset="-122"/>
                <a:sym typeface="+mn-ea"/>
              </a:rPr>
              <a:t> ①民族工业历尽艰辛迁往内地，并尽快恢复生产，对后方经济发展和支持抗战，发挥着重要作用。</a:t>
            </a:r>
            <a:endParaRPr kumimoji="0" lang="zh-CN" altLang="en-US" sz="2400" b="1" i="0" u="none" strike="noStrike" kern="1200" cap="none" spc="0" normalizeH="0" baseline="0" noProof="0" dirty="0" smtClean="0">
              <a:ln>
                <a:noFill/>
              </a:ln>
              <a:solidFill>
                <a:schemeClr val="tx1"/>
              </a:solidFill>
              <a:effectLst/>
              <a:uLnTx/>
              <a:uFillTx/>
              <a:latin typeface="华文新魏" panose="02010800040101010101" charset="-122"/>
              <a:ea typeface="华文新魏" panose="02010800040101010101" charset="-122"/>
              <a:cs typeface="华文新魏" panose="02010800040101010101" charset="-122"/>
            </a:endParaRPr>
          </a:p>
          <a:p>
            <a:pPr marL="0" marR="0" lvl="0" indent="0" algn="l" defTabSz="914400" rtl="0" eaLnBrk="1" fontAlgn="base" latinLnBrk="0" hangingPunct="1">
              <a:lnSpc>
                <a:spcPct val="100000"/>
              </a:lnSpc>
              <a:spcBef>
                <a:spcPct val="0"/>
              </a:spcBef>
              <a:spcAft>
                <a:spcPct val="0"/>
              </a:spcAft>
              <a:buClrTx/>
              <a:buSzTx/>
              <a:buFontTx/>
              <a:buNone/>
              <a:defRPr/>
            </a:pPr>
            <a:r>
              <a:rPr lang="zh-CN" altLang="en-US" sz="2400" b="1" noProof="0" dirty="0" smtClean="0">
                <a:ln>
                  <a:noFill/>
                </a:ln>
                <a:effectLst/>
                <a:uLnTx/>
                <a:uFillTx/>
                <a:latin typeface="华文新魏" panose="02010800040101010101" charset="-122"/>
                <a:ea typeface="华文新魏" panose="02010800040101010101" charset="-122"/>
                <a:cs typeface="华文新魏" panose="02010800040101010101" charset="-122"/>
                <a:sym typeface="+mn-ea"/>
              </a:rPr>
              <a:t>         ②改变了民族工业的布局：大量内迁的民族工业促进了西南、西北民族工业的发展</a:t>
            </a:r>
            <a:endParaRPr lang="zh-CN" altLang="en-US" sz="2400" b="1" noProof="0" dirty="0" smtClean="0">
              <a:ln>
                <a:noFill/>
              </a:ln>
              <a:effectLst/>
              <a:uLnTx/>
              <a:uFillTx/>
              <a:latin typeface="华文新魏" panose="02010800040101010101" charset="-122"/>
              <a:ea typeface="华文新魏" panose="02010800040101010101" charset="-122"/>
              <a:cs typeface="华文新魏" panose="02010800040101010101" charset="-122"/>
              <a:sym typeface="+mn-ea"/>
            </a:endParaRPr>
          </a:p>
        </p:txBody>
      </p:sp>
    </p:spTree>
    <p:custDataLst>
      <p:tags r:id="rId2"/>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465830" y="86360"/>
            <a:ext cx="4268470" cy="521970"/>
          </a:xfrm>
          <a:prstGeom prst="rect">
            <a:avLst/>
          </a:prstGeom>
          <a:noFill/>
        </p:spPr>
        <p:txBody>
          <a:bodyPr wrap="square" rtlCol="0">
            <a:spAutoFit/>
          </a:bodyPr>
          <a:p>
            <a:pPr algn="ctr"/>
            <a:r>
              <a:rPr lang="zh-CN" altLang="en-US" sz="2800" b="1">
                <a:highlight>
                  <a:srgbClr val="00FF00"/>
                </a:highlight>
                <a:latin typeface="华文行楷" panose="02010800040101010101" charset="-122"/>
                <a:ea typeface="华文行楷" panose="02010800040101010101" charset="-122"/>
              </a:rPr>
              <a:t>真题链接</a:t>
            </a:r>
            <a:endParaRPr lang="zh-CN" altLang="en-US" sz="2800" b="1">
              <a:highlight>
                <a:srgbClr val="00FF00"/>
              </a:highlight>
              <a:latin typeface="华文行楷" panose="02010800040101010101" charset="-122"/>
              <a:ea typeface="华文行楷" panose="02010800040101010101" charset="-122"/>
            </a:endParaRPr>
          </a:p>
        </p:txBody>
      </p:sp>
      <p:sp>
        <p:nvSpPr>
          <p:cNvPr id="100" name="文本框 99"/>
          <p:cNvSpPr txBox="1"/>
          <p:nvPr/>
        </p:nvSpPr>
        <p:spPr>
          <a:xfrm>
            <a:off x="188595" y="770255"/>
            <a:ext cx="11815445" cy="4523105"/>
          </a:xfrm>
          <a:prstGeom prst="rect">
            <a:avLst/>
          </a:prstGeom>
          <a:noFill/>
          <a:ln w="9525">
            <a:solidFill>
              <a:srgbClr val="C00000"/>
            </a:solidFill>
          </a:ln>
        </p:spPr>
        <p:txBody>
          <a:bodyPr wrap="square">
            <a:spAutoFit/>
          </a:bodyPr>
          <a:p>
            <a:pPr indent="0"/>
            <a:r>
              <a:rPr lang="en-US" altLang="zh-CN" sz="2400" b="0">
                <a:latin typeface="华文新魏" panose="02010800040101010101" charset="-122"/>
                <a:ea typeface="华文新魏" panose="02010800040101010101" charset="-122"/>
                <a:cs typeface="华文新魏" panose="02010800040101010101" charset="-122"/>
              </a:rPr>
              <a:t>        1</a:t>
            </a:r>
            <a:r>
              <a:rPr lang="zh-CN" altLang="en-US" sz="2400" b="0">
                <a:latin typeface="华文新魏" panose="02010800040101010101" charset="-122"/>
                <a:ea typeface="华文新魏" panose="02010800040101010101" charset="-122"/>
                <a:cs typeface="华文新魏" panose="02010800040101010101" charset="-122"/>
              </a:rPr>
              <a:t>、</a:t>
            </a:r>
            <a:r>
              <a:rPr sz="2400" b="0">
                <a:solidFill>
                  <a:srgbClr val="C00000"/>
                </a:solidFill>
                <a:latin typeface="华文新魏" panose="02010800040101010101" charset="-122"/>
                <a:ea typeface="华文新魏" panose="02010800040101010101" charset="-122"/>
                <a:cs typeface="华文新魏" panose="02010800040101010101" charset="-122"/>
              </a:rPr>
              <a:t>（2020·全国·高考真题）</a:t>
            </a:r>
            <a:r>
              <a:rPr sz="2400" b="0">
                <a:latin typeface="华文新魏" panose="02010800040101010101" charset="-122"/>
                <a:ea typeface="华文新魏" panose="02010800040101010101" charset="-122"/>
                <a:cs typeface="华文新魏" panose="02010800040101010101" charset="-122"/>
              </a:rPr>
              <a:t>1949年5月，中共中央发出指示：“只强调和资本家斗争，而不强调联合愿意和我们合作的资本家……这是一种实际上立即消灭资产阶级的倾向”“和党的方针政策是在根本上相违反的”。这一指示有利于当时</a:t>
            </a:r>
            <a:endParaRPr sz="2400" b="0">
              <a:latin typeface="华文新魏" panose="02010800040101010101" charset="-122"/>
              <a:ea typeface="华文新魏" panose="02010800040101010101" charset="-122"/>
              <a:cs typeface="华文新魏" panose="02010800040101010101" charset="-122"/>
            </a:endParaRPr>
          </a:p>
          <a:p>
            <a:pPr indent="0"/>
            <a:r>
              <a:rPr sz="2400" b="0">
                <a:solidFill>
                  <a:srgbClr val="0000FF"/>
                </a:solidFill>
                <a:latin typeface="华文新魏" panose="02010800040101010101" charset="-122"/>
                <a:ea typeface="华文新魏" panose="02010800040101010101" charset="-122"/>
                <a:cs typeface="华文新魏" panose="02010800040101010101" charset="-122"/>
              </a:rPr>
              <a:t>A．在经济领域实行公私合营	B．接管城市后生产的恢复发展</a:t>
            </a:r>
            <a:endParaRPr sz="2400" b="0">
              <a:solidFill>
                <a:srgbClr val="0000FF"/>
              </a:solidFill>
              <a:latin typeface="华文新魏" panose="02010800040101010101" charset="-122"/>
              <a:ea typeface="华文新魏" panose="02010800040101010101" charset="-122"/>
              <a:cs typeface="华文新魏" panose="02010800040101010101" charset="-122"/>
            </a:endParaRPr>
          </a:p>
          <a:p>
            <a:pPr indent="0"/>
            <a:r>
              <a:rPr sz="2400" b="0">
                <a:solidFill>
                  <a:srgbClr val="0000FF"/>
                </a:solidFill>
                <a:latin typeface="华文新魏" panose="02010800040101010101" charset="-122"/>
                <a:ea typeface="华文新魏" panose="02010800040101010101" charset="-122"/>
                <a:cs typeface="华文新魏" panose="02010800040101010101" charset="-122"/>
              </a:rPr>
              <a:t>C．确立国营经济的主导地位	D．对新民主主义政策进行调整</a:t>
            </a:r>
            <a:r>
              <a:rPr lang="en-US" altLang="zh-CN" sz="2400" b="0">
                <a:solidFill>
                  <a:srgbClr val="0000FF"/>
                </a:solidFill>
                <a:latin typeface="华文新魏" panose="02010800040101010101" charset="-122"/>
                <a:ea typeface="华文新魏" panose="02010800040101010101" charset="-122"/>
                <a:cs typeface="华文新魏" panose="02010800040101010101" charset="-122"/>
              </a:rPr>
              <a:t>       </a:t>
            </a:r>
            <a:endParaRPr lang="en-US" altLang="zh-CN" sz="2400" b="0">
              <a:solidFill>
                <a:srgbClr val="0000FF"/>
              </a:solidFill>
              <a:latin typeface="华文新魏" panose="02010800040101010101" charset="-122"/>
              <a:ea typeface="华文新魏" panose="02010800040101010101" charset="-122"/>
              <a:cs typeface="华文新魏" panose="02010800040101010101" charset="-122"/>
            </a:endParaRPr>
          </a:p>
          <a:p>
            <a:pPr indent="0"/>
            <a:r>
              <a:rPr lang="en-US" altLang="zh-CN" sz="2400" b="0">
                <a:solidFill>
                  <a:srgbClr val="0000FF"/>
                </a:solidFill>
                <a:latin typeface="华文新魏" panose="02010800040101010101" charset="-122"/>
                <a:ea typeface="华文新魏" panose="02010800040101010101" charset="-122"/>
                <a:cs typeface="华文新魏" panose="02010800040101010101" charset="-122"/>
              </a:rPr>
              <a:t>          </a:t>
            </a:r>
            <a:endParaRPr lang="en-US" altLang="zh-CN" sz="2400" b="0">
              <a:solidFill>
                <a:srgbClr val="0000FF"/>
              </a:solidFill>
              <a:latin typeface="华文新魏" panose="02010800040101010101" charset="-122"/>
              <a:ea typeface="华文新魏" panose="02010800040101010101" charset="-122"/>
              <a:cs typeface="华文新魏" panose="02010800040101010101" charset="-122"/>
            </a:endParaRPr>
          </a:p>
          <a:p>
            <a:pPr indent="0"/>
            <a:endParaRPr lang="en-US" altLang="zh-CN" sz="2400" b="0">
              <a:solidFill>
                <a:srgbClr val="0000FF"/>
              </a:solidFill>
              <a:latin typeface="华文新魏" panose="02010800040101010101" charset="-122"/>
              <a:ea typeface="华文新魏" panose="02010800040101010101" charset="-122"/>
              <a:cs typeface="华文新魏" panose="02010800040101010101" charset="-122"/>
            </a:endParaRPr>
          </a:p>
          <a:p>
            <a:pPr indent="0"/>
            <a:r>
              <a:rPr lang="en-US" altLang="zh-CN" sz="2400" b="0">
                <a:solidFill>
                  <a:srgbClr val="0000FF"/>
                </a:solidFill>
                <a:latin typeface="华文新魏" panose="02010800040101010101" charset="-122"/>
                <a:ea typeface="华文新魏" panose="02010800040101010101" charset="-122"/>
                <a:cs typeface="华文新魏" panose="02010800040101010101" charset="-122"/>
              </a:rPr>
              <a:t>2</a:t>
            </a:r>
            <a:r>
              <a:rPr lang="zh-CN" altLang="en-US" sz="2400" b="0">
                <a:solidFill>
                  <a:srgbClr val="0000FF"/>
                </a:solidFill>
                <a:latin typeface="华文新魏" panose="02010800040101010101" charset="-122"/>
                <a:ea typeface="华文新魏" panose="02010800040101010101" charset="-122"/>
                <a:cs typeface="华文新魏" panose="02010800040101010101" charset="-122"/>
              </a:rPr>
              <a:t>、</a:t>
            </a:r>
            <a:r>
              <a:rPr lang="zh-CN" sz="2400" b="0">
                <a:solidFill>
                  <a:srgbClr val="C00000"/>
                </a:solidFill>
                <a:effectLst>
                  <a:outerShdw blurRad="38100" dist="19050" dir="2700000" algn="tl" rotWithShape="0">
                    <a:schemeClr val="dk1">
                      <a:alpha val="40000"/>
                    </a:schemeClr>
                  </a:outerShdw>
                </a:effectLst>
                <a:latin typeface="华文新魏" panose="02010800040101010101" charset="-122"/>
                <a:ea typeface="华文新魏" panose="02010800040101010101" charset="-122"/>
                <a:cs typeface="华文新魏" panose="02010800040101010101" charset="-122"/>
              </a:rPr>
              <a:t>（2020·全国·高考真题）</a:t>
            </a:r>
            <a:r>
              <a:rPr lang="zh-CN" sz="2400" b="0">
                <a:effectLst>
                  <a:outerShdw blurRad="38100" dist="19050" dir="2700000" algn="tl" rotWithShape="0">
                    <a:schemeClr val="dk1">
                      <a:alpha val="40000"/>
                    </a:schemeClr>
                  </a:outerShdw>
                </a:effectLst>
                <a:latin typeface="华文新魏" panose="02010800040101010101" charset="-122"/>
                <a:ea typeface="华文新魏" panose="02010800040101010101" charset="-122"/>
                <a:cs typeface="华文新魏" panose="02010800040101010101" charset="-122"/>
              </a:rPr>
              <a:t>1940年代中后期，中国许多工矿企业尽管账面上获得利润，但难以维持再生产，故“很多工厂把囤积原料作为主业，反以生产作为副业”。这说明，当时</a:t>
            </a:r>
            <a:endParaRPr lang="zh-CN" sz="2400" b="0">
              <a:effectLst>
                <a:outerShdw blurRad="38100" dist="19050" dir="2700000" algn="tl" rotWithShape="0">
                  <a:schemeClr val="dk1">
                    <a:alpha val="40000"/>
                  </a:schemeClr>
                </a:outerShdw>
              </a:effectLst>
              <a:latin typeface="华文新魏" panose="02010800040101010101" charset="-122"/>
              <a:ea typeface="华文新魏" panose="02010800040101010101" charset="-122"/>
              <a:cs typeface="华文新魏" panose="02010800040101010101" charset="-122"/>
            </a:endParaRPr>
          </a:p>
          <a:p>
            <a:pPr indent="0"/>
            <a:r>
              <a:rPr lang="zh-CN" sz="2400" b="0">
                <a:solidFill>
                  <a:srgbClr val="0000FF"/>
                </a:solidFill>
                <a:effectLst>
                  <a:outerShdw blurRad="38100" dist="19050" dir="2700000" algn="tl" rotWithShape="0">
                    <a:schemeClr val="dk1">
                      <a:alpha val="40000"/>
                    </a:schemeClr>
                  </a:outerShdw>
                </a:effectLst>
                <a:latin typeface="华文新魏" panose="02010800040101010101" charset="-122"/>
                <a:ea typeface="华文新魏" panose="02010800040101010101" charset="-122"/>
                <a:cs typeface="华文新魏" panose="02010800040101010101" charset="-122"/>
              </a:rPr>
              <a:t>A．商业的繁荣带动了工业生产	B．抗日战争的胜利推动生产恢复</a:t>
            </a:r>
            <a:endParaRPr lang="zh-CN" sz="2400" b="0">
              <a:solidFill>
                <a:srgbClr val="0000FF"/>
              </a:solidFill>
              <a:effectLst>
                <a:outerShdw blurRad="38100" dist="19050" dir="2700000" algn="tl" rotWithShape="0">
                  <a:schemeClr val="dk1">
                    <a:alpha val="40000"/>
                  </a:schemeClr>
                </a:outerShdw>
              </a:effectLst>
              <a:latin typeface="华文新魏" panose="02010800040101010101" charset="-122"/>
              <a:ea typeface="华文新魏" panose="02010800040101010101" charset="-122"/>
              <a:cs typeface="华文新魏" panose="02010800040101010101" charset="-122"/>
            </a:endParaRPr>
          </a:p>
          <a:p>
            <a:pPr indent="0"/>
            <a:r>
              <a:rPr lang="zh-CN" sz="2400" b="0">
                <a:solidFill>
                  <a:srgbClr val="0000FF"/>
                </a:solidFill>
                <a:effectLst>
                  <a:outerShdw blurRad="38100" dist="19050" dir="2700000" algn="tl" rotWithShape="0">
                    <a:schemeClr val="dk1">
                      <a:alpha val="40000"/>
                    </a:schemeClr>
                  </a:outerShdw>
                </a:effectLst>
                <a:latin typeface="华文新魏" panose="02010800040101010101" charset="-122"/>
                <a:ea typeface="华文新魏" panose="02010800040101010101" charset="-122"/>
                <a:cs typeface="华文新魏" panose="02010800040101010101" charset="-122"/>
              </a:rPr>
              <a:t>C．国统区的经济秩序遭到破坏	D．国民党军阀混战扰乱经济发展</a:t>
            </a:r>
            <a:endParaRPr lang="zh-CN" sz="2400" b="0">
              <a:solidFill>
                <a:srgbClr val="0000FF"/>
              </a:solidFill>
              <a:effectLst>
                <a:outerShdw blurRad="38100" dist="19050" dir="2700000" algn="tl" rotWithShape="0">
                  <a:schemeClr val="dk1">
                    <a:alpha val="40000"/>
                  </a:schemeClr>
                </a:outerShdw>
              </a:effectLst>
              <a:latin typeface="华文新魏" panose="02010800040101010101" charset="-122"/>
              <a:ea typeface="华文新魏" panose="02010800040101010101" charset="-122"/>
              <a:cs typeface="华文新魏" panose="02010800040101010101" charset="-122"/>
            </a:endParaRPr>
          </a:p>
        </p:txBody>
      </p:sp>
      <p:sp>
        <p:nvSpPr>
          <p:cNvPr id="25611" name="文本框 13"/>
          <p:cNvSpPr txBox="1"/>
          <p:nvPr/>
        </p:nvSpPr>
        <p:spPr>
          <a:xfrm>
            <a:off x="10516552" y="1212215"/>
            <a:ext cx="915947" cy="768350"/>
          </a:xfrm>
          <a:prstGeom prst="rect">
            <a:avLst/>
          </a:prstGeom>
          <a:solidFill>
            <a:schemeClr val="accent2">
              <a:lumMod val="20000"/>
              <a:lumOff val="80000"/>
            </a:schemeClr>
          </a:solidFill>
          <a:ln w="9525">
            <a:noFill/>
          </a:ln>
        </p:spPr>
        <p:txBody>
          <a:bodyPr wrap="square" anchor="t" anchorCtr="0">
            <a:spAutoFit/>
          </a:bodyPr>
          <a:p>
            <a:pPr algn="ctr"/>
            <a:r>
              <a:rPr lang="en-US" altLang="zh-CN" sz="4400" b="1" dirty="0">
                <a:latin typeface="黑体" panose="02010609060101010101" pitchFamily="49" charset="-122"/>
                <a:ea typeface="黑体" panose="02010609060101010101" pitchFamily="49" charset="-122"/>
                <a:sym typeface="微软雅黑" panose="020B0503020204020204" pitchFamily="34" charset="-122"/>
              </a:rPr>
              <a:t>B</a:t>
            </a:r>
            <a:endParaRPr lang="en-US" altLang="zh-CN" sz="4400" b="1" dirty="0">
              <a:latin typeface="黑体" panose="02010609060101010101" pitchFamily="49" charset="-122"/>
              <a:ea typeface="黑体" panose="02010609060101010101" pitchFamily="49" charset="-122"/>
              <a:sym typeface="微软雅黑" panose="020B0503020204020204" pitchFamily="34" charset="-122"/>
            </a:endParaRPr>
          </a:p>
        </p:txBody>
      </p:sp>
      <p:sp>
        <p:nvSpPr>
          <p:cNvPr id="3" name="文本框 13"/>
          <p:cNvSpPr txBox="1"/>
          <p:nvPr/>
        </p:nvSpPr>
        <p:spPr>
          <a:xfrm>
            <a:off x="9041447" y="4033520"/>
            <a:ext cx="915947" cy="768350"/>
          </a:xfrm>
          <a:prstGeom prst="rect">
            <a:avLst/>
          </a:prstGeom>
          <a:solidFill>
            <a:schemeClr val="accent2">
              <a:lumMod val="20000"/>
              <a:lumOff val="80000"/>
            </a:schemeClr>
          </a:solidFill>
          <a:ln w="9525">
            <a:noFill/>
          </a:ln>
        </p:spPr>
        <p:txBody>
          <a:bodyPr wrap="square" anchor="t" anchorCtr="0">
            <a:spAutoFit/>
          </a:bodyPr>
          <a:p>
            <a:pPr algn="ctr"/>
            <a:r>
              <a:rPr lang="en-US" altLang="zh-CN" sz="4400" b="1" dirty="0">
                <a:latin typeface="黑体" panose="02010609060101010101" pitchFamily="49" charset="-122"/>
                <a:ea typeface="黑体" panose="02010609060101010101" pitchFamily="49" charset="-122"/>
                <a:sym typeface="微软雅黑" panose="020B0503020204020204" pitchFamily="34" charset="-122"/>
              </a:rPr>
              <a:t>C</a:t>
            </a:r>
            <a:endParaRPr lang="en-US" altLang="zh-CN" sz="4400" b="1" dirty="0">
              <a:latin typeface="黑体" panose="02010609060101010101" pitchFamily="49" charset="-122"/>
              <a:ea typeface="黑体" panose="02010609060101010101" pitchFamily="49" charset="-122"/>
              <a:sym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6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11" grpId="0" bldLvl="0" animBg="1"/>
      <p:bldP spid="3" grpId="0" bldLvl="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32313537353832343b32313537353830373bd3d2"/>
          <p:cNvPicPr>
            <a:picLocks noChangeAspect="1"/>
          </p:cNvPicPr>
          <p:nvPr/>
        </p:nvPicPr>
        <p:blipFill>
          <a:blip r:embed="rId1"/>
          <a:stretch>
            <a:fillRect/>
          </a:stretch>
        </p:blipFill>
        <p:spPr>
          <a:xfrm>
            <a:off x="281940" y="0"/>
            <a:ext cx="534670" cy="441960"/>
          </a:xfrm>
          <a:prstGeom prst="rect">
            <a:avLst/>
          </a:prstGeom>
        </p:spPr>
      </p:pic>
      <p:sp>
        <p:nvSpPr>
          <p:cNvPr id="7" name="文本框 6"/>
          <p:cNvSpPr txBox="1"/>
          <p:nvPr/>
        </p:nvSpPr>
        <p:spPr>
          <a:xfrm>
            <a:off x="1031875" y="0"/>
            <a:ext cx="4897755" cy="583565"/>
          </a:xfrm>
          <a:prstGeom prst="rect">
            <a:avLst/>
          </a:prstGeom>
          <a:solidFill>
            <a:srgbClr val="FFFF00"/>
          </a:solidFill>
        </p:spPr>
        <p:txBody>
          <a:bodyPr wrap="square" rtlCol="0">
            <a:spAutoFit/>
          </a:bodyPr>
          <a:p>
            <a:r>
              <a:rPr lang="zh-CN" altLang="en-US" sz="3200">
                <a:effectLst>
                  <a:outerShdw blurRad="38100" dist="19050" dir="2700000" algn="tl" rotWithShape="0">
                    <a:schemeClr val="dk1">
                      <a:alpha val="40000"/>
                    </a:schemeClr>
                  </a:outerShdw>
                </a:effectLst>
              </a:rPr>
              <a:t>四、必备知识，夯实基础</a:t>
            </a:r>
            <a:endParaRPr lang="zh-CN" altLang="en-US" sz="3200">
              <a:effectLst>
                <a:outerShdw blurRad="38100" dist="19050" dir="2700000" algn="tl" rotWithShape="0">
                  <a:schemeClr val="dk1">
                    <a:alpha val="40000"/>
                  </a:schemeClr>
                </a:outerShdw>
              </a:effectLst>
            </a:endParaRPr>
          </a:p>
        </p:txBody>
      </p:sp>
      <p:sp>
        <p:nvSpPr>
          <p:cNvPr id="6" name="文本框 5"/>
          <p:cNvSpPr txBox="1"/>
          <p:nvPr/>
        </p:nvSpPr>
        <p:spPr>
          <a:xfrm>
            <a:off x="154940" y="539750"/>
            <a:ext cx="12818745" cy="583565"/>
          </a:xfrm>
          <a:prstGeom prst="rect">
            <a:avLst/>
          </a:prstGeom>
          <a:noFill/>
          <a:ln w="9525">
            <a:noFill/>
          </a:ln>
        </p:spPr>
        <p:txBody>
          <a:bodyPr wrap="square">
            <a:spAutoFit/>
          </a:bodyPr>
          <a:p>
            <a:pPr indent="266700"/>
            <a:r>
              <a:rPr lang="zh-CN" sz="3200" b="1">
                <a:solidFill>
                  <a:srgbClr val="FF0000"/>
                </a:solidFill>
                <a:latin typeface="微软雅黑" panose="020B0503020204020204" pitchFamily="34" charset="-122"/>
                <a:ea typeface="微软雅黑" panose="020B0503020204020204" pitchFamily="34" charset="-122"/>
              </a:rPr>
              <a:t>二、</a:t>
            </a:r>
            <a:r>
              <a:rPr sz="3200" b="1">
                <a:solidFill>
                  <a:srgbClr val="FF0000"/>
                </a:solidFill>
                <a:latin typeface="微软雅黑" panose="020B0503020204020204" pitchFamily="34" charset="-122"/>
                <a:ea typeface="微软雅黑" panose="020B0503020204020204" pitchFamily="34" charset="-122"/>
              </a:rPr>
              <a:t>毛泽东思想形成</a:t>
            </a:r>
            <a:endParaRPr sz="3200" b="1">
              <a:solidFill>
                <a:srgbClr val="FF0000"/>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623570" y="1306195"/>
            <a:ext cx="11077575" cy="1198880"/>
          </a:xfrm>
          <a:prstGeom prst="rect">
            <a:avLst/>
          </a:prstGeom>
          <a:noFill/>
          <a:ln>
            <a:solidFill>
              <a:srgbClr val="C00000"/>
            </a:solidFill>
          </a:ln>
        </p:spPr>
        <p:txBody>
          <a:bodyPr wrap="square" rtlCol="0" anchor="t">
            <a:spAutoFit/>
          </a:bodyPr>
          <a:p>
            <a:pPr marR="0" indent="612775" defTabSz="914400" eaLnBrk="0" fontAlgn="base" hangingPunct="0">
              <a:lnSpc>
                <a:spcPct val="100000"/>
              </a:lnSpc>
              <a:spcBef>
                <a:spcPct val="0"/>
              </a:spcBef>
              <a:spcAft>
                <a:spcPct val="0"/>
              </a:spcAft>
              <a:buClrTx/>
              <a:buSzTx/>
              <a:buFontTx/>
              <a:buNone/>
              <a:defRPr/>
            </a:pPr>
            <a:r>
              <a:rPr sz="2400" b="1" noProof="0" dirty="0" smtClean="0">
                <a:latin typeface="华文新魏" panose="02010800040101010101" charset="-122"/>
                <a:ea typeface="华文新魏" panose="02010800040101010101" charset="-122"/>
                <a:cs typeface="华文新魏" panose="02010800040101010101" charset="-122"/>
                <a:sym typeface="+mn-ea"/>
              </a:rPr>
              <a:t>(1)毛泽东先后发表了《论持久战》《新民主主义论》《论联合政府》等文章，形成比较完整的理论体系，毛泽东思想基本形成。</a:t>
            </a:r>
            <a:endParaRPr sz="2400" b="1" noProof="0" dirty="0" smtClean="0">
              <a:latin typeface="华文新魏" panose="02010800040101010101" charset="-122"/>
              <a:ea typeface="华文新魏" panose="02010800040101010101" charset="-122"/>
              <a:cs typeface="华文新魏" panose="02010800040101010101" charset="-122"/>
              <a:sym typeface="+mn-ea"/>
            </a:endParaRPr>
          </a:p>
          <a:p>
            <a:pPr marR="0" indent="612775" defTabSz="914400" eaLnBrk="0" fontAlgn="base" hangingPunct="0">
              <a:lnSpc>
                <a:spcPct val="100000"/>
              </a:lnSpc>
              <a:spcBef>
                <a:spcPct val="0"/>
              </a:spcBef>
              <a:spcAft>
                <a:spcPct val="0"/>
              </a:spcAft>
              <a:buClrTx/>
              <a:buSzTx/>
              <a:buFontTx/>
              <a:buNone/>
              <a:defRPr/>
            </a:pPr>
            <a:r>
              <a:rPr sz="2400" b="1" noProof="0" dirty="0" smtClean="0">
                <a:latin typeface="华文新魏" panose="02010800040101010101" charset="-122"/>
                <a:ea typeface="华文新魏" panose="02010800040101010101" charset="-122"/>
                <a:cs typeface="华文新魏" panose="02010800040101010101" charset="-122"/>
                <a:sym typeface="+mn-ea"/>
              </a:rPr>
              <a:t>(2)1945年，中共七大正式确立毛泽东思想为中国共产党的指导思想。</a:t>
            </a:r>
            <a:endParaRPr sz="2400" b="1" noProof="0" dirty="0" smtClean="0">
              <a:latin typeface="华文新魏" panose="02010800040101010101" charset="-122"/>
              <a:ea typeface="华文新魏" panose="02010800040101010101" charset="-122"/>
              <a:cs typeface="华文新魏" panose="02010800040101010101" charset="-122"/>
              <a:sym typeface="+mn-ea"/>
            </a:endParaRPr>
          </a:p>
        </p:txBody>
      </p:sp>
      <p:sp>
        <p:nvSpPr>
          <p:cNvPr id="100" name="文本框 99"/>
          <p:cNvSpPr txBox="1"/>
          <p:nvPr/>
        </p:nvSpPr>
        <p:spPr>
          <a:xfrm>
            <a:off x="490855" y="3261360"/>
            <a:ext cx="11209655" cy="2306955"/>
          </a:xfrm>
          <a:prstGeom prst="rect">
            <a:avLst/>
          </a:prstGeom>
          <a:solidFill>
            <a:schemeClr val="accent6">
              <a:lumMod val="40000"/>
              <a:lumOff val="60000"/>
            </a:schemeClr>
          </a:solidFill>
          <a:ln w="9525">
            <a:noFill/>
          </a:ln>
        </p:spPr>
        <p:txBody>
          <a:bodyPr wrap="square">
            <a:spAutoFit/>
          </a:bodyPr>
          <a:p>
            <a:pPr indent="266700" algn="l"/>
            <a:r>
              <a:rPr lang="en-US" altLang="zh-CN" sz="2400" b="1">
                <a:latin typeface="华文中宋" panose="02010600040101010101" charset="-122"/>
                <a:ea typeface="华文中宋" panose="02010600040101010101" charset="-122"/>
              </a:rPr>
              <a:t>                                  </a:t>
            </a:r>
            <a:r>
              <a:rPr lang="zh-CN" sz="2400" b="1">
                <a:latin typeface="华文中宋" panose="02010600040101010101" charset="-122"/>
                <a:ea typeface="华文中宋" panose="02010600040101010101" charset="-122"/>
              </a:rPr>
              <a:t>毛泽东思想活的灵魂</a:t>
            </a:r>
            <a:endParaRPr lang="zh-CN" sz="2400" b="1">
              <a:latin typeface="华文中宋" panose="02010600040101010101" charset="-122"/>
              <a:ea typeface="华文中宋" panose="02010600040101010101" charset="-122"/>
              <a:cs typeface="楷体_GB2312" charset="0"/>
            </a:endParaRPr>
          </a:p>
          <a:p>
            <a:pPr indent="266700" algn="l"/>
            <a:r>
              <a:rPr lang="en-US" altLang="zh-CN" sz="2400" b="1">
                <a:latin typeface="华文中宋" panose="02010600040101010101" charset="-122"/>
                <a:ea typeface="华文中宋" panose="02010600040101010101" charset="-122"/>
                <a:cs typeface="楷体_GB2312" charset="0"/>
              </a:rPr>
              <a:t>        </a:t>
            </a:r>
            <a:r>
              <a:rPr lang="zh-CN" sz="2400" b="1">
                <a:latin typeface="华文中宋" panose="02010600040101010101" charset="-122"/>
                <a:ea typeface="华文中宋" panose="02010600040101010101" charset="-122"/>
                <a:cs typeface="楷体_GB2312" charset="0"/>
              </a:rPr>
              <a:t>实事求是、群众路线、独立自主，是毛泽东思想全部内容的活的灵魂。这其中，实事求是是核心。实事求是原则把毛泽东思想活的灵魂的三个方面紧密联系在一起，使之成为一个有机整体。实事求是是群众路线和独立自主的思想基础和前提，而群众路线、独立自主是实事求是的具体体现。三者相互影响，互为条件，共同构成了毛泽东思想活的灵魂。</a:t>
            </a:r>
            <a:r>
              <a:rPr lang="zh-CN" sz="2400" b="1">
                <a:latin typeface="华文中宋" panose="02010600040101010101" charset="-122"/>
                <a:ea typeface="华文中宋" panose="02010600040101010101" charset="-122"/>
              </a:rPr>
              <a:t>　</a:t>
            </a:r>
            <a:endParaRPr lang="zh-CN" altLang="en-US" sz="2400" b="1">
              <a:latin typeface="华文中宋" panose="02010600040101010101" charset="-122"/>
              <a:ea typeface="华文中宋" panose="02010600040101010101" charset="-122"/>
            </a:endParaRPr>
          </a:p>
        </p:txBody>
      </p:sp>
      <p:pic>
        <p:nvPicPr>
          <p:cNvPr id="8" name="图片 7"/>
          <p:cNvPicPr>
            <a:picLocks noChangeAspect="1"/>
          </p:cNvPicPr>
          <p:nvPr/>
        </p:nvPicPr>
        <p:blipFill>
          <a:blip r:embed="rId2"/>
          <a:stretch>
            <a:fillRect/>
          </a:stretch>
        </p:blipFill>
        <p:spPr>
          <a:xfrm>
            <a:off x="816610" y="2898775"/>
            <a:ext cx="1252220" cy="362585"/>
          </a:xfrm>
          <a:prstGeom prst="rect">
            <a:avLst/>
          </a:prstGeom>
        </p:spPr>
      </p:pic>
    </p:spTree>
    <p:custDataLst>
      <p:tags r:id="rId3"/>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4513" name="图片 17"/>
          <p:cNvPicPr>
            <a:picLocks noChangeAspect="1"/>
          </p:cNvPicPr>
          <p:nvPr>
            <p:custDataLst>
              <p:tags r:id="rId1"/>
            </p:custDataLst>
          </p:nvPr>
        </p:nvPicPr>
        <p:blipFill>
          <a:blip r:embed="rId2"/>
          <a:srcRect l="1071" t="508" r="1430" b="1048"/>
          <a:stretch>
            <a:fillRect/>
          </a:stretch>
        </p:blipFill>
        <p:spPr>
          <a:xfrm>
            <a:off x="615633" y="1231265"/>
            <a:ext cx="4454525" cy="4670425"/>
          </a:xfrm>
          <a:prstGeom prst="rect">
            <a:avLst/>
          </a:prstGeom>
          <a:noFill/>
          <a:ln w="9525" cap="flat" cmpd="sng">
            <a:solidFill>
              <a:schemeClr val="tx1"/>
            </a:solidFill>
            <a:prstDash val="solid"/>
            <a:round/>
            <a:headEnd type="none" w="med" len="med"/>
            <a:tailEnd type="none" w="med" len="med"/>
          </a:ln>
        </p:spPr>
      </p:pic>
      <p:pic>
        <p:nvPicPr>
          <p:cNvPr id="64519" name="图片 11" descr="C:/Users/ADMINI~1/AppData/Local/Temp/kaimatting_20191017174151/output_20191017174202..pngoutput_20191017174202."/>
          <p:cNvPicPr>
            <a:picLocks noChangeAspect="1"/>
          </p:cNvPicPr>
          <p:nvPr/>
        </p:nvPicPr>
        <p:blipFill>
          <a:blip r:embed="rId3"/>
          <a:srcRect l="13382" r="40599" b="53610"/>
          <a:stretch>
            <a:fillRect/>
          </a:stretch>
        </p:blipFill>
        <p:spPr>
          <a:xfrm>
            <a:off x="5644833" y="1663065"/>
            <a:ext cx="1085850" cy="1079500"/>
          </a:xfrm>
          <a:prstGeom prst="rect">
            <a:avLst/>
          </a:prstGeom>
          <a:noFill/>
          <a:ln w="9525">
            <a:noFill/>
          </a:ln>
        </p:spPr>
      </p:pic>
      <p:pic>
        <p:nvPicPr>
          <p:cNvPr id="64522" name="图片 10" descr="C:/Users/ADMINI~1/AppData/Local/Temp/kaimatting_20191017174014/output_20191017174020..pngoutput_20191017174020."/>
          <p:cNvPicPr>
            <a:picLocks noChangeAspect="1"/>
          </p:cNvPicPr>
          <p:nvPr/>
        </p:nvPicPr>
        <p:blipFill>
          <a:blip r:embed="rId4"/>
          <a:srcRect l="56764" b="12801"/>
          <a:stretch>
            <a:fillRect/>
          </a:stretch>
        </p:blipFill>
        <p:spPr>
          <a:xfrm>
            <a:off x="5645150" y="4533265"/>
            <a:ext cx="1087438" cy="1081088"/>
          </a:xfrm>
          <a:prstGeom prst="rect">
            <a:avLst/>
          </a:prstGeom>
          <a:noFill/>
          <a:ln w="9525">
            <a:noFill/>
          </a:ln>
        </p:spPr>
      </p:pic>
      <p:pic>
        <p:nvPicPr>
          <p:cNvPr id="10" name="图片 9"/>
          <p:cNvPicPr>
            <a:picLocks noChangeAspect="1"/>
          </p:cNvPicPr>
          <p:nvPr/>
        </p:nvPicPr>
        <p:blipFill>
          <a:blip r:embed="rId5"/>
          <a:stretch>
            <a:fillRect/>
          </a:stretch>
        </p:blipFill>
        <p:spPr>
          <a:xfrm>
            <a:off x="7311390" y="1663065"/>
            <a:ext cx="4533900" cy="1293495"/>
          </a:xfrm>
          <a:prstGeom prst="rect">
            <a:avLst/>
          </a:prstGeom>
        </p:spPr>
      </p:pic>
      <p:pic>
        <p:nvPicPr>
          <p:cNvPr id="11" name="图片 10"/>
          <p:cNvPicPr>
            <a:picLocks noChangeAspect="1"/>
          </p:cNvPicPr>
          <p:nvPr/>
        </p:nvPicPr>
        <p:blipFill>
          <a:blip r:embed="rId6"/>
          <a:stretch>
            <a:fillRect/>
          </a:stretch>
        </p:blipFill>
        <p:spPr>
          <a:xfrm>
            <a:off x="5311140" y="3098165"/>
            <a:ext cx="6724650" cy="1200150"/>
          </a:xfrm>
          <a:prstGeom prst="rect">
            <a:avLst/>
          </a:prstGeom>
        </p:spPr>
      </p:pic>
      <p:pic>
        <p:nvPicPr>
          <p:cNvPr id="12" name="图片 11"/>
          <p:cNvPicPr>
            <a:picLocks noChangeAspect="1"/>
          </p:cNvPicPr>
          <p:nvPr/>
        </p:nvPicPr>
        <p:blipFill>
          <a:blip r:embed="rId7"/>
          <a:stretch>
            <a:fillRect/>
          </a:stretch>
        </p:blipFill>
        <p:spPr>
          <a:xfrm>
            <a:off x="7311390" y="4655185"/>
            <a:ext cx="4533900" cy="838200"/>
          </a:xfrm>
          <a:prstGeom prst="rect">
            <a:avLst/>
          </a:prstGeom>
        </p:spPr>
      </p:pic>
      <p:pic>
        <p:nvPicPr>
          <p:cNvPr id="13" name="图片 12"/>
          <p:cNvPicPr>
            <a:picLocks noChangeAspect="1"/>
          </p:cNvPicPr>
          <p:nvPr/>
        </p:nvPicPr>
        <p:blipFill>
          <a:blip r:embed="rId8"/>
          <a:stretch>
            <a:fillRect/>
          </a:stretch>
        </p:blipFill>
        <p:spPr>
          <a:xfrm>
            <a:off x="7044690" y="5614670"/>
            <a:ext cx="5067300" cy="923925"/>
          </a:xfrm>
          <a:prstGeom prst="rect">
            <a:avLst/>
          </a:prstGeom>
        </p:spPr>
      </p:pic>
      <p:pic>
        <p:nvPicPr>
          <p:cNvPr id="2" name="图片 1"/>
          <p:cNvPicPr>
            <a:picLocks noChangeAspect="1"/>
          </p:cNvPicPr>
          <p:nvPr/>
        </p:nvPicPr>
        <p:blipFill>
          <a:blip r:embed="rId9"/>
          <a:stretch>
            <a:fillRect/>
          </a:stretch>
        </p:blipFill>
        <p:spPr>
          <a:xfrm>
            <a:off x="951865" y="6034405"/>
            <a:ext cx="3654425" cy="602615"/>
          </a:xfrm>
          <a:prstGeom prst="rect">
            <a:avLst/>
          </a:prstGeom>
        </p:spPr>
      </p:pic>
      <p:pic>
        <p:nvPicPr>
          <p:cNvPr id="5" name="图片 4" descr="32313537353832343b32313537353830373bd3d2"/>
          <p:cNvPicPr>
            <a:picLocks noChangeAspect="1"/>
          </p:cNvPicPr>
          <p:nvPr/>
        </p:nvPicPr>
        <p:blipFill>
          <a:blip r:embed="rId10"/>
          <a:stretch>
            <a:fillRect/>
          </a:stretch>
        </p:blipFill>
        <p:spPr>
          <a:xfrm>
            <a:off x="281940" y="0"/>
            <a:ext cx="534670" cy="441960"/>
          </a:xfrm>
          <a:prstGeom prst="rect">
            <a:avLst/>
          </a:prstGeom>
        </p:spPr>
      </p:pic>
      <p:sp>
        <p:nvSpPr>
          <p:cNvPr id="7" name="文本框 6"/>
          <p:cNvSpPr txBox="1"/>
          <p:nvPr/>
        </p:nvSpPr>
        <p:spPr>
          <a:xfrm>
            <a:off x="1031875" y="0"/>
            <a:ext cx="4897755" cy="583565"/>
          </a:xfrm>
          <a:prstGeom prst="rect">
            <a:avLst/>
          </a:prstGeom>
          <a:solidFill>
            <a:srgbClr val="FFFF00"/>
          </a:solidFill>
        </p:spPr>
        <p:txBody>
          <a:bodyPr wrap="square" rtlCol="0">
            <a:spAutoFit/>
          </a:bodyPr>
          <a:p>
            <a:r>
              <a:rPr lang="zh-CN" altLang="en-US" sz="3200">
                <a:effectLst>
                  <a:outerShdw blurRad="38100" dist="19050" dir="2700000" algn="tl" rotWithShape="0">
                    <a:schemeClr val="dk1">
                      <a:alpha val="40000"/>
                    </a:schemeClr>
                  </a:outerShdw>
                </a:effectLst>
              </a:rPr>
              <a:t>四、必备知识，夯实基础</a:t>
            </a:r>
            <a:endParaRPr lang="zh-CN" altLang="en-US" sz="3200">
              <a:effectLst>
                <a:outerShdw blurRad="38100" dist="19050" dir="2700000" algn="tl" rotWithShape="0">
                  <a:schemeClr val="dk1">
                    <a:alpha val="40000"/>
                  </a:schemeClr>
                </a:outerShdw>
              </a:effectLst>
            </a:endParaRPr>
          </a:p>
        </p:txBody>
      </p:sp>
      <p:sp>
        <p:nvSpPr>
          <p:cNvPr id="6" name="文本框 5"/>
          <p:cNvSpPr txBox="1"/>
          <p:nvPr/>
        </p:nvSpPr>
        <p:spPr>
          <a:xfrm>
            <a:off x="154940" y="539750"/>
            <a:ext cx="12818745" cy="583565"/>
          </a:xfrm>
          <a:prstGeom prst="rect">
            <a:avLst/>
          </a:prstGeom>
          <a:noFill/>
          <a:ln w="9525">
            <a:noFill/>
          </a:ln>
        </p:spPr>
        <p:txBody>
          <a:bodyPr wrap="square">
            <a:spAutoFit/>
          </a:bodyPr>
          <a:p>
            <a:pPr indent="266700"/>
            <a:r>
              <a:rPr lang="zh-CN" sz="3200" b="1">
                <a:solidFill>
                  <a:srgbClr val="FF0000"/>
                </a:solidFill>
                <a:latin typeface="微软雅黑" panose="020B0503020204020204" pitchFamily="34" charset="-122"/>
                <a:ea typeface="微软雅黑" panose="020B0503020204020204" pitchFamily="34" charset="-122"/>
              </a:rPr>
              <a:t>三、解放战争</a:t>
            </a:r>
            <a:r>
              <a:rPr lang="en-US" altLang="zh-CN" sz="3200" b="1">
                <a:solidFill>
                  <a:srgbClr val="FF0000"/>
                </a:solidFill>
                <a:latin typeface="微软雅黑" panose="020B0503020204020204" pitchFamily="34" charset="-122"/>
                <a:ea typeface="微软雅黑" panose="020B0503020204020204" pitchFamily="34" charset="-122"/>
              </a:rPr>
              <a:t>——</a:t>
            </a:r>
            <a:r>
              <a:rPr lang="zh-CN" altLang="en-US" sz="3200" b="1">
                <a:solidFill>
                  <a:srgbClr val="FF0000"/>
                </a:solidFill>
                <a:latin typeface="微软雅黑" panose="020B0503020204020204" pitchFamily="34" charset="-122"/>
                <a:ea typeface="微软雅黑" panose="020B0503020204020204" pitchFamily="34" charset="-122"/>
              </a:rPr>
              <a:t>背景</a:t>
            </a:r>
            <a:endParaRPr lang="zh-CN" altLang="en-US" sz="3200" b="1">
              <a:solidFill>
                <a:srgbClr val="FF0000"/>
              </a:solidFill>
              <a:latin typeface="微软雅黑" panose="020B0503020204020204" pitchFamily="34" charset="-122"/>
              <a:ea typeface="微软雅黑" panose="020B0503020204020204" pitchFamily="34" charset="-122"/>
            </a:endParaRPr>
          </a:p>
        </p:txBody>
      </p:sp>
      <p:sp>
        <p:nvSpPr>
          <p:cNvPr id="23555" name="矩形 3"/>
          <p:cNvSpPr/>
          <p:nvPr/>
        </p:nvSpPr>
        <p:spPr>
          <a:xfrm>
            <a:off x="6315075" y="872808"/>
            <a:ext cx="4265930" cy="583565"/>
          </a:xfrm>
          <a:prstGeom prst="rect">
            <a:avLst/>
          </a:prstGeom>
          <a:noFill/>
          <a:ln w="9525">
            <a:noFill/>
          </a:ln>
        </p:spPr>
        <p:txBody>
          <a:bodyPr wrap="none" anchor="t">
            <a:spAutoFit/>
          </a:bodyPr>
          <a:p>
            <a:r>
              <a:rPr lang="zh-CN" altLang="en-US" sz="3200" b="1" dirty="0">
                <a:solidFill>
                  <a:srgbClr val="0000FF"/>
                </a:solidFill>
                <a:latin typeface="楷体" panose="02010609060101010101" pitchFamily="49" charset="-122"/>
                <a:ea typeface="楷体" panose="02010609060101010101" pitchFamily="49" charset="-122"/>
              </a:rPr>
              <a:t>抗战胜利后国内局势：</a:t>
            </a:r>
            <a:endParaRPr lang="zh-CN" altLang="en-US" sz="3200" dirty="0">
              <a:solidFill>
                <a:srgbClr val="0000FF"/>
              </a:solidFill>
              <a:latin typeface="Calibri" panose="020F0502020204030204" charset="0"/>
              <a:ea typeface="宋体" panose="02010600030101010101" pitchFamily="2" charset="-122"/>
            </a:endParaRPr>
          </a:p>
        </p:txBody>
      </p:sp>
    </p:spTree>
    <p:custDataLst>
      <p:tags r:id="rId1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64514" name="直接连接符 2"/>
          <p:cNvCxnSpPr/>
          <p:nvPr/>
        </p:nvCxnSpPr>
        <p:spPr>
          <a:xfrm>
            <a:off x="1856105" y="432435"/>
            <a:ext cx="27940" cy="6425565"/>
          </a:xfrm>
          <a:prstGeom prst="line">
            <a:avLst/>
          </a:prstGeom>
          <a:noFill/>
          <a:ln w="19050">
            <a:solidFill>
              <a:schemeClr val="tx1"/>
            </a:solidFill>
            <a:round/>
          </a:ln>
        </p:spPr>
      </p:cxnSp>
      <p:sp>
        <p:nvSpPr>
          <p:cNvPr id="10" name="上弧形箭头 9"/>
          <p:cNvSpPr/>
          <p:nvPr/>
        </p:nvSpPr>
        <p:spPr>
          <a:xfrm rot="5400000">
            <a:off x="5293995" y="820420"/>
            <a:ext cx="701675" cy="405765"/>
          </a:xfrm>
          <a:prstGeom prst="curved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pic>
        <p:nvPicPr>
          <p:cNvPr id="11" name="图片 10"/>
          <p:cNvPicPr>
            <a:picLocks noChangeAspect="1"/>
          </p:cNvPicPr>
          <p:nvPr/>
        </p:nvPicPr>
        <p:blipFill>
          <a:blip r:embed="rId1"/>
          <a:stretch>
            <a:fillRect/>
          </a:stretch>
        </p:blipFill>
        <p:spPr>
          <a:xfrm>
            <a:off x="7249795" y="168910"/>
            <a:ext cx="2941955" cy="1709420"/>
          </a:xfrm>
          <a:prstGeom prst="rect">
            <a:avLst/>
          </a:prstGeom>
        </p:spPr>
      </p:pic>
      <p:pic>
        <p:nvPicPr>
          <p:cNvPr id="12" name="图片 11"/>
          <p:cNvPicPr>
            <a:picLocks noChangeAspect="1"/>
          </p:cNvPicPr>
          <p:nvPr/>
        </p:nvPicPr>
        <p:blipFill>
          <a:blip r:embed="rId2"/>
          <a:stretch>
            <a:fillRect/>
          </a:stretch>
        </p:blipFill>
        <p:spPr>
          <a:xfrm>
            <a:off x="10490200" y="168910"/>
            <a:ext cx="1555750" cy="1710055"/>
          </a:xfrm>
          <a:prstGeom prst="rect">
            <a:avLst/>
          </a:prstGeom>
        </p:spPr>
      </p:pic>
      <p:pic>
        <p:nvPicPr>
          <p:cNvPr id="13" name="图片 12"/>
          <p:cNvPicPr>
            <a:picLocks noChangeAspect="1"/>
          </p:cNvPicPr>
          <p:nvPr/>
        </p:nvPicPr>
        <p:blipFill>
          <a:blip r:embed="rId3"/>
          <a:stretch>
            <a:fillRect/>
          </a:stretch>
        </p:blipFill>
        <p:spPr>
          <a:xfrm>
            <a:off x="8809355" y="2112645"/>
            <a:ext cx="3236595" cy="2089150"/>
          </a:xfrm>
          <a:prstGeom prst="rect">
            <a:avLst/>
          </a:prstGeom>
        </p:spPr>
      </p:pic>
      <p:pic>
        <p:nvPicPr>
          <p:cNvPr id="14" name="图片 13"/>
          <p:cNvPicPr>
            <a:picLocks noChangeAspect="1"/>
          </p:cNvPicPr>
          <p:nvPr/>
        </p:nvPicPr>
        <p:blipFill>
          <a:blip r:embed="rId4"/>
          <a:stretch>
            <a:fillRect/>
          </a:stretch>
        </p:blipFill>
        <p:spPr>
          <a:xfrm>
            <a:off x="2199640" y="259715"/>
            <a:ext cx="3648075" cy="647700"/>
          </a:xfrm>
          <a:prstGeom prst="rect">
            <a:avLst/>
          </a:prstGeom>
        </p:spPr>
      </p:pic>
      <p:pic>
        <p:nvPicPr>
          <p:cNvPr id="15" name="图片 14"/>
          <p:cNvPicPr>
            <a:picLocks noChangeAspect="1"/>
          </p:cNvPicPr>
          <p:nvPr/>
        </p:nvPicPr>
        <p:blipFill>
          <a:blip r:embed="rId5"/>
          <a:stretch>
            <a:fillRect/>
          </a:stretch>
        </p:blipFill>
        <p:spPr>
          <a:xfrm>
            <a:off x="2780030" y="1102360"/>
            <a:ext cx="2038350" cy="590550"/>
          </a:xfrm>
          <a:prstGeom prst="rect">
            <a:avLst/>
          </a:prstGeom>
        </p:spPr>
      </p:pic>
      <p:pic>
        <p:nvPicPr>
          <p:cNvPr id="16" name="图片 15"/>
          <p:cNvPicPr>
            <a:picLocks noChangeAspect="1"/>
          </p:cNvPicPr>
          <p:nvPr/>
        </p:nvPicPr>
        <p:blipFill>
          <a:blip r:embed="rId6"/>
          <a:stretch>
            <a:fillRect/>
          </a:stretch>
        </p:blipFill>
        <p:spPr>
          <a:xfrm>
            <a:off x="1823085" y="1897380"/>
            <a:ext cx="8210550" cy="561975"/>
          </a:xfrm>
          <a:prstGeom prst="rect">
            <a:avLst/>
          </a:prstGeom>
        </p:spPr>
      </p:pic>
      <p:pic>
        <p:nvPicPr>
          <p:cNvPr id="17" name="图片 16"/>
          <p:cNvPicPr>
            <a:picLocks noChangeAspect="1"/>
          </p:cNvPicPr>
          <p:nvPr/>
        </p:nvPicPr>
        <p:blipFill>
          <a:blip r:embed="rId7"/>
          <a:stretch>
            <a:fillRect/>
          </a:stretch>
        </p:blipFill>
        <p:spPr>
          <a:xfrm>
            <a:off x="2350770" y="2459355"/>
            <a:ext cx="5591175" cy="438150"/>
          </a:xfrm>
          <a:prstGeom prst="rect">
            <a:avLst/>
          </a:prstGeom>
        </p:spPr>
      </p:pic>
      <p:pic>
        <p:nvPicPr>
          <p:cNvPr id="18" name="图片 17"/>
          <p:cNvPicPr>
            <a:picLocks noChangeAspect="1"/>
          </p:cNvPicPr>
          <p:nvPr/>
        </p:nvPicPr>
        <p:blipFill>
          <a:blip r:embed="rId8"/>
          <a:stretch>
            <a:fillRect/>
          </a:stretch>
        </p:blipFill>
        <p:spPr>
          <a:xfrm>
            <a:off x="2199640" y="3167380"/>
            <a:ext cx="3533775" cy="523875"/>
          </a:xfrm>
          <a:prstGeom prst="rect">
            <a:avLst/>
          </a:prstGeom>
        </p:spPr>
      </p:pic>
      <p:pic>
        <p:nvPicPr>
          <p:cNvPr id="19" name="图片 18"/>
          <p:cNvPicPr>
            <a:picLocks noChangeAspect="1"/>
          </p:cNvPicPr>
          <p:nvPr/>
        </p:nvPicPr>
        <p:blipFill>
          <a:blip r:embed="rId9"/>
          <a:stretch>
            <a:fillRect/>
          </a:stretch>
        </p:blipFill>
        <p:spPr>
          <a:xfrm>
            <a:off x="2350770" y="3721735"/>
            <a:ext cx="3695700" cy="438150"/>
          </a:xfrm>
          <a:prstGeom prst="rect">
            <a:avLst/>
          </a:prstGeom>
        </p:spPr>
      </p:pic>
      <p:pic>
        <p:nvPicPr>
          <p:cNvPr id="20" name="图片 19"/>
          <p:cNvPicPr>
            <a:picLocks noChangeAspect="1"/>
          </p:cNvPicPr>
          <p:nvPr/>
        </p:nvPicPr>
        <p:blipFill>
          <a:blip r:embed="rId10"/>
          <a:stretch>
            <a:fillRect/>
          </a:stretch>
        </p:blipFill>
        <p:spPr>
          <a:xfrm>
            <a:off x="2154555" y="4481195"/>
            <a:ext cx="3457575" cy="571500"/>
          </a:xfrm>
          <a:prstGeom prst="rect">
            <a:avLst/>
          </a:prstGeom>
        </p:spPr>
      </p:pic>
      <p:pic>
        <p:nvPicPr>
          <p:cNvPr id="21" name="图片 20"/>
          <p:cNvPicPr>
            <a:picLocks noChangeAspect="1"/>
          </p:cNvPicPr>
          <p:nvPr/>
        </p:nvPicPr>
        <p:blipFill>
          <a:blip r:embed="rId11"/>
          <a:stretch>
            <a:fillRect/>
          </a:stretch>
        </p:blipFill>
        <p:spPr>
          <a:xfrm>
            <a:off x="2942590" y="5183505"/>
            <a:ext cx="2047875" cy="504825"/>
          </a:xfrm>
          <a:prstGeom prst="rect">
            <a:avLst/>
          </a:prstGeom>
        </p:spPr>
      </p:pic>
      <p:pic>
        <p:nvPicPr>
          <p:cNvPr id="23" name="图片 22"/>
          <p:cNvPicPr>
            <a:picLocks noChangeAspect="1"/>
          </p:cNvPicPr>
          <p:nvPr/>
        </p:nvPicPr>
        <p:blipFill>
          <a:blip r:embed="rId12"/>
          <a:stretch>
            <a:fillRect/>
          </a:stretch>
        </p:blipFill>
        <p:spPr>
          <a:xfrm>
            <a:off x="6459220" y="4598035"/>
            <a:ext cx="5732780" cy="866775"/>
          </a:xfrm>
          <a:prstGeom prst="rect">
            <a:avLst/>
          </a:prstGeom>
        </p:spPr>
      </p:pic>
      <p:pic>
        <p:nvPicPr>
          <p:cNvPr id="24" name="图片 23"/>
          <p:cNvPicPr>
            <a:picLocks noChangeAspect="1"/>
          </p:cNvPicPr>
          <p:nvPr/>
        </p:nvPicPr>
        <p:blipFill>
          <a:blip r:embed="rId13"/>
          <a:stretch>
            <a:fillRect/>
          </a:stretch>
        </p:blipFill>
        <p:spPr>
          <a:xfrm>
            <a:off x="2465705" y="6109335"/>
            <a:ext cx="2667000" cy="647700"/>
          </a:xfrm>
          <a:prstGeom prst="rect">
            <a:avLst/>
          </a:prstGeom>
        </p:spPr>
      </p:pic>
      <p:pic>
        <p:nvPicPr>
          <p:cNvPr id="25" name="图片 24"/>
          <p:cNvPicPr>
            <a:picLocks noChangeAspect="1"/>
          </p:cNvPicPr>
          <p:nvPr/>
        </p:nvPicPr>
        <p:blipFill>
          <a:blip r:embed="rId14"/>
          <a:stretch>
            <a:fillRect/>
          </a:stretch>
        </p:blipFill>
        <p:spPr>
          <a:xfrm>
            <a:off x="8807450" y="2112645"/>
            <a:ext cx="3238500" cy="523875"/>
          </a:xfrm>
          <a:prstGeom prst="rect">
            <a:avLst/>
          </a:prstGeom>
        </p:spPr>
      </p:pic>
      <p:pic>
        <p:nvPicPr>
          <p:cNvPr id="26" name="图片 25"/>
          <p:cNvPicPr>
            <a:picLocks noChangeAspect="1"/>
          </p:cNvPicPr>
          <p:nvPr/>
        </p:nvPicPr>
        <p:blipFill>
          <a:blip r:embed="rId15"/>
          <a:stretch>
            <a:fillRect/>
          </a:stretch>
        </p:blipFill>
        <p:spPr>
          <a:xfrm>
            <a:off x="8808085" y="3677920"/>
            <a:ext cx="3238500" cy="523875"/>
          </a:xfrm>
          <a:prstGeom prst="rect">
            <a:avLst/>
          </a:prstGeom>
        </p:spPr>
      </p:pic>
      <p:pic>
        <p:nvPicPr>
          <p:cNvPr id="2" name="图片 1"/>
          <p:cNvPicPr>
            <a:picLocks noChangeAspect="1"/>
          </p:cNvPicPr>
          <p:nvPr/>
        </p:nvPicPr>
        <p:blipFill>
          <a:blip r:embed="rId16"/>
          <a:stretch>
            <a:fillRect/>
          </a:stretch>
        </p:blipFill>
        <p:spPr>
          <a:xfrm>
            <a:off x="297180" y="398145"/>
            <a:ext cx="1381125" cy="371475"/>
          </a:xfrm>
          <a:prstGeom prst="rect">
            <a:avLst/>
          </a:prstGeom>
        </p:spPr>
      </p:pic>
      <p:pic>
        <p:nvPicPr>
          <p:cNvPr id="7" name="图片 6"/>
          <p:cNvPicPr>
            <a:picLocks noChangeAspect="1"/>
          </p:cNvPicPr>
          <p:nvPr/>
        </p:nvPicPr>
        <p:blipFill>
          <a:blip r:embed="rId17"/>
          <a:stretch>
            <a:fillRect/>
          </a:stretch>
        </p:blipFill>
        <p:spPr>
          <a:xfrm>
            <a:off x="83185" y="1992630"/>
            <a:ext cx="1800225" cy="371475"/>
          </a:xfrm>
          <a:prstGeom prst="rect">
            <a:avLst/>
          </a:prstGeom>
        </p:spPr>
      </p:pic>
      <p:pic>
        <p:nvPicPr>
          <p:cNvPr id="8" name="图片 7"/>
          <p:cNvPicPr>
            <a:picLocks noChangeAspect="1"/>
          </p:cNvPicPr>
          <p:nvPr/>
        </p:nvPicPr>
        <p:blipFill>
          <a:blip r:embed="rId18"/>
          <a:stretch>
            <a:fillRect/>
          </a:stretch>
        </p:blipFill>
        <p:spPr>
          <a:xfrm>
            <a:off x="87630" y="3167380"/>
            <a:ext cx="1800225" cy="371475"/>
          </a:xfrm>
          <a:prstGeom prst="rect">
            <a:avLst/>
          </a:prstGeom>
        </p:spPr>
      </p:pic>
      <p:pic>
        <p:nvPicPr>
          <p:cNvPr id="9" name="图片 8"/>
          <p:cNvPicPr>
            <a:picLocks noChangeAspect="1"/>
          </p:cNvPicPr>
          <p:nvPr/>
        </p:nvPicPr>
        <p:blipFill>
          <a:blip r:embed="rId19"/>
          <a:stretch>
            <a:fillRect/>
          </a:stretch>
        </p:blipFill>
        <p:spPr>
          <a:xfrm>
            <a:off x="354330" y="4580890"/>
            <a:ext cx="1800225" cy="371475"/>
          </a:xfrm>
          <a:prstGeom prst="rect">
            <a:avLst/>
          </a:prstGeom>
        </p:spPr>
      </p:pic>
      <p:pic>
        <p:nvPicPr>
          <p:cNvPr id="22" name="图片 21"/>
          <p:cNvPicPr>
            <a:picLocks noChangeAspect="1"/>
          </p:cNvPicPr>
          <p:nvPr/>
        </p:nvPicPr>
        <p:blipFill>
          <a:blip r:embed="rId20"/>
          <a:stretch>
            <a:fillRect/>
          </a:stretch>
        </p:blipFill>
        <p:spPr>
          <a:xfrm>
            <a:off x="399415" y="6172200"/>
            <a:ext cx="1800225" cy="371475"/>
          </a:xfrm>
          <a:prstGeom prst="rect">
            <a:avLst/>
          </a:prstGeom>
        </p:spPr>
      </p:pic>
      <p:pic>
        <p:nvPicPr>
          <p:cNvPr id="28" name="图片 27"/>
          <p:cNvPicPr>
            <a:picLocks noChangeAspect="1"/>
          </p:cNvPicPr>
          <p:nvPr/>
        </p:nvPicPr>
        <p:blipFill>
          <a:blip r:embed="rId21"/>
          <a:stretch>
            <a:fillRect/>
          </a:stretch>
        </p:blipFill>
        <p:spPr>
          <a:xfrm>
            <a:off x="5415280" y="6109335"/>
            <a:ext cx="6610350" cy="523875"/>
          </a:xfrm>
          <a:prstGeom prst="rect">
            <a:avLst/>
          </a:prstGeom>
        </p:spPr>
      </p:pic>
    </p:spTree>
    <p:custDataLst>
      <p:tags r:id="rId2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32313537353832343b32313537353830373bd3d2"/>
          <p:cNvPicPr>
            <a:picLocks noChangeAspect="1"/>
          </p:cNvPicPr>
          <p:nvPr/>
        </p:nvPicPr>
        <p:blipFill>
          <a:blip r:embed="rId1"/>
          <a:stretch>
            <a:fillRect/>
          </a:stretch>
        </p:blipFill>
        <p:spPr>
          <a:xfrm>
            <a:off x="281940" y="0"/>
            <a:ext cx="534670" cy="441960"/>
          </a:xfrm>
          <a:prstGeom prst="rect">
            <a:avLst/>
          </a:prstGeom>
        </p:spPr>
      </p:pic>
      <p:sp>
        <p:nvSpPr>
          <p:cNvPr id="7" name="文本框 6"/>
          <p:cNvSpPr txBox="1"/>
          <p:nvPr/>
        </p:nvSpPr>
        <p:spPr>
          <a:xfrm>
            <a:off x="1031875" y="0"/>
            <a:ext cx="4897755" cy="583565"/>
          </a:xfrm>
          <a:prstGeom prst="rect">
            <a:avLst/>
          </a:prstGeom>
          <a:solidFill>
            <a:srgbClr val="FFFF00"/>
          </a:solidFill>
        </p:spPr>
        <p:txBody>
          <a:bodyPr wrap="square" rtlCol="0">
            <a:spAutoFit/>
          </a:bodyPr>
          <a:p>
            <a:r>
              <a:rPr lang="zh-CN" altLang="en-US" sz="3200">
                <a:effectLst>
                  <a:outerShdw blurRad="38100" dist="19050" dir="2700000" algn="tl" rotWithShape="0">
                    <a:schemeClr val="dk1">
                      <a:alpha val="40000"/>
                    </a:schemeClr>
                  </a:outerShdw>
                </a:effectLst>
              </a:rPr>
              <a:t>四、必备知识，夯实基础</a:t>
            </a:r>
            <a:endParaRPr lang="zh-CN" altLang="en-US" sz="3200">
              <a:effectLst>
                <a:outerShdw blurRad="38100" dist="19050" dir="2700000" algn="tl" rotWithShape="0">
                  <a:schemeClr val="dk1">
                    <a:alpha val="40000"/>
                  </a:schemeClr>
                </a:outerShdw>
              </a:effectLst>
            </a:endParaRPr>
          </a:p>
        </p:txBody>
      </p:sp>
      <p:sp>
        <p:nvSpPr>
          <p:cNvPr id="6" name="文本框 5"/>
          <p:cNvSpPr txBox="1"/>
          <p:nvPr/>
        </p:nvSpPr>
        <p:spPr>
          <a:xfrm>
            <a:off x="154940" y="539750"/>
            <a:ext cx="12818745" cy="583565"/>
          </a:xfrm>
          <a:prstGeom prst="rect">
            <a:avLst/>
          </a:prstGeom>
          <a:noFill/>
          <a:ln w="9525">
            <a:noFill/>
          </a:ln>
        </p:spPr>
        <p:txBody>
          <a:bodyPr wrap="square">
            <a:spAutoFit/>
          </a:bodyPr>
          <a:p>
            <a:pPr indent="266700"/>
            <a:r>
              <a:rPr lang="zh-CN" sz="3200" b="1">
                <a:solidFill>
                  <a:srgbClr val="FF0000"/>
                </a:solidFill>
                <a:latin typeface="微软雅黑" panose="020B0503020204020204" pitchFamily="34" charset="-122"/>
                <a:ea typeface="微软雅黑" panose="020B0503020204020204" pitchFamily="34" charset="-122"/>
              </a:rPr>
              <a:t>三、解放战争</a:t>
            </a:r>
            <a:r>
              <a:rPr lang="en-US" altLang="zh-CN" sz="3200" b="1">
                <a:solidFill>
                  <a:srgbClr val="FF0000"/>
                </a:solidFill>
                <a:latin typeface="微软雅黑" panose="020B0503020204020204" pitchFamily="34" charset="-122"/>
                <a:ea typeface="微软雅黑" panose="020B0503020204020204" pitchFamily="34" charset="-122"/>
              </a:rPr>
              <a:t>——</a:t>
            </a:r>
            <a:r>
              <a:rPr lang="zh-CN" sz="3200" b="1">
                <a:solidFill>
                  <a:srgbClr val="FF0000"/>
                </a:solidFill>
                <a:latin typeface="微软雅黑" panose="020B0503020204020204" pitchFamily="34" charset="-122"/>
                <a:ea typeface="微软雅黑" panose="020B0503020204020204" pitchFamily="34" charset="-122"/>
              </a:rPr>
              <a:t>进程</a:t>
            </a:r>
            <a:endParaRPr lang="zh-CN" sz="2800" b="1">
              <a:solidFill>
                <a:srgbClr val="FF0000"/>
              </a:solidFill>
              <a:latin typeface="微软雅黑" panose="020B0503020204020204" pitchFamily="34" charset="-122"/>
              <a:ea typeface="微软雅黑" panose="020B0503020204020204" pitchFamily="34" charset="-122"/>
            </a:endParaRPr>
          </a:p>
        </p:txBody>
      </p:sp>
      <p:cxnSp>
        <p:nvCxnSpPr>
          <p:cNvPr id="64514" name="直接连接符 2"/>
          <p:cNvCxnSpPr/>
          <p:nvPr/>
        </p:nvCxnSpPr>
        <p:spPr>
          <a:xfrm flipH="1">
            <a:off x="1884045" y="1176655"/>
            <a:ext cx="33655" cy="5681345"/>
          </a:xfrm>
          <a:prstGeom prst="line">
            <a:avLst/>
          </a:prstGeom>
          <a:noFill/>
          <a:ln w="19050">
            <a:solidFill>
              <a:schemeClr val="tx1"/>
            </a:solidFill>
            <a:round/>
          </a:ln>
        </p:spPr>
      </p:cxnSp>
      <p:sp>
        <p:nvSpPr>
          <p:cNvPr id="2" name="文本框 1"/>
          <p:cNvSpPr txBox="1"/>
          <p:nvPr/>
        </p:nvSpPr>
        <p:spPr>
          <a:xfrm>
            <a:off x="163195" y="1525270"/>
            <a:ext cx="1499870" cy="398780"/>
          </a:xfrm>
          <a:prstGeom prst="rect">
            <a:avLst/>
          </a:prstGeom>
          <a:solidFill>
            <a:schemeClr val="accent6">
              <a:lumMod val="40000"/>
              <a:lumOff val="60000"/>
            </a:schemeClr>
          </a:solidFill>
        </p:spPr>
        <p:txBody>
          <a:bodyPr wrap="square" rtlCol="0">
            <a:spAutoFit/>
          </a:bodyPr>
          <a:p>
            <a:r>
              <a:rPr lang="zh-CN" altLang="en-US" sz="2000" b="1"/>
              <a:t>战略防御</a:t>
            </a:r>
            <a:endParaRPr lang="zh-CN" altLang="en-US" sz="2000" b="1"/>
          </a:p>
        </p:txBody>
      </p:sp>
      <p:sp>
        <p:nvSpPr>
          <p:cNvPr id="4" name="文本框 3"/>
          <p:cNvSpPr txBox="1"/>
          <p:nvPr/>
        </p:nvSpPr>
        <p:spPr>
          <a:xfrm>
            <a:off x="2035175" y="1284605"/>
            <a:ext cx="2155825" cy="398780"/>
          </a:xfrm>
          <a:prstGeom prst="rect">
            <a:avLst/>
          </a:prstGeom>
          <a:solidFill>
            <a:schemeClr val="accent6">
              <a:lumMod val="40000"/>
              <a:lumOff val="60000"/>
            </a:schemeClr>
          </a:solidFill>
        </p:spPr>
        <p:txBody>
          <a:bodyPr wrap="square" rtlCol="0">
            <a:spAutoFit/>
          </a:bodyPr>
          <a:p>
            <a:r>
              <a:rPr lang="en-US" altLang="zh-CN" sz="2000" b="1"/>
              <a:t>1946</a:t>
            </a:r>
            <a:r>
              <a:rPr lang="zh-CN" altLang="en-US" sz="2000" b="1"/>
              <a:t>年</a:t>
            </a:r>
            <a:r>
              <a:rPr lang="en-US" altLang="zh-CN" sz="2000" b="1"/>
              <a:t>6</a:t>
            </a:r>
            <a:r>
              <a:rPr lang="zh-CN" altLang="en-US" sz="2000" b="1"/>
              <a:t>月</a:t>
            </a:r>
            <a:r>
              <a:rPr lang="en-US" altLang="zh-CN" sz="2000" b="1"/>
              <a:t>—10</a:t>
            </a:r>
            <a:r>
              <a:rPr lang="zh-CN" altLang="en-US" sz="2000" b="1"/>
              <a:t>月</a:t>
            </a:r>
            <a:endParaRPr lang="zh-CN" altLang="en-US" sz="2000" b="1"/>
          </a:p>
        </p:txBody>
      </p:sp>
      <p:sp>
        <p:nvSpPr>
          <p:cNvPr id="9" name="文本框 8"/>
          <p:cNvSpPr txBox="1"/>
          <p:nvPr/>
        </p:nvSpPr>
        <p:spPr>
          <a:xfrm>
            <a:off x="2075815" y="1893570"/>
            <a:ext cx="2026920" cy="398780"/>
          </a:xfrm>
          <a:prstGeom prst="rect">
            <a:avLst/>
          </a:prstGeom>
          <a:solidFill>
            <a:schemeClr val="accent6">
              <a:lumMod val="40000"/>
              <a:lumOff val="60000"/>
            </a:schemeClr>
          </a:solidFill>
        </p:spPr>
        <p:txBody>
          <a:bodyPr wrap="square" rtlCol="0">
            <a:spAutoFit/>
          </a:bodyPr>
          <a:p>
            <a:r>
              <a:rPr lang="en-US" altLang="zh-CN" sz="2000" b="1"/>
              <a:t>1947</a:t>
            </a:r>
            <a:r>
              <a:rPr lang="zh-CN" altLang="en-US" sz="2000" b="1"/>
              <a:t>年</a:t>
            </a:r>
            <a:r>
              <a:rPr lang="en-US" altLang="zh-CN" sz="2000" b="1"/>
              <a:t>3</a:t>
            </a:r>
            <a:r>
              <a:rPr lang="zh-CN" altLang="en-US" sz="2000" b="1"/>
              <a:t>月</a:t>
            </a:r>
            <a:r>
              <a:rPr lang="en-US" altLang="zh-CN" sz="2000" b="1"/>
              <a:t>—6</a:t>
            </a:r>
            <a:r>
              <a:rPr lang="zh-CN" altLang="en-US" sz="2000" b="1"/>
              <a:t>月</a:t>
            </a:r>
            <a:endParaRPr lang="zh-CN" altLang="en-US" sz="2000" b="1"/>
          </a:p>
        </p:txBody>
      </p:sp>
      <p:sp>
        <p:nvSpPr>
          <p:cNvPr id="10" name="文本框 9"/>
          <p:cNvSpPr txBox="1"/>
          <p:nvPr/>
        </p:nvSpPr>
        <p:spPr>
          <a:xfrm>
            <a:off x="4353560" y="1893570"/>
            <a:ext cx="6857365" cy="398780"/>
          </a:xfrm>
          <a:prstGeom prst="rect">
            <a:avLst/>
          </a:prstGeom>
          <a:solidFill>
            <a:schemeClr val="accent6">
              <a:lumMod val="40000"/>
              <a:lumOff val="60000"/>
            </a:schemeClr>
          </a:solidFill>
          <a:ln w="9525">
            <a:noFill/>
          </a:ln>
        </p:spPr>
        <p:txBody>
          <a:bodyPr wrap="square">
            <a:spAutoFit/>
          </a:bodyPr>
          <a:p>
            <a:pPr indent="0"/>
            <a:r>
              <a:rPr lang="en-US" sz="2000" b="1">
                <a:latin typeface="华文新魏" panose="02010800040101010101" charset="-122"/>
                <a:ea typeface="华文新魏" panose="02010800040101010101" charset="-122"/>
                <a:cs typeface="华文新魏" panose="02010800040101010101" charset="-122"/>
              </a:rPr>
              <a:t>1947</a:t>
            </a:r>
            <a:r>
              <a:rPr lang="zh-CN" sz="2000" b="1">
                <a:latin typeface="华文新魏" panose="02010800040101010101" charset="-122"/>
                <a:ea typeface="华文新魏" panose="02010800040101010101" charset="-122"/>
                <a:cs typeface="华文新魏" panose="02010800040101010101" charset="-122"/>
              </a:rPr>
              <a:t>年</a:t>
            </a:r>
            <a:r>
              <a:rPr lang="en-US" sz="2000" b="1">
                <a:latin typeface="华文新魏" panose="02010800040101010101" charset="-122"/>
                <a:ea typeface="华文新魏" panose="02010800040101010101" charset="-122"/>
                <a:cs typeface="华文新魏" panose="02010800040101010101" charset="-122"/>
              </a:rPr>
              <a:t>6</a:t>
            </a:r>
            <a:r>
              <a:rPr lang="zh-CN" sz="2000" b="1">
                <a:latin typeface="华文新魏" panose="02010800040101010101" charset="-122"/>
                <a:ea typeface="华文新魏" panose="02010800040101010101" charset="-122"/>
                <a:cs typeface="华文新魏" panose="02010800040101010101" charset="-122"/>
              </a:rPr>
              <a:t>月，刘邓大军挺进大别山，揭开了战略反攻的序幕</a:t>
            </a:r>
            <a:endParaRPr lang="zh-CN" altLang="en-US" sz="2000" b="1">
              <a:latin typeface="华文新魏" panose="02010800040101010101" charset="-122"/>
              <a:ea typeface="华文新魏" panose="02010800040101010101" charset="-122"/>
              <a:cs typeface="华文新魏" panose="02010800040101010101" charset="-122"/>
            </a:endParaRPr>
          </a:p>
        </p:txBody>
      </p:sp>
      <p:sp>
        <p:nvSpPr>
          <p:cNvPr id="11" name="文本框 10"/>
          <p:cNvSpPr txBox="1"/>
          <p:nvPr/>
        </p:nvSpPr>
        <p:spPr>
          <a:xfrm>
            <a:off x="4457700" y="1323975"/>
            <a:ext cx="6878955" cy="398780"/>
          </a:xfrm>
          <a:prstGeom prst="rect">
            <a:avLst/>
          </a:prstGeom>
          <a:solidFill>
            <a:schemeClr val="accent6">
              <a:lumMod val="40000"/>
              <a:lumOff val="60000"/>
            </a:schemeClr>
          </a:solidFill>
          <a:ln w="9525">
            <a:noFill/>
          </a:ln>
        </p:spPr>
        <p:txBody>
          <a:bodyPr wrap="square">
            <a:spAutoFit/>
          </a:bodyPr>
          <a:p>
            <a:pPr indent="0"/>
            <a:r>
              <a:rPr sz="2000" b="1">
                <a:latin typeface="华文新魏" panose="02010800040101010101" charset="-122"/>
                <a:ea typeface="华文新魏" panose="02010800040101010101" charset="-122"/>
                <a:cs typeface="华文新魏" panose="02010800040101010101" charset="-122"/>
              </a:rPr>
              <a:t>粉碎国民党全面进攻；后4个月，粉碎国民党重点进攻</a:t>
            </a:r>
            <a:endParaRPr sz="2000" b="1">
              <a:latin typeface="华文新魏" panose="02010800040101010101" charset="-122"/>
              <a:ea typeface="华文新魏" panose="02010800040101010101" charset="-122"/>
              <a:cs typeface="华文新魏" panose="02010800040101010101" charset="-122"/>
            </a:endParaRPr>
          </a:p>
        </p:txBody>
      </p:sp>
      <p:sp>
        <p:nvSpPr>
          <p:cNvPr id="12" name="文本框 11"/>
          <p:cNvSpPr txBox="1"/>
          <p:nvPr/>
        </p:nvSpPr>
        <p:spPr>
          <a:xfrm>
            <a:off x="226060" y="2654935"/>
            <a:ext cx="1499870" cy="398780"/>
          </a:xfrm>
          <a:prstGeom prst="rect">
            <a:avLst/>
          </a:prstGeom>
          <a:solidFill>
            <a:schemeClr val="accent2">
              <a:lumMod val="40000"/>
              <a:lumOff val="60000"/>
            </a:schemeClr>
          </a:solidFill>
        </p:spPr>
        <p:txBody>
          <a:bodyPr wrap="square" rtlCol="0">
            <a:spAutoFit/>
          </a:bodyPr>
          <a:p>
            <a:r>
              <a:rPr lang="zh-CN" altLang="en-US" sz="2000" b="1"/>
              <a:t>战略决战</a:t>
            </a:r>
            <a:endParaRPr lang="zh-CN" altLang="en-US" sz="2000" b="1"/>
          </a:p>
        </p:txBody>
      </p:sp>
      <p:sp>
        <p:nvSpPr>
          <p:cNvPr id="13" name="文本框 12"/>
          <p:cNvSpPr txBox="1"/>
          <p:nvPr/>
        </p:nvSpPr>
        <p:spPr>
          <a:xfrm>
            <a:off x="2075815" y="2654935"/>
            <a:ext cx="1899285" cy="398780"/>
          </a:xfrm>
          <a:prstGeom prst="rect">
            <a:avLst/>
          </a:prstGeom>
          <a:solidFill>
            <a:schemeClr val="accent2">
              <a:lumMod val="40000"/>
              <a:lumOff val="60000"/>
            </a:schemeClr>
          </a:solidFill>
        </p:spPr>
        <p:txBody>
          <a:bodyPr wrap="square" rtlCol="0">
            <a:spAutoFit/>
          </a:bodyPr>
          <a:p>
            <a:r>
              <a:rPr lang="en-US" altLang="zh-CN" sz="2000" b="1"/>
              <a:t>194</a:t>
            </a:r>
            <a:r>
              <a:rPr lang="en-US" sz="2000" b="1"/>
              <a:t>8</a:t>
            </a:r>
            <a:r>
              <a:rPr lang="zh-CN" altLang="en-US" sz="2000" b="1"/>
              <a:t>年</a:t>
            </a:r>
            <a:r>
              <a:rPr lang="en-US" altLang="zh-CN" sz="2000" b="1"/>
              <a:t>9</a:t>
            </a:r>
            <a:r>
              <a:rPr lang="zh-CN" altLang="en-US" sz="2000" b="1"/>
              <a:t>月</a:t>
            </a:r>
            <a:endParaRPr lang="zh-CN" altLang="en-US" sz="2000" b="1"/>
          </a:p>
        </p:txBody>
      </p:sp>
      <p:sp>
        <p:nvSpPr>
          <p:cNvPr id="14" name="文本框 13"/>
          <p:cNvSpPr txBox="1"/>
          <p:nvPr/>
        </p:nvSpPr>
        <p:spPr>
          <a:xfrm>
            <a:off x="2075815" y="3168650"/>
            <a:ext cx="1899285" cy="398780"/>
          </a:xfrm>
          <a:prstGeom prst="rect">
            <a:avLst/>
          </a:prstGeom>
          <a:solidFill>
            <a:schemeClr val="accent2">
              <a:lumMod val="40000"/>
              <a:lumOff val="60000"/>
            </a:schemeClr>
          </a:solidFill>
        </p:spPr>
        <p:txBody>
          <a:bodyPr wrap="square" rtlCol="0">
            <a:spAutoFit/>
          </a:bodyPr>
          <a:p>
            <a:r>
              <a:rPr lang="en-US" altLang="zh-CN" sz="2000" b="1"/>
              <a:t>194</a:t>
            </a:r>
            <a:r>
              <a:rPr lang="en-US" sz="2000" b="1"/>
              <a:t>8</a:t>
            </a:r>
            <a:r>
              <a:rPr lang="zh-CN" altLang="en-US" sz="2000" b="1"/>
              <a:t>年</a:t>
            </a:r>
            <a:r>
              <a:rPr lang="en-US" altLang="zh-CN" sz="2000" b="1"/>
              <a:t>11</a:t>
            </a:r>
            <a:r>
              <a:rPr lang="zh-CN" altLang="en-US" sz="2000" b="1"/>
              <a:t>月初</a:t>
            </a:r>
            <a:endParaRPr lang="zh-CN" altLang="en-US" sz="2000" b="1"/>
          </a:p>
        </p:txBody>
      </p:sp>
      <p:sp>
        <p:nvSpPr>
          <p:cNvPr id="15" name="文本框 14"/>
          <p:cNvSpPr txBox="1"/>
          <p:nvPr/>
        </p:nvSpPr>
        <p:spPr>
          <a:xfrm>
            <a:off x="2019935" y="3741420"/>
            <a:ext cx="1899285" cy="398780"/>
          </a:xfrm>
          <a:prstGeom prst="rect">
            <a:avLst/>
          </a:prstGeom>
          <a:solidFill>
            <a:schemeClr val="accent2">
              <a:lumMod val="40000"/>
              <a:lumOff val="60000"/>
            </a:schemeClr>
          </a:solidFill>
        </p:spPr>
        <p:txBody>
          <a:bodyPr wrap="square" rtlCol="0">
            <a:spAutoFit/>
          </a:bodyPr>
          <a:p>
            <a:r>
              <a:rPr lang="en-US" altLang="zh-CN" sz="2000" b="1"/>
              <a:t>194</a:t>
            </a:r>
            <a:r>
              <a:rPr lang="en-US" sz="2000" b="1"/>
              <a:t>8</a:t>
            </a:r>
            <a:r>
              <a:rPr lang="zh-CN" altLang="en-US" sz="2000" b="1"/>
              <a:t>年末</a:t>
            </a:r>
            <a:endParaRPr lang="zh-CN" altLang="en-US" sz="2000" b="1"/>
          </a:p>
        </p:txBody>
      </p:sp>
      <p:sp>
        <p:nvSpPr>
          <p:cNvPr id="16" name="文本框 15"/>
          <p:cNvSpPr txBox="1"/>
          <p:nvPr/>
        </p:nvSpPr>
        <p:spPr>
          <a:xfrm>
            <a:off x="4324985" y="2685415"/>
            <a:ext cx="1586230" cy="398780"/>
          </a:xfrm>
          <a:prstGeom prst="rect">
            <a:avLst/>
          </a:prstGeom>
          <a:solidFill>
            <a:schemeClr val="accent2">
              <a:lumMod val="40000"/>
              <a:lumOff val="60000"/>
            </a:schemeClr>
          </a:solidFill>
          <a:ln w="9525">
            <a:noFill/>
          </a:ln>
        </p:spPr>
        <p:txBody>
          <a:bodyPr wrap="square">
            <a:spAutoFit/>
          </a:bodyPr>
          <a:p>
            <a:pPr indent="0"/>
            <a:r>
              <a:rPr lang="zh-CN" sz="2000" b="1">
                <a:latin typeface="华文新魏" panose="02010800040101010101" charset="-122"/>
                <a:ea typeface="华文新魏" panose="02010800040101010101" charset="-122"/>
                <a:cs typeface="华文新魏" panose="02010800040101010101" charset="-122"/>
              </a:rPr>
              <a:t>辽沈战役</a:t>
            </a:r>
            <a:endParaRPr lang="zh-CN" sz="2000" b="1">
              <a:latin typeface="华文新魏" panose="02010800040101010101" charset="-122"/>
              <a:ea typeface="华文新魏" panose="02010800040101010101" charset="-122"/>
              <a:cs typeface="华文新魏" panose="02010800040101010101" charset="-122"/>
            </a:endParaRPr>
          </a:p>
        </p:txBody>
      </p:sp>
      <p:sp>
        <p:nvSpPr>
          <p:cNvPr id="17" name="文本框 16"/>
          <p:cNvSpPr txBox="1"/>
          <p:nvPr/>
        </p:nvSpPr>
        <p:spPr>
          <a:xfrm>
            <a:off x="4306570" y="3244850"/>
            <a:ext cx="1623060" cy="398780"/>
          </a:xfrm>
          <a:prstGeom prst="rect">
            <a:avLst/>
          </a:prstGeom>
          <a:solidFill>
            <a:schemeClr val="accent2">
              <a:lumMod val="40000"/>
              <a:lumOff val="60000"/>
            </a:schemeClr>
          </a:solidFill>
          <a:ln w="9525">
            <a:noFill/>
          </a:ln>
        </p:spPr>
        <p:txBody>
          <a:bodyPr wrap="square">
            <a:spAutoFit/>
          </a:bodyPr>
          <a:p>
            <a:pPr indent="0"/>
            <a:r>
              <a:rPr lang="zh-CN" sz="2000" b="1">
                <a:latin typeface="华文新魏" panose="02010800040101010101" charset="-122"/>
                <a:ea typeface="华文新魏" panose="02010800040101010101" charset="-122"/>
                <a:cs typeface="华文新魏" panose="02010800040101010101" charset="-122"/>
              </a:rPr>
              <a:t>淮海战役</a:t>
            </a:r>
            <a:endParaRPr lang="zh-CN" sz="2000" b="1">
              <a:latin typeface="华文新魏" panose="02010800040101010101" charset="-122"/>
              <a:ea typeface="华文新魏" panose="02010800040101010101" charset="-122"/>
              <a:cs typeface="华文新魏" panose="02010800040101010101" charset="-122"/>
            </a:endParaRPr>
          </a:p>
        </p:txBody>
      </p:sp>
      <p:sp>
        <p:nvSpPr>
          <p:cNvPr id="18" name="文本框 17"/>
          <p:cNvSpPr txBox="1"/>
          <p:nvPr/>
        </p:nvSpPr>
        <p:spPr>
          <a:xfrm>
            <a:off x="4306570" y="3761105"/>
            <a:ext cx="1623060" cy="398780"/>
          </a:xfrm>
          <a:prstGeom prst="rect">
            <a:avLst/>
          </a:prstGeom>
          <a:solidFill>
            <a:schemeClr val="accent2">
              <a:lumMod val="40000"/>
              <a:lumOff val="60000"/>
            </a:schemeClr>
          </a:solidFill>
          <a:ln w="9525">
            <a:noFill/>
          </a:ln>
        </p:spPr>
        <p:txBody>
          <a:bodyPr wrap="square">
            <a:spAutoFit/>
          </a:bodyPr>
          <a:p>
            <a:pPr indent="0"/>
            <a:r>
              <a:rPr lang="zh-CN" sz="2000" b="1">
                <a:latin typeface="华文新魏" panose="02010800040101010101" charset="-122"/>
                <a:ea typeface="华文新魏" panose="02010800040101010101" charset="-122"/>
                <a:cs typeface="华文新魏" panose="02010800040101010101" charset="-122"/>
              </a:rPr>
              <a:t>平津战役</a:t>
            </a:r>
            <a:endParaRPr lang="zh-CN" sz="2000" b="1">
              <a:latin typeface="华文新魏" panose="02010800040101010101" charset="-122"/>
              <a:ea typeface="华文新魏" panose="02010800040101010101" charset="-122"/>
              <a:cs typeface="华文新魏" panose="02010800040101010101" charset="-122"/>
            </a:endParaRPr>
          </a:p>
        </p:txBody>
      </p:sp>
      <p:sp>
        <p:nvSpPr>
          <p:cNvPr id="19" name="文本框 18"/>
          <p:cNvSpPr txBox="1"/>
          <p:nvPr/>
        </p:nvSpPr>
        <p:spPr>
          <a:xfrm>
            <a:off x="6261100" y="2685415"/>
            <a:ext cx="2355850" cy="1322070"/>
          </a:xfrm>
          <a:prstGeom prst="rect">
            <a:avLst/>
          </a:prstGeom>
          <a:solidFill>
            <a:schemeClr val="accent2">
              <a:lumMod val="40000"/>
              <a:lumOff val="60000"/>
            </a:schemeClr>
          </a:solidFill>
          <a:ln w="9525">
            <a:noFill/>
          </a:ln>
        </p:spPr>
        <p:txBody>
          <a:bodyPr wrap="square">
            <a:spAutoFit/>
          </a:bodyPr>
          <a:p>
            <a:pPr indent="0"/>
            <a:r>
              <a:rPr lang="zh-CN" sz="2000" b="1">
                <a:latin typeface="华文新魏" panose="02010800040101010101" charset="-122"/>
                <a:ea typeface="华文新魏" panose="02010800040101010101" charset="-122"/>
                <a:cs typeface="华文新魏" panose="02010800040101010101" charset="-122"/>
              </a:rPr>
              <a:t>基本上摧毁了国民党军队的主力，为解放战争胜利奠定了基础。</a:t>
            </a:r>
            <a:endParaRPr lang="zh-CN" sz="2000" b="1">
              <a:latin typeface="华文新魏" panose="02010800040101010101" charset="-122"/>
              <a:ea typeface="华文新魏" panose="02010800040101010101" charset="-122"/>
              <a:cs typeface="华文新魏" panose="02010800040101010101" charset="-122"/>
            </a:endParaRPr>
          </a:p>
        </p:txBody>
      </p:sp>
      <p:sp>
        <p:nvSpPr>
          <p:cNvPr id="20" name="文本框 19"/>
          <p:cNvSpPr txBox="1"/>
          <p:nvPr/>
        </p:nvSpPr>
        <p:spPr>
          <a:xfrm>
            <a:off x="154940" y="5034915"/>
            <a:ext cx="1499870" cy="398780"/>
          </a:xfrm>
          <a:prstGeom prst="rect">
            <a:avLst/>
          </a:prstGeom>
          <a:solidFill>
            <a:schemeClr val="accent6">
              <a:lumMod val="40000"/>
              <a:lumOff val="60000"/>
            </a:schemeClr>
          </a:solidFill>
        </p:spPr>
        <p:txBody>
          <a:bodyPr wrap="square" rtlCol="0">
            <a:spAutoFit/>
          </a:bodyPr>
          <a:p>
            <a:r>
              <a:rPr lang="en-US" altLang="zh-CN" sz="2000" b="1"/>
              <a:t>最后胜利</a:t>
            </a:r>
            <a:endParaRPr lang="en-US" altLang="zh-CN" sz="2000" b="1"/>
          </a:p>
        </p:txBody>
      </p:sp>
      <p:sp>
        <p:nvSpPr>
          <p:cNvPr id="21" name="文本框 20"/>
          <p:cNvSpPr txBox="1"/>
          <p:nvPr/>
        </p:nvSpPr>
        <p:spPr>
          <a:xfrm>
            <a:off x="2237105" y="5022850"/>
            <a:ext cx="7858760" cy="1014730"/>
          </a:xfrm>
          <a:prstGeom prst="rect">
            <a:avLst/>
          </a:prstGeom>
          <a:solidFill>
            <a:schemeClr val="accent6">
              <a:lumMod val="40000"/>
              <a:lumOff val="60000"/>
            </a:schemeClr>
          </a:solidFill>
        </p:spPr>
        <p:txBody>
          <a:bodyPr wrap="square" rtlCol="0">
            <a:spAutoFit/>
          </a:bodyPr>
          <a:p>
            <a:r>
              <a:rPr lang="en-US" altLang="zh-CN" sz="2000" b="1"/>
              <a:t>1949年元旦，毛泽东发出将革命进行到底的号召。4月，国共北平谈判，达成《国内和平协定》，但南京国民政府拒绝签字。4月21日，中国人民解放军发动渡江战役，23日，占领南京，国民政府统治覆灭</a:t>
            </a:r>
            <a:endParaRPr lang="en-US" altLang="zh-CN" sz="2000" b="1"/>
          </a:p>
        </p:txBody>
      </p:sp>
    </p:spTree>
    <p:custDataLst>
      <p:tags r:id="rId2"/>
    </p:custData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32313537353832343b32313537353830373bd3d2"/>
          <p:cNvPicPr>
            <a:picLocks noChangeAspect="1"/>
          </p:cNvPicPr>
          <p:nvPr/>
        </p:nvPicPr>
        <p:blipFill>
          <a:blip r:embed="rId1"/>
          <a:stretch>
            <a:fillRect/>
          </a:stretch>
        </p:blipFill>
        <p:spPr>
          <a:xfrm>
            <a:off x="281940" y="0"/>
            <a:ext cx="534670" cy="441960"/>
          </a:xfrm>
          <a:prstGeom prst="rect">
            <a:avLst/>
          </a:prstGeom>
        </p:spPr>
      </p:pic>
      <p:sp>
        <p:nvSpPr>
          <p:cNvPr id="7" name="文本框 6"/>
          <p:cNvSpPr txBox="1"/>
          <p:nvPr/>
        </p:nvSpPr>
        <p:spPr>
          <a:xfrm>
            <a:off x="1031875" y="0"/>
            <a:ext cx="4897755" cy="583565"/>
          </a:xfrm>
          <a:prstGeom prst="rect">
            <a:avLst/>
          </a:prstGeom>
          <a:solidFill>
            <a:srgbClr val="FFFF00"/>
          </a:solidFill>
        </p:spPr>
        <p:txBody>
          <a:bodyPr wrap="square" rtlCol="0">
            <a:spAutoFit/>
          </a:bodyPr>
          <a:p>
            <a:r>
              <a:rPr lang="zh-CN" altLang="en-US" sz="3200">
                <a:effectLst>
                  <a:outerShdw blurRad="38100" dist="19050" dir="2700000" algn="tl" rotWithShape="0">
                    <a:schemeClr val="dk1">
                      <a:alpha val="40000"/>
                    </a:schemeClr>
                  </a:outerShdw>
                </a:effectLst>
              </a:rPr>
              <a:t>四、必备知识，夯实基础</a:t>
            </a:r>
            <a:endParaRPr lang="zh-CN" altLang="en-US" sz="3200">
              <a:effectLst>
                <a:outerShdw blurRad="38100" dist="19050" dir="2700000" algn="tl" rotWithShape="0">
                  <a:schemeClr val="dk1">
                    <a:alpha val="40000"/>
                  </a:schemeClr>
                </a:outerShdw>
              </a:effectLst>
            </a:endParaRPr>
          </a:p>
        </p:txBody>
      </p:sp>
      <p:sp>
        <p:nvSpPr>
          <p:cNvPr id="6" name="文本框 5"/>
          <p:cNvSpPr txBox="1"/>
          <p:nvPr/>
        </p:nvSpPr>
        <p:spPr>
          <a:xfrm>
            <a:off x="154940" y="539750"/>
            <a:ext cx="12818745" cy="583565"/>
          </a:xfrm>
          <a:prstGeom prst="rect">
            <a:avLst/>
          </a:prstGeom>
          <a:noFill/>
          <a:ln w="9525">
            <a:noFill/>
          </a:ln>
        </p:spPr>
        <p:txBody>
          <a:bodyPr wrap="square">
            <a:spAutoFit/>
          </a:bodyPr>
          <a:p>
            <a:pPr indent="266700"/>
            <a:r>
              <a:rPr lang="zh-CN" sz="3200" b="1">
                <a:solidFill>
                  <a:srgbClr val="FF0000"/>
                </a:solidFill>
                <a:latin typeface="微软雅黑" panose="020B0503020204020204" pitchFamily="34" charset="-122"/>
                <a:ea typeface="微软雅黑" panose="020B0503020204020204" pitchFamily="34" charset="-122"/>
              </a:rPr>
              <a:t>三、解放战争</a:t>
            </a:r>
            <a:r>
              <a:rPr lang="en-US" altLang="zh-CN" sz="3200" b="1">
                <a:solidFill>
                  <a:srgbClr val="FF0000"/>
                </a:solidFill>
                <a:latin typeface="微软雅黑" panose="020B0503020204020204" pitchFamily="34" charset="-122"/>
                <a:ea typeface="微软雅黑" panose="020B0503020204020204" pitchFamily="34" charset="-122"/>
              </a:rPr>
              <a:t>——</a:t>
            </a:r>
            <a:r>
              <a:rPr lang="zh-CN" sz="3200" b="1">
                <a:solidFill>
                  <a:srgbClr val="FF0000"/>
                </a:solidFill>
                <a:latin typeface="微软雅黑" panose="020B0503020204020204" pitchFamily="34" charset="-122"/>
                <a:ea typeface="微软雅黑" panose="020B0503020204020204" pitchFamily="34" charset="-122"/>
              </a:rPr>
              <a:t>胜利意义</a:t>
            </a:r>
            <a:endParaRPr lang="zh-CN" sz="2800" b="1">
              <a:solidFill>
                <a:srgbClr val="FF0000"/>
              </a:solidFill>
              <a:latin typeface="微软雅黑" panose="020B0503020204020204" pitchFamily="34" charset="-122"/>
              <a:ea typeface="微软雅黑" panose="020B0503020204020204" pitchFamily="34" charset="-122"/>
            </a:endParaRPr>
          </a:p>
        </p:txBody>
      </p:sp>
      <p:graphicFrame>
        <p:nvGraphicFramePr>
          <p:cNvPr id="3" name="表格 2"/>
          <p:cNvGraphicFramePr/>
          <p:nvPr>
            <p:custDataLst>
              <p:tags r:id="rId2"/>
            </p:custDataLst>
          </p:nvPr>
        </p:nvGraphicFramePr>
        <p:xfrm>
          <a:off x="1291590" y="1571625"/>
          <a:ext cx="9328785" cy="2506980"/>
        </p:xfrm>
        <a:graphic>
          <a:graphicData uri="http://schemas.openxmlformats.org/drawingml/2006/table">
            <a:tbl>
              <a:tblPr firstRow="1" bandRow="1">
                <a:tableStyleId>{5940675A-B579-460E-94D1-54222C63F5DA}</a:tableStyleId>
              </a:tblPr>
              <a:tblGrid>
                <a:gridCol w="882650"/>
                <a:gridCol w="8446135"/>
              </a:tblGrid>
              <a:tr h="716280">
                <a:tc>
                  <a:txBody>
                    <a:bodyPr/>
                    <a:p>
                      <a:pPr indent="0" algn="ctr">
                        <a:buNone/>
                      </a:pPr>
                      <a:r>
                        <a:rPr lang="en-US" sz="2400" b="0">
                          <a:solidFill>
                            <a:srgbClr val="0000FF"/>
                          </a:solidFill>
                          <a:latin typeface="华文新魏" panose="02010800040101010101" charset="-122"/>
                          <a:ea typeface="华文新魏" panose="02010800040101010101" charset="-122"/>
                          <a:cs typeface="Times New Roman" panose="02020603050405020304" charset="0"/>
                        </a:rPr>
                        <a:t>国内</a:t>
                      </a:r>
                      <a:endParaRPr lang="en-US" altLang="en-US" sz="2400" b="0">
                        <a:solidFill>
                          <a:srgbClr val="0000FF"/>
                        </a:solidFill>
                        <a:latin typeface="华文新魏" panose="02010800040101010101" charset="-122"/>
                        <a:ea typeface="华文新魏" panose="02010800040101010101" charset="-122"/>
                        <a:cs typeface="Times New Roman"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0">
                          <a:latin typeface="华文新魏" panose="02010800040101010101" charset="-122"/>
                          <a:ea typeface="华文新魏" panose="02010800040101010101" charset="-122"/>
                          <a:cs typeface="Times New Roman" panose="02020603050405020304" charset="0"/>
                        </a:rPr>
                        <a:t>结束了中国近代百年来屈辱的历史</a:t>
                      </a:r>
                      <a:r>
                        <a:rPr lang="en-US" sz="2400" b="0">
                          <a:latin typeface="华文新魏" panose="02010800040101010101" charset="-122"/>
                          <a:ea typeface="华文新魏" panose="02010800040101010101" charset="-122"/>
                          <a:cs typeface="宋体" panose="02010600030101010101" pitchFamily="2" charset="-122"/>
                        </a:rPr>
                        <a:t>，</a:t>
                      </a:r>
                      <a:r>
                        <a:rPr lang="en-US" sz="2400" b="0">
                          <a:latin typeface="华文新魏" panose="02010800040101010101" charset="-122"/>
                          <a:ea typeface="华文新魏" panose="02010800040101010101" charset="-122"/>
                          <a:cs typeface="Times New Roman" panose="02020603050405020304" charset="0"/>
                        </a:rPr>
                        <a:t>建立了独立自主的新中国</a:t>
                      </a:r>
                      <a:endParaRPr lang="en-US" altLang="en-US" sz="2400" b="0">
                        <a:latin typeface="华文新魏" panose="02010800040101010101" charset="-122"/>
                        <a:ea typeface="华文新魏" panose="02010800040101010101" charset="-122"/>
                        <a:cs typeface="Times New Roman"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074420">
                <a:tc>
                  <a:txBody>
                    <a:bodyPr/>
                    <a:p>
                      <a:pPr indent="0" algn="ctr">
                        <a:buNone/>
                      </a:pPr>
                      <a:r>
                        <a:rPr lang="en-US" sz="2400" b="0">
                          <a:solidFill>
                            <a:srgbClr val="0000FF"/>
                          </a:solidFill>
                          <a:latin typeface="华文新魏" panose="02010800040101010101" charset="-122"/>
                          <a:ea typeface="华文新魏" panose="02010800040101010101" charset="-122"/>
                          <a:cs typeface="Times New Roman" panose="02020603050405020304" charset="0"/>
                        </a:rPr>
                        <a:t>世界</a:t>
                      </a:r>
                      <a:endParaRPr lang="en-US" altLang="en-US" sz="2400" b="0">
                        <a:solidFill>
                          <a:srgbClr val="0000FF"/>
                        </a:solidFill>
                        <a:latin typeface="华文新魏" panose="02010800040101010101" charset="-122"/>
                        <a:ea typeface="华文新魏" panose="02010800040101010101" charset="-122"/>
                        <a:cs typeface="Times New Roman"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0">
                          <a:latin typeface="华文新魏" panose="02010800040101010101" charset="-122"/>
                          <a:ea typeface="华文新魏" panose="02010800040101010101" charset="-122"/>
                          <a:cs typeface="Times New Roman" panose="02020603050405020304" charset="0"/>
                        </a:rPr>
                        <a:t>壮大了世界和平、民主和社会主义力量</a:t>
                      </a:r>
                      <a:r>
                        <a:rPr lang="en-US" sz="2400" b="0">
                          <a:latin typeface="华文新魏" panose="02010800040101010101" charset="-122"/>
                          <a:ea typeface="华文新魏" panose="02010800040101010101" charset="-122"/>
                          <a:cs typeface="宋体" panose="02010600030101010101" pitchFamily="2" charset="-122"/>
                        </a:rPr>
                        <a:t>，</a:t>
                      </a:r>
                      <a:r>
                        <a:rPr lang="en-US" sz="2400" b="0">
                          <a:latin typeface="华文新魏" panose="02010800040101010101" charset="-122"/>
                          <a:ea typeface="华文新魏" panose="02010800040101010101" charset="-122"/>
                          <a:cs typeface="Times New Roman" panose="02020603050405020304" charset="0"/>
                        </a:rPr>
                        <a:t>鼓舞了世界被压迫民族和人民解放斗争的士气</a:t>
                      </a:r>
                      <a:endParaRPr lang="en-US" altLang="en-US" sz="2400" b="0">
                        <a:latin typeface="华文新魏" panose="02010800040101010101" charset="-122"/>
                        <a:ea typeface="华文新魏" panose="02010800040101010101" charset="-122"/>
                        <a:cs typeface="Times New Roman"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716280">
                <a:tc>
                  <a:txBody>
                    <a:bodyPr/>
                    <a:p>
                      <a:pPr indent="0" algn="ctr">
                        <a:buNone/>
                      </a:pPr>
                      <a:r>
                        <a:rPr lang="en-US" sz="2400" b="0">
                          <a:solidFill>
                            <a:srgbClr val="0000FF"/>
                          </a:solidFill>
                          <a:latin typeface="华文新魏" panose="02010800040101010101" charset="-122"/>
                          <a:ea typeface="华文新魏" panose="02010800040101010101" charset="-122"/>
                          <a:cs typeface="Times New Roman" panose="02020603050405020304" charset="0"/>
                        </a:rPr>
                        <a:t>思想</a:t>
                      </a:r>
                      <a:endParaRPr lang="en-US" altLang="en-US" sz="2400" b="0">
                        <a:solidFill>
                          <a:srgbClr val="0000FF"/>
                        </a:solidFill>
                        <a:latin typeface="华文新魏" panose="02010800040101010101" charset="-122"/>
                        <a:ea typeface="华文新魏" panose="02010800040101010101" charset="-122"/>
                        <a:cs typeface="Times New Roman"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0">
                          <a:latin typeface="华文新魏" panose="02010800040101010101" charset="-122"/>
                          <a:ea typeface="华文新魏" panose="02010800040101010101" charset="-122"/>
                          <a:cs typeface="Times New Roman" panose="02020603050405020304" charset="0"/>
                        </a:rPr>
                        <a:t>是马克思主义在中国的胜利</a:t>
                      </a:r>
                      <a:r>
                        <a:rPr lang="en-US" sz="2400" b="0">
                          <a:latin typeface="华文新魏" panose="02010800040101010101" charset="-122"/>
                          <a:ea typeface="华文新魏" panose="02010800040101010101" charset="-122"/>
                          <a:cs typeface="宋体" panose="02010600030101010101" pitchFamily="2" charset="-122"/>
                        </a:rPr>
                        <a:t>，</a:t>
                      </a:r>
                      <a:r>
                        <a:rPr lang="en-US" sz="2400" b="0">
                          <a:latin typeface="华文新魏" panose="02010800040101010101" charset="-122"/>
                          <a:ea typeface="华文新魏" panose="02010800040101010101" charset="-122"/>
                          <a:cs typeface="Times New Roman" panose="02020603050405020304" charset="0"/>
                        </a:rPr>
                        <a:t>是毛泽东思想的胜利</a:t>
                      </a:r>
                      <a:endParaRPr lang="en-US" altLang="en-US" sz="2400" b="0">
                        <a:latin typeface="华文新魏" panose="02010800040101010101" charset="-122"/>
                        <a:ea typeface="华文新魏" panose="02010800040101010101" charset="-122"/>
                        <a:cs typeface="Times New Roman"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ustDataLst>
      <p:tags r:id="rId3"/>
    </p:custData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353060" y="1379220"/>
            <a:ext cx="11676380" cy="3538220"/>
          </a:xfrm>
          <a:prstGeom prst="rect">
            <a:avLst/>
          </a:prstGeom>
          <a:noFill/>
          <a:ln w="9525">
            <a:solidFill>
              <a:srgbClr val="C00000"/>
            </a:solidFill>
          </a:ln>
        </p:spPr>
        <p:txBody>
          <a:bodyPr wrap="square">
            <a:spAutoFit/>
          </a:bodyPr>
          <a:p>
            <a:pPr indent="267970"/>
            <a:r>
              <a:rPr sz="2800" b="0">
                <a:solidFill>
                  <a:srgbClr val="0000FF"/>
                </a:solidFill>
                <a:latin typeface="华文新魏" panose="02010800040101010101" charset="-122"/>
                <a:ea typeface="华文新魏" panose="02010800040101010101" charset="-122"/>
                <a:cs typeface="华文新魏" panose="02010800040101010101" charset="-122"/>
              </a:rPr>
              <a:t>1．原因</a:t>
            </a:r>
            <a:endParaRPr sz="2800" b="0">
              <a:solidFill>
                <a:srgbClr val="0000FF"/>
              </a:solidFill>
              <a:latin typeface="华文新魏" panose="02010800040101010101" charset="-122"/>
              <a:ea typeface="华文新魏" panose="02010800040101010101" charset="-122"/>
              <a:cs typeface="华文新魏" panose="02010800040101010101" charset="-122"/>
            </a:endParaRPr>
          </a:p>
          <a:p>
            <a:pPr indent="267970"/>
            <a:r>
              <a:rPr sz="2800" b="0">
                <a:latin typeface="华文新魏" panose="02010800040101010101" charset="-122"/>
                <a:ea typeface="华文新魏" panose="02010800040101010101" charset="-122"/>
                <a:cs typeface="华文新魏" panose="02010800040101010101" charset="-122"/>
              </a:rPr>
              <a:t>（1）美国商品的排挤：蒋介石集团为取得美国援助以发动内战，与美国签订《中美友好通商航海条约》，美国商品大量涌入，几乎垄断了中国市场，排挤国货。</a:t>
            </a:r>
            <a:endParaRPr sz="2800" b="0">
              <a:latin typeface="华文新魏" panose="02010800040101010101" charset="-122"/>
              <a:ea typeface="华文新魏" panose="02010800040101010101" charset="-122"/>
              <a:cs typeface="华文新魏" panose="02010800040101010101" charset="-122"/>
            </a:endParaRPr>
          </a:p>
          <a:p>
            <a:pPr indent="267970"/>
            <a:r>
              <a:rPr sz="2800" b="0">
                <a:latin typeface="华文新魏" panose="02010800040101010101" charset="-122"/>
                <a:ea typeface="华文新魏" panose="02010800040101010101" charset="-122"/>
                <a:cs typeface="华文新魏" panose="02010800040101010101" charset="-122"/>
              </a:rPr>
              <a:t>（2）官僚资本的垄断。</a:t>
            </a:r>
            <a:endParaRPr sz="2800" b="0">
              <a:latin typeface="华文新魏" panose="02010800040101010101" charset="-122"/>
              <a:ea typeface="华文新魏" panose="02010800040101010101" charset="-122"/>
              <a:cs typeface="华文新魏" panose="02010800040101010101" charset="-122"/>
            </a:endParaRPr>
          </a:p>
          <a:p>
            <a:pPr indent="267970"/>
            <a:r>
              <a:rPr sz="2800" b="0">
                <a:latin typeface="华文新魏" panose="02010800040101010101" charset="-122"/>
                <a:ea typeface="华文新魏" panose="02010800040101010101" charset="-122"/>
                <a:cs typeface="华文新魏" panose="02010800040101010101" charset="-122"/>
              </a:rPr>
              <a:t>（3）政府滥发纸币，造成恶性通货膨胀。</a:t>
            </a:r>
            <a:endParaRPr sz="2800" b="0">
              <a:latin typeface="华文新魏" panose="02010800040101010101" charset="-122"/>
              <a:ea typeface="华文新魏" panose="02010800040101010101" charset="-122"/>
              <a:cs typeface="华文新魏" panose="02010800040101010101" charset="-122"/>
            </a:endParaRPr>
          </a:p>
          <a:p>
            <a:pPr indent="267970"/>
            <a:r>
              <a:rPr sz="2800" b="0">
                <a:latin typeface="华文新魏" panose="02010800040101010101" charset="-122"/>
                <a:ea typeface="华文新魏" panose="02010800040101010101" charset="-122"/>
                <a:cs typeface="华文新魏" panose="02010800040101010101" charset="-122"/>
              </a:rPr>
              <a:t>（4）苛捐杂税不断增加。</a:t>
            </a:r>
            <a:endParaRPr sz="2800" b="0">
              <a:latin typeface="华文新魏" panose="02010800040101010101" charset="-122"/>
              <a:ea typeface="华文新魏" panose="02010800040101010101" charset="-122"/>
              <a:cs typeface="华文新魏" panose="02010800040101010101" charset="-122"/>
            </a:endParaRPr>
          </a:p>
          <a:p>
            <a:pPr indent="267970"/>
            <a:r>
              <a:rPr sz="2800" b="0">
                <a:solidFill>
                  <a:srgbClr val="0000FF"/>
                </a:solidFill>
                <a:latin typeface="华文新魏" panose="02010800040101010101" charset="-122"/>
                <a:ea typeface="华文新魏" panose="02010800040101010101" charset="-122"/>
                <a:cs typeface="华文新魏" panose="02010800040101010101" charset="-122"/>
              </a:rPr>
              <a:t>2．表现：</a:t>
            </a:r>
            <a:r>
              <a:rPr sz="2800" b="0">
                <a:latin typeface="华文新魏" panose="02010800040101010101" charset="-122"/>
                <a:ea typeface="华文新魏" panose="02010800040101010101" charset="-122"/>
                <a:cs typeface="华文新魏" panose="02010800040101010101" charset="-122"/>
              </a:rPr>
              <a:t>民族工业发展</a:t>
            </a:r>
            <a:r>
              <a:rPr sz="2800" b="0">
                <a:solidFill>
                  <a:srgbClr val="FF0000"/>
                </a:solidFill>
                <a:latin typeface="华文新魏" panose="02010800040101010101" charset="-122"/>
                <a:ea typeface="华文新魏" panose="02010800040101010101" charset="-122"/>
                <a:cs typeface="华文新魏" panose="02010800040101010101" charset="-122"/>
              </a:rPr>
              <a:t>陷入绝境</a:t>
            </a:r>
            <a:r>
              <a:rPr sz="2800" b="0">
                <a:latin typeface="华文新魏" panose="02010800040101010101" charset="-122"/>
                <a:ea typeface="华文新魏" panose="02010800040101010101" charset="-122"/>
                <a:cs typeface="华文新魏" panose="02010800040101010101" charset="-122"/>
              </a:rPr>
              <a:t>。</a:t>
            </a:r>
            <a:endParaRPr sz="2800" b="0">
              <a:latin typeface="华文新魏" panose="02010800040101010101" charset="-122"/>
              <a:ea typeface="华文新魏" panose="02010800040101010101" charset="-122"/>
              <a:cs typeface="华文新魏" panose="02010800040101010101" charset="-122"/>
            </a:endParaRPr>
          </a:p>
        </p:txBody>
      </p:sp>
      <p:sp>
        <p:nvSpPr>
          <p:cNvPr id="6" name="文本框 5"/>
          <p:cNvSpPr txBox="1"/>
          <p:nvPr/>
        </p:nvSpPr>
        <p:spPr>
          <a:xfrm>
            <a:off x="154940" y="539750"/>
            <a:ext cx="12818745" cy="583565"/>
          </a:xfrm>
          <a:prstGeom prst="rect">
            <a:avLst/>
          </a:prstGeom>
          <a:noFill/>
          <a:ln w="9525">
            <a:noFill/>
          </a:ln>
        </p:spPr>
        <p:txBody>
          <a:bodyPr wrap="square">
            <a:spAutoFit/>
          </a:bodyPr>
          <a:p>
            <a:pPr indent="266700"/>
            <a:r>
              <a:rPr lang="zh-CN" sz="3200" b="1">
                <a:solidFill>
                  <a:srgbClr val="FF0000"/>
                </a:solidFill>
                <a:latin typeface="微软雅黑" panose="020B0503020204020204" pitchFamily="34" charset="-122"/>
                <a:ea typeface="微软雅黑" panose="020B0503020204020204" pitchFamily="34" charset="-122"/>
              </a:rPr>
              <a:t>三、解放战争</a:t>
            </a:r>
            <a:r>
              <a:rPr lang="en-US" altLang="zh-CN" sz="3200" b="1">
                <a:solidFill>
                  <a:srgbClr val="FF0000"/>
                </a:solidFill>
                <a:latin typeface="微软雅黑" panose="020B0503020204020204" pitchFamily="34" charset="-122"/>
                <a:ea typeface="微软雅黑" panose="020B0503020204020204" pitchFamily="34" charset="-122"/>
              </a:rPr>
              <a:t>——</a:t>
            </a:r>
            <a:r>
              <a:rPr lang="zh-CN" sz="3200" b="1">
                <a:solidFill>
                  <a:srgbClr val="FF0000"/>
                </a:solidFill>
                <a:latin typeface="微软雅黑" panose="020B0503020204020204" pitchFamily="34" charset="-122"/>
                <a:ea typeface="微软雅黑" panose="020B0503020204020204" pitchFamily="34" charset="-122"/>
              </a:rPr>
              <a:t>解放战争时期国统区的经济</a:t>
            </a:r>
            <a:endParaRPr lang="zh-CN" sz="3200" b="1">
              <a:solidFill>
                <a:srgbClr val="FF0000"/>
              </a:solidFill>
              <a:latin typeface="微软雅黑" panose="020B0503020204020204" pitchFamily="34" charset="-122"/>
              <a:ea typeface="微软雅黑" panose="020B0503020204020204" pitchFamily="34" charset="-122"/>
            </a:endParaRPr>
          </a:p>
        </p:txBody>
      </p:sp>
      <p:pic>
        <p:nvPicPr>
          <p:cNvPr id="5" name="图片 4" descr="32313537353832343b32313537353830373bd3d2"/>
          <p:cNvPicPr>
            <a:picLocks noChangeAspect="1"/>
          </p:cNvPicPr>
          <p:nvPr/>
        </p:nvPicPr>
        <p:blipFill>
          <a:blip r:embed="rId1"/>
          <a:stretch>
            <a:fillRect/>
          </a:stretch>
        </p:blipFill>
        <p:spPr>
          <a:xfrm>
            <a:off x="281940" y="0"/>
            <a:ext cx="534670" cy="441960"/>
          </a:xfrm>
          <a:prstGeom prst="rect">
            <a:avLst/>
          </a:prstGeom>
        </p:spPr>
      </p:pic>
      <p:sp>
        <p:nvSpPr>
          <p:cNvPr id="7" name="文本框 6"/>
          <p:cNvSpPr txBox="1"/>
          <p:nvPr/>
        </p:nvSpPr>
        <p:spPr>
          <a:xfrm>
            <a:off x="1031875" y="0"/>
            <a:ext cx="4897755" cy="583565"/>
          </a:xfrm>
          <a:prstGeom prst="rect">
            <a:avLst/>
          </a:prstGeom>
          <a:solidFill>
            <a:srgbClr val="FFFF00"/>
          </a:solidFill>
        </p:spPr>
        <p:txBody>
          <a:bodyPr wrap="square" rtlCol="0">
            <a:spAutoFit/>
          </a:bodyPr>
          <a:p>
            <a:r>
              <a:rPr lang="zh-CN" altLang="en-US" sz="3200">
                <a:effectLst>
                  <a:outerShdw blurRad="38100" dist="19050" dir="2700000" algn="tl" rotWithShape="0">
                    <a:schemeClr val="dk1">
                      <a:alpha val="40000"/>
                    </a:schemeClr>
                  </a:outerShdw>
                </a:effectLst>
              </a:rPr>
              <a:t>四、必备知识，夯实基础</a:t>
            </a:r>
            <a:endParaRPr lang="zh-CN" altLang="en-US" sz="3200">
              <a:effectLst>
                <a:outerShdw blurRad="38100" dist="19050" dir="2700000" algn="tl" rotWithShape="0">
                  <a:schemeClr val="dk1">
                    <a:alpha val="40000"/>
                  </a:schemeClr>
                </a:outerShdw>
              </a:effectLst>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3" name="图片 32" descr="32313537353832343b32313537353830373bd3d2"/>
          <p:cNvPicPr>
            <a:picLocks noChangeAspect="1"/>
          </p:cNvPicPr>
          <p:nvPr/>
        </p:nvPicPr>
        <p:blipFill>
          <a:blip r:embed="rId1"/>
          <a:stretch>
            <a:fillRect/>
          </a:stretch>
        </p:blipFill>
        <p:spPr>
          <a:xfrm>
            <a:off x="260350" y="0"/>
            <a:ext cx="534670" cy="441960"/>
          </a:xfrm>
          <a:prstGeom prst="rect">
            <a:avLst/>
          </a:prstGeom>
        </p:spPr>
      </p:pic>
      <p:sp>
        <p:nvSpPr>
          <p:cNvPr id="5" name="文本框 4"/>
          <p:cNvSpPr txBox="1"/>
          <p:nvPr/>
        </p:nvSpPr>
        <p:spPr>
          <a:xfrm>
            <a:off x="516890" y="1292860"/>
            <a:ext cx="10529570" cy="4831080"/>
          </a:xfrm>
          <a:prstGeom prst="rect">
            <a:avLst/>
          </a:prstGeom>
          <a:solidFill>
            <a:schemeClr val="bg1"/>
          </a:solidFill>
          <a:ln>
            <a:solidFill>
              <a:srgbClr val="00B050"/>
            </a:solidFill>
          </a:ln>
        </p:spPr>
        <p:txBody>
          <a:bodyPr wrap="square">
            <a:spAutoFit/>
          </a:bodyPr>
          <a:p>
            <a:r>
              <a:rPr lang="en-US" altLang="zh-CN" sz="2665" b="1" i="0" dirty="0">
                <a:solidFill>
                  <a:srgbClr val="FF0000"/>
                </a:solidFill>
                <a:effectLst/>
                <a:latin typeface="华文中宋" panose="02010600040101010101" charset="-122"/>
                <a:ea typeface="华文中宋" panose="02010600040101010101" charset="-122"/>
                <a:cs typeface="华文中宋" panose="02010600040101010101" charset="-122"/>
              </a:rPr>
              <a:t>  </a:t>
            </a:r>
            <a:r>
              <a:rPr lang="en-US" altLang="zh-CN" sz="2800" b="1" i="0" dirty="0">
                <a:solidFill>
                  <a:srgbClr val="3131C5"/>
                </a:solidFill>
                <a:effectLst/>
                <a:latin typeface="华文中宋" panose="02010600040101010101" charset="-122"/>
                <a:ea typeface="华文中宋" panose="02010600040101010101" charset="-122"/>
                <a:cs typeface="华文中宋" panose="02010600040101010101" charset="-122"/>
              </a:rPr>
              <a:t>   </a:t>
            </a:r>
            <a:r>
              <a:rPr lang="zh-CN" sz="2800" b="1" dirty="0">
                <a:solidFill>
                  <a:srgbClr val="FF0000"/>
                </a:solidFill>
                <a:effectLst/>
                <a:latin typeface="华文中宋" panose="02010600040101010101" charset="-122"/>
                <a:ea typeface="华文中宋" panose="02010600040101010101" charset="-122"/>
                <a:cs typeface="华文中宋" panose="02010600040101010101" charset="-122"/>
                <a:sym typeface="+mn-ea"/>
              </a:rPr>
              <a:t>【考点解读】</a:t>
            </a:r>
            <a:r>
              <a:rPr lang="en-US" altLang="zh-CN" sz="2800" b="1" dirty="0">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sym typeface="+mn-ea"/>
              </a:rPr>
              <a:t>30</a:t>
            </a:r>
            <a:r>
              <a:rPr lang="zh-CN" altLang="en-US" sz="2800" b="1" dirty="0">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sym typeface="+mn-ea"/>
              </a:rPr>
              <a:t>题，</a:t>
            </a:r>
            <a:endParaRPr lang="zh-CN" altLang="en-US" sz="2800" b="1" dirty="0">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sym typeface="+mn-ea"/>
            </a:endParaRPr>
          </a:p>
          <a:p>
            <a:r>
              <a:rPr lang="zh-CN" altLang="en-US" sz="2800" b="1" dirty="0">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sym typeface="+mn-ea"/>
              </a:rPr>
              <a:t> </a:t>
            </a:r>
            <a:r>
              <a:rPr lang="en-US" altLang="zh-CN" sz="2800" b="1" dirty="0">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sym typeface="+mn-ea"/>
              </a:rPr>
              <a:t>     </a:t>
            </a:r>
            <a:r>
              <a:rPr lang="zh-CN" sz="2800" b="1" dirty="0">
                <a:solidFill>
                  <a:srgbClr val="FF0000"/>
                </a:solidFill>
                <a:effectLst/>
                <a:latin typeface="华文中宋" panose="02010600040101010101" charset="-122"/>
                <a:ea typeface="华文中宋" panose="02010600040101010101" charset="-122"/>
                <a:cs typeface="华文中宋" panose="02010600040101010101" charset="-122"/>
                <a:sym typeface="+mn-ea"/>
              </a:rPr>
              <a:t>高频考点：</a:t>
            </a:r>
            <a:r>
              <a:rPr lang="zh-CN" sz="2800" b="1" dirty="0">
                <a:solidFill>
                  <a:srgbClr val="0000FF"/>
                </a:solidFill>
                <a:effectLst/>
                <a:latin typeface="华文中宋" panose="02010600040101010101" charset="-122"/>
                <a:ea typeface="华文中宋" panose="02010600040101010101" charset="-122"/>
                <a:cs typeface="华文中宋" panose="02010600040101010101" charset="-122"/>
                <a:sym typeface="+mn-ea"/>
              </a:rPr>
              <a:t>敌后战场的全面抗战路线；</a:t>
            </a:r>
            <a:r>
              <a:rPr lang="zh-CN" altLang="en-US" sz="2800" b="1" dirty="0">
                <a:solidFill>
                  <a:srgbClr val="0000FF"/>
                </a:solidFill>
                <a:effectLst/>
                <a:latin typeface="华文中宋" panose="02010600040101010101" charset="-122"/>
                <a:ea typeface="华文中宋" panose="02010600040101010101" charset="-122"/>
                <a:cs typeface="华文中宋" panose="02010600040101010101" charset="-122"/>
                <a:sym typeface="+mn-ea"/>
              </a:rPr>
              <a:t>抗日民族统一战线；日军侵华罪行；中共七大与毛泽东思想；全民族抗战</a:t>
            </a:r>
            <a:r>
              <a:rPr lang="en-US" altLang="zh-CN" sz="2800" b="1" dirty="0">
                <a:solidFill>
                  <a:srgbClr val="0000FF"/>
                </a:solidFill>
                <a:effectLst/>
                <a:latin typeface="华文中宋" panose="02010600040101010101" charset="-122"/>
                <a:ea typeface="华文中宋" panose="02010600040101010101" charset="-122"/>
                <a:cs typeface="华文中宋" panose="02010600040101010101" charset="-122"/>
                <a:sym typeface="+mn-ea"/>
              </a:rPr>
              <a:t>。</a:t>
            </a:r>
            <a:endParaRPr lang="en-US" altLang="zh-CN" sz="2800" b="1" dirty="0">
              <a:solidFill>
                <a:srgbClr val="0000FF"/>
              </a:solidFill>
              <a:effectLst/>
              <a:latin typeface="华文中宋" panose="02010600040101010101" charset="-122"/>
              <a:ea typeface="华文中宋" panose="02010600040101010101" charset="-122"/>
              <a:cs typeface="华文中宋" panose="02010600040101010101" charset="-122"/>
              <a:sym typeface="+mn-ea"/>
            </a:endParaRPr>
          </a:p>
          <a:p>
            <a:r>
              <a:rPr lang="en-US" altLang="zh-CN" sz="2800" b="1" dirty="0">
                <a:solidFill>
                  <a:srgbClr val="FF0000"/>
                </a:solidFill>
                <a:effectLst/>
                <a:latin typeface="华文中宋" panose="02010600040101010101" charset="-122"/>
                <a:ea typeface="华文中宋" panose="02010600040101010101" charset="-122"/>
                <a:cs typeface="华文中宋" panose="02010600040101010101" charset="-122"/>
                <a:sym typeface="+mn-ea"/>
              </a:rPr>
              <a:t>     </a:t>
            </a:r>
            <a:r>
              <a:rPr lang="zh-CN" sz="2800" b="1" dirty="0">
                <a:solidFill>
                  <a:srgbClr val="FF0000"/>
                </a:solidFill>
                <a:effectLst/>
                <a:latin typeface="华文中宋" panose="02010600040101010101" charset="-122"/>
                <a:ea typeface="华文中宋" panose="02010600040101010101" charset="-122"/>
                <a:cs typeface="华文中宋" panose="02010600040101010101" charset="-122"/>
                <a:sym typeface="+mn-ea"/>
              </a:rPr>
              <a:t>【命题趋势】：</a:t>
            </a:r>
            <a:endParaRPr lang="zh-CN" sz="2800" b="1" dirty="0">
              <a:solidFill>
                <a:srgbClr val="FF0000"/>
              </a:solidFill>
              <a:effectLst/>
              <a:latin typeface="华文中宋" panose="02010600040101010101" charset="-122"/>
              <a:ea typeface="华文中宋" panose="02010600040101010101" charset="-122"/>
              <a:cs typeface="华文中宋" panose="02010600040101010101" charset="-122"/>
              <a:sym typeface="+mn-ea"/>
            </a:endParaRPr>
          </a:p>
          <a:p>
            <a:r>
              <a:rPr lang="en-US" altLang="zh-CN" sz="2800" b="1" dirty="0">
                <a:solidFill>
                  <a:srgbClr val="0000FF"/>
                </a:solidFill>
                <a:effectLst/>
                <a:latin typeface="华文中宋" panose="02010600040101010101" charset="-122"/>
                <a:ea typeface="华文中宋" panose="02010600040101010101" charset="-122"/>
                <a:cs typeface="华文中宋" panose="02010600040101010101" charset="-122"/>
                <a:sym typeface="+mn-ea"/>
              </a:rPr>
              <a:t>   </a:t>
            </a:r>
            <a:r>
              <a:rPr lang="zh-CN" altLang="en-US" sz="2800" b="1" dirty="0">
                <a:solidFill>
                  <a:schemeClr val="tx1"/>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sym typeface="+mn-ea"/>
              </a:rPr>
              <a:t>    </a:t>
            </a:r>
            <a:r>
              <a:rPr lang="en-US" altLang="zh-CN" sz="2800" b="1" dirty="0">
                <a:solidFill>
                  <a:schemeClr val="tx1"/>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sym typeface="+mn-ea"/>
              </a:rPr>
              <a:t>1</a:t>
            </a:r>
            <a:r>
              <a:rPr lang="zh-CN" altLang="en-US" sz="2800" b="1" dirty="0">
                <a:solidFill>
                  <a:schemeClr val="tx1"/>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sym typeface="+mn-ea"/>
              </a:rPr>
              <a:t>、</a:t>
            </a:r>
            <a:r>
              <a:rPr lang="zh-CN" altLang="en-US" sz="2800" b="1" dirty="0">
                <a:solidFill>
                  <a:srgbClr val="0000FF"/>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sym typeface="+mn-ea"/>
              </a:rPr>
              <a:t>政治上,</a:t>
            </a:r>
            <a:r>
              <a:rPr lang="zh-CN" altLang="en-US" sz="2800" b="1" dirty="0">
                <a:solidFill>
                  <a:schemeClr val="tx1"/>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sym typeface="+mn-ea"/>
              </a:rPr>
              <a:t>考查内容最多，日军侵华罪行、正面战场与敌后战场的抗战、抗日民族统一战线的建立过程等，属于高考热点；</a:t>
            </a:r>
            <a:endParaRPr lang="zh-CN" altLang="en-US" sz="2800" b="1" dirty="0">
              <a:solidFill>
                <a:schemeClr val="tx1"/>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sym typeface="+mn-ea"/>
            </a:endParaRPr>
          </a:p>
          <a:p>
            <a:r>
              <a:rPr lang="en-US" altLang="zh-CN" sz="2800" b="1" dirty="0">
                <a:solidFill>
                  <a:schemeClr val="tx1"/>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sym typeface="+mn-ea"/>
              </a:rPr>
              <a:t>      2</a:t>
            </a:r>
            <a:r>
              <a:rPr lang="zh-CN" altLang="en-US" sz="2800" b="1" dirty="0">
                <a:solidFill>
                  <a:schemeClr val="tx1"/>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sym typeface="+mn-ea"/>
              </a:rPr>
              <a:t>、</a:t>
            </a:r>
            <a:r>
              <a:rPr lang="zh-CN" altLang="en-US" sz="2800" b="1" dirty="0">
                <a:solidFill>
                  <a:srgbClr val="0000FF"/>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sym typeface="+mn-ea"/>
              </a:rPr>
              <a:t>经济上，</a:t>
            </a:r>
            <a:r>
              <a:rPr lang="zh-CN" altLang="en-US" sz="2800" b="1" dirty="0">
                <a:solidFill>
                  <a:schemeClr val="tx1"/>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sym typeface="+mn-ea"/>
              </a:rPr>
              <a:t>主要考查抗战时期的经济，说明民族资本主义的曲折发展，对这一时期的社会风俗也偶有考查；</a:t>
            </a:r>
            <a:endParaRPr lang="zh-CN" altLang="en-US" sz="2800" b="1" dirty="0">
              <a:solidFill>
                <a:schemeClr val="tx1"/>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sym typeface="+mn-ea"/>
            </a:endParaRPr>
          </a:p>
          <a:p>
            <a:r>
              <a:rPr lang="zh-CN" altLang="en-US" sz="2800" b="1" dirty="0">
                <a:solidFill>
                  <a:schemeClr val="tx1"/>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sym typeface="+mn-ea"/>
              </a:rPr>
              <a:t> </a:t>
            </a:r>
            <a:r>
              <a:rPr lang="en-US" altLang="zh-CN" sz="2800" b="1" dirty="0">
                <a:solidFill>
                  <a:schemeClr val="tx1"/>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sym typeface="+mn-ea"/>
              </a:rPr>
              <a:t>    3</a:t>
            </a:r>
            <a:r>
              <a:rPr lang="zh-CN" altLang="en-US" sz="2800" b="1" dirty="0">
                <a:solidFill>
                  <a:schemeClr val="tx1"/>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sym typeface="+mn-ea"/>
              </a:rPr>
              <a:t>、</a:t>
            </a:r>
            <a:r>
              <a:rPr lang="zh-CN" altLang="en-US" sz="2800" b="1" dirty="0">
                <a:solidFill>
                  <a:srgbClr val="0000FF"/>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sym typeface="+mn-ea"/>
              </a:rPr>
              <a:t>思想文化上，</a:t>
            </a:r>
            <a:r>
              <a:rPr lang="zh-CN" altLang="en-US" sz="2800" b="1" dirty="0">
                <a:solidFill>
                  <a:schemeClr val="tx1"/>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sym typeface="+mn-ea"/>
              </a:rPr>
              <a:t>侧重考查毛泽东思想。</a:t>
            </a:r>
            <a:endParaRPr lang="zh-CN" altLang="en-US" sz="2800" b="1" dirty="0">
              <a:solidFill>
                <a:schemeClr val="tx1"/>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sym typeface="+mn-ea"/>
            </a:endParaRPr>
          </a:p>
          <a:p>
            <a:r>
              <a:rPr lang="zh-CN" altLang="en-US" sz="2800" b="1" dirty="0">
                <a:solidFill>
                  <a:schemeClr val="tx1"/>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sym typeface="+mn-ea"/>
              </a:rPr>
              <a:t> </a:t>
            </a:r>
            <a:r>
              <a:rPr lang="en-US" altLang="zh-CN" sz="2800" b="1" dirty="0">
                <a:solidFill>
                  <a:schemeClr val="tx1"/>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sym typeface="+mn-ea"/>
              </a:rPr>
              <a:t>    4</a:t>
            </a:r>
            <a:r>
              <a:rPr lang="zh-CN" altLang="en-US" sz="2800" b="1" dirty="0">
                <a:solidFill>
                  <a:schemeClr val="tx1"/>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sym typeface="+mn-ea"/>
              </a:rPr>
              <a:t>、</a:t>
            </a:r>
            <a:r>
              <a:rPr lang="zh-CN" altLang="en-US" sz="2800" b="1" dirty="0">
                <a:solidFill>
                  <a:srgbClr val="0000FF"/>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sym typeface="+mn-ea"/>
              </a:rPr>
              <a:t>选修</a:t>
            </a:r>
            <a:r>
              <a:rPr lang="zh-CN" altLang="en-US" sz="2800" b="1" dirty="0">
                <a:solidFill>
                  <a:schemeClr val="tx1"/>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sym typeface="+mn-ea"/>
              </a:rPr>
              <a:t>的考查主要集中在20世纪的战争与和平，尤其侧重抗日战争。</a:t>
            </a:r>
            <a:endParaRPr lang="zh-CN" altLang="en-US" sz="2800" b="1" dirty="0">
              <a:solidFill>
                <a:schemeClr val="tx1"/>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sym typeface="+mn-ea"/>
            </a:endParaRPr>
          </a:p>
        </p:txBody>
      </p:sp>
      <p:sp>
        <p:nvSpPr>
          <p:cNvPr id="3" name="文本框 2"/>
          <p:cNvSpPr txBox="1"/>
          <p:nvPr/>
        </p:nvSpPr>
        <p:spPr>
          <a:xfrm>
            <a:off x="927735" y="0"/>
            <a:ext cx="3920490" cy="583565"/>
          </a:xfrm>
          <a:prstGeom prst="rect">
            <a:avLst/>
          </a:prstGeom>
          <a:solidFill>
            <a:srgbClr val="FFFF00"/>
          </a:solidFill>
        </p:spPr>
        <p:txBody>
          <a:bodyPr wrap="square" rtlCol="0">
            <a:spAutoFit/>
          </a:bodyPr>
          <a:p>
            <a:r>
              <a:rPr lang="zh-CN" altLang="en-US" sz="320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三、命题趋势</a:t>
            </a:r>
            <a:endParaRPr lang="zh-CN" altLang="en-US" sz="320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128041" name="表格 128040"/>
          <p:cNvGraphicFramePr/>
          <p:nvPr>
            <p:custDataLst>
              <p:tags r:id="rId1"/>
            </p:custDataLst>
          </p:nvPr>
        </p:nvGraphicFramePr>
        <p:xfrm>
          <a:off x="231775" y="631825"/>
          <a:ext cx="11379200" cy="5492750"/>
        </p:xfrm>
        <a:graphic>
          <a:graphicData uri="http://schemas.openxmlformats.org/drawingml/2006/table">
            <a:tbl>
              <a:tblPr/>
              <a:tblGrid>
                <a:gridCol w="1771650"/>
                <a:gridCol w="636588"/>
                <a:gridCol w="5337175"/>
                <a:gridCol w="3633787"/>
              </a:tblGrid>
              <a:tr h="582613">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eaLnBrk="1" hangingPunct="1">
                        <a:spcBef>
                          <a:spcPct val="0"/>
                        </a:spcBef>
                        <a:buNone/>
                      </a:pPr>
                      <a:r>
                        <a:rPr lang="zh-CN" altLang="en-US" b="1" dirty="0">
                          <a:solidFill>
                            <a:srgbClr val="0000FF"/>
                          </a:solidFill>
                          <a:latin typeface="微软雅黑" panose="020B0503020204020204" pitchFamily="34" charset="-122"/>
                          <a:ea typeface="微软雅黑" panose="020B0503020204020204" pitchFamily="34" charset="-122"/>
                        </a:rPr>
                        <a:t>时间</a:t>
                      </a:r>
                      <a:endParaRPr lang="zh-CN" altLang="en-US" b="1" dirty="0">
                        <a:solidFill>
                          <a:srgbClr val="0000FF"/>
                        </a:solidFill>
                        <a:latin typeface="微软雅黑" panose="020B0503020204020204" pitchFamily="34" charset="-122"/>
                        <a:ea typeface="微软雅黑" panose="020B0503020204020204" pitchFamily="34" charset="-122"/>
                      </a:endParaRPr>
                    </a:p>
                  </a:txBody>
                  <a:tcPr marL="0" marR="0" marT="0" marB="1"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eaLnBrk="1" hangingPunct="1">
                        <a:spcBef>
                          <a:spcPct val="0"/>
                        </a:spcBef>
                        <a:buNone/>
                      </a:pPr>
                      <a:endParaRPr lang="zh-CN" altLang="en-US" b="1" dirty="0">
                        <a:latin typeface="微软雅黑" panose="020B0503020204020204" pitchFamily="34" charset="-122"/>
                        <a:ea typeface="微软雅黑" panose="020B0503020204020204" pitchFamily="34" charset="-122"/>
                      </a:endParaRPr>
                    </a:p>
                  </a:txBody>
                  <a:tcPr marL="0" marR="0" marT="0" marB="1" anchor="ctr">
                    <a:lnL w="12700" cap="flat" cmpd="sng">
                      <a:solidFill>
                        <a:srgbClr val="080000"/>
                      </a:solidFill>
                      <a:prstDash val="solid"/>
                      <a:headEnd type="none" w="med" len="med"/>
                      <a:tailEnd type="none" w="med" len="med"/>
                    </a:lnL>
                    <a:lnR>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eaLnBrk="1" hangingPunct="1">
                        <a:spcBef>
                          <a:spcPct val="0"/>
                        </a:spcBef>
                        <a:buNone/>
                      </a:pPr>
                      <a:r>
                        <a:rPr lang="zh-CN" altLang="en-US" b="1" dirty="0">
                          <a:solidFill>
                            <a:srgbClr val="0000FF"/>
                          </a:solidFill>
                          <a:latin typeface="微软雅黑" panose="020B0503020204020204" pitchFamily="34" charset="-122"/>
                          <a:ea typeface="微软雅黑" panose="020B0503020204020204" pitchFamily="34" charset="-122"/>
                        </a:rPr>
                        <a:t>原因</a:t>
                      </a:r>
                      <a:endParaRPr lang="zh-CN" altLang="en-US" b="1" dirty="0">
                        <a:solidFill>
                          <a:srgbClr val="0000FF"/>
                        </a:solidFill>
                        <a:latin typeface="微软雅黑" panose="020B0503020204020204" pitchFamily="34" charset="-122"/>
                        <a:ea typeface="微软雅黑" panose="020B0503020204020204" pitchFamily="34" charset="-122"/>
                      </a:endParaRPr>
                    </a:p>
                  </a:txBody>
                  <a:tcPr marL="0" marR="0" marT="0" marB="1" anchor="ctr">
                    <a:lnL>
                      <a:noFill/>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eaLnBrk="1" hangingPunct="1">
                        <a:spcBef>
                          <a:spcPct val="0"/>
                        </a:spcBef>
                        <a:buNone/>
                      </a:pPr>
                      <a:r>
                        <a:rPr lang="zh-CN" altLang="en-US" b="1" dirty="0">
                          <a:solidFill>
                            <a:srgbClr val="0000FF"/>
                          </a:solidFill>
                          <a:latin typeface="微软雅黑" panose="020B0503020204020204" pitchFamily="34" charset="-122"/>
                          <a:ea typeface="微软雅黑" panose="020B0503020204020204" pitchFamily="34" charset="-122"/>
                        </a:rPr>
                        <a:t>代表</a:t>
                      </a:r>
                      <a:r>
                        <a:rPr lang="en-US" altLang="zh-CN" b="1">
                          <a:solidFill>
                            <a:srgbClr val="0000FF"/>
                          </a:solidFill>
                          <a:latin typeface="微软雅黑" panose="020B0503020204020204" pitchFamily="34" charset="-122"/>
                          <a:ea typeface="微软雅黑" panose="020B0503020204020204" pitchFamily="34" charset="-122"/>
                        </a:rPr>
                        <a:t>/</a:t>
                      </a:r>
                      <a:r>
                        <a:rPr lang="zh-CN" altLang="en-US" b="1" dirty="0">
                          <a:solidFill>
                            <a:srgbClr val="0000FF"/>
                          </a:solidFill>
                          <a:latin typeface="微软雅黑" panose="020B0503020204020204" pitchFamily="34" charset="-122"/>
                          <a:ea typeface="微软雅黑" panose="020B0503020204020204" pitchFamily="34" charset="-122"/>
                        </a:rPr>
                        <a:t>表现</a:t>
                      </a:r>
                      <a:endParaRPr lang="zh-CN" altLang="en-US" b="1" dirty="0">
                        <a:solidFill>
                          <a:srgbClr val="0000FF"/>
                        </a:solidFill>
                        <a:latin typeface="微软雅黑" panose="020B0503020204020204" pitchFamily="34" charset="-122"/>
                        <a:ea typeface="微软雅黑" panose="020B0503020204020204" pitchFamily="34"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322387">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eaLnBrk="1" hangingPunct="1">
                        <a:spcBef>
                          <a:spcPct val="0"/>
                        </a:spcBef>
                        <a:buNone/>
                      </a:pPr>
                      <a:r>
                        <a:rPr lang="en-US" altLang="zh-CN" b="1">
                          <a:solidFill>
                            <a:srgbClr val="0000FF"/>
                          </a:solidFill>
                          <a:latin typeface="微软雅黑" panose="020B0503020204020204" pitchFamily="34" charset="-122"/>
                          <a:ea typeface="微软雅黑" panose="020B0503020204020204" pitchFamily="34" charset="-122"/>
                        </a:rPr>
                        <a:t>19C70</a:t>
                      </a:r>
                      <a:r>
                        <a:rPr lang="zh-CN" altLang="en-US" b="1" dirty="0">
                          <a:solidFill>
                            <a:srgbClr val="0000FF"/>
                          </a:solidFill>
                          <a:latin typeface="微软雅黑" panose="020B0503020204020204" pitchFamily="34" charset="-122"/>
                          <a:ea typeface="微软雅黑" panose="020B0503020204020204" pitchFamily="34" charset="-122"/>
                        </a:rPr>
                        <a:t>年代</a:t>
                      </a:r>
                      <a:endParaRPr lang="zh-CN" altLang="en-US" b="1" dirty="0">
                        <a:solidFill>
                          <a:srgbClr val="0000FF"/>
                        </a:solidFill>
                        <a:latin typeface="微软雅黑" panose="020B0503020204020204" pitchFamily="34" charset="-122"/>
                        <a:ea typeface="微软雅黑" panose="020B0503020204020204" pitchFamily="34" charset="-122"/>
                      </a:endParaRPr>
                    </a:p>
                  </a:txBody>
                  <a:tcPr marL="0" marR="0" marT="0" marB="1"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eaLnBrk="1" hangingPunct="1">
                        <a:spcBef>
                          <a:spcPct val="0"/>
                        </a:spcBef>
                        <a:buNone/>
                      </a:pPr>
                      <a:endParaRPr lang="zh-CN" altLang="en-US" dirty="0">
                        <a:latin typeface="微软雅黑" panose="020B0503020204020204" pitchFamily="34" charset="-122"/>
                        <a:ea typeface="微软雅黑" panose="020B0503020204020204" pitchFamily="34" charset="-122"/>
                      </a:endParaRPr>
                    </a:p>
                  </a:txBody>
                  <a:tcPr marL="0" marR="0" marT="0" marB="1" anchor="ctr">
                    <a:lnL w="12700" cap="flat" cmpd="sng">
                      <a:solidFill>
                        <a:srgbClr val="080000"/>
                      </a:solidFill>
                      <a:prstDash val="solid"/>
                      <a:headEnd type="none" w="med" len="med"/>
                      <a:tailEnd type="none" w="med" len="med"/>
                    </a:lnL>
                    <a:lnR>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eaLnBrk="1" hangingPunct="1">
                        <a:spcBef>
                          <a:spcPct val="0"/>
                        </a:spcBef>
                        <a:buNone/>
                      </a:pPr>
                      <a:r>
                        <a:rPr lang="zh-CN" altLang="en-US" dirty="0">
                          <a:latin typeface="微软雅黑" panose="020B0503020204020204" pitchFamily="34" charset="-122"/>
                          <a:ea typeface="微软雅黑" panose="020B0503020204020204" pitchFamily="34" charset="-122"/>
                        </a:rPr>
                        <a:t>　</a:t>
                      </a:r>
                      <a:endParaRPr lang="zh-CN" altLang="en-US" dirty="0">
                        <a:latin typeface="微软雅黑" panose="020B0503020204020204" pitchFamily="34" charset="-122"/>
                        <a:ea typeface="微软雅黑" panose="020B0503020204020204" pitchFamily="34" charset="-122"/>
                      </a:endParaRPr>
                    </a:p>
                  </a:txBody>
                  <a:tcPr marL="0" marR="0" marT="0" marB="1" anchor="ctr">
                    <a:lnL>
                      <a:noFill/>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eaLnBrk="1" hangingPunct="1">
                        <a:spcBef>
                          <a:spcPct val="0"/>
                        </a:spcBef>
                        <a:buNone/>
                      </a:pPr>
                      <a:endParaRPr lang="zh-CN" altLang="en-US" dirty="0">
                        <a:latin typeface="微软雅黑" panose="020B0503020204020204" pitchFamily="34" charset="-122"/>
                        <a:ea typeface="微软雅黑" panose="020B0503020204020204" pitchFamily="34"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662113">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eaLnBrk="1" hangingPunct="1">
                        <a:spcBef>
                          <a:spcPct val="0"/>
                        </a:spcBef>
                        <a:buNone/>
                      </a:pPr>
                      <a:r>
                        <a:rPr lang="en-US" altLang="zh-CN" b="1">
                          <a:solidFill>
                            <a:srgbClr val="0000FF"/>
                          </a:solidFill>
                          <a:latin typeface="微软雅黑" panose="020B0503020204020204" pitchFamily="34" charset="-122"/>
                          <a:ea typeface="微软雅黑" panose="020B0503020204020204" pitchFamily="34" charset="-122"/>
                        </a:rPr>
                        <a:t>19C90</a:t>
                      </a:r>
                      <a:r>
                        <a:rPr lang="zh-CN" altLang="en-US" b="1" dirty="0">
                          <a:solidFill>
                            <a:srgbClr val="0000FF"/>
                          </a:solidFill>
                          <a:latin typeface="微软雅黑" panose="020B0503020204020204" pitchFamily="34" charset="-122"/>
                          <a:ea typeface="微软雅黑" panose="020B0503020204020204" pitchFamily="34" charset="-122"/>
                        </a:rPr>
                        <a:t>年代</a:t>
                      </a:r>
                      <a:endParaRPr lang="zh-CN" altLang="en-US" b="1" dirty="0">
                        <a:solidFill>
                          <a:srgbClr val="0000FF"/>
                        </a:solidFill>
                        <a:latin typeface="微软雅黑" panose="020B0503020204020204" pitchFamily="34" charset="-122"/>
                        <a:ea typeface="微软雅黑" panose="020B0503020204020204" pitchFamily="34" charset="-122"/>
                      </a:endParaRPr>
                    </a:p>
                  </a:txBody>
                  <a:tcPr marL="0" marR="0" marT="0" marB="1"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eaLnBrk="1" hangingPunct="1">
                        <a:spcBef>
                          <a:spcPct val="0"/>
                        </a:spcBef>
                        <a:buNone/>
                      </a:pPr>
                      <a:endParaRPr lang="zh-CN" altLang="en-US" dirty="0">
                        <a:latin typeface="微软雅黑" panose="020B0503020204020204" pitchFamily="34" charset="-122"/>
                        <a:ea typeface="微软雅黑" panose="020B0503020204020204" pitchFamily="34" charset="-122"/>
                      </a:endParaRPr>
                    </a:p>
                  </a:txBody>
                  <a:tcPr marL="0" marR="0" marT="0" marB="1" anchor="ctr">
                    <a:lnL w="12700" cap="flat" cmpd="sng">
                      <a:solidFill>
                        <a:srgbClr val="080000"/>
                      </a:solidFill>
                      <a:prstDash val="solid"/>
                      <a:headEnd type="none" w="med" len="med"/>
                      <a:tailEnd type="none" w="med" len="med"/>
                    </a:lnL>
                    <a:lnR>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eaLnBrk="1" hangingPunct="1">
                        <a:spcBef>
                          <a:spcPct val="0"/>
                        </a:spcBef>
                        <a:buNone/>
                      </a:pPr>
                      <a:endParaRPr lang="zh-CN" altLang="en-US" dirty="0">
                        <a:latin typeface="微软雅黑" panose="020B0503020204020204" pitchFamily="34" charset="-122"/>
                        <a:ea typeface="微软雅黑" panose="020B0503020204020204" pitchFamily="34" charset="-122"/>
                      </a:endParaRPr>
                    </a:p>
                  </a:txBody>
                  <a:tcPr marL="0" marR="0" marT="0" marB="1" anchor="ctr">
                    <a:lnL>
                      <a:noFill/>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eaLnBrk="1" hangingPunct="1">
                        <a:spcBef>
                          <a:spcPct val="0"/>
                        </a:spcBef>
                        <a:buNone/>
                      </a:pPr>
                      <a:endParaRPr lang="zh-CN" altLang="en-US" dirty="0">
                        <a:latin typeface="微软雅黑" panose="020B0503020204020204" pitchFamily="34" charset="-122"/>
                        <a:ea typeface="微软雅黑" panose="020B0503020204020204" pitchFamily="34"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925637">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eaLnBrk="1" hangingPunct="1">
                        <a:spcBef>
                          <a:spcPct val="0"/>
                        </a:spcBef>
                        <a:buNone/>
                      </a:pPr>
                      <a:r>
                        <a:rPr lang="en-US" altLang="zh-CN" b="1">
                          <a:solidFill>
                            <a:srgbClr val="0000FF"/>
                          </a:solidFill>
                          <a:latin typeface="微软雅黑" panose="020B0503020204020204" pitchFamily="34" charset="-122"/>
                          <a:ea typeface="微软雅黑" panose="020B0503020204020204" pitchFamily="34" charset="-122"/>
                        </a:rPr>
                        <a:t>1912-1919</a:t>
                      </a:r>
                      <a:endParaRPr lang="en-US" altLang="zh-CN" b="1">
                        <a:solidFill>
                          <a:srgbClr val="0000FF"/>
                        </a:solidFill>
                        <a:latin typeface="微软雅黑" panose="020B0503020204020204" pitchFamily="34" charset="-122"/>
                        <a:ea typeface="微软雅黑" panose="020B0503020204020204" pitchFamily="34" charset="-122"/>
                      </a:endParaRPr>
                    </a:p>
                  </a:txBody>
                  <a:tcPr marL="0" marR="0" marT="0" marB="1"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eaLnBrk="1" hangingPunct="1">
                        <a:spcBef>
                          <a:spcPct val="0"/>
                        </a:spcBef>
                        <a:buNone/>
                      </a:pPr>
                      <a:endParaRPr lang="zh-CN" altLang="en-US" dirty="0">
                        <a:latin typeface="微软雅黑" panose="020B0503020204020204" pitchFamily="34" charset="-122"/>
                        <a:ea typeface="微软雅黑" panose="020B0503020204020204" pitchFamily="34" charset="-122"/>
                      </a:endParaRPr>
                    </a:p>
                  </a:txBody>
                  <a:tcPr marL="0" marR="0" marT="0" marB="1" anchor="ctr">
                    <a:lnL w="12700" cap="flat" cmpd="sng">
                      <a:solidFill>
                        <a:srgbClr val="080000"/>
                      </a:solidFill>
                      <a:prstDash val="solid"/>
                      <a:headEnd type="none" w="med" len="med"/>
                      <a:tailEnd type="none" w="med" len="med"/>
                    </a:lnL>
                    <a:lnR>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eaLnBrk="1" hangingPunct="1">
                        <a:spcBef>
                          <a:spcPct val="0"/>
                        </a:spcBef>
                        <a:buNone/>
                      </a:pPr>
                      <a:endParaRPr lang="zh-CN" altLang="en-US" dirty="0">
                        <a:latin typeface="微软雅黑" panose="020B0503020204020204" pitchFamily="34" charset="-122"/>
                        <a:ea typeface="微软雅黑" panose="020B0503020204020204" pitchFamily="34" charset="-122"/>
                      </a:endParaRPr>
                    </a:p>
                  </a:txBody>
                  <a:tcPr marL="0" marR="0" marT="0" marB="1" anchor="ctr">
                    <a:lnL>
                      <a:noFill/>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eaLnBrk="1" hangingPunct="1">
                        <a:spcBef>
                          <a:spcPct val="0"/>
                        </a:spcBef>
                        <a:buNone/>
                      </a:pPr>
                      <a:endParaRPr lang="zh-CN" altLang="en-US" dirty="0">
                        <a:latin typeface="微软雅黑" panose="020B0503020204020204" pitchFamily="34" charset="-122"/>
                        <a:ea typeface="微软雅黑" panose="020B0503020204020204" pitchFamily="34"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38940" name="文本框 99"/>
          <p:cNvSpPr txBox="1"/>
          <p:nvPr/>
        </p:nvSpPr>
        <p:spPr>
          <a:xfrm>
            <a:off x="0" y="0"/>
            <a:ext cx="9280525" cy="519113"/>
          </a:xfrm>
          <a:prstGeom prst="rect">
            <a:avLst/>
          </a:prstGeom>
          <a:noFill/>
          <a:ln w="9525">
            <a:noFill/>
          </a:ln>
        </p:spPr>
        <p:txBody>
          <a:bodyPr anchor="t">
            <a:spAutoFit/>
          </a:bodyPr>
          <a:p>
            <a:pPr indent="266700">
              <a:buFont typeface="Arial" panose="020B0604020202020204" pitchFamily="34" charset="0"/>
            </a:pPr>
            <a:r>
              <a:rPr lang="en-US" altLang="zh-CN" sz="2800" b="1" dirty="0">
                <a:solidFill>
                  <a:srgbClr val="FF0000"/>
                </a:solidFill>
                <a:latin typeface="Times New Roman" panose="02020603050405020304" charset="0"/>
                <a:ea typeface="微软雅黑" panose="020B0503020204020204" pitchFamily="34" charset="-122"/>
              </a:rPr>
              <a:t>【</a:t>
            </a:r>
            <a:r>
              <a:rPr lang="zh-CN" altLang="en-US" sz="2800" b="1" dirty="0">
                <a:solidFill>
                  <a:srgbClr val="FF0000"/>
                </a:solidFill>
                <a:latin typeface="Times New Roman" panose="02020603050405020304" charset="0"/>
                <a:ea typeface="微软雅黑" panose="020B0503020204020204" pitchFamily="34" charset="-122"/>
              </a:rPr>
              <a:t>小结</a:t>
            </a:r>
            <a:r>
              <a:rPr lang="en-US" altLang="zh-CN" sz="2800" b="1" dirty="0">
                <a:solidFill>
                  <a:srgbClr val="FF0000"/>
                </a:solidFill>
                <a:latin typeface="Times New Roman" panose="02020603050405020304" charset="0"/>
                <a:ea typeface="微软雅黑" panose="020B0503020204020204" pitchFamily="34" charset="-122"/>
              </a:rPr>
              <a:t>】</a:t>
            </a:r>
            <a:r>
              <a:rPr lang="zh-CN" altLang="en-US" sz="2800" b="1" dirty="0">
                <a:solidFill>
                  <a:srgbClr val="FF0000"/>
                </a:solidFill>
                <a:latin typeface="Times New Roman" panose="02020603050405020304" charset="0"/>
                <a:ea typeface="微软雅黑" panose="020B0503020204020204" pitchFamily="34" charset="-122"/>
              </a:rPr>
              <a:t>近代各阶段民族工业发展的阶段特征及成因</a:t>
            </a:r>
            <a:endParaRPr lang="zh-CN" altLang="en-US" sz="2800" b="1" dirty="0">
              <a:solidFill>
                <a:srgbClr val="FF0000"/>
              </a:solidFill>
              <a:latin typeface="Arial" panose="020B0604020202020204" pitchFamily="34" charset="0"/>
              <a:ea typeface="微软雅黑" panose="020B0503020204020204" pitchFamily="34" charset="-122"/>
            </a:endParaRPr>
          </a:p>
        </p:txBody>
      </p:sp>
      <p:cxnSp>
        <p:nvCxnSpPr>
          <p:cNvPr id="5" name="直接连接符 4"/>
          <p:cNvCxnSpPr/>
          <p:nvPr/>
        </p:nvCxnSpPr>
        <p:spPr>
          <a:xfrm flipH="1">
            <a:off x="3768725" y="633413"/>
            <a:ext cx="28575" cy="54848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8942" name="文本框 1"/>
          <p:cNvSpPr txBox="1"/>
          <p:nvPr/>
        </p:nvSpPr>
        <p:spPr>
          <a:xfrm>
            <a:off x="2103438" y="636588"/>
            <a:ext cx="2425700" cy="519112"/>
          </a:xfrm>
          <a:prstGeom prst="rect">
            <a:avLst/>
          </a:prstGeom>
          <a:noFill/>
          <a:ln w="9525">
            <a:noFill/>
          </a:ln>
        </p:spPr>
        <p:txBody>
          <a:bodyPr anchor="t">
            <a:spAutoFit/>
          </a:bodyPr>
          <a:p>
            <a:pPr>
              <a:buFont typeface="Arial" panose="020B0604020202020204" pitchFamily="34" charset="0"/>
            </a:pPr>
            <a:r>
              <a:rPr lang="zh-CN" altLang="en-US" sz="2800" b="1" dirty="0">
                <a:solidFill>
                  <a:srgbClr val="0000FF"/>
                </a:solidFill>
                <a:latin typeface="Arial" panose="020B0604020202020204" pitchFamily="34" charset="0"/>
                <a:ea typeface="微软雅黑" panose="020B0503020204020204" pitchFamily="34" charset="-122"/>
              </a:rPr>
              <a:t>阶段特征</a:t>
            </a:r>
            <a:endParaRPr lang="zh-CN" altLang="en-US" sz="2800" b="1" dirty="0">
              <a:solidFill>
                <a:srgbClr val="0000FF"/>
              </a:solidFill>
              <a:latin typeface="Arial" panose="020B0604020202020204" pitchFamily="34" charset="0"/>
              <a:ea typeface="微软雅黑" panose="020B0503020204020204" pitchFamily="34" charset="-122"/>
            </a:endParaRPr>
          </a:p>
        </p:txBody>
      </p:sp>
      <p:sp>
        <p:nvSpPr>
          <p:cNvPr id="3" name="文本框 2"/>
          <p:cNvSpPr txBox="1"/>
          <p:nvPr/>
        </p:nvSpPr>
        <p:spPr>
          <a:xfrm>
            <a:off x="4373563" y="1347788"/>
            <a:ext cx="3455987" cy="1187450"/>
          </a:xfrm>
          <a:prstGeom prst="rect">
            <a:avLst/>
          </a:prstGeom>
          <a:noFill/>
          <a:ln w="9525">
            <a:noFill/>
          </a:ln>
        </p:spPr>
        <p:txBody>
          <a:bodyPr anchor="t">
            <a:spAutoFit/>
          </a:bodyPr>
          <a:p>
            <a:pPr>
              <a:buFont typeface="Arial" panose="020B0604020202020204" pitchFamily="34" charset="0"/>
            </a:pPr>
            <a:r>
              <a:rPr lang="zh-CN" altLang="en-US" sz="2400" b="1" dirty="0">
                <a:solidFill>
                  <a:srgbClr val="FF0000"/>
                </a:solidFill>
                <a:latin typeface="Arial" panose="020B0604020202020204" pitchFamily="34" charset="0"/>
                <a:ea typeface="微软雅黑" panose="020B0503020204020204" pitchFamily="34" charset="-122"/>
              </a:rPr>
              <a:t>自然经济</a:t>
            </a:r>
            <a:r>
              <a:rPr lang="zh-CN" altLang="en-US" sz="2400" b="1" dirty="0">
                <a:latin typeface="Arial" panose="020B0604020202020204" pitchFamily="34" charset="0"/>
                <a:ea typeface="微软雅黑" panose="020B0503020204020204" pitchFamily="34" charset="-122"/>
              </a:rPr>
              <a:t>逐渐解体；</a:t>
            </a:r>
            <a:r>
              <a:rPr lang="zh-CN" altLang="en-US" sz="2400" b="1" dirty="0">
                <a:solidFill>
                  <a:srgbClr val="FF0000"/>
                </a:solidFill>
                <a:latin typeface="Arial" panose="020B0604020202020204" pitchFamily="34" charset="0"/>
                <a:ea typeface="微软雅黑" panose="020B0503020204020204" pitchFamily="34" charset="-122"/>
              </a:rPr>
              <a:t>外资企业</a:t>
            </a:r>
            <a:r>
              <a:rPr lang="zh-CN" altLang="en-US" sz="2400" b="1" dirty="0">
                <a:latin typeface="Arial" panose="020B0604020202020204" pitchFamily="34" charset="0"/>
                <a:ea typeface="微软雅黑" panose="020B0503020204020204" pitchFamily="34" charset="-122"/>
              </a:rPr>
              <a:t>的刺激；</a:t>
            </a:r>
            <a:r>
              <a:rPr lang="zh-CN" altLang="en-US" sz="2400" b="1" dirty="0">
                <a:solidFill>
                  <a:srgbClr val="FF0000"/>
                </a:solidFill>
                <a:latin typeface="Arial" panose="020B0604020202020204" pitchFamily="34" charset="0"/>
                <a:ea typeface="微软雅黑" panose="020B0503020204020204" pitchFamily="34" charset="-122"/>
              </a:rPr>
              <a:t>洋务运动</a:t>
            </a:r>
            <a:r>
              <a:rPr lang="zh-CN" altLang="en-US" sz="2400" b="1" dirty="0">
                <a:latin typeface="Arial" panose="020B0604020202020204" pitchFamily="34" charset="0"/>
                <a:ea typeface="微软雅黑" panose="020B0503020204020204" pitchFamily="34" charset="-122"/>
              </a:rPr>
              <a:t>的诱导。</a:t>
            </a:r>
            <a:endParaRPr lang="zh-CN" altLang="en-US" sz="2400" b="1" dirty="0">
              <a:latin typeface="Arial" panose="020B0604020202020204" pitchFamily="34" charset="0"/>
              <a:ea typeface="微软雅黑" panose="020B0503020204020204" pitchFamily="34" charset="-122"/>
            </a:endParaRPr>
          </a:p>
        </p:txBody>
      </p:sp>
      <p:sp>
        <p:nvSpPr>
          <p:cNvPr id="128032" name="文本框 5"/>
          <p:cNvSpPr txBox="1"/>
          <p:nvPr/>
        </p:nvSpPr>
        <p:spPr>
          <a:xfrm>
            <a:off x="8051800" y="1255713"/>
            <a:ext cx="3587750" cy="1187450"/>
          </a:xfrm>
          <a:prstGeom prst="rect">
            <a:avLst/>
          </a:prstGeom>
          <a:noFill/>
          <a:ln w="9525">
            <a:noFill/>
          </a:ln>
        </p:spPr>
        <p:txBody>
          <a:bodyPr anchor="t">
            <a:spAutoFit/>
          </a:bodyPr>
          <a:p>
            <a:pPr>
              <a:buFont typeface="Arial" panose="020B0604020202020204" pitchFamily="34" charset="0"/>
            </a:pPr>
            <a:r>
              <a:rPr lang="zh-CN" altLang="en-US" sz="2400" b="1" dirty="0">
                <a:latin typeface="Arial" panose="020B0604020202020204" pitchFamily="34" charset="0"/>
                <a:ea typeface="微软雅黑" panose="020B0503020204020204" pitchFamily="34" charset="-122"/>
              </a:rPr>
              <a:t>天津贻来牟机器磨坊；上海发昌机器厂，广东南海继昌隆缫丝厂。</a:t>
            </a:r>
            <a:endParaRPr lang="zh-CN" altLang="en-US" sz="2400" b="1" dirty="0">
              <a:latin typeface="Arial" panose="020B0604020202020204" pitchFamily="34" charset="0"/>
              <a:ea typeface="微软雅黑" panose="020B0503020204020204" pitchFamily="34" charset="-122"/>
            </a:endParaRPr>
          </a:p>
        </p:txBody>
      </p:sp>
      <p:sp>
        <p:nvSpPr>
          <p:cNvPr id="128033" name="文本框 6"/>
          <p:cNvSpPr txBox="1"/>
          <p:nvPr/>
        </p:nvSpPr>
        <p:spPr>
          <a:xfrm>
            <a:off x="3754438" y="2695575"/>
            <a:ext cx="4362450" cy="1187450"/>
          </a:xfrm>
          <a:prstGeom prst="rect">
            <a:avLst/>
          </a:prstGeom>
          <a:noFill/>
          <a:ln w="9525">
            <a:noFill/>
          </a:ln>
        </p:spPr>
        <p:txBody>
          <a:bodyPr anchor="t">
            <a:spAutoFit/>
          </a:bodyPr>
          <a:p>
            <a:pPr>
              <a:buFont typeface="Arial" panose="020B0604020202020204" pitchFamily="34" charset="0"/>
            </a:pPr>
            <a:r>
              <a:rPr lang="zh-CN" altLang="en-US" sz="2400" b="1" dirty="0">
                <a:solidFill>
                  <a:srgbClr val="FF0000"/>
                </a:solidFill>
                <a:latin typeface="微软雅黑" panose="020B0503020204020204" pitchFamily="34" charset="-122"/>
                <a:ea typeface="微软雅黑" panose="020B0503020204020204" pitchFamily="34" charset="-122"/>
              </a:rPr>
              <a:t>清政府</a:t>
            </a:r>
            <a:r>
              <a:rPr lang="zh-CN" altLang="en-US" sz="2400" b="1" dirty="0">
                <a:latin typeface="微软雅黑" panose="020B0503020204020204" pitchFamily="34" charset="-122"/>
                <a:ea typeface="微软雅黑" panose="020B0503020204020204" pitchFamily="34" charset="-122"/>
              </a:rPr>
              <a:t>放宽民间设厂的限制；</a:t>
            </a:r>
            <a:r>
              <a:rPr lang="en-US" altLang="zh-CN" sz="2400" b="1" dirty="0">
                <a:latin typeface="微软雅黑" panose="020B0503020204020204" pitchFamily="34" charset="-122"/>
                <a:ea typeface="微软雅黑" panose="020B0503020204020204" pitchFamily="34" charset="-122"/>
              </a:rPr>
              <a:t>1903</a:t>
            </a:r>
            <a:r>
              <a:rPr lang="zh-CN" altLang="en-US" sz="2400" b="1" dirty="0">
                <a:latin typeface="微软雅黑" panose="020B0503020204020204" pitchFamily="34" charset="-122"/>
                <a:ea typeface="微软雅黑" panose="020B0503020204020204" pitchFamily="34" charset="-122"/>
              </a:rPr>
              <a:t>年设立商部，奖励工商；</a:t>
            </a:r>
            <a:endParaRPr lang="zh-CN" altLang="en-US" sz="2400" b="1" dirty="0">
              <a:latin typeface="微软雅黑" panose="020B0503020204020204" pitchFamily="34" charset="-122"/>
              <a:ea typeface="微软雅黑" panose="020B0503020204020204" pitchFamily="34" charset="-122"/>
            </a:endParaRPr>
          </a:p>
          <a:p>
            <a:pPr>
              <a:buFont typeface="Arial" panose="020B0604020202020204" pitchFamily="34" charset="0"/>
            </a:pPr>
            <a:r>
              <a:rPr lang="zh-CN" altLang="en-US" sz="2400" b="1" dirty="0">
                <a:solidFill>
                  <a:srgbClr val="FF0000"/>
                </a:solidFill>
                <a:latin typeface="微软雅黑" panose="020B0503020204020204" pitchFamily="34" charset="-122"/>
                <a:ea typeface="微软雅黑" panose="020B0503020204020204" pitchFamily="34" charset="-122"/>
              </a:rPr>
              <a:t>实业救国</a:t>
            </a:r>
            <a:r>
              <a:rPr lang="zh-CN" altLang="en-US" sz="2400" b="1" dirty="0">
                <a:latin typeface="微软雅黑" panose="020B0503020204020204" pitchFamily="34" charset="-122"/>
                <a:ea typeface="微软雅黑" panose="020B0503020204020204" pitchFamily="34" charset="-122"/>
              </a:rPr>
              <a:t>热潮；收回利权</a:t>
            </a:r>
            <a:r>
              <a:rPr lang="zh-CN" altLang="en-US" sz="2400" b="1" dirty="0">
                <a:solidFill>
                  <a:srgbClr val="FF0000"/>
                </a:solidFill>
                <a:latin typeface="微软雅黑" panose="020B0503020204020204" pitchFamily="34" charset="-122"/>
                <a:ea typeface="微软雅黑" panose="020B0503020204020204" pitchFamily="34" charset="-122"/>
              </a:rPr>
              <a:t>运动</a:t>
            </a:r>
            <a:r>
              <a:rPr lang="zh-CN" altLang="en-US" sz="2400" b="1" dirty="0">
                <a:latin typeface="微软雅黑" panose="020B0503020204020204" pitchFamily="34" charset="-122"/>
                <a:ea typeface="微软雅黑" panose="020B0503020204020204" pitchFamily="34" charset="-122"/>
              </a:rPr>
              <a:t>。</a:t>
            </a:r>
            <a:endParaRPr lang="zh-CN" altLang="en-US" sz="2400" b="1" dirty="0">
              <a:latin typeface="微软雅黑" panose="020B0503020204020204" pitchFamily="34" charset="-122"/>
              <a:ea typeface="微软雅黑" panose="020B0503020204020204" pitchFamily="34" charset="-122"/>
            </a:endParaRPr>
          </a:p>
        </p:txBody>
      </p:sp>
      <p:sp>
        <p:nvSpPr>
          <p:cNvPr id="8" name="文本框 7"/>
          <p:cNvSpPr txBox="1"/>
          <p:nvPr/>
        </p:nvSpPr>
        <p:spPr>
          <a:xfrm>
            <a:off x="8212138" y="2816225"/>
            <a:ext cx="3021012" cy="822325"/>
          </a:xfrm>
          <a:prstGeom prst="rect">
            <a:avLst/>
          </a:prstGeom>
          <a:noFill/>
          <a:ln w="9525">
            <a:noFill/>
          </a:ln>
        </p:spPr>
        <p:txBody>
          <a:bodyPr anchor="t">
            <a:spAutoFit/>
          </a:bodyPr>
          <a:p>
            <a:pPr>
              <a:buFont typeface="Arial" panose="020B0604020202020204" pitchFamily="34" charset="0"/>
            </a:pPr>
            <a:r>
              <a:rPr lang="zh-CN" altLang="en-US" sz="2400" b="1" dirty="0">
                <a:latin typeface="Arial" panose="020B0604020202020204" pitchFamily="34" charset="0"/>
                <a:ea typeface="微软雅黑" panose="020B0503020204020204" pitchFamily="34" charset="-122"/>
              </a:rPr>
              <a:t>张謇、荣氏兄弟；棉纺织业、面粉业</a:t>
            </a:r>
            <a:endParaRPr lang="zh-CN" altLang="en-US" sz="2400" b="1" dirty="0">
              <a:latin typeface="Arial" panose="020B0604020202020204" pitchFamily="34" charset="0"/>
              <a:ea typeface="微软雅黑" panose="020B0503020204020204" pitchFamily="34" charset="-122"/>
            </a:endParaRPr>
          </a:p>
        </p:txBody>
      </p:sp>
      <p:sp>
        <p:nvSpPr>
          <p:cNvPr id="128035" name="文本框 8"/>
          <p:cNvSpPr txBox="1"/>
          <p:nvPr/>
        </p:nvSpPr>
        <p:spPr>
          <a:xfrm>
            <a:off x="3806825" y="4191000"/>
            <a:ext cx="4335463" cy="1917700"/>
          </a:xfrm>
          <a:prstGeom prst="rect">
            <a:avLst/>
          </a:prstGeom>
          <a:noFill/>
          <a:ln w="9525">
            <a:noFill/>
          </a:ln>
        </p:spPr>
        <p:txBody>
          <a:bodyPr anchor="t">
            <a:spAutoFit/>
          </a:bodyPr>
          <a:p>
            <a:pPr>
              <a:buFont typeface="Arial" panose="020B0604020202020204" pitchFamily="34" charset="0"/>
            </a:pPr>
            <a:r>
              <a:rPr lang="zh-CN" altLang="en-US" sz="2400" b="1" dirty="0">
                <a:solidFill>
                  <a:srgbClr val="FF0000"/>
                </a:solidFill>
                <a:latin typeface="Arial" panose="020B0604020202020204" pitchFamily="34" charset="0"/>
                <a:ea typeface="微软雅黑" panose="020B0503020204020204" pitchFamily="34" charset="-122"/>
              </a:rPr>
              <a:t>民国</a:t>
            </a:r>
            <a:r>
              <a:rPr lang="zh-CN" altLang="en-US" sz="2400" b="1" dirty="0">
                <a:latin typeface="Arial" panose="020B0604020202020204" pitchFamily="34" charset="0"/>
                <a:ea typeface="微软雅黑" panose="020B0503020204020204" pitchFamily="34" charset="-122"/>
              </a:rPr>
              <a:t>建立，提高资产阶级地位，激发振兴实业热情；实行有利政策，倡导使用国货；</a:t>
            </a:r>
            <a:r>
              <a:rPr lang="zh-CN" altLang="en-US" sz="2400" b="1" dirty="0">
                <a:solidFill>
                  <a:srgbClr val="FF0000"/>
                </a:solidFill>
                <a:latin typeface="Arial" panose="020B0604020202020204" pitchFamily="34" charset="0"/>
                <a:ea typeface="微软雅黑" panose="020B0503020204020204" pitchFamily="34" charset="-122"/>
              </a:rPr>
              <a:t>列强</a:t>
            </a:r>
            <a:r>
              <a:rPr lang="zh-CN" altLang="en-US" sz="2400" b="1" dirty="0">
                <a:latin typeface="Arial" panose="020B0604020202020204" pitchFamily="34" charset="0"/>
                <a:ea typeface="微软雅黑" panose="020B0503020204020204" pitchFamily="34" charset="-122"/>
              </a:rPr>
              <a:t>忙于战争，放松对中国的侵略；</a:t>
            </a:r>
            <a:r>
              <a:rPr lang="zh-CN" altLang="en-US" sz="2400" b="1" dirty="0">
                <a:solidFill>
                  <a:srgbClr val="FF0000"/>
                </a:solidFill>
                <a:latin typeface="Arial" panose="020B0604020202020204" pitchFamily="34" charset="0"/>
                <a:ea typeface="微软雅黑" panose="020B0503020204020204" pitchFamily="34" charset="-122"/>
              </a:rPr>
              <a:t>群众</a:t>
            </a:r>
            <a:r>
              <a:rPr lang="zh-CN" altLang="en-US" sz="2400" b="1" dirty="0">
                <a:latin typeface="Arial" panose="020B0604020202020204" pitchFamily="34" charset="0"/>
                <a:ea typeface="微软雅黑" panose="020B0503020204020204" pitchFamily="34" charset="-122"/>
              </a:rPr>
              <a:t>反帝爱国运动。</a:t>
            </a:r>
            <a:endParaRPr lang="zh-CN" altLang="en-US" sz="2400" b="1" dirty="0">
              <a:latin typeface="Arial" panose="020B0604020202020204" pitchFamily="34" charset="0"/>
              <a:ea typeface="微软雅黑" panose="020B0503020204020204" pitchFamily="34" charset="-122"/>
            </a:endParaRPr>
          </a:p>
        </p:txBody>
      </p:sp>
      <p:sp>
        <p:nvSpPr>
          <p:cNvPr id="10" name="文本框 9"/>
          <p:cNvSpPr txBox="1"/>
          <p:nvPr/>
        </p:nvSpPr>
        <p:spPr>
          <a:xfrm>
            <a:off x="8113713" y="4344988"/>
            <a:ext cx="3321050" cy="1552575"/>
          </a:xfrm>
          <a:prstGeom prst="rect">
            <a:avLst/>
          </a:prstGeom>
          <a:noFill/>
          <a:ln w="9525">
            <a:noFill/>
          </a:ln>
        </p:spPr>
        <p:txBody>
          <a:bodyPr anchor="t">
            <a:spAutoFit/>
          </a:bodyPr>
          <a:p>
            <a:pPr>
              <a:buFont typeface="Arial" panose="020B0604020202020204" pitchFamily="34" charset="0"/>
            </a:pPr>
            <a:r>
              <a:rPr lang="zh-CN" altLang="en-US" sz="2400" b="1" dirty="0">
                <a:latin typeface="Arial" panose="020B0604020202020204" pitchFamily="34" charset="0"/>
                <a:ea typeface="微软雅黑" panose="020B0503020204020204" pitchFamily="34" charset="-122"/>
              </a:rPr>
              <a:t>轻工业迅速发展，重工业和新兴民族工业（化学工业）得到一定程度发展。</a:t>
            </a:r>
            <a:endParaRPr lang="zh-CN" altLang="en-US" sz="2400" b="1" dirty="0">
              <a:latin typeface="Arial" panose="020B0604020202020204" pitchFamily="34" charset="0"/>
              <a:ea typeface="微软雅黑" panose="020B0503020204020204" pitchFamily="34" charset="-122"/>
            </a:endParaRPr>
          </a:p>
        </p:txBody>
      </p:sp>
      <p:sp>
        <p:nvSpPr>
          <p:cNvPr id="38949" name="文本框 11"/>
          <p:cNvSpPr txBox="1"/>
          <p:nvPr/>
        </p:nvSpPr>
        <p:spPr>
          <a:xfrm>
            <a:off x="2262188" y="1841500"/>
            <a:ext cx="1431925" cy="519113"/>
          </a:xfrm>
          <a:prstGeom prst="rect">
            <a:avLst/>
          </a:prstGeom>
          <a:noFill/>
          <a:ln w="9525">
            <a:noFill/>
          </a:ln>
        </p:spPr>
        <p:txBody>
          <a:bodyPr anchor="t">
            <a:spAutoFit/>
          </a:bodyPr>
          <a:p>
            <a:pPr>
              <a:buFont typeface="Arial" panose="020B0604020202020204" pitchFamily="34" charset="0"/>
            </a:pPr>
            <a:r>
              <a:rPr lang="zh-CN" altLang="en-US" sz="2800" b="1" dirty="0">
                <a:latin typeface="Times New Roman" panose="02020603050405020304" charset="0"/>
                <a:ea typeface="微软雅黑" panose="020B0503020204020204" pitchFamily="34" charset="-122"/>
              </a:rPr>
              <a:t>产生</a:t>
            </a:r>
            <a:endParaRPr lang="zh-CN" altLang="en-US" sz="2800" b="1" dirty="0">
              <a:latin typeface="Arial" panose="020B0604020202020204" pitchFamily="34" charset="0"/>
              <a:ea typeface="微软雅黑" panose="020B0503020204020204" pitchFamily="34" charset="-122"/>
            </a:endParaRPr>
          </a:p>
        </p:txBody>
      </p:sp>
      <p:sp>
        <p:nvSpPr>
          <p:cNvPr id="38950" name="文本框 12"/>
          <p:cNvSpPr txBox="1"/>
          <p:nvPr/>
        </p:nvSpPr>
        <p:spPr>
          <a:xfrm>
            <a:off x="2122488" y="3432175"/>
            <a:ext cx="1765300" cy="522288"/>
          </a:xfrm>
          <a:prstGeom prst="rect">
            <a:avLst/>
          </a:prstGeom>
          <a:noFill/>
          <a:ln w="9525">
            <a:noFill/>
          </a:ln>
        </p:spPr>
        <p:txBody>
          <a:bodyPr anchor="t">
            <a:spAutoFit/>
          </a:bodyPr>
          <a:p>
            <a:pPr>
              <a:buFont typeface="Arial" panose="020B0604020202020204" pitchFamily="34" charset="0"/>
            </a:pPr>
            <a:r>
              <a:rPr lang="zh-CN" altLang="en-US" sz="2800" b="1" dirty="0">
                <a:latin typeface="Times New Roman" panose="02020603050405020304" charset="0"/>
                <a:ea typeface="微软雅黑" panose="020B0503020204020204" pitchFamily="34" charset="-122"/>
              </a:rPr>
              <a:t>初步发展</a:t>
            </a:r>
            <a:endParaRPr lang="zh-CN" altLang="en-US" sz="2800" b="1" dirty="0">
              <a:latin typeface="Times New Roman" panose="02020603050405020304" charset="0"/>
              <a:ea typeface="微软雅黑" panose="020B0503020204020204" pitchFamily="34" charset="-122"/>
            </a:endParaRPr>
          </a:p>
        </p:txBody>
      </p:sp>
      <p:sp>
        <p:nvSpPr>
          <p:cNvPr id="38951" name="文本框 13"/>
          <p:cNvSpPr txBox="1"/>
          <p:nvPr/>
        </p:nvSpPr>
        <p:spPr>
          <a:xfrm>
            <a:off x="2203450" y="5316538"/>
            <a:ext cx="1728788" cy="519112"/>
          </a:xfrm>
          <a:prstGeom prst="rect">
            <a:avLst/>
          </a:prstGeom>
          <a:noFill/>
          <a:ln w="9525">
            <a:noFill/>
          </a:ln>
        </p:spPr>
        <p:txBody>
          <a:bodyPr anchor="t">
            <a:spAutoFit/>
          </a:bodyPr>
          <a:p>
            <a:pPr>
              <a:buFont typeface="Arial" panose="020B0604020202020204" pitchFamily="34" charset="0"/>
            </a:pPr>
            <a:r>
              <a:rPr lang="zh-CN" altLang="en-US" sz="2800" b="1" dirty="0">
                <a:latin typeface="Times New Roman" panose="02020603050405020304" charset="0"/>
                <a:ea typeface="微软雅黑" panose="020B0503020204020204" pitchFamily="34" charset="-122"/>
              </a:rPr>
              <a:t>短暂春天</a:t>
            </a:r>
            <a:endParaRPr lang="zh-CN" altLang="en-US" sz="2800" b="1" dirty="0">
              <a:latin typeface="Arial" panose="020B0604020202020204" pitchFamily="34" charset="0"/>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8032"/>
                                        </p:tgtEl>
                                        <p:attrNameLst>
                                          <p:attrName>style.visibility</p:attrName>
                                        </p:attrNameLst>
                                      </p:cBhvr>
                                      <p:to>
                                        <p:strVal val="visible"/>
                                      </p:to>
                                    </p:set>
                                    <p:anim calcmode="lin" valueType="num">
                                      <p:cBhvr additive="base">
                                        <p:cTn id="13" dur="500" fill="hold"/>
                                        <p:tgtEl>
                                          <p:spTgt spid="128032"/>
                                        </p:tgtEl>
                                        <p:attrNameLst>
                                          <p:attrName>ppt_x</p:attrName>
                                        </p:attrNameLst>
                                      </p:cBhvr>
                                      <p:tavLst>
                                        <p:tav tm="0">
                                          <p:val>
                                            <p:strVal val="#ppt_x"/>
                                          </p:val>
                                        </p:tav>
                                        <p:tav tm="100000">
                                          <p:val>
                                            <p:strVal val="#ppt_x"/>
                                          </p:val>
                                        </p:tav>
                                      </p:tavLst>
                                    </p:anim>
                                    <p:anim calcmode="lin" valueType="num">
                                      <p:cBhvr additive="base">
                                        <p:cTn id="14" dur="500" fill="hold"/>
                                        <p:tgtEl>
                                          <p:spTgt spid="12803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8033"/>
                                        </p:tgtEl>
                                        <p:attrNameLst>
                                          <p:attrName>style.visibility</p:attrName>
                                        </p:attrNameLst>
                                      </p:cBhvr>
                                      <p:to>
                                        <p:strVal val="visible"/>
                                      </p:to>
                                    </p:set>
                                    <p:anim calcmode="lin" valueType="num">
                                      <p:cBhvr additive="base">
                                        <p:cTn id="19" dur="500" fill="hold"/>
                                        <p:tgtEl>
                                          <p:spTgt spid="128033"/>
                                        </p:tgtEl>
                                        <p:attrNameLst>
                                          <p:attrName>ppt_x</p:attrName>
                                        </p:attrNameLst>
                                      </p:cBhvr>
                                      <p:tavLst>
                                        <p:tav tm="0">
                                          <p:val>
                                            <p:strVal val="#ppt_x"/>
                                          </p:val>
                                        </p:tav>
                                        <p:tav tm="100000">
                                          <p:val>
                                            <p:strVal val="#ppt_x"/>
                                          </p:val>
                                        </p:tav>
                                      </p:tavLst>
                                    </p:anim>
                                    <p:anim calcmode="lin" valueType="num">
                                      <p:cBhvr additive="base">
                                        <p:cTn id="20" dur="500" fill="hold"/>
                                        <p:tgtEl>
                                          <p:spTgt spid="12803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8035"/>
                                        </p:tgtEl>
                                        <p:attrNameLst>
                                          <p:attrName>style.visibility</p:attrName>
                                        </p:attrNameLst>
                                      </p:cBhvr>
                                      <p:to>
                                        <p:strVal val="visible"/>
                                      </p:to>
                                    </p:set>
                                    <p:anim calcmode="lin" valueType="num">
                                      <p:cBhvr additive="base">
                                        <p:cTn id="31" dur="500" fill="hold"/>
                                        <p:tgtEl>
                                          <p:spTgt spid="128035"/>
                                        </p:tgtEl>
                                        <p:attrNameLst>
                                          <p:attrName>ppt_x</p:attrName>
                                        </p:attrNameLst>
                                      </p:cBhvr>
                                      <p:tavLst>
                                        <p:tav tm="0">
                                          <p:val>
                                            <p:strVal val="#ppt_x"/>
                                          </p:val>
                                        </p:tav>
                                        <p:tav tm="100000">
                                          <p:val>
                                            <p:strVal val="#ppt_x"/>
                                          </p:val>
                                        </p:tav>
                                      </p:tavLst>
                                    </p:anim>
                                    <p:anim calcmode="lin" valueType="num">
                                      <p:cBhvr additive="base">
                                        <p:cTn id="32" dur="500" fill="hold"/>
                                        <p:tgtEl>
                                          <p:spTgt spid="12803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8032" grpId="0"/>
      <p:bldP spid="128033" grpId="0"/>
      <p:bldP spid="8" grpId="0"/>
      <p:bldP spid="128035" grpId="0"/>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129065" name="表格 129064"/>
          <p:cNvGraphicFramePr/>
          <p:nvPr>
            <p:custDataLst>
              <p:tags r:id="rId1"/>
            </p:custDataLst>
          </p:nvPr>
        </p:nvGraphicFramePr>
        <p:xfrm>
          <a:off x="303213" y="588963"/>
          <a:ext cx="11150600" cy="5691188"/>
        </p:xfrm>
        <a:graphic>
          <a:graphicData uri="http://schemas.openxmlformats.org/drawingml/2006/table">
            <a:tbl>
              <a:tblPr/>
              <a:tblGrid>
                <a:gridCol w="1616075"/>
                <a:gridCol w="208280"/>
                <a:gridCol w="5819458"/>
                <a:gridCol w="3506787"/>
              </a:tblGrid>
              <a:tr h="644525">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eaLnBrk="1" hangingPunct="1">
                        <a:spcBef>
                          <a:spcPct val="0"/>
                        </a:spcBef>
                        <a:buNone/>
                      </a:pPr>
                      <a:r>
                        <a:rPr lang="zh-CN" altLang="en-US" b="1" dirty="0">
                          <a:solidFill>
                            <a:srgbClr val="0000FF"/>
                          </a:solidFill>
                          <a:latin typeface="微软雅黑" panose="020B0503020204020204" pitchFamily="34" charset="-122"/>
                          <a:ea typeface="微软雅黑" panose="020B0503020204020204" pitchFamily="34" charset="-122"/>
                        </a:rPr>
                        <a:t>时间</a:t>
                      </a:r>
                      <a:endParaRPr lang="zh-CN" altLang="en-US" b="1" dirty="0">
                        <a:solidFill>
                          <a:srgbClr val="0000FF"/>
                        </a:solidFill>
                        <a:latin typeface="微软雅黑" panose="020B0503020204020204" pitchFamily="34" charset="-122"/>
                        <a:ea typeface="微软雅黑" panose="020B0503020204020204" pitchFamily="34" charset="-122"/>
                      </a:endParaRPr>
                    </a:p>
                  </a:txBody>
                  <a:tcPr marL="0" marR="0" marT="0" marB="1"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eaLnBrk="1" hangingPunct="1">
                        <a:spcBef>
                          <a:spcPct val="0"/>
                        </a:spcBef>
                        <a:buNone/>
                      </a:pPr>
                      <a:endParaRPr lang="zh-CN" altLang="en-US" b="1" dirty="0">
                        <a:solidFill>
                          <a:srgbClr val="0000FF"/>
                        </a:solidFill>
                        <a:latin typeface="微软雅黑" panose="020B0503020204020204" pitchFamily="34" charset="-122"/>
                        <a:ea typeface="微软雅黑" panose="020B0503020204020204" pitchFamily="34" charset="-122"/>
                      </a:endParaRPr>
                    </a:p>
                  </a:txBody>
                  <a:tcPr marL="0" marR="0" marT="0" marB="1" anchor="ctr">
                    <a:lnL w="12700" cap="flat" cmpd="sng">
                      <a:solidFill>
                        <a:srgbClr val="080000"/>
                      </a:solidFill>
                      <a:prstDash val="solid"/>
                      <a:headEnd type="none" w="med" len="med"/>
                      <a:tailEnd type="none" w="med" len="med"/>
                    </a:lnL>
                    <a:lnR>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eaLnBrk="1" hangingPunct="1">
                        <a:spcBef>
                          <a:spcPct val="0"/>
                        </a:spcBef>
                        <a:buNone/>
                      </a:pPr>
                      <a:r>
                        <a:rPr lang="zh-CN" altLang="en-US" b="1" dirty="0">
                          <a:solidFill>
                            <a:srgbClr val="0000FF"/>
                          </a:solidFill>
                          <a:latin typeface="微软雅黑" panose="020B0503020204020204" pitchFamily="34" charset="-122"/>
                          <a:ea typeface="微软雅黑" panose="020B0503020204020204" pitchFamily="34" charset="-122"/>
                        </a:rPr>
                        <a:t>原因</a:t>
                      </a:r>
                      <a:endParaRPr lang="zh-CN" altLang="en-US" b="1" dirty="0">
                        <a:solidFill>
                          <a:srgbClr val="0000FF"/>
                        </a:solidFill>
                        <a:latin typeface="微软雅黑" panose="020B0503020204020204" pitchFamily="34" charset="-122"/>
                        <a:ea typeface="微软雅黑" panose="020B0503020204020204" pitchFamily="34" charset="-122"/>
                      </a:endParaRPr>
                    </a:p>
                  </a:txBody>
                  <a:tcPr marL="0" marR="0" marT="0" marB="1" anchor="ctr">
                    <a:lnL>
                      <a:noFill/>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eaLnBrk="1" hangingPunct="1">
                        <a:spcBef>
                          <a:spcPct val="0"/>
                        </a:spcBef>
                        <a:buNone/>
                      </a:pPr>
                      <a:r>
                        <a:rPr lang="zh-CN" altLang="en-US" b="1" dirty="0">
                          <a:solidFill>
                            <a:srgbClr val="0000FF"/>
                          </a:solidFill>
                          <a:latin typeface="微软雅黑" panose="020B0503020204020204" pitchFamily="34" charset="-122"/>
                          <a:ea typeface="微软雅黑" panose="020B0503020204020204" pitchFamily="34" charset="-122"/>
                        </a:rPr>
                        <a:t>表现</a:t>
                      </a:r>
                      <a:endParaRPr lang="zh-CN" altLang="en-US" b="1" dirty="0">
                        <a:solidFill>
                          <a:srgbClr val="0000FF"/>
                        </a:solidFill>
                        <a:latin typeface="微软雅黑" panose="020B0503020204020204" pitchFamily="34" charset="-122"/>
                        <a:ea typeface="微软雅黑" panose="020B0503020204020204" pitchFamily="34"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938338">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eaLnBrk="1" hangingPunct="1">
                        <a:spcBef>
                          <a:spcPct val="0"/>
                        </a:spcBef>
                        <a:buNone/>
                      </a:pPr>
                      <a:r>
                        <a:rPr lang="en-US" altLang="zh-CN" b="1">
                          <a:solidFill>
                            <a:srgbClr val="0000FF"/>
                          </a:solidFill>
                          <a:latin typeface="微软雅黑" panose="020B0503020204020204" pitchFamily="34" charset="-122"/>
                          <a:ea typeface="微软雅黑" panose="020B0503020204020204" pitchFamily="34" charset="-122"/>
                          <a:sym typeface="+mn-ea"/>
                        </a:rPr>
                        <a:t>1927-1936</a:t>
                      </a:r>
                      <a:endParaRPr lang="en-US" altLang="zh-CN" b="1">
                        <a:solidFill>
                          <a:srgbClr val="0000FF"/>
                        </a:solidFill>
                        <a:latin typeface="微软雅黑" panose="020B0503020204020204" pitchFamily="34" charset="-122"/>
                        <a:ea typeface="微软雅黑" panose="020B0503020204020204" pitchFamily="34" charset="-122"/>
                        <a:sym typeface="+mn-ea"/>
                      </a:endParaRPr>
                    </a:p>
                  </a:txBody>
                  <a:tcPr marL="0" marR="0" marT="0" marB="1"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eaLnBrk="1" hangingPunct="1">
                        <a:spcBef>
                          <a:spcPct val="0"/>
                        </a:spcBef>
                        <a:buNone/>
                      </a:pPr>
                      <a:endParaRPr lang="zh-CN" altLang="en-US" b="1" dirty="0">
                        <a:latin typeface="微软雅黑" panose="020B0503020204020204" pitchFamily="34" charset="-122"/>
                        <a:ea typeface="微软雅黑" panose="020B0503020204020204" pitchFamily="34" charset="-122"/>
                      </a:endParaRPr>
                    </a:p>
                  </a:txBody>
                  <a:tcPr marL="0" marR="0" marT="0" marB="1" anchor="ctr">
                    <a:lnL w="12700" cap="flat" cmpd="sng">
                      <a:solidFill>
                        <a:srgbClr val="080000"/>
                      </a:solidFill>
                      <a:prstDash val="solid"/>
                      <a:headEnd type="none" w="med" len="med"/>
                      <a:tailEnd type="none" w="med" len="med"/>
                    </a:lnL>
                    <a:lnR>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eaLnBrk="1" hangingPunct="1">
                        <a:spcBef>
                          <a:spcPct val="0"/>
                        </a:spcBef>
                        <a:buNone/>
                      </a:pPr>
                      <a:endParaRPr lang="zh-CN" altLang="en-US" b="1" dirty="0">
                        <a:latin typeface="微软雅黑" panose="020B0503020204020204" pitchFamily="34" charset="-122"/>
                        <a:ea typeface="微软雅黑" panose="020B0503020204020204" pitchFamily="34" charset="-122"/>
                      </a:endParaRPr>
                    </a:p>
                  </a:txBody>
                  <a:tcPr marL="0" marR="0" marT="0" marB="1" anchor="ctr">
                    <a:lnL>
                      <a:noFill/>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eaLnBrk="1" hangingPunct="1">
                        <a:spcBef>
                          <a:spcPct val="0"/>
                        </a:spcBef>
                        <a:buNone/>
                      </a:pPr>
                      <a:endParaRPr lang="zh-CN" altLang="en-US" b="1" dirty="0">
                        <a:latin typeface="微软雅黑" panose="020B0503020204020204" pitchFamily="34" charset="-122"/>
                        <a:ea typeface="微软雅黑" panose="020B0503020204020204" pitchFamily="34"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552575">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eaLnBrk="1" hangingPunct="1">
                        <a:spcBef>
                          <a:spcPct val="0"/>
                        </a:spcBef>
                        <a:buNone/>
                      </a:pPr>
                      <a:r>
                        <a:rPr lang="en-US" altLang="zh-CN" b="1">
                          <a:solidFill>
                            <a:srgbClr val="0000FF"/>
                          </a:solidFill>
                          <a:latin typeface="微软雅黑" panose="020B0503020204020204" pitchFamily="34" charset="-122"/>
                          <a:ea typeface="微软雅黑" panose="020B0503020204020204" pitchFamily="34" charset="-122"/>
                        </a:rPr>
                        <a:t>1937-1945</a:t>
                      </a:r>
                      <a:endParaRPr lang="en-US" altLang="zh-CN" b="1">
                        <a:solidFill>
                          <a:srgbClr val="0000FF"/>
                        </a:solidFill>
                        <a:latin typeface="微软雅黑" panose="020B0503020204020204" pitchFamily="34" charset="-122"/>
                        <a:ea typeface="微软雅黑" panose="020B0503020204020204" pitchFamily="34" charset="-122"/>
                      </a:endParaRPr>
                    </a:p>
                  </a:txBody>
                  <a:tcPr marL="0" marR="0" marT="0" marB="1"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eaLnBrk="1" hangingPunct="1">
                        <a:spcBef>
                          <a:spcPct val="0"/>
                        </a:spcBef>
                        <a:buNone/>
                      </a:pPr>
                      <a:endParaRPr lang="zh-CN" altLang="en-US" b="1" dirty="0">
                        <a:latin typeface="微软雅黑" panose="020B0503020204020204" pitchFamily="34" charset="-122"/>
                        <a:ea typeface="微软雅黑" panose="020B0503020204020204" pitchFamily="34" charset="-122"/>
                      </a:endParaRPr>
                    </a:p>
                  </a:txBody>
                  <a:tcPr marL="0" marR="0" marT="0" marB="1" anchor="ctr">
                    <a:lnL w="12700" cap="flat" cmpd="sng">
                      <a:solidFill>
                        <a:srgbClr val="080000"/>
                      </a:solidFill>
                      <a:prstDash val="solid"/>
                      <a:headEnd type="none" w="med" len="med"/>
                      <a:tailEnd type="none" w="med" len="med"/>
                    </a:lnL>
                    <a:lnR>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eaLnBrk="1" hangingPunct="1">
                        <a:spcBef>
                          <a:spcPct val="0"/>
                        </a:spcBef>
                        <a:buNone/>
                      </a:pPr>
                      <a:r>
                        <a:rPr lang="zh-CN" altLang="en-US" b="1" dirty="0">
                          <a:latin typeface="微软雅黑" panose="020B0503020204020204" pitchFamily="34" charset="-122"/>
                          <a:ea typeface="微软雅黑" panose="020B0503020204020204" pitchFamily="34" charset="-122"/>
                        </a:rPr>
                        <a:t>沉重打击</a:t>
                      </a:r>
                      <a:endParaRPr lang="zh-CN" altLang="en-US" b="1" dirty="0">
                        <a:latin typeface="微软雅黑" panose="020B0503020204020204" pitchFamily="34" charset="-122"/>
                        <a:ea typeface="微软雅黑" panose="020B0503020204020204" pitchFamily="34" charset="-122"/>
                      </a:endParaRPr>
                    </a:p>
                  </a:txBody>
                  <a:tcPr marL="0" marR="0" marT="0" marB="1" anchor="ctr">
                    <a:lnL>
                      <a:noFill/>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eaLnBrk="1" hangingPunct="1">
                        <a:spcBef>
                          <a:spcPct val="0"/>
                        </a:spcBef>
                        <a:buNone/>
                      </a:pPr>
                      <a:endParaRPr lang="zh-CN" altLang="en-US" b="1" dirty="0">
                        <a:latin typeface="微软雅黑" panose="020B0503020204020204" pitchFamily="34" charset="-122"/>
                        <a:ea typeface="微软雅黑" panose="020B0503020204020204" pitchFamily="34"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555750">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eaLnBrk="1" hangingPunct="1">
                        <a:spcBef>
                          <a:spcPct val="0"/>
                        </a:spcBef>
                        <a:buNone/>
                      </a:pPr>
                      <a:r>
                        <a:rPr lang="en-US" altLang="zh-CN" b="1">
                          <a:solidFill>
                            <a:srgbClr val="0000FF"/>
                          </a:solidFill>
                          <a:latin typeface="微软雅黑" panose="020B0503020204020204" pitchFamily="34" charset="-122"/>
                          <a:ea typeface="微软雅黑" panose="020B0503020204020204" pitchFamily="34" charset="-122"/>
                        </a:rPr>
                        <a:t>1946-1949</a:t>
                      </a:r>
                      <a:endParaRPr lang="en-US" altLang="zh-CN" b="1">
                        <a:solidFill>
                          <a:srgbClr val="0000FF"/>
                        </a:solidFill>
                        <a:latin typeface="微软雅黑" panose="020B0503020204020204" pitchFamily="34" charset="-122"/>
                        <a:ea typeface="微软雅黑" panose="020B0503020204020204" pitchFamily="34" charset="-122"/>
                      </a:endParaRPr>
                    </a:p>
                  </a:txBody>
                  <a:tcPr marL="0" marR="0" marT="0" marB="1"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eaLnBrk="1" hangingPunct="1">
                        <a:spcBef>
                          <a:spcPct val="0"/>
                        </a:spcBef>
                        <a:buNone/>
                      </a:pPr>
                      <a:endParaRPr lang="zh-CN" altLang="en-US" b="1" dirty="0">
                        <a:latin typeface="微软雅黑" panose="020B0503020204020204" pitchFamily="34" charset="-122"/>
                        <a:ea typeface="微软雅黑" panose="020B0503020204020204" pitchFamily="34" charset="-122"/>
                      </a:endParaRPr>
                    </a:p>
                  </a:txBody>
                  <a:tcPr marL="0" marR="0" marT="0" marB="1" anchor="ctr">
                    <a:lnL w="12700" cap="flat" cmpd="sng">
                      <a:solidFill>
                        <a:srgbClr val="080000"/>
                      </a:solidFill>
                      <a:prstDash val="solid"/>
                      <a:headEnd type="none" w="med" len="med"/>
                      <a:tailEnd type="none" w="med" len="med"/>
                    </a:lnL>
                    <a:lnR>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eaLnBrk="1" hangingPunct="1">
                        <a:spcBef>
                          <a:spcPct val="0"/>
                        </a:spcBef>
                        <a:buNone/>
                      </a:pPr>
                      <a:r>
                        <a:rPr lang="zh-CN" altLang="en-US" b="1" dirty="0">
                          <a:latin typeface="微软雅黑" panose="020B0503020204020204" pitchFamily="34" charset="-122"/>
                          <a:ea typeface="微软雅黑" panose="020B0503020204020204" pitchFamily="34" charset="-122"/>
                        </a:rPr>
                        <a:t>陷入绝境</a:t>
                      </a:r>
                      <a:endParaRPr lang="zh-CN" altLang="en-US" b="1" dirty="0">
                        <a:latin typeface="微软雅黑" panose="020B0503020204020204" pitchFamily="34" charset="-122"/>
                        <a:ea typeface="微软雅黑" panose="020B0503020204020204" pitchFamily="34" charset="-122"/>
                      </a:endParaRPr>
                    </a:p>
                  </a:txBody>
                  <a:tcPr marL="0" marR="0" marT="0" marB="1" anchor="ctr">
                    <a:lnL>
                      <a:noFill/>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eaLnBrk="1" hangingPunct="1">
                        <a:spcBef>
                          <a:spcPct val="0"/>
                        </a:spcBef>
                        <a:buNone/>
                      </a:pPr>
                      <a:endParaRPr lang="zh-CN" altLang="en-US" b="1" dirty="0">
                        <a:latin typeface="微软雅黑" panose="020B0503020204020204" pitchFamily="34" charset="-122"/>
                        <a:ea typeface="微软雅黑" panose="020B0503020204020204" pitchFamily="34" charset="-122"/>
                      </a:endParaRP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39964" name="文本框 99"/>
          <p:cNvSpPr txBox="1"/>
          <p:nvPr/>
        </p:nvSpPr>
        <p:spPr>
          <a:xfrm>
            <a:off x="228600" y="0"/>
            <a:ext cx="9280525" cy="521970"/>
          </a:xfrm>
          <a:prstGeom prst="rect">
            <a:avLst/>
          </a:prstGeom>
          <a:noFill/>
          <a:ln w="9525">
            <a:noFill/>
          </a:ln>
        </p:spPr>
        <p:txBody>
          <a:bodyPr wrap="square" anchor="t">
            <a:spAutoFit/>
          </a:bodyPr>
          <a:p>
            <a:pPr indent="266700">
              <a:buFont typeface="Arial" panose="020B0604020202020204" pitchFamily="34" charset="0"/>
            </a:pPr>
            <a:r>
              <a:rPr lang="zh-CN" altLang="en-US" sz="2800" b="1" dirty="0">
                <a:solidFill>
                  <a:srgbClr val="FF0000"/>
                </a:solidFill>
                <a:latin typeface="Times New Roman" panose="02020603050405020304" charset="0"/>
                <a:ea typeface="微软雅黑" panose="020B0503020204020204" pitchFamily="34" charset="-122"/>
              </a:rPr>
              <a:t>小结：</a:t>
            </a:r>
            <a:r>
              <a:rPr lang="zh-CN" altLang="en-US" sz="2800" b="1" dirty="0">
                <a:solidFill>
                  <a:srgbClr val="FF0000"/>
                </a:solidFill>
                <a:latin typeface="Calibri" panose="020F0502020204030204" charset="0"/>
                <a:ea typeface="微软雅黑" panose="020B0503020204020204" pitchFamily="34" charset="-122"/>
              </a:rPr>
              <a:t>近代各阶段民族工业发展的阶段特征及成因</a:t>
            </a:r>
            <a:endParaRPr lang="zh-CN" altLang="en-US" sz="2800" b="1" dirty="0">
              <a:solidFill>
                <a:srgbClr val="FF0000"/>
              </a:solidFill>
              <a:latin typeface="Arial" panose="020B0604020202020204" pitchFamily="34" charset="0"/>
              <a:ea typeface="微软雅黑" panose="020B0503020204020204" pitchFamily="34" charset="-122"/>
            </a:endParaRPr>
          </a:p>
        </p:txBody>
      </p:sp>
      <p:cxnSp>
        <p:nvCxnSpPr>
          <p:cNvPr id="5" name="直接连接符 4"/>
          <p:cNvCxnSpPr/>
          <p:nvPr/>
        </p:nvCxnSpPr>
        <p:spPr>
          <a:xfrm flipH="1">
            <a:off x="3854450" y="520700"/>
            <a:ext cx="41275" cy="57197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9966" name="文本框 1"/>
          <p:cNvSpPr txBox="1"/>
          <p:nvPr/>
        </p:nvSpPr>
        <p:spPr>
          <a:xfrm>
            <a:off x="2192338" y="636588"/>
            <a:ext cx="1878012" cy="457200"/>
          </a:xfrm>
          <a:prstGeom prst="rect">
            <a:avLst/>
          </a:prstGeom>
          <a:noFill/>
          <a:ln w="9525">
            <a:noFill/>
          </a:ln>
        </p:spPr>
        <p:txBody>
          <a:bodyPr anchor="t">
            <a:spAutoFit/>
          </a:bodyPr>
          <a:p>
            <a:pPr>
              <a:buFont typeface="Arial" panose="020B0604020202020204" pitchFamily="34" charset="0"/>
            </a:pPr>
            <a:r>
              <a:rPr lang="zh-CN" altLang="en-US" sz="2400" b="1" dirty="0">
                <a:latin typeface="Arial" panose="020B0604020202020204" pitchFamily="34" charset="0"/>
                <a:ea typeface="微软雅黑" panose="020B0503020204020204" pitchFamily="34" charset="-122"/>
              </a:rPr>
              <a:t>阶段特征</a:t>
            </a:r>
            <a:endParaRPr lang="zh-CN" altLang="en-US" sz="2400" b="1" dirty="0">
              <a:latin typeface="Arial" panose="020B0604020202020204" pitchFamily="34" charset="0"/>
              <a:ea typeface="微软雅黑" panose="020B0503020204020204" pitchFamily="34" charset="-122"/>
            </a:endParaRPr>
          </a:p>
        </p:txBody>
      </p:sp>
      <p:sp>
        <p:nvSpPr>
          <p:cNvPr id="129055" name="文本框 2"/>
          <p:cNvSpPr txBox="1"/>
          <p:nvPr/>
        </p:nvSpPr>
        <p:spPr>
          <a:xfrm>
            <a:off x="4154488" y="3352800"/>
            <a:ext cx="3687762" cy="1187450"/>
          </a:xfrm>
          <a:prstGeom prst="rect">
            <a:avLst/>
          </a:prstGeom>
          <a:noFill/>
          <a:ln w="9525">
            <a:noFill/>
          </a:ln>
        </p:spPr>
        <p:txBody>
          <a:bodyPr anchor="t">
            <a:spAutoFit/>
          </a:bodyPr>
          <a:p>
            <a:pPr>
              <a:buFont typeface="Arial" panose="020B0604020202020204" pitchFamily="34" charset="0"/>
            </a:pPr>
            <a:r>
              <a:rPr lang="zh-CN" altLang="en-US" sz="2400" b="1" dirty="0">
                <a:solidFill>
                  <a:srgbClr val="FF0000"/>
                </a:solidFill>
                <a:latin typeface="Times New Roman" panose="02020603050405020304" charset="0"/>
                <a:ea typeface="微软雅黑" panose="020B0503020204020204" pitchFamily="34" charset="-122"/>
              </a:rPr>
              <a:t>日本</a:t>
            </a:r>
            <a:r>
              <a:rPr lang="zh-CN" altLang="en-US" sz="2400" b="1" dirty="0">
                <a:latin typeface="Times New Roman" panose="02020603050405020304" charset="0"/>
                <a:ea typeface="微软雅黑" panose="020B0503020204020204" pitchFamily="34" charset="-122"/>
              </a:rPr>
              <a:t>帝国主义在沦陷区的殖民统治；</a:t>
            </a:r>
            <a:r>
              <a:rPr lang="zh-CN" altLang="en-US" sz="2400" b="1" dirty="0">
                <a:solidFill>
                  <a:srgbClr val="FF0000"/>
                </a:solidFill>
                <a:latin typeface="Times New Roman" panose="02020603050405020304" charset="0"/>
                <a:ea typeface="微软雅黑" panose="020B0503020204020204" pitchFamily="34" charset="-122"/>
              </a:rPr>
              <a:t>官僚资本</a:t>
            </a:r>
            <a:r>
              <a:rPr lang="zh-CN" altLang="en-US" sz="2400" b="1" dirty="0">
                <a:latin typeface="Times New Roman" panose="02020603050405020304" charset="0"/>
                <a:ea typeface="微软雅黑" panose="020B0503020204020204" pitchFamily="34" charset="-122"/>
              </a:rPr>
              <a:t>的掠夺；战争破坏</a:t>
            </a:r>
            <a:endParaRPr lang="zh-CN" altLang="en-US" sz="2400" b="1" dirty="0">
              <a:latin typeface="Arial" panose="020B0604020202020204" pitchFamily="34" charset="0"/>
              <a:ea typeface="微软雅黑" panose="020B0503020204020204" pitchFamily="34" charset="-122"/>
            </a:endParaRPr>
          </a:p>
        </p:txBody>
      </p:sp>
      <p:sp>
        <p:nvSpPr>
          <p:cNvPr id="129056" name="文本框 3"/>
          <p:cNvSpPr txBox="1"/>
          <p:nvPr/>
        </p:nvSpPr>
        <p:spPr>
          <a:xfrm>
            <a:off x="3990975" y="4792663"/>
            <a:ext cx="3887788" cy="1552575"/>
          </a:xfrm>
          <a:prstGeom prst="rect">
            <a:avLst/>
          </a:prstGeom>
          <a:noFill/>
          <a:ln w="9525">
            <a:noFill/>
          </a:ln>
        </p:spPr>
        <p:txBody>
          <a:bodyPr anchor="t">
            <a:spAutoFit/>
          </a:bodyPr>
          <a:p>
            <a:pPr>
              <a:buFont typeface="Arial" panose="020B0604020202020204" pitchFamily="34" charset="0"/>
            </a:pPr>
            <a:r>
              <a:rPr lang="zh-CN" altLang="en-US" sz="2400" b="1" dirty="0">
                <a:latin typeface="微软雅黑" panose="020B0503020204020204" pitchFamily="34" charset="-122"/>
                <a:ea typeface="微软雅黑" panose="020B0503020204020204" pitchFamily="34" charset="-122"/>
              </a:rPr>
              <a:t>长期饱受战争的影响；</a:t>
            </a:r>
            <a:r>
              <a:rPr lang="zh-CN" altLang="en-US" sz="2400" b="1" dirty="0">
                <a:solidFill>
                  <a:srgbClr val="FF0000"/>
                </a:solidFill>
                <a:latin typeface="微软雅黑" panose="020B0503020204020204" pitchFamily="34" charset="-122"/>
                <a:ea typeface="微软雅黑" panose="020B0503020204020204" pitchFamily="34" charset="-122"/>
              </a:rPr>
              <a:t>美国等帝</a:t>
            </a:r>
            <a:r>
              <a:rPr lang="zh-CN" altLang="en-US" sz="2400" b="1" dirty="0">
                <a:latin typeface="微软雅黑" panose="020B0503020204020204" pitchFamily="34" charset="-122"/>
                <a:ea typeface="微软雅黑" panose="020B0503020204020204" pitchFamily="34" charset="-122"/>
              </a:rPr>
              <a:t>国主义的经济掠夺；</a:t>
            </a:r>
            <a:r>
              <a:rPr lang="zh-CN" altLang="en-US" sz="2400" b="1" dirty="0">
                <a:solidFill>
                  <a:srgbClr val="FF0000"/>
                </a:solidFill>
                <a:latin typeface="微软雅黑" panose="020B0503020204020204" pitchFamily="34" charset="-122"/>
                <a:ea typeface="微软雅黑" panose="020B0503020204020204" pitchFamily="34" charset="-122"/>
              </a:rPr>
              <a:t>官僚资本</a:t>
            </a:r>
            <a:r>
              <a:rPr lang="zh-CN" altLang="en-US" sz="2400" b="1" dirty="0">
                <a:latin typeface="微软雅黑" panose="020B0503020204020204" pitchFamily="34" charset="-122"/>
                <a:ea typeface="微软雅黑" panose="020B0503020204020204" pitchFamily="34" charset="-122"/>
              </a:rPr>
              <a:t>的挤压；苛捐杂税,通货膨胀。</a:t>
            </a:r>
            <a:endParaRPr lang="zh-CN" altLang="en-US" sz="2400" b="1" dirty="0">
              <a:latin typeface="微软雅黑" panose="020B0503020204020204" pitchFamily="34" charset="-122"/>
              <a:ea typeface="微软雅黑" panose="020B0503020204020204" pitchFamily="34" charset="-122"/>
            </a:endParaRPr>
          </a:p>
        </p:txBody>
      </p:sp>
      <p:sp>
        <p:nvSpPr>
          <p:cNvPr id="129057" name="文本框 5"/>
          <p:cNvSpPr txBox="1"/>
          <p:nvPr/>
        </p:nvSpPr>
        <p:spPr>
          <a:xfrm>
            <a:off x="8162925" y="4916488"/>
            <a:ext cx="2868613" cy="822325"/>
          </a:xfrm>
          <a:prstGeom prst="rect">
            <a:avLst/>
          </a:prstGeom>
          <a:noFill/>
          <a:ln w="9525">
            <a:noFill/>
          </a:ln>
        </p:spPr>
        <p:txBody>
          <a:bodyPr anchor="t">
            <a:spAutoFit/>
          </a:bodyPr>
          <a:p>
            <a:pPr>
              <a:buFont typeface="Arial" panose="020B0604020202020204" pitchFamily="34" charset="0"/>
            </a:pPr>
            <a:r>
              <a:rPr lang="zh-CN" altLang="en-US" sz="2400" dirty="0">
                <a:latin typeface="Arial" panose="020B0604020202020204" pitchFamily="34" charset="0"/>
                <a:ea typeface="微软雅黑" panose="020B0503020204020204" pitchFamily="34" charset="-122"/>
              </a:rPr>
              <a:t>民族工业陷入绝境，纷纷倒闭破产。</a:t>
            </a:r>
            <a:endParaRPr lang="zh-CN" altLang="en-US" sz="2400" dirty="0">
              <a:latin typeface="Arial" panose="020B0604020202020204" pitchFamily="34" charset="0"/>
              <a:ea typeface="微软雅黑" panose="020B0503020204020204" pitchFamily="34" charset="-122"/>
            </a:endParaRPr>
          </a:p>
        </p:txBody>
      </p:sp>
      <p:sp>
        <p:nvSpPr>
          <p:cNvPr id="39970" name="文本框 6"/>
          <p:cNvSpPr txBox="1"/>
          <p:nvPr/>
        </p:nvSpPr>
        <p:spPr>
          <a:xfrm>
            <a:off x="2087563" y="1838325"/>
            <a:ext cx="1685925" cy="457200"/>
          </a:xfrm>
          <a:prstGeom prst="rect">
            <a:avLst/>
          </a:prstGeom>
          <a:noFill/>
          <a:ln w="9525">
            <a:noFill/>
          </a:ln>
        </p:spPr>
        <p:txBody>
          <a:bodyPr anchor="t">
            <a:spAutoFit/>
          </a:bodyPr>
          <a:p>
            <a:pPr>
              <a:buFont typeface="Arial" panose="020B0604020202020204" pitchFamily="34" charset="0"/>
            </a:pPr>
            <a:r>
              <a:rPr lang="zh-CN" altLang="en-US" sz="2400" b="1" dirty="0">
                <a:latin typeface="Times New Roman" panose="02020603050405020304" charset="0"/>
                <a:ea typeface="微软雅黑" panose="020B0503020204020204" pitchFamily="34" charset="-122"/>
              </a:rPr>
              <a:t>较快发展</a:t>
            </a:r>
            <a:endParaRPr lang="zh-CN" altLang="en-US" sz="2400" b="1" dirty="0">
              <a:latin typeface="Arial" panose="020B0604020202020204" pitchFamily="34" charset="0"/>
              <a:ea typeface="微软雅黑" panose="020B0503020204020204" pitchFamily="34" charset="-122"/>
            </a:endParaRPr>
          </a:p>
        </p:txBody>
      </p:sp>
      <p:sp>
        <p:nvSpPr>
          <p:cNvPr id="11" name="文本框 10"/>
          <p:cNvSpPr txBox="1"/>
          <p:nvPr/>
        </p:nvSpPr>
        <p:spPr>
          <a:xfrm>
            <a:off x="4271963" y="1473200"/>
            <a:ext cx="3416300" cy="1552575"/>
          </a:xfrm>
          <a:prstGeom prst="rect">
            <a:avLst/>
          </a:prstGeom>
          <a:noFill/>
          <a:ln w="9525">
            <a:noFill/>
          </a:ln>
        </p:spPr>
        <p:txBody>
          <a:bodyPr anchor="t">
            <a:spAutoFit/>
          </a:bodyPr>
          <a:p>
            <a:pPr>
              <a:buFont typeface="Arial" panose="020B0604020202020204" pitchFamily="34" charset="0"/>
            </a:pPr>
            <a:r>
              <a:rPr lang="zh-CN" altLang="en-US" sz="2400" b="1" dirty="0">
                <a:latin typeface="微软雅黑" panose="020B0503020204020204" pitchFamily="34" charset="-122"/>
                <a:ea typeface="微软雅黑" panose="020B0503020204020204" pitchFamily="34" charset="-122"/>
              </a:rPr>
              <a:t>1928年基本实现</a:t>
            </a:r>
            <a:r>
              <a:rPr lang="zh-CN" altLang="en-US" sz="2400" b="1" dirty="0">
                <a:solidFill>
                  <a:srgbClr val="FF0000"/>
                </a:solidFill>
                <a:latin typeface="微软雅黑" panose="020B0503020204020204" pitchFamily="34" charset="-122"/>
                <a:ea typeface="微软雅黑" panose="020B0503020204020204" pitchFamily="34" charset="-122"/>
              </a:rPr>
              <a:t>全国统一</a:t>
            </a:r>
            <a:r>
              <a:rPr lang="zh-CN" altLang="en-US" sz="2400" b="1" dirty="0">
                <a:latin typeface="微软雅黑" panose="020B0503020204020204" pitchFamily="34" charset="-122"/>
                <a:ea typeface="微软雅黑" panose="020B0503020204020204" pitchFamily="34" charset="-122"/>
              </a:rPr>
              <a:t>；</a:t>
            </a:r>
            <a:r>
              <a:rPr lang="zh-CN" altLang="en-US" sz="2400" b="1" dirty="0">
                <a:solidFill>
                  <a:srgbClr val="FF0000"/>
                </a:solidFill>
                <a:latin typeface="微软雅黑" panose="020B0503020204020204" pitchFamily="34" charset="-122"/>
                <a:ea typeface="微软雅黑" panose="020B0503020204020204" pitchFamily="34" charset="-122"/>
              </a:rPr>
              <a:t>政府</a:t>
            </a:r>
            <a:r>
              <a:rPr lang="zh-CN" altLang="en-US" sz="2400" b="1" dirty="0">
                <a:latin typeface="微软雅黑" panose="020B0503020204020204" pitchFamily="34" charset="-122"/>
                <a:ea typeface="微软雅黑" panose="020B0503020204020204" pitchFamily="34" charset="-122"/>
              </a:rPr>
              <a:t>推出一系列有利于国民经济发展的政策。</a:t>
            </a:r>
            <a:endParaRPr lang="zh-CN" altLang="en-US" sz="2400" b="1" dirty="0">
              <a:latin typeface="微软雅黑" panose="020B0503020204020204" pitchFamily="34" charset="-122"/>
              <a:ea typeface="微软雅黑" panose="020B0503020204020204" pitchFamily="34" charset="-122"/>
            </a:endParaRPr>
          </a:p>
        </p:txBody>
      </p:sp>
      <p:sp>
        <p:nvSpPr>
          <p:cNvPr id="129061" name="文本框 129060"/>
          <p:cNvSpPr txBox="1"/>
          <p:nvPr/>
        </p:nvSpPr>
        <p:spPr>
          <a:xfrm>
            <a:off x="8151813" y="1352550"/>
            <a:ext cx="3052762" cy="1552575"/>
          </a:xfrm>
          <a:prstGeom prst="rect">
            <a:avLst/>
          </a:prstGeom>
          <a:noFill/>
          <a:ln w="9525">
            <a:noFill/>
          </a:ln>
        </p:spPr>
        <p:txBody>
          <a:bodyPr anchor="t">
            <a:spAutoFit/>
          </a:bodyPr>
          <a:p>
            <a:pPr>
              <a:spcBef>
                <a:spcPct val="50000"/>
              </a:spcBef>
            </a:pPr>
            <a:r>
              <a:rPr lang="zh-CN" altLang="en-US" sz="2400" dirty="0">
                <a:latin typeface="Calibri" panose="020F0502020204030204" charset="0"/>
                <a:ea typeface="微软雅黑" panose="020B0503020204020204" pitchFamily="34" charset="-122"/>
              </a:rPr>
              <a:t>棉纺织业和面粉业有较大发展；出现化学工业、橡胶等新兴工业部门。</a:t>
            </a:r>
            <a:endParaRPr lang="zh-CN" altLang="en-US" sz="2400" dirty="0">
              <a:latin typeface="Calibri" panose="020F0502020204030204" charset="0"/>
              <a:ea typeface="微软雅黑" panose="020B0503020204020204" pitchFamily="34" charset="-122"/>
            </a:endParaRPr>
          </a:p>
        </p:txBody>
      </p:sp>
      <p:sp>
        <p:nvSpPr>
          <p:cNvPr id="129066" name="文本框 129065"/>
          <p:cNvSpPr txBox="1"/>
          <p:nvPr/>
        </p:nvSpPr>
        <p:spPr>
          <a:xfrm>
            <a:off x="8151813" y="3360738"/>
            <a:ext cx="3117850" cy="822325"/>
          </a:xfrm>
          <a:prstGeom prst="rect">
            <a:avLst/>
          </a:prstGeom>
          <a:noFill/>
          <a:ln w="9525">
            <a:noFill/>
          </a:ln>
        </p:spPr>
        <p:txBody>
          <a:bodyPr anchor="t">
            <a:spAutoFit/>
          </a:bodyPr>
          <a:p>
            <a:pPr>
              <a:spcBef>
                <a:spcPct val="50000"/>
              </a:spcBef>
            </a:pPr>
            <a:r>
              <a:rPr lang="zh-CN" altLang="en-US" sz="2400" dirty="0">
                <a:latin typeface="Calibri" panose="020F0502020204030204" charset="0"/>
                <a:ea typeface="微软雅黑" panose="020B0503020204020204" pitchFamily="34" charset="-122"/>
              </a:rPr>
              <a:t>民族资本日益萎缩；很多工厂被迫停产。</a:t>
            </a:r>
            <a:endParaRPr lang="zh-CN" altLang="en-US" sz="2400" dirty="0">
              <a:latin typeface="Calibri" panose="020F0502020204030204" charset="0"/>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129061"/>
                                        </p:tgtEl>
                                        <p:attrNameLst>
                                          <p:attrName>style.visibility</p:attrName>
                                        </p:attrNameLst>
                                      </p:cBhvr>
                                      <p:to>
                                        <p:strVal val="visible"/>
                                      </p:to>
                                    </p:set>
                                    <p:animEffect transition="in" filter="blinds(horizontal)">
                                      <p:cBhvr>
                                        <p:cTn id="13" dur="500"/>
                                        <p:tgtEl>
                                          <p:spTgt spid="129061"/>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29055"/>
                                        </p:tgtEl>
                                        <p:attrNameLst>
                                          <p:attrName>style.visibility</p:attrName>
                                        </p:attrNameLst>
                                      </p:cBhvr>
                                      <p:to>
                                        <p:strVal val="visible"/>
                                      </p:to>
                                    </p:set>
                                    <p:anim calcmode="lin" valueType="num">
                                      <p:cBhvr additive="base">
                                        <p:cTn id="18" dur="500" fill="hold"/>
                                        <p:tgtEl>
                                          <p:spTgt spid="129055"/>
                                        </p:tgtEl>
                                        <p:attrNameLst>
                                          <p:attrName>ppt_x</p:attrName>
                                        </p:attrNameLst>
                                      </p:cBhvr>
                                      <p:tavLst>
                                        <p:tav tm="0">
                                          <p:val>
                                            <p:strVal val="#ppt_x"/>
                                          </p:val>
                                        </p:tav>
                                        <p:tav tm="100000">
                                          <p:val>
                                            <p:strVal val="#ppt_x"/>
                                          </p:val>
                                        </p:tav>
                                      </p:tavLst>
                                    </p:anim>
                                    <p:anim calcmode="lin" valueType="num">
                                      <p:cBhvr additive="base">
                                        <p:cTn id="19" dur="500" fill="hold"/>
                                        <p:tgtEl>
                                          <p:spTgt spid="12905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129066"/>
                                        </p:tgtEl>
                                        <p:attrNameLst>
                                          <p:attrName>style.visibility</p:attrName>
                                        </p:attrNameLst>
                                      </p:cBhvr>
                                      <p:to>
                                        <p:strVal val="visible"/>
                                      </p:to>
                                    </p:set>
                                    <p:animEffect transition="in" filter="blinds(horizontal)">
                                      <p:cBhvr>
                                        <p:cTn id="24" dur="500"/>
                                        <p:tgtEl>
                                          <p:spTgt spid="129066"/>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29056"/>
                                        </p:tgtEl>
                                        <p:attrNameLst>
                                          <p:attrName>style.visibility</p:attrName>
                                        </p:attrNameLst>
                                      </p:cBhvr>
                                      <p:to>
                                        <p:strVal val="visible"/>
                                      </p:to>
                                    </p:set>
                                    <p:anim calcmode="lin" valueType="num">
                                      <p:cBhvr additive="base">
                                        <p:cTn id="29" dur="500" fill="hold"/>
                                        <p:tgtEl>
                                          <p:spTgt spid="129056"/>
                                        </p:tgtEl>
                                        <p:attrNameLst>
                                          <p:attrName>ppt_x</p:attrName>
                                        </p:attrNameLst>
                                      </p:cBhvr>
                                      <p:tavLst>
                                        <p:tav tm="0">
                                          <p:val>
                                            <p:strVal val="#ppt_x"/>
                                          </p:val>
                                        </p:tav>
                                        <p:tav tm="100000">
                                          <p:val>
                                            <p:strVal val="#ppt_x"/>
                                          </p:val>
                                        </p:tav>
                                      </p:tavLst>
                                    </p:anim>
                                    <p:anim calcmode="lin" valueType="num">
                                      <p:cBhvr additive="base">
                                        <p:cTn id="30" dur="500" fill="hold"/>
                                        <p:tgtEl>
                                          <p:spTgt spid="12905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9057"/>
                                        </p:tgtEl>
                                        <p:attrNameLst>
                                          <p:attrName>style.visibility</p:attrName>
                                        </p:attrNameLst>
                                      </p:cBhvr>
                                      <p:to>
                                        <p:strVal val="visible"/>
                                      </p:to>
                                    </p:set>
                                    <p:anim calcmode="lin" valueType="num">
                                      <p:cBhvr additive="base">
                                        <p:cTn id="35" dur="500" fill="hold"/>
                                        <p:tgtEl>
                                          <p:spTgt spid="129057"/>
                                        </p:tgtEl>
                                        <p:attrNameLst>
                                          <p:attrName>ppt_x</p:attrName>
                                        </p:attrNameLst>
                                      </p:cBhvr>
                                      <p:tavLst>
                                        <p:tav tm="0">
                                          <p:val>
                                            <p:strVal val="#ppt_x"/>
                                          </p:val>
                                        </p:tav>
                                        <p:tav tm="100000">
                                          <p:val>
                                            <p:strVal val="#ppt_x"/>
                                          </p:val>
                                        </p:tav>
                                      </p:tavLst>
                                    </p:anim>
                                    <p:anim calcmode="lin" valueType="num">
                                      <p:cBhvr additive="base">
                                        <p:cTn id="36" dur="500" fill="hold"/>
                                        <p:tgtEl>
                                          <p:spTgt spid="1290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55" grpId="0"/>
      <p:bldP spid="129056" grpId="0"/>
      <p:bldP spid="129057" grpId="0"/>
      <p:bldP spid="11" grpId="0"/>
      <p:bldP spid="129061" grpId="0"/>
      <p:bldP spid="12906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3009" name="直接连接符 16386"/>
          <p:cNvSpPr/>
          <p:nvPr/>
        </p:nvSpPr>
        <p:spPr>
          <a:xfrm>
            <a:off x="1536700" y="4552950"/>
            <a:ext cx="10274300" cy="17463"/>
          </a:xfrm>
          <a:prstGeom prst="line">
            <a:avLst/>
          </a:prstGeom>
          <a:ln w="38100" cap="flat" cmpd="sng">
            <a:solidFill>
              <a:schemeClr val="tx1"/>
            </a:solidFill>
            <a:prstDash val="solid"/>
            <a:round/>
            <a:headEnd type="none" w="med" len="med"/>
            <a:tailEnd type="triangle" w="med" len="med"/>
          </a:ln>
        </p:spPr>
      </p:sp>
      <p:sp>
        <p:nvSpPr>
          <p:cNvPr id="43010" name="直接连接符 16387"/>
          <p:cNvSpPr/>
          <p:nvPr/>
        </p:nvSpPr>
        <p:spPr>
          <a:xfrm flipH="1">
            <a:off x="1968500" y="763588"/>
            <a:ext cx="25400" cy="4295775"/>
          </a:xfrm>
          <a:prstGeom prst="line">
            <a:avLst/>
          </a:prstGeom>
          <a:ln w="38100" cap="flat" cmpd="sng">
            <a:solidFill>
              <a:schemeClr val="tx1"/>
            </a:solidFill>
            <a:prstDash val="solid"/>
            <a:round/>
            <a:headEnd type="triangle" w="med" len="med"/>
            <a:tailEnd type="none" w="med" len="med"/>
          </a:ln>
        </p:spPr>
      </p:sp>
      <p:sp>
        <p:nvSpPr>
          <p:cNvPr id="43011" name="文本框 16388"/>
          <p:cNvSpPr txBox="1"/>
          <p:nvPr/>
        </p:nvSpPr>
        <p:spPr>
          <a:xfrm>
            <a:off x="1836738" y="4643438"/>
            <a:ext cx="1117600" cy="366712"/>
          </a:xfrm>
          <a:prstGeom prst="rect">
            <a:avLst/>
          </a:prstGeom>
          <a:noFill/>
          <a:ln w="9525">
            <a:noFill/>
          </a:ln>
        </p:spPr>
        <p:txBody>
          <a:bodyPr lIns="90000" tIns="46800" rIns="90000" bIns="46800" anchor="t">
            <a:spAutoFit/>
          </a:bodyPr>
          <a:p>
            <a:pPr>
              <a:spcBef>
                <a:spcPct val="50000"/>
              </a:spcBef>
              <a:buFont typeface="Arial" panose="020B0604020202020204" pitchFamily="34" charset="0"/>
            </a:pPr>
            <a:r>
              <a:rPr lang="en-US" altLang="zh-CN" b="1" dirty="0">
                <a:latin typeface="Times New Roman" panose="02020603050405020304" charset="0"/>
                <a:ea typeface="宋体" panose="02010600030101010101" pitchFamily="2" charset="-122"/>
              </a:rPr>
              <a:t>1840</a:t>
            </a:r>
            <a:endParaRPr lang="en-US" altLang="zh-CN" b="1" dirty="0">
              <a:latin typeface="Times New Roman" panose="02020603050405020304" charset="0"/>
              <a:ea typeface="宋体" panose="02010600030101010101" pitchFamily="2" charset="-122"/>
            </a:endParaRPr>
          </a:p>
        </p:txBody>
      </p:sp>
      <p:sp>
        <p:nvSpPr>
          <p:cNvPr id="43012" name="文本框 16389"/>
          <p:cNvSpPr txBox="1"/>
          <p:nvPr/>
        </p:nvSpPr>
        <p:spPr>
          <a:xfrm>
            <a:off x="9696450" y="4733925"/>
            <a:ext cx="1117600" cy="366713"/>
          </a:xfrm>
          <a:prstGeom prst="rect">
            <a:avLst/>
          </a:prstGeom>
          <a:noFill/>
          <a:ln w="9525">
            <a:noFill/>
          </a:ln>
        </p:spPr>
        <p:txBody>
          <a:bodyPr lIns="90000" tIns="46800" rIns="90000" bIns="46800" anchor="t">
            <a:spAutoFit/>
          </a:bodyPr>
          <a:p>
            <a:pPr>
              <a:spcBef>
                <a:spcPct val="50000"/>
              </a:spcBef>
              <a:buFont typeface="Arial" panose="020B0604020202020204" pitchFamily="34" charset="0"/>
            </a:pPr>
            <a:r>
              <a:rPr lang="en-US" altLang="zh-CN" b="1" dirty="0">
                <a:latin typeface="Times New Roman" panose="02020603050405020304" charset="0"/>
                <a:ea typeface="宋体" panose="02010600030101010101" pitchFamily="2" charset="-122"/>
              </a:rPr>
              <a:t>1949</a:t>
            </a:r>
            <a:endParaRPr lang="en-US" altLang="zh-CN" b="1" dirty="0">
              <a:latin typeface="Times New Roman" panose="02020603050405020304" charset="0"/>
              <a:ea typeface="宋体" panose="02010600030101010101" pitchFamily="2" charset="-122"/>
            </a:endParaRPr>
          </a:p>
        </p:txBody>
      </p:sp>
      <p:sp>
        <p:nvSpPr>
          <p:cNvPr id="43013" name="文本框 16390"/>
          <p:cNvSpPr txBox="1"/>
          <p:nvPr/>
        </p:nvSpPr>
        <p:spPr>
          <a:xfrm>
            <a:off x="7475538" y="4689475"/>
            <a:ext cx="1082675" cy="366713"/>
          </a:xfrm>
          <a:prstGeom prst="rect">
            <a:avLst/>
          </a:prstGeom>
          <a:noFill/>
          <a:ln w="9525">
            <a:noFill/>
          </a:ln>
        </p:spPr>
        <p:txBody>
          <a:bodyPr lIns="90000" tIns="46800" rIns="90000" bIns="46800" anchor="t">
            <a:spAutoFit/>
          </a:bodyPr>
          <a:p>
            <a:pPr>
              <a:spcBef>
                <a:spcPct val="50000"/>
              </a:spcBef>
              <a:buFont typeface="Arial" panose="020B0604020202020204" pitchFamily="34" charset="0"/>
            </a:pPr>
            <a:r>
              <a:rPr lang="en-US" altLang="zh-CN" b="1" dirty="0">
                <a:latin typeface="Times New Roman" panose="02020603050405020304" charset="0"/>
                <a:ea typeface="宋体" panose="02010600030101010101" pitchFamily="2" charset="-122"/>
              </a:rPr>
              <a:t>1927</a:t>
            </a:r>
            <a:endParaRPr lang="en-US" altLang="zh-CN" b="1" dirty="0">
              <a:latin typeface="Times New Roman" panose="02020603050405020304" charset="0"/>
              <a:ea typeface="宋体" panose="02010600030101010101" pitchFamily="2" charset="-122"/>
            </a:endParaRPr>
          </a:p>
        </p:txBody>
      </p:sp>
      <p:sp>
        <p:nvSpPr>
          <p:cNvPr id="43014" name="文本框 16391"/>
          <p:cNvSpPr txBox="1"/>
          <p:nvPr/>
        </p:nvSpPr>
        <p:spPr>
          <a:xfrm>
            <a:off x="10536238" y="4824413"/>
            <a:ext cx="1446212" cy="517525"/>
          </a:xfrm>
          <a:prstGeom prst="rect">
            <a:avLst/>
          </a:prstGeom>
          <a:noFill/>
          <a:ln w="9525">
            <a:noFill/>
          </a:ln>
        </p:spPr>
        <p:txBody>
          <a:bodyPr anchor="t">
            <a:spAutoFit/>
          </a:bodyPr>
          <a:p>
            <a:pPr algn="just">
              <a:buFont typeface="Arial" panose="020B0604020202020204" pitchFamily="34" charset="0"/>
            </a:pPr>
            <a:r>
              <a:rPr lang="zh-CN" altLang="en-US" sz="2800" b="1" dirty="0">
                <a:latin typeface="Times New Roman" panose="02020603050405020304" charset="0"/>
                <a:ea typeface="黑体" panose="02010609060101010101" pitchFamily="49" charset="-122"/>
              </a:rPr>
              <a:t>年代</a:t>
            </a:r>
            <a:endParaRPr lang="zh-CN" altLang="en-US" sz="2800" b="1" dirty="0">
              <a:latin typeface="Times New Roman" panose="02020603050405020304" charset="0"/>
              <a:ea typeface="黑体" panose="02010609060101010101" pitchFamily="49" charset="-122"/>
            </a:endParaRPr>
          </a:p>
        </p:txBody>
      </p:sp>
      <p:sp>
        <p:nvSpPr>
          <p:cNvPr id="43015" name="文本框 16392"/>
          <p:cNvSpPr txBox="1"/>
          <p:nvPr/>
        </p:nvSpPr>
        <p:spPr>
          <a:xfrm>
            <a:off x="0" y="773113"/>
            <a:ext cx="2195513" cy="519112"/>
          </a:xfrm>
          <a:prstGeom prst="rect">
            <a:avLst/>
          </a:prstGeom>
          <a:noFill/>
          <a:ln w="9525">
            <a:noFill/>
          </a:ln>
        </p:spPr>
        <p:txBody>
          <a:bodyPr anchor="t">
            <a:spAutoFit/>
          </a:bodyPr>
          <a:p>
            <a:pPr algn="just">
              <a:buFont typeface="Arial" panose="020B0604020202020204" pitchFamily="34" charset="0"/>
            </a:pPr>
            <a:r>
              <a:rPr lang="zh-CN" altLang="en-US" sz="2800" b="1" dirty="0">
                <a:latin typeface="Times New Roman" panose="02020603050405020304" charset="0"/>
                <a:ea typeface="黑体" panose="02010609060101010101" pitchFamily="49" charset="-122"/>
              </a:rPr>
              <a:t>所占比重</a:t>
            </a:r>
            <a:endParaRPr lang="zh-CN" altLang="en-US" sz="2800" b="1" dirty="0">
              <a:latin typeface="Times New Roman" panose="02020603050405020304" charset="0"/>
              <a:ea typeface="黑体" panose="02010609060101010101" pitchFamily="49" charset="-122"/>
            </a:endParaRPr>
          </a:p>
        </p:txBody>
      </p:sp>
      <p:sp>
        <p:nvSpPr>
          <p:cNvPr id="43016" name="文本框 16393"/>
          <p:cNvSpPr txBox="1"/>
          <p:nvPr/>
        </p:nvSpPr>
        <p:spPr>
          <a:xfrm>
            <a:off x="3937000" y="4643438"/>
            <a:ext cx="863600" cy="366712"/>
          </a:xfrm>
          <a:prstGeom prst="rect">
            <a:avLst/>
          </a:prstGeom>
          <a:noFill/>
          <a:ln w="9525">
            <a:noFill/>
          </a:ln>
        </p:spPr>
        <p:txBody>
          <a:bodyPr anchor="t">
            <a:spAutoFit/>
          </a:bodyPr>
          <a:p>
            <a:pPr algn="just">
              <a:buFont typeface="Arial" panose="020B0604020202020204" pitchFamily="34" charset="0"/>
            </a:pPr>
            <a:r>
              <a:rPr lang="en-US" altLang="zh-CN" b="1" dirty="0">
                <a:latin typeface="Times New Roman" panose="02020603050405020304" charset="0"/>
                <a:ea typeface="宋体" panose="02010600030101010101" pitchFamily="2" charset="-122"/>
              </a:rPr>
              <a:t>1895</a:t>
            </a:r>
            <a:endParaRPr lang="en-US" altLang="zh-CN" b="1" dirty="0">
              <a:latin typeface="Times New Roman" panose="02020603050405020304" charset="0"/>
              <a:ea typeface="宋体" panose="02010600030101010101" pitchFamily="2" charset="-122"/>
            </a:endParaRPr>
          </a:p>
        </p:txBody>
      </p:sp>
      <p:sp>
        <p:nvSpPr>
          <p:cNvPr id="43017" name="直接连接符 16394"/>
          <p:cNvSpPr/>
          <p:nvPr/>
        </p:nvSpPr>
        <p:spPr>
          <a:xfrm flipV="1">
            <a:off x="7658100" y="4419600"/>
            <a:ext cx="0" cy="134938"/>
          </a:xfrm>
          <a:prstGeom prst="line">
            <a:avLst/>
          </a:prstGeom>
          <a:ln w="9525" cap="flat" cmpd="sng">
            <a:solidFill>
              <a:srgbClr val="000000"/>
            </a:solidFill>
            <a:prstDash val="solid"/>
            <a:round/>
            <a:headEnd type="none" w="med" len="med"/>
            <a:tailEnd type="none" w="med" len="med"/>
          </a:ln>
        </p:spPr>
      </p:sp>
      <p:sp>
        <p:nvSpPr>
          <p:cNvPr id="43018" name="直接连接符 16395"/>
          <p:cNvSpPr/>
          <p:nvPr/>
        </p:nvSpPr>
        <p:spPr>
          <a:xfrm flipV="1">
            <a:off x="8616950" y="4419600"/>
            <a:ext cx="0" cy="134938"/>
          </a:xfrm>
          <a:prstGeom prst="line">
            <a:avLst/>
          </a:prstGeom>
          <a:ln w="9525" cap="flat" cmpd="sng">
            <a:solidFill>
              <a:srgbClr val="000000"/>
            </a:solidFill>
            <a:prstDash val="solid"/>
            <a:round/>
            <a:headEnd type="none" w="med" len="med"/>
            <a:tailEnd type="none" w="med" len="med"/>
          </a:ln>
        </p:spPr>
      </p:sp>
      <p:sp>
        <p:nvSpPr>
          <p:cNvPr id="43019" name="直接连接符 16396"/>
          <p:cNvSpPr/>
          <p:nvPr/>
        </p:nvSpPr>
        <p:spPr>
          <a:xfrm flipV="1">
            <a:off x="6815138" y="4419600"/>
            <a:ext cx="0" cy="134938"/>
          </a:xfrm>
          <a:prstGeom prst="line">
            <a:avLst/>
          </a:prstGeom>
          <a:ln w="9525" cap="flat" cmpd="sng">
            <a:solidFill>
              <a:srgbClr val="000000"/>
            </a:solidFill>
            <a:prstDash val="solid"/>
            <a:round/>
            <a:headEnd type="none" w="med" len="med"/>
            <a:tailEnd type="none" w="med" len="med"/>
          </a:ln>
        </p:spPr>
      </p:sp>
      <p:sp>
        <p:nvSpPr>
          <p:cNvPr id="43020" name="直接连接符 16397"/>
          <p:cNvSpPr/>
          <p:nvPr/>
        </p:nvSpPr>
        <p:spPr>
          <a:xfrm flipV="1">
            <a:off x="6216650" y="4419600"/>
            <a:ext cx="0" cy="133350"/>
          </a:xfrm>
          <a:prstGeom prst="line">
            <a:avLst/>
          </a:prstGeom>
          <a:ln w="9525" cap="flat" cmpd="sng">
            <a:solidFill>
              <a:srgbClr val="000000"/>
            </a:solidFill>
            <a:prstDash val="solid"/>
            <a:round/>
            <a:headEnd type="none" w="med" len="med"/>
            <a:tailEnd type="none" w="med" len="med"/>
          </a:ln>
        </p:spPr>
      </p:sp>
      <p:sp>
        <p:nvSpPr>
          <p:cNvPr id="43021" name="直接连接符 16398"/>
          <p:cNvSpPr/>
          <p:nvPr/>
        </p:nvSpPr>
        <p:spPr>
          <a:xfrm flipV="1">
            <a:off x="4418013" y="4419600"/>
            <a:ext cx="0" cy="134938"/>
          </a:xfrm>
          <a:prstGeom prst="line">
            <a:avLst/>
          </a:prstGeom>
          <a:ln w="9525" cap="flat" cmpd="sng">
            <a:solidFill>
              <a:srgbClr val="000000"/>
            </a:solidFill>
            <a:prstDash val="solid"/>
            <a:round/>
            <a:headEnd type="none" w="med" len="med"/>
            <a:tailEnd type="none" w="med" len="med"/>
          </a:ln>
        </p:spPr>
      </p:sp>
      <p:sp>
        <p:nvSpPr>
          <p:cNvPr id="43022" name="文本框 16399"/>
          <p:cNvSpPr txBox="1"/>
          <p:nvPr/>
        </p:nvSpPr>
        <p:spPr>
          <a:xfrm>
            <a:off x="5735638" y="4689475"/>
            <a:ext cx="889000" cy="365125"/>
          </a:xfrm>
          <a:prstGeom prst="rect">
            <a:avLst/>
          </a:prstGeom>
          <a:noFill/>
          <a:ln w="9525">
            <a:noFill/>
          </a:ln>
        </p:spPr>
        <p:txBody>
          <a:bodyPr anchor="t">
            <a:spAutoFit/>
          </a:bodyPr>
          <a:p>
            <a:pPr algn="just">
              <a:buFont typeface="Arial" panose="020B0604020202020204" pitchFamily="34" charset="0"/>
            </a:pPr>
            <a:r>
              <a:rPr lang="en-US" altLang="zh-CN" b="1" dirty="0">
                <a:latin typeface="黑体" panose="02010609060101010101" pitchFamily="49" charset="-122"/>
                <a:ea typeface="黑体" panose="02010609060101010101" pitchFamily="49" charset="-122"/>
              </a:rPr>
              <a:t>1914</a:t>
            </a:r>
            <a:endParaRPr lang="en-US" altLang="zh-CN" b="1" dirty="0">
              <a:latin typeface="黑体" panose="02010609060101010101" pitchFamily="49" charset="-122"/>
              <a:ea typeface="黑体" panose="02010609060101010101" pitchFamily="49" charset="-122"/>
            </a:endParaRPr>
          </a:p>
        </p:txBody>
      </p:sp>
      <p:sp>
        <p:nvSpPr>
          <p:cNvPr id="43023" name="文本框 16400"/>
          <p:cNvSpPr txBox="1"/>
          <p:nvPr/>
        </p:nvSpPr>
        <p:spPr>
          <a:xfrm>
            <a:off x="6577013" y="4689475"/>
            <a:ext cx="889000" cy="365125"/>
          </a:xfrm>
          <a:prstGeom prst="rect">
            <a:avLst/>
          </a:prstGeom>
          <a:noFill/>
          <a:ln w="9525">
            <a:noFill/>
          </a:ln>
        </p:spPr>
        <p:txBody>
          <a:bodyPr anchor="t">
            <a:spAutoFit/>
          </a:bodyPr>
          <a:p>
            <a:pPr algn="just">
              <a:buFont typeface="Arial" panose="020B0604020202020204" pitchFamily="34" charset="0"/>
            </a:pPr>
            <a:r>
              <a:rPr lang="en-US" altLang="zh-CN" b="1" dirty="0">
                <a:latin typeface="黑体" panose="02010609060101010101" pitchFamily="49" charset="-122"/>
                <a:ea typeface="黑体" panose="02010609060101010101" pitchFamily="49" charset="-122"/>
              </a:rPr>
              <a:t>1919</a:t>
            </a:r>
            <a:endParaRPr lang="en-US" altLang="zh-CN" b="1" dirty="0">
              <a:latin typeface="黑体" panose="02010609060101010101" pitchFamily="49" charset="-122"/>
              <a:ea typeface="黑体" panose="02010609060101010101" pitchFamily="49" charset="-122"/>
            </a:endParaRPr>
          </a:p>
        </p:txBody>
      </p:sp>
      <p:sp>
        <p:nvSpPr>
          <p:cNvPr id="43024" name="文本框 16401"/>
          <p:cNvSpPr txBox="1"/>
          <p:nvPr/>
        </p:nvSpPr>
        <p:spPr>
          <a:xfrm>
            <a:off x="8437563" y="4689475"/>
            <a:ext cx="889000" cy="365125"/>
          </a:xfrm>
          <a:prstGeom prst="rect">
            <a:avLst/>
          </a:prstGeom>
          <a:noFill/>
          <a:ln w="9525">
            <a:noFill/>
          </a:ln>
        </p:spPr>
        <p:txBody>
          <a:bodyPr anchor="t">
            <a:spAutoFit/>
          </a:bodyPr>
          <a:p>
            <a:pPr algn="just">
              <a:buFont typeface="Arial" panose="020B0604020202020204" pitchFamily="34" charset="0"/>
            </a:pPr>
            <a:r>
              <a:rPr lang="en-US" altLang="zh-CN" b="1" dirty="0">
                <a:latin typeface="黑体" panose="02010609060101010101" pitchFamily="49" charset="-122"/>
                <a:ea typeface="黑体" panose="02010609060101010101" pitchFamily="49" charset="-122"/>
              </a:rPr>
              <a:t>1937</a:t>
            </a:r>
            <a:endParaRPr lang="en-US" altLang="zh-CN" b="1" dirty="0">
              <a:latin typeface="黑体" panose="02010609060101010101" pitchFamily="49" charset="-122"/>
              <a:ea typeface="黑体" panose="02010609060101010101" pitchFamily="49" charset="-122"/>
            </a:endParaRPr>
          </a:p>
        </p:txBody>
      </p:sp>
      <p:sp>
        <p:nvSpPr>
          <p:cNvPr id="43025" name="直接连接符 16402"/>
          <p:cNvSpPr/>
          <p:nvPr/>
        </p:nvSpPr>
        <p:spPr>
          <a:xfrm flipV="1">
            <a:off x="10177463" y="4419600"/>
            <a:ext cx="0" cy="134938"/>
          </a:xfrm>
          <a:prstGeom prst="line">
            <a:avLst/>
          </a:prstGeom>
          <a:ln w="9525" cap="flat" cmpd="sng">
            <a:solidFill>
              <a:srgbClr val="000000"/>
            </a:solidFill>
            <a:prstDash val="solid"/>
            <a:round/>
            <a:headEnd type="none" w="med" len="med"/>
            <a:tailEnd type="none" w="med" len="med"/>
          </a:ln>
        </p:spPr>
      </p:sp>
      <p:sp>
        <p:nvSpPr>
          <p:cNvPr id="43026" name="未知"/>
          <p:cNvSpPr/>
          <p:nvPr/>
        </p:nvSpPr>
        <p:spPr>
          <a:xfrm>
            <a:off x="1968500" y="979488"/>
            <a:ext cx="8704263" cy="3490912"/>
          </a:xfrm>
          <a:custGeom>
            <a:avLst/>
            <a:gdLst/>
            <a:ahLst/>
            <a:cxnLst>
              <a:cxn ang="0">
                <a:pos x="0" y="405"/>
              </a:cxn>
              <a:cxn ang="0">
                <a:pos x="1607" y="405"/>
              </a:cxn>
              <a:cxn ang="0">
                <a:pos x="5787" y="2825"/>
              </a:cxn>
              <a:cxn ang="0">
                <a:pos x="8735" y="4664"/>
              </a:cxn>
              <a:cxn ang="0">
                <a:pos x="10985" y="5631"/>
              </a:cxn>
              <a:cxn ang="0">
                <a:pos x="13933" y="5924"/>
              </a:cxn>
              <a:cxn ang="0">
                <a:pos x="19670" y="8341"/>
              </a:cxn>
              <a:cxn ang="0">
                <a:pos x="21600" y="21600"/>
              </a:cxn>
            </a:cxnLst>
            <a:pathLst>
              <a:path w="21600" h="21600">
                <a:moveTo>
                  <a:pt x="0" y="405"/>
                </a:moveTo>
                <a:cubicBezTo>
                  <a:pt x="269" y="405"/>
                  <a:pt x="642" y="0"/>
                  <a:pt x="1607" y="405"/>
                </a:cubicBezTo>
                <a:cubicBezTo>
                  <a:pt x="2572" y="810"/>
                  <a:pt x="4600" y="2115"/>
                  <a:pt x="5787" y="2825"/>
                </a:cubicBezTo>
                <a:cubicBezTo>
                  <a:pt x="6974" y="3536"/>
                  <a:pt x="7868" y="4194"/>
                  <a:pt x="8735" y="4664"/>
                </a:cubicBezTo>
                <a:cubicBezTo>
                  <a:pt x="9602" y="5134"/>
                  <a:pt x="10118" y="5423"/>
                  <a:pt x="10985" y="5631"/>
                </a:cubicBezTo>
                <a:cubicBezTo>
                  <a:pt x="11852" y="5840"/>
                  <a:pt x="12486" y="5471"/>
                  <a:pt x="13933" y="5924"/>
                </a:cubicBezTo>
                <a:cubicBezTo>
                  <a:pt x="15381" y="6378"/>
                  <a:pt x="18391" y="5728"/>
                  <a:pt x="19670" y="8341"/>
                </a:cubicBezTo>
                <a:cubicBezTo>
                  <a:pt x="20948" y="10954"/>
                  <a:pt x="21277" y="19388"/>
                  <a:pt x="21600" y="21600"/>
                </a:cubicBezTo>
              </a:path>
            </a:pathLst>
          </a:custGeom>
          <a:noFill/>
          <a:ln w="127000" cap="flat" cmpd="sng">
            <a:solidFill>
              <a:schemeClr val="tx1"/>
            </a:solidFill>
            <a:prstDash val="solid"/>
            <a:round/>
            <a:headEnd type="none" w="med" len="med"/>
            <a:tailEnd type="none" w="med" len="med"/>
          </a:ln>
        </p:spPr>
        <p:txBody>
          <a:bodyPr/>
          <a:p>
            <a:endParaRPr lang="zh-CN" altLang="en-US"/>
          </a:p>
        </p:txBody>
      </p:sp>
      <p:sp>
        <p:nvSpPr>
          <p:cNvPr id="43027" name="未知"/>
          <p:cNvSpPr/>
          <p:nvPr/>
        </p:nvSpPr>
        <p:spPr>
          <a:xfrm>
            <a:off x="7632700" y="1123950"/>
            <a:ext cx="2509838" cy="3387725"/>
          </a:xfrm>
          <a:custGeom>
            <a:avLst/>
            <a:gdLst/>
            <a:ahLst/>
            <a:cxnLst>
              <a:cxn ang="0">
                <a:pos x="0" y="21600"/>
              </a:cxn>
              <a:cxn ang="0">
                <a:pos x="1405" y="16819"/>
              </a:cxn>
              <a:cxn ang="0">
                <a:pos x="4566" y="7840"/>
              </a:cxn>
              <a:cxn ang="0">
                <a:pos x="7377" y="2570"/>
              </a:cxn>
              <a:cxn ang="0">
                <a:pos x="14222" y="3157"/>
              </a:cxn>
              <a:cxn ang="0">
                <a:pos x="21600" y="21502"/>
              </a:cxn>
            </a:cxnLst>
            <a:pathLst>
              <a:path w="21600" h="21600">
                <a:moveTo>
                  <a:pt x="0" y="21600"/>
                </a:moveTo>
                <a:cubicBezTo>
                  <a:pt x="233" y="20802"/>
                  <a:pt x="640" y="19114"/>
                  <a:pt x="1405" y="16819"/>
                </a:cubicBezTo>
                <a:cubicBezTo>
                  <a:pt x="2170" y="14524"/>
                  <a:pt x="3568" y="10217"/>
                  <a:pt x="4566" y="7840"/>
                </a:cubicBezTo>
                <a:cubicBezTo>
                  <a:pt x="5563" y="5464"/>
                  <a:pt x="5767" y="3351"/>
                  <a:pt x="7377" y="2570"/>
                </a:cubicBezTo>
                <a:cubicBezTo>
                  <a:pt x="8986" y="1789"/>
                  <a:pt x="11848" y="0"/>
                  <a:pt x="14222" y="3157"/>
                </a:cubicBezTo>
                <a:cubicBezTo>
                  <a:pt x="16596" y="6314"/>
                  <a:pt x="20369" y="18446"/>
                  <a:pt x="21600" y="21502"/>
                </a:cubicBezTo>
              </a:path>
            </a:pathLst>
          </a:custGeom>
          <a:noFill/>
          <a:ln w="127000" cap="flat" cmpd="sng">
            <a:solidFill>
              <a:schemeClr val="tx1"/>
            </a:solidFill>
            <a:prstDash val="solid"/>
            <a:round/>
            <a:headEnd type="none" w="med" len="med"/>
            <a:tailEnd type="none" w="med" len="med"/>
          </a:ln>
        </p:spPr>
        <p:txBody>
          <a:bodyPr/>
          <a:p>
            <a:endParaRPr lang="zh-CN" altLang="en-US"/>
          </a:p>
        </p:txBody>
      </p:sp>
      <p:sp>
        <p:nvSpPr>
          <p:cNvPr id="43028" name="未知"/>
          <p:cNvSpPr/>
          <p:nvPr/>
        </p:nvSpPr>
        <p:spPr>
          <a:xfrm>
            <a:off x="1963738" y="2363788"/>
            <a:ext cx="8226425" cy="2166937"/>
          </a:xfrm>
          <a:custGeom>
            <a:avLst/>
            <a:gdLst/>
            <a:ahLst/>
            <a:cxnLst>
              <a:cxn ang="0">
                <a:pos x="0" y="21448"/>
              </a:cxn>
              <a:cxn ang="0">
                <a:pos x="858" y="20225"/>
              </a:cxn>
              <a:cxn ang="0">
                <a:pos x="3001" y="17325"/>
              </a:cxn>
              <a:cxn ang="0">
                <a:pos x="6538" y="11981"/>
              </a:cxn>
              <a:cxn ang="0">
                <a:pos x="10559" y="7706"/>
              </a:cxn>
              <a:cxn ang="0">
                <a:pos x="11362" y="12899"/>
              </a:cxn>
              <a:cxn ang="0">
                <a:pos x="12273" y="12284"/>
              </a:cxn>
              <a:cxn ang="0">
                <a:pos x="14096" y="8168"/>
              </a:cxn>
              <a:cxn ang="0">
                <a:pos x="16293" y="3736"/>
              </a:cxn>
              <a:cxn ang="0">
                <a:pos x="19134" y="2976"/>
              </a:cxn>
              <a:cxn ang="0">
                <a:pos x="21600" y="21600"/>
              </a:cxn>
            </a:cxnLst>
            <a:pathLst>
              <a:path w="21600" h="21600">
                <a:moveTo>
                  <a:pt x="0" y="21448"/>
                </a:moveTo>
                <a:cubicBezTo>
                  <a:pt x="142" y="21245"/>
                  <a:pt x="357" y="20916"/>
                  <a:pt x="858" y="20225"/>
                </a:cubicBezTo>
                <a:cubicBezTo>
                  <a:pt x="1358" y="19535"/>
                  <a:pt x="2054" y="18699"/>
                  <a:pt x="3001" y="17325"/>
                </a:cubicBezTo>
                <a:cubicBezTo>
                  <a:pt x="3948" y="15951"/>
                  <a:pt x="5277" y="13583"/>
                  <a:pt x="6538" y="11981"/>
                </a:cubicBezTo>
                <a:cubicBezTo>
                  <a:pt x="7798" y="10378"/>
                  <a:pt x="9755" y="7554"/>
                  <a:pt x="10559" y="7706"/>
                </a:cubicBezTo>
                <a:cubicBezTo>
                  <a:pt x="11364" y="7858"/>
                  <a:pt x="11075" y="12132"/>
                  <a:pt x="11362" y="12899"/>
                </a:cubicBezTo>
                <a:cubicBezTo>
                  <a:pt x="11649" y="13665"/>
                  <a:pt x="11818" y="13076"/>
                  <a:pt x="12273" y="12284"/>
                </a:cubicBezTo>
                <a:cubicBezTo>
                  <a:pt x="12729" y="11493"/>
                  <a:pt x="13427" y="9593"/>
                  <a:pt x="14096" y="8168"/>
                </a:cubicBezTo>
                <a:cubicBezTo>
                  <a:pt x="14766" y="6744"/>
                  <a:pt x="15453" y="4603"/>
                  <a:pt x="16293" y="3736"/>
                </a:cubicBezTo>
                <a:cubicBezTo>
                  <a:pt x="17133" y="2868"/>
                  <a:pt x="18249" y="0"/>
                  <a:pt x="19134" y="2976"/>
                </a:cubicBezTo>
                <a:cubicBezTo>
                  <a:pt x="20019" y="5952"/>
                  <a:pt x="21188" y="18497"/>
                  <a:pt x="21600" y="21600"/>
                </a:cubicBezTo>
              </a:path>
            </a:pathLst>
          </a:custGeom>
          <a:noFill/>
          <a:ln w="127000" cap="flat" cmpd="sng">
            <a:solidFill>
              <a:srgbClr val="000000"/>
            </a:solidFill>
            <a:prstDash val="solid"/>
            <a:round/>
            <a:headEnd type="none" w="med" len="med"/>
            <a:tailEnd type="none" w="med" len="med"/>
          </a:ln>
        </p:spPr>
        <p:txBody>
          <a:bodyPr/>
          <a:p>
            <a:endParaRPr lang="zh-CN" altLang="en-US"/>
          </a:p>
        </p:txBody>
      </p:sp>
      <p:sp>
        <p:nvSpPr>
          <p:cNvPr id="43029" name="文本框 16406"/>
          <p:cNvSpPr txBox="1"/>
          <p:nvPr/>
        </p:nvSpPr>
        <p:spPr>
          <a:xfrm>
            <a:off x="2736850" y="4689475"/>
            <a:ext cx="1117600" cy="366713"/>
          </a:xfrm>
          <a:prstGeom prst="rect">
            <a:avLst/>
          </a:prstGeom>
          <a:noFill/>
          <a:ln w="9525">
            <a:noFill/>
          </a:ln>
        </p:spPr>
        <p:txBody>
          <a:bodyPr lIns="90000" tIns="46800" rIns="90000" bIns="46800" anchor="t">
            <a:spAutoFit/>
          </a:bodyPr>
          <a:p>
            <a:pPr>
              <a:spcBef>
                <a:spcPct val="50000"/>
              </a:spcBef>
              <a:buFont typeface="Arial" panose="020B0604020202020204" pitchFamily="34" charset="0"/>
            </a:pPr>
            <a:r>
              <a:rPr lang="en-US" altLang="zh-CN" b="1" dirty="0">
                <a:latin typeface="Times New Roman" panose="02020603050405020304" charset="0"/>
                <a:ea typeface="宋体" panose="02010600030101010101" pitchFamily="2" charset="-122"/>
              </a:rPr>
              <a:t>1870</a:t>
            </a:r>
            <a:endParaRPr lang="en-US" altLang="zh-CN" b="1" dirty="0">
              <a:latin typeface="Times New Roman" panose="02020603050405020304" charset="0"/>
              <a:ea typeface="宋体" panose="02010600030101010101" pitchFamily="2" charset="-122"/>
            </a:endParaRPr>
          </a:p>
        </p:txBody>
      </p:sp>
      <p:sp>
        <p:nvSpPr>
          <p:cNvPr id="43030" name="直接连接符 16407"/>
          <p:cNvSpPr/>
          <p:nvPr/>
        </p:nvSpPr>
        <p:spPr>
          <a:xfrm flipV="1">
            <a:off x="3097213" y="4419600"/>
            <a:ext cx="0" cy="133350"/>
          </a:xfrm>
          <a:prstGeom prst="line">
            <a:avLst/>
          </a:prstGeom>
          <a:ln w="12700" cap="flat" cmpd="sng">
            <a:solidFill>
              <a:srgbClr val="000000"/>
            </a:solidFill>
            <a:prstDash val="solid"/>
            <a:round/>
            <a:headEnd type="none" w="med" len="med"/>
            <a:tailEnd type="none" w="med" len="med"/>
          </a:ln>
        </p:spPr>
      </p:sp>
      <p:sp>
        <p:nvSpPr>
          <p:cNvPr id="43031" name="未知"/>
          <p:cNvSpPr/>
          <p:nvPr/>
        </p:nvSpPr>
        <p:spPr>
          <a:xfrm>
            <a:off x="3035300" y="2617788"/>
            <a:ext cx="7740650" cy="1951037"/>
          </a:xfrm>
          <a:custGeom>
            <a:avLst/>
            <a:gdLst/>
            <a:ahLst/>
            <a:cxnLst>
              <a:cxn ang="0">
                <a:pos x="0" y="21393"/>
              </a:cxn>
              <a:cxn ang="0">
                <a:pos x="2313" y="17489"/>
              </a:cxn>
              <a:cxn ang="0">
                <a:pos x="3691" y="15713"/>
              </a:cxn>
              <a:cxn ang="0">
                <a:pos x="7933" y="8781"/>
              </a:cxn>
              <a:cxn ang="0">
                <a:pos x="10027" y="1679"/>
              </a:cxn>
              <a:cxn ang="0">
                <a:pos x="12452" y="11801"/>
              </a:cxn>
              <a:cxn ang="0">
                <a:pos x="15209" y="618"/>
              </a:cxn>
              <a:cxn ang="0">
                <a:pos x="17632" y="8074"/>
              </a:cxn>
              <a:cxn ang="0">
                <a:pos x="20057" y="20148"/>
              </a:cxn>
              <a:cxn ang="0">
                <a:pos x="20662" y="16774"/>
              </a:cxn>
              <a:cxn ang="0">
                <a:pos x="21600" y="21216"/>
              </a:cxn>
            </a:cxnLst>
            <a:pathLst>
              <a:path w="21600" h="21600">
                <a:moveTo>
                  <a:pt x="0" y="21393"/>
                </a:moveTo>
                <a:cubicBezTo>
                  <a:pt x="386" y="20745"/>
                  <a:pt x="1698" y="18439"/>
                  <a:pt x="2313" y="17489"/>
                </a:cubicBezTo>
                <a:cubicBezTo>
                  <a:pt x="2928" y="16538"/>
                  <a:pt x="2754" y="17165"/>
                  <a:pt x="3691" y="15713"/>
                </a:cubicBezTo>
                <a:cubicBezTo>
                  <a:pt x="4628" y="14262"/>
                  <a:pt x="6877" y="11124"/>
                  <a:pt x="7933" y="8781"/>
                </a:cubicBezTo>
                <a:cubicBezTo>
                  <a:pt x="8989" y="6438"/>
                  <a:pt x="9273" y="1178"/>
                  <a:pt x="10027" y="1679"/>
                </a:cubicBezTo>
                <a:cubicBezTo>
                  <a:pt x="10781" y="2180"/>
                  <a:pt x="11588" y="11978"/>
                  <a:pt x="12452" y="11801"/>
                </a:cubicBezTo>
                <a:cubicBezTo>
                  <a:pt x="13316" y="11625"/>
                  <a:pt x="14345" y="1237"/>
                  <a:pt x="15209" y="618"/>
                </a:cubicBezTo>
                <a:cubicBezTo>
                  <a:pt x="16073" y="0"/>
                  <a:pt x="16822" y="4818"/>
                  <a:pt x="17632" y="8074"/>
                </a:cubicBezTo>
                <a:cubicBezTo>
                  <a:pt x="18441" y="11330"/>
                  <a:pt x="19552" y="18697"/>
                  <a:pt x="20057" y="20148"/>
                </a:cubicBezTo>
                <a:cubicBezTo>
                  <a:pt x="20562" y="21600"/>
                  <a:pt x="20404" y="16597"/>
                  <a:pt x="20662" y="16774"/>
                </a:cubicBezTo>
                <a:cubicBezTo>
                  <a:pt x="20921" y="16951"/>
                  <a:pt x="21444" y="20472"/>
                  <a:pt x="21600" y="21216"/>
                </a:cubicBezTo>
              </a:path>
            </a:pathLst>
          </a:custGeom>
          <a:noFill/>
          <a:ln w="127000" cap="flat" cmpd="sng">
            <a:solidFill>
              <a:srgbClr val="FF0000"/>
            </a:solidFill>
            <a:prstDash val="solid"/>
            <a:round/>
            <a:headEnd type="none" w="med" len="med"/>
            <a:tailEnd type="none" w="med" len="med"/>
          </a:ln>
        </p:spPr>
        <p:txBody>
          <a:bodyPr/>
          <a:p>
            <a:endParaRPr lang="zh-CN" altLang="en-US"/>
          </a:p>
        </p:txBody>
      </p:sp>
      <p:sp>
        <p:nvSpPr>
          <p:cNvPr id="43032" name="未知"/>
          <p:cNvSpPr/>
          <p:nvPr/>
        </p:nvSpPr>
        <p:spPr>
          <a:xfrm rot="-480000">
            <a:off x="2795588" y="2843213"/>
            <a:ext cx="1619250" cy="1844675"/>
          </a:xfrm>
          <a:custGeom>
            <a:avLst/>
            <a:gdLst/>
            <a:ahLst/>
            <a:cxnLst>
              <a:cxn ang="0">
                <a:pos x="0" y="18728"/>
              </a:cxn>
              <a:cxn ang="0">
                <a:pos x="7768" y="6723"/>
              </a:cxn>
              <a:cxn ang="0">
                <a:pos x="10524" y="2553"/>
              </a:cxn>
              <a:cxn ang="0">
                <a:pos x="16046" y="2727"/>
              </a:cxn>
              <a:cxn ang="0">
                <a:pos x="20809" y="18901"/>
              </a:cxn>
              <a:cxn ang="0">
                <a:pos x="20809" y="18901"/>
              </a:cxn>
            </a:cxnLst>
            <a:pathLst>
              <a:path w="21600" h="21600">
                <a:moveTo>
                  <a:pt x="0" y="18728"/>
                </a:moveTo>
                <a:cubicBezTo>
                  <a:pt x="1299" y="16730"/>
                  <a:pt x="6010" y="9422"/>
                  <a:pt x="7768" y="6723"/>
                </a:cubicBezTo>
                <a:cubicBezTo>
                  <a:pt x="9526" y="4025"/>
                  <a:pt x="9141" y="3217"/>
                  <a:pt x="10524" y="2553"/>
                </a:cubicBezTo>
                <a:cubicBezTo>
                  <a:pt x="11907" y="1890"/>
                  <a:pt x="14330" y="0"/>
                  <a:pt x="16046" y="2727"/>
                </a:cubicBezTo>
                <a:cubicBezTo>
                  <a:pt x="17762" y="5454"/>
                  <a:pt x="20019" y="16203"/>
                  <a:pt x="20809" y="18901"/>
                </a:cubicBezTo>
                <a:cubicBezTo>
                  <a:pt x="21600" y="21600"/>
                  <a:pt x="20809" y="18901"/>
                  <a:pt x="20809" y="18901"/>
                </a:cubicBezTo>
              </a:path>
            </a:pathLst>
          </a:custGeom>
          <a:noFill/>
          <a:ln w="127000" cap="flat" cmpd="sng">
            <a:solidFill>
              <a:schemeClr val="tx1"/>
            </a:solidFill>
            <a:prstDash val="solid"/>
            <a:round/>
            <a:headEnd type="none" w="med" len="med"/>
            <a:tailEnd type="none" w="med" len="med"/>
          </a:ln>
        </p:spPr>
        <p:txBody>
          <a:bodyPr/>
          <a:p>
            <a:endParaRPr lang="zh-CN" altLang="en-US"/>
          </a:p>
        </p:txBody>
      </p:sp>
      <p:sp>
        <p:nvSpPr>
          <p:cNvPr id="43033" name="直接连接符 16410"/>
          <p:cNvSpPr/>
          <p:nvPr/>
        </p:nvSpPr>
        <p:spPr>
          <a:xfrm flipV="1">
            <a:off x="10177463" y="1133475"/>
            <a:ext cx="0" cy="3419475"/>
          </a:xfrm>
          <a:prstGeom prst="line">
            <a:avLst/>
          </a:prstGeom>
          <a:ln w="50800" cap="rnd" cmpd="sng">
            <a:solidFill>
              <a:srgbClr val="000000"/>
            </a:solidFill>
            <a:prstDash val="sysDot"/>
            <a:round/>
            <a:headEnd type="none" w="med" len="med"/>
            <a:tailEnd type="none" w="med" len="med"/>
          </a:ln>
        </p:spPr>
      </p:sp>
      <p:sp>
        <p:nvSpPr>
          <p:cNvPr id="43034" name="文本框 16411"/>
          <p:cNvSpPr txBox="1"/>
          <p:nvPr/>
        </p:nvSpPr>
        <p:spPr>
          <a:xfrm>
            <a:off x="0" y="0"/>
            <a:ext cx="11796713" cy="645160"/>
          </a:xfrm>
          <a:prstGeom prst="rect">
            <a:avLst/>
          </a:prstGeom>
          <a:noFill/>
          <a:ln w="9525">
            <a:noFill/>
          </a:ln>
        </p:spPr>
        <p:txBody>
          <a:bodyPr anchor="t">
            <a:spAutoFit/>
          </a:bodyPr>
          <a:p>
            <a:pPr algn="just">
              <a:spcBef>
                <a:spcPct val="50000"/>
              </a:spcBef>
              <a:buFont typeface="Arial" panose="020B0604020202020204" pitchFamily="34" charset="0"/>
            </a:pPr>
            <a:r>
              <a:rPr lang="zh-CN" altLang="en-US" sz="3600" b="1" dirty="0">
                <a:solidFill>
                  <a:srgbClr val="0000FF"/>
                </a:solidFill>
                <a:latin typeface="华文新魏" panose="02010800040101010101" charset="-122"/>
                <a:ea typeface="华文新魏" panose="02010800040101010101" charset="-122"/>
              </a:rPr>
              <a:t>中国近代存在的几种经济成分</a:t>
            </a:r>
            <a:endParaRPr lang="zh-CN" altLang="en-US" sz="3600" b="1" dirty="0">
              <a:solidFill>
                <a:srgbClr val="0000FF"/>
              </a:solidFill>
              <a:latin typeface="华文新魏" panose="02010800040101010101" charset="-122"/>
              <a:ea typeface="华文新魏" panose="02010800040101010101" charset="-122"/>
            </a:endParaRPr>
          </a:p>
        </p:txBody>
      </p:sp>
      <p:sp>
        <p:nvSpPr>
          <p:cNvPr id="43035" name="文本框 16412"/>
          <p:cNvSpPr txBox="1"/>
          <p:nvPr/>
        </p:nvSpPr>
        <p:spPr>
          <a:xfrm>
            <a:off x="3503613" y="476250"/>
            <a:ext cx="960437" cy="579438"/>
          </a:xfrm>
          <a:prstGeom prst="rect">
            <a:avLst/>
          </a:prstGeom>
          <a:noFill/>
          <a:ln w="9525">
            <a:noFill/>
          </a:ln>
        </p:spPr>
        <p:txBody>
          <a:bodyPr anchor="t">
            <a:spAutoFit/>
          </a:bodyPr>
          <a:p>
            <a:pPr algn="just">
              <a:spcBef>
                <a:spcPct val="50000"/>
              </a:spcBef>
              <a:buFont typeface="Arial" panose="020B0604020202020204" pitchFamily="34" charset="0"/>
            </a:pPr>
            <a:r>
              <a:rPr lang="zh-CN" altLang="en-US" sz="3200" dirty="0">
                <a:latin typeface="Times New Roman" panose="02020603050405020304" charset="0"/>
                <a:ea typeface="宋体" panose="02010600030101010101" pitchFamily="2" charset="-122"/>
              </a:rPr>
              <a:t>①</a:t>
            </a:r>
            <a:endParaRPr lang="zh-CN" altLang="en-US" sz="3200" dirty="0">
              <a:latin typeface="Times New Roman" panose="02020603050405020304" charset="0"/>
              <a:ea typeface="宋体" panose="02010600030101010101" pitchFamily="2" charset="-122"/>
            </a:endParaRPr>
          </a:p>
        </p:txBody>
      </p:sp>
      <p:sp>
        <p:nvSpPr>
          <p:cNvPr id="43036" name="文本框 16413"/>
          <p:cNvSpPr txBox="1"/>
          <p:nvPr/>
        </p:nvSpPr>
        <p:spPr>
          <a:xfrm>
            <a:off x="3455988" y="2303463"/>
            <a:ext cx="962025" cy="579437"/>
          </a:xfrm>
          <a:prstGeom prst="rect">
            <a:avLst/>
          </a:prstGeom>
          <a:noFill/>
          <a:ln w="9525">
            <a:noFill/>
          </a:ln>
        </p:spPr>
        <p:txBody>
          <a:bodyPr anchor="t">
            <a:spAutoFit/>
          </a:bodyPr>
          <a:p>
            <a:pPr algn="just">
              <a:spcBef>
                <a:spcPct val="50000"/>
              </a:spcBef>
              <a:buFont typeface="Arial" panose="020B0604020202020204" pitchFamily="34" charset="0"/>
            </a:pPr>
            <a:r>
              <a:rPr lang="zh-CN" altLang="en-US" sz="3200" dirty="0">
                <a:latin typeface="Times New Roman" panose="02020603050405020304" charset="0"/>
                <a:ea typeface="宋体" panose="02010600030101010101" pitchFamily="2" charset="-122"/>
              </a:rPr>
              <a:t>③</a:t>
            </a:r>
            <a:endParaRPr lang="zh-CN" altLang="en-US" sz="3200" dirty="0">
              <a:latin typeface="Times New Roman" panose="02020603050405020304" charset="0"/>
              <a:ea typeface="宋体" panose="02010600030101010101" pitchFamily="2" charset="-122"/>
            </a:endParaRPr>
          </a:p>
        </p:txBody>
      </p:sp>
      <p:sp>
        <p:nvSpPr>
          <p:cNvPr id="43037" name="文本框 16414"/>
          <p:cNvSpPr txBox="1"/>
          <p:nvPr/>
        </p:nvSpPr>
        <p:spPr>
          <a:xfrm>
            <a:off x="1968500" y="3571875"/>
            <a:ext cx="960438" cy="579438"/>
          </a:xfrm>
          <a:prstGeom prst="rect">
            <a:avLst/>
          </a:prstGeom>
          <a:noFill/>
          <a:ln w="9525">
            <a:noFill/>
          </a:ln>
        </p:spPr>
        <p:txBody>
          <a:bodyPr anchor="t">
            <a:spAutoFit/>
          </a:bodyPr>
          <a:p>
            <a:pPr algn="just">
              <a:spcBef>
                <a:spcPct val="50000"/>
              </a:spcBef>
              <a:buFont typeface="Arial" panose="020B0604020202020204" pitchFamily="34" charset="0"/>
            </a:pPr>
            <a:r>
              <a:rPr lang="zh-CN" altLang="en-US" sz="3200" dirty="0">
                <a:latin typeface="Times New Roman" panose="02020603050405020304" charset="0"/>
                <a:ea typeface="宋体" panose="02010600030101010101" pitchFamily="2" charset="-122"/>
              </a:rPr>
              <a:t>②</a:t>
            </a:r>
            <a:endParaRPr lang="zh-CN" altLang="en-US" sz="3200" dirty="0">
              <a:latin typeface="Times New Roman" panose="02020603050405020304" charset="0"/>
              <a:ea typeface="宋体" panose="02010600030101010101" pitchFamily="2" charset="-122"/>
            </a:endParaRPr>
          </a:p>
        </p:txBody>
      </p:sp>
      <p:sp>
        <p:nvSpPr>
          <p:cNvPr id="43038" name="文本框 16415"/>
          <p:cNvSpPr txBox="1"/>
          <p:nvPr/>
        </p:nvSpPr>
        <p:spPr>
          <a:xfrm>
            <a:off x="6096000" y="2132013"/>
            <a:ext cx="960438" cy="579437"/>
          </a:xfrm>
          <a:prstGeom prst="rect">
            <a:avLst/>
          </a:prstGeom>
          <a:noFill/>
          <a:ln w="9525">
            <a:noFill/>
          </a:ln>
        </p:spPr>
        <p:txBody>
          <a:bodyPr anchor="t">
            <a:spAutoFit/>
          </a:bodyPr>
          <a:p>
            <a:pPr algn="just">
              <a:spcBef>
                <a:spcPct val="50000"/>
              </a:spcBef>
              <a:buFont typeface="Arial" panose="020B0604020202020204" pitchFamily="34" charset="0"/>
            </a:pPr>
            <a:r>
              <a:rPr lang="zh-CN" altLang="en-US" sz="3200" dirty="0">
                <a:latin typeface="Times New Roman" panose="02020603050405020304" charset="0"/>
                <a:ea typeface="宋体" panose="02010600030101010101" pitchFamily="2" charset="-122"/>
              </a:rPr>
              <a:t>④</a:t>
            </a:r>
            <a:endParaRPr lang="zh-CN" altLang="en-US" sz="3200" dirty="0">
              <a:latin typeface="Times New Roman" panose="02020603050405020304" charset="0"/>
              <a:ea typeface="宋体" panose="02010600030101010101" pitchFamily="2" charset="-122"/>
            </a:endParaRPr>
          </a:p>
        </p:txBody>
      </p:sp>
      <p:sp>
        <p:nvSpPr>
          <p:cNvPr id="43039" name="文本框 16416"/>
          <p:cNvSpPr txBox="1"/>
          <p:nvPr/>
        </p:nvSpPr>
        <p:spPr>
          <a:xfrm>
            <a:off x="8401050" y="692150"/>
            <a:ext cx="960438" cy="579438"/>
          </a:xfrm>
          <a:prstGeom prst="rect">
            <a:avLst/>
          </a:prstGeom>
          <a:noFill/>
          <a:ln w="9525">
            <a:noFill/>
          </a:ln>
        </p:spPr>
        <p:txBody>
          <a:bodyPr anchor="t">
            <a:spAutoFit/>
          </a:bodyPr>
          <a:p>
            <a:pPr algn="just">
              <a:spcBef>
                <a:spcPct val="50000"/>
              </a:spcBef>
              <a:buFont typeface="Arial" panose="020B0604020202020204" pitchFamily="34" charset="0"/>
            </a:pPr>
            <a:r>
              <a:rPr lang="zh-CN" altLang="en-US" sz="3200" dirty="0">
                <a:latin typeface="Times New Roman" panose="02020603050405020304" charset="0"/>
                <a:ea typeface="宋体" panose="02010600030101010101" pitchFamily="2" charset="-122"/>
              </a:rPr>
              <a:t>⑤</a:t>
            </a:r>
            <a:endParaRPr lang="zh-CN" altLang="en-US" sz="3200" dirty="0">
              <a:latin typeface="Times New Roman" panose="02020603050405020304" charset="0"/>
              <a:ea typeface="宋体" panose="02010600030101010101" pitchFamily="2" charset="-122"/>
            </a:endParaRPr>
          </a:p>
        </p:txBody>
      </p:sp>
      <p:sp>
        <p:nvSpPr>
          <p:cNvPr id="43040" name="文本框 16417"/>
          <p:cNvSpPr txBox="1"/>
          <p:nvPr/>
        </p:nvSpPr>
        <p:spPr>
          <a:xfrm>
            <a:off x="817563" y="5084763"/>
            <a:ext cx="6143625" cy="579437"/>
          </a:xfrm>
          <a:prstGeom prst="rect">
            <a:avLst/>
          </a:prstGeom>
          <a:noFill/>
          <a:ln w="9525">
            <a:noFill/>
          </a:ln>
        </p:spPr>
        <p:txBody>
          <a:bodyPr anchor="t">
            <a:spAutoFit/>
          </a:bodyPr>
          <a:p>
            <a:pPr algn="just">
              <a:spcBef>
                <a:spcPct val="50000"/>
              </a:spcBef>
              <a:buFont typeface="Arial" panose="020B0604020202020204" pitchFamily="34" charset="0"/>
            </a:pPr>
            <a:r>
              <a:rPr lang="zh-CN" altLang="en-US" sz="3200" b="1" dirty="0">
                <a:solidFill>
                  <a:srgbClr val="FF0000"/>
                </a:solidFill>
                <a:latin typeface="Times New Roman" panose="02020603050405020304" charset="0"/>
                <a:ea typeface="宋体" panose="02010600030101010101" pitchFamily="2" charset="-122"/>
              </a:rPr>
              <a:t>①小农经济</a:t>
            </a:r>
            <a:endParaRPr lang="zh-CN" altLang="en-US" sz="3200" b="1" dirty="0">
              <a:solidFill>
                <a:srgbClr val="FF0000"/>
              </a:solidFill>
              <a:latin typeface="Times New Roman" panose="02020603050405020304" charset="0"/>
              <a:ea typeface="宋体" panose="02010600030101010101" pitchFamily="2" charset="-122"/>
            </a:endParaRPr>
          </a:p>
        </p:txBody>
      </p:sp>
      <p:sp>
        <p:nvSpPr>
          <p:cNvPr id="43041" name="文本框 16418"/>
          <p:cNvSpPr txBox="1"/>
          <p:nvPr/>
        </p:nvSpPr>
        <p:spPr>
          <a:xfrm>
            <a:off x="719138" y="6205538"/>
            <a:ext cx="5857875" cy="579437"/>
          </a:xfrm>
          <a:prstGeom prst="rect">
            <a:avLst/>
          </a:prstGeom>
          <a:noFill/>
          <a:ln w="9525">
            <a:noFill/>
          </a:ln>
        </p:spPr>
        <p:txBody>
          <a:bodyPr anchor="t">
            <a:spAutoFit/>
          </a:bodyPr>
          <a:p>
            <a:pPr algn="just">
              <a:spcBef>
                <a:spcPct val="50000"/>
              </a:spcBef>
              <a:buFont typeface="Arial" panose="020B0604020202020204" pitchFamily="34" charset="0"/>
            </a:pPr>
            <a:r>
              <a:rPr lang="zh-CN" altLang="en-US" sz="3200" b="1" dirty="0">
                <a:solidFill>
                  <a:srgbClr val="FF0000"/>
                </a:solidFill>
                <a:latin typeface="Times New Roman" panose="02020603050405020304" charset="0"/>
                <a:ea typeface="宋体" panose="02010600030101010101" pitchFamily="2" charset="-122"/>
              </a:rPr>
              <a:t>③洋务企业</a:t>
            </a:r>
            <a:endParaRPr lang="zh-CN" altLang="en-US" sz="3200" b="1" dirty="0">
              <a:solidFill>
                <a:srgbClr val="FF0000"/>
              </a:solidFill>
              <a:latin typeface="Times New Roman" panose="02020603050405020304" charset="0"/>
              <a:ea typeface="宋体" panose="02010600030101010101" pitchFamily="2" charset="-122"/>
            </a:endParaRPr>
          </a:p>
        </p:txBody>
      </p:sp>
      <p:sp>
        <p:nvSpPr>
          <p:cNvPr id="43042" name="文本框 16419"/>
          <p:cNvSpPr txBox="1"/>
          <p:nvPr/>
        </p:nvSpPr>
        <p:spPr>
          <a:xfrm>
            <a:off x="719138" y="5661025"/>
            <a:ext cx="8545512" cy="579438"/>
          </a:xfrm>
          <a:prstGeom prst="rect">
            <a:avLst/>
          </a:prstGeom>
          <a:noFill/>
          <a:ln w="9525">
            <a:noFill/>
          </a:ln>
        </p:spPr>
        <p:txBody>
          <a:bodyPr anchor="t">
            <a:spAutoFit/>
          </a:bodyPr>
          <a:p>
            <a:pPr algn="just">
              <a:spcBef>
                <a:spcPct val="50000"/>
              </a:spcBef>
              <a:buFont typeface="Arial" panose="020B0604020202020204" pitchFamily="34" charset="0"/>
            </a:pPr>
            <a:r>
              <a:rPr lang="zh-CN" altLang="en-US" sz="3200" b="1" dirty="0">
                <a:solidFill>
                  <a:srgbClr val="FF0000"/>
                </a:solidFill>
                <a:latin typeface="Times New Roman" panose="02020603050405020304" charset="0"/>
                <a:ea typeface="宋体" panose="02010600030101010101" pitchFamily="2" charset="-122"/>
              </a:rPr>
              <a:t>②外资企业</a:t>
            </a:r>
            <a:endParaRPr lang="zh-CN" altLang="en-US" sz="3200" b="1" dirty="0">
              <a:solidFill>
                <a:srgbClr val="FF0000"/>
              </a:solidFill>
              <a:latin typeface="Times New Roman" panose="02020603050405020304" charset="0"/>
              <a:ea typeface="宋体" panose="02010600030101010101" pitchFamily="2" charset="-122"/>
            </a:endParaRPr>
          </a:p>
        </p:txBody>
      </p:sp>
      <p:sp>
        <p:nvSpPr>
          <p:cNvPr id="43043" name="文本框 16420"/>
          <p:cNvSpPr txBox="1"/>
          <p:nvPr/>
        </p:nvSpPr>
        <p:spPr>
          <a:xfrm>
            <a:off x="4800600" y="5227638"/>
            <a:ext cx="6767513" cy="579437"/>
          </a:xfrm>
          <a:prstGeom prst="rect">
            <a:avLst/>
          </a:prstGeom>
          <a:noFill/>
          <a:ln w="9525">
            <a:noFill/>
          </a:ln>
        </p:spPr>
        <p:txBody>
          <a:bodyPr anchor="t">
            <a:spAutoFit/>
          </a:bodyPr>
          <a:p>
            <a:pPr algn="just">
              <a:spcBef>
                <a:spcPct val="50000"/>
              </a:spcBef>
              <a:buFont typeface="Arial" panose="020B0604020202020204" pitchFamily="34" charset="0"/>
            </a:pPr>
            <a:r>
              <a:rPr lang="zh-CN" altLang="en-US" sz="3200" b="1" dirty="0">
                <a:solidFill>
                  <a:srgbClr val="FF0000"/>
                </a:solidFill>
                <a:latin typeface="Times New Roman" panose="02020603050405020304" charset="0"/>
                <a:ea typeface="宋体" panose="02010600030101010101" pitchFamily="2" charset="-122"/>
              </a:rPr>
              <a:t>④民族资本主义企业</a:t>
            </a:r>
            <a:endParaRPr lang="zh-CN" altLang="en-US" sz="3200" b="1" dirty="0">
              <a:solidFill>
                <a:srgbClr val="FF0000"/>
              </a:solidFill>
              <a:latin typeface="Times New Roman" panose="02020603050405020304" charset="0"/>
              <a:ea typeface="宋体" panose="02010600030101010101" pitchFamily="2" charset="-122"/>
            </a:endParaRPr>
          </a:p>
        </p:txBody>
      </p:sp>
      <p:sp>
        <p:nvSpPr>
          <p:cNvPr id="43044" name="文本框 16421"/>
          <p:cNvSpPr txBox="1"/>
          <p:nvPr/>
        </p:nvSpPr>
        <p:spPr>
          <a:xfrm>
            <a:off x="4849813" y="5876925"/>
            <a:ext cx="6238875" cy="579438"/>
          </a:xfrm>
          <a:prstGeom prst="rect">
            <a:avLst/>
          </a:prstGeom>
          <a:noFill/>
          <a:ln w="9525">
            <a:noFill/>
          </a:ln>
        </p:spPr>
        <p:txBody>
          <a:bodyPr anchor="t">
            <a:spAutoFit/>
          </a:bodyPr>
          <a:p>
            <a:pPr algn="just">
              <a:spcBef>
                <a:spcPct val="50000"/>
              </a:spcBef>
              <a:buFont typeface="Arial" panose="020B0604020202020204" pitchFamily="34" charset="0"/>
            </a:pPr>
            <a:r>
              <a:rPr lang="zh-CN" altLang="en-US" sz="3200" b="1" dirty="0">
                <a:solidFill>
                  <a:srgbClr val="FF0000"/>
                </a:solidFill>
                <a:latin typeface="Times New Roman" panose="02020603050405020304" charset="0"/>
                <a:ea typeface="宋体" panose="02010600030101010101" pitchFamily="2" charset="-122"/>
              </a:rPr>
              <a:t>⑤官僚资本主义企业</a:t>
            </a:r>
            <a:endParaRPr lang="zh-CN" altLang="en-US" sz="3200" b="1" dirty="0">
              <a:solidFill>
                <a:srgbClr val="FF0000"/>
              </a:solidFill>
              <a:latin typeface="Times New Roman" panose="02020603050405020304" charset="0"/>
              <a:ea typeface="宋体" panose="02010600030101010101" pitchFamily="2" charset="-122"/>
            </a:endParaRP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0961" name="矩形 58369"/>
          <p:cNvSpPr/>
          <p:nvPr/>
        </p:nvSpPr>
        <p:spPr>
          <a:xfrm>
            <a:off x="0" y="901700"/>
            <a:ext cx="601663" cy="366713"/>
          </a:xfrm>
          <a:prstGeom prst="rect">
            <a:avLst/>
          </a:prstGeom>
          <a:noFill/>
          <a:ln w="9525">
            <a:noFill/>
          </a:ln>
        </p:spPr>
        <p:txBody>
          <a:bodyPr wrap="none" anchor="ctr">
            <a:spAutoFit/>
          </a:bodyPr>
          <a:p>
            <a:pPr indent="266700">
              <a:buFont typeface="Arial" panose="020B0604020202020204" pitchFamily="34" charset="0"/>
            </a:pPr>
            <a:endParaRPr lang="zh-CN" altLang="en-US" dirty="0">
              <a:latin typeface="Arial" panose="020B0604020202020204" pitchFamily="34" charset="0"/>
              <a:ea typeface="宋体" panose="02010600030101010101" pitchFamily="2" charset="-122"/>
            </a:endParaRPr>
          </a:p>
        </p:txBody>
      </p:sp>
      <p:graphicFrame>
        <p:nvGraphicFramePr>
          <p:cNvPr id="134166" name="内容占位符 134165"/>
          <p:cNvGraphicFramePr>
            <a:graphicFrameLocks noGrp="1"/>
          </p:cNvGraphicFramePr>
          <p:nvPr>
            <p:ph idx="4294967295"/>
            <p:custDataLst>
              <p:tags r:id="rId1"/>
            </p:custDataLst>
          </p:nvPr>
        </p:nvGraphicFramePr>
        <p:xfrm>
          <a:off x="304800" y="139700"/>
          <a:ext cx="11480800" cy="4791075"/>
        </p:xfrm>
        <a:graphic>
          <a:graphicData uri="http://schemas.openxmlformats.org/drawingml/2006/table">
            <a:tbl>
              <a:tblPr/>
              <a:tblGrid>
                <a:gridCol w="1320800"/>
                <a:gridCol w="10160000"/>
              </a:tblGrid>
              <a:tr h="634661">
                <a:tc gridSpan="2">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lvl="0" algn="ctr">
                        <a:spcBef>
                          <a:spcPct val="0"/>
                        </a:spcBef>
                        <a:buNone/>
                      </a:pPr>
                      <a:r>
                        <a:rPr lang="zh-CN" altLang="en-US" sz="3200" b="1" dirty="0">
                          <a:solidFill>
                            <a:srgbClr val="0000FF"/>
                          </a:solidFill>
                          <a:ea typeface="微软雅黑" panose="020B0503020204020204" pitchFamily="34" charset="-122"/>
                        </a:rPr>
                        <a:t>民族资本主义发展的阻碍因素</a:t>
                      </a:r>
                      <a:endParaRPr lang="zh-CN" altLang="en-US" sz="3200" b="1" dirty="0">
                        <a:solidFill>
                          <a:srgbClr val="0000FF"/>
                        </a:solidFill>
                        <a:ea typeface="微软雅黑" panose="020B0503020204020204" pitchFamily="34" charset="-122"/>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hMerge="1">
                  <a:tcPr>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r>
              <a:tr h="1424066">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a:spcBef>
                          <a:spcPct val="0"/>
                        </a:spcBef>
                        <a:buNone/>
                      </a:pPr>
                      <a:r>
                        <a:rPr lang="zh-CN" altLang="en-US" b="1" dirty="0">
                          <a:solidFill>
                            <a:srgbClr val="FF0000"/>
                          </a:solidFill>
                          <a:latin typeface="Times New Roman" panose="02020603050405020304" charset="0"/>
                          <a:ea typeface="微软雅黑" panose="020B0503020204020204" pitchFamily="34" charset="-122"/>
                        </a:rPr>
                        <a:t>社会</a:t>
                      </a:r>
                      <a:endParaRPr lang="zh-CN" altLang="en-US" b="1" dirty="0">
                        <a:solidFill>
                          <a:srgbClr val="FF0000"/>
                        </a:solidFill>
                        <a:latin typeface="Times New Roman" panose="02020603050405020304" charset="0"/>
                        <a:ea typeface="微软雅黑" panose="020B0503020204020204" pitchFamily="34" charset="-122"/>
                      </a:endParaRPr>
                    </a:p>
                    <a:p>
                      <a:pPr marL="0" lvl="0" indent="0" algn="ctr">
                        <a:spcBef>
                          <a:spcPct val="0"/>
                        </a:spcBef>
                        <a:buNone/>
                      </a:pPr>
                      <a:r>
                        <a:rPr lang="zh-CN" altLang="en-US" b="1" dirty="0">
                          <a:solidFill>
                            <a:srgbClr val="FF0000"/>
                          </a:solidFill>
                          <a:latin typeface="Times New Roman" panose="02020603050405020304" charset="0"/>
                          <a:ea typeface="微软雅黑" panose="020B0503020204020204" pitchFamily="34" charset="-122"/>
                        </a:rPr>
                        <a:t>性质</a:t>
                      </a:r>
                      <a:endParaRPr lang="zh-CN" altLang="en-US" b="1" dirty="0">
                        <a:solidFill>
                          <a:srgbClr val="FF0000"/>
                        </a:solidFill>
                        <a:ea typeface="微软雅黑" panose="020B0503020204020204" pitchFamily="34" charset="-122"/>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lvl="0" algn="ctr">
                        <a:spcBef>
                          <a:spcPct val="0"/>
                        </a:spcBef>
                        <a:buNone/>
                      </a:pPr>
                      <a:endParaRPr lang="zh-CN" altLang="en-US" dirty="0"/>
                    </a:p>
                    <a:p>
                      <a:pPr lvl="0" algn="ctr">
                        <a:spcBef>
                          <a:spcPct val="0"/>
                        </a:spcBef>
                        <a:buNone/>
                      </a:pPr>
                      <a:endParaRPr lang="zh-CN" altLang="en-US" dirty="0"/>
                    </a:p>
                    <a:p>
                      <a:pPr lvl="0" algn="ctr">
                        <a:spcBef>
                          <a:spcPct val="0"/>
                        </a:spcBef>
                        <a:buNone/>
                      </a:pPr>
                      <a:endParaRPr lang="zh-CN" altLang="en-US" dirty="0"/>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1873771">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a:spcBef>
                          <a:spcPct val="0"/>
                        </a:spcBef>
                        <a:buNone/>
                      </a:pPr>
                      <a:r>
                        <a:rPr lang="zh-CN" altLang="en-US" b="1" dirty="0">
                          <a:solidFill>
                            <a:srgbClr val="FF0000"/>
                          </a:solidFill>
                          <a:latin typeface="Times New Roman" panose="02020603050405020304" charset="0"/>
                          <a:ea typeface="微软雅黑" panose="020B0503020204020204" pitchFamily="34" charset="-122"/>
                        </a:rPr>
                        <a:t>自身</a:t>
                      </a:r>
                      <a:endParaRPr lang="zh-CN" altLang="en-US" b="1" dirty="0">
                        <a:solidFill>
                          <a:srgbClr val="FF0000"/>
                        </a:solidFill>
                        <a:latin typeface="Times New Roman" panose="02020603050405020304" charset="0"/>
                        <a:ea typeface="微软雅黑" panose="020B0503020204020204" pitchFamily="34" charset="-122"/>
                      </a:endParaRPr>
                    </a:p>
                    <a:p>
                      <a:pPr marL="0" lvl="0" indent="0" algn="ctr">
                        <a:spcBef>
                          <a:spcPct val="0"/>
                        </a:spcBef>
                        <a:buNone/>
                      </a:pPr>
                      <a:r>
                        <a:rPr lang="zh-CN" altLang="en-US" b="1" dirty="0">
                          <a:solidFill>
                            <a:srgbClr val="FF0000"/>
                          </a:solidFill>
                          <a:latin typeface="Times New Roman" panose="02020603050405020304" charset="0"/>
                          <a:ea typeface="微软雅黑" panose="020B0503020204020204" pitchFamily="34" charset="-122"/>
                        </a:rPr>
                        <a:t>因素</a:t>
                      </a:r>
                      <a:endParaRPr lang="zh-CN" altLang="en-US" b="1" dirty="0">
                        <a:solidFill>
                          <a:srgbClr val="FF0000"/>
                        </a:solidFill>
                        <a:ea typeface="微软雅黑" panose="020B0503020204020204" pitchFamily="34" charset="-122"/>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lvl="0" algn="ctr">
                        <a:spcBef>
                          <a:spcPct val="0"/>
                        </a:spcBef>
                        <a:buNone/>
                      </a:pPr>
                      <a:endParaRPr lang="zh-CN" altLang="en-US" dirty="0"/>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794478">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a:spcBef>
                          <a:spcPct val="0"/>
                        </a:spcBef>
                        <a:buNone/>
                      </a:pPr>
                      <a:r>
                        <a:rPr lang="zh-CN" altLang="en-US" b="1" dirty="0">
                          <a:solidFill>
                            <a:srgbClr val="FF0000"/>
                          </a:solidFill>
                          <a:latin typeface="Times New Roman" panose="02020603050405020304" charset="0"/>
                          <a:ea typeface="微软雅黑" panose="020B0503020204020204" pitchFamily="34" charset="-122"/>
                        </a:rPr>
                        <a:t>政局</a:t>
                      </a:r>
                      <a:endParaRPr lang="zh-CN" altLang="en-US" b="1" dirty="0">
                        <a:solidFill>
                          <a:srgbClr val="FF0000"/>
                        </a:solidFill>
                        <a:latin typeface="Times New Roman" panose="02020603050405020304" charset="0"/>
                        <a:ea typeface="微软雅黑" panose="020B0503020204020204" pitchFamily="34" charset="-122"/>
                      </a:endParaRPr>
                    </a:p>
                    <a:p>
                      <a:pPr marL="0" lvl="0" indent="0" algn="ctr">
                        <a:spcBef>
                          <a:spcPct val="0"/>
                        </a:spcBef>
                        <a:buNone/>
                      </a:pPr>
                      <a:r>
                        <a:rPr lang="zh-CN" altLang="en-US" b="1" dirty="0">
                          <a:solidFill>
                            <a:srgbClr val="FF0000"/>
                          </a:solidFill>
                          <a:latin typeface="Times New Roman" panose="02020603050405020304" charset="0"/>
                          <a:ea typeface="微软雅黑" panose="020B0503020204020204" pitchFamily="34" charset="-122"/>
                        </a:rPr>
                        <a:t>动荡</a:t>
                      </a:r>
                      <a:endParaRPr lang="zh-CN" altLang="en-US" b="1" dirty="0">
                        <a:solidFill>
                          <a:srgbClr val="FF0000"/>
                        </a:solidFill>
                        <a:ea typeface="微软雅黑" panose="020B0503020204020204" pitchFamily="34" charset="-122"/>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lvl="0" algn="ctr">
                        <a:spcBef>
                          <a:spcPct val="0"/>
                        </a:spcBef>
                        <a:buNone/>
                      </a:pPr>
                      <a:endParaRPr lang="zh-CN" altLang="en-US" dirty="0"/>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sp>
        <p:nvSpPr>
          <p:cNvPr id="58387" name="矩形 58386"/>
          <p:cNvSpPr/>
          <p:nvPr/>
        </p:nvSpPr>
        <p:spPr>
          <a:xfrm>
            <a:off x="1701800" y="885825"/>
            <a:ext cx="10058400" cy="1373188"/>
          </a:xfrm>
          <a:prstGeom prst="rect">
            <a:avLst/>
          </a:prstGeom>
          <a:noFill/>
          <a:ln w="9525">
            <a:noFill/>
          </a:ln>
        </p:spPr>
        <p:txBody>
          <a:bodyPr anchor="t">
            <a:spAutoFit/>
          </a:bodyPr>
          <a:p>
            <a:pPr>
              <a:buFont typeface="Arial" panose="020B0604020202020204" pitchFamily="34" charset="0"/>
            </a:pPr>
            <a:r>
              <a:rPr lang="zh-CN" altLang="en-US" sz="2800" b="1" dirty="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pitchFamily="34" charset="-122"/>
              </a:rPr>
              <a:t>半殖民地半封建的社会性质，决定了近代民族工业受帝国主义、封建主义和官僚资本主义的压迫和束缚，这是阻碍民族资本主义发展的主要因素</a:t>
            </a:r>
            <a:endParaRPr lang="zh-CN" altLang="en-US" sz="2800" b="1" dirty="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pitchFamily="34" charset="-122"/>
            </a:endParaRPr>
          </a:p>
        </p:txBody>
      </p:sp>
      <p:sp>
        <p:nvSpPr>
          <p:cNvPr id="58388" name="矩形 58387"/>
          <p:cNvSpPr/>
          <p:nvPr/>
        </p:nvSpPr>
        <p:spPr>
          <a:xfrm>
            <a:off x="1828800" y="2325688"/>
            <a:ext cx="10058400" cy="1800225"/>
          </a:xfrm>
          <a:prstGeom prst="rect">
            <a:avLst/>
          </a:prstGeom>
          <a:noFill/>
          <a:ln w="9525">
            <a:noFill/>
          </a:ln>
        </p:spPr>
        <p:txBody>
          <a:bodyPr anchor="t">
            <a:spAutoFit/>
            <a:scene3d>
              <a:camera prst="orthographicFront"/>
              <a:lightRig rig="threePt" dir="t"/>
            </a:scene3d>
          </a:bodyPr>
          <a:p>
            <a:pPr>
              <a:buFont typeface="Arial" panose="020B0604020202020204" pitchFamily="34" charset="0"/>
            </a:pPr>
            <a:r>
              <a:rPr lang="zh-CN" altLang="en-US" sz="2800" b="1" dirty="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pitchFamily="34" charset="-122"/>
              </a:rPr>
              <a:t>民族工业资金少、规模小、技术力量薄弱，因而投资和发展方面主要集中在轻工业领域，重工业基础薄弱，且主要分布在沿海和通商口岸。这种工业结构和地区分布的失衡使民族工业畸形发展，未能形成独立完整的工业体系</a:t>
            </a:r>
            <a:endParaRPr lang="zh-CN" altLang="en-US" sz="2800" b="1" dirty="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pitchFamily="34" charset="-122"/>
            </a:endParaRPr>
          </a:p>
        </p:txBody>
      </p:sp>
      <p:sp>
        <p:nvSpPr>
          <p:cNvPr id="134165" name="矩形 58388"/>
          <p:cNvSpPr/>
          <p:nvPr/>
        </p:nvSpPr>
        <p:spPr>
          <a:xfrm>
            <a:off x="1584325" y="4210050"/>
            <a:ext cx="10302875" cy="519113"/>
          </a:xfrm>
          <a:prstGeom prst="rect">
            <a:avLst/>
          </a:prstGeom>
          <a:noFill/>
          <a:ln w="9525">
            <a:noFill/>
          </a:ln>
        </p:spPr>
        <p:txBody>
          <a:bodyPr anchor="t">
            <a:spAutoFit/>
            <a:scene3d>
              <a:camera prst="orthographicFront"/>
              <a:lightRig rig="threePt" dir="t"/>
            </a:scene3d>
          </a:bodyPr>
          <a:p>
            <a:pPr>
              <a:buFont typeface="Arial" panose="020B0604020202020204" pitchFamily="34" charset="0"/>
            </a:pPr>
            <a:r>
              <a:rPr lang="zh-CN" altLang="en-US" sz="2800" b="1" dirty="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pitchFamily="34" charset="-122"/>
              </a:rPr>
              <a:t>近代中国政局长期动荡，使民族工业的发展缺乏稳定的社会环境</a:t>
            </a:r>
            <a:endParaRPr lang="zh-CN" altLang="en-US" sz="2800" b="1" dirty="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pitchFamily="34" charset="-122"/>
            </a:endParaRPr>
          </a:p>
        </p:txBody>
      </p:sp>
      <p:sp>
        <p:nvSpPr>
          <p:cNvPr id="7" name="矩形 6"/>
          <p:cNvSpPr/>
          <p:nvPr/>
        </p:nvSpPr>
        <p:spPr>
          <a:xfrm>
            <a:off x="0" y="4916488"/>
            <a:ext cx="8718550" cy="519112"/>
          </a:xfrm>
          <a:prstGeom prst="rect">
            <a:avLst/>
          </a:prstGeom>
          <a:noFill/>
          <a:ln w="9525">
            <a:noFill/>
          </a:ln>
        </p:spPr>
        <p:txBody>
          <a:bodyPr wrap="none" anchor="t">
            <a:spAutoFit/>
          </a:bodyPr>
          <a:p>
            <a:pPr>
              <a:buFont typeface="Arial" panose="020B0604020202020204" pitchFamily="34" charset="0"/>
            </a:pPr>
            <a:r>
              <a:rPr lang="en-US" altLang="zh-CN" sz="2800" b="1" dirty="0">
                <a:solidFill>
                  <a:srgbClr val="CC0000"/>
                </a:solidFill>
                <a:latin typeface="微软雅黑" panose="020B0503020204020204" pitchFamily="34" charset="-122"/>
                <a:ea typeface="微软雅黑" panose="020B0503020204020204" pitchFamily="34" charset="-122"/>
              </a:rPr>
              <a:t>【</a:t>
            </a:r>
            <a:r>
              <a:rPr lang="zh-CN" altLang="en-US" sz="2800" b="1" dirty="0">
                <a:solidFill>
                  <a:srgbClr val="CC0000"/>
                </a:solidFill>
                <a:latin typeface="微软雅黑" panose="020B0503020204020204" pitchFamily="34" charset="-122"/>
                <a:ea typeface="微软雅黑" panose="020B0503020204020204" pitchFamily="34" charset="-122"/>
              </a:rPr>
              <a:t>归纳拓展</a:t>
            </a:r>
            <a:r>
              <a:rPr lang="en-US" altLang="zh-CN" sz="2800" b="1" dirty="0">
                <a:solidFill>
                  <a:srgbClr val="CC0000"/>
                </a:solidFill>
                <a:latin typeface="微软雅黑" panose="020B0503020204020204" pitchFamily="34" charset="-122"/>
                <a:ea typeface="微软雅黑" panose="020B0503020204020204" pitchFamily="34" charset="-122"/>
              </a:rPr>
              <a:t>】</a:t>
            </a:r>
            <a:r>
              <a:rPr lang="zh-CN" altLang="en-US" sz="2800" b="1" dirty="0">
                <a:solidFill>
                  <a:srgbClr val="CC0000"/>
                </a:solidFill>
                <a:latin typeface="微软雅黑" panose="020B0503020204020204" pitchFamily="34" charset="-122"/>
                <a:ea typeface="微软雅黑" panose="020B0503020204020204" pitchFamily="34" charset="-122"/>
              </a:rPr>
              <a:t>阻碍民族工业发展的因素及对我们的启示</a:t>
            </a:r>
            <a:endParaRPr lang="zh-CN" altLang="en-US" sz="2800" b="1" dirty="0">
              <a:solidFill>
                <a:srgbClr val="CC0000"/>
              </a:solidFill>
              <a:latin typeface="微软雅黑" panose="020B0503020204020204" pitchFamily="34" charset="-122"/>
              <a:ea typeface="微软雅黑" panose="020B0503020204020204" pitchFamily="34" charset="-122"/>
            </a:endParaRPr>
          </a:p>
        </p:txBody>
      </p:sp>
      <p:pic>
        <p:nvPicPr>
          <p:cNvPr id="8" name="Q15XZFX2LTYLS09.eps"/>
          <p:cNvPicPr>
            <a:picLocks noChangeAspect="1"/>
          </p:cNvPicPr>
          <p:nvPr/>
        </p:nvPicPr>
        <p:blipFill>
          <a:blip r:embed="rId2"/>
          <a:stretch>
            <a:fillRect/>
          </a:stretch>
        </p:blipFill>
        <p:spPr>
          <a:xfrm>
            <a:off x="0" y="5424488"/>
            <a:ext cx="11952288" cy="1433512"/>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8387"/>
                                        </p:tgtEl>
                                        <p:attrNameLst>
                                          <p:attrName>style.visibility</p:attrName>
                                        </p:attrNameLst>
                                      </p:cBhvr>
                                      <p:to>
                                        <p:strVal val="visible"/>
                                      </p:to>
                                    </p:set>
                                    <p:anim calcmode="lin" valueType="num">
                                      <p:cBhvr additive="base">
                                        <p:cTn id="7" dur="500" fill="hold"/>
                                        <p:tgtEl>
                                          <p:spTgt spid="58387"/>
                                        </p:tgtEl>
                                        <p:attrNameLst>
                                          <p:attrName>ppt_x</p:attrName>
                                        </p:attrNameLst>
                                      </p:cBhvr>
                                      <p:tavLst>
                                        <p:tav tm="0">
                                          <p:val>
                                            <p:strVal val="#ppt_x"/>
                                          </p:val>
                                        </p:tav>
                                        <p:tav tm="100000">
                                          <p:val>
                                            <p:strVal val="#ppt_x"/>
                                          </p:val>
                                        </p:tav>
                                      </p:tavLst>
                                    </p:anim>
                                    <p:anim calcmode="lin" valueType="num">
                                      <p:cBhvr additive="base">
                                        <p:cTn id="8" dur="500" fill="hold"/>
                                        <p:tgtEl>
                                          <p:spTgt spid="5838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8388"/>
                                        </p:tgtEl>
                                        <p:attrNameLst>
                                          <p:attrName>style.visibility</p:attrName>
                                        </p:attrNameLst>
                                      </p:cBhvr>
                                      <p:to>
                                        <p:strVal val="visible"/>
                                      </p:to>
                                    </p:set>
                                    <p:anim calcmode="lin" valueType="num">
                                      <p:cBhvr additive="base">
                                        <p:cTn id="13" dur="500" fill="hold"/>
                                        <p:tgtEl>
                                          <p:spTgt spid="58388"/>
                                        </p:tgtEl>
                                        <p:attrNameLst>
                                          <p:attrName>ppt_x</p:attrName>
                                        </p:attrNameLst>
                                      </p:cBhvr>
                                      <p:tavLst>
                                        <p:tav tm="0">
                                          <p:val>
                                            <p:strVal val="#ppt_x"/>
                                          </p:val>
                                        </p:tav>
                                        <p:tav tm="100000">
                                          <p:val>
                                            <p:strVal val="#ppt_x"/>
                                          </p:val>
                                        </p:tav>
                                      </p:tavLst>
                                    </p:anim>
                                    <p:anim calcmode="lin" valueType="num">
                                      <p:cBhvr additive="base">
                                        <p:cTn id="14" dur="500" fill="hold"/>
                                        <p:tgtEl>
                                          <p:spTgt spid="5838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134165"/>
                                        </p:tgtEl>
                                        <p:attrNameLst>
                                          <p:attrName>style.visibility</p:attrName>
                                        </p:attrNameLst>
                                      </p:cBhvr>
                                      <p:to>
                                        <p:strVal val="visible"/>
                                      </p:to>
                                    </p:set>
                                    <p:animEffect transition="in" filter="box(in)">
                                      <p:cBhvr>
                                        <p:cTn id="19" dur="500"/>
                                        <p:tgtEl>
                                          <p:spTgt spid="13416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ppt_x"/>
                                          </p:val>
                                        </p:tav>
                                        <p:tav tm="100000">
                                          <p:val>
                                            <p:strVal val="#ppt_x"/>
                                          </p:val>
                                        </p:tav>
                                      </p:tavLst>
                                    </p:anim>
                                    <p:anim calcmode="lin" valueType="num">
                                      <p:cBhvr additive="base">
                                        <p:cTn id="3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87" grpId="0"/>
      <p:bldP spid="58388" grpId="0"/>
      <p:bldP spid="134165" grpId="0"/>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154940" y="539750"/>
            <a:ext cx="12818745" cy="583565"/>
          </a:xfrm>
          <a:prstGeom prst="rect">
            <a:avLst/>
          </a:prstGeom>
          <a:noFill/>
          <a:ln w="9525">
            <a:noFill/>
          </a:ln>
        </p:spPr>
        <p:txBody>
          <a:bodyPr wrap="square">
            <a:spAutoFit/>
          </a:bodyPr>
          <a:p>
            <a:pPr indent="266700"/>
            <a:r>
              <a:rPr sz="3200" b="1">
                <a:effectLst>
                  <a:outerShdw blurRad="38100" dist="19050" dir="2700000" algn="tl" rotWithShape="0">
                    <a:schemeClr val="dk1">
                      <a:alpha val="40000"/>
                    </a:schemeClr>
                  </a:outerShdw>
                </a:effectLst>
                <a:highlight>
                  <a:srgbClr val="00FF00"/>
                </a:highlight>
                <a:latin typeface="微软雅黑" panose="020B0503020204020204" pitchFamily="34" charset="-122"/>
                <a:ea typeface="微软雅黑" panose="020B0503020204020204" pitchFamily="34" charset="-122"/>
              </a:rPr>
              <a:t>历史</a:t>
            </a:r>
            <a:r>
              <a:rPr lang="zh-CN" sz="3200" b="1">
                <a:effectLst>
                  <a:outerShdw blurRad="38100" dist="19050" dir="2700000" algn="tl" rotWithShape="0">
                    <a:schemeClr val="dk1">
                      <a:alpha val="40000"/>
                    </a:schemeClr>
                  </a:outerShdw>
                </a:effectLst>
                <a:highlight>
                  <a:srgbClr val="00FF00"/>
                </a:highlight>
                <a:latin typeface="微软雅黑" panose="020B0503020204020204" pitchFamily="34" charset="-122"/>
                <a:ea typeface="微软雅黑" panose="020B0503020204020204" pitchFamily="34" charset="-122"/>
              </a:rPr>
              <a:t>解释</a:t>
            </a:r>
            <a:r>
              <a:rPr sz="3200" b="1">
                <a:solidFill>
                  <a:srgbClr val="FF0000"/>
                </a:solidFill>
                <a:latin typeface="微软雅黑" panose="020B0503020204020204" pitchFamily="34" charset="-122"/>
                <a:ea typeface="微软雅黑" panose="020B0503020204020204" pitchFamily="34" charset="-122"/>
              </a:rPr>
              <a:t>——中国共产党是全民族团结抗战的中流砥柱</a:t>
            </a:r>
            <a:endParaRPr sz="3200" b="1">
              <a:solidFill>
                <a:srgbClr val="FF0000"/>
              </a:solidFill>
              <a:latin typeface="微软雅黑" panose="020B0503020204020204" pitchFamily="34" charset="-122"/>
              <a:ea typeface="微软雅黑" panose="020B0503020204020204" pitchFamily="34" charset="-122"/>
            </a:endParaRPr>
          </a:p>
        </p:txBody>
      </p:sp>
      <p:pic>
        <p:nvPicPr>
          <p:cNvPr id="5" name="图片 4" descr="32313537353832343b32313537353830373bd3d2"/>
          <p:cNvPicPr>
            <a:picLocks noChangeAspect="1"/>
          </p:cNvPicPr>
          <p:nvPr/>
        </p:nvPicPr>
        <p:blipFill>
          <a:blip r:embed="rId1"/>
          <a:stretch>
            <a:fillRect/>
          </a:stretch>
        </p:blipFill>
        <p:spPr>
          <a:xfrm>
            <a:off x="281940" y="0"/>
            <a:ext cx="534670" cy="441960"/>
          </a:xfrm>
          <a:prstGeom prst="rect">
            <a:avLst/>
          </a:prstGeom>
        </p:spPr>
      </p:pic>
      <p:sp>
        <p:nvSpPr>
          <p:cNvPr id="7" name="文本框 6"/>
          <p:cNvSpPr txBox="1"/>
          <p:nvPr/>
        </p:nvSpPr>
        <p:spPr>
          <a:xfrm>
            <a:off x="1031875" y="0"/>
            <a:ext cx="4897755" cy="583565"/>
          </a:xfrm>
          <a:prstGeom prst="rect">
            <a:avLst/>
          </a:prstGeom>
          <a:solidFill>
            <a:srgbClr val="FFFF00"/>
          </a:solidFill>
        </p:spPr>
        <p:txBody>
          <a:bodyPr wrap="square" rtlCol="0">
            <a:spAutoFit/>
          </a:bodyPr>
          <a:p>
            <a:r>
              <a:rPr lang="zh-CN" altLang="en-US" sz="3200">
                <a:effectLst>
                  <a:outerShdw blurRad="38100" dist="19050" dir="2700000" algn="tl" rotWithShape="0">
                    <a:schemeClr val="dk1">
                      <a:alpha val="40000"/>
                    </a:schemeClr>
                  </a:outerShdw>
                </a:effectLst>
              </a:rPr>
              <a:t>五、主题探究，能力提升</a:t>
            </a:r>
            <a:endParaRPr lang="zh-CN" altLang="en-US" sz="3200">
              <a:effectLst>
                <a:outerShdw blurRad="38100" dist="19050" dir="2700000" algn="tl" rotWithShape="0">
                  <a:schemeClr val="dk1">
                    <a:alpha val="40000"/>
                  </a:schemeClr>
                </a:outerShdw>
              </a:effectLst>
            </a:endParaRPr>
          </a:p>
        </p:txBody>
      </p:sp>
      <p:sp>
        <p:nvSpPr>
          <p:cNvPr id="2" name="文本框 1"/>
          <p:cNvSpPr txBox="1"/>
          <p:nvPr/>
        </p:nvSpPr>
        <p:spPr>
          <a:xfrm>
            <a:off x="281940" y="1087755"/>
            <a:ext cx="11568430" cy="829945"/>
          </a:xfrm>
          <a:prstGeom prst="rect">
            <a:avLst/>
          </a:prstGeom>
          <a:noFill/>
          <a:ln w="9525">
            <a:noFill/>
          </a:ln>
        </p:spPr>
        <p:txBody>
          <a:bodyPr wrap="square">
            <a:spAutoFit/>
          </a:bodyPr>
          <a:p>
            <a:pPr indent="0"/>
            <a:r>
              <a:rPr lang="zh-CN" sz="2400" b="1">
                <a:solidFill>
                  <a:schemeClr val="tx1"/>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cs typeface="华文行楷" panose="02010800040101010101" charset="-122"/>
              </a:rPr>
              <a:t>探究一、</a:t>
            </a:r>
            <a:r>
              <a:rPr lang="zh-CN" sz="2400" b="1">
                <a:solidFill>
                  <a:srgbClr val="0000FF"/>
                </a:solidFill>
                <a:latin typeface="华文行楷" panose="02010800040101010101" charset="-122"/>
                <a:ea typeface="华文行楷" panose="02010800040101010101" charset="-122"/>
                <a:cs typeface="华文行楷" panose="02010800040101010101" charset="-122"/>
              </a:rPr>
              <a:t>根据材料一</a:t>
            </a:r>
            <a:r>
              <a:rPr lang="en-US" sz="2400" b="1">
                <a:solidFill>
                  <a:srgbClr val="0000FF"/>
                </a:solidFill>
                <a:latin typeface="华文行楷" panose="02010800040101010101" charset="-122"/>
                <a:ea typeface="华文行楷" panose="02010800040101010101" charset="-122"/>
                <a:cs typeface="华文行楷" panose="02010800040101010101" charset="-122"/>
              </a:rPr>
              <a:t>,</a:t>
            </a:r>
            <a:r>
              <a:rPr lang="zh-CN" sz="2400" b="1">
                <a:solidFill>
                  <a:srgbClr val="0000FF"/>
                </a:solidFill>
                <a:latin typeface="华文行楷" panose="02010800040101010101" charset="-122"/>
                <a:ea typeface="华文行楷" panose="02010800040101010101" charset="-122"/>
                <a:cs typeface="华文行楷" panose="02010800040101010101" charset="-122"/>
              </a:rPr>
              <a:t>并结合所学知识</a:t>
            </a:r>
            <a:r>
              <a:rPr lang="en-US" sz="2400" b="1">
                <a:solidFill>
                  <a:srgbClr val="0000FF"/>
                </a:solidFill>
                <a:latin typeface="华文行楷" panose="02010800040101010101" charset="-122"/>
                <a:ea typeface="华文行楷" panose="02010800040101010101" charset="-122"/>
                <a:cs typeface="华文行楷" panose="02010800040101010101" charset="-122"/>
              </a:rPr>
              <a:t>,</a:t>
            </a:r>
            <a:r>
              <a:rPr lang="zh-CN" altLang="en-US" sz="2400" b="1">
                <a:solidFill>
                  <a:srgbClr val="0000FF"/>
                </a:solidFill>
                <a:latin typeface="华文行楷" panose="02010800040101010101" charset="-122"/>
                <a:ea typeface="华文行楷" panose="02010800040101010101" charset="-122"/>
                <a:cs typeface="华文行楷" panose="02010800040101010101" charset="-122"/>
              </a:rPr>
              <a:t>用相关史实</a:t>
            </a:r>
            <a:r>
              <a:rPr lang="zh-CN" sz="2400" b="1">
                <a:solidFill>
                  <a:srgbClr val="0000FF"/>
                </a:solidFill>
                <a:latin typeface="华文行楷" panose="02010800040101010101" charset="-122"/>
                <a:ea typeface="华文行楷" panose="02010800040101010101" charset="-122"/>
                <a:cs typeface="华文行楷" panose="02010800040101010101" charset="-122"/>
              </a:rPr>
              <a:t>说明为什么中国共产党是全民族团结抗战的中流砥柱。</a:t>
            </a:r>
            <a:endParaRPr lang="zh-CN" altLang="en-US" sz="2400" b="1">
              <a:solidFill>
                <a:srgbClr val="0000FF"/>
              </a:solidFill>
              <a:latin typeface="华文行楷" panose="02010800040101010101" charset="-122"/>
              <a:ea typeface="华文行楷" panose="02010800040101010101" charset="-122"/>
              <a:cs typeface="华文行楷" panose="02010800040101010101" charset="-122"/>
            </a:endParaRPr>
          </a:p>
        </p:txBody>
      </p:sp>
      <p:sp>
        <p:nvSpPr>
          <p:cNvPr id="3" name="文本框 2"/>
          <p:cNvSpPr txBox="1"/>
          <p:nvPr/>
        </p:nvSpPr>
        <p:spPr>
          <a:xfrm>
            <a:off x="242570" y="1917700"/>
            <a:ext cx="11706860" cy="829945"/>
          </a:xfrm>
          <a:prstGeom prst="rect">
            <a:avLst/>
          </a:prstGeom>
          <a:noFill/>
          <a:ln w="9525">
            <a:solidFill>
              <a:srgbClr val="C00000"/>
            </a:solidFill>
          </a:ln>
        </p:spPr>
        <p:txBody>
          <a:bodyPr wrap="square">
            <a:spAutoFit/>
          </a:bodyPr>
          <a:p>
            <a:pPr indent="0"/>
            <a:r>
              <a:rPr lang="zh-CN" sz="2400" b="1">
                <a:solidFill>
                  <a:srgbClr val="FF0000"/>
                </a:solidFill>
                <a:latin typeface="华文新魏" panose="02010800040101010101" charset="-122"/>
                <a:ea typeface="华文新魏" panose="02010800040101010101" charset="-122"/>
                <a:cs typeface="华文新魏" panose="02010800040101010101" charset="-122"/>
              </a:rPr>
              <a:t>材料一　</a:t>
            </a:r>
            <a:r>
              <a:rPr lang="zh-CN" sz="2400" b="1">
                <a:latin typeface="华文新魏" panose="02010800040101010101" charset="-122"/>
                <a:ea typeface="华文新魏" panose="02010800040101010101" charset="-122"/>
                <a:cs typeface="华文新魏" panose="02010800040101010101" charset="-122"/>
              </a:rPr>
              <a:t>中国共产党领导下的广大军民总共抗击了</a:t>
            </a:r>
            <a:r>
              <a:rPr lang="en-US" sz="2400" b="1">
                <a:latin typeface="华文新魏" panose="02010800040101010101" charset="-122"/>
                <a:ea typeface="华文新魏" panose="02010800040101010101" charset="-122"/>
                <a:cs typeface="华文新魏" panose="02010800040101010101" charset="-122"/>
              </a:rPr>
              <a:t>60%</a:t>
            </a:r>
            <a:r>
              <a:rPr lang="zh-CN" sz="2400" b="1">
                <a:latin typeface="华文新魏" panose="02010800040101010101" charset="-122"/>
                <a:ea typeface="华文新魏" panose="02010800040101010101" charset="-122"/>
                <a:cs typeface="华文新魏" panose="02010800040101010101" charset="-122"/>
              </a:rPr>
              <a:t>以上的侵华日军和</a:t>
            </a:r>
            <a:r>
              <a:rPr lang="en-US" sz="2400" b="1">
                <a:latin typeface="华文新魏" panose="02010800040101010101" charset="-122"/>
                <a:ea typeface="华文新魏" panose="02010800040101010101" charset="-122"/>
                <a:cs typeface="华文新魏" panose="02010800040101010101" charset="-122"/>
              </a:rPr>
              <a:t>95%</a:t>
            </a:r>
            <a:r>
              <a:rPr lang="zh-CN" sz="2400" b="1">
                <a:latin typeface="华文新魏" panose="02010800040101010101" charset="-122"/>
                <a:ea typeface="华文新魏" panose="02010800040101010101" charset="-122"/>
                <a:cs typeface="华文新魏" panose="02010800040101010101" charset="-122"/>
              </a:rPr>
              <a:t>以上的伪军</a:t>
            </a:r>
            <a:r>
              <a:rPr lang="en-US" sz="2400" b="1">
                <a:latin typeface="华文新魏" panose="02010800040101010101" charset="-122"/>
                <a:ea typeface="华文新魏" panose="02010800040101010101" charset="-122"/>
                <a:cs typeface="华文新魏" panose="02010800040101010101" charset="-122"/>
              </a:rPr>
              <a:t>,</a:t>
            </a:r>
            <a:r>
              <a:rPr lang="zh-CN" sz="2400" b="1">
                <a:latin typeface="华文新魏" panose="02010800040101010101" charset="-122"/>
                <a:ea typeface="华文新魏" panose="02010800040101010101" charset="-122"/>
                <a:cs typeface="华文新魏" panose="02010800040101010101" charset="-122"/>
              </a:rPr>
              <a:t>对敌作战</a:t>
            </a:r>
            <a:r>
              <a:rPr lang="en-US" sz="2400" b="1">
                <a:latin typeface="华文新魏" panose="02010800040101010101" charset="-122"/>
                <a:ea typeface="华文新魏" panose="02010800040101010101" charset="-122"/>
                <a:cs typeface="华文新魏" panose="02010800040101010101" charset="-122"/>
              </a:rPr>
              <a:t>12.5</a:t>
            </a:r>
            <a:r>
              <a:rPr lang="zh-CN" sz="2400" b="1">
                <a:latin typeface="华文新魏" panose="02010800040101010101" charset="-122"/>
                <a:ea typeface="华文新魏" panose="02010800040101010101" charset="-122"/>
                <a:cs typeface="华文新魏" panose="02010800040101010101" charset="-122"/>
              </a:rPr>
              <a:t>万次</a:t>
            </a:r>
            <a:r>
              <a:rPr lang="en-US" sz="2400" b="1">
                <a:latin typeface="华文新魏" panose="02010800040101010101" charset="-122"/>
                <a:ea typeface="华文新魏" panose="02010800040101010101" charset="-122"/>
                <a:cs typeface="华文新魏" panose="02010800040101010101" charset="-122"/>
              </a:rPr>
              <a:t>,</a:t>
            </a:r>
            <a:r>
              <a:rPr lang="zh-CN" sz="2400" b="1">
                <a:latin typeface="华文新魏" panose="02010800040101010101" charset="-122"/>
                <a:ea typeface="华文新魏" panose="02010800040101010101" charset="-122"/>
                <a:cs typeface="华文新魏" panose="02010800040101010101" charset="-122"/>
              </a:rPr>
              <a:t>消灭日伪军</a:t>
            </a:r>
            <a:r>
              <a:rPr lang="en-US" sz="2400" b="1">
                <a:latin typeface="华文新魏" panose="02010800040101010101" charset="-122"/>
                <a:ea typeface="华文新魏" panose="02010800040101010101" charset="-122"/>
                <a:cs typeface="华文新魏" panose="02010800040101010101" charset="-122"/>
              </a:rPr>
              <a:t>171.4</a:t>
            </a:r>
            <a:r>
              <a:rPr lang="zh-CN" sz="2400" b="1">
                <a:latin typeface="华文新魏" panose="02010800040101010101" charset="-122"/>
                <a:ea typeface="华文新魏" panose="02010800040101010101" charset="-122"/>
                <a:cs typeface="华文新魏" panose="02010800040101010101" charset="-122"/>
              </a:rPr>
              <a:t>万余人。</a:t>
            </a:r>
            <a:r>
              <a:rPr lang="en-US" sz="2400" b="1">
                <a:latin typeface="华文新魏" panose="02010800040101010101" charset="-122"/>
                <a:ea typeface="华文新魏" panose="02010800040101010101" charset="-122"/>
                <a:cs typeface="华文新魏" panose="02010800040101010101" charset="-122"/>
              </a:rPr>
              <a:t>——</a:t>
            </a:r>
            <a:r>
              <a:rPr lang="zh-CN" sz="2400" b="1">
                <a:latin typeface="华文新魏" panose="02010800040101010101" charset="-122"/>
                <a:ea typeface="华文新魏" panose="02010800040101010101" charset="-122"/>
                <a:cs typeface="华文新魏" panose="02010800040101010101" charset="-122"/>
              </a:rPr>
              <a:t>摘编自《中国共产党历史图志》</a:t>
            </a:r>
            <a:endParaRPr lang="zh-CN" altLang="en-US" sz="2400" b="1">
              <a:latin typeface="华文新魏" panose="02010800040101010101" charset="-122"/>
              <a:ea typeface="华文新魏" panose="02010800040101010101" charset="-122"/>
              <a:cs typeface="华文新魏" panose="02010800040101010101" charset="-122"/>
            </a:endParaRPr>
          </a:p>
        </p:txBody>
      </p:sp>
      <p:sp>
        <p:nvSpPr>
          <p:cNvPr id="4" name="文本框 3"/>
          <p:cNvSpPr txBox="1"/>
          <p:nvPr/>
        </p:nvSpPr>
        <p:spPr>
          <a:xfrm>
            <a:off x="563880" y="2851785"/>
            <a:ext cx="11138535" cy="460375"/>
          </a:xfrm>
          <a:prstGeom prst="rect">
            <a:avLst/>
          </a:prstGeom>
          <a:solidFill>
            <a:schemeClr val="accent2"/>
          </a:solidFill>
          <a:ln>
            <a:solidFill>
              <a:srgbClr val="FFC000"/>
            </a:solidFill>
          </a:ln>
        </p:spPr>
        <p:txBody>
          <a:bodyPr wrap="square" rtlCol="0" anchor="t">
            <a:spAutoFit/>
          </a:bodyPr>
          <a:p>
            <a:r>
              <a:rPr sz="2400" b="1">
                <a:latin typeface="华文中宋" panose="02010600040101010101" charset="-122"/>
                <a:ea typeface="华文中宋" panose="02010600040101010101" charset="-122"/>
                <a:cs typeface="华文中宋" panose="02010600040101010101" charset="-122"/>
                <a:sym typeface="+mn-ea"/>
              </a:rPr>
              <a:t>(1)中国共产党是抗日战争的最早宣传者、动员者和最坚决的抗击者。</a:t>
            </a:r>
            <a:endParaRPr lang="zh-CN" altLang="en-US" sz="2400" b="1">
              <a:latin typeface="华文中宋" panose="02010600040101010101" charset="-122"/>
              <a:ea typeface="华文中宋" panose="02010600040101010101" charset="-122"/>
              <a:cs typeface="华文中宋" panose="02010600040101010101" charset="-122"/>
              <a:sym typeface="+mn-ea"/>
            </a:endParaRPr>
          </a:p>
        </p:txBody>
      </p:sp>
      <p:sp>
        <p:nvSpPr>
          <p:cNvPr id="8" name="文本框 7"/>
          <p:cNvSpPr txBox="1"/>
          <p:nvPr/>
        </p:nvSpPr>
        <p:spPr>
          <a:xfrm>
            <a:off x="461645" y="3416300"/>
            <a:ext cx="11368405" cy="829945"/>
          </a:xfrm>
          <a:prstGeom prst="rect">
            <a:avLst/>
          </a:prstGeom>
          <a:solidFill>
            <a:schemeClr val="accent2"/>
          </a:solidFill>
          <a:ln>
            <a:solidFill>
              <a:srgbClr val="FFC000"/>
            </a:solidFill>
          </a:ln>
        </p:spPr>
        <p:txBody>
          <a:bodyPr wrap="square" rtlCol="0" anchor="t">
            <a:spAutoFit/>
          </a:bodyPr>
          <a:p>
            <a:pPr algn="l"/>
            <a:r>
              <a:rPr sz="2400" b="1">
                <a:latin typeface="华文中宋" panose="02010600040101010101" charset="-122"/>
                <a:ea typeface="华文中宋" panose="02010600040101010101" charset="-122"/>
                <a:cs typeface="华文中宋" panose="02010600040101010101" charset="-122"/>
                <a:sym typeface="+mn-ea"/>
              </a:rPr>
              <a:t>(2)中国共产党倡导建立并坚决维护巩固发展抗日民族统一战线,是全民族团结抗战的政治领导核心。</a:t>
            </a:r>
            <a:endParaRPr sz="2400" b="1">
              <a:latin typeface="华文中宋" panose="02010600040101010101" charset="-122"/>
              <a:ea typeface="华文中宋" panose="02010600040101010101" charset="-122"/>
              <a:cs typeface="华文中宋" panose="02010600040101010101" charset="-122"/>
              <a:sym typeface="+mn-ea"/>
            </a:endParaRPr>
          </a:p>
        </p:txBody>
      </p:sp>
      <p:sp>
        <p:nvSpPr>
          <p:cNvPr id="9" name="文本框 8"/>
          <p:cNvSpPr txBox="1"/>
          <p:nvPr/>
        </p:nvSpPr>
        <p:spPr>
          <a:xfrm>
            <a:off x="512445" y="4246245"/>
            <a:ext cx="11368405" cy="829945"/>
          </a:xfrm>
          <a:prstGeom prst="rect">
            <a:avLst/>
          </a:prstGeom>
          <a:solidFill>
            <a:schemeClr val="accent2"/>
          </a:solidFill>
          <a:ln>
            <a:solidFill>
              <a:srgbClr val="FFC000"/>
            </a:solidFill>
          </a:ln>
        </p:spPr>
        <p:txBody>
          <a:bodyPr wrap="square" rtlCol="0" anchor="t">
            <a:spAutoFit/>
          </a:bodyPr>
          <a:p>
            <a:pPr algn="l"/>
            <a:r>
              <a:rPr sz="2400" b="1">
                <a:latin typeface="华文中宋" panose="02010600040101010101" charset="-122"/>
                <a:ea typeface="华文中宋" panose="02010600040101010101" charset="-122"/>
                <a:cs typeface="华文中宋" panose="02010600040101010101" charset="-122"/>
                <a:sym typeface="+mn-ea"/>
              </a:rPr>
              <a:t>(3)中国共产党提出并坚持实行全面抗战路线和持久战战略总方针,是夺取抗战胜利正确方向的引领者。</a:t>
            </a:r>
            <a:endParaRPr sz="2400" b="1">
              <a:latin typeface="华文中宋" panose="02010600040101010101" charset="-122"/>
              <a:ea typeface="华文中宋" panose="02010600040101010101" charset="-122"/>
              <a:cs typeface="华文中宋" panose="02010600040101010101" charset="-122"/>
              <a:sym typeface="+mn-ea"/>
            </a:endParaRPr>
          </a:p>
        </p:txBody>
      </p:sp>
      <p:sp>
        <p:nvSpPr>
          <p:cNvPr id="10" name="文本框 9"/>
          <p:cNvSpPr txBox="1"/>
          <p:nvPr/>
        </p:nvSpPr>
        <p:spPr>
          <a:xfrm>
            <a:off x="478790" y="5203190"/>
            <a:ext cx="11470640" cy="829945"/>
          </a:xfrm>
          <a:prstGeom prst="rect">
            <a:avLst/>
          </a:prstGeom>
          <a:solidFill>
            <a:schemeClr val="accent2"/>
          </a:solidFill>
          <a:ln>
            <a:solidFill>
              <a:srgbClr val="FFC000"/>
            </a:solidFill>
          </a:ln>
        </p:spPr>
        <p:txBody>
          <a:bodyPr wrap="square" rtlCol="0" anchor="t">
            <a:spAutoFit/>
          </a:bodyPr>
          <a:p>
            <a:pPr algn="l"/>
            <a:r>
              <a:rPr sz="2400" b="1">
                <a:latin typeface="华文中宋" panose="02010600040101010101" charset="-122"/>
                <a:ea typeface="华文中宋" panose="02010600040101010101" charset="-122"/>
                <a:cs typeface="华文中宋" panose="02010600040101010101" charset="-122"/>
                <a:sym typeface="+mn-ea"/>
              </a:rPr>
              <a:t>(4)中国共产党开辟的广大敌后战场和领导的人民抗日武装,是坚持抗战和夺取抗战胜利的决定性力量。</a:t>
            </a:r>
            <a:endParaRPr sz="2400" b="1">
              <a:latin typeface="华文中宋" panose="02010600040101010101" charset="-122"/>
              <a:ea typeface="华文中宋" panose="02010600040101010101" charset="-122"/>
              <a:cs typeface="华文中宋" panose="02010600040101010101" charset="-122"/>
              <a:sym typeface="+mn-ea"/>
            </a:endParaRPr>
          </a:p>
        </p:txBody>
      </p:sp>
      <p:sp>
        <p:nvSpPr>
          <p:cNvPr id="12" name="文本框 11"/>
          <p:cNvSpPr txBox="1"/>
          <p:nvPr/>
        </p:nvSpPr>
        <p:spPr>
          <a:xfrm>
            <a:off x="218440" y="6160135"/>
            <a:ext cx="11956415" cy="460375"/>
          </a:xfrm>
          <a:prstGeom prst="rect">
            <a:avLst/>
          </a:prstGeom>
          <a:solidFill>
            <a:schemeClr val="accent2"/>
          </a:solidFill>
          <a:ln>
            <a:solidFill>
              <a:srgbClr val="FFC000"/>
            </a:solidFill>
          </a:ln>
        </p:spPr>
        <p:txBody>
          <a:bodyPr wrap="none" rtlCol="0" anchor="t">
            <a:spAutoFit/>
          </a:bodyPr>
          <a:p>
            <a:pPr algn="l"/>
            <a:r>
              <a:rPr sz="2400" b="1">
                <a:latin typeface="华文中宋" panose="02010600040101010101" charset="-122"/>
                <a:ea typeface="华文中宋" panose="02010600040101010101" charset="-122"/>
                <a:cs typeface="华文中宋" panose="02010600040101010101" charset="-122"/>
                <a:sym typeface="+mn-ea"/>
              </a:rPr>
              <a:t>(5)中国共产党团结带领人民群众铸就的伟大抗战精神,是夺取抗战胜利的强大精神力量。</a:t>
            </a:r>
            <a:endParaRPr sz="2400" b="1">
              <a:latin typeface="华文中宋" panose="02010600040101010101" charset="-122"/>
              <a:ea typeface="华文中宋" panose="02010600040101010101" charset="-122"/>
              <a:cs typeface="华文中宋" panose="02010600040101010101"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8" grpId="0" bldLvl="0" animBg="1"/>
      <p:bldP spid="9" grpId="0" bldLvl="0" animBg="1"/>
      <p:bldP spid="10" grpId="0" bldLvl="0" animBg="1"/>
      <p:bldP spid="12" grpId="0" bldLvl="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154940" y="539750"/>
            <a:ext cx="12818745" cy="583565"/>
          </a:xfrm>
          <a:prstGeom prst="rect">
            <a:avLst/>
          </a:prstGeom>
          <a:noFill/>
          <a:ln w="9525">
            <a:noFill/>
          </a:ln>
        </p:spPr>
        <p:txBody>
          <a:bodyPr wrap="square">
            <a:spAutoFit/>
          </a:bodyPr>
          <a:p>
            <a:pPr indent="266700"/>
            <a:r>
              <a:rPr sz="3200" b="1">
                <a:effectLst>
                  <a:outerShdw blurRad="38100" dist="19050" dir="2700000" algn="tl" rotWithShape="0">
                    <a:schemeClr val="dk1">
                      <a:alpha val="40000"/>
                    </a:schemeClr>
                  </a:outerShdw>
                </a:effectLst>
                <a:highlight>
                  <a:srgbClr val="00FF00"/>
                </a:highlight>
                <a:latin typeface="微软雅黑" panose="020B0503020204020204" pitchFamily="34" charset="-122"/>
                <a:ea typeface="微软雅黑" panose="020B0503020204020204" pitchFamily="34" charset="-122"/>
              </a:rPr>
              <a:t>历史</a:t>
            </a:r>
            <a:r>
              <a:rPr lang="zh-CN" sz="3200" b="1">
                <a:effectLst>
                  <a:outerShdw blurRad="38100" dist="19050" dir="2700000" algn="tl" rotWithShape="0">
                    <a:schemeClr val="dk1">
                      <a:alpha val="40000"/>
                    </a:schemeClr>
                  </a:outerShdw>
                </a:effectLst>
                <a:highlight>
                  <a:srgbClr val="00FF00"/>
                </a:highlight>
                <a:latin typeface="微软雅黑" panose="020B0503020204020204" pitchFamily="34" charset="-122"/>
                <a:ea typeface="微软雅黑" panose="020B0503020204020204" pitchFamily="34" charset="-122"/>
              </a:rPr>
              <a:t>解释</a:t>
            </a:r>
            <a:r>
              <a:rPr sz="3200" b="1">
                <a:solidFill>
                  <a:srgbClr val="FF0000"/>
                </a:solidFill>
                <a:latin typeface="微软雅黑" panose="020B0503020204020204" pitchFamily="34" charset="-122"/>
                <a:ea typeface="微软雅黑" panose="020B0503020204020204" pitchFamily="34" charset="-122"/>
              </a:rPr>
              <a:t>——中国共产党是全民族团结抗战的中流砥柱</a:t>
            </a:r>
            <a:endParaRPr sz="3200" b="1">
              <a:solidFill>
                <a:srgbClr val="FF0000"/>
              </a:solidFill>
              <a:latin typeface="微软雅黑" panose="020B0503020204020204" pitchFamily="34" charset="-122"/>
              <a:ea typeface="微软雅黑" panose="020B0503020204020204" pitchFamily="34" charset="-122"/>
            </a:endParaRPr>
          </a:p>
        </p:txBody>
      </p:sp>
      <p:pic>
        <p:nvPicPr>
          <p:cNvPr id="5" name="图片 4" descr="32313537353832343b32313537353830373bd3d2"/>
          <p:cNvPicPr>
            <a:picLocks noChangeAspect="1"/>
          </p:cNvPicPr>
          <p:nvPr/>
        </p:nvPicPr>
        <p:blipFill>
          <a:blip r:embed="rId1"/>
          <a:stretch>
            <a:fillRect/>
          </a:stretch>
        </p:blipFill>
        <p:spPr>
          <a:xfrm>
            <a:off x="281940" y="0"/>
            <a:ext cx="534670" cy="441960"/>
          </a:xfrm>
          <a:prstGeom prst="rect">
            <a:avLst/>
          </a:prstGeom>
        </p:spPr>
      </p:pic>
      <p:sp>
        <p:nvSpPr>
          <p:cNvPr id="7" name="文本框 6"/>
          <p:cNvSpPr txBox="1"/>
          <p:nvPr/>
        </p:nvSpPr>
        <p:spPr>
          <a:xfrm>
            <a:off x="1031875" y="0"/>
            <a:ext cx="4897755" cy="583565"/>
          </a:xfrm>
          <a:prstGeom prst="rect">
            <a:avLst/>
          </a:prstGeom>
          <a:solidFill>
            <a:srgbClr val="FFFF00"/>
          </a:solidFill>
        </p:spPr>
        <p:txBody>
          <a:bodyPr wrap="square" rtlCol="0">
            <a:spAutoFit/>
          </a:bodyPr>
          <a:p>
            <a:r>
              <a:rPr lang="zh-CN" altLang="en-US" sz="3200">
                <a:effectLst>
                  <a:outerShdw blurRad="38100" dist="19050" dir="2700000" algn="tl" rotWithShape="0">
                    <a:schemeClr val="dk1">
                      <a:alpha val="40000"/>
                    </a:schemeClr>
                  </a:outerShdw>
                </a:effectLst>
              </a:rPr>
              <a:t>五、主题探究，能力提升</a:t>
            </a:r>
            <a:endParaRPr lang="zh-CN" altLang="en-US" sz="3200">
              <a:effectLst>
                <a:outerShdw blurRad="38100" dist="19050" dir="2700000" algn="tl" rotWithShape="0">
                  <a:schemeClr val="dk1">
                    <a:alpha val="40000"/>
                  </a:schemeClr>
                </a:outerShdw>
              </a:effectLst>
            </a:endParaRPr>
          </a:p>
        </p:txBody>
      </p:sp>
      <p:sp>
        <p:nvSpPr>
          <p:cNvPr id="4" name="文本框 3"/>
          <p:cNvSpPr txBox="1"/>
          <p:nvPr/>
        </p:nvSpPr>
        <p:spPr>
          <a:xfrm>
            <a:off x="262255" y="1601470"/>
            <a:ext cx="11138535" cy="460375"/>
          </a:xfrm>
          <a:prstGeom prst="rect">
            <a:avLst/>
          </a:prstGeom>
          <a:solidFill>
            <a:schemeClr val="accent2"/>
          </a:solidFill>
          <a:ln>
            <a:solidFill>
              <a:srgbClr val="FFC000"/>
            </a:solidFill>
          </a:ln>
        </p:spPr>
        <p:txBody>
          <a:bodyPr wrap="square" rtlCol="0" anchor="t">
            <a:spAutoFit/>
          </a:bodyPr>
          <a:p>
            <a:r>
              <a:rPr sz="2400" b="1">
                <a:latin typeface="华文中宋" panose="02010600040101010101" charset="-122"/>
                <a:ea typeface="华文中宋" panose="02010600040101010101" charset="-122"/>
                <a:cs typeface="华文中宋" panose="02010600040101010101" charset="-122"/>
                <a:sym typeface="+mn-ea"/>
              </a:rPr>
              <a:t>(1)中国共产党是抗日战争的最早宣传者、动员者和最坚决的抗击者。</a:t>
            </a:r>
            <a:endParaRPr lang="zh-CN" altLang="en-US" sz="2400" b="1">
              <a:latin typeface="华文中宋" panose="02010600040101010101" charset="-122"/>
              <a:ea typeface="华文中宋" panose="02010600040101010101" charset="-122"/>
              <a:cs typeface="华文中宋" panose="02010600040101010101" charset="-122"/>
              <a:sym typeface="+mn-ea"/>
            </a:endParaRPr>
          </a:p>
        </p:txBody>
      </p:sp>
      <p:sp>
        <p:nvSpPr>
          <p:cNvPr id="11" name="文本框 10"/>
          <p:cNvSpPr txBox="1"/>
          <p:nvPr/>
        </p:nvSpPr>
        <p:spPr>
          <a:xfrm>
            <a:off x="281940" y="2314575"/>
            <a:ext cx="11118850" cy="3415030"/>
          </a:xfrm>
          <a:prstGeom prst="rect">
            <a:avLst/>
          </a:prstGeom>
          <a:noFill/>
          <a:ln>
            <a:solidFill>
              <a:srgbClr val="C00000"/>
            </a:solidFill>
          </a:ln>
        </p:spPr>
        <p:txBody>
          <a:bodyPr wrap="square" rtlCol="0" anchor="t">
            <a:spAutoFit/>
          </a:bodyPr>
          <a:p>
            <a:pPr indent="0"/>
            <a:r>
              <a:rPr lang="zh-CN" sz="2400" b="1">
                <a:solidFill>
                  <a:srgbClr val="FF0000"/>
                </a:solidFill>
                <a:latin typeface="华文新魏" panose="02010800040101010101" charset="-122"/>
                <a:ea typeface="华文新魏" panose="02010800040101010101" charset="-122"/>
                <a:cs typeface="华文新魏" panose="02010800040101010101" charset="-122"/>
                <a:sym typeface="+mn-ea"/>
              </a:rPr>
              <a:t>相关史实：</a:t>
            </a:r>
            <a:endParaRPr lang="zh-CN" sz="2400" b="1">
              <a:solidFill>
                <a:srgbClr val="FF0000"/>
              </a:solidFill>
              <a:latin typeface="华文新魏" panose="02010800040101010101" charset="-122"/>
              <a:ea typeface="华文新魏" panose="02010800040101010101" charset="-122"/>
              <a:cs typeface="华文新魏" panose="02010800040101010101" charset="-122"/>
              <a:sym typeface="+mn-ea"/>
            </a:endParaRPr>
          </a:p>
          <a:p>
            <a:pPr indent="0"/>
            <a:r>
              <a:rPr sz="2400" b="1">
                <a:latin typeface="华文新魏" panose="02010800040101010101" charset="-122"/>
                <a:ea typeface="华文新魏" panose="02010800040101010101" charset="-122"/>
                <a:cs typeface="华文新魏" panose="02010800040101010101" charset="-122"/>
                <a:sym typeface="+mn-ea"/>
              </a:rPr>
              <a:t>①最早举起抗日旗帜:1931年九一八事变后,中共中央连续发表宣言,严厉谴责国民政府的不抵抗政策,提出“以武装民众的民族革命战争来抵抗日本帝国主义的侵略”的抗日救亡主张。</a:t>
            </a:r>
            <a:endParaRPr sz="2400" b="1">
              <a:latin typeface="华文新魏" panose="02010800040101010101" charset="-122"/>
              <a:ea typeface="华文新魏" panose="02010800040101010101" charset="-122"/>
              <a:cs typeface="华文新魏" panose="02010800040101010101" charset="-122"/>
            </a:endParaRPr>
          </a:p>
          <a:p>
            <a:pPr indent="0"/>
            <a:r>
              <a:rPr sz="2400" b="1">
                <a:latin typeface="华文新魏" panose="02010800040101010101" charset="-122"/>
                <a:ea typeface="华文新魏" panose="02010800040101010101" charset="-122"/>
                <a:cs typeface="华文新魏" panose="02010800040101010101" charset="-122"/>
                <a:sym typeface="+mn-ea"/>
              </a:rPr>
              <a:t>②率先开展抗日行动:1931年九一八事变后,中共满洲省委陆续派人赴东北各地组建游击队,开展游击战争,后改编成东北人民革命军。</a:t>
            </a:r>
            <a:endParaRPr sz="2400" b="1">
              <a:latin typeface="华文新魏" panose="02010800040101010101" charset="-122"/>
              <a:ea typeface="华文新魏" panose="02010800040101010101" charset="-122"/>
              <a:cs typeface="华文新魏" panose="02010800040101010101" charset="-122"/>
            </a:endParaRPr>
          </a:p>
          <a:p>
            <a:pPr indent="0"/>
            <a:r>
              <a:rPr sz="2400" b="1">
                <a:latin typeface="华文新魏" panose="02010800040101010101" charset="-122"/>
                <a:ea typeface="华文新魏" panose="02010800040101010101" charset="-122"/>
                <a:cs typeface="华文新魏" panose="02010800040101010101" charset="-122"/>
                <a:sym typeface="+mn-ea"/>
              </a:rPr>
              <a:t>③积极支援抗日活动:中国共产党通过各种方式,参与和支援国民党爱国军队和各抗日武装的斗争,对推动全国抗日运动兴起,促进国共两党以后的合作抗日,产生了积极影响。</a:t>
            </a:r>
            <a:endParaRPr lang="zh-CN" altLang="en-US" sz="2400" b="1">
              <a:latin typeface="华文新魏" panose="02010800040101010101" charset="-122"/>
              <a:ea typeface="华文新魏" panose="02010800040101010101" charset="-122"/>
              <a:cs typeface="华文新魏" panose="02010800040101010101"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154940" y="539750"/>
            <a:ext cx="12818745" cy="583565"/>
          </a:xfrm>
          <a:prstGeom prst="rect">
            <a:avLst/>
          </a:prstGeom>
          <a:noFill/>
          <a:ln w="9525">
            <a:noFill/>
          </a:ln>
        </p:spPr>
        <p:txBody>
          <a:bodyPr wrap="square">
            <a:spAutoFit/>
          </a:bodyPr>
          <a:p>
            <a:pPr indent="266700"/>
            <a:r>
              <a:rPr sz="3200" b="1">
                <a:effectLst>
                  <a:outerShdw blurRad="38100" dist="19050" dir="2700000" algn="tl" rotWithShape="0">
                    <a:schemeClr val="dk1">
                      <a:alpha val="40000"/>
                    </a:schemeClr>
                  </a:outerShdw>
                </a:effectLst>
                <a:highlight>
                  <a:srgbClr val="00FF00"/>
                </a:highlight>
                <a:latin typeface="微软雅黑" panose="020B0503020204020204" pitchFamily="34" charset="-122"/>
                <a:ea typeface="微软雅黑" panose="020B0503020204020204" pitchFamily="34" charset="-122"/>
              </a:rPr>
              <a:t>历史</a:t>
            </a:r>
            <a:r>
              <a:rPr lang="zh-CN" sz="3200" b="1">
                <a:effectLst>
                  <a:outerShdw blurRad="38100" dist="19050" dir="2700000" algn="tl" rotWithShape="0">
                    <a:schemeClr val="dk1">
                      <a:alpha val="40000"/>
                    </a:schemeClr>
                  </a:outerShdw>
                </a:effectLst>
                <a:highlight>
                  <a:srgbClr val="00FF00"/>
                </a:highlight>
                <a:latin typeface="微软雅黑" panose="020B0503020204020204" pitchFamily="34" charset="-122"/>
                <a:ea typeface="微软雅黑" panose="020B0503020204020204" pitchFamily="34" charset="-122"/>
              </a:rPr>
              <a:t>解释</a:t>
            </a:r>
            <a:r>
              <a:rPr sz="3200" b="1">
                <a:solidFill>
                  <a:srgbClr val="FF0000"/>
                </a:solidFill>
                <a:latin typeface="微软雅黑" panose="020B0503020204020204" pitchFamily="34" charset="-122"/>
                <a:ea typeface="微软雅黑" panose="020B0503020204020204" pitchFamily="34" charset="-122"/>
              </a:rPr>
              <a:t>——中国共产党是全民族团结抗战的中流砥柱</a:t>
            </a:r>
            <a:endParaRPr sz="3200" b="1">
              <a:solidFill>
                <a:srgbClr val="FF0000"/>
              </a:solidFill>
              <a:latin typeface="微软雅黑" panose="020B0503020204020204" pitchFamily="34" charset="-122"/>
              <a:ea typeface="微软雅黑" panose="020B0503020204020204" pitchFamily="34" charset="-122"/>
            </a:endParaRPr>
          </a:p>
        </p:txBody>
      </p:sp>
      <p:pic>
        <p:nvPicPr>
          <p:cNvPr id="5" name="图片 4" descr="32313537353832343b32313537353830373bd3d2"/>
          <p:cNvPicPr>
            <a:picLocks noChangeAspect="1"/>
          </p:cNvPicPr>
          <p:nvPr/>
        </p:nvPicPr>
        <p:blipFill>
          <a:blip r:embed="rId1"/>
          <a:stretch>
            <a:fillRect/>
          </a:stretch>
        </p:blipFill>
        <p:spPr>
          <a:xfrm>
            <a:off x="281940" y="0"/>
            <a:ext cx="534670" cy="441960"/>
          </a:xfrm>
          <a:prstGeom prst="rect">
            <a:avLst/>
          </a:prstGeom>
        </p:spPr>
      </p:pic>
      <p:sp>
        <p:nvSpPr>
          <p:cNvPr id="7" name="文本框 6"/>
          <p:cNvSpPr txBox="1"/>
          <p:nvPr/>
        </p:nvSpPr>
        <p:spPr>
          <a:xfrm>
            <a:off x="1031875" y="0"/>
            <a:ext cx="4897755" cy="583565"/>
          </a:xfrm>
          <a:prstGeom prst="rect">
            <a:avLst/>
          </a:prstGeom>
          <a:solidFill>
            <a:srgbClr val="FFFF00"/>
          </a:solidFill>
        </p:spPr>
        <p:txBody>
          <a:bodyPr wrap="square" rtlCol="0">
            <a:spAutoFit/>
          </a:bodyPr>
          <a:p>
            <a:r>
              <a:rPr lang="zh-CN" altLang="en-US" sz="3200">
                <a:effectLst>
                  <a:outerShdw blurRad="38100" dist="19050" dir="2700000" algn="tl" rotWithShape="0">
                    <a:schemeClr val="dk1">
                      <a:alpha val="40000"/>
                    </a:schemeClr>
                  </a:outerShdw>
                </a:effectLst>
              </a:rPr>
              <a:t>五、主题探究，能力提升</a:t>
            </a:r>
            <a:endParaRPr lang="zh-CN" altLang="en-US" sz="3200">
              <a:effectLst>
                <a:outerShdw blurRad="38100" dist="19050" dir="2700000" algn="tl" rotWithShape="0">
                  <a:schemeClr val="dk1">
                    <a:alpha val="40000"/>
                  </a:schemeClr>
                </a:outerShdw>
              </a:effectLst>
            </a:endParaRPr>
          </a:p>
        </p:txBody>
      </p:sp>
      <p:sp>
        <p:nvSpPr>
          <p:cNvPr id="4" name="文本框 3"/>
          <p:cNvSpPr txBox="1"/>
          <p:nvPr/>
        </p:nvSpPr>
        <p:spPr>
          <a:xfrm>
            <a:off x="281940" y="1304290"/>
            <a:ext cx="11138535" cy="829945"/>
          </a:xfrm>
          <a:prstGeom prst="rect">
            <a:avLst/>
          </a:prstGeom>
          <a:solidFill>
            <a:schemeClr val="accent2"/>
          </a:solidFill>
          <a:ln>
            <a:solidFill>
              <a:srgbClr val="FFC000"/>
            </a:solidFill>
          </a:ln>
        </p:spPr>
        <p:txBody>
          <a:bodyPr wrap="square" rtlCol="0" anchor="t">
            <a:spAutoFit/>
          </a:bodyPr>
          <a:p>
            <a:r>
              <a:rPr lang="zh-CN" sz="2400" b="1">
                <a:latin typeface="华文中宋" panose="02010600040101010101" charset="-122"/>
                <a:ea typeface="华文中宋" panose="02010600040101010101" charset="-122"/>
                <a:cs typeface="华文中宋" panose="02010600040101010101" charset="-122"/>
                <a:sym typeface="+mn-ea"/>
              </a:rPr>
              <a:t>（</a:t>
            </a:r>
            <a:r>
              <a:rPr sz="2400" b="1">
                <a:latin typeface="华文中宋" panose="02010600040101010101" charset="-122"/>
                <a:ea typeface="华文中宋" panose="02010600040101010101" charset="-122"/>
                <a:cs typeface="华文中宋" panose="02010600040101010101" charset="-122"/>
                <a:sym typeface="+mn-ea"/>
              </a:rPr>
              <a:t>2)中国共产党倡导建立并坚决维护巩固发展抗日民族统一战线,是全民族团结抗战的政治领导核心。</a:t>
            </a:r>
            <a:endParaRPr sz="2400" b="1">
              <a:latin typeface="华文中宋" panose="02010600040101010101" charset="-122"/>
              <a:ea typeface="华文中宋" panose="02010600040101010101" charset="-122"/>
              <a:cs typeface="华文中宋" panose="02010600040101010101" charset="-122"/>
              <a:sym typeface="+mn-ea"/>
            </a:endParaRPr>
          </a:p>
        </p:txBody>
      </p:sp>
      <p:sp>
        <p:nvSpPr>
          <p:cNvPr id="11" name="文本框 10"/>
          <p:cNvSpPr txBox="1"/>
          <p:nvPr/>
        </p:nvSpPr>
        <p:spPr>
          <a:xfrm>
            <a:off x="281940" y="2314575"/>
            <a:ext cx="11118850" cy="3046095"/>
          </a:xfrm>
          <a:prstGeom prst="rect">
            <a:avLst/>
          </a:prstGeom>
          <a:noFill/>
          <a:ln>
            <a:solidFill>
              <a:srgbClr val="C00000"/>
            </a:solidFill>
          </a:ln>
        </p:spPr>
        <p:txBody>
          <a:bodyPr wrap="square" rtlCol="0" anchor="t">
            <a:spAutoFit/>
          </a:bodyPr>
          <a:p>
            <a:pPr indent="0"/>
            <a:r>
              <a:rPr lang="zh-CN" sz="2400" b="1">
                <a:solidFill>
                  <a:srgbClr val="FF0000"/>
                </a:solidFill>
                <a:latin typeface="华文新魏" panose="02010800040101010101" charset="-122"/>
                <a:ea typeface="华文新魏" panose="02010800040101010101" charset="-122"/>
                <a:cs typeface="华文新魏" panose="02010800040101010101" charset="-122"/>
                <a:sym typeface="+mn-ea"/>
              </a:rPr>
              <a:t>相关史实：</a:t>
            </a:r>
            <a:endParaRPr lang="zh-CN" sz="2400" b="1">
              <a:solidFill>
                <a:srgbClr val="FF0000"/>
              </a:solidFill>
              <a:latin typeface="华文新魏" panose="02010800040101010101" charset="-122"/>
              <a:ea typeface="华文新魏" panose="02010800040101010101" charset="-122"/>
              <a:cs typeface="华文新魏" panose="02010800040101010101" charset="-122"/>
              <a:sym typeface="+mn-ea"/>
            </a:endParaRPr>
          </a:p>
          <a:p>
            <a:pPr indent="0"/>
            <a:r>
              <a:rPr sz="2400" b="1">
                <a:latin typeface="华文新魏" panose="02010800040101010101" charset="-122"/>
                <a:ea typeface="华文新魏" panose="02010800040101010101" charset="-122"/>
                <a:cs typeface="华文新魏" panose="02010800040101010101" charset="-122"/>
                <a:sym typeface="+mn-ea"/>
              </a:rPr>
              <a:t>①积极倡导抗日民族统一战线:1935年中共中央发表“八一宣言”,号召“停止内战,一致抗日”。1935年12月,召开的瓦窑堡会议制定了抗日民族统一战线的新策略。</a:t>
            </a:r>
            <a:endParaRPr sz="2400" b="1">
              <a:latin typeface="华文新魏" panose="02010800040101010101" charset="-122"/>
              <a:ea typeface="华文新魏" panose="02010800040101010101" charset="-122"/>
              <a:cs typeface="华文新魏" panose="02010800040101010101" charset="-122"/>
              <a:sym typeface="+mn-ea"/>
            </a:endParaRPr>
          </a:p>
          <a:p>
            <a:pPr indent="0"/>
            <a:r>
              <a:rPr sz="2400" b="1">
                <a:latin typeface="华文新魏" panose="02010800040101010101" charset="-122"/>
                <a:ea typeface="华文新魏" panose="02010800040101010101" charset="-122"/>
                <a:cs typeface="华文新魏" panose="02010800040101010101" charset="-122"/>
                <a:sym typeface="+mn-ea"/>
              </a:rPr>
              <a:t>②推动建立抗日民族统一战线:1936年西安事变和平解决,初步建立了抗日民族统一战线。1937年9月,国民党中央通讯社发表了中国共产党提交的国共合作抗战宣言,抗日民族统一战线正式建立。</a:t>
            </a:r>
            <a:endParaRPr sz="2400" b="1">
              <a:latin typeface="华文新魏" panose="02010800040101010101" charset="-122"/>
              <a:ea typeface="华文新魏" panose="02010800040101010101" charset="-122"/>
              <a:cs typeface="华文新魏" panose="02010800040101010101" charset="-122"/>
              <a:sym typeface="+mn-ea"/>
            </a:endParaRPr>
          </a:p>
          <a:p>
            <a:pPr indent="0"/>
            <a:r>
              <a:rPr sz="2400" b="1">
                <a:latin typeface="华文新魏" panose="02010800040101010101" charset="-122"/>
                <a:ea typeface="华文新魏" panose="02010800040101010101" charset="-122"/>
                <a:cs typeface="华文新魏" panose="02010800040101010101" charset="-122"/>
                <a:sym typeface="+mn-ea"/>
              </a:rPr>
              <a:t>③坚决维护、巩固、发展抗日民族统一战线:抗战期间,中国共产党采取“以斗争求团结”的方针,多次打败国民党的反共高潮,维护、巩固并发展了抗日民族统一战线。</a:t>
            </a:r>
            <a:endParaRPr sz="2400" b="1">
              <a:latin typeface="华文新魏" panose="02010800040101010101" charset="-122"/>
              <a:ea typeface="华文新魏" panose="02010800040101010101" charset="-122"/>
              <a:cs typeface="华文新魏" panose="02010800040101010101"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154940" y="539750"/>
            <a:ext cx="12818745" cy="583565"/>
          </a:xfrm>
          <a:prstGeom prst="rect">
            <a:avLst/>
          </a:prstGeom>
          <a:noFill/>
          <a:ln w="9525">
            <a:noFill/>
          </a:ln>
        </p:spPr>
        <p:txBody>
          <a:bodyPr wrap="square">
            <a:spAutoFit/>
          </a:bodyPr>
          <a:p>
            <a:pPr indent="266700"/>
            <a:r>
              <a:rPr sz="3200" b="1">
                <a:effectLst>
                  <a:outerShdw blurRad="38100" dist="19050" dir="2700000" algn="tl" rotWithShape="0">
                    <a:schemeClr val="dk1">
                      <a:alpha val="40000"/>
                    </a:schemeClr>
                  </a:outerShdw>
                </a:effectLst>
                <a:highlight>
                  <a:srgbClr val="00FF00"/>
                </a:highlight>
                <a:latin typeface="微软雅黑" panose="020B0503020204020204" pitchFamily="34" charset="-122"/>
                <a:ea typeface="微软雅黑" panose="020B0503020204020204" pitchFamily="34" charset="-122"/>
              </a:rPr>
              <a:t>历史</a:t>
            </a:r>
            <a:r>
              <a:rPr lang="zh-CN" sz="3200" b="1">
                <a:effectLst>
                  <a:outerShdw blurRad="38100" dist="19050" dir="2700000" algn="tl" rotWithShape="0">
                    <a:schemeClr val="dk1">
                      <a:alpha val="40000"/>
                    </a:schemeClr>
                  </a:outerShdw>
                </a:effectLst>
                <a:highlight>
                  <a:srgbClr val="00FF00"/>
                </a:highlight>
                <a:latin typeface="微软雅黑" panose="020B0503020204020204" pitchFamily="34" charset="-122"/>
                <a:ea typeface="微软雅黑" panose="020B0503020204020204" pitchFamily="34" charset="-122"/>
              </a:rPr>
              <a:t>解释</a:t>
            </a:r>
            <a:r>
              <a:rPr sz="3200" b="1">
                <a:solidFill>
                  <a:srgbClr val="FF0000"/>
                </a:solidFill>
                <a:latin typeface="微软雅黑" panose="020B0503020204020204" pitchFamily="34" charset="-122"/>
                <a:ea typeface="微软雅黑" panose="020B0503020204020204" pitchFamily="34" charset="-122"/>
              </a:rPr>
              <a:t>——中国共产党是全民族团结抗战的中流砥柱</a:t>
            </a:r>
            <a:endParaRPr sz="3200" b="1">
              <a:solidFill>
                <a:srgbClr val="FF0000"/>
              </a:solidFill>
              <a:latin typeface="微软雅黑" panose="020B0503020204020204" pitchFamily="34" charset="-122"/>
              <a:ea typeface="微软雅黑" panose="020B0503020204020204" pitchFamily="34" charset="-122"/>
            </a:endParaRPr>
          </a:p>
        </p:txBody>
      </p:sp>
      <p:pic>
        <p:nvPicPr>
          <p:cNvPr id="5" name="图片 4" descr="32313537353832343b32313537353830373bd3d2"/>
          <p:cNvPicPr>
            <a:picLocks noChangeAspect="1"/>
          </p:cNvPicPr>
          <p:nvPr/>
        </p:nvPicPr>
        <p:blipFill>
          <a:blip r:embed="rId1"/>
          <a:stretch>
            <a:fillRect/>
          </a:stretch>
        </p:blipFill>
        <p:spPr>
          <a:xfrm>
            <a:off x="281940" y="0"/>
            <a:ext cx="534670" cy="441960"/>
          </a:xfrm>
          <a:prstGeom prst="rect">
            <a:avLst/>
          </a:prstGeom>
        </p:spPr>
      </p:pic>
      <p:sp>
        <p:nvSpPr>
          <p:cNvPr id="7" name="文本框 6"/>
          <p:cNvSpPr txBox="1"/>
          <p:nvPr/>
        </p:nvSpPr>
        <p:spPr>
          <a:xfrm>
            <a:off x="1031875" y="0"/>
            <a:ext cx="4897755" cy="583565"/>
          </a:xfrm>
          <a:prstGeom prst="rect">
            <a:avLst/>
          </a:prstGeom>
          <a:solidFill>
            <a:srgbClr val="FFFF00"/>
          </a:solidFill>
        </p:spPr>
        <p:txBody>
          <a:bodyPr wrap="square" rtlCol="0">
            <a:spAutoFit/>
          </a:bodyPr>
          <a:p>
            <a:r>
              <a:rPr lang="zh-CN" altLang="en-US" sz="3200">
                <a:effectLst>
                  <a:outerShdw blurRad="38100" dist="19050" dir="2700000" algn="tl" rotWithShape="0">
                    <a:schemeClr val="dk1">
                      <a:alpha val="40000"/>
                    </a:schemeClr>
                  </a:outerShdw>
                </a:effectLst>
              </a:rPr>
              <a:t>五、主题探究，能力提升</a:t>
            </a:r>
            <a:endParaRPr lang="zh-CN" altLang="en-US" sz="3200">
              <a:effectLst>
                <a:outerShdw blurRad="38100" dist="19050" dir="2700000" algn="tl" rotWithShape="0">
                  <a:schemeClr val="dk1">
                    <a:alpha val="40000"/>
                  </a:schemeClr>
                </a:outerShdw>
              </a:effectLst>
            </a:endParaRPr>
          </a:p>
        </p:txBody>
      </p:sp>
      <p:sp>
        <p:nvSpPr>
          <p:cNvPr id="4" name="文本框 3"/>
          <p:cNvSpPr txBox="1"/>
          <p:nvPr/>
        </p:nvSpPr>
        <p:spPr>
          <a:xfrm>
            <a:off x="281940" y="1304290"/>
            <a:ext cx="11762740" cy="829945"/>
          </a:xfrm>
          <a:prstGeom prst="rect">
            <a:avLst/>
          </a:prstGeom>
          <a:solidFill>
            <a:schemeClr val="accent2"/>
          </a:solidFill>
          <a:ln>
            <a:solidFill>
              <a:srgbClr val="FFC000"/>
            </a:solidFill>
          </a:ln>
        </p:spPr>
        <p:txBody>
          <a:bodyPr wrap="square" rtlCol="0" anchor="t">
            <a:spAutoFit/>
          </a:bodyPr>
          <a:p>
            <a:r>
              <a:rPr sz="2400" b="1">
                <a:latin typeface="华文中宋" panose="02010600040101010101" charset="-122"/>
                <a:ea typeface="华文中宋" panose="02010600040101010101" charset="-122"/>
                <a:cs typeface="华文中宋" panose="02010600040101010101" charset="-122"/>
                <a:sym typeface="+mn-ea"/>
              </a:rPr>
              <a:t>(3)中国共产党提出并坚持实行全面抗战路线和持久战战略总方针,是夺取抗战胜利正确方向的引领者。</a:t>
            </a:r>
            <a:endParaRPr sz="2400" b="1">
              <a:latin typeface="华文中宋" panose="02010600040101010101" charset="-122"/>
              <a:ea typeface="华文中宋" panose="02010600040101010101" charset="-122"/>
              <a:cs typeface="华文中宋" panose="02010600040101010101" charset="-122"/>
              <a:sym typeface="+mn-ea"/>
            </a:endParaRPr>
          </a:p>
        </p:txBody>
      </p:sp>
      <p:sp>
        <p:nvSpPr>
          <p:cNvPr id="11" name="文本框 10"/>
          <p:cNvSpPr txBox="1"/>
          <p:nvPr/>
        </p:nvSpPr>
        <p:spPr>
          <a:xfrm>
            <a:off x="281940" y="2314575"/>
            <a:ext cx="11614150" cy="1938020"/>
          </a:xfrm>
          <a:prstGeom prst="rect">
            <a:avLst/>
          </a:prstGeom>
          <a:noFill/>
          <a:ln>
            <a:solidFill>
              <a:srgbClr val="C00000"/>
            </a:solidFill>
          </a:ln>
        </p:spPr>
        <p:txBody>
          <a:bodyPr wrap="square" rtlCol="0" anchor="t">
            <a:spAutoFit/>
          </a:bodyPr>
          <a:p>
            <a:pPr indent="0"/>
            <a:r>
              <a:rPr lang="zh-CN" sz="2400" b="1">
                <a:solidFill>
                  <a:srgbClr val="FF0000"/>
                </a:solidFill>
                <a:latin typeface="华文新魏" panose="02010800040101010101" charset="-122"/>
                <a:ea typeface="华文新魏" panose="02010800040101010101" charset="-122"/>
                <a:cs typeface="华文新魏" panose="02010800040101010101" charset="-122"/>
                <a:sym typeface="+mn-ea"/>
              </a:rPr>
              <a:t>相关史实：</a:t>
            </a:r>
            <a:endParaRPr lang="zh-CN" sz="2400" b="1">
              <a:solidFill>
                <a:srgbClr val="FF0000"/>
              </a:solidFill>
              <a:latin typeface="华文新魏" panose="02010800040101010101" charset="-122"/>
              <a:ea typeface="华文新魏" panose="02010800040101010101" charset="-122"/>
              <a:cs typeface="华文新魏" panose="02010800040101010101" charset="-122"/>
              <a:sym typeface="+mn-ea"/>
            </a:endParaRPr>
          </a:p>
          <a:p>
            <a:pPr indent="0"/>
            <a:r>
              <a:rPr sz="2400" b="1">
                <a:latin typeface="华文新魏" panose="02010800040101010101" charset="-122"/>
                <a:ea typeface="华文新魏" panose="02010800040101010101" charset="-122"/>
                <a:cs typeface="华文新魏" panose="02010800040101010101" charset="-122"/>
                <a:sym typeface="+mn-ea"/>
              </a:rPr>
              <a:t>①实行全面抗战路线:1937年的洛川会议决定采取全面抗战路线,开辟敌后抗日根据地。</a:t>
            </a:r>
            <a:endParaRPr sz="2400" b="1">
              <a:latin typeface="华文新魏" panose="02010800040101010101" charset="-122"/>
              <a:ea typeface="华文新魏" panose="02010800040101010101" charset="-122"/>
              <a:cs typeface="华文新魏" panose="02010800040101010101" charset="-122"/>
              <a:sym typeface="+mn-ea"/>
            </a:endParaRPr>
          </a:p>
          <a:p>
            <a:pPr indent="0"/>
            <a:r>
              <a:rPr sz="2400" b="1">
                <a:latin typeface="华文新魏" panose="02010800040101010101" charset="-122"/>
                <a:ea typeface="华文新魏" panose="02010800040101010101" charset="-122"/>
                <a:cs typeface="华文新魏" panose="02010800040101010101" charset="-122"/>
                <a:sym typeface="+mn-ea"/>
              </a:rPr>
              <a:t>②实施持久战战略总方针:1935年底,毛泽东提出“要打倒敌人必须准备作持久战”的观点。1938年,毛泽东撰写的《论持久战》科学分析了抗战趋势,极大地鼓舞和坚定了中国军民争取抗战胜利的信心和决心。</a:t>
            </a:r>
            <a:endParaRPr sz="2400" b="1">
              <a:latin typeface="华文新魏" panose="02010800040101010101" charset="-122"/>
              <a:ea typeface="华文新魏" panose="02010800040101010101" charset="-122"/>
              <a:cs typeface="华文新魏" panose="02010800040101010101"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154940" y="539750"/>
            <a:ext cx="12818745" cy="583565"/>
          </a:xfrm>
          <a:prstGeom prst="rect">
            <a:avLst/>
          </a:prstGeom>
          <a:noFill/>
          <a:ln w="9525">
            <a:noFill/>
          </a:ln>
        </p:spPr>
        <p:txBody>
          <a:bodyPr wrap="square">
            <a:spAutoFit/>
          </a:bodyPr>
          <a:p>
            <a:pPr indent="266700"/>
            <a:r>
              <a:rPr sz="3200" b="1">
                <a:effectLst>
                  <a:outerShdw blurRad="38100" dist="19050" dir="2700000" algn="tl" rotWithShape="0">
                    <a:schemeClr val="dk1">
                      <a:alpha val="40000"/>
                    </a:schemeClr>
                  </a:outerShdw>
                </a:effectLst>
                <a:highlight>
                  <a:srgbClr val="00FF00"/>
                </a:highlight>
                <a:latin typeface="微软雅黑" panose="020B0503020204020204" pitchFamily="34" charset="-122"/>
                <a:ea typeface="微软雅黑" panose="020B0503020204020204" pitchFamily="34" charset="-122"/>
              </a:rPr>
              <a:t>历史</a:t>
            </a:r>
            <a:r>
              <a:rPr lang="zh-CN" sz="3200" b="1">
                <a:effectLst>
                  <a:outerShdw blurRad="38100" dist="19050" dir="2700000" algn="tl" rotWithShape="0">
                    <a:schemeClr val="dk1">
                      <a:alpha val="40000"/>
                    </a:schemeClr>
                  </a:outerShdw>
                </a:effectLst>
                <a:highlight>
                  <a:srgbClr val="00FF00"/>
                </a:highlight>
                <a:latin typeface="微软雅黑" panose="020B0503020204020204" pitchFamily="34" charset="-122"/>
                <a:ea typeface="微软雅黑" panose="020B0503020204020204" pitchFamily="34" charset="-122"/>
              </a:rPr>
              <a:t>解释</a:t>
            </a:r>
            <a:r>
              <a:rPr sz="3200" b="1">
                <a:solidFill>
                  <a:srgbClr val="FF0000"/>
                </a:solidFill>
                <a:latin typeface="微软雅黑" panose="020B0503020204020204" pitchFamily="34" charset="-122"/>
                <a:ea typeface="微软雅黑" panose="020B0503020204020204" pitchFamily="34" charset="-122"/>
              </a:rPr>
              <a:t>——中国共产党是全民族团结抗战的中流砥柱</a:t>
            </a:r>
            <a:endParaRPr sz="3200" b="1">
              <a:solidFill>
                <a:srgbClr val="FF0000"/>
              </a:solidFill>
              <a:latin typeface="微软雅黑" panose="020B0503020204020204" pitchFamily="34" charset="-122"/>
              <a:ea typeface="微软雅黑" panose="020B0503020204020204" pitchFamily="34" charset="-122"/>
            </a:endParaRPr>
          </a:p>
        </p:txBody>
      </p:sp>
      <p:pic>
        <p:nvPicPr>
          <p:cNvPr id="5" name="图片 4" descr="32313537353832343b32313537353830373bd3d2"/>
          <p:cNvPicPr>
            <a:picLocks noChangeAspect="1"/>
          </p:cNvPicPr>
          <p:nvPr/>
        </p:nvPicPr>
        <p:blipFill>
          <a:blip r:embed="rId1"/>
          <a:stretch>
            <a:fillRect/>
          </a:stretch>
        </p:blipFill>
        <p:spPr>
          <a:xfrm>
            <a:off x="281940" y="0"/>
            <a:ext cx="534670" cy="441960"/>
          </a:xfrm>
          <a:prstGeom prst="rect">
            <a:avLst/>
          </a:prstGeom>
        </p:spPr>
      </p:pic>
      <p:sp>
        <p:nvSpPr>
          <p:cNvPr id="7" name="文本框 6"/>
          <p:cNvSpPr txBox="1"/>
          <p:nvPr/>
        </p:nvSpPr>
        <p:spPr>
          <a:xfrm>
            <a:off x="1031875" y="0"/>
            <a:ext cx="4897755" cy="583565"/>
          </a:xfrm>
          <a:prstGeom prst="rect">
            <a:avLst/>
          </a:prstGeom>
          <a:solidFill>
            <a:srgbClr val="FFFF00"/>
          </a:solidFill>
        </p:spPr>
        <p:txBody>
          <a:bodyPr wrap="square" rtlCol="0">
            <a:spAutoFit/>
          </a:bodyPr>
          <a:p>
            <a:r>
              <a:rPr lang="zh-CN" altLang="en-US" sz="3200">
                <a:effectLst>
                  <a:outerShdw blurRad="38100" dist="19050" dir="2700000" algn="tl" rotWithShape="0">
                    <a:schemeClr val="dk1">
                      <a:alpha val="40000"/>
                    </a:schemeClr>
                  </a:outerShdw>
                </a:effectLst>
              </a:rPr>
              <a:t>五、主题探究，能力提升</a:t>
            </a:r>
            <a:endParaRPr lang="zh-CN" altLang="en-US" sz="3200">
              <a:effectLst>
                <a:outerShdw blurRad="38100" dist="19050" dir="2700000" algn="tl" rotWithShape="0">
                  <a:schemeClr val="dk1">
                    <a:alpha val="40000"/>
                  </a:schemeClr>
                </a:outerShdw>
              </a:effectLst>
            </a:endParaRPr>
          </a:p>
        </p:txBody>
      </p:sp>
      <p:sp>
        <p:nvSpPr>
          <p:cNvPr id="4" name="文本框 3"/>
          <p:cNvSpPr txBox="1"/>
          <p:nvPr/>
        </p:nvSpPr>
        <p:spPr>
          <a:xfrm>
            <a:off x="281940" y="1303655"/>
            <a:ext cx="11762740" cy="829945"/>
          </a:xfrm>
          <a:prstGeom prst="rect">
            <a:avLst/>
          </a:prstGeom>
          <a:solidFill>
            <a:schemeClr val="accent2"/>
          </a:solidFill>
          <a:ln>
            <a:solidFill>
              <a:srgbClr val="FFC000"/>
            </a:solidFill>
          </a:ln>
        </p:spPr>
        <p:txBody>
          <a:bodyPr wrap="square" rtlCol="0" anchor="t">
            <a:spAutoFit/>
          </a:bodyPr>
          <a:p>
            <a:r>
              <a:rPr sz="2400" b="1">
                <a:latin typeface="华文中宋" panose="02010600040101010101" charset="-122"/>
                <a:ea typeface="华文中宋" panose="02010600040101010101" charset="-122"/>
                <a:cs typeface="华文中宋" panose="02010600040101010101" charset="-122"/>
                <a:sym typeface="+mn-ea"/>
              </a:rPr>
              <a:t>(4)中国共产党开辟的广大敌后战场和领导的人民抗日武装,是坚持抗战和夺取抗战胜利的决定性力量。</a:t>
            </a:r>
            <a:endParaRPr sz="2400" b="1">
              <a:latin typeface="华文中宋" panose="02010600040101010101" charset="-122"/>
              <a:ea typeface="华文中宋" panose="02010600040101010101" charset="-122"/>
              <a:cs typeface="华文中宋" panose="02010600040101010101" charset="-122"/>
              <a:sym typeface="+mn-ea"/>
            </a:endParaRPr>
          </a:p>
        </p:txBody>
      </p:sp>
      <p:sp>
        <p:nvSpPr>
          <p:cNvPr id="11" name="文本框 10"/>
          <p:cNvSpPr txBox="1"/>
          <p:nvPr/>
        </p:nvSpPr>
        <p:spPr>
          <a:xfrm>
            <a:off x="281940" y="2314575"/>
            <a:ext cx="11614150" cy="3415030"/>
          </a:xfrm>
          <a:prstGeom prst="rect">
            <a:avLst/>
          </a:prstGeom>
          <a:noFill/>
          <a:ln>
            <a:solidFill>
              <a:srgbClr val="C00000"/>
            </a:solidFill>
          </a:ln>
        </p:spPr>
        <p:txBody>
          <a:bodyPr wrap="square" rtlCol="0" anchor="t">
            <a:spAutoFit/>
          </a:bodyPr>
          <a:p>
            <a:pPr indent="0"/>
            <a:r>
              <a:rPr lang="zh-CN" sz="2400" b="1">
                <a:solidFill>
                  <a:srgbClr val="FF0000"/>
                </a:solidFill>
                <a:latin typeface="华文新魏" panose="02010800040101010101" charset="-122"/>
                <a:ea typeface="华文新魏" panose="02010800040101010101" charset="-122"/>
                <a:cs typeface="华文新魏" panose="02010800040101010101" charset="-122"/>
                <a:sym typeface="+mn-ea"/>
              </a:rPr>
              <a:t>相关史实：</a:t>
            </a:r>
            <a:endParaRPr lang="zh-CN" sz="2400" b="1">
              <a:solidFill>
                <a:srgbClr val="FF0000"/>
              </a:solidFill>
              <a:latin typeface="华文新魏" panose="02010800040101010101" charset="-122"/>
              <a:ea typeface="华文新魏" panose="02010800040101010101" charset="-122"/>
              <a:cs typeface="华文新魏" panose="02010800040101010101" charset="-122"/>
              <a:sym typeface="+mn-ea"/>
            </a:endParaRPr>
          </a:p>
          <a:p>
            <a:pPr indent="0"/>
            <a:r>
              <a:rPr sz="2400" b="1">
                <a:latin typeface="华文新魏" panose="02010800040101010101" charset="-122"/>
                <a:ea typeface="华文新魏" panose="02010800040101010101" charset="-122"/>
                <a:cs typeface="华文新魏" panose="02010800040101010101" charset="-122"/>
                <a:sym typeface="+mn-ea"/>
              </a:rPr>
              <a:t>①战略防御阶段的重要力量:抗战初期,八路军取得的平型关大捷打破了日军“不可战胜”的神话。八路军和新四军开辟敌后抗日根据地,开展游击战争,有力地配合了正面战场的作战。</a:t>
            </a:r>
            <a:endParaRPr sz="2400" b="1">
              <a:latin typeface="华文新魏" panose="02010800040101010101" charset="-122"/>
              <a:ea typeface="华文新魏" panose="02010800040101010101" charset="-122"/>
              <a:cs typeface="华文新魏" panose="02010800040101010101" charset="-122"/>
              <a:sym typeface="+mn-ea"/>
            </a:endParaRPr>
          </a:p>
          <a:p>
            <a:pPr indent="0"/>
            <a:r>
              <a:rPr sz="2400" b="1">
                <a:latin typeface="华文新魏" panose="02010800040101010101" charset="-122"/>
                <a:ea typeface="华文新魏" panose="02010800040101010101" charset="-122"/>
                <a:cs typeface="华文新魏" panose="02010800040101010101" charset="-122"/>
                <a:sym typeface="+mn-ea"/>
              </a:rPr>
              <a:t>②战略相持阶段的主要力量:1940年的百团大战极大地振奋了全国人民。太平洋战争爆发后,敌后战场逐步成为全国抗战的主战场,中国共产党领导的人民抗日武装逐步成为全国抗战的主力。</a:t>
            </a:r>
            <a:endParaRPr sz="2400" b="1">
              <a:latin typeface="华文新魏" panose="02010800040101010101" charset="-122"/>
              <a:ea typeface="华文新魏" panose="02010800040101010101" charset="-122"/>
              <a:cs typeface="华文新魏" panose="02010800040101010101" charset="-122"/>
              <a:sym typeface="+mn-ea"/>
            </a:endParaRPr>
          </a:p>
          <a:p>
            <a:pPr indent="0"/>
            <a:r>
              <a:rPr sz="2400" b="1">
                <a:latin typeface="华文新魏" panose="02010800040101010101" charset="-122"/>
                <a:ea typeface="华文新魏" panose="02010800040101010101" charset="-122"/>
                <a:cs typeface="华文新魏" panose="02010800040101010101" charset="-122"/>
                <a:sym typeface="+mn-ea"/>
              </a:rPr>
              <a:t>③战略反攻阶段的决胜力量:1944年,八路军和新四军开始局部反攻。1945年8月开始全面反攻,中国共产党领导的抗日军民实际上承担起对日军全面反攻的主要任务。</a:t>
            </a:r>
            <a:endParaRPr sz="2400" b="1">
              <a:latin typeface="华文新魏" panose="02010800040101010101" charset="-122"/>
              <a:ea typeface="华文新魏" panose="02010800040101010101" charset="-122"/>
              <a:cs typeface="华文新魏" panose="02010800040101010101"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154940" y="539750"/>
            <a:ext cx="12818745" cy="583565"/>
          </a:xfrm>
          <a:prstGeom prst="rect">
            <a:avLst/>
          </a:prstGeom>
          <a:noFill/>
          <a:ln w="9525">
            <a:noFill/>
          </a:ln>
        </p:spPr>
        <p:txBody>
          <a:bodyPr wrap="square">
            <a:spAutoFit/>
          </a:bodyPr>
          <a:p>
            <a:pPr indent="266700"/>
            <a:r>
              <a:rPr sz="3200" b="1">
                <a:effectLst>
                  <a:outerShdw blurRad="38100" dist="19050" dir="2700000" algn="tl" rotWithShape="0">
                    <a:schemeClr val="dk1">
                      <a:alpha val="40000"/>
                    </a:schemeClr>
                  </a:outerShdw>
                </a:effectLst>
                <a:highlight>
                  <a:srgbClr val="00FF00"/>
                </a:highlight>
                <a:latin typeface="微软雅黑" panose="020B0503020204020204" pitchFamily="34" charset="-122"/>
                <a:ea typeface="微软雅黑" panose="020B0503020204020204" pitchFamily="34" charset="-122"/>
              </a:rPr>
              <a:t>历史</a:t>
            </a:r>
            <a:r>
              <a:rPr lang="zh-CN" sz="3200" b="1">
                <a:effectLst>
                  <a:outerShdw blurRad="38100" dist="19050" dir="2700000" algn="tl" rotWithShape="0">
                    <a:schemeClr val="dk1">
                      <a:alpha val="40000"/>
                    </a:schemeClr>
                  </a:outerShdw>
                </a:effectLst>
                <a:highlight>
                  <a:srgbClr val="00FF00"/>
                </a:highlight>
                <a:latin typeface="微软雅黑" panose="020B0503020204020204" pitchFamily="34" charset="-122"/>
                <a:ea typeface="微软雅黑" panose="020B0503020204020204" pitchFamily="34" charset="-122"/>
              </a:rPr>
              <a:t>解释</a:t>
            </a:r>
            <a:r>
              <a:rPr sz="3200" b="1">
                <a:solidFill>
                  <a:srgbClr val="FF0000"/>
                </a:solidFill>
                <a:latin typeface="微软雅黑" panose="020B0503020204020204" pitchFamily="34" charset="-122"/>
                <a:ea typeface="微软雅黑" panose="020B0503020204020204" pitchFamily="34" charset="-122"/>
              </a:rPr>
              <a:t>——中国共产党是全民族团结抗战的中流砥柱</a:t>
            </a:r>
            <a:endParaRPr sz="3200" b="1">
              <a:solidFill>
                <a:srgbClr val="FF0000"/>
              </a:solidFill>
              <a:latin typeface="微软雅黑" panose="020B0503020204020204" pitchFamily="34" charset="-122"/>
              <a:ea typeface="微软雅黑" panose="020B0503020204020204" pitchFamily="34" charset="-122"/>
            </a:endParaRPr>
          </a:p>
        </p:txBody>
      </p:sp>
      <p:pic>
        <p:nvPicPr>
          <p:cNvPr id="5" name="图片 4" descr="32313537353832343b32313537353830373bd3d2"/>
          <p:cNvPicPr>
            <a:picLocks noChangeAspect="1"/>
          </p:cNvPicPr>
          <p:nvPr/>
        </p:nvPicPr>
        <p:blipFill>
          <a:blip r:embed="rId1"/>
          <a:stretch>
            <a:fillRect/>
          </a:stretch>
        </p:blipFill>
        <p:spPr>
          <a:xfrm>
            <a:off x="281940" y="0"/>
            <a:ext cx="534670" cy="441960"/>
          </a:xfrm>
          <a:prstGeom prst="rect">
            <a:avLst/>
          </a:prstGeom>
        </p:spPr>
      </p:pic>
      <p:sp>
        <p:nvSpPr>
          <p:cNvPr id="7" name="文本框 6"/>
          <p:cNvSpPr txBox="1"/>
          <p:nvPr/>
        </p:nvSpPr>
        <p:spPr>
          <a:xfrm>
            <a:off x="1031875" y="0"/>
            <a:ext cx="4897755" cy="583565"/>
          </a:xfrm>
          <a:prstGeom prst="rect">
            <a:avLst/>
          </a:prstGeom>
          <a:solidFill>
            <a:srgbClr val="FFFF00"/>
          </a:solidFill>
        </p:spPr>
        <p:txBody>
          <a:bodyPr wrap="square" rtlCol="0">
            <a:spAutoFit/>
          </a:bodyPr>
          <a:p>
            <a:r>
              <a:rPr lang="zh-CN" altLang="en-US" sz="3200">
                <a:effectLst>
                  <a:outerShdw blurRad="38100" dist="19050" dir="2700000" algn="tl" rotWithShape="0">
                    <a:schemeClr val="dk1">
                      <a:alpha val="40000"/>
                    </a:schemeClr>
                  </a:outerShdw>
                </a:effectLst>
              </a:rPr>
              <a:t>五、主题探究，能力提升</a:t>
            </a:r>
            <a:endParaRPr lang="zh-CN" altLang="en-US" sz="3200">
              <a:effectLst>
                <a:outerShdw blurRad="38100" dist="19050" dir="2700000" algn="tl" rotWithShape="0">
                  <a:schemeClr val="dk1">
                    <a:alpha val="40000"/>
                  </a:schemeClr>
                </a:outerShdw>
              </a:effectLst>
            </a:endParaRPr>
          </a:p>
        </p:txBody>
      </p:sp>
      <p:sp>
        <p:nvSpPr>
          <p:cNvPr id="4" name="文本框 3"/>
          <p:cNvSpPr txBox="1"/>
          <p:nvPr/>
        </p:nvSpPr>
        <p:spPr>
          <a:xfrm>
            <a:off x="281940" y="1303655"/>
            <a:ext cx="11762740" cy="460375"/>
          </a:xfrm>
          <a:prstGeom prst="rect">
            <a:avLst/>
          </a:prstGeom>
          <a:solidFill>
            <a:schemeClr val="accent2"/>
          </a:solidFill>
          <a:ln>
            <a:solidFill>
              <a:srgbClr val="FFC000"/>
            </a:solidFill>
          </a:ln>
        </p:spPr>
        <p:txBody>
          <a:bodyPr wrap="square" rtlCol="0" anchor="t">
            <a:spAutoFit/>
          </a:bodyPr>
          <a:p>
            <a:r>
              <a:rPr sz="2400" b="1">
                <a:latin typeface="华文中宋" panose="02010600040101010101" charset="-122"/>
                <a:ea typeface="华文中宋" panose="02010600040101010101" charset="-122"/>
                <a:cs typeface="华文中宋" panose="02010600040101010101" charset="-122"/>
                <a:sym typeface="+mn-ea"/>
              </a:rPr>
              <a:t>(5)中国共产党团结带领人民群众铸就的伟大抗战精神,是夺取抗战胜利的强大精神力量。</a:t>
            </a:r>
            <a:endParaRPr sz="2400" b="1">
              <a:latin typeface="华文中宋" panose="02010600040101010101" charset="-122"/>
              <a:ea typeface="华文中宋" panose="02010600040101010101" charset="-122"/>
              <a:cs typeface="华文中宋" panose="02010600040101010101" charset="-122"/>
              <a:sym typeface="+mn-ea"/>
            </a:endParaRPr>
          </a:p>
        </p:txBody>
      </p:sp>
      <p:sp>
        <p:nvSpPr>
          <p:cNvPr id="11" name="文本框 10"/>
          <p:cNvSpPr txBox="1"/>
          <p:nvPr/>
        </p:nvSpPr>
        <p:spPr>
          <a:xfrm>
            <a:off x="281940" y="2314575"/>
            <a:ext cx="11614150" cy="2676525"/>
          </a:xfrm>
          <a:prstGeom prst="rect">
            <a:avLst/>
          </a:prstGeom>
          <a:noFill/>
          <a:ln>
            <a:solidFill>
              <a:srgbClr val="C00000"/>
            </a:solidFill>
          </a:ln>
        </p:spPr>
        <p:txBody>
          <a:bodyPr wrap="square" rtlCol="0" anchor="t">
            <a:spAutoFit/>
          </a:bodyPr>
          <a:p>
            <a:pPr indent="0"/>
            <a:r>
              <a:rPr lang="zh-CN" sz="2400" b="1">
                <a:solidFill>
                  <a:srgbClr val="FF0000"/>
                </a:solidFill>
                <a:latin typeface="华文新魏" panose="02010800040101010101" charset="-122"/>
                <a:ea typeface="华文新魏" panose="02010800040101010101" charset="-122"/>
                <a:cs typeface="华文新魏" panose="02010800040101010101" charset="-122"/>
                <a:sym typeface="+mn-ea"/>
              </a:rPr>
              <a:t>相关史实：</a:t>
            </a:r>
            <a:endParaRPr lang="zh-CN" sz="2400" b="1">
              <a:solidFill>
                <a:srgbClr val="FF0000"/>
              </a:solidFill>
              <a:latin typeface="华文新魏" panose="02010800040101010101" charset="-122"/>
              <a:ea typeface="华文新魏" panose="02010800040101010101" charset="-122"/>
              <a:cs typeface="华文新魏" panose="02010800040101010101" charset="-122"/>
              <a:sym typeface="+mn-ea"/>
            </a:endParaRPr>
          </a:p>
          <a:p>
            <a:pPr indent="0"/>
            <a:r>
              <a:rPr sz="2400" b="1">
                <a:latin typeface="华文新魏" panose="02010800040101010101" charset="-122"/>
                <a:ea typeface="华文新魏" panose="02010800040101010101" charset="-122"/>
                <a:cs typeface="华文新魏" panose="02010800040101010101" charset="-122"/>
                <a:sym typeface="+mn-ea"/>
              </a:rPr>
              <a:t>①铸就伟大抗战精神:在中国共产党倡导的抗日民族统一战线的领导和感召下,以爱国主义为核心的民族精神在抗日战争中得到前所未有的升华,伟大的抗战精神是中国人民弥足珍贵的精神财富。</a:t>
            </a:r>
            <a:endParaRPr sz="2400" b="1">
              <a:latin typeface="华文新魏" panose="02010800040101010101" charset="-122"/>
              <a:ea typeface="华文新魏" panose="02010800040101010101" charset="-122"/>
              <a:cs typeface="华文新魏" panose="02010800040101010101" charset="-122"/>
              <a:sym typeface="+mn-ea"/>
            </a:endParaRPr>
          </a:p>
          <a:p>
            <a:pPr indent="0"/>
            <a:r>
              <a:rPr sz="2400" b="1">
                <a:latin typeface="华文新魏" panose="02010800040101010101" charset="-122"/>
                <a:ea typeface="华文新魏" panose="02010800040101010101" charset="-122"/>
                <a:cs typeface="华文新魏" panose="02010800040101010101" charset="-122"/>
                <a:sym typeface="+mn-ea"/>
              </a:rPr>
              <a:t>②彰显伟大抗战精神:整个抗战期间,从白山黑水到珠江两岸,从长城内外到大江南北,无数中国共产党人始终奋战于抗战最前线,以旺盛的革命斗志,感染和激励着中国人民投身到伟大的民族解放事业的洪流。</a:t>
            </a:r>
            <a:endParaRPr sz="2400" b="1">
              <a:latin typeface="华文新魏" panose="02010800040101010101" charset="-122"/>
              <a:ea typeface="华文新魏" panose="02010800040101010101" charset="-122"/>
              <a:cs typeface="华文新魏" panose="02010800040101010101"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爱我中华">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152399" y="-708397"/>
            <a:ext cx="609600" cy="609600"/>
          </a:xfrm>
          <a:prstGeom prst="rect">
            <a:avLst/>
          </a:prstGeom>
        </p:spPr>
      </p:pic>
      <p:sp>
        <p:nvSpPr>
          <p:cNvPr id="26" name="减号 25"/>
          <p:cNvSpPr/>
          <p:nvPr/>
        </p:nvSpPr>
        <p:spPr>
          <a:xfrm>
            <a:off x="-354841" y="4051974"/>
            <a:ext cx="13115499" cy="491319"/>
          </a:xfrm>
          <a:prstGeom prst="mathMinus">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9" name="组合 28"/>
          <p:cNvGrpSpPr/>
          <p:nvPr/>
        </p:nvGrpSpPr>
        <p:grpSpPr>
          <a:xfrm>
            <a:off x="777923" y="2441537"/>
            <a:ext cx="1255594" cy="1787858"/>
            <a:chOff x="750627" y="1514901"/>
            <a:chExt cx="1255594" cy="1787858"/>
          </a:xfrm>
        </p:grpSpPr>
        <p:sp>
          <p:nvSpPr>
            <p:cNvPr id="27" name="下箭头标注 26"/>
            <p:cNvSpPr/>
            <p:nvPr/>
          </p:nvSpPr>
          <p:spPr>
            <a:xfrm>
              <a:off x="764275" y="1514901"/>
              <a:ext cx="1241946" cy="1787858"/>
            </a:xfrm>
            <a:prstGeom prst="downArrowCallou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28" name="TextBox 27"/>
            <p:cNvSpPr txBox="1"/>
            <p:nvPr/>
          </p:nvSpPr>
          <p:spPr>
            <a:xfrm>
              <a:off x="750627" y="1610437"/>
              <a:ext cx="1241946" cy="953135"/>
            </a:xfrm>
            <a:prstGeom prst="rect">
              <a:avLst/>
            </a:prstGeom>
            <a:noFill/>
          </p:spPr>
          <p:txBody>
            <a:bodyPr wrap="square" rtlCol="0">
              <a:spAutoFit/>
            </a:bodyPr>
            <a:lstStyle/>
            <a:p>
              <a:pPr algn="ctr"/>
              <a:r>
                <a:rPr lang="en-US" altLang="zh-CN" sz="2800" b="1" smtClean="0">
                  <a:latin typeface="微软雅黑" panose="020B0503020204020204" pitchFamily="34" charset="-122"/>
                  <a:ea typeface="微软雅黑" panose="020B0503020204020204" pitchFamily="34" charset="-122"/>
                </a:rPr>
                <a:t>1931</a:t>
              </a:r>
              <a:endParaRPr lang="en-US" altLang="zh-CN" sz="2800" b="1" smtClean="0">
                <a:latin typeface="微软雅黑" panose="020B0503020204020204" pitchFamily="34" charset="-122"/>
                <a:ea typeface="微软雅黑" panose="020B0503020204020204" pitchFamily="34" charset="-122"/>
              </a:endParaRPr>
            </a:p>
            <a:p>
              <a:pPr algn="ctr"/>
              <a:r>
                <a:rPr lang="en-US" altLang="zh-CN" sz="2800" b="1" smtClean="0">
                  <a:latin typeface="微软雅黑" panose="020B0503020204020204" pitchFamily="34" charset="-122"/>
                  <a:ea typeface="微软雅黑" panose="020B0503020204020204" pitchFamily="34" charset="-122"/>
                </a:rPr>
                <a:t>9.18</a:t>
              </a:r>
              <a:endParaRPr lang="zh-CN" altLang="en-US" sz="2800" b="1">
                <a:latin typeface="微软雅黑" panose="020B0503020204020204" pitchFamily="34" charset="-122"/>
                <a:ea typeface="微软雅黑" panose="020B0503020204020204" pitchFamily="34" charset="-122"/>
              </a:endParaRPr>
            </a:p>
          </p:txBody>
        </p:sp>
      </p:grpSp>
      <p:grpSp>
        <p:nvGrpSpPr>
          <p:cNvPr id="30" name="组合 29"/>
          <p:cNvGrpSpPr/>
          <p:nvPr/>
        </p:nvGrpSpPr>
        <p:grpSpPr>
          <a:xfrm>
            <a:off x="4274025" y="2457459"/>
            <a:ext cx="1255594" cy="1787858"/>
            <a:chOff x="750627" y="1514901"/>
            <a:chExt cx="1255594" cy="1787858"/>
          </a:xfrm>
        </p:grpSpPr>
        <p:sp>
          <p:nvSpPr>
            <p:cNvPr id="31" name="下箭头标注 30"/>
            <p:cNvSpPr/>
            <p:nvPr/>
          </p:nvSpPr>
          <p:spPr>
            <a:xfrm>
              <a:off x="764275" y="1514901"/>
              <a:ext cx="1241946" cy="1787858"/>
            </a:xfrm>
            <a:prstGeom prst="downArrowCallou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32" name="TextBox 31"/>
            <p:cNvSpPr txBox="1"/>
            <p:nvPr/>
          </p:nvSpPr>
          <p:spPr>
            <a:xfrm>
              <a:off x="750627" y="1610437"/>
              <a:ext cx="1241946" cy="953135"/>
            </a:xfrm>
            <a:prstGeom prst="rect">
              <a:avLst/>
            </a:prstGeom>
            <a:noFill/>
          </p:spPr>
          <p:txBody>
            <a:bodyPr wrap="square" rtlCol="0">
              <a:spAutoFit/>
            </a:bodyPr>
            <a:lstStyle/>
            <a:p>
              <a:pPr algn="ctr"/>
              <a:r>
                <a:rPr lang="en-US" altLang="zh-CN" sz="2800" b="1" smtClean="0">
                  <a:latin typeface="微软雅黑" panose="020B0503020204020204" pitchFamily="34" charset="-122"/>
                  <a:ea typeface="微软雅黑" panose="020B0503020204020204" pitchFamily="34" charset="-122"/>
                </a:rPr>
                <a:t>1937</a:t>
              </a:r>
              <a:endParaRPr lang="en-US" altLang="zh-CN" sz="2800" b="1" smtClean="0">
                <a:latin typeface="微软雅黑" panose="020B0503020204020204" pitchFamily="34" charset="-122"/>
                <a:ea typeface="微软雅黑" panose="020B0503020204020204" pitchFamily="34" charset="-122"/>
              </a:endParaRPr>
            </a:p>
            <a:p>
              <a:pPr algn="ctr"/>
              <a:r>
                <a:rPr lang="en-US" altLang="zh-CN" sz="2800" b="1" smtClean="0">
                  <a:latin typeface="微软雅黑" panose="020B0503020204020204" pitchFamily="34" charset="-122"/>
                  <a:ea typeface="微软雅黑" panose="020B0503020204020204" pitchFamily="34" charset="-122"/>
                </a:rPr>
                <a:t>7.7</a:t>
              </a:r>
              <a:endParaRPr lang="en-US" altLang="zh-CN" sz="2800" b="1" smtClean="0">
                <a:latin typeface="微软雅黑" panose="020B0503020204020204" pitchFamily="34" charset="-122"/>
                <a:ea typeface="微软雅黑" panose="020B0503020204020204" pitchFamily="34" charset="-122"/>
              </a:endParaRPr>
            </a:p>
          </p:txBody>
        </p:sp>
      </p:grpSp>
      <p:grpSp>
        <p:nvGrpSpPr>
          <p:cNvPr id="33" name="组合 32"/>
          <p:cNvGrpSpPr/>
          <p:nvPr/>
        </p:nvGrpSpPr>
        <p:grpSpPr>
          <a:xfrm>
            <a:off x="10376849" y="2459734"/>
            <a:ext cx="1255594" cy="1787858"/>
            <a:chOff x="750627" y="1514901"/>
            <a:chExt cx="1255594" cy="1787858"/>
          </a:xfrm>
        </p:grpSpPr>
        <p:sp>
          <p:nvSpPr>
            <p:cNvPr id="34" name="下箭头标注 33"/>
            <p:cNvSpPr/>
            <p:nvPr/>
          </p:nvSpPr>
          <p:spPr>
            <a:xfrm>
              <a:off x="764275" y="1514901"/>
              <a:ext cx="1241946" cy="1787858"/>
            </a:xfrm>
            <a:prstGeom prst="downArrowCallou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35" name="TextBox 34"/>
            <p:cNvSpPr txBox="1"/>
            <p:nvPr/>
          </p:nvSpPr>
          <p:spPr>
            <a:xfrm>
              <a:off x="750627" y="1610437"/>
              <a:ext cx="1241946" cy="953135"/>
            </a:xfrm>
            <a:prstGeom prst="rect">
              <a:avLst/>
            </a:prstGeom>
            <a:noFill/>
          </p:spPr>
          <p:txBody>
            <a:bodyPr wrap="square" rtlCol="0">
              <a:spAutoFit/>
            </a:bodyPr>
            <a:lstStyle/>
            <a:p>
              <a:pPr algn="ctr"/>
              <a:r>
                <a:rPr lang="en-US" altLang="zh-CN" sz="2800" b="1" smtClean="0">
                  <a:latin typeface="微软雅黑" panose="020B0503020204020204" pitchFamily="34" charset="-122"/>
                  <a:ea typeface="微软雅黑" panose="020B0503020204020204" pitchFamily="34" charset="-122"/>
                </a:rPr>
                <a:t>1945</a:t>
              </a:r>
              <a:endParaRPr lang="en-US" altLang="zh-CN" sz="2800" b="1" smtClean="0">
                <a:latin typeface="微软雅黑" panose="020B0503020204020204" pitchFamily="34" charset="-122"/>
                <a:ea typeface="微软雅黑" panose="020B0503020204020204" pitchFamily="34" charset="-122"/>
              </a:endParaRPr>
            </a:p>
            <a:p>
              <a:pPr algn="ctr"/>
              <a:r>
                <a:rPr lang="en-US" altLang="zh-CN" sz="2800" b="1" smtClean="0">
                  <a:latin typeface="微软雅黑" panose="020B0503020204020204" pitchFamily="34" charset="-122"/>
                  <a:ea typeface="微软雅黑" panose="020B0503020204020204" pitchFamily="34" charset="-122"/>
                </a:rPr>
                <a:t>8-9</a:t>
              </a:r>
              <a:endParaRPr lang="zh-CN" altLang="en-US" sz="2800" b="1">
                <a:latin typeface="微软雅黑" panose="020B0503020204020204" pitchFamily="34" charset="-122"/>
                <a:ea typeface="微软雅黑" panose="020B0503020204020204" pitchFamily="34" charset="-122"/>
              </a:endParaRPr>
            </a:p>
          </p:txBody>
        </p:sp>
      </p:grpSp>
      <p:sp>
        <p:nvSpPr>
          <p:cNvPr id="36" name="减号 35"/>
          <p:cNvSpPr/>
          <p:nvPr/>
        </p:nvSpPr>
        <p:spPr>
          <a:xfrm>
            <a:off x="723330" y="4054248"/>
            <a:ext cx="4872251" cy="491319"/>
          </a:xfrm>
          <a:prstGeom prst="mathMinus">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TextBox 36"/>
          <p:cNvSpPr txBox="1"/>
          <p:nvPr/>
        </p:nvSpPr>
        <p:spPr>
          <a:xfrm>
            <a:off x="709684" y="3944203"/>
            <a:ext cx="1733265" cy="953135"/>
          </a:xfrm>
          <a:prstGeom prst="rect">
            <a:avLst/>
          </a:prstGeom>
          <a:noFill/>
        </p:spPr>
        <p:txBody>
          <a:bodyPr wrap="square" rtlCol="0">
            <a:spAutoFit/>
          </a:bodyPr>
          <a:lstStyle/>
          <a:p>
            <a:pPr algn="ctr"/>
            <a:r>
              <a:rPr lang="zh-CN" altLang="en-US" sz="2800" b="1" smtClean="0">
                <a:solidFill>
                  <a:srgbClr val="1552D1"/>
                </a:solidFill>
                <a:latin typeface="微软雅黑" panose="020B0503020204020204" pitchFamily="34" charset="-122"/>
                <a:ea typeface="微软雅黑" panose="020B0503020204020204" pitchFamily="34" charset="-122"/>
              </a:rPr>
              <a:t>抗日战争</a:t>
            </a:r>
            <a:endParaRPr lang="en-US" altLang="zh-CN" sz="2800" b="1" smtClean="0">
              <a:solidFill>
                <a:srgbClr val="1552D1"/>
              </a:solidFill>
              <a:latin typeface="微软雅黑" panose="020B0503020204020204" pitchFamily="34" charset="-122"/>
              <a:ea typeface="微软雅黑" panose="020B0503020204020204" pitchFamily="34" charset="-122"/>
            </a:endParaRPr>
          </a:p>
          <a:p>
            <a:pPr algn="ctr"/>
            <a:r>
              <a:rPr lang="zh-CN" altLang="en-US" sz="2800" b="1" smtClean="0">
                <a:solidFill>
                  <a:srgbClr val="1552D1"/>
                </a:solidFill>
                <a:latin typeface="微软雅黑" panose="020B0503020204020204" pitchFamily="34" charset="-122"/>
                <a:ea typeface="微软雅黑" panose="020B0503020204020204" pitchFamily="34" charset="-122"/>
              </a:rPr>
              <a:t>起点</a:t>
            </a:r>
            <a:endParaRPr lang="zh-CN" altLang="en-US" sz="2800" b="1" smtClean="0">
              <a:solidFill>
                <a:srgbClr val="1552D1"/>
              </a:solidFill>
              <a:latin typeface="微软雅黑" panose="020B0503020204020204" pitchFamily="34" charset="-122"/>
              <a:ea typeface="微软雅黑" panose="020B0503020204020204" pitchFamily="34" charset="-122"/>
            </a:endParaRPr>
          </a:p>
        </p:txBody>
      </p:sp>
      <p:sp>
        <p:nvSpPr>
          <p:cNvPr id="39" name="TextBox 38"/>
          <p:cNvSpPr txBox="1"/>
          <p:nvPr/>
        </p:nvSpPr>
        <p:spPr>
          <a:xfrm>
            <a:off x="3371215" y="3946525"/>
            <a:ext cx="2418080" cy="953135"/>
          </a:xfrm>
          <a:prstGeom prst="rect">
            <a:avLst/>
          </a:prstGeom>
          <a:noFill/>
        </p:spPr>
        <p:txBody>
          <a:bodyPr wrap="square" rtlCol="0">
            <a:spAutoFit/>
          </a:bodyPr>
          <a:lstStyle/>
          <a:p>
            <a:pPr algn="ctr"/>
            <a:r>
              <a:rPr lang="zh-CN" altLang="en-US" sz="2800" b="1" smtClean="0">
                <a:solidFill>
                  <a:srgbClr val="1552D1"/>
                </a:solidFill>
                <a:latin typeface="微软雅黑" panose="020B0503020204020204" pitchFamily="34" charset="-122"/>
                <a:ea typeface="微软雅黑" panose="020B0503020204020204" pitchFamily="34" charset="-122"/>
              </a:rPr>
              <a:t>全民族抗战</a:t>
            </a:r>
            <a:endParaRPr lang="en-US" altLang="zh-CN" sz="2800" b="1" smtClean="0">
              <a:solidFill>
                <a:srgbClr val="1552D1"/>
              </a:solidFill>
              <a:latin typeface="微软雅黑" panose="020B0503020204020204" pitchFamily="34" charset="-122"/>
              <a:ea typeface="微软雅黑" panose="020B0503020204020204" pitchFamily="34" charset="-122"/>
            </a:endParaRPr>
          </a:p>
          <a:p>
            <a:pPr algn="ctr"/>
            <a:r>
              <a:rPr lang="zh-CN" altLang="en-US" sz="2800" b="1" smtClean="0">
                <a:solidFill>
                  <a:srgbClr val="1552D1"/>
                </a:solidFill>
                <a:latin typeface="微软雅黑" panose="020B0503020204020204" pitchFamily="34" charset="-122"/>
                <a:ea typeface="微软雅黑" panose="020B0503020204020204" pitchFamily="34" charset="-122"/>
              </a:rPr>
              <a:t>开始</a:t>
            </a:r>
            <a:endParaRPr lang="zh-CN" altLang="en-US" sz="2800" b="1" smtClean="0">
              <a:solidFill>
                <a:srgbClr val="1552D1"/>
              </a:solidFill>
              <a:latin typeface="微软雅黑" panose="020B0503020204020204" pitchFamily="34" charset="-122"/>
              <a:ea typeface="微软雅黑" panose="020B0503020204020204" pitchFamily="34" charset="-122"/>
            </a:endParaRPr>
          </a:p>
        </p:txBody>
      </p:sp>
      <p:sp>
        <p:nvSpPr>
          <p:cNvPr id="40" name="TextBox 39"/>
          <p:cNvSpPr txBox="1"/>
          <p:nvPr/>
        </p:nvSpPr>
        <p:spPr>
          <a:xfrm>
            <a:off x="9999165" y="4374127"/>
            <a:ext cx="1733265" cy="953135"/>
          </a:xfrm>
          <a:prstGeom prst="rect">
            <a:avLst/>
          </a:prstGeom>
          <a:noFill/>
        </p:spPr>
        <p:txBody>
          <a:bodyPr wrap="square" rtlCol="0">
            <a:spAutoFit/>
          </a:bodyPr>
          <a:lstStyle/>
          <a:p>
            <a:pPr algn="ctr"/>
            <a:r>
              <a:rPr lang="zh-CN" altLang="en-US" sz="2800" b="1" smtClean="0">
                <a:solidFill>
                  <a:srgbClr val="1552D1"/>
                </a:solidFill>
                <a:latin typeface="微软雅黑" panose="020B0503020204020204" pitchFamily="34" charset="-122"/>
                <a:ea typeface="微软雅黑" panose="020B0503020204020204" pitchFamily="34" charset="-122"/>
              </a:rPr>
              <a:t>抗日战争</a:t>
            </a:r>
            <a:endParaRPr lang="en-US" altLang="zh-CN" sz="2800" b="1" smtClean="0">
              <a:solidFill>
                <a:srgbClr val="1552D1"/>
              </a:solidFill>
              <a:latin typeface="微软雅黑" panose="020B0503020204020204" pitchFamily="34" charset="-122"/>
              <a:ea typeface="微软雅黑" panose="020B0503020204020204" pitchFamily="34" charset="-122"/>
            </a:endParaRPr>
          </a:p>
          <a:p>
            <a:pPr algn="ctr"/>
            <a:r>
              <a:rPr lang="zh-CN" altLang="en-US" sz="2800" b="1" smtClean="0">
                <a:solidFill>
                  <a:srgbClr val="1552D1"/>
                </a:solidFill>
                <a:latin typeface="微软雅黑" panose="020B0503020204020204" pitchFamily="34" charset="-122"/>
                <a:ea typeface="微软雅黑" panose="020B0503020204020204" pitchFamily="34" charset="-122"/>
              </a:rPr>
              <a:t>胜利</a:t>
            </a:r>
            <a:endParaRPr lang="zh-CN" altLang="en-US" sz="2800" b="1" smtClean="0">
              <a:solidFill>
                <a:srgbClr val="1552D1"/>
              </a:solidFill>
              <a:latin typeface="微软雅黑" panose="020B0503020204020204" pitchFamily="34" charset="-122"/>
              <a:ea typeface="微软雅黑" panose="020B0503020204020204" pitchFamily="34" charset="-122"/>
            </a:endParaRPr>
          </a:p>
        </p:txBody>
      </p:sp>
      <p:sp>
        <p:nvSpPr>
          <p:cNvPr id="42" name="左大括号 41"/>
          <p:cNvSpPr/>
          <p:nvPr/>
        </p:nvSpPr>
        <p:spPr>
          <a:xfrm rot="5400000">
            <a:off x="2961564" y="-69647"/>
            <a:ext cx="750629" cy="424445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3" name="左大括号 42"/>
          <p:cNvSpPr/>
          <p:nvPr/>
        </p:nvSpPr>
        <p:spPr>
          <a:xfrm rot="5400000">
            <a:off x="7753067" y="-573477"/>
            <a:ext cx="750629" cy="525666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4" name="TextBox 43"/>
          <p:cNvSpPr txBox="1"/>
          <p:nvPr/>
        </p:nvSpPr>
        <p:spPr>
          <a:xfrm>
            <a:off x="1915795" y="1283970"/>
            <a:ext cx="2208530" cy="583565"/>
          </a:xfrm>
          <a:prstGeom prst="rect">
            <a:avLst/>
          </a:prstGeom>
          <a:noFill/>
        </p:spPr>
        <p:txBody>
          <a:bodyPr wrap="square" rtlCol="0">
            <a:spAutoFit/>
          </a:bodyPr>
          <a:lstStyle/>
          <a:p>
            <a:pPr algn="ctr"/>
            <a:r>
              <a:rPr lang="zh-CN" altLang="en-US" sz="3200" b="1" smtClean="0">
                <a:latin typeface="字语坊庭轩行楷" panose="02000603000000000000" charset="-122"/>
                <a:ea typeface="字语坊庭轩行楷" panose="02000603000000000000" charset="-122"/>
              </a:rPr>
              <a:t>局部抗战</a:t>
            </a:r>
            <a:endParaRPr lang="zh-CN" altLang="en-US" sz="3200" b="1" smtClean="0">
              <a:latin typeface="字语坊庭轩行楷" panose="02000603000000000000" charset="-122"/>
              <a:ea typeface="字语坊庭轩行楷" panose="02000603000000000000" charset="-122"/>
            </a:endParaRPr>
          </a:p>
        </p:txBody>
      </p:sp>
      <p:sp>
        <p:nvSpPr>
          <p:cNvPr id="45" name="TextBox 44"/>
          <p:cNvSpPr txBox="1"/>
          <p:nvPr/>
        </p:nvSpPr>
        <p:spPr>
          <a:xfrm>
            <a:off x="7319645" y="1245235"/>
            <a:ext cx="2418080" cy="583565"/>
          </a:xfrm>
          <a:prstGeom prst="rect">
            <a:avLst/>
          </a:prstGeom>
          <a:noFill/>
        </p:spPr>
        <p:txBody>
          <a:bodyPr wrap="square" rtlCol="0">
            <a:spAutoFit/>
          </a:bodyPr>
          <a:lstStyle/>
          <a:p>
            <a:pPr algn="ctr"/>
            <a:r>
              <a:rPr lang="zh-CN" altLang="en-US" sz="3200" b="1" smtClean="0">
                <a:latin typeface="字语坊庭轩行楷" panose="02000603000000000000" charset="-122"/>
                <a:ea typeface="字语坊庭轩行楷" panose="02000603000000000000" charset="-122"/>
              </a:rPr>
              <a:t>全民族抗战</a:t>
            </a:r>
            <a:endParaRPr lang="zh-CN" altLang="en-US" sz="3200" b="1" smtClean="0">
              <a:latin typeface="字语坊庭轩行楷" panose="02000603000000000000" charset="-122"/>
              <a:ea typeface="字语坊庭轩行楷" panose="02000603000000000000" charset="-122"/>
            </a:endParaRPr>
          </a:p>
        </p:txBody>
      </p:sp>
      <p:grpSp>
        <p:nvGrpSpPr>
          <p:cNvPr id="46" name="组合 45"/>
          <p:cNvGrpSpPr/>
          <p:nvPr/>
        </p:nvGrpSpPr>
        <p:grpSpPr>
          <a:xfrm>
            <a:off x="6064155" y="2882815"/>
            <a:ext cx="1255594" cy="1319285"/>
            <a:chOff x="750627" y="1514901"/>
            <a:chExt cx="1255594" cy="1787858"/>
          </a:xfrm>
        </p:grpSpPr>
        <p:sp>
          <p:nvSpPr>
            <p:cNvPr id="47" name="下箭头标注 46"/>
            <p:cNvSpPr/>
            <p:nvPr/>
          </p:nvSpPr>
          <p:spPr>
            <a:xfrm>
              <a:off x="764275" y="1514901"/>
              <a:ext cx="1241946" cy="1787858"/>
            </a:xfrm>
            <a:prstGeom prst="downArrowCallou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48" name="TextBox 47"/>
            <p:cNvSpPr txBox="1"/>
            <p:nvPr/>
          </p:nvSpPr>
          <p:spPr>
            <a:xfrm>
              <a:off x="750627" y="1610437"/>
              <a:ext cx="1241946" cy="1291662"/>
            </a:xfrm>
            <a:prstGeom prst="rect">
              <a:avLst/>
            </a:prstGeom>
            <a:noFill/>
          </p:spPr>
          <p:txBody>
            <a:bodyPr wrap="square" rtlCol="0">
              <a:spAutoFit/>
            </a:bodyPr>
            <a:lstStyle/>
            <a:p>
              <a:pPr algn="ctr"/>
              <a:r>
                <a:rPr lang="en-US" altLang="zh-CN" sz="2800" b="1" smtClean="0">
                  <a:latin typeface="微软雅黑" panose="020B0503020204020204" pitchFamily="34" charset="-122"/>
                  <a:ea typeface="微软雅黑" panose="020B0503020204020204" pitchFamily="34" charset="-122"/>
                </a:rPr>
                <a:t>1938</a:t>
              </a:r>
              <a:endParaRPr lang="en-US" altLang="zh-CN" sz="2800" b="1" smtClean="0">
                <a:latin typeface="微软雅黑" panose="020B0503020204020204" pitchFamily="34" charset="-122"/>
                <a:ea typeface="微软雅黑" panose="020B0503020204020204" pitchFamily="34" charset="-122"/>
              </a:endParaRPr>
            </a:p>
            <a:p>
              <a:pPr algn="ctr"/>
              <a:r>
                <a:rPr lang="en-US" altLang="zh-CN" sz="2800" b="1" smtClean="0">
                  <a:latin typeface="微软雅黑" panose="020B0503020204020204" pitchFamily="34" charset="-122"/>
                  <a:ea typeface="微软雅黑" panose="020B0503020204020204" pitchFamily="34" charset="-122"/>
                </a:rPr>
                <a:t>10</a:t>
              </a:r>
              <a:endParaRPr lang="zh-CN" altLang="en-US" sz="2800" b="1">
                <a:latin typeface="微软雅黑" panose="020B0503020204020204" pitchFamily="34" charset="-122"/>
                <a:ea typeface="微软雅黑" panose="020B0503020204020204" pitchFamily="34" charset="-122"/>
              </a:endParaRPr>
            </a:p>
          </p:txBody>
        </p:sp>
      </p:grpSp>
      <p:sp>
        <p:nvSpPr>
          <p:cNvPr id="49" name="左大括号 48"/>
          <p:cNvSpPr/>
          <p:nvPr/>
        </p:nvSpPr>
        <p:spPr>
          <a:xfrm rot="16200000">
            <a:off x="8105633" y="3536774"/>
            <a:ext cx="741536" cy="3518847"/>
          </a:xfrm>
          <a:prstGeom prst="leftBrace">
            <a:avLst>
              <a:gd name="adj1" fmla="val 8333"/>
              <a:gd name="adj2" fmla="val 4974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50" name="TextBox 49"/>
          <p:cNvSpPr txBox="1"/>
          <p:nvPr/>
        </p:nvSpPr>
        <p:spPr>
          <a:xfrm>
            <a:off x="8004412" y="5696531"/>
            <a:ext cx="1733265" cy="521970"/>
          </a:xfrm>
          <a:prstGeom prst="rect">
            <a:avLst/>
          </a:prstGeom>
          <a:noFill/>
        </p:spPr>
        <p:txBody>
          <a:bodyPr wrap="square" rtlCol="0">
            <a:spAutoFit/>
          </a:bodyPr>
          <a:lstStyle/>
          <a:p>
            <a:pPr algn="ctr"/>
            <a:r>
              <a:rPr lang="zh-CN" altLang="en-US" sz="2800" b="1" smtClean="0">
                <a:latin typeface="微软雅黑" panose="020B0503020204020204" pitchFamily="34" charset="-122"/>
                <a:ea typeface="微软雅黑" panose="020B0503020204020204" pitchFamily="34" charset="-122"/>
              </a:rPr>
              <a:t>战略相持</a:t>
            </a:r>
            <a:endParaRPr lang="zh-CN" altLang="en-US" sz="2800" b="1" smtClean="0">
              <a:latin typeface="微软雅黑" panose="020B0503020204020204" pitchFamily="34" charset="-122"/>
              <a:ea typeface="微软雅黑" panose="020B0503020204020204" pitchFamily="34" charset="-122"/>
            </a:endParaRPr>
          </a:p>
        </p:txBody>
      </p:sp>
      <p:sp>
        <p:nvSpPr>
          <p:cNvPr id="51" name="左大括号 50"/>
          <p:cNvSpPr/>
          <p:nvPr/>
        </p:nvSpPr>
        <p:spPr>
          <a:xfrm rot="16200000">
            <a:off x="10310885" y="4898139"/>
            <a:ext cx="741536" cy="800666"/>
          </a:xfrm>
          <a:prstGeom prst="leftBrace">
            <a:avLst>
              <a:gd name="adj1" fmla="val 8333"/>
              <a:gd name="adj2" fmla="val 4974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52" name="TextBox 51"/>
          <p:cNvSpPr txBox="1"/>
          <p:nvPr/>
        </p:nvSpPr>
        <p:spPr>
          <a:xfrm>
            <a:off x="9815195" y="5644515"/>
            <a:ext cx="1917700" cy="521970"/>
          </a:xfrm>
          <a:prstGeom prst="rect">
            <a:avLst/>
          </a:prstGeom>
          <a:noFill/>
        </p:spPr>
        <p:txBody>
          <a:bodyPr wrap="square" rtlCol="0">
            <a:spAutoFit/>
          </a:bodyPr>
          <a:lstStyle/>
          <a:p>
            <a:pPr algn="ctr"/>
            <a:r>
              <a:rPr lang="zh-CN" altLang="en-US" sz="2800" b="1" smtClean="0">
                <a:latin typeface="微软雅黑" panose="020B0503020204020204" pitchFamily="34" charset="-122"/>
                <a:ea typeface="微软雅黑" panose="020B0503020204020204" pitchFamily="34" charset="-122"/>
              </a:rPr>
              <a:t>反攻</a:t>
            </a:r>
            <a:endParaRPr lang="zh-CN" altLang="en-US" sz="2800" b="1" smtClean="0">
              <a:latin typeface="微软雅黑" panose="020B0503020204020204" pitchFamily="34" charset="-122"/>
              <a:ea typeface="微软雅黑" panose="020B0503020204020204" pitchFamily="34" charset="-122"/>
            </a:endParaRPr>
          </a:p>
        </p:txBody>
      </p:sp>
      <p:pic>
        <p:nvPicPr>
          <p:cNvPr id="8" name="图片 7" descr="32313537353832343b32313537353830373bd3d2"/>
          <p:cNvPicPr>
            <a:picLocks noChangeAspect="1"/>
          </p:cNvPicPr>
          <p:nvPr/>
        </p:nvPicPr>
        <p:blipFill>
          <a:blip r:embed="rId4"/>
          <a:stretch>
            <a:fillRect/>
          </a:stretch>
        </p:blipFill>
        <p:spPr>
          <a:xfrm>
            <a:off x="269875" y="0"/>
            <a:ext cx="534670" cy="441960"/>
          </a:xfrm>
          <a:prstGeom prst="rect">
            <a:avLst/>
          </a:prstGeom>
        </p:spPr>
      </p:pic>
      <p:sp>
        <p:nvSpPr>
          <p:cNvPr id="9" name="文本框 8"/>
          <p:cNvSpPr txBox="1"/>
          <p:nvPr/>
        </p:nvSpPr>
        <p:spPr>
          <a:xfrm>
            <a:off x="1031875" y="0"/>
            <a:ext cx="4897755" cy="583565"/>
          </a:xfrm>
          <a:prstGeom prst="rect">
            <a:avLst/>
          </a:prstGeom>
          <a:solidFill>
            <a:srgbClr val="FFFF00"/>
          </a:solidFill>
        </p:spPr>
        <p:txBody>
          <a:bodyPr wrap="square" rtlCol="0">
            <a:spAutoFit/>
          </a:bodyPr>
          <a:p>
            <a:r>
              <a:rPr lang="zh-CN" altLang="en-US" sz="3200">
                <a:effectLst>
                  <a:outerShdw blurRad="38100" dist="19050" dir="2700000" algn="tl" rotWithShape="0">
                    <a:schemeClr val="dk1">
                      <a:alpha val="40000"/>
                    </a:schemeClr>
                  </a:outerShdw>
                </a:effectLst>
              </a:rPr>
              <a:t>四、必备知识，夯实基础</a:t>
            </a:r>
            <a:endParaRPr lang="zh-CN" altLang="en-US" sz="3200">
              <a:effectLst>
                <a:outerShdw blurRad="38100" dist="19050" dir="2700000" algn="tl" rotWithShape="0">
                  <a:schemeClr val="dk1">
                    <a:alpha val="40000"/>
                  </a:schemeClr>
                </a:outerShdw>
              </a:effectLst>
            </a:endParaRPr>
          </a:p>
        </p:txBody>
      </p:sp>
      <p:sp>
        <p:nvSpPr>
          <p:cNvPr id="10" name="文本框 9"/>
          <p:cNvSpPr txBox="1"/>
          <p:nvPr/>
        </p:nvSpPr>
        <p:spPr>
          <a:xfrm>
            <a:off x="4124325" y="653415"/>
            <a:ext cx="4129405" cy="521970"/>
          </a:xfrm>
          <a:prstGeom prst="rect">
            <a:avLst/>
          </a:prstGeom>
          <a:noFill/>
        </p:spPr>
        <p:txBody>
          <a:bodyPr wrap="square" rtlCol="0" anchor="t">
            <a:spAutoFit/>
          </a:bodyPr>
          <a:p>
            <a:pPr algn="ctr"/>
            <a:r>
              <a:rPr lang="zh-CN" altLang="en-US" sz="2800" noProof="0" dirty="0">
                <a:solidFill>
                  <a:schemeClr val="tx1"/>
                </a:solidFill>
                <a:effectLst>
                  <a:outerShdw blurRad="38100" dist="19050" dir="2700000" algn="tl" rotWithShape="0">
                    <a:schemeClr val="dk1">
                      <a:alpha val="40000"/>
                    </a:schemeClr>
                  </a:outerShdw>
                </a:effectLst>
                <a:highlight>
                  <a:srgbClr val="00FF00"/>
                </a:highlight>
                <a:latin typeface="华文行楷" panose="02010800040101010101" charset="-122"/>
                <a:ea typeface="华文行楷" panose="02010800040101010101" charset="-122"/>
                <a:cs typeface="Courier New" panose="02070309020205020404" pitchFamily="49" charset="0"/>
                <a:sym typeface="+mn-ea"/>
              </a:rPr>
              <a:t>历史解释：</a:t>
            </a:r>
            <a:r>
              <a:rPr lang="en-US" altLang="zh-CN" sz="2800" noProof="0" dirty="0">
                <a:solidFill>
                  <a:schemeClr val="tx1"/>
                </a:solidFill>
                <a:effectLst>
                  <a:outerShdw blurRad="38100" dist="19050" dir="2700000" algn="tl" rotWithShape="0">
                    <a:schemeClr val="dk1">
                      <a:alpha val="40000"/>
                    </a:schemeClr>
                  </a:outerShdw>
                </a:effectLst>
                <a:highlight>
                  <a:srgbClr val="00FF00"/>
                </a:highlight>
                <a:latin typeface="华文行楷" panose="02010800040101010101" charset="-122"/>
                <a:ea typeface="华文行楷" panose="02010800040101010101" charset="-122"/>
                <a:cs typeface="Courier New" panose="02070309020205020404" pitchFamily="49" charset="0"/>
                <a:sym typeface="+mn-ea"/>
              </a:rPr>
              <a:t>十四年抗战</a:t>
            </a:r>
            <a:endParaRPr lang="en-US" altLang="zh-CN" sz="2800" noProof="0" dirty="0">
              <a:solidFill>
                <a:schemeClr val="tx1"/>
              </a:solidFill>
              <a:effectLst>
                <a:outerShdw blurRad="38100" dist="19050" dir="2700000" algn="tl" rotWithShape="0">
                  <a:schemeClr val="dk1">
                    <a:alpha val="40000"/>
                  </a:schemeClr>
                </a:outerShdw>
              </a:effectLst>
              <a:highlight>
                <a:srgbClr val="00FF00"/>
              </a:highlight>
              <a:latin typeface="华文行楷" panose="02010800040101010101" charset="-122"/>
              <a:ea typeface="华文行楷" panose="02010800040101010101" charset="-122"/>
              <a:cs typeface="Courier New" panose="02070309020205020404" pitchFamily="49" charset="0"/>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randombar(horizontal)">
                                      <p:cBhvr>
                                        <p:cTn id="7" dur="500"/>
                                        <p:tgtEl>
                                          <p:spTgt spid="37"/>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randombar(horizontal)">
                                      <p:cBhvr>
                                        <p:cTn id="10" dur="500"/>
                                        <p:tgtEl>
                                          <p:spTgt spid="39"/>
                                        </p:tgtEl>
                                      </p:cBhvr>
                                    </p:animEffect>
                                  </p:childTnLst>
                                </p:cTn>
                              </p:par>
                              <p:par>
                                <p:cTn id="11" presetID="14" presetClass="entr" presetSubtype="10" fill="hold" grpId="2"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randombar(horizontal)">
                                      <p:cBhvr>
                                        <p:cTn id="13" dur="500"/>
                                        <p:tgtEl>
                                          <p:spTgt spid="4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5" nodeType="click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wipe(down)">
                                      <p:cBhvr>
                                        <p:cTn id="18" dur="500"/>
                                        <p:tgtEl>
                                          <p:spTgt spid="44"/>
                                        </p:tgtEl>
                                      </p:cBhvr>
                                    </p:animEffect>
                                  </p:childTnLst>
                                </p:cTn>
                              </p:par>
                              <p:par>
                                <p:cTn id="19" presetID="22" presetClass="entr" presetSubtype="4" fill="hold" grpId="3" nodeType="with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wipe(down)">
                                      <p:cBhvr>
                                        <p:cTn id="21" dur="500"/>
                                        <p:tgtEl>
                                          <p:spTgt spid="4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6" nodeType="click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wipe(down)">
                                      <p:cBhvr>
                                        <p:cTn id="26" dur="500"/>
                                        <p:tgtEl>
                                          <p:spTgt spid="45"/>
                                        </p:tgtEl>
                                      </p:cBhvr>
                                    </p:animEffect>
                                  </p:childTnLst>
                                </p:cTn>
                              </p:par>
                              <p:par>
                                <p:cTn id="27" presetID="22" presetClass="entr" presetSubtype="4" fill="hold" grpId="4"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wipe(down)">
                                      <p:cBhvr>
                                        <p:cTn id="29" dur="500"/>
                                        <p:tgtEl>
                                          <p:spTgt spid="4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8" nodeType="clickEffect">
                                  <p:stCondLst>
                                    <p:cond delay="0"/>
                                  </p:stCondLst>
                                  <p:childTnLst>
                                    <p:set>
                                      <p:cBhvr>
                                        <p:cTn id="33" dur="1" fill="hold">
                                          <p:stCondLst>
                                            <p:cond delay="0"/>
                                          </p:stCondLst>
                                        </p:cTn>
                                        <p:tgtEl>
                                          <p:spTgt spid="50"/>
                                        </p:tgtEl>
                                        <p:attrNameLst>
                                          <p:attrName>style.visibility</p:attrName>
                                        </p:attrNameLst>
                                      </p:cBhvr>
                                      <p:to>
                                        <p:strVal val="visible"/>
                                      </p:to>
                                    </p:set>
                                    <p:animEffect transition="in" filter="wipe(down)">
                                      <p:cBhvr>
                                        <p:cTn id="34" dur="500"/>
                                        <p:tgtEl>
                                          <p:spTgt spid="50"/>
                                        </p:tgtEl>
                                      </p:cBhvr>
                                    </p:animEffect>
                                  </p:childTnLst>
                                </p:cTn>
                              </p:par>
                              <p:par>
                                <p:cTn id="35" presetID="22" presetClass="entr" presetSubtype="4" fill="hold" grpId="7" nodeType="with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wipe(down)">
                                      <p:cBhvr>
                                        <p:cTn id="37" dur="500"/>
                                        <p:tgtEl>
                                          <p:spTgt spid="4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10" nodeType="clickEffect">
                                  <p:stCondLst>
                                    <p:cond delay="0"/>
                                  </p:stCondLst>
                                  <p:childTnLst>
                                    <p:set>
                                      <p:cBhvr>
                                        <p:cTn id="41" dur="1" fill="hold">
                                          <p:stCondLst>
                                            <p:cond delay="0"/>
                                          </p:stCondLst>
                                        </p:cTn>
                                        <p:tgtEl>
                                          <p:spTgt spid="52"/>
                                        </p:tgtEl>
                                        <p:attrNameLst>
                                          <p:attrName>style.visibility</p:attrName>
                                        </p:attrNameLst>
                                      </p:cBhvr>
                                      <p:to>
                                        <p:strVal val="visible"/>
                                      </p:to>
                                    </p:set>
                                    <p:animEffect transition="in" filter="wipe(down)">
                                      <p:cBhvr>
                                        <p:cTn id="42" dur="500"/>
                                        <p:tgtEl>
                                          <p:spTgt spid="52"/>
                                        </p:tgtEl>
                                      </p:cBhvr>
                                    </p:animEffect>
                                  </p:childTnLst>
                                </p:cTn>
                              </p:par>
                              <p:par>
                                <p:cTn id="43" presetID="22" presetClass="entr" presetSubtype="4" fill="hold" grpId="9" nodeType="withEffect">
                                  <p:stCondLst>
                                    <p:cond delay="0"/>
                                  </p:stCondLst>
                                  <p:childTnLst>
                                    <p:set>
                                      <p:cBhvr>
                                        <p:cTn id="44" dur="1" fill="hold">
                                          <p:stCondLst>
                                            <p:cond delay="0"/>
                                          </p:stCondLst>
                                        </p:cTn>
                                        <p:tgtEl>
                                          <p:spTgt spid="51"/>
                                        </p:tgtEl>
                                        <p:attrNameLst>
                                          <p:attrName>style.visibility</p:attrName>
                                        </p:attrNameLst>
                                      </p:cBhvr>
                                      <p:to>
                                        <p:strVal val="visible"/>
                                      </p:to>
                                    </p:set>
                                    <p:animEffect transition="in" filter="wipe(down)">
                                      <p:cBhvr>
                                        <p:cTn id="45"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9" grpId="1"/>
      <p:bldP spid="40" grpId="2"/>
      <p:bldP spid="42" grpId="3" bldLvl="0" animBg="1"/>
      <p:bldP spid="43" grpId="4" bldLvl="0" animBg="1"/>
      <p:bldP spid="44" grpId="5"/>
      <p:bldP spid="45" grpId="6"/>
      <p:bldP spid="49" grpId="7" bldLvl="0" animBg="1"/>
      <p:bldP spid="50" grpId="8"/>
      <p:bldP spid="51" grpId="9" bldLvl="0" animBg="1"/>
      <p:bldP spid="52" grpId="1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144145" y="841375"/>
            <a:ext cx="12818745" cy="583565"/>
          </a:xfrm>
          <a:prstGeom prst="rect">
            <a:avLst/>
          </a:prstGeom>
          <a:noFill/>
          <a:ln w="9525">
            <a:noFill/>
          </a:ln>
        </p:spPr>
        <p:txBody>
          <a:bodyPr wrap="square">
            <a:spAutoFit/>
          </a:bodyPr>
          <a:p>
            <a:pPr indent="266700"/>
            <a:r>
              <a:rPr sz="3200" b="1">
                <a:solidFill>
                  <a:srgbClr val="FF0000"/>
                </a:solidFill>
                <a:latin typeface="微软雅黑" panose="020B0503020204020204" pitchFamily="34" charset="-122"/>
                <a:ea typeface="微软雅黑" panose="020B0503020204020204" pitchFamily="34" charset="-122"/>
              </a:rPr>
              <a:t>新民主主义革命时期国共两党关系的演变</a:t>
            </a:r>
            <a:endParaRPr sz="3200" b="1">
              <a:solidFill>
                <a:srgbClr val="FF0000"/>
              </a:solidFill>
              <a:latin typeface="微软雅黑" panose="020B0503020204020204" pitchFamily="34" charset="-122"/>
              <a:ea typeface="微软雅黑" panose="020B0503020204020204" pitchFamily="34" charset="-122"/>
            </a:endParaRPr>
          </a:p>
        </p:txBody>
      </p:sp>
      <p:pic>
        <p:nvPicPr>
          <p:cNvPr id="5" name="图片 4" descr="32313537353832343b32313537353830373bd3d2"/>
          <p:cNvPicPr>
            <a:picLocks noChangeAspect="1"/>
          </p:cNvPicPr>
          <p:nvPr/>
        </p:nvPicPr>
        <p:blipFill>
          <a:blip r:embed="rId1"/>
          <a:stretch>
            <a:fillRect/>
          </a:stretch>
        </p:blipFill>
        <p:spPr>
          <a:xfrm>
            <a:off x="281940" y="0"/>
            <a:ext cx="534670" cy="441960"/>
          </a:xfrm>
          <a:prstGeom prst="rect">
            <a:avLst/>
          </a:prstGeom>
        </p:spPr>
      </p:pic>
      <p:sp>
        <p:nvSpPr>
          <p:cNvPr id="7" name="文本框 6"/>
          <p:cNvSpPr txBox="1"/>
          <p:nvPr/>
        </p:nvSpPr>
        <p:spPr>
          <a:xfrm>
            <a:off x="1031875" y="0"/>
            <a:ext cx="4897755" cy="583565"/>
          </a:xfrm>
          <a:prstGeom prst="rect">
            <a:avLst/>
          </a:prstGeom>
          <a:solidFill>
            <a:srgbClr val="FFFF00"/>
          </a:solidFill>
        </p:spPr>
        <p:txBody>
          <a:bodyPr wrap="square" rtlCol="0">
            <a:spAutoFit/>
          </a:bodyPr>
          <a:p>
            <a:r>
              <a:rPr lang="zh-CN" altLang="en-US" sz="3200">
                <a:effectLst>
                  <a:outerShdw blurRad="38100" dist="19050" dir="2700000" algn="tl" rotWithShape="0">
                    <a:schemeClr val="dk1">
                      <a:alpha val="40000"/>
                    </a:schemeClr>
                  </a:outerShdw>
                </a:effectLst>
              </a:rPr>
              <a:t>六、小结</a:t>
            </a:r>
            <a:endParaRPr lang="zh-CN" altLang="en-US" sz="3200">
              <a:effectLst>
                <a:outerShdw blurRad="38100" dist="19050" dir="2700000" algn="tl" rotWithShape="0">
                  <a:schemeClr val="dk1">
                    <a:alpha val="40000"/>
                  </a:schemeClr>
                </a:outerShdw>
              </a:effectLst>
            </a:endParaRPr>
          </a:p>
        </p:txBody>
      </p:sp>
      <p:sp>
        <p:nvSpPr>
          <p:cNvPr id="100" name="文本框 99"/>
          <p:cNvSpPr txBox="1"/>
          <p:nvPr/>
        </p:nvSpPr>
        <p:spPr>
          <a:xfrm>
            <a:off x="613410" y="1511300"/>
            <a:ext cx="5080000" cy="521970"/>
          </a:xfrm>
          <a:prstGeom prst="rect">
            <a:avLst/>
          </a:prstGeom>
          <a:solidFill>
            <a:schemeClr val="accent6">
              <a:lumMod val="40000"/>
              <a:lumOff val="60000"/>
            </a:schemeClr>
          </a:solidFill>
          <a:ln w="9525">
            <a:noFill/>
          </a:ln>
        </p:spPr>
        <p:txBody>
          <a:bodyPr>
            <a:spAutoFit/>
          </a:bodyPr>
          <a:p>
            <a:pPr indent="267970"/>
            <a:r>
              <a:rPr lang="en-US" sz="2800" b="1">
                <a:solidFill>
                  <a:srgbClr val="0000FF"/>
                </a:solidFill>
                <a:latin typeface="华文新魏" panose="02010800040101010101" charset="-122"/>
                <a:ea typeface="华文新魏" panose="02010800040101010101" charset="-122"/>
                <a:cs typeface="华文新魏" panose="02010800040101010101" charset="-122"/>
              </a:rPr>
              <a:t>1</a:t>
            </a:r>
            <a:r>
              <a:rPr lang="zh-CN" sz="2800" b="1">
                <a:solidFill>
                  <a:srgbClr val="0000FF"/>
                </a:solidFill>
                <a:latin typeface="华文新魏" panose="02010800040101010101" charset="-122"/>
                <a:ea typeface="华文新魏" panose="02010800040101010101" charset="-122"/>
                <a:cs typeface="华文新魏" panose="02010800040101010101" charset="-122"/>
              </a:rPr>
              <a:t>．合作</a:t>
            </a:r>
            <a:r>
              <a:rPr lang="en-US" sz="2800" b="1">
                <a:solidFill>
                  <a:srgbClr val="0000FF"/>
                </a:solidFill>
                <a:latin typeface="华文新魏" panose="02010800040101010101" charset="-122"/>
                <a:ea typeface="华文新魏" panose="02010800040101010101" charset="-122"/>
                <a:cs typeface="华文新魏" panose="02010800040101010101" charset="-122"/>
              </a:rPr>
              <a:t>→</a:t>
            </a:r>
            <a:r>
              <a:rPr lang="zh-CN" sz="2800" b="1">
                <a:solidFill>
                  <a:srgbClr val="0000FF"/>
                </a:solidFill>
                <a:latin typeface="华文新魏" panose="02010800040101010101" charset="-122"/>
                <a:ea typeface="华文新魏" panose="02010800040101010101" charset="-122"/>
                <a:cs typeface="华文新魏" panose="02010800040101010101" charset="-122"/>
              </a:rPr>
              <a:t>对抗</a:t>
            </a:r>
            <a:r>
              <a:rPr lang="en-US" sz="2800" b="1">
                <a:solidFill>
                  <a:srgbClr val="0000FF"/>
                </a:solidFill>
                <a:latin typeface="华文新魏" panose="02010800040101010101" charset="-122"/>
                <a:ea typeface="华文新魏" panose="02010800040101010101" charset="-122"/>
                <a:cs typeface="华文新魏" panose="02010800040101010101" charset="-122"/>
              </a:rPr>
              <a:t>→</a:t>
            </a:r>
            <a:r>
              <a:rPr lang="zh-CN" sz="2800" b="1">
                <a:solidFill>
                  <a:srgbClr val="0000FF"/>
                </a:solidFill>
                <a:latin typeface="华文新魏" panose="02010800040101010101" charset="-122"/>
                <a:ea typeface="华文新魏" panose="02010800040101010101" charset="-122"/>
                <a:cs typeface="华文新魏" panose="02010800040101010101" charset="-122"/>
              </a:rPr>
              <a:t>再合作</a:t>
            </a:r>
            <a:endParaRPr lang="zh-CN" altLang="en-US" sz="2800" b="1">
              <a:solidFill>
                <a:srgbClr val="0000FF"/>
              </a:solidFill>
              <a:latin typeface="华文新魏" panose="02010800040101010101" charset="-122"/>
              <a:ea typeface="华文新魏" panose="02010800040101010101" charset="-122"/>
              <a:cs typeface="华文新魏" panose="02010800040101010101" charset="-122"/>
            </a:endParaRPr>
          </a:p>
        </p:txBody>
      </p:sp>
      <p:pic>
        <p:nvPicPr>
          <p:cNvPr id="2" name="图片 -2147482562" descr="23YLLST-74.TIF"/>
          <p:cNvPicPr>
            <a:picLocks noChangeAspect="1"/>
          </p:cNvPicPr>
          <p:nvPr/>
        </p:nvPicPr>
        <p:blipFill>
          <a:blip r:embed="rId2" r:link="rId3"/>
          <a:stretch>
            <a:fillRect/>
          </a:stretch>
        </p:blipFill>
        <p:spPr>
          <a:xfrm>
            <a:off x="387350" y="2033270"/>
            <a:ext cx="11104245" cy="1770380"/>
          </a:xfrm>
          <a:prstGeom prst="rect">
            <a:avLst/>
          </a:prstGeom>
          <a:noFill/>
          <a:ln w="9525">
            <a:noFill/>
          </a:ln>
        </p:spPr>
      </p:pic>
      <p:sp>
        <p:nvSpPr>
          <p:cNvPr id="4" name="文本框 3"/>
          <p:cNvSpPr txBox="1"/>
          <p:nvPr/>
        </p:nvSpPr>
        <p:spPr>
          <a:xfrm>
            <a:off x="387350" y="3869690"/>
            <a:ext cx="5080000" cy="521970"/>
          </a:xfrm>
          <a:prstGeom prst="rect">
            <a:avLst/>
          </a:prstGeom>
          <a:solidFill>
            <a:schemeClr val="accent6">
              <a:lumMod val="40000"/>
              <a:lumOff val="60000"/>
            </a:schemeClr>
          </a:solidFill>
          <a:ln w="9525">
            <a:solidFill>
              <a:schemeClr val="accent6">
                <a:lumMod val="40000"/>
                <a:lumOff val="60000"/>
              </a:schemeClr>
            </a:solidFill>
          </a:ln>
        </p:spPr>
        <p:txBody>
          <a:bodyPr>
            <a:spAutoFit/>
          </a:bodyPr>
          <a:p>
            <a:pPr indent="267970"/>
            <a:r>
              <a:rPr sz="2800" b="1">
                <a:solidFill>
                  <a:srgbClr val="0000FF"/>
                </a:solidFill>
                <a:latin typeface="华文新魏" panose="02010800040101010101" charset="-122"/>
                <a:ea typeface="华文新魏" panose="02010800040101010101" charset="-122"/>
                <a:cs typeface="华文新魏" panose="02010800040101010101" charset="-122"/>
              </a:rPr>
              <a:t>2．再合作→再对抗</a:t>
            </a:r>
            <a:endParaRPr sz="2800" b="1">
              <a:solidFill>
                <a:srgbClr val="0000FF"/>
              </a:solidFill>
              <a:latin typeface="华文新魏" panose="02010800040101010101" charset="-122"/>
              <a:ea typeface="华文新魏" panose="02010800040101010101" charset="-122"/>
              <a:cs typeface="华文新魏" panose="02010800040101010101" charset="-122"/>
            </a:endParaRPr>
          </a:p>
        </p:txBody>
      </p:sp>
      <p:pic>
        <p:nvPicPr>
          <p:cNvPr id="3" name="图片 -2147482561" descr="23YLLST-75.TIF"/>
          <p:cNvPicPr>
            <a:picLocks noChangeAspect="1"/>
          </p:cNvPicPr>
          <p:nvPr/>
        </p:nvPicPr>
        <p:blipFill>
          <a:blip r:embed="rId4" r:link="rId3"/>
          <a:stretch>
            <a:fillRect/>
          </a:stretch>
        </p:blipFill>
        <p:spPr>
          <a:xfrm>
            <a:off x="937260" y="4457700"/>
            <a:ext cx="10554335" cy="221488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bldLvl="0" animBg="1"/>
      <p:bldP spid="4" grpId="0" bldLvl="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144145" y="841375"/>
            <a:ext cx="12818745" cy="583565"/>
          </a:xfrm>
          <a:prstGeom prst="rect">
            <a:avLst/>
          </a:prstGeom>
          <a:noFill/>
          <a:ln w="9525">
            <a:noFill/>
          </a:ln>
        </p:spPr>
        <p:txBody>
          <a:bodyPr wrap="square">
            <a:spAutoFit/>
          </a:bodyPr>
          <a:p>
            <a:pPr indent="266700"/>
            <a:r>
              <a:rPr sz="3200" b="1">
                <a:solidFill>
                  <a:srgbClr val="FF0000"/>
                </a:solidFill>
                <a:latin typeface="微软雅黑" panose="020B0503020204020204" pitchFamily="34" charset="-122"/>
                <a:ea typeface="微软雅黑" panose="020B0503020204020204" pitchFamily="34" charset="-122"/>
              </a:rPr>
              <a:t>影响国共两党关系变化的主要因素</a:t>
            </a:r>
            <a:endParaRPr sz="3200" b="1">
              <a:solidFill>
                <a:srgbClr val="FF0000"/>
              </a:solidFill>
              <a:latin typeface="微软雅黑" panose="020B0503020204020204" pitchFamily="34" charset="-122"/>
              <a:ea typeface="微软雅黑" panose="020B0503020204020204" pitchFamily="34" charset="-122"/>
            </a:endParaRPr>
          </a:p>
        </p:txBody>
      </p:sp>
      <p:pic>
        <p:nvPicPr>
          <p:cNvPr id="5" name="图片 4" descr="32313537353832343b32313537353830373bd3d2"/>
          <p:cNvPicPr>
            <a:picLocks noChangeAspect="1"/>
          </p:cNvPicPr>
          <p:nvPr/>
        </p:nvPicPr>
        <p:blipFill>
          <a:blip r:embed="rId1"/>
          <a:stretch>
            <a:fillRect/>
          </a:stretch>
        </p:blipFill>
        <p:spPr>
          <a:xfrm>
            <a:off x="281940" y="0"/>
            <a:ext cx="534670" cy="441960"/>
          </a:xfrm>
          <a:prstGeom prst="rect">
            <a:avLst/>
          </a:prstGeom>
        </p:spPr>
      </p:pic>
      <p:sp>
        <p:nvSpPr>
          <p:cNvPr id="7" name="文本框 6"/>
          <p:cNvSpPr txBox="1"/>
          <p:nvPr/>
        </p:nvSpPr>
        <p:spPr>
          <a:xfrm>
            <a:off x="1031875" y="0"/>
            <a:ext cx="4897755" cy="583565"/>
          </a:xfrm>
          <a:prstGeom prst="rect">
            <a:avLst/>
          </a:prstGeom>
          <a:solidFill>
            <a:srgbClr val="FFFF00"/>
          </a:solidFill>
        </p:spPr>
        <p:txBody>
          <a:bodyPr wrap="square" rtlCol="0">
            <a:spAutoFit/>
          </a:bodyPr>
          <a:p>
            <a:r>
              <a:rPr lang="zh-CN" altLang="en-US" sz="3200">
                <a:effectLst>
                  <a:outerShdw blurRad="38100" dist="19050" dir="2700000" algn="tl" rotWithShape="0">
                    <a:schemeClr val="dk1">
                      <a:alpha val="40000"/>
                    </a:schemeClr>
                  </a:outerShdw>
                </a:effectLst>
              </a:rPr>
              <a:t>六、小结</a:t>
            </a:r>
            <a:endParaRPr lang="zh-CN" altLang="en-US" sz="3200">
              <a:effectLst>
                <a:outerShdw blurRad="38100" dist="19050" dir="2700000" algn="tl" rotWithShape="0">
                  <a:schemeClr val="dk1">
                    <a:alpha val="40000"/>
                  </a:schemeClr>
                </a:outerShdw>
              </a:effectLst>
            </a:endParaRPr>
          </a:p>
        </p:txBody>
      </p:sp>
      <p:sp>
        <p:nvSpPr>
          <p:cNvPr id="100" name="文本框 99"/>
          <p:cNvSpPr txBox="1"/>
          <p:nvPr/>
        </p:nvSpPr>
        <p:spPr>
          <a:xfrm>
            <a:off x="354965" y="1511300"/>
            <a:ext cx="11762740" cy="3969385"/>
          </a:xfrm>
          <a:prstGeom prst="rect">
            <a:avLst/>
          </a:prstGeom>
          <a:noFill/>
          <a:ln w="9525">
            <a:solidFill>
              <a:srgbClr val="C00000"/>
            </a:solidFill>
          </a:ln>
          <a:extLst>
            <a:ext uri="{909E8E84-426E-40DD-AFC4-6F175D3DCCD1}">
              <a14:hiddenFill xmlns:a14="http://schemas.microsoft.com/office/drawing/2010/main">
                <a:solidFill>
                  <a:srgbClr val="C00000"/>
                </a:solidFill>
              </a14:hiddenFill>
            </a:ext>
          </a:extLst>
        </p:spPr>
        <p:txBody>
          <a:bodyPr wrap="square">
            <a:spAutoFit/>
          </a:bodyPr>
          <a:p>
            <a:pPr indent="267970"/>
            <a:r>
              <a:rPr sz="2800" b="1">
                <a:solidFill>
                  <a:srgbClr val="0000FF"/>
                </a:solidFill>
                <a:latin typeface="华文新魏" panose="02010800040101010101" charset="-122"/>
                <a:ea typeface="华文新魏" panose="02010800040101010101" charset="-122"/>
                <a:cs typeface="华文新魏" panose="02010800040101010101" charset="-122"/>
              </a:rPr>
              <a:t>(1)两党的阶级性质不同。</a:t>
            </a:r>
            <a:r>
              <a:rPr sz="2800" b="1">
                <a:solidFill>
                  <a:schemeClr val="tx1"/>
                </a:solidFill>
                <a:effectLst>
                  <a:outerShdw blurRad="38100" dist="19050" dir="2700000" algn="tl" rotWithShape="0">
                    <a:schemeClr val="dk1">
                      <a:alpha val="40000"/>
                    </a:schemeClr>
                  </a:outerShdw>
                </a:effectLst>
                <a:latin typeface="华文新魏" panose="02010800040101010101" charset="-122"/>
                <a:ea typeface="华文新魏" panose="02010800040101010101" charset="-122"/>
                <a:cs typeface="华文新魏" panose="02010800040101010101" charset="-122"/>
              </a:rPr>
              <a:t>国民党代表大地主大资产阶级的利益，中国共产党代表工农群众的利益。阶级性质不同是国共关系矛盾斗争直至分裂的根本原因。</a:t>
            </a:r>
            <a:endParaRPr sz="2800" b="1">
              <a:solidFill>
                <a:schemeClr val="tx1"/>
              </a:solidFill>
              <a:effectLst>
                <a:outerShdw blurRad="38100" dist="19050" dir="2700000" algn="tl" rotWithShape="0">
                  <a:schemeClr val="dk1">
                    <a:alpha val="40000"/>
                  </a:schemeClr>
                </a:outerShdw>
              </a:effectLst>
              <a:latin typeface="华文新魏" panose="02010800040101010101" charset="-122"/>
              <a:ea typeface="华文新魏" panose="02010800040101010101" charset="-122"/>
              <a:cs typeface="华文新魏" panose="02010800040101010101" charset="-122"/>
            </a:endParaRPr>
          </a:p>
          <a:p>
            <a:pPr indent="267970"/>
            <a:r>
              <a:rPr sz="2800" b="1">
                <a:solidFill>
                  <a:srgbClr val="0000FF"/>
                </a:solidFill>
                <a:latin typeface="华文新魏" panose="02010800040101010101" charset="-122"/>
                <a:ea typeface="华文新魏" panose="02010800040101010101" charset="-122"/>
                <a:cs typeface="华文新魏" panose="02010800040101010101" charset="-122"/>
              </a:rPr>
              <a:t>(2)社会主要矛盾的变化。</a:t>
            </a:r>
            <a:r>
              <a:rPr sz="2800" b="1">
                <a:solidFill>
                  <a:schemeClr val="tx1"/>
                </a:solidFill>
                <a:effectLst>
                  <a:outerShdw blurRad="38100" dist="19050" dir="2700000" algn="tl" rotWithShape="0">
                    <a:schemeClr val="dk1">
                      <a:alpha val="40000"/>
                    </a:schemeClr>
                  </a:outerShdw>
                </a:effectLst>
                <a:latin typeface="华文新魏" panose="02010800040101010101" charset="-122"/>
                <a:ea typeface="华文新魏" panose="02010800040101010101" charset="-122"/>
                <a:cs typeface="华文新魏" panose="02010800040101010101" charset="-122"/>
              </a:rPr>
              <a:t>当民族矛盾上升为主要矛盾时，两党就有结束对抗走向合作的可能；当阶级矛盾上升为主要矛盾时，两党合作关系就有可能破裂，走向对抗。</a:t>
            </a:r>
            <a:endParaRPr sz="2800" b="1">
              <a:solidFill>
                <a:schemeClr val="tx1"/>
              </a:solidFill>
              <a:effectLst>
                <a:outerShdw blurRad="38100" dist="19050" dir="2700000" algn="tl" rotWithShape="0">
                  <a:schemeClr val="dk1">
                    <a:alpha val="40000"/>
                  </a:schemeClr>
                </a:outerShdw>
              </a:effectLst>
              <a:latin typeface="华文新魏" panose="02010800040101010101" charset="-122"/>
              <a:ea typeface="华文新魏" panose="02010800040101010101" charset="-122"/>
              <a:cs typeface="华文新魏" panose="02010800040101010101" charset="-122"/>
            </a:endParaRPr>
          </a:p>
          <a:p>
            <a:pPr indent="267970"/>
            <a:r>
              <a:rPr sz="2800" b="1">
                <a:solidFill>
                  <a:srgbClr val="0000FF"/>
                </a:solidFill>
                <a:latin typeface="华文新魏" panose="02010800040101010101" charset="-122"/>
                <a:ea typeface="华文新魏" panose="02010800040101010101" charset="-122"/>
                <a:cs typeface="华文新魏" panose="02010800040101010101" charset="-122"/>
              </a:rPr>
              <a:t>(3)国际政治势力的态度与国际环境的影响。</a:t>
            </a:r>
            <a:r>
              <a:rPr sz="2800" b="1">
                <a:solidFill>
                  <a:schemeClr val="tx1"/>
                </a:solidFill>
                <a:effectLst>
                  <a:outerShdw blurRad="38100" dist="19050" dir="2700000" algn="tl" rotWithShape="0">
                    <a:schemeClr val="dk1">
                      <a:alpha val="40000"/>
                    </a:schemeClr>
                  </a:outerShdw>
                </a:effectLst>
                <a:latin typeface="华文新魏" panose="02010800040101010101" charset="-122"/>
                <a:ea typeface="华文新魏" panose="02010800040101010101" charset="-122"/>
                <a:cs typeface="华文新魏" panose="02010800040101010101" charset="-122"/>
              </a:rPr>
              <a:t>进步的国际政治形势和有利的国际环境能促成两党之间的合作；反之，反动的国际政治势力插手，就会加速两党关系的破裂。</a:t>
            </a:r>
            <a:endParaRPr sz="2800" b="1">
              <a:solidFill>
                <a:schemeClr val="tx1"/>
              </a:solidFill>
              <a:effectLst>
                <a:outerShdw blurRad="38100" dist="19050" dir="2700000" algn="tl" rotWithShape="0">
                  <a:schemeClr val="dk1">
                    <a:alpha val="40000"/>
                  </a:schemeClr>
                </a:outerShdw>
              </a:effectLst>
              <a:latin typeface="华文新魏" panose="02010800040101010101" charset="-122"/>
              <a:ea typeface="华文新魏" panose="02010800040101010101" charset="-122"/>
              <a:cs typeface="华文新魏" panose="0201080004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bldLvl="0" animBg="1"/>
    </p:bld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p:sp>
        <p:nvSpPr>
          <p:cNvPr id="100" name="文本框 99"/>
          <p:cNvSpPr txBox="1"/>
          <p:nvPr/>
        </p:nvSpPr>
        <p:spPr>
          <a:xfrm>
            <a:off x="142240" y="477520"/>
            <a:ext cx="11323955" cy="583565"/>
          </a:xfrm>
          <a:prstGeom prst="rect">
            <a:avLst/>
          </a:prstGeom>
          <a:noFill/>
          <a:ln w="9525">
            <a:noFill/>
          </a:ln>
        </p:spPr>
        <p:txBody>
          <a:bodyPr wrap="square">
            <a:spAutoFit/>
          </a:bodyPr>
          <a:p>
            <a:pPr indent="266700"/>
            <a:r>
              <a:rPr lang="zh-CN" sz="3200" b="1">
                <a:solidFill>
                  <a:srgbClr val="FF0000"/>
                </a:solidFill>
                <a:latin typeface="微软雅黑" panose="020B0503020204020204" pitchFamily="34" charset="-122"/>
                <a:ea typeface="微软雅黑" panose="020B0503020204020204" pitchFamily="34" charset="-122"/>
              </a:rPr>
              <a:t>一、抗日战争</a:t>
            </a:r>
            <a:r>
              <a:rPr lang="en-US" altLang="zh-CN" sz="3200" b="1">
                <a:solidFill>
                  <a:srgbClr val="FF0000"/>
                </a:solidFill>
                <a:latin typeface="微软雅黑" panose="020B0503020204020204" pitchFamily="34" charset="-122"/>
                <a:ea typeface="微软雅黑" panose="020B0503020204020204" pitchFamily="34" charset="-122"/>
              </a:rPr>
              <a:t>——</a:t>
            </a:r>
            <a:r>
              <a:rPr lang="en-US" altLang="zh-CN" sz="2800" b="1">
                <a:solidFill>
                  <a:srgbClr val="FF0000"/>
                </a:solidFill>
                <a:latin typeface="微软雅黑" panose="020B0503020204020204" pitchFamily="34" charset="-122"/>
                <a:ea typeface="微软雅黑" panose="020B0503020204020204" pitchFamily="34" charset="-122"/>
              </a:rPr>
              <a:t> 侵华</a:t>
            </a:r>
            <a:r>
              <a:rPr lang="zh-CN" altLang="en-US" sz="2800" b="1">
                <a:solidFill>
                  <a:srgbClr val="FF0000"/>
                </a:solidFill>
                <a:latin typeface="微软雅黑" panose="020B0503020204020204" pitchFamily="34" charset="-122"/>
                <a:ea typeface="微软雅黑" panose="020B0503020204020204" pitchFamily="34" charset="-122"/>
              </a:rPr>
              <a:t>日军的罪行</a:t>
            </a:r>
            <a:endParaRPr lang="zh-CN" altLang="en-US" b="1">
              <a:solidFill>
                <a:srgbClr val="FF0000"/>
              </a:solidFill>
              <a:latin typeface="微软雅黑" panose="020B0503020204020204" pitchFamily="34" charset="-122"/>
              <a:ea typeface="微软雅黑" panose="020B0503020204020204" pitchFamily="34" charset="-122"/>
            </a:endParaRPr>
          </a:p>
        </p:txBody>
      </p:sp>
      <p:pic>
        <p:nvPicPr>
          <p:cNvPr id="16387" name="Picture 3" descr="图片1"/>
          <p:cNvPicPr>
            <a:picLocks noGrp="1" noChangeAspect="1"/>
          </p:cNvPicPr>
          <p:nvPr>
            <p:ph sz="quarter" idx="4294967295"/>
            <p:custDataLst>
              <p:tags r:id="rId1"/>
            </p:custDataLst>
          </p:nvPr>
        </p:nvPicPr>
        <p:blipFill>
          <a:blip r:embed="rId2"/>
          <a:srcRect/>
          <a:stretch>
            <a:fillRect/>
          </a:stretch>
        </p:blipFill>
        <p:spPr>
          <a:xfrm>
            <a:off x="142240" y="1400175"/>
            <a:ext cx="11957685" cy="5156835"/>
          </a:xfrm>
        </p:spPr>
      </p:pic>
      <p:sp>
        <p:nvSpPr>
          <p:cNvPr id="16394" name="未知"/>
          <p:cNvSpPr/>
          <p:nvPr/>
        </p:nvSpPr>
        <p:spPr>
          <a:xfrm>
            <a:off x="7225030" y="2225040"/>
            <a:ext cx="963930" cy="4001135"/>
          </a:xfrm>
          <a:custGeom>
            <a:avLst/>
            <a:gdLst>
              <a:gd name="txL" fmla="*/ 0 w 607"/>
              <a:gd name="txT" fmla="*/ 0 h 3171"/>
              <a:gd name="txR" fmla="*/ 607 w 607"/>
              <a:gd name="txB" fmla="*/ 3171 h 3171"/>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607" h="3171">
                <a:moveTo>
                  <a:pt x="415" y="8"/>
                </a:moveTo>
                <a:cubicBezTo>
                  <a:pt x="388" y="11"/>
                  <a:pt x="355" y="0"/>
                  <a:pt x="333" y="17"/>
                </a:cubicBezTo>
                <a:cubicBezTo>
                  <a:pt x="321" y="26"/>
                  <a:pt x="344" y="47"/>
                  <a:pt x="342" y="63"/>
                </a:cubicBezTo>
                <a:cubicBezTo>
                  <a:pt x="336" y="122"/>
                  <a:pt x="333" y="115"/>
                  <a:pt x="296" y="127"/>
                </a:cubicBezTo>
                <a:cubicBezTo>
                  <a:pt x="299" y="154"/>
                  <a:pt x="295" y="183"/>
                  <a:pt x="305" y="209"/>
                </a:cubicBezTo>
                <a:cubicBezTo>
                  <a:pt x="320" y="248"/>
                  <a:pt x="391" y="215"/>
                  <a:pt x="415" y="209"/>
                </a:cubicBezTo>
                <a:cubicBezTo>
                  <a:pt x="446" y="189"/>
                  <a:pt x="470" y="182"/>
                  <a:pt x="506" y="173"/>
                </a:cubicBezTo>
                <a:cubicBezTo>
                  <a:pt x="518" y="176"/>
                  <a:pt x="532" y="175"/>
                  <a:pt x="543" y="182"/>
                </a:cubicBezTo>
                <a:cubicBezTo>
                  <a:pt x="560" y="193"/>
                  <a:pt x="594" y="253"/>
                  <a:pt x="607" y="273"/>
                </a:cubicBezTo>
                <a:cubicBezTo>
                  <a:pt x="569" y="298"/>
                  <a:pt x="526" y="289"/>
                  <a:pt x="488" y="310"/>
                </a:cubicBezTo>
                <a:cubicBezTo>
                  <a:pt x="447" y="332"/>
                  <a:pt x="424" y="359"/>
                  <a:pt x="387" y="383"/>
                </a:cubicBezTo>
                <a:cubicBezTo>
                  <a:pt x="381" y="392"/>
                  <a:pt x="371" y="399"/>
                  <a:pt x="369" y="410"/>
                </a:cubicBezTo>
                <a:cubicBezTo>
                  <a:pt x="367" y="420"/>
                  <a:pt x="384" y="430"/>
                  <a:pt x="378" y="438"/>
                </a:cubicBezTo>
                <a:cubicBezTo>
                  <a:pt x="371" y="448"/>
                  <a:pt x="354" y="445"/>
                  <a:pt x="342" y="447"/>
                </a:cubicBezTo>
                <a:cubicBezTo>
                  <a:pt x="324" y="451"/>
                  <a:pt x="305" y="453"/>
                  <a:pt x="287" y="456"/>
                </a:cubicBezTo>
                <a:cubicBezTo>
                  <a:pt x="272" y="500"/>
                  <a:pt x="247" y="524"/>
                  <a:pt x="205" y="538"/>
                </a:cubicBezTo>
                <a:cubicBezTo>
                  <a:pt x="153" y="590"/>
                  <a:pt x="94" y="519"/>
                  <a:pt x="67" y="593"/>
                </a:cubicBezTo>
                <a:cubicBezTo>
                  <a:pt x="70" y="611"/>
                  <a:pt x="73" y="630"/>
                  <a:pt x="77" y="648"/>
                </a:cubicBezTo>
                <a:cubicBezTo>
                  <a:pt x="80" y="660"/>
                  <a:pt x="90" y="673"/>
                  <a:pt x="86" y="685"/>
                </a:cubicBezTo>
                <a:cubicBezTo>
                  <a:pt x="82" y="695"/>
                  <a:pt x="67" y="696"/>
                  <a:pt x="58" y="703"/>
                </a:cubicBezTo>
                <a:cubicBezTo>
                  <a:pt x="48" y="711"/>
                  <a:pt x="40" y="721"/>
                  <a:pt x="31" y="730"/>
                </a:cubicBezTo>
                <a:cubicBezTo>
                  <a:pt x="47" y="830"/>
                  <a:pt x="20" y="747"/>
                  <a:pt x="95" y="822"/>
                </a:cubicBezTo>
                <a:cubicBezTo>
                  <a:pt x="113" y="840"/>
                  <a:pt x="150" y="877"/>
                  <a:pt x="150" y="877"/>
                </a:cubicBezTo>
                <a:cubicBezTo>
                  <a:pt x="119" y="880"/>
                  <a:pt x="78" y="863"/>
                  <a:pt x="58" y="886"/>
                </a:cubicBezTo>
                <a:cubicBezTo>
                  <a:pt x="34" y="914"/>
                  <a:pt x="56" y="959"/>
                  <a:pt x="49" y="995"/>
                </a:cubicBezTo>
                <a:cubicBezTo>
                  <a:pt x="45" y="1015"/>
                  <a:pt x="28" y="1031"/>
                  <a:pt x="22" y="1050"/>
                </a:cubicBezTo>
                <a:cubicBezTo>
                  <a:pt x="64" y="1094"/>
                  <a:pt x="63" y="1167"/>
                  <a:pt x="122" y="1187"/>
                </a:cubicBezTo>
                <a:cubicBezTo>
                  <a:pt x="150" y="1215"/>
                  <a:pt x="174" y="1226"/>
                  <a:pt x="141" y="1261"/>
                </a:cubicBezTo>
                <a:cubicBezTo>
                  <a:pt x="138" y="1273"/>
                  <a:pt x="139" y="1287"/>
                  <a:pt x="131" y="1297"/>
                </a:cubicBezTo>
                <a:cubicBezTo>
                  <a:pt x="125" y="1304"/>
                  <a:pt x="107" y="1297"/>
                  <a:pt x="104" y="1306"/>
                </a:cubicBezTo>
                <a:cubicBezTo>
                  <a:pt x="52" y="1485"/>
                  <a:pt x="135" y="1422"/>
                  <a:pt x="58" y="1471"/>
                </a:cubicBezTo>
                <a:cubicBezTo>
                  <a:pt x="50" y="1551"/>
                  <a:pt x="38" y="1619"/>
                  <a:pt x="31" y="1699"/>
                </a:cubicBezTo>
                <a:cubicBezTo>
                  <a:pt x="34" y="1748"/>
                  <a:pt x="27" y="1799"/>
                  <a:pt x="40" y="1846"/>
                </a:cubicBezTo>
                <a:cubicBezTo>
                  <a:pt x="44" y="1859"/>
                  <a:pt x="64" y="1859"/>
                  <a:pt x="77" y="1864"/>
                </a:cubicBezTo>
                <a:cubicBezTo>
                  <a:pt x="95" y="1871"/>
                  <a:pt x="131" y="1882"/>
                  <a:pt x="131" y="1882"/>
                </a:cubicBezTo>
                <a:cubicBezTo>
                  <a:pt x="143" y="1967"/>
                  <a:pt x="147" y="1946"/>
                  <a:pt x="168" y="2010"/>
                </a:cubicBezTo>
                <a:cubicBezTo>
                  <a:pt x="162" y="2038"/>
                  <a:pt x="162" y="2067"/>
                  <a:pt x="150" y="2093"/>
                </a:cubicBezTo>
                <a:cubicBezTo>
                  <a:pt x="145" y="2103"/>
                  <a:pt x="130" y="2103"/>
                  <a:pt x="122" y="2111"/>
                </a:cubicBezTo>
                <a:cubicBezTo>
                  <a:pt x="114" y="2119"/>
                  <a:pt x="110" y="2129"/>
                  <a:pt x="104" y="2138"/>
                </a:cubicBezTo>
                <a:cubicBezTo>
                  <a:pt x="101" y="2147"/>
                  <a:pt x="102" y="2159"/>
                  <a:pt x="95" y="2166"/>
                </a:cubicBezTo>
                <a:cubicBezTo>
                  <a:pt x="88" y="2173"/>
                  <a:pt x="70" y="2166"/>
                  <a:pt x="67" y="2175"/>
                </a:cubicBezTo>
                <a:cubicBezTo>
                  <a:pt x="62" y="2190"/>
                  <a:pt x="74" y="2206"/>
                  <a:pt x="77" y="2221"/>
                </a:cubicBezTo>
                <a:cubicBezTo>
                  <a:pt x="46" y="2265"/>
                  <a:pt x="58" y="2231"/>
                  <a:pt x="77" y="2275"/>
                </a:cubicBezTo>
                <a:cubicBezTo>
                  <a:pt x="82" y="2287"/>
                  <a:pt x="83" y="2300"/>
                  <a:pt x="86" y="2312"/>
                </a:cubicBezTo>
                <a:cubicBezTo>
                  <a:pt x="78" y="2364"/>
                  <a:pt x="64" y="2415"/>
                  <a:pt x="58" y="2467"/>
                </a:cubicBezTo>
                <a:cubicBezTo>
                  <a:pt x="53" y="2506"/>
                  <a:pt x="55" y="2547"/>
                  <a:pt x="49" y="2586"/>
                </a:cubicBezTo>
                <a:cubicBezTo>
                  <a:pt x="46" y="2605"/>
                  <a:pt x="37" y="2623"/>
                  <a:pt x="31" y="2641"/>
                </a:cubicBezTo>
                <a:cubicBezTo>
                  <a:pt x="28" y="2650"/>
                  <a:pt x="22" y="2669"/>
                  <a:pt x="22" y="2669"/>
                </a:cubicBezTo>
                <a:cubicBezTo>
                  <a:pt x="31" y="2754"/>
                  <a:pt x="0" y="2882"/>
                  <a:pt x="113" y="2851"/>
                </a:cubicBezTo>
                <a:cubicBezTo>
                  <a:pt x="175" y="2790"/>
                  <a:pt x="144" y="2806"/>
                  <a:pt x="195" y="2787"/>
                </a:cubicBezTo>
                <a:cubicBezTo>
                  <a:pt x="211" y="2743"/>
                  <a:pt x="224" y="2740"/>
                  <a:pt x="269" y="2751"/>
                </a:cubicBezTo>
                <a:cubicBezTo>
                  <a:pt x="278" y="2760"/>
                  <a:pt x="293" y="2766"/>
                  <a:pt x="296" y="2778"/>
                </a:cubicBezTo>
                <a:cubicBezTo>
                  <a:pt x="305" y="2808"/>
                  <a:pt x="268" y="2843"/>
                  <a:pt x="250" y="2861"/>
                </a:cubicBezTo>
                <a:cubicBezTo>
                  <a:pt x="243" y="2891"/>
                  <a:pt x="245" y="2908"/>
                  <a:pt x="214" y="2925"/>
                </a:cubicBezTo>
                <a:cubicBezTo>
                  <a:pt x="197" y="2934"/>
                  <a:pt x="159" y="2943"/>
                  <a:pt x="159" y="2943"/>
                </a:cubicBezTo>
                <a:cubicBezTo>
                  <a:pt x="138" y="3007"/>
                  <a:pt x="159" y="2992"/>
                  <a:pt x="113" y="3007"/>
                </a:cubicBezTo>
                <a:cubicBezTo>
                  <a:pt x="92" y="3021"/>
                  <a:pt x="36" y="3046"/>
                  <a:pt x="95" y="3089"/>
                </a:cubicBezTo>
                <a:cubicBezTo>
                  <a:pt x="120" y="3107"/>
                  <a:pt x="156" y="3095"/>
                  <a:pt x="186" y="3098"/>
                </a:cubicBezTo>
                <a:cubicBezTo>
                  <a:pt x="218" y="3115"/>
                  <a:pt x="241" y="3131"/>
                  <a:pt x="269" y="3153"/>
                </a:cubicBezTo>
                <a:cubicBezTo>
                  <a:pt x="278" y="3160"/>
                  <a:pt x="296" y="3171"/>
                  <a:pt x="296" y="3171"/>
                </a:cubicBezTo>
              </a:path>
            </a:pathLst>
          </a:custGeom>
          <a:solidFill>
            <a:schemeClr val="bg1"/>
          </a:solidFill>
          <a:ln w="38100" cap="flat" cmpd="sng">
            <a:solidFill>
              <a:srgbClr val="FF0000"/>
            </a:solidFill>
            <a:prstDash val="solid"/>
            <a:round/>
            <a:headEnd type="none" w="med" len="med"/>
            <a:tailEnd type="none" w="med" len="med"/>
          </a:ln>
        </p:spPr>
        <p:txBody>
          <a:bodyPr/>
          <a:p>
            <a:endParaRPr lang="zh-CN" altLang="en-US" dirty="0">
              <a:latin typeface="Arial" panose="020B0604020202020204" pitchFamily="34" charset="0"/>
            </a:endParaRPr>
          </a:p>
        </p:txBody>
      </p:sp>
      <p:sp>
        <p:nvSpPr>
          <p:cNvPr id="16395" name="未知"/>
          <p:cNvSpPr/>
          <p:nvPr/>
        </p:nvSpPr>
        <p:spPr>
          <a:xfrm>
            <a:off x="7104063" y="6211888"/>
            <a:ext cx="101600" cy="14287"/>
          </a:xfrm>
          <a:custGeom>
            <a:avLst/>
            <a:gdLst>
              <a:gd name="txL" fmla="*/ 0 w 64"/>
              <a:gd name="txT" fmla="*/ 0 h 9"/>
              <a:gd name="txR" fmla="*/ 64 w 64"/>
              <a:gd name="txB" fmla="*/ 9 h 9"/>
            </a:gdLst>
            <a:ahLst/>
            <a:cxnLst>
              <a:cxn ang="0">
                <a:pos x="0" y="0"/>
              </a:cxn>
              <a:cxn ang="0">
                <a:pos x="2147483647" y="2147483647"/>
              </a:cxn>
            </a:cxnLst>
            <a:rect l="txL" t="txT" r="txR" b="txB"/>
            <a:pathLst>
              <a:path w="64" h="9">
                <a:moveTo>
                  <a:pt x="0" y="0"/>
                </a:moveTo>
                <a:cubicBezTo>
                  <a:pt x="21" y="3"/>
                  <a:pt x="64" y="9"/>
                  <a:pt x="64" y="9"/>
                </a:cubicBezTo>
              </a:path>
            </a:pathLst>
          </a:custGeom>
          <a:solidFill>
            <a:schemeClr val="bg1"/>
          </a:solidFill>
          <a:ln w="38100" cap="flat" cmpd="sng">
            <a:solidFill>
              <a:srgbClr val="FF0000"/>
            </a:solidFill>
            <a:prstDash val="solid"/>
            <a:round/>
            <a:headEnd type="none" w="med" len="med"/>
            <a:tailEnd type="none" w="med" len="med"/>
          </a:ln>
        </p:spPr>
        <p:txBody>
          <a:bodyPr/>
          <a:p>
            <a:endParaRPr lang="zh-CN" altLang="en-US" dirty="0">
              <a:latin typeface="Arial" panose="020B0604020202020204" pitchFamily="34" charset="0"/>
            </a:endParaRPr>
          </a:p>
        </p:txBody>
      </p:sp>
      <p:sp>
        <p:nvSpPr>
          <p:cNvPr id="16396" name="AutoShape 12"/>
          <p:cNvSpPr/>
          <p:nvPr/>
        </p:nvSpPr>
        <p:spPr>
          <a:xfrm>
            <a:off x="8502015" y="2089150"/>
            <a:ext cx="2591435" cy="473710"/>
          </a:xfrm>
          <a:prstGeom prst="wedgeRectCallout">
            <a:avLst>
              <a:gd name="adj1" fmla="val 453"/>
              <a:gd name="adj2" fmla="val 127613"/>
            </a:avLst>
          </a:prstGeom>
          <a:solidFill>
            <a:schemeClr val="bg1">
              <a:alpha val="70195"/>
            </a:schemeClr>
          </a:solidFill>
          <a:ln w="9525" cap="flat" cmpd="sng">
            <a:solidFill>
              <a:schemeClr val="tx1"/>
            </a:solidFill>
            <a:prstDash val="solid"/>
            <a:miter/>
            <a:headEnd type="none" w="med" len="med"/>
            <a:tailEnd type="none" w="med" len="med"/>
          </a:ln>
        </p:spPr>
        <p:txBody>
          <a:bodyPr anchor="ctr"/>
          <a:p>
            <a:r>
              <a:rPr sz="2000" b="1" dirty="0">
                <a:solidFill>
                  <a:srgbClr val="0000FF"/>
                </a:solidFill>
                <a:latin typeface="微软雅黑" panose="020B0503020204020204" pitchFamily="34" charset="-122"/>
                <a:ea typeface="微软雅黑" panose="020B0503020204020204" pitchFamily="34" charset="-122"/>
                <a:cs typeface="微软雅黑" panose="020B0503020204020204" pitchFamily="34" charset="-122"/>
              </a:rPr>
              <a:t>①</a:t>
            </a:r>
            <a:r>
              <a:rPr lang="en-US" altLang="zh-CN" sz="2000" b="1" dirty="0">
                <a:solidFill>
                  <a:srgbClr val="0000FF"/>
                </a:solidFill>
                <a:latin typeface="微软雅黑" panose="020B0503020204020204" pitchFamily="34" charset="-122"/>
                <a:ea typeface="微软雅黑" panose="020B0503020204020204" pitchFamily="34" charset="-122"/>
                <a:cs typeface="微软雅黑" panose="020B0503020204020204" pitchFamily="34" charset="-122"/>
              </a:rPr>
              <a:t>1931</a:t>
            </a:r>
            <a:r>
              <a:rPr lang="zh-CN" altLang="en-US" sz="2000" b="1" dirty="0">
                <a:solidFill>
                  <a:srgbClr val="0000FF"/>
                </a:solidFill>
                <a:latin typeface="微软雅黑" panose="020B0503020204020204" pitchFamily="34" charset="-122"/>
                <a:ea typeface="微软雅黑" panose="020B0503020204020204" pitchFamily="34" charset="-122"/>
                <a:cs typeface="微软雅黑" panose="020B0503020204020204" pitchFamily="34" charset="-122"/>
              </a:rPr>
              <a:t>年九一八事变</a:t>
            </a:r>
            <a:endParaRPr lang="zh-CN" altLang="en-US" sz="2000" b="1" dirty="0">
              <a:solidFill>
                <a:srgbClr val="0000FF"/>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6397" name="AutoShape 13"/>
          <p:cNvSpPr/>
          <p:nvPr/>
        </p:nvSpPr>
        <p:spPr>
          <a:xfrm>
            <a:off x="8574405" y="3690620"/>
            <a:ext cx="3024505" cy="447040"/>
          </a:xfrm>
          <a:prstGeom prst="wedgeRectCallout">
            <a:avLst>
              <a:gd name="adj1" fmla="val -10655"/>
              <a:gd name="adj2" fmla="val 115198"/>
            </a:avLst>
          </a:prstGeom>
          <a:solidFill>
            <a:schemeClr val="bg1">
              <a:alpha val="70195"/>
            </a:schemeClr>
          </a:solidFill>
          <a:ln w="9525" cap="flat" cmpd="sng">
            <a:solidFill>
              <a:schemeClr val="tx1"/>
            </a:solidFill>
            <a:prstDash val="solid"/>
            <a:miter/>
            <a:headEnd type="none" w="med" len="med"/>
            <a:tailEnd type="none" w="med" len="med"/>
          </a:ln>
        </p:spPr>
        <p:txBody>
          <a:bodyPr anchor="ctr"/>
          <a:p>
            <a:r>
              <a:rPr lang="en-US" altLang="zh-CN" sz="2000" b="1" dirty="0">
                <a:solidFill>
                  <a:srgbClr val="0000FF"/>
                </a:solidFill>
                <a:latin typeface="微软雅黑" panose="020B0503020204020204" pitchFamily="34" charset="-122"/>
                <a:ea typeface="微软雅黑" panose="020B0503020204020204" pitchFamily="34" charset="-122"/>
              </a:rPr>
              <a:t>②1</a:t>
            </a:r>
            <a:r>
              <a:rPr lang="en-US" altLang="zh-CN" sz="2000" b="1" dirty="0">
                <a:solidFill>
                  <a:srgbClr val="0000FF"/>
                </a:solidFill>
                <a:latin typeface="微软雅黑" panose="020B0503020204020204" pitchFamily="34" charset="-122"/>
                <a:ea typeface="微软雅黑" panose="020B0503020204020204" pitchFamily="34" charset="-122"/>
                <a:cs typeface="微软雅黑" panose="020B0503020204020204" pitchFamily="34" charset="-122"/>
              </a:rPr>
              <a:t>932</a:t>
            </a:r>
            <a:r>
              <a:rPr lang="zh-CN" altLang="en-US" sz="2000" b="1" dirty="0">
                <a:solidFill>
                  <a:srgbClr val="0000FF"/>
                </a:solidFill>
                <a:latin typeface="微软雅黑" panose="020B0503020204020204" pitchFamily="34" charset="-122"/>
                <a:ea typeface="微软雅黑" panose="020B0503020204020204" pitchFamily="34" charset="-122"/>
                <a:cs typeface="微软雅黑" panose="020B0503020204020204" pitchFamily="34" charset="-122"/>
              </a:rPr>
              <a:t>年一二八事变</a:t>
            </a:r>
            <a:endParaRPr lang="zh-CN" altLang="en-US" sz="2000" b="1" dirty="0">
              <a:solidFill>
                <a:srgbClr val="0000FF"/>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6398" name="AutoShape 14"/>
          <p:cNvSpPr/>
          <p:nvPr/>
        </p:nvSpPr>
        <p:spPr>
          <a:xfrm>
            <a:off x="2246630" y="5741035"/>
            <a:ext cx="5462905" cy="640715"/>
          </a:xfrm>
          <a:prstGeom prst="wedgeRectCallout">
            <a:avLst>
              <a:gd name="adj1" fmla="val -49439"/>
              <a:gd name="adj2" fmla="val -11693"/>
            </a:avLst>
          </a:prstGeom>
          <a:solidFill>
            <a:schemeClr val="bg1">
              <a:alpha val="70195"/>
            </a:schemeClr>
          </a:solidFill>
          <a:ln w="9525" cap="flat" cmpd="sng">
            <a:solidFill>
              <a:schemeClr val="tx1"/>
            </a:solidFill>
            <a:prstDash val="solid"/>
            <a:miter/>
            <a:headEnd type="none" w="med" len="med"/>
            <a:tailEnd type="none" w="med" len="med"/>
          </a:ln>
        </p:spPr>
        <p:txBody>
          <a:bodyPr anchor="ctr"/>
          <a:p>
            <a:r>
              <a:rPr sz="2000" b="1" dirty="0">
                <a:solidFill>
                  <a:srgbClr val="0000FF"/>
                </a:solidFill>
                <a:latin typeface="微软雅黑" panose="020B0503020204020204" pitchFamily="34" charset="-122"/>
                <a:ea typeface="微软雅黑" panose="020B0503020204020204" pitchFamily="34" charset="-122"/>
                <a:cs typeface="微软雅黑" panose="020B0503020204020204" pitchFamily="34" charset="-122"/>
              </a:rPr>
              <a:t>⑧1940-1942，对抗日根据地的“大扫荡”。</a:t>
            </a:r>
            <a:endParaRPr sz="2000" b="1" dirty="0">
              <a:solidFill>
                <a:srgbClr val="0000FF"/>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6399" name="AutoShape 15"/>
          <p:cNvSpPr/>
          <p:nvPr/>
        </p:nvSpPr>
        <p:spPr>
          <a:xfrm>
            <a:off x="4471670" y="3212465"/>
            <a:ext cx="2367915" cy="377190"/>
          </a:xfrm>
          <a:prstGeom prst="wedgeRectCallout">
            <a:avLst>
              <a:gd name="adj1" fmla="val 120720"/>
              <a:gd name="adj2" fmla="val 12794"/>
            </a:avLst>
          </a:prstGeom>
          <a:solidFill>
            <a:schemeClr val="bg1">
              <a:alpha val="70195"/>
            </a:schemeClr>
          </a:solidFill>
          <a:ln w="9525" cap="flat" cmpd="sng">
            <a:solidFill>
              <a:schemeClr val="tx1"/>
            </a:solidFill>
            <a:prstDash val="solid"/>
            <a:miter/>
            <a:headEnd type="none" w="med" len="med"/>
            <a:tailEnd type="none" w="med" len="med"/>
          </a:ln>
        </p:spPr>
        <p:txBody>
          <a:bodyPr anchor="ctr"/>
          <a:p>
            <a:r>
              <a:rPr lang="en-US" altLang="zh-CN" sz="2000" b="1" dirty="0">
                <a:solidFill>
                  <a:srgbClr val="0000FF"/>
                </a:solidFill>
                <a:latin typeface="微软雅黑" panose="020B0503020204020204" pitchFamily="34" charset="-122"/>
                <a:ea typeface="微软雅黑" panose="020B0503020204020204" pitchFamily="34" charset="-122"/>
                <a:cs typeface="微软雅黑" panose="020B0503020204020204" pitchFamily="34" charset="-122"/>
              </a:rPr>
              <a:t>④1937</a:t>
            </a:r>
            <a:r>
              <a:rPr lang="zh-CN" altLang="en-US" sz="2000" b="1" dirty="0">
                <a:solidFill>
                  <a:srgbClr val="0000FF"/>
                </a:solidFill>
                <a:latin typeface="微软雅黑" panose="020B0503020204020204" pitchFamily="34" charset="-122"/>
                <a:ea typeface="微软雅黑" panose="020B0503020204020204" pitchFamily="34" charset="-122"/>
                <a:cs typeface="微软雅黑" panose="020B0503020204020204" pitchFamily="34" charset="-122"/>
              </a:rPr>
              <a:t>年七七事变</a:t>
            </a:r>
            <a:endParaRPr lang="zh-CN" altLang="en-US" sz="2000" b="1" dirty="0">
              <a:solidFill>
                <a:srgbClr val="0000FF"/>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6400" name="AutoShape 16"/>
          <p:cNvSpPr/>
          <p:nvPr/>
        </p:nvSpPr>
        <p:spPr>
          <a:xfrm>
            <a:off x="4472305" y="2435225"/>
            <a:ext cx="2593975" cy="610235"/>
          </a:xfrm>
          <a:prstGeom prst="wedgeRectCallout">
            <a:avLst>
              <a:gd name="adj1" fmla="val 105764"/>
              <a:gd name="adj2" fmla="val 31165"/>
            </a:avLst>
          </a:prstGeom>
          <a:solidFill>
            <a:schemeClr val="bg1">
              <a:alpha val="70195"/>
            </a:schemeClr>
          </a:solidFill>
          <a:ln w="9525" cap="flat" cmpd="sng">
            <a:solidFill>
              <a:schemeClr val="tx1"/>
            </a:solidFill>
            <a:prstDash val="solid"/>
            <a:miter/>
            <a:headEnd type="none" w="med" len="med"/>
            <a:tailEnd type="none" w="med" len="med"/>
          </a:ln>
        </p:spPr>
        <p:txBody>
          <a:bodyPr anchor="ctr"/>
          <a:p>
            <a:r>
              <a:rPr lang="en-US" altLang="zh-CN" sz="2000" b="1">
                <a:solidFill>
                  <a:srgbClr val="0000FF"/>
                </a:solidFill>
                <a:effectLst>
                  <a:outerShdw blurRad="38100" dist="38100" dir="2700000">
                    <a:srgbClr val="000000"/>
                  </a:outerShdw>
                </a:effectLst>
                <a:latin typeface="黑体" panose="02010609060101010101" pitchFamily="49" charset="-122"/>
                <a:ea typeface="黑体" panose="02010609060101010101" pitchFamily="49" charset="-122"/>
                <a:sym typeface="+mn-ea"/>
              </a:rPr>
              <a:t>③</a:t>
            </a:r>
            <a:r>
              <a:rPr lang="en-US" altLang="zh-CN" sz="2000" b="1" dirty="0">
                <a:solidFill>
                  <a:srgbClr val="0000FF"/>
                </a:solidFill>
                <a:latin typeface="微软雅黑" panose="020B0503020204020204" pitchFamily="34" charset="-122"/>
                <a:ea typeface="微软雅黑" panose="020B0503020204020204" pitchFamily="34" charset="-122"/>
                <a:cs typeface="微软雅黑" panose="020B0503020204020204" pitchFamily="34" charset="-122"/>
              </a:rPr>
              <a:t>1935</a:t>
            </a:r>
            <a:r>
              <a:rPr lang="zh-CN" altLang="en-US" sz="2000" b="1" dirty="0">
                <a:solidFill>
                  <a:srgbClr val="0000FF"/>
                </a:solidFill>
                <a:latin typeface="微软雅黑" panose="020B0503020204020204" pitchFamily="34" charset="-122"/>
                <a:ea typeface="微软雅黑" panose="020B0503020204020204" pitchFamily="34" charset="-122"/>
                <a:cs typeface="微软雅黑" panose="020B0503020204020204" pitchFamily="34" charset="-122"/>
              </a:rPr>
              <a:t>年华北事变</a:t>
            </a:r>
            <a:endParaRPr lang="zh-CN" altLang="en-US" sz="2000" b="1" dirty="0">
              <a:solidFill>
                <a:srgbClr val="0000FF"/>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6401" name="AutoShape 17"/>
          <p:cNvSpPr/>
          <p:nvPr/>
        </p:nvSpPr>
        <p:spPr>
          <a:xfrm>
            <a:off x="6620510" y="5029835"/>
            <a:ext cx="3352800" cy="1122680"/>
          </a:xfrm>
          <a:prstGeom prst="upDownArrowCallout">
            <a:avLst>
              <a:gd name="adj1" fmla="val 7692"/>
              <a:gd name="adj2" fmla="val 15688"/>
              <a:gd name="adj3" fmla="val 25000"/>
              <a:gd name="adj4" fmla="val 50000"/>
            </a:avLst>
          </a:prstGeom>
          <a:solidFill>
            <a:schemeClr val="bg1">
              <a:alpha val="70195"/>
            </a:schemeClr>
          </a:solidFill>
          <a:ln w="9525" cap="flat" cmpd="sng">
            <a:solidFill>
              <a:schemeClr val="tx1"/>
            </a:solidFill>
            <a:prstDash val="solid"/>
            <a:miter/>
            <a:headEnd type="none" w="med" len="med"/>
            <a:tailEnd type="none" w="med" len="med"/>
          </a:ln>
        </p:spPr>
        <p:txBody>
          <a:bodyPr wrap="none" anchor="ctr"/>
          <a:p>
            <a:pPr algn="l"/>
            <a:r>
              <a:rPr lang="en-US" altLang="zh-CN" sz="2000" b="1" dirty="0">
                <a:solidFill>
                  <a:srgbClr val="0000FF"/>
                </a:solidFill>
                <a:latin typeface="微软雅黑" panose="020B0503020204020204" pitchFamily="34" charset="-122"/>
                <a:ea typeface="微软雅黑" panose="020B0503020204020204" pitchFamily="34" charset="-122"/>
                <a:cs typeface="微软雅黑" panose="020B0503020204020204" pitchFamily="34" charset="-122"/>
              </a:rPr>
              <a:t>⑦1938</a:t>
            </a:r>
            <a:r>
              <a:rPr lang="zh-CN" altLang="en-US" sz="2000" b="1" dirty="0">
                <a:solidFill>
                  <a:srgbClr val="0000FF"/>
                </a:solidFill>
                <a:latin typeface="微软雅黑" panose="020B0503020204020204" pitchFamily="34" charset="-122"/>
                <a:ea typeface="微软雅黑" panose="020B0503020204020204" pitchFamily="34" charset="-122"/>
                <a:cs typeface="微软雅黑" panose="020B0503020204020204" pitchFamily="34" charset="-122"/>
              </a:rPr>
              <a:t>年</a:t>
            </a:r>
            <a:r>
              <a:rPr lang="en-US" altLang="zh-CN" sz="2000" b="1" dirty="0">
                <a:solidFill>
                  <a:srgbClr val="0000FF"/>
                </a:solidFill>
                <a:latin typeface="微软雅黑" panose="020B0503020204020204" pitchFamily="34" charset="-122"/>
                <a:ea typeface="微软雅黑" panose="020B0503020204020204" pitchFamily="34" charset="-122"/>
                <a:cs typeface="微软雅黑" panose="020B0503020204020204" pitchFamily="34" charset="-122"/>
              </a:rPr>
              <a:t>10</a:t>
            </a:r>
            <a:r>
              <a:rPr lang="zh-CN" altLang="en-US" sz="2000" b="1" dirty="0">
                <a:solidFill>
                  <a:srgbClr val="0000FF"/>
                </a:solidFill>
                <a:latin typeface="微软雅黑" panose="020B0503020204020204" pitchFamily="34" charset="-122"/>
                <a:ea typeface="微软雅黑" panose="020B0503020204020204" pitchFamily="34" charset="-122"/>
                <a:cs typeface="微软雅黑" panose="020B0503020204020204" pitchFamily="34" charset="-122"/>
              </a:rPr>
              <a:t>月占领广州武汉</a:t>
            </a:r>
            <a:endParaRPr lang="zh-CN" altLang="en-US" sz="2000" b="1" dirty="0">
              <a:solidFill>
                <a:srgbClr val="0000FF"/>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6402" name="Text Box 18"/>
          <p:cNvSpPr txBox="1"/>
          <p:nvPr/>
        </p:nvSpPr>
        <p:spPr>
          <a:xfrm>
            <a:off x="142240" y="4002405"/>
            <a:ext cx="3348355" cy="1568450"/>
          </a:xfrm>
          <a:prstGeom prst="rect">
            <a:avLst/>
          </a:prstGeom>
          <a:solidFill>
            <a:schemeClr val="bg2"/>
          </a:solidFill>
          <a:ln w="9525" cap="flat" cmpd="sng">
            <a:solidFill>
              <a:schemeClr val="tx2"/>
            </a:solidFill>
            <a:prstDash val="solid"/>
            <a:miter/>
            <a:headEnd type="none" w="med" len="med"/>
            <a:tailEnd type="none" w="med" len="med"/>
          </a:ln>
        </p:spPr>
        <p:txBody>
          <a:bodyPr wrap="square">
            <a:spAutoFit/>
          </a:bodyPr>
          <a:p>
            <a:pPr>
              <a:spcBef>
                <a:spcPct val="50000"/>
              </a:spcBef>
            </a:pPr>
            <a:r>
              <a:rPr lang="zh-CN" altLang="en-US" sz="2400" b="1" dirty="0">
                <a:solidFill>
                  <a:schemeClr val="tx1"/>
                </a:solidFill>
                <a:latin typeface="微软雅黑" panose="020B0503020204020204" pitchFamily="34" charset="-122"/>
                <a:ea typeface="微软雅黑" panose="020B0503020204020204" pitchFamily="34" charset="-122"/>
              </a:rPr>
              <a:t>日军不断扩大侵华战争，战火遍及近半个中国。给中国造成巨大的人员伤亡和财产损失。</a:t>
            </a:r>
            <a:endParaRPr lang="zh-CN" altLang="en-US" sz="2400" b="1" dirty="0">
              <a:solidFill>
                <a:schemeClr val="tx1"/>
              </a:solidFill>
              <a:latin typeface="微软雅黑" panose="020B0503020204020204" pitchFamily="34" charset="-122"/>
              <a:ea typeface="微软雅黑" panose="020B0503020204020204" pitchFamily="34" charset="-122"/>
            </a:endParaRPr>
          </a:p>
        </p:txBody>
      </p:sp>
      <p:pic>
        <p:nvPicPr>
          <p:cNvPr id="16404" name="Picture 20" descr="to_left[1]"/>
          <p:cNvPicPr>
            <a:picLocks noGrp="1" noChangeAspect="1"/>
          </p:cNvPicPr>
          <p:nvPr>
            <p:ph sz="quarter" idx="4294967295"/>
          </p:nvPr>
        </p:nvPicPr>
        <p:blipFill>
          <a:blip r:embed="rId3"/>
          <a:srcRect/>
          <a:stretch>
            <a:fillRect/>
          </a:stretch>
        </p:blipFill>
        <p:spPr>
          <a:xfrm>
            <a:off x="0" y="6381750"/>
            <a:ext cx="360680" cy="360680"/>
          </a:xfrm>
          <a:solidFill>
            <a:schemeClr val="bg1">
              <a:alpha val="100000"/>
            </a:schemeClr>
          </a:solidFill>
        </p:spPr>
      </p:pic>
      <p:pic>
        <p:nvPicPr>
          <p:cNvPr id="33" name="图片 32" descr="32313537353832343b32313537353830373bd3d2"/>
          <p:cNvPicPr>
            <a:picLocks noChangeAspect="1"/>
          </p:cNvPicPr>
          <p:nvPr/>
        </p:nvPicPr>
        <p:blipFill>
          <a:blip r:embed="rId4"/>
          <a:stretch>
            <a:fillRect/>
          </a:stretch>
        </p:blipFill>
        <p:spPr>
          <a:xfrm>
            <a:off x="260350" y="0"/>
            <a:ext cx="534670" cy="441960"/>
          </a:xfrm>
          <a:prstGeom prst="rect">
            <a:avLst/>
          </a:prstGeom>
        </p:spPr>
      </p:pic>
      <p:sp>
        <p:nvSpPr>
          <p:cNvPr id="13" name="文本框 12"/>
          <p:cNvSpPr txBox="1"/>
          <p:nvPr/>
        </p:nvSpPr>
        <p:spPr>
          <a:xfrm>
            <a:off x="1031875" y="0"/>
            <a:ext cx="4897755" cy="583565"/>
          </a:xfrm>
          <a:prstGeom prst="rect">
            <a:avLst/>
          </a:prstGeom>
          <a:solidFill>
            <a:srgbClr val="FFFF00"/>
          </a:solidFill>
        </p:spPr>
        <p:txBody>
          <a:bodyPr wrap="square" rtlCol="0">
            <a:spAutoFit/>
          </a:bodyPr>
          <a:p>
            <a:r>
              <a:rPr lang="zh-CN" altLang="en-US" sz="3200">
                <a:effectLst>
                  <a:outerShdw blurRad="38100" dist="19050" dir="2700000" algn="tl" rotWithShape="0">
                    <a:schemeClr val="dk1">
                      <a:alpha val="40000"/>
                    </a:schemeClr>
                  </a:outerShdw>
                </a:effectLst>
              </a:rPr>
              <a:t>四、必备知识，夯实基础</a:t>
            </a:r>
            <a:endParaRPr lang="zh-CN" altLang="en-US" sz="3200">
              <a:effectLst>
                <a:outerShdw blurRad="38100" dist="19050" dir="2700000" algn="tl" rotWithShape="0">
                  <a:schemeClr val="dk1">
                    <a:alpha val="40000"/>
                  </a:schemeClr>
                </a:outerShdw>
              </a:effectLst>
            </a:endParaRPr>
          </a:p>
        </p:txBody>
      </p:sp>
      <p:sp>
        <p:nvSpPr>
          <p:cNvPr id="197634" name="文本框 197633"/>
          <p:cNvSpPr txBox="1"/>
          <p:nvPr/>
        </p:nvSpPr>
        <p:spPr>
          <a:xfrm>
            <a:off x="360680" y="823595"/>
            <a:ext cx="11738610" cy="521970"/>
          </a:xfrm>
          <a:prstGeom prst="rect">
            <a:avLst/>
          </a:prstGeom>
          <a:solidFill>
            <a:srgbClr val="FFFF00"/>
          </a:solidFill>
          <a:ln w="9525">
            <a:noFill/>
            <a:miter/>
          </a:ln>
        </p:spPr>
        <p:txBody>
          <a:bodyPr wrap="square">
            <a:spAutoFit/>
          </a:bodyPr>
          <a:p>
            <a:pPr algn="just" fontAlgn="auto">
              <a:buClr>
                <a:srgbClr val="000000"/>
              </a:buClr>
            </a:pPr>
            <a:r>
              <a:rPr lang="zh-CN" altLang="en-US" sz="2800" b="1" noProof="1">
                <a:solidFill>
                  <a:srgbClr val="0000FF"/>
                </a:solidFill>
                <a:effectLst>
                  <a:outerShdw blurRad="38100" dist="38100" dir="2700000">
                    <a:srgbClr val="C0C0C0"/>
                  </a:outerShdw>
                </a:effectLst>
                <a:latin typeface="华文行楷" panose="02010800040101010101" charset="-122"/>
                <a:ea typeface="华文行楷" panose="02010800040101010101" charset="-122"/>
                <a:cs typeface="华文行楷" panose="02010800040101010101" charset="-122"/>
              </a:rPr>
              <a:t>任务一：</a:t>
            </a:r>
            <a:r>
              <a:rPr lang="zh-CN" altLang="en-US" sz="2800" b="1" noProof="1">
                <a:solidFill>
                  <a:schemeClr val="tx1"/>
                </a:solidFill>
                <a:effectLst>
                  <a:outerShdw blurRad="38100" dist="19050" dir="2700000" algn="tl" rotWithShape="0">
                    <a:schemeClr val="dk1">
                      <a:alpha val="40000"/>
                    </a:schemeClr>
                  </a:outerShdw>
                </a:effectLst>
                <a:highlight>
                  <a:srgbClr val="00FF00"/>
                </a:highlight>
                <a:latin typeface="华文行楷" panose="02010800040101010101" charset="-122"/>
                <a:ea typeface="华文行楷" panose="02010800040101010101" charset="-122"/>
                <a:cs typeface="华文行楷" panose="02010800040101010101" charset="-122"/>
              </a:rPr>
              <a:t>时空观念</a:t>
            </a:r>
            <a:r>
              <a:rPr lang="en-US" altLang="zh-CN" sz="2800" b="1" noProof="1">
                <a:solidFill>
                  <a:schemeClr val="tx1"/>
                </a:solidFill>
                <a:effectLst>
                  <a:outerShdw blurRad="38100" dist="19050" dir="2700000" algn="tl" rotWithShape="0">
                    <a:schemeClr val="dk1">
                      <a:alpha val="40000"/>
                    </a:schemeClr>
                  </a:outerShdw>
                </a:effectLst>
                <a:highlight>
                  <a:srgbClr val="00FF00"/>
                </a:highlight>
                <a:latin typeface="华文行楷" panose="02010800040101010101" charset="-122"/>
                <a:ea typeface="华文行楷" panose="02010800040101010101" charset="-122"/>
                <a:cs typeface="华文行楷" panose="02010800040101010101" charset="-122"/>
              </a:rPr>
              <a:t> </a:t>
            </a:r>
            <a:r>
              <a:rPr lang="zh-CN" altLang="en-US" sz="2800" b="1" noProof="1">
                <a:solidFill>
                  <a:schemeClr val="tx1"/>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cs typeface="华文行楷" panose="02010800040101010101" charset="-122"/>
              </a:rPr>
              <a:t>根据教材，梳理抗日战争期间侵华日军的罪行。</a:t>
            </a:r>
            <a:endParaRPr lang="zh-CN" altLang="en-US" sz="2800" b="1" noProof="1">
              <a:solidFill>
                <a:schemeClr val="tx1"/>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cs typeface="华文行楷" panose="02010800040101010101" charset="-122"/>
            </a:endParaRPr>
          </a:p>
        </p:txBody>
      </p:sp>
      <p:sp>
        <p:nvSpPr>
          <p:cNvPr id="2" name="Rectangle 19"/>
          <p:cNvSpPr/>
          <p:nvPr/>
        </p:nvSpPr>
        <p:spPr>
          <a:xfrm>
            <a:off x="260350" y="1525905"/>
            <a:ext cx="5739130" cy="519430"/>
          </a:xfrm>
          <a:prstGeom prst="rect">
            <a:avLst/>
          </a:prstGeom>
          <a:solidFill>
            <a:srgbClr val="FFFBF8"/>
          </a:solidFill>
          <a:ln w="9525">
            <a:noFill/>
          </a:ln>
        </p:spPr>
        <p:txBody>
          <a:bodyPr lIns="90000" tIns="46800" rIns="90000" bIns="46800"/>
          <a:p>
            <a:pPr marL="342900" indent="-342900" fontAlgn="base">
              <a:buFont typeface="Arial" panose="020B0604020202020204" pitchFamily="34" charset="0"/>
              <a:buNone/>
            </a:pPr>
            <a:r>
              <a:rPr lang="zh-CN" altLang="en-US" sz="2800" b="1" strike="noStrike" noProof="1">
                <a:solidFill>
                  <a:srgbClr val="CC0000"/>
                </a:solidFill>
                <a:effectLst>
                  <a:outerShdw blurRad="38100" dist="38100" dir="2700000">
                    <a:srgbClr val="C0C0C0"/>
                  </a:outerShdw>
                </a:effectLst>
                <a:latin typeface="黑体" panose="02010609060101010101" pitchFamily="49" charset="-122"/>
                <a:ea typeface="黑体" panose="02010609060101010101" pitchFamily="49" charset="-122"/>
                <a:cs typeface="+mn-cs"/>
              </a:rPr>
              <a:t>（</a:t>
            </a:r>
            <a:r>
              <a:rPr lang="en-US" altLang="zh-CN" sz="2800" b="1" strike="noStrike" noProof="1">
                <a:solidFill>
                  <a:srgbClr val="CC0000"/>
                </a:solidFill>
                <a:effectLst>
                  <a:outerShdw blurRad="38100" dist="38100" dir="2700000">
                    <a:srgbClr val="C0C0C0"/>
                  </a:outerShdw>
                </a:effectLst>
                <a:latin typeface="黑体" panose="02010609060101010101" pitchFamily="49" charset="-122"/>
                <a:ea typeface="黑体" panose="02010609060101010101" pitchFamily="49" charset="-122"/>
                <a:cs typeface="+mn-cs"/>
              </a:rPr>
              <a:t>1</a:t>
            </a:r>
            <a:r>
              <a:rPr lang="zh-CN" altLang="en-US" sz="2800" b="1" strike="noStrike" noProof="1">
                <a:solidFill>
                  <a:srgbClr val="CC0000"/>
                </a:solidFill>
                <a:effectLst>
                  <a:outerShdw blurRad="38100" dist="38100" dir="2700000">
                    <a:srgbClr val="C0C0C0"/>
                  </a:outerShdw>
                </a:effectLst>
                <a:latin typeface="黑体" panose="02010609060101010101" pitchFamily="49" charset="-122"/>
                <a:ea typeface="黑体" panose="02010609060101010101" pitchFamily="49" charset="-122"/>
                <a:cs typeface="+mn-cs"/>
              </a:rPr>
              <a:t>）军事侵略：占领中国大片领土</a:t>
            </a:r>
            <a:endParaRPr lang="zh-CN" altLang="en-US" sz="2800" b="1" strike="noStrike" noProof="1">
              <a:solidFill>
                <a:srgbClr val="CC0000"/>
              </a:solidFill>
              <a:effectLst>
                <a:outerShdw blurRad="38100" dist="38100" dir="2700000">
                  <a:srgbClr val="C0C0C0"/>
                </a:outerShdw>
              </a:effectLst>
              <a:latin typeface="黑体" panose="02010609060101010101" pitchFamily="49" charset="-122"/>
              <a:ea typeface="黑体" panose="02010609060101010101" pitchFamily="49" charset="-122"/>
            </a:endParaRPr>
          </a:p>
        </p:txBody>
      </p:sp>
      <p:sp>
        <p:nvSpPr>
          <p:cNvPr id="3" name="AutoShape 13"/>
          <p:cNvSpPr/>
          <p:nvPr/>
        </p:nvSpPr>
        <p:spPr>
          <a:xfrm>
            <a:off x="4505325" y="4002405"/>
            <a:ext cx="3505200" cy="306705"/>
          </a:xfrm>
          <a:prstGeom prst="wedgeRectCallout">
            <a:avLst>
              <a:gd name="adj1" fmla="val 80778"/>
              <a:gd name="adj2" fmla="val 152070"/>
            </a:avLst>
          </a:prstGeom>
          <a:solidFill>
            <a:schemeClr val="bg1">
              <a:alpha val="70195"/>
            </a:schemeClr>
          </a:solidFill>
          <a:ln w="9525" cap="flat" cmpd="sng">
            <a:solidFill>
              <a:schemeClr val="tx1"/>
            </a:solidFill>
            <a:prstDash val="solid"/>
            <a:miter/>
            <a:headEnd type="none" w="med" len="med"/>
            <a:tailEnd type="none" w="med" len="med"/>
          </a:ln>
        </p:spPr>
        <p:txBody>
          <a:bodyPr anchor="ctr"/>
          <a:p>
            <a:r>
              <a:rPr sz="2000" b="1" dirty="0">
                <a:solidFill>
                  <a:srgbClr val="0000FF"/>
                </a:solidFill>
                <a:latin typeface="微软雅黑" panose="020B0503020204020204" pitchFamily="34" charset="-122"/>
                <a:ea typeface="微软雅黑" panose="020B0503020204020204" pitchFamily="34" charset="-122"/>
              </a:rPr>
              <a:t>⑥1937.12.13占领南京</a:t>
            </a:r>
            <a:endParaRPr sz="2000" b="1" dirty="0">
              <a:solidFill>
                <a:srgbClr val="0000FF"/>
              </a:solidFill>
              <a:latin typeface="微软雅黑" panose="020B0503020204020204" pitchFamily="34" charset="-122"/>
              <a:ea typeface="微软雅黑" panose="020B0503020204020204" pitchFamily="34" charset="-122"/>
            </a:endParaRPr>
          </a:p>
        </p:txBody>
      </p:sp>
      <p:sp>
        <p:nvSpPr>
          <p:cNvPr id="5" name="AutoShape 14"/>
          <p:cNvSpPr/>
          <p:nvPr/>
        </p:nvSpPr>
        <p:spPr>
          <a:xfrm>
            <a:off x="7353935" y="4849495"/>
            <a:ext cx="2865755" cy="464185"/>
          </a:xfrm>
          <a:prstGeom prst="wedgeRectCallout">
            <a:avLst>
              <a:gd name="adj1" fmla="val -49439"/>
              <a:gd name="adj2" fmla="val -11693"/>
            </a:avLst>
          </a:prstGeom>
          <a:solidFill>
            <a:schemeClr val="bg1">
              <a:alpha val="70195"/>
            </a:schemeClr>
          </a:solidFill>
          <a:ln w="9525" cap="flat" cmpd="sng">
            <a:solidFill>
              <a:schemeClr val="tx1"/>
            </a:solidFill>
            <a:prstDash val="solid"/>
            <a:miter/>
            <a:headEnd type="none" w="med" len="med"/>
            <a:tailEnd type="none" w="med" len="med"/>
          </a:ln>
        </p:spPr>
        <p:txBody>
          <a:bodyPr anchor="ctr"/>
          <a:p>
            <a:r>
              <a:rPr lang="en-US" altLang="zh-CN" sz="2000" b="1" dirty="0">
                <a:solidFill>
                  <a:srgbClr val="0000FF"/>
                </a:solidFill>
                <a:latin typeface="微软雅黑" panose="020B0503020204020204" pitchFamily="34" charset="-122"/>
                <a:ea typeface="微软雅黑" panose="020B0503020204020204" pitchFamily="34" charset="-122"/>
                <a:cs typeface="微软雅黑" panose="020B0503020204020204" pitchFamily="34" charset="-122"/>
              </a:rPr>
              <a:t>⑤1937</a:t>
            </a:r>
            <a:r>
              <a:rPr lang="zh-CN" altLang="en-US" sz="2000" b="1" dirty="0">
                <a:solidFill>
                  <a:srgbClr val="0000FF"/>
                </a:solidFill>
                <a:latin typeface="微软雅黑" panose="020B0503020204020204" pitchFamily="34" charset="-122"/>
                <a:ea typeface="微软雅黑" panose="020B0503020204020204" pitchFamily="34" charset="-122"/>
                <a:cs typeface="微软雅黑" panose="020B0503020204020204" pitchFamily="34" charset="-122"/>
              </a:rPr>
              <a:t>年八一三事变</a:t>
            </a:r>
            <a:endParaRPr lang="zh-CN" altLang="en-US" sz="2000" b="1" dirty="0">
              <a:solidFill>
                <a:srgbClr val="0000FF"/>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396"/>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16397"/>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16400"/>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childTnLst>
                                    <p:set>
                                      <p:cBhvr>
                                        <p:cTn id="19" dur="1" fill="hold">
                                          <p:stCondLst>
                                            <p:cond delay="0"/>
                                          </p:stCondLst>
                                        </p:cTn>
                                        <p:tgtEl>
                                          <p:spTgt spid="16399"/>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0" nodeType="afterEffect">
                                  <p:stCondLst>
                                    <p:cond delay="0"/>
                                  </p:stCondLst>
                                  <p:childTnLst>
                                    <p:set>
                                      <p:cBhvr>
                                        <p:cTn id="25" dur="1" fill="hold">
                                          <p:stCondLst>
                                            <p:cond delay="0"/>
                                          </p:stCondLst>
                                        </p:cTn>
                                        <p:tgtEl>
                                          <p:spTgt spid="3"/>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grpId="0" nodeType="afterEffect">
                                  <p:stCondLst>
                                    <p:cond delay="0"/>
                                  </p:stCondLst>
                                  <p:childTnLst>
                                    <p:set>
                                      <p:cBhvr>
                                        <p:cTn id="28" dur="1" fill="hold">
                                          <p:stCondLst>
                                            <p:cond delay="0"/>
                                          </p:stCondLst>
                                        </p:cTn>
                                        <p:tgtEl>
                                          <p:spTgt spid="16401"/>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0" nodeType="afterEffect">
                                  <p:stCondLst>
                                    <p:cond delay="0"/>
                                  </p:stCondLst>
                                  <p:childTnLst>
                                    <p:set>
                                      <p:cBhvr>
                                        <p:cTn id="31" dur="1" fill="hold">
                                          <p:stCondLst>
                                            <p:cond delay="0"/>
                                          </p:stCondLst>
                                        </p:cTn>
                                        <p:tgtEl>
                                          <p:spTgt spid="16394"/>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6398"/>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64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16396" grpId="0" bldLvl="0" animBg="1"/>
      <p:bldP spid="16397" grpId="0" bldLvl="0" animBg="1"/>
      <p:bldP spid="16400" grpId="0" animBg="1"/>
      <p:bldP spid="16399" grpId="0" animBg="1"/>
      <p:bldP spid="5" grpId="0" animBg="1"/>
      <p:bldP spid="3" grpId="0" animBg="1"/>
      <p:bldP spid="16401" grpId="0" animBg="1"/>
      <p:bldP spid="16398" grpId="0" animBg="1"/>
      <p:bldP spid="16402" grpId="0" animBg="1"/>
      <p:bldP spid="16394" grpId="0" animBg="1"/>
    </p:bld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p:grpSp>
        <p:nvGrpSpPr>
          <p:cNvPr id="25601" name="组合 20"/>
          <p:cNvGrpSpPr/>
          <p:nvPr/>
        </p:nvGrpSpPr>
        <p:grpSpPr>
          <a:xfrm>
            <a:off x="52374" y="3333115"/>
            <a:ext cx="11823700" cy="768350"/>
            <a:chOff x="920" y="4061"/>
            <a:chExt cx="12586" cy="1210"/>
          </a:xfrm>
        </p:grpSpPr>
        <p:grpSp>
          <p:nvGrpSpPr>
            <p:cNvPr id="25602" name="组合 12"/>
            <p:cNvGrpSpPr/>
            <p:nvPr/>
          </p:nvGrpSpPr>
          <p:grpSpPr>
            <a:xfrm>
              <a:off x="920" y="4061"/>
              <a:ext cx="12586" cy="403"/>
              <a:chOff x="912" y="4096"/>
              <a:chExt cx="12586" cy="403"/>
            </a:xfrm>
          </p:grpSpPr>
          <p:cxnSp>
            <p:nvCxnSpPr>
              <p:cNvPr id="2" name="直接连接符 1"/>
              <p:cNvCxnSpPr/>
              <p:nvPr/>
            </p:nvCxnSpPr>
            <p:spPr>
              <a:xfrm>
                <a:off x="912" y="4481"/>
                <a:ext cx="12586" cy="0"/>
              </a:xfrm>
              <a:prstGeom prst="line">
                <a:avLst/>
              </a:prstGeom>
              <a:ln w="85725" cmpd="sng">
                <a:solidFill>
                  <a:srgbClr val="C00000"/>
                </a:solidFill>
                <a:prstDash val="solid"/>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a:off x="1401" y="4202"/>
                <a:ext cx="0" cy="283"/>
              </a:xfrm>
              <a:prstGeom prst="line">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3288" y="4215"/>
                <a:ext cx="0" cy="283"/>
              </a:xfrm>
              <a:prstGeom prst="line">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flipH="1">
                <a:off x="5216" y="4250"/>
                <a:ext cx="3" cy="248"/>
              </a:xfrm>
              <a:prstGeom prst="line">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7144" y="4216"/>
                <a:ext cx="0" cy="283"/>
              </a:xfrm>
              <a:prstGeom prst="line">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8798" y="4198"/>
                <a:ext cx="0" cy="283"/>
              </a:xfrm>
              <a:prstGeom prst="line">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10163" y="4216"/>
                <a:ext cx="0" cy="283"/>
              </a:xfrm>
              <a:prstGeom prst="line">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11366" y="4096"/>
                <a:ext cx="0" cy="283"/>
              </a:xfrm>
              <a:prstGeom prst="line">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25611" name="文本框 13"/>
            <p:cNvSpPr txBox="1"/>
            <p:nvPr/>
          </p:nvSpPr>
          <p:spPr>
            <a:xfrm>
              <a:off x="948" y="4613"/>
              <a:ext cx="1008" cy="628"/>
            </a:xfrm>
            <a:prstGeom prst="rect">
              <a:avLst/>
            </a:prstGeom>
            <a:solidFill>
              <a:schemeClr val="accent2">
                <a:lumMod val="20000"/>
                <a:lumOff val="80000"/>
              </a:schemeClr>
            </a:solidFill>
            <a:ln w="9525">
              <a:noFill/>
            </a:ln>
          </p:spPr>
          <p:txBody>
            <a:bodyPr wrap="square" anchor="t" anchorCtr="0">
              <a:spAutoFit/>
            </a:bodyPr>
            <a:p>
              <a:pPr algn="ctr"/>
              <a:r>
                <a:rPr lang="en-US" altLang="zh-CN" sz="2000" b="1" dirty="0">
                  <a:latin typeface="黑体" panose="02010609060101010101" pitchFamily="49" charset="-122"/>
                  <a:ea typeface="黑体" panose="02010609060101010101" pitchFamily="49" charset="-122"/>
                  <a:sym typeface="微软雅黑" panose="020B0503020204020204" pitchFamily="34" charset="-122"/>
                </a:rPr>
                <a:t>1931</a:t>
              </a:r>
              <a:endParaRPr lang="en-US" altLang="zh-CN" sz="2000" b="1" dirty="0">
                <a:latin typeface="黑体" panose="02010609060101010101" pitchFamily="49" charset="-122"/>
                <a:ea typeface="黑体" panose="02010609060101010101" pitchFamily="49" charset="-122"/>
                <a:sym typeface="微软雅黑" panose="020B0503020204020204" pitchFamily="34" charset="-122"/>
              </a:endParaRPr>
            </a:p>
          </p:txBody>
        </p:sp>
        <p:sp>
          <p:nvSpPr>
            <p:cNvPr id="25612" name="文本框 14"/>
            <p:cNvSpPr txBox="1"/>
            <p:nvPr/>
          </p:nvSpPr>
          <p:spPr>
            <a:xfrm>
              <a:off x="2865" y="4643"/>
              <a:ext cx="1008" cy="628"/>
            </a:xfrm>
            <a:prstGeom prst="rect">
              <a:avLst/>
            </a:prstGeom>
            <a:solidFill>
              <a:schemeClr val="accent2">
                <a:lumMod val="20000"/>
                <a:lumOff val="80000"/>
              </a:schemeClr>
            </a:solidFill>
            <a:ln w="9525">
              <a:noFill/>
            </a:ln>
          </p:spPr>
          <p:txBody>
            <a:bodyPr wrap="square" anchor="t" anchorCtr="0">
              <a:spAutoFit/>
            </a:bodyPr>
            <a:p>
              <a:pPr algn="ctr"/>
              <a:r>
                <a:rPr lang="en-US" altLang="zh-CN" sz="2000" b="1" dirty="0">
                  <a:latin typeface="黑体" panose="02010609060101010101" pitchFamily="49" charset="-122"/>
                  <a:ea typeface="黑体" panose="02010609060101010101" pitchFamily="49" charset="-122"/>
                  <a:sym typeface="微软雅黑" panose="020B0503020204020204" pitchFamily="34" charset="-122"/>
                </a:rPr>
                <a:t>1932</a:t>
              </a:r>
              <a:endParaRPr lang="en-US" altLang="zh-CN" sz="2000" b="1" dirty="0">
                <a:latin typeface="黑体" panose="02010609060101010101" pitchFamily="49" charset="-122"/>
                <a:ea typeface="黑体" panose="02010609060101010101" pitchFamily="49" charset="-122"/>
                <a:sym typeface="微软雅黑" panose="020B0503020204020204" pitchFamily="34" charset="-122"/>
              </a:endParaRPr>
            </a:p>
          </p:txBody>
        </p:sp>
        <p:sp>
          <p:nvSpPr>
            <p:cNvPr id="25613" name="文本框 15"/>
            <p:cNvSpPr txBox="1"/>
            <p:nvPr/>
          </p:nvSpPr>
          <p:spPr>
            <a:xfrm>
              <a:off x="4720" y="4643"/>
              <a:ext cx="1008" cy="628"/>
            </a:xfrm>
            <a:prstGeom prst="rect">
              <a:avLst/>
            </a:prstGeom>
            <a:solidFill>
              <a:schemeClr val="accent2">
                <a:lumMod val="20000"/>
                <a:lumOff val="80000"/>
              </a:schemeClr>
            </a:solidFill>
            <a:ln w="9525">
              <a:noFill/>
            </a:ln>
          </p:spPr>
          <p:txBody>
            <a:bodyPr wrap="square" anchor="t" anchorCtr="0">
              <a:spAutoFit/>
            </a:bodyPr>
            <a:p>
              <a:pPr algn="ctr"/>
              <a:r>
                <a:rPr lang="en-US" altLang="zh-CN" sz="2000" b="1" dirty="0">
                  <a:latin typeface="黑体" panose="02010609060101010101" pitchFamily="49" charset="-122"/>
                  <a:ea typeface="黑体" panose="02010609060101010101" pitchFamily="49" charset="-122"/>
                  <a:sym typeface="微软雅黑" panose="020B0503020204020204" pitchFamily="34" charset="-122"/>
                </a:rPr>
                <a:t>1933</a:t>
              </a:r>
              <a:endParaRPr lang="en-US" altLang="zh-CN" sz="2000" b="1" dirty="0">
                <a:latin typeface="黑体" panose="02010609060101010101" pitchFamily="49" charset="-122"/>
                <a:ea typeface="黑体" panose="02010609060101010101" pitchFamily="49" charset="-122"/>
                <a:sym typeface="微软雅黑" panose="020B0503020204020204" pitchFamily="34" charset="-122"/>
              </a:endParaRPr>
            </a:p>
          </p:txBody>
        </p:sp>
        <p:sp>
          <p:nvSpPr>
            <p:cNvPr id="25614" name="文本框 16"/>
            <p:cNvSpPr txBox="1"/>
            <p:nvPr/>
          </p:nvSpPr>
          <p:spPr>
            <a:xfrm>
              <a:off x="6403" y="4643"/>
              <a:ext cx="1498" cy="628"/>
            </a:xfrm>
            <a:prstGeom prst="rect">
              <a:avLst/>
            </a:prstGeom>
            <a:solidFill>
              <a:schemeClr val="accent2">
                <a:lumMod val="20000"/>
                <a:lumOff val="80000"/>
              </a:schemeClr>
            </a:solidFill>
            <a:ln w="9525">
              <a:noFill/>
            </a:ln>
          </p:spPr>
          <p:txBody>
            <a:bodyPr wrap="square" anchor="t" anchorCtr="0">
              <a:spAutoFit/>
            </a:bodyPr>
            <a:p>
              <a:pPr algn="ctr"/>
              <a:r>
                <a:rPr lang="en-US" altLang="zh-CN" sz="2000" b="1" dirty="0">
                  <a:latin typeface="黑体" panose="02010609060101010101" pitchFamily="49" charset="-122"/>
                  <a:ea typeface="黑体" panose="02010609060101010101" pitchFamily="49" charset="-122"/>
                  <a:sym typeface="微软雅黑" panose="020B0503020204020204" pitchFamily="34" charset="-122"/>
                </a:rPr>
                <a:t>1934</a:t>
              </a:r>
              <a:endParaRPr lang="en-US" altLang="zh-CN" sz="2000" b="1" dirty="0">
                <a:latin typeface="黑体" panose="02010609060101010101" pitchFamily="49" charset="-122"/>
                <a:ea typeface="黑体" panose="02010609060101010101" pitchFamily="49" charset="-122"/>
                <a:sym typeface="微软雅黑" panose="020B0503020204020204" pitchFamily="34" charset="-122"/>
              </a:endParaRPr>
            </a:p>
          </p:txBody>
        </p:sp>
        <p:sp>
          <p:nvSpPr>
            <p:cNvPr id="25615" name="文本框 17"/>
            <p:cNvSpPr txBox="1"/>
            <p:nvPr/>
          </p:nvSpPr>
          <p:spPr>
            <a:xfrm>
              <a:off x="8331" y="4643"/>
              <a:ext cx="1498" cy="628"/>
            </a:xfrm>
            <a:prstGeom prst="rect">
              <a:avLst/>
            </a:prstGeom>
            <a:solidFill>
              <a:schemeClr val="accent2">
                <a:lumMod val="20000"/>
                <a:lumOff val="80000"/>
              </a:schemeClr>
            </a:solidFill>
            <a:ln w="9525">
              <a:noFill/>
            </a:ln>
          </p:spPr>
          <p:txBody>
            <a:bodyPr wrap="square" anchor="t" anchorCtr="0">
              <a:spAutoFit/>
            </a:bodyPr>
            <a:p>
              <a:pPr algn="ctr"/>
              <a:r>
                <a:rPr lang="en-US" altLang="zh-CN" sz="2000" b="1" dirty="0">
                  <a:latin typeface="黑体" panose="02010609060101010101" pitchFamily="49" charset="-122"/>
                  <a:ea typeface="黑体" panose="02010609060101010101" pitchFamily="49" charset="-122"/>
                  <a:sym typeface="微软雅黑" panose="020B0503020204020204" pitchFamily="34" charset="-122"/>
                </a:rPr>
                <a:t>1935</a:t>
              </a:r>
              <a:endParaRPr lang="en-US" altLang="zh-CN" sz="2000" b="1" dirty="0">
                <a:latin typeface="黑体" panose="02010609060101010101" pitchFamily="49" charset="-122"/>
                <a:ea typeface="黑体" panose="02010609060101010101" pitchFamily="49" charset="-122"/>
                <a:sym typeface="微软雅黑" panose="020B0503020204020204" pitchFamily="34" charset="-122"/>
              </a:endParaRPr>
            </a:p>
          </p:txBody>
        </p:sp>
        <p:sp>
          <p:nvSpPr>
            <p:cNvPr id="25616" name="文本框 18"/>
            <p:cNvSpPr txBox="1"/>
            <p:nvPr/>
          </p:nvSpPr>
          <p:spPr>
            <a:xfrm>
              <a:off x="10259" y="4613"/>
              <a:ext cx="1498" cy="628"/>
            </a:xfrm>
            <a:prstGeom prst="rect">
              <a:avLst/>
            </a:prstGeom>
            <a:solidFill>
              <a:schemeClr val="accent2">
                <a:lumMod val="20000"/>
                <a:lumOff val="80000"/>
              </a:schemeClr>
            </a:solidFill>
            <a:ln w="9525">
              <a:noFill/>
            </a:ln>
          </p:spPr>
          <p:txBody>
            <a:bodyPr wrap="square" anchor="t" anchorCtr="0">
              <a:spAutoFit/>
            </a:bodyPr>
            <a:p>
              <a:pPr algn="ctr"/>
              <a:r>
                <a:rPr lang="en-US" altLang="zh-CN" sz="2000" b="1" dirty="0">
                  <a:latin typeface="黑体" panose="02010609060101010101" pitchFamily="49" charset="-122"/>
                  <a:ea typeface="黑体" panose="02010609060101010101" pitchFamily="49" charset="-122"/>
                  <a:sym typeface="微软雅黑" panose="020B0503020204020204" pitchFamily="34" charset="-122"/>
                </a:rPr>
                <a:t>1936</a:t>
              </a:r>
              <a:endParaRPr lang="en-US" altLang="zh-CN" sz="2000" b="1" dirty="0">
                <a:latin typeface="黑体" panose="02010609060101010101" pitchFamily="49" charset="-122"/>
                <a:ea typeface="黑体" panose="02010609060101010101" pitchFamily="49" charset="-122"/>
                <a:sym typeface="微软雅黑" panose="020B0503020204020204" pitchFamily="34" charset="-122"/>
              </a:endParaRPr>
            </a:p>
          </p:txBody>
        </p:sp>
        <p:sp>
          <p:nvSpPr>
            <p:cNvPr id="25617" name="文本框 19"/>
            <p:cNvSpPr txBox="1"/>
            <p:nvPr/>
          </p:nvSpPr>
          <p:spPr>
            <a:xfrm>
              <a:off x="12032" y="4596"/>
              <a:ext cx="1143" cy="628"/>
            </a:xfrm>
            <a:prstGeom prst="rect">
              <a:avLst/>
            </a:prstGeom>
            <a:solidFill>
              <a:schemeClr val="accent2">
                <a:lumMod val="20000"/>
                <a:lumOff val="80000"/>
              </a:schemeClr>
            </a:solidFill>
            <a:ln w="9525">
              <a:noFill/>
            </a:ln>
          </p:spPr>
          <p:txBody>
            <a:bodyPr wrap="square" anchor="t" anchorCtr="0">
              <a:spAutoFit/>
            </a:bodyPr>
            <a:p>
              <a:pPr algn="ctr"/>
              <a:r>
                <a:rPr lang="en-US" altLang="zh-CN" sz="2000" b="1" dirty="0">
                  <a:latin typeface="黑体" panose="02010609060101010101" pitchFamily="49" charset="-122"/>
                  <a:ea typeface="黑体" panose="02010609060101010101" pitchFamily="49" charset="-122"/>
                  <a:sym typeface="微软雅黑" panose="020B0503020204020204" pitchFamily="34" charset="-122"/>
                </a:rPr>
                <a:t>1937</a:t>
              </a:r>
              <a:endParaRPr lang="en-US" altLang="zh-CN" sz="2000" b="1" dirty="0">
                <a:latin typeface="黑体" panose="02010609060101010101" pitchFamily="49" charset="-122"/>
                <a:ea typeface="黑体" panose="02010609060101010101" pitchFamily="49" charset="-122"/>
                <a:sym typeface="微软雅黑" panose="020B0503020204020204" pitchFamily="34" charset="-122"/>
              </a:endParaRPr>
            </a:p>
          </p:txBody>
        </p:sp>
      </p:grpSp>
      <p:sp>
        <p:nvSpPr>
          <p:cNvPr id="25619" name="TextBox 122"/>
          <p:cNvSpPr txBox="1"/>
          <p:nvPr/>
        </p:nvSpPr>
        <p:spPr>
          <a:xfrm>
            <a:off x="260350" y="2168208"/>
            <a:ext cx="433388" cy="1198880"/>
          </a:xfrm>
          <a:prstGeom prst="rect">
            <a:avLst/>
          </a:prstGeom>
          <a:solidFill>
            <a:schemeClr val="tx1"/>
          </a:solidFill>
          <a:ln w="9525">
            <a:noFill/>
          </a:ln>
        </p:spPr>
        <p:txBody>
          <a:bodyPr wrap="square" anchor="t" anchorCtr="0">
            <a:spAutoFit/>
          </a:bodyPr>
          <a:p>
            <a:pPr algn="ctr"/>
            <a:r>
              <a:rPr lang="zh-CN" altLang="en-US" b="1" dirty="0">
                <a:solidFill>
                  <a:schemeClr val="bg1"/>
                </a:solidFill>
                <a:latin typeface="黑体" panose="02010609060101010101" pitchFamily="49" charset="-122"/>
                <a:ea typeface="黑体" panose="02010609060101010101" pitchFamily="49" charset="-122"/>
              </a:rPr>
              <a:t>日本侵华</a:t>
            </a:r>
            <a:endParaRPr lang="zh-CN" altLang="en-US" b="1" dirty="0">
              <a:solidFill>
                <a:schemeClr val="bg1"/>
              </a:solidFill>
              <a:latin typeface="黑体" panose="02010609060101010101" pitchFamily="49" charset="-122"/>
              <a:ea typeface="黑体" panose="02010609060101010101" pitchFamily="49" charset="-122"/>
            </a:endParaRPr>
          </a:p>
        </p:txBody>
      </p:sp>
      <p:sp>
        <p:nvSpPr>
          <p:cNvPr id="25620" name="文本框 20"/>
          <p:cNvSpPr txBox="1"/>
          <p:nvPr/>
        </p:nvSpPr>
        <p:spPr>
          <a:xfrm>
            <a:off x="167323" y="4188460"/>
            <a:ext cx="431800" cy="2284095"/>
          </a:xfrm>
          <a:prstGeom prst="rect">
            <a:avLst/>
          </a:prstGeom>
          <a:solidFill>
            <a:srgbClr val="CC0000"/>
          </a:solidFill>
          <a:ln w="9525">
            <a:noFill/>
          </a:ln>
        </p:spPr>
        <p:txBody>
          <a:bodyPr lIns="68580" tIns="34290" rIns="68580" bIns="34290" anchor="t" anchorCtr="0">
            <a:spAutoFit/>
          </a:bodyPr>
          <a:p>
            <a:pPr algn="ctr" eaLnBrk="0" hangingPunct="0">
              <a:spcBef>
                <a:spcPct val="50000"/>
              </a:spcBef>
            </a:pPr>
            <a:r>
              <a:rPr lang="zh-CN" altLang="en-US" b="1" dirty="0">
                <a:solidFill>
                  <a:schemeClr val="bg1"/>
                </a:solidFill>
                <a:latin typeface="黑体" panose="02010609060101010101" pitchFamily="49" charset="-122"/>
                <a:ea typeface="黑体" panose="02010609060101010101" pitchFamily="49" charset="-122"/>
              </a:rPr>
              <a:t>中华民族伟大抗战</a:t>
            </a:r>
            <a:endParaRPr lang="zh-CN" altLang="en-US" b="1" dirty="0">
              <a:solidFill>
                <a:schemeClr val="bg1"/>
              </a:solidFill>
              <a:latin typeface="黑体" panose="02010609060101010101" pitchFamily="49" charset="-122"/>
              <a:ea typeface="黑体" panose="02010609060101010101" pitchFamily="49" charset="-122"/>
            </a:endParaRPr>
          </a:p>
        </p:txBody>
      </p:sp>
      <p:sp>
        <p:nvSpPr>
          <p:cNvPr id="4" name="TextBox 122"/>
          <p:cNvSpPr txBox="1"/>
          <p:nvPr/>
        </p:nvSpPr>
        <p:spPr>
          <a:xfrm>
            <a:off x="711518" y="1398905"/>
            <a:ext cx="551815" cy="2025650"/>
          </a:xfrm>
          <a:prstGeom prst="rect">
            <a:avLst/>
          </a:prstGeom>
          <a:solidFill>
            <a:schemeClr val="accent2">
              <a:lumMod val="20000"/>
              <a:lumOff val="80000"/>
            </a:schemeClr>
          </a:solidFill>
          <a:ln w="9525">
            <a:noFill/>
          </a:ln>
        </p:spPr>
        <p:txBody>
          <a:bodyPr vert="eaVert" wrap="square" anchor="t" anchorCtr="0">
            <a:spAutoFit/>
          </a:bodyPr>
          <a:p>
            <a:pPr algn="ctr"/>
            <a:r>
              <a:rPr lang="zh-CN" altLang="en-US" sz="2400" b="1" dirty="0">
                <a:latin typeface="华文新魏" panose="02010800040101010101" charset="-122"/>
                <a:ea typeface="华文新魏" panose="02010800040101010101" charset="-122"/>
              </a:rPr>
              <a:t>九一八事变</a:t>
            </a:r>
            <a:endParaRPr lang="zh-CN" altLang="en-US" sz="2400" b="1" dirty="0">
              <a:latin typeface="华文新魏" panose="02010800040101010101" charset="-122"/>
              <a:ea typeface="华文新魏" panose="02010800040101010101" charset="-122"/>
            </a:endParaRPr>
          </a:p>
        </p:txBody>
      </p:sp>
      <p:sp>
        <p:nvSpPr>
          <p:cNvPr id="23" name="TextBox 122"/>
          <p:cNvSpPr txBox="1"/>
          <p:nvPr/>
        </p:nvSpPr>
        <p:spPr>
          <a:xfrm>
            <a:off x="2170430" y="1694815"/>
            <a:ext cx="551815" cy="1714500"/>
          </a:xfrm>
          <a:prstGeom prst="rect">
            <a:avLst/>
          </a:prstGeom>
          <a:solidFill>
            <a:schemeClr val="accent2">
              <a:lumMod val="20000"/>
              <a:lumOff val="80000"/>
            </a:schemeClr>
          </a:solidFill>
          <a:ln w="9525">
            <a:noFill/>
          </a:ln>
        </p:spPr>
        <p:txBody>
          <a:bodyPr vert="eaVert" wrap="square" anchor="t" anchorCtr="0">
            <a:spAutoFit/>
          </a:bodyPr>
          <a:p>
            <a:pPr algn="ctr"/>
            <a:r>
              <a:rPr lang="zh-CN" altLang="en-US" sz="2400" b="1" dirty="0">
                <a:latin typeface="华文新魏" panose="02010800040101010101" charset="-122"/>
                <a:ea typeface="华文新魏" panose="02010800040101010101" charset="-122"/>
              </a:rPr>
              <a:t>一二八事变</a:t>
            </a:r>
            <a:endParaRPr lang="zh-CN" altLang="en-US" sz="2400" b="1" dirty="0">
              <a:latin typeface="华文新魏" panose="02010800040101010101" charset="-122"/>
              <a:ea typeface="华文新魏" panose="02010800040101010101" charset="-122"/>
            </a:endParaRPr>
          </a:p>
        </p:txBody>
      </p:sp>
      <p:sp>
        <p:nvSpPr>
          <p:cNvPr id="26" name="TextBox 122"/>
          <p:cNvSpPr txBox="1"/>
          <p:nvPr/>
        </p:nvSpPr>
        <p:spPr>
          <a:xfrm>
            <a:off x="3962400" y="1630680"/>
            <a:ext cx="551815" cy="1598613"/>
          </a:xfrm>
          <a:prstGeom prst="rect">
            <a:avLst/>
          </a:prstGeom>
          <a:solidFill>
            <a:schemeClr val="accent2">
              <a:lumMod val="20000"/>
              <a:lumOff val="80000"/>
            </a:schemeClr>
          </a:solidFill>
          <a:ln w="9525">
            <a:noFill/>
          </a:ln>
        </p:spPr>
        <p:txBody>
          <a:bodyPr vert="eaVert" wrap="square" anchor="t" anchorCtr="0">
            <a:spAutoFit/>
          </a:bodyPr>
          <a:p>
            <a:pPr algn="ctr"/>
            <a:r>
              <a:rPr lang="zh-CN" altLang="en-US" sz="2400" b="1" dirty="0">
                <a:latin typeface="华文新魏" panose="02010800040101010101" charset="-122"/>
                <a:ea typeface="华文新魏" panose="02010800040101010101" charset="-122"/>
              </a:rPr>
              <a:t>伪满洲国</a:t>
            </a:r>
            <a:endParaRPr lang="zh-CN" altLang="en-US" sz="2400" b="1" dirty="0">
              <a:latin typeface="华文新魏" panose="02010800040101010101" charset="-122"/>
              <a:ea typeface="华文新魏" panose="02010800040101010101" charset="-122"/>
            </a:endParaRPr>
          </a:p>
        </p:txBody>
      </p:sp>
      <p:sp>
        <p:nvSpPr>
          <p:cNvPr id="5" name="TextBox 122"/>
          <p:cNvSpPr txBox="1"/>
          <p:nvPr/>
        </p:nvSpPr>
        <p:spPr>
          <a:xfrm>
            <a:off x="5630545" y="1247458"/>
            <a:ext cx="551815" cy="2105025"/>
          </a:xfrm>
          <a:prstGeom prst="rect">
            <a:avLst/>
          </a:prstGeom>
          <a:solidFill>
            <a:schemeClr val="accent2">
              <a:lumMod val="20000"/>
              <a:lumOff val="80000"/>
            </a:schemeClr>
          </a:solidFill>
          <a:ln w="9525">
            <a:noFill/>
          </a:ln>
        </p:spPr>
        <p:txBody>
          <a:bodyPr vert="eaVert" wrap="square" anchor="t" anchorCtr="0">
            <a:spAutoFit/>
          </a:bodyPr>
          <a:p>
            <a:pPr algn="ctr"/>
            <a:r>
              <a:rPr lang="zh-CN" altLang="en-US" sz="2400" b="1" dirty="0">
                <a:latin typeface="华文新魏" panose="02010800040101010101" charset="-122"/>
                <a:ea typeface="华文新魏" panose="02010800040101010101" charset="-122"/>
              </a:rPr>
              <a:t>进犯长城沿线</a:t>
            </a:r>
            <a:endParaRPr lang="zh-CN" altLang="en-US" sz="2400" b="1" dirty="0">
              <a:latin typeface="华文新魏" panose="02010800040101010101" charset="-122"/>
              <a:ea typeface="华文新魏" panose="02010800040101010101" charset="-122"/>
            </a:endParaRPr>
          </a:p>
        </p:txBody>
      </p:sp>
      <p:sp>
        <p:nvSpPr>
          <p:cNvPr id="12" name="TextBox 122"/>
          <p:cNvSpPr txBox="1"/>
          <p:nvPr/>
        </p:nvSpPr>
        <p:spPr>
          <a:xfrm>
            <a:off x="7471410" y="1271588"/>
            <a:ext cx="551815" cy="2105025"/>
          </a:xfrm>
          <a:prstGeom prst="rect">
            <a:avLst/>
          </a:prstGeom>
          <a:solidFill>
            <a:schemeClr val="accent2">
              <a:lumMod val="20000"/>
              <a:lumOff val="80000"/>
            </a:schemeClr>
          </a:solidFill>
          <a:ln w="9525">
            <a:noFill/>
          </a:ln>
        </p:spPr>
        <p:txBody>
          <a:bodyPr vert="eaVert" wrap="square" anchor="t" anchorCtr="0">
            <a:spAutoFit/>
          </a:bodyPr>
          <a:p>
            <a:pPr algn="ctr"/>
            <a:r>
              <a:rPr lang="zh-CN" altLang="en-US" sz="2400" b="1" dirty="0">
                <a:latin typeface="华文新魏" panose="02010800040101010101" charset="-122"/>
                <a:ea typeface="华文新魏" panose="02010800040101010101" charset="-122"/>
              </a:rPr>
              <a:t>华北事变</a:t>
            </a:r>
            <a:endParaRPr lang="zh-CN" altLang="en-US" sz="2400" b="1" dirty="0">
              <a:latin typeface="华文新魏" panose="02010800040101010101" charset="-122"/>
              <a:ea typeface="华文新魏" panose="02010800040101010101" charset="-122"/>
            </a:endParaRPr>
          </a:p>
        </p:txBody>
      </p:sp>
      <p:grpSp>
        <p:nvGrpSpPr>
          <p:cNvPr id="19" name="组合 18"/>
          <p:cNvGrpSpPr/>
          <p:nvPr/>
        </p:nvGrpSpPr>
        <p:grpSpPr>
          <a:xfrm>
            <a:off x="599372" y="4337050"/>
            <a:ext cx="951933" cy="2225172"/>
            <a:chOff x="1162" y="5883"/>
            <a:chExt cx="1498" cy="3847"/>
          </a:xfrm>
          <a:solidFill>
            <a:schemeClr val="accent6">
              <a:lumMod val="40000"/>
              <a:lumOff val="60000"/>
            </a:schemeClr>
          </a:solidFill>
        </p:grpSpPr>
        <p:sp>
          <p:nvSpPr>
            <p:cNvPr id="25627" name="TextBox 122"/>
            <p:cNvSpPr txBox="1"/>
            <p:nvPr/>
          </p:nvSpPr>
          <p:spPr>
            <a:xfrm>
              <a:off x="1162" y="5883"/>
              <a:ext cx="868" cy="3835"/>
            </a:xfrm>
            <a:prstGeom prst="rect">
              <a:avLst/>
            </a:prstGeom>
            <a:grpFill/>
            <a:ln w="9525">
              <a:noFill/>
            </a:ln>
          </p:spPr>
          <p:txBody>
            <a:bodyPr vert="eaVert" wrap="square" anchor="t" anchorCtr="0">
              <a:spAutoFit/>
            </a:bodyPr>
            <a:p>
              <a:pPr algn="ctr"/>
              <a:r>
                <a:rPr lang="zh-CN" altLang="en-US" sz="2400" b="1" dirty="0">
                  <a:solidFill>
                    <a:srgbClr val="310BF3"/>
                  </a:solidFill>
                  <a:latin typeface="华文新魏" panose="02010800040101010101" charset="-122"/>
                  <a:ea typeface="华文新魏" panose="02010800040101010101" charset="-122"/>
                </a:rPr>
                <a:t>抗日义勇军</a:t>
              </a:r>
              <a:endParaRPr lang="zh-CN" altLang="en-US" sz="2400" b="1" dirty="0">
                <a:solidFill>
                  <a:srgbClr val="310BF3"/>
                </a:solidFill>
                <a:latin typeface="华文新魏" panose="02010800040101010101" charset="-122"/>
                <a:ea typeface="华文新魏" panose="02010800040101010101" charset="-122"/>
              </a:endParaRPr>
            </a:p>
          </p:txBody>
        </p:sp>
        <p:sp>
          <p:nvSpPr>
            <p:cNvPr id="25628" name="TextBox 122"/>
            <p:cNvSpPr txBox="1"/>
            <p:nvPr/>
          </p:nvSpPr>
          <p:spPr>
            <a:xfrm>
              <a:off x="1792" y="5883"/>
              <a:ext cx="868" cy="3847"/>
            </a:xfrm>
            <a:prstGeom prst="rect">
              <a:avLst/>
            </a:prstGeom>
            <a:grpFill/>
            <a:ln w="9525">
              <a:noFill/>
            </a:ln>
          </p:spPr>
          <p:txBody>
            <a:bodyPr vert="eaVert" wrap="square" anchor="t" anchorCtr="0">
              <a:spAutoFit/>
            </a:bodyPr>
            <a:p>
              <a:pPr algn="ctr"/>
              <a:r>
                <a:rPr lang="zh-CN" altLang="en-US" sz="2400" b="1" dirty="0">
                  <a:solidFill>
                    <a:srgbClr val="FF0000"/>
                  </a:solidFill>
                  <a:latin typeface="华文新魏" panose="02010800040101010101" charset="-122"/>
                  <a:ea typeface="华文新魏" panose="02010800040101010101" charset="-122"/>
                </a:rPr>
                <a:t>抗日宣言</a:t>
              </a:r>
              <a:endParaRPr lang="zh-CN" altLang="en-US" sz="2400" b="1" dirty="0">
                <a:solidFill>
                  <a:srgbClr val="FF0000"/>
                </a:solidFill>
                <a:latin typeface="华文新魏" panose="02010800040101010101" charset="-122"/>
                <a:ea typeface="华文新魏" panose="02010800040101010101" charset="-122"/>
              </a:endParaRPr>
            </a:p>
          </p:txBody>
        </p:sp>
      </p:grpSp>
      <p:sp>
        <p:nvSpPr>
          <p:cNvPr id="27" name="TextBox 122"/>
          <p:cNvSpPr txBox="1"/>
          <p:nvPr/>
        </p:nvSpPr>
        <p:spPr>
          <a:xfrm>
            <a:off x="2146618" y="4144010"/>
            <a:ext cx="449262" cy="2922905"/>
          </a:xfrm>
          <a:prstGeom prst="rect">
            <a:avLst/>
          </a:prstGeom>
          <a:solidFill>
            <a:schemeClr val="accent6">
              <a:lumMod val="40000"/>
              <a:lumOff val="60000"/>
            </a:schemeClr>
          </a:solidFill>
          <a:ln w="9525">
            <a:noFill/>
          </a:ln>
        </p:spPr>
        <p:txBody>
          <a:bodyPr wrap="square" anchor="t" anchorCtr="0">
            <a:spAutoFit/>
          </a:bodyPr>
          <a:p>
            <a:pPr algn="ctr"/>
            <a:r>
              <a:rPr lang="zh-CN" altLang="en-US" sz="2300" dirty="0">
                <a:solidFill>
                  <a:srgbClr val="310BF3"/>
                </a:solidFill>
                <a:latin typeface="黑体" panose="02010609060101010101" pitchFamily="49" charset="-122"/>
                <a:ea typeface="黑体" panose="02010609060101010101" pitchFamily="49" charset="-122"/>
              </a:rPr>
              <a:t>十九路军奋起抵抗</a:t>
            </a:r>
            <a:endParaRPr lang="zh-CN" altLang="en-US" sz="2300" dirty="0">
              <a:solidFill>
                <a:srgbClr val="310BF3"/>
              </a:solidFill>
              <a:latin typeface="黑体" panose="02010609060101010101" pitchFamily="49" charset="-122"/>
              <a:ea typeface="黑体" panose="02010609060101010101" pitchFamily="49" charset="-122"/>
            </a:endParaRPr>
          </a:p>
        </p:txBody>
      </p:sp>
      <p:sp>
        <p:nvSpPr>
          <p:cNvPr id="14" name="TextBox 122"/>
          <p:cNvSpPr txBox="1"/>
          <p:nvPr/>
        </p:nvSpPr>
        <p:spPr>
          <a:xfrm>
            <a:off x="2578099" y="4144010"/>
            <a:ext cx="449581" cy="2922905"/>
          </a:xfrm>
          <a:prstGeom prst="rect">
            <a:avLst/>
          </a:prstGeom>
          <a:solidFill>
            <a:schemeClr val="accent6">
              <a:lumMod val="40000"/>
              <a:lumOff val="60000"/>
            </a:schemeClr>
          </a:solidFill>
          <a:ln w="9525">
            <a:noFill/>
          </a:ln>
        </p:spPr>
        <p:txBody>
          <a:bodyPr wrap="square" anchor="t">
            <a:spAutoFit/>
          </a:bodyPr>
          <a:p>
            <a:pPr algn="ctr"/>
            <a:r>
              <a:rPr lang="zh-CN" altLang="en-US" sz="2300" noProof="1" dirty="0">
                <a:gradFill>
                  <a:gsLst>
                    <a:gs pos="0">
                      <a:srgbClr val="7B32B2"/>
                    </a:gs>
                    <a:gs pos="100000">
                      <a:srgbClr val="401A5D"/>
                    </a:gs>
                  </a:gsLst>
                  <a:lin scaled="0"/>
                </a:gradFill>
                <a:latin typeface="黑体" panose="02010609060101010101" pitchFamily="49" charset="-122"/>
                <a:ea typeface="黑体" panose="02010609060101010101" pitchFamily="49" charset="-122"/>
                <a:cs typeface="+mn-cs"/>
              </a:rPr>
              <a:t>中国民权保障同盟</a:t>
            </a:r>
            <a:endParaRPr lang="zh-CN" altLang="en-US" sz="2300" noProof="1" dirty="0">
              <a:gradFill>
                <a:gsLst>
                  <a:gs pos="0">
                    <a:srgbClr val="7B32B2"/>
                  </a:gs>
                  <a:gs pos="100000">
                    <a:srgbClr val="401A5D"/>
                  </a:gs>
                </a:gsLst>
                <a:lin scaled="0"/>
              </a:gradFill>
              <a:latin typeface="黑体" panose="02010609060101010101" pitchFamily="49" charset="-122"/>
              <a:ea typeface="黑体" panose="02010609060101010101" pitchFamily="49" charset="-122"/>
            </a:endParaRPr>
          </a:p>
        </p:txBody>
      </p:sp>
      <p:sp>
        <p:nvSpPr>
          <p:cNvPr id="29" name="TextBox 122"/>
          <p:cNvSpPr txBox="1"/>
          <p:nvPr/>
        </p:nvSpPr>
        <p:spPr>
          <a:xfrm>
            <a:off x="3676015" y="4336733"/>
            <a:ext cx="551815" cy="1511300"/>
          </a:xfrm>
          <a:prstGeom prst="rect">
            <a:avLst/>
          </a:prstGeom>
          <a:solidFill>
            <a:schemeClr val="accent6">
              <a:lumMod val="40000"/>
              <a:lumOff val="60000"/>
            </a:schemeClr>
          </a:solidFill>
          <a:ln w="9525">
            <a:noFill/>
          </a:ln>
        </p:spPr>
        <p:txBody>
          <a:bodyPr vert="eaVert" wrap="square" anchor="t" anchorCtr="0">
            <a:spAutoFit/>
          </a:bodyPr>
          <a:p>
            <a:pPr algn="ctr"/>
            <a:r>
              <a:rPr lang="zh-CN" altLang="en-US" sz="2400" b="1" dirty="0">
                <a:solidFill>
                  <a:srgbClr val="310BF3"/>
                </a:solidFill>
                <a:latin typeface="华文新魏" panose="02010800040101010101" charset="-122"/>
                <a:ea typeface="华文新魏" panose="02010800040101010101" charset="-122"/>
              </a:rPr>
              <a:t>长城抗战</a:t>
            </a:r>
            <a:endParaRPr lang="zh-CN" altLang="en-US" sz="2400" b="1" dirty="0">
              <a:solidFill>
                <a:srgbClr val="310BF3"/>
              </a:solidFill>
              <a:latin typeface="华文新魏" panose="02010800040101010101" charset="-122"/>
              <a:ea typeface="华文新魏" panose="02010800040101010101" charset="-122"/>
            </a:endParaRPr>
          </a:p>
        </p:txBody>
      </p:sp>
      <p:sp>
        <p:nvSpPr>
          <p:cNvPr id="31" name="TextBox 122"/>
          <p:cNvSpPr txBox="1"/>
          <p:nvPr/>
        </p:nvSpPr>
        <p:spPr>
          <a:xfrm>
            <a:off x="4239578" y="4462145"/>
            <a:ext cx="798512" cy="1568450"/>
          </a:xfrm>
          <a:prstGeom prst="rect">
            <a:avLst/>
          </a:prstGeom>
          <a:solidFill>
            <a:schemeClr val="accent6">
              <a:lumMod val="40000"/>
              <a:lumOff val="60000"/>
            </a:schemeClr>
          </a:solidFill>
          <a:ln w="9525">
            <a:noFill/>
          </a:ln>
        </p:spPr>
        <p:txBody>
          <a:bodyPr wrap="square" anchor="t" anchorCtr="0">
            <a:spAutoFit/>
          </a:bodyPr>
          <a:p>
            <a:pPr algn="ctr"/>
            <a:r>
              <a:rPr lang="zh-CN" altLang="en-US" sz="2400" b="1" dirty="0">
                <a:solidFill>
                  <a:srgbClr val="FF0000"/>
                </a:solidFill>
                <a:latin typeface="华文新魏" panose="02010800040101010101" charset="-122"/>
                <a:ea typeface="华文新魏" panose="02010800040101010101" charset="-122"/>
              </a:rPr>
              <a:t>察哈尔抗日同盟军</a:t>
            </a:r>
            <a:endParaRPr lang="zh-CN" altLang="en-US" sz="2400" b="1" dirty="0">
              <a:solidFill>
                <a:srgbClr val="FF0000"/>
              </a:solidFill>
              <a:latin typeface="华文新魏" panose="02010800040101010101" charset="-122"/>
              <a:ea typeface="华文新魏" panose="02010800040101010101" charset="-122"/>
            </a:endParaRPr>
          </a:p>
        </p:txBody>
      </p:sp>
      <p:sp>
        <p:nvSpPr>
          <p:cNvPr id="44" name="TextBox 122"/>
          <p:cNvSpPr txBox="1"/>
          <p:nvPr/>
        </p:nvSpPr>
        <p:spPr>
          <a:xfrm>
            <a:off x="5630863" y="4071303"/>
            <a:ext cx="551815" cy="2503487"/>
          </a:xfrm>
          <a:prstGeom prst="rect">
            <a:avLst/>
          </a:prstGeom>
          <a:solidFill>
            <a:schemeClr val="accent6">
              <a:lumMod val="40000"/>
              <a:lumOff val="60000"/>
            </a:schemeClr>
          </a:solidFill>
          <a:ln w="9525">
            <a:noFill/>
          </a:ln>
        </p:spPr>
        <p:txBody>
          <a:bodyPr vert="eaVert" wrap="square" anchor="t" anchorCtr="0">
            <a:spAutoFit/>
          </a:bodyPr>
          <a:p>
            <a:pPr algn="ctr"/>
            <a:r>
              <a:rPr lang="zh-CN" altLang="en-US" sz="2400" b="1" dirty="0">
                <a:solidFill>
                  <a:srgbClr val="FF0000"/>
                </a:solidFill>
                <a:latin typeface="黑体" panose="02010609060101010101" pitchFamily="49" charset="-122"/>
                <a:ea typeface="黑体" panose="02010609060101010101" pitchFamily="49" charset="-122"/>
              </a:rPr>
              <a:t>东北人民革命军</a:t>
            </a:r>
            <a:endParaRPr lang="zh-CN" altLang="en-US" sz="2400" b="1" dirty="0">
              <a:solidFill>
                <a:srgbClr val="FF0000"/>
              </a:solidFill>
              <a:latin typeface="黑体" panose="02010609060101010101" pitchFamily="49" charset="-122"/>
              <a:ea typeface="黑体" panose="02010609060101010101" pitchFamily="49" charset="-122"/>
            </a:endParaRPr>
          </a:p>
        </p:txBody>
      </p:sp>
      <p:sp>
        <p:nvSpPr>
          <p:cNvPr id="32" name="TextBox 122"/>
          <p:cNvSpPr txBox="1"/>
          <p:nvPr/>
        </p:nvSpPr>
        <p:spPr>
          <a:xfrm>
            <a:off x="6919278" y="4288155"/>
            <a:ext cx="551815" cy="2009775"/>
          </a:xfrm>
          <a:prstGeom prst="rect">
            <a:avLst/>
          </a:prstGeom>
          <a:solidFill>
            <a:schemeClr val="accent6">
              <a:lumMod val="40000"/>
              <a:lumOff val="60000"/>
            </a:schemeClr>
          </a:solidFill>
          <a:ln w="9525">
            <a:noFill/>
          </a:ln>
        </p:spPr>
        <p:txBody>
          <a:bodyPr vert="eaVert" wrap="square" anchor="t" anchorCtr="0">
            <a:spAutoFit/>
          </a:bodyPr>
          <a:p>
            <a:pPr algn="ctr"/>
            <a:r>
              <a:rPr lang="zh-CN" altLang="en-US" sz="2400" b="1" dirty="0">
                <a:solidFill>
                  <a:schemeClr val="tx1"/>
                </a:solidFill>
                <a:effectLst>
                  <a:outerShdw blurRad="38100" dist="19050" dir="2700000" algn="tl" rotWithShape="0">
                    <a:schemeClr val="dk1">
                      <a:alpha val="40000"/>
                    </a:schemeClr>
                  </a:outerShdw>
                </a:effectLst>
                <a:latin typeface="华文新魏" panose="02010800040101010101" charset="-122"/>
                <a:ea typeface="华文新魏" panose="02010800040101010101" charset="-122"/>
              </a:rPr>
              <a:t>八一宣言</a:t>
            </a:r>
            <a:endParaRPr lang="zh-CN" altLang="en-US" sz="2400" b="1" dirty="0">
              <a:solidFill>
                <a:schemeClr val="tx1"/>
              </a:solidFill>
              <a:effectLst>
                <a:outerShdw blurRad="38100" dist="19050" dir="2700000" algn="tl" rotWithShape="0">
                  <a:schemeClr val="dk1">
                    <a:alpha val="40000"/>
                  </a:schemeClr>
                </a:outerShdw>
              </a:effectLst>
              <a:latin typeface="华文新魏" panose="02010800040101010101" charset="-122"/>
              <a:ea typeface="华文新魏" panose="02010800040101010101" charset="-122"/>
            </a:endParaRPr>
          </a:p>
        </p:txBody>
      </p:sp>
      <p:sp>
        <p:nvSpPr>
          <p:cNvPr id="34" name="TextBox 122"/>
          <p:cNvSpPr txBox="1"/>
          <p:nvPr/>
        </p:nvSpPr>
        <p:spPr>
          <a:xfrm>
            <a:off x="7839075" y="4231640"/>
            <a:ext cx="551815" cy="2009775"/>
          </a:xfrm>
          <a:prstGeom prst="rect">
            <a:avLst/>
          </a:prstGeom>
          <a:solidFill>
            <a:schemeClr val="accent6">
              <a:lumMod val="40000"/>
              <a:lumOff val="60000"/>
            </a:schemeClr>
          </a:solidFill>
          <a:ln w="9525">
            <a:noFill/>
          </a:ln>
        </p:spPr>
        <p:txBody>
          <a:bodyPr vert="eaVert" wrap="square" anchor="t" anchorCtr="0">
            <a:spAutoFit/>
            <a:scene3d>
              <a:camera prst="orthographicFront"/>
              <a:lightRig rig="threePt" dir="t"/>
            </a:scene3d>
          </a:bodyPr>
          <a:p>
            <a:pPr algn="ctr"/>
            <a:r>
              <a:rPr lang="zh-CN" altLang="en-US" sz="2400" b="1" dirty="0">
                <a:solidFill>
                  <a:schemeClr val="tx1"/>
                </a:solidFill>
                <a:effectLst>
                  <a:outerShdw blurRad="38100" dist="19050" dir="2700000" algn="tl" rotWithShape="0">
                    <a:schemeClr val="dk1">
                      <a:alpha val="40000"/>
                    </a:schemeClr>
                  </a:outerShdw>
                </a:effectLst>
                <a:latin typeface="华文新魏" panose="02010800040101010101" charset="-122"/>
                <a:ea typeface="华文新魏" panose="02010800040101010101" charset="-122"/>
              </a:rPr>
              <a:t>一二九运动</a:t>
            </a:r>
            <a:endParaRPr lang="zh-CN" altLang="en-US" sz="2400" b="1" dirty="0">
              <a:solidFill>
                <a:schemeClr val="tx1"/>
              </a:solidFill>
              <a:effectLst>
                <a:outerShdw blurRad="38100" dist="19050" dir="2700000" algn="tl" rotWithShape="0">
                  <a:schemeClr val="dk1">
                    <a:alpha val="40000"/>
                  </a:schemeClr>
                </a:outerShdw>
              </a:effectLst>
              <a:latin typeface="华文新魏" panose="02010800040101010101" charset="-122"/>
              <a:ea typeface="华文新魏" panose="02010800040101010101" charset="-122"/>
            </a:endParaRPr>
          </a:p>
        </p:txBody>
      </p:sp>
      <p:sp>
        <p:nvSpPr>
          <p:cNvPr id="16" name="TextBox 122"/>
          <p:cNvSpPr txBox="1"/>
          <p:nvPr/>
        </p:nvSpPr>
        <p:spPr>
          <a:xfrm>
            <a:off x="7379018" y="4248468"/>
            <a:ext cx="551815" cy="2009775"/>
          </a:xfrm>
          <a:prstGeom prst="rect">
            <a:avLst/>
          </a:prstGeom>
          <a:solidFill>
            <a:schemeClr val="accent6">
              <a:lumMod val="40000"/>
              <a:lumOff val="60000"/>
            </a:schemeClr>
          </a:solidFill>
          <a:ln w="9525">
            <a:noFill/>
          </a:ln>
        </p:spPr>
        <p:txBody>
          <a:bodyPr vert="eaVert" wrap="square" anchor="t" anchorCtr="0">
            <a:spAutoFit/>
          </a:bodyPr>
          <a:p>
            <a:pPr algn="ctr"/>
            <a:r>
              <a:rPr lang="zh-CN" altLang="en-US" sz="2400" b="1" dirty="0">
                <a:solidFill>
                  <a:srgbClr val="FF0000"/>
                </a:solidFill>
                <a:latin typeface="华文新魏" panose="02010800040101010101" charset="-122"/>
                <a:ea typeface="华文新魏" panose="02010800040101010101" charset="-122"/>
              </a:rPr>
              <a:t>瓦窑堡会议</a:t>
            </a:r>
            <a:endParaRPr lang="zh-CN" altLang="en-US" sz="2400" b="1" dirty="0">
              <a:solidFill>
                <a:srgbClr val="FF0000"/>
              </a:solidFill>
              <a:latin typeface="华文新魏" panose="02010800040101010101" charset="-122"/>
              <a:ea typeface="华文新魏" panose="02010800040101010101" charset="-122"/>
            </a:endParaRPr>
          </a:p>
        </p:txBody>
      </p:sp>
      <p:sp>
        <p:nvSpPr>
          <p:cNvPr id="37" name="TextBox 122"/>
          <p:cNvSpPr txBox="1"/>
          <p:nvPr/>
        </p:nvSpPr>
        <p:spPr>
          <a:xfrm>
            <a:off x="9693593" y="4071620"/>
            <a:ext cx="387350" cy="3046095"/>
          </a:xfrm>
          <a:prstGeom prst="rect">
            <a:avLst/>
          </a:prstGeom>
          <a:noFill/>
          <a:ln w="9525">
            <a:noFill/>
          </a:ln>
        </p:spPr>
        <p:txBody>
          <a:bodyPr wrap="square" anchor="t" anchorCtr="0">
            <a:spAutoFit/>
          </a:bodyPr>
          <a:p>
            <a:pPr algn="ctr"/>
            <a:r>
              <a:rPr lang="zh-CN" altLang="en-US" sz="2400" b="1" dirty="0">
                <a:solidFill>
                  <a:srgbClr val="0000FF"/>
                </a:solidFill>
                <a:latin typeface="华文新魏" panose="02010800040101010101" charset="-122"/>
                <a:ea typeface="华文新魏" panose="02010800040101010101" charset="-122"/>
                <a:sym typeface="微软雅黑" panose="020B0503020204020204" pitchFamily="34" charset="-122"/>
              </a:rPr>
              <a:t>西安事变</a:t>
            </a:r>
            <a:r>
              <a:rPr lang="zh-CN" altLang="en-US" sz="2400" b="1" dirty="0">
                <a:solidFill>
                  <a:srgbClr val="FF0000"/>
                </a:solidFill>
                <a:latin typeface="华文新魏" panose="02010800040101010101" charset="-122"/>
                <a:ea typeface="华文新魏" panose="02010800040101010101" charset="-122"/>
              </a:rPr>
              <a:t>和平解决</a:t>
            </a:r>
            <a:endParaRPr lang="zh-CN" altLang="en-US" sz="2400" b="1" dirty="0">
              <a:solidFill>
                <a:srgbClr val="FF0000"/>
              </a:solidFill>
              <a:latin typeface="华文新魏" panose="02010800040101010101" charset="-122"/>
              <a:ea typeface="华文新魏" panose="02010800040101010101" charset="-122"/>
            </a:endParaRPr>
          </a:p>
        </p:txBody>
      </p:sp>
      <p:sp>
        <p:nvSpPr>
          <p:cNvPr id="17" name="TextBox 122"/>
          <p:cNvSpPr txBox="1"/>
          <p:nvPr/>
        </p:nvSpPr>
        <p:spPr>
          <a:xfrm>
            <a:off x="9127490" y="4288155"/>
            <a:ext cx="388938" cy="2306955"/>
          </a:xfrm>
          <a:prstGeom prst="rect">
            <a:avLst/>
          </a:prstGeom>
          <a:solidFill>
            <a:schemeClr val="accent6">
              <a:lumMod val="40000"/>
              <a:lumOff val="60000"/>
            </a:schemeClr>
          </a:solidFill>
          <a:ln w="9525">
            <a:noFill/>
          </a:ln>
        </p:spPr>
        <p:txBody>
          <a:bodyPr wrap="square" anchor="t" anchorCtr="0">
            <a:spAutoFit/>
          </a:bodyPr>
          <a:p>
            <a:pPr algn="ctr"/>
            <a:r>
              <a:rPr lang="zh-CN" altLang="en-US" sz="2400" b="1" dirty="0">
                <a:solidFill>
                  <a:srgbClr val="FF0000"/>
                </a:solidFill>
                <a:latin typeface="华文新魏" panose="02010800040101010101" charset="-122"/>
                <a:ea typeface="华文新魏" panose="02010800040101010101" charset="-122"/>
              </a:rPr>
              <a:t>东北抗日联军</a:t>
            </a:r>
            <a:endParaRPr lang="zh-CN" altLang="en-US" sz="2400" b="1" dirty="0">
              <a:solidFill>
                <a:srgbClr val="FF0000"/>
              </a:solidFill>
              <a:latin typeface="华文新魏" panose="02010800040101010101" charset="-122"/>
              <a:ea typeface="华文新魏" panose="02010800040101010101" charset="-122"/>
            </a:endParaRPr>
          </a:p>
        </p:txBody>
      </p:sp>
      <p:pic>
        <p:nvPicPr>
          <p:cNvPr id="33" name="图片 32" descr="32313537353832343b32313537353830373bd3d2"/>
          <p:cNvPicPr>
            <a:picLocks noChangeAspect="1"/>
          </p:cNvPicPr>
          <p:nvPr/>
        </p:nvPicPr>
        <p:blipFill>
          <a:blip r:embed="rId1"/>
          <a:stretch>
            <a:fillRect/>
          </a:stretch>
        </p:blipFill>
        <p:spPr>
          <a:xfrm>
            <a:off x="260350" y="0"/>
            <a:ext cx="534670" cy="441960"/>
          </a:xfrm>
          <a:prstGeom prst="rect">
            <a:avLst/>
          </a:prstGeom>
        </p:spPr>
      </p:pic>
      <p:sp>
        <p:nvSpPr>
          <p:cNvPr id="13" name="文本框 12"/>
          <p:cNvSpPr txBox="1"/>
          <p:nvPr/>
        </p:nvSpPr>
        <p:spPr>
          <a:xfrm>
            <a:off x="1031875" y="0"/>
            <a:ext cx="4897755" cy="583565"/>
          </a:xfrm>
          <a:prstGeom prst="rect">
            <a:avLst/>
          </a:prstGeom>
          <a:solidFill>
            <a:srgbClr val="FFFF00"/>
          </a:solidFill>
        </p:spPr>
        <p:txBody>
          <a:bodyPr wrap="square" rtlCol="0">
            <a:spAutoFit/>
          </a:bodyPr>
          <a:p>
            <a:r>
              <a:rPr lang="zh-CN" altLang="en-US" sz="3200">
                <a:effectLst>
                  <a:outerShdw blurRad="38100" dist="19050" dir="2700000" algn="tl" rotWithShape="0">
                    <a:schemeClr val="dk1">
                      <a:alpha val="40000"/>
                    </a:schemeClr>
                  </a:outerShdw>
                </a:effectLst>
              </a:rPr>
              <a:t>四、必备知识，夯实基础</a:t>
            </a:r>
            <a:endParaRPr lang="zh-CN" altLang="en-US" sz="3200">
              <a:effectLst>
                <a:outerShdw blurRad="38100" dist="19050" dir="2700000" algn="tl" rotWithShape="0">
                  <a:schemeClr val="dk1">
                    <a:alpha val="40000"/>
                  </a:schemeClr>
                </a:outerShdw>
              </a:effectLst>
            </a:endParaRPr>
          </a:p>
        </p:txBody>
      </p:sp>
      <p:sp>
        <p:nvSpPr>
          <p:cNvPr id="197634" name="文本框 197633"/>
          <p:cNvSpPr txBox="1"/>
          <p:nvPr/>
        </p:nvSpPr>
        <p:spPr>
          <a:xfrm>
            <a:off x="0" y="630555"/>
            <a:ext cx="12191365" cy="953135"/>
          </a:xfrm>
          <a:prstGeom prst="rect">
            <a:avLst/>
          </a:prstGeom>
          <a:solidFill>
            <a:srgbClr val="FFFF00"/>
          </a:solidFill>
          <a:ln w="9525">
            <a:noFill/>
            <a:miter/>
          </a:ln>
        </p:spPr>
        <p:txBody>
          <a:bodyPr wrap="square">
            <a:spAutoFit/>
          </a:bodyPr>
          <a:p>
            <a:pPr algn="just" fontAlgn="auto">
              <a:buClr>
                <a:srgbClr val="000000"/>
              </a:buClr>
            </a:pPr>
            <a:r>
              <a:rPr lang="zh-CN" altLang="en-US" sz="2800" b="1" noProof="1">
                <a:solidFill>
                  <a:srgbClr val="0000FF"/>
                </a:solidFill>
                <a:effectLst>
                  <a:outerShdw blurRad="38100" dist="38100" dir="2700000">
                    <a:srgbClr val="C0C0C0"/>
                  </a:outerShdw>
                </a:effectLst>
                <a:latin typeface="华文行楷" panose="02010800040101010101" charset="-122"/>
                <a:ea typeface="华文行楷" panose="02010800040101010101" charset="-122"/>
                <a:cs typeface="华文行楷" panose="02010800040101010101" charset="-122"/>
              </a:rPr>
              <a:t>任务一：</a:t>
            </a:r>
            <a:r>
              <a:rPr lang="zh-CN" altLang="en-US" sz="2800" b="1" noProof="1">
                <a:solidFill>
                  <a:schemeClr val="tx1"/>
                </a:solidFill>
                <a:effectLst>
                  <a:outerShdw blurRad="38100" dist="19050" dir="2700000" algn="tl" rotWithShape="0">
                    <a:schemeClr val="dk1">
                      <a:alpha val="40000"/>
                    </a:schemeClr>
                  </a:outerShdw>
                </a:effectLst>
                <a:highlight>
                  <a:srgbClr val="00FF00"/>
                </a:highlight>
                <a:latin typeface="华文行楷" panose="02010800040101010101" charset="-122"/>
                <a:ea typeface="华文行楷" panose="02010800040101010101" charset="-122"/>
                <a:cs typeface="华文行楷" panose="02010800040101010101" charset="-122"/>
              </a:rPr>
              <a:t>时空观念</a:t>
            </a:r>
            <a:r>
              <a:rPr lang="en-US" altLang="zh-CN" sz="2800" b="1" noProof="1">
                <a:solidFill>
                  <a:schemeClr val="tx1"/>
                </a:solidFill>
                <a:effectLst>
                  <a:outerShdw blurRad="38100" dist="19050" dir="2700000" algn="tl" rotWithShape="0">
                    <a:schemeClr val="dk1">
                      <a:alpha val="40000"/>
                    </a:schemeClr>
                  </a:outerShdw>
                </a:effectLst>
                <a:highlight>
                  <a:srgbClr val="00FF00"/>
                </a:highlight>
                <a:latin typeface="华文行楷" panose="02010800040101010101" charset="-122"/>
                <a:ea typeface="华文行楷" panose="02010800040101010101" charset="-122"/>
                <a:cs typeface="华文行楷" panose="02010800040101010101" charset="-122"/>
              </a:rPr>
              <a:t> </a:t>
            </a:r>
            <a:r>
              <a:rPr lang="zh-CN" altLang="en-US" sz="2800" b="1" noProof="1">
                <a:solidFill>
                  <a:schemeClr val="tx1"/>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cs typeface="华文行楷" panose="02010800040101010101" charset="-122"/>
              </a:rPr>
              <a:t>根据教材，梳理1931～1936年 日本局部侵华与中国人民的抗日斗争的重大史实及其意义。</a:t>
            </a:r>
            <a:endParaRPr lang="zh-CN" altLang="en-US" sz="2800" b="1" noProof="1">
              <a:solidFill>
                <a:schemeClr val="tx1"/>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cs typeface="华文行楷" panose="0201080004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linds(horizontal)">
                                      <p:cBhvr>
                                        <p:cTn id="12" dur="500"/>
                                        <p:tgtEl>
                                          <p:spTgt spid="23"/>
                                        </p:tgtEl>
                                      </p:cBhvr>
                                    </p:animEffect>
                                  </p:childTnLst>
                                </p:cTn>
                              </p:par>
                            </p:childTnLst>
                          </p:cTn>
                        </p:par>
                        <p:par>
                          <p:cTn id="13" fill="hold">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linds(horizontal)">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linds(horizont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linds(horizont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linds(horizontal)">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blinds(horizontal)">
                                      <p:cBhvr>
                                        <p:cTn id="36" dur="500"/>
                                        <p:tgtEl>
                                          <p:spTgt spid="27"/>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blinds(horizontal)">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blinds(horizontal)">
                                      <p:cBhvr>
                                        <p:cTn id="46" dur="500"/>
                                        <p:tgtEl>
                                          <p:spTgt spid="29"/>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blinds(horizontal)">
                                      <p:cBhvr>
                                        <p:cTn id="49" dur="500"/>
                                        <p:tgtEl>
                                          <p:spTgt spid="31"/>
                                        </p:tgtEl>
                                      </p:cBhvr>
                                    </p:animEffect>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grpId="0" nodeType="clickEffect">
                                  <p:stCondLst>
                                    <p:cond delay="0"/>
                                  </p:stCondLst>
                                  <p:childTnLst>
                                    <p:set>
                                      <p:cBhvr>
                                        <p:cTn id="53" dur="1" fill="hold">
                                          <p:stCondLst>
                                            <p:cond delay="0"/>
                                          </p:stCondLst>
                                        </p:cTn>
                                        <p:tgtEl>
                                          <p:spTgt spid="44"/>
                                        </p:tgtEl>
                                        <p:attrNameLst>
                                          <p:attrName>style.visibility</p:attrName>
                                        </p:attrNameLst>
                                      </p:cBhvr>
                                      <p:to>
                                        <p:strVal val="visible"/>
                                      </p:to>
                                    </p:set>
                                    <p:animEffect transition="in" filter="blinds(horizontal)">
                                      <p:cBhvr>
                                        <p:cTn id="54" dur="500"/>
                                        <p:tgtEl>
                                          <p:spTgt spid="44"/>
                                        </p:tgtEl>
                                      </p:cBhvr>
                                    </p:animEffect>
                                  </p:childTnLst>
                                </p:cTn>
                              </p:par>
                            </p:childTnLst>
                          </p:cTn>
                        </p:par>
                      </p:childTnLst>
                    </p:cTn>
                  </p:par>
                  <p:par>
                    <p:cTn id="55" fill="hold">
                      <p:stCondLst>
                        <p:cond delay="indefinite"/>
                      </p:stCondLst>
                      <p:childTnLst>
                        <p:par>
                          <p:cTn id="56" fill="hold">
                            <p:stCondLst>
                              <p:cond delay="0"/>
                            </p:stCondLst>
                            <p:childTnLst>
                              <p:par>
                                <p:cTn id="57" presetID="3" presetClass="entr" presetSubtype="10" fill="hold" grpId="0" nodeType="click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blinds(horizontal)">
                                      <p:cBhvr>
                                        <p:cTn id="59" dur="500"/>
                                        <p:tgtEl>
                                          <p:spTgt spid="34"/>
                                        </p:tgtEl>
                                      </p:cBhvr>
                                    </p:animEffect>
                                  </p:childTnLst>
                                </p:cTn>
                              </p:par>
                              <p:par>
                                <p:cTn id="60" presetID="3" presetClass="entr" presetSubtype="10" fill="hold" grpId="0" nodeType="with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blinds(horizontal)">
                                      <p:cBhvr>
                                        <p:cTn id="62" dur="500"/>
                                        <p:tgtEl>
                                          <p:spTgt spid="16"/>
                                        </p:tgtEl>
                                      </p:cBhvr>
                                    </p:animEffect>
                                  </p:childTnLst>
                                </p:cTn>
                              </p:par>
                              <p:par>
                                <p:cTn id="63" presetID="3" presetClass="entr" presetSubtype="10" fill="hold" grpId="0" nodeType="withEffect">
                                  <p:stCondLst>
                                    <p:cond delay="0"/>
                                  </p:stCondLst>
                                  <p:childTnLst>
                                    <p:set>
                                      <p:cBhvr>
                                        <p:cTn id="64" dur="1" fill="hold">
                                          <p:stCondLst>
                                            <p:cond delay="0"/>
                                          </p:stCondLst>
                                        </p:cTn>
                                        <p:tgtEl>
                                          <p:spTgt spid="32"/>
                                        </p:tgtEl>
                                        <p:attrNameLst>
                                          <p:attrName>style.visibility</p:attrName>
                                        </p:attrNameLst>
                                      </p:cBhvr>
                                      <p:to>
                                        <p:strVal val="visible"/>
                                      </p:to>
                                    </p:set>
                                    <p:animEffect transition="in" filter="blinds(horizontal)">
                                      <p:cBhvr>
                                        <p:cTn id="65" dur="500"/>
                                        <p:tgtEl>
                                          <p:spTgt spid="32"/>
                                        </p:tgtEl>
                                      </p:cBhvr>
                                    </p:animEffect>
                                  </p:childTnLst>
                                </p:cTn>
                              </p:par>
                            </p:childTnLst>
                          </p:cTn>
                        </p:par>
                      </p:childTnLst>
                    </p:cTn>
                  </p:par>
                  <p:par>
                    <p:cTn id="66" fill="hold">
                      <p:stCondLst>
                        <p:cond delay="indefinite"/>
                      </p:stCondLst>
                      <p:childTnLst>
                        <p:par>
                          <p:cTn id="67" fill="hold">
                            <p:stCondLst>
                              <p:cond delay="0"/>
                            </p:stCondLst>
                            <p:childTnLst>
                              <p:par>
                                <p:cTn id="68" presetID="3" presetClass="entr" presetSubtype="10" fill="hold" grpId="0" nodeType="click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blinds(horizontal)">
                                      <p:cBhvr>
                                        <p:cTn id="70" dur="500"/>
                                        <p:tgtEl>
                                          <p:spTgt spid="17"/>
                                        </p:tgtEl>
                                      </p:cBhvr>
                                    </p:animEffect>
                                  </p:childTnLst>
                                </p:cTn>
                              </p:par>
                              <p:par>
                                <p:cTn id="71" presetID="3" presetClass="entr" presetSubtype="10" fill="hold" grpId="0" nodeType="withEffect">
                                  <p:stCondLst>
                                    <p:cond delay="0"/>
                                  </p:stCondLst>
                                  <p:childTnLst>
                                    <p:set>
                                      <p:cBhvr>
                                        <p:cTn id="72" dur="1" fill="hold">
                                          <p:stCondLst>
                                            <p:cond delay="0"/>
                                          </p:stCondLst>
                                        </p:cTn>
                                        <p:tgtEl>
                                          <p:spTgt spid="37"/>
                                        </p:tgtEl>
                                        <p:attrNameLst>
                                          <p:attrName>style.visibility</p:attrName>
                                        </p:attrNameLst>
                                      </p:cBhvr>
                                      <p:to>
                                        <p:strVal val="visible"/>
                                      </p:to>
                                    </p:set>
                                    <p:animEffect transition="in" filter="blinds(horizontal)">
                                      <p:cBhvr>
                                        <p:cTn id="7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23" grpId="0" bldLvl="0" animBg="1"/>
      <p:bldP spid="26" grpId="0" bldLvl="0" animBg="1"/>
      <p:bldP spid="5" grpId="0" bldLvl="0" animBg="1"/>
      <p:bldP spid="12" grpId="0" bldLvl="0" animBg="1"/>
      <p:bldP spid="27" grpId="0" bldLvl="0" animBg="1"/>
      <p:bldP spid="29" grpId="0" bldLvl="0" animBg="1"/>
      <p:bldP spid="31" grpId="0" bldLvl="0" animBg="1"/>
      <p:bldP spid="44" grpId="0" bldLvl="0" animBg="1"/>
      <p:bldP spid="34" grpId="0" bldLvl="0" animBg="1"/>
      <p:bldP spid="16" grpId="0" bldLvl="0" animBg="1"/>
      <p:bldP spid="32" grpId="0" bldLvl="0" animBg="1"/>
      <p:bldP spid="14" grpId="0" bldLvl="0" animBg="1"/>
      <p:bldP spid="17" grpId="0" bldLvl="0" animBg="1"/>
      <p:bldP spid="3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7634" name="文本框 197633"/>
          <p:cNvSpPr txBox="1"/>
          <p:nvPr/>
        </p:nvSpPr>
        <p:spPr>
          <a:xfrm>
            <a:off x="896620" y="1018540"/>
            <a:ext cx="10645140" cy="583565"/>
          </a:xfrm>
          <a:prstGeom prst="rect">
            <a:avLst/>
          </a:prstGeom>
          <a:solidFill>
            <a:srgbClr val="FFFF00"/>
          </a:solidFill>
          <a:ln w="9525">
            <a:noFill/>
            <a:miter/>
          </a:ln>
        </p:spPr>
        <p:txBody>
          <a:bodyPr wrap="square">
            <a:spAutoFit/>
          </a:bodyPr>
          <a:p>
            <a:pPr algn="just" fontAlgn="auto">
              <a:buClr>
                <a:srgbClr val="000000"/>
              </a:buClr>
            </a:pPr>
            <a:r>
              <a:rPr lang="zh-CN" altLang="en-US" sz="3200" b="1" noProof="1">
                <a:solidFill>
                  <a:srgbClr val="0000FF"/>
                </a:solidFill>
                <a:effectLst>
                  <a:outerShdw blurRad="38100" dist="38100" dir="2700000">
                    <a:srgbClr val="C0C0C0"/>
                  </a:outerShdw>
                </a:effectLst>
                <a:latin typeface="华文行楷" panose="02010800040101010101" charset="-122"/>
                <a:ea typeface="华文行楷" panose="02010800040101010101" charset="-122"/>
                <a:cs typeface="华文行楷" panose="02010800040101010101" charset="-122"/>
              </a:rPr>
              <a:t>回顾近代以来，日本侵华大事记？（20世纪30年代前）    </a:t>
            </a:r>
            <a:endParaRPr lang="zh-CN" altLang="en-US" sz="3200" b="1" noProof="1">
              <a:solidFill>
                <a:srgbClr val="0000FF"/>
              </a:solidFill>
              <a:effectLst>
                <a:outerShdw blurRad="38100" dist="38100" dir="2700000">
                  <a:srgbClr val="C0C0C0"/>
                </a:outerShdw>
              </a:effectLst>
              <a:latin typeface="华文行楷" panose="02010800040101010101" charset="-122"/>
              <a:ea typeface="华文行楷" panose="02010800040101010101" charset="-122"/>
              <a:cs typeface="华文行楷" panose="02010800040101010101" charset="-122"/>
            </a:endParaRPr>
          </a:p>
        </p:txBody>
      </p:sp>
      <p:sp>
        <p:nvSpPr>
          <p:cNvPr id="197635" name="文本框 197634"/>
          <p:cNvSpPr txBox="1"/>
          <p:nvPr/>
        </p:nvSpPr>
        <p:spPr>
          <a:xfrm>
            <a:off x="1110933" y="1877060"/>
            <a:ext cx="9007475" cy="4399915"/>
          </a:xfrm>
          <a:prstGeom prst="rect">
            <a:avLst/>
          </a:prstGeom>
          <a:noFill/>
          <a:ln w="9525">
            <a:noFill/>
            <a:miter/>
          </a:ln>
          <a:extLst>
            <a:ext uri="{909E8E84-426E-40DD-AFC4-6F175D3DCCD1}">
              <a14:hiddenFill xmlns:a14="http://schemas.microsoft.com/office/drawing/2010/main">
                <a:solidFill>
                  <a:schemeClr val="bg1"/>
                </a:solidFill>
              </a14:hiddenFill>
            </a:ext>
          </a:extLst>
        </p:spPr>
        <p:txBody>
          <a:bodyPr wrap="square">
            <a:spAutoFit/>
          </a:bodyPr>
          <a:p>
            <a:pPr algn="just" fontAlgn="t">
              <a:buClr>
                <a:srgbClr val="000000"/>
              </a:buClr>
            </a:pPr>
            <a:r>
              <a:rPr lang="zh-CN" altLang="en-US" sz="2800" b="1" noProof="1"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①</a:t>
            </a:r>
            <a:r>
              <a:rPr lang="zh-CN" altLang="en-US" sz="2800" b="1" noProof="1" dirty="0">
                <a:solidFill>
                  <a:srgbClr val="FF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1874</a:t>
            </a:r>
            <a:r>
              <a:rPr lang="zh-CN" altLang="en-US" sz="2800" b="1" noProof="1"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年进犯台湾；</a:t>
            </a:r>
            <a:endParaRPr lang="zh-CN" altLang="en-US" sz="2800" b="1" noProof="1"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endParaRPr>
          </a:p>
          <a:p>
            <a:pPr algn="just" fontAlgn="t">
              <a:buClr>
                <a:srgbClr val="000000"/>
              </a:buClr>
            </a:pPr>
            <a:r>
              <a:rPr lang="zh-CN" altLang="en-US" sz="2800" b="1" noProof="1"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②</a:t>
            </a:r>
            <a:r>
              <a:rPr lang="zh-CN" altLang="en-US" sz="2800" b="1" noProof="1" dirty="0">
                <a:solidFill>
                  <a:srgbClr val="FF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1894—1895</a:t>
            </a:r>
            <a:r>
              <a:rPr lang="zh-CN" altLang="en-US" sz="2800" b="1" noProof="1"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年发动侵华甲午战争；</a:t>
            </a:r>
            <a:endParaRPr lang="zh-CN" altLang="en-US" sz="2800" b="1" noProof="1"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endParaRPr>
          </a:p>
          <a:p>
            <a:pPr algn="just" fontAlgn="t">
              <a:buClr>
                <a:srgbClr val="000000"/>
              </a:buClr>
            </a:pPr>
            <a:r>
              <a:rPr lang="en-US" altLang="x-none" sz="2800" b="1" noProof="1"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③</a:t>
            </a:r>
            <a:r>
              <a:rPr lang="zh-CN" altLang="en-US" sz="2800" b="1" noProof="1" dirty="0">
                <a:solidFill>
                  <a:srgbClr val="FF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1897</a:t>
            </a:r>
            <a:r>
              <a:rPr lang="zh-CN" altLang="en-US" sz="2800" b="1" noProof="1"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年参与瓜分中国，将福建作为势力范围；</a:t>
            </a:r>
            <a:endParaRPr lang="zh-CN" altLang="en-US" sz="2800" b="1" noProof="1"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endParaRPr>
          </a:p>
          <a:p>
            <a:pPr algn="just" fontAlgn="t">
              <a:buClr>
                <a:srgbClr val="000000"/>
              </a:buClr>
            </a:pPr>
            <a:r>
              <a:rPr lang="zh-CN" altLang="en-US" sz="2800" b="1" noProof="1"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④</a:t>
            </a:r>
            <a:r>
              <a:rPr lang="zh-CN" altLang="en-US" sz="2800" b="1" noProof="1" dirty="0">
                <a:solidFill>
                  <a:srgbClr val="FF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1900</a:t>
            </a:r>
            <a:r>
              <a:rPr lang="zh-CN" altLang="en-US" sz="2800" b="1" noProof="1"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年参加八国联军侵华；</a:t>
            </a:r>
            <a:endParaRPr lang="zh-CN" altLang="en-US" sz="2800" b="1" noProof="1"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endParaRPr>
          </a:p>
          <a:p>
            <a:pPr algn="just" fontAlgn="t">
              <a:buClr>
                <a:srgbClr val="000000"/>
              </a:buClr>
            </a:pPr>
            <a:r>
              <a:rPr lang="zh-CN" altLang="en-US" sz="2800" b="1" noProof="1"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⑤</a:t>
            </a:r>
            <a:r>
              <a:rPr lang="zh-CN" altLang="en-US" sz="2800" b="1" noProof="1" dirty="0">
                <a:solidFill>
                  <a:srgbClr val="FF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1904—1905</a:t>
            </a:r>
            <a:r>
              <a:rPr lang="zh-CN" altLang="en-US" sz="2800" b="1" noProof="1"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年日俄战争，将侵略势力扩张到我国东北；</a:t>
            </a:r>
            <a:endParaRPr lang="zh-CN" altLang="en-US" sz="2800" b="1" noProof="1"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endParaRPr>
          </a:p>
          <a:p>
            <a:pPr algn="just" fontAlgn="t">
              <a:buClr>
                <a:srgbClr val="000000"/>
              </a:buClr>
            </a:pPr>
            <a:r>
              <a:rPr lang="zh-CN" altLang="en-US" sz="2800" b="1" noProof="1"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⑥</a:t>
            </a:r>
            <a:r>
              <a:rPr lang="zh-CN" altLang="en-US" sz="2800" b="1" noProof="1" dirty="0">
                <a:solidFill>
                  <a:srgbClr val="FF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一战期间</a:t>
            </a:r>
            <a:r>
              <a:rPr lang="zh-CN" altLang="en-US" sz="2800" b="1" noProof="1"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日本对德宣战，侵略山东，提出灭亡中国的</a:t>
            </a:r>
            <a:r>
              <a:rPr lang="en-US" altLang="zh-CN" sz="2800" b="1" noProof="1"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800" b="1" noProof="1"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二十一条</a:t>
            </a:r>
            <a:r>
              <a:rPr lang="en-US" altLang="zh-CN" sz="2800" b="1" noProof="1"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800" b="1" noProof="1"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2800" b="1" noProof="1"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endParaRPr>
          </a:p>
          <a:p>
            <a:pPr algn="just" fontAlgn="t">
              <a:buClr>
                <a:srgbClr val="000000"/>
              </a:buClr>
            </a:pPr>
            <a:r>
              <a:rPr lang="zh-CN" altLang="en-US" sz="2800" b="1" noProof="1"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800" b="1" noProof="1" dirty="0">
                <a:solidFill>
                  <a:srgbClr val="FF0000"/>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cs typeface="华文行楷" panose="02010800040101010101" charset="-122"/>
              </a:rPr>
              <a:t>20世纪30年代日本为什么又大规模地发动侵略中国的战争？</a:t>
            </a:r>
            <a:endParaRPr lang="zh-CN" altLang="en-US" sz="2800" b="1" noProof="1" dirty="0">
              <a:solidFill>
                <a:srgbClr val="FF0000"/>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cs typeface="华文行楷" panose="02010800040101010101" charset="-122"/>
            </a:endParaRPr>
          </a:p>
        </p:txBody>
      </p:sp>
      <p:pic>
        <p:nvPicPr>
          <p:cNvPr id="33" name="图片 32" descr="32313537353832343b32313537353830373bd3d2"/>
          <p:cNvPicPr>
            <a:picLocks noChangeAspect="1"/>
          </p:cNvPicPr>
          <p:nvPr/>
        </p:nvPicPr>
        <p:blipFill>
          <a:blip r:embed="rId1"/>
          <a:stretch>
            <a:fillRect/>
          </a:stretch>
        </p:blipFill>
        <p:spPr>
          <a:xfrm>
            <a:off x="269875" y="0"/>
            <a:ext cx="534670" cy="441960"/>
          </a:xfrm>
          <a:prstGeom prst="rect">
            <a:avLst/>
          </a:prstGeom>
        </p:spPr>
      </p:pic>
      <p:sp>
        <p:nvSpPr>
          <p:cNvPr id="2" name="文本框 1"/>
          <p:cNvSpPr txBox="1"/>
          <p:nvPr/>
        </p:nvSpPr>
        <p:spPr>
          <a:xfrm>
            <a:off x="1031875" y="0"/>
            <a:ext cx="4897755" cy="583565"/>
          </a:xfrm>
          <a:prstGeom prst="rect">
            <a:avLst/>
          </a:prstGeom>
          <a:solidFill>
            <a:srgbClr val="FFFF00"/>
          </a:solidFill>
        </p:spPr>
        <p:txBody>
          <a:bodyPr wrap="square" rtlCol="0">
            <a:spAutoFit/>
          </a:bodyPr>
          <a:p>
            <a:r>
              <a:rPr lang="zh-CN" altLang="en-US" sz="3200">
                <a:effectLst>
                  <a:outerShdw blurRad="38100" dist="19050" dir="2700000" algn="tl" rotWithShape="0">
                    <a:schemeClr val="dk1">
                      <a:alpha val="40000"/>
                    </a:schemeClr>
                  </a:outerShdw>
                </a:effectLst>
              </a:rPr>
              <a:t>四、必备知识，夯实基础</a:t>
            </a:r>
            <a:endParaRPr lang="zh-CN" altLang="en-US" sz="3200">
              <a:effectLst>
                <a:outerShdw blurRad="38100" dist="19050" dir="2700000" algn="tl" rotWithShape="0">
                  <a:schemeClr val="dk1">
                    <a:alpha val="40000"/>
                  </a:schemeClr>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97635"/>
                                        </p:tgtEl>
                                        <p:attrNameLst>
                                          <p:attrName>style.visibility</p:attrName>
                                        </p:attrNameLst>
                                      </p:cBhvr>
                                      <p:to>
                                        <p:strVal val="visible"/>
                                      </p:to>
                                    </p:set>
                                    <p:animEffect transition="in" filter="blinds(horizontal)">
                                      <p:cBhvr>
                                        <p:cTn id="7" dur="500"/>
                                        <p:tgtEl>
                                          <p:spTgt spid="1976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635"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3" name="图片 32" descr="32313537353832343b32313537353830373bd3d2"/>
          <p:cNvPicPr>
            <a:picLocks noChangeAspect="1"/>
          </p:cNvPicPr>
          <p:nvPr/>
        </p:nvPicPr>
        <p:blipFill>
          <a:blip r:embed="rId1"/>
          <a:stretch>
            <a:fillRect/>
          </a:stretch>
        </p:blipFill>
        <p:spPr>
          <a:xfrm>
            <a:off x="260350" y="0"/>
            <a:ext cx="534670" cy="441960"/>
          </a:xfrm>
          <a:prstGeom prst="rect">
            <a:avLst/>
          </a:prstGeom>
        </p:spPr>
      </p:pic>
      <p:sp>
        <p:nvSpPr>
          <p:cNvPr id="2" name="文本框 1"/>
          <p:cNvSpPr txBox="1"/>
          <p:nvPr/>
        </p:nvSpPr>
        <p:spPr>
          <a:xfrm>
            <a:off x="1031875" y="0"/>
            <a:ext cx="4897755" cy="583565"/>
          </a:xfrm>
          <a:prstGeom prst="rect">
            <a:avLst/>
          </a:prstGeom>
          <a:solidFill>
            <a:srgbClr val="FFFF00"/>
          </a:solidFill>
        </p:spPr>
        <p:txBody>
          <a:bodyPr wrap="square" rtlCol="0">
            <a:spAutoFit/>
          </a:bodyPr>
          <a:p>
            <a:r>
              <a:rPr lang="zh-CN" altLang="en-US" sz="3200">
                <a:effectLst>
                  <a:outerShdw blurRad="38100" dist="19050" dir="2700000" algn="tl" rotWithShape="0">
                    <a:schemeClr val="dk1">
                      <a:alpha val="40000"/>
                    </a:schemeClr>
                  </a:outerShdw>
                </a:effectLst>
              </a:rPr>
              <a:t>四、必备知识，夯实基础</a:t>
            </a:r>
            <a:endParaRPr lang="zh-CN" altLang="en-US" sz="3200">
              <a:effectLst>
                <a:outerShdw blurRad="38100" dist="19050" dir="2700000" algn="tl" rotWithShape="0">
                  <a:schemeClr val="dk1">
                    <a:alpha val="40000"/>
                  </a:schemeClr>
                </a:outerShdw>
              </a:effectLst>
            </a:endParaRPr>
          </a:p>
        </p:txBody>
      </p:sp>
      <p:sp>
        <p:nvSpPr>
          <p:cNvPr id="100" name="文本框 99"/>
          <p:cNvSpPr txBox="1"/>
          <p:nvPr/>
        </p:nvSpPr>
        <p:spPr>
          <a:xfrm>
            <a:off x="672465" y="796925"/>
            <a:ext cx="11323955" cy="583565"/>
          </a:xfrm>
          <a:prstGeom prst="rect">
            <a:avLst/>
          </a:prstGeom>
          <a:noFill/>
          <a:ln w="9525">
            <a:noFill/>
          </a:ln>
        </p:spPr>
        <p:txBody>
          <a:bodyPr wrap="square">
            <a:spAutoFit/>
          </a:bodyPr>
          <a:p>
            <a:pPr indent="266700"/>
            <a:r>
              <a:rPr lang="zh-CN" sz="3200" b="1">
                <a:solidFill>
                  <a:srgbClr val="FF0000"/>
                </a:solidFill>
                <a:latin typeface="微软雅黑" panose="020B0503020204020204" pitchFamily="34" charset="-122"/>
                <a:ea typeface="微软雅黑" panose="020B0503020204020204" pitchFamily="34" charset="-122"/>
              </a:rPr>
              <a:t>一、抗日战争</a:t>
            </a:r>
            <a:r>
              <a:rPr lang="en-US" altLang="zh-CN" sz="3200" b="1">
                <a:solidFill>
                  <a:srgbClr val="FF0000"/>
                </a:solidFill>
                <a:latin typeface="微软雅黑" panose="020B0503020204020204" pitchFamily="34" charset="-122"/>
                <a:ea typeface="微软雅黑" panose="020B0503020204020204" pitchFamily="34" charset="-122"/>
              </a:rPr>
              <a:t>——</a:t>
            </a:r>
            <a:r>
              <a:rPr lang="en-US" altLang="zh-CN" sz="2800" b="1">
                <a:solidFill>
                  <a:srgbClr val="FF0000"/>
                </a:solidFill>
                <a:latin typeface="微软雅黑" panose="020B0503020204020204" pitchFamily="34" charset="-122"/>
                <a:ea typeface="微软雅黑" panose="020B0503020204020204" pitchFamily="34" charset="-122"/>
              </a:rPr>
              <a:t> 日本侵华</a:t>
            </a:r>
            <a:r>
              <a:rPr lang="zh-CN" altLang="en-US" sz="2800" b="1">
                <a:solidFill>
                  <a:srgbClr val="FF0000"/>
                </a:solidFill>
                <a:latin typeface="微软雅黑" panose="020B0503020204020204" pitchFamily="34" charset="-122"/>
                <a:ea typeface="微软雅黑" panose="020B0503020204020204" pitchFamily="34" charset="-122"/>
              </a:rPr>
              <a:t>的背景</a:t>
            </a:r>
            <a:endParaRPr lang="zh-CN" altLang="en-US" b="1">
              <a:solidFill>
                <a:srgbClr val="FF0000"/>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1320165" y="4699000"/>
            <a:ext cx="7172325" cy="521970"/>
          </a:xfrm>
          <a:prstGeom prst="rect">
            <a:avLst/>
          </a:prstGeom>
          <a:solidFill>
            <a:schemeClr val="accent2">
              <a:lumMod val="40000"/>
              <a:lumOff val="60000"/>
            </a:schemeClr>
          </a:solidFill>
        </p:spPr>
        <p:txBody>
          <a:bodyPr wrap="none" rtlCol="0" anchor="t">
            <a:spAutoFit/>
            <a:scene3d>
              <a:camera prst="orthographicFront"/>
              <a:lightRig rig="threePt" dir="t"/>
            </a:scene3d>
          </a:bodyPr>
          <a:p>
            <a:r>
              <a:rPr lang="en-US" altLang="zh-CN" sz="2800" b="1">
                <a:solidFill>
                  <a:schemeClr val="tx1"/>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sym typeface="+mn-ea"/>
              </a:rPr>
              <a:t>1</a:t>
            </a:r>
            <a:r>
              <a:rPr lang="zh-CN" altLang="en-US" sz="2800" b="1">
                <a:solidFill>
                  <a:schemeClr val="tx1"/>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sym typeface="+mn-ea"/>
              </a:rPr>
              <a:t>、侵略中国是日本的既定国策（</a:t>
            </a:r>
            <a:r>
              <a:rPr lang="zh-CN" altLang="en-US" sz="2800" b="1" u="sng">
                <a:solidFill>
                  <a:schemeClr val="tx1"/>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sym typeface="+mn-ea"/>
              </a:rPr>
              <a:t>蓄谋已久</a:t>
            </a:r>
            <a:r>
              <a:rPr lang="zh-CN" altLang="en-US" sz="2800" b="1">
                <a:solidFill>
                  <a:schemeClr val="tx1"/>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sym typeface="+mn-ea"/>
              </a:rPr>
              <a:t>）</a:t>
            </a:r>
            <a:endParaRPr lang="zh-CN" altLang="en-US" sz="2800" b="1">
              <a:solidFill>
                <a:schemeClr val="tx1"/>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sym typeface="+mn-ea"/>
            </a:endParaRPr>
          </a:p>
        </p:txBody>
      </p:sp>
      <p:sp>
        <p:nvSpPr>
          <p:cNvPr id="4" name="文本框 3"/>
          <p:cNvSpPr txBox="1"/>
          <p:nvPr/>
        </p:nvSpPr>
        <p:spPr>
          <a:xfrm>
            <a:off x="1320165" y="5360670"/>
            <a:ext cx="10022205" cy="521970"/>
          </a:xfrm>
          <a:prstGeom prst="rect">
            <a:avLst/>
          </a:prstGeom>
          <a:solidFill>
            <a:schemeClr val="accent2">
              <a:lumMod val="40000"/>
              <a:lumOff val="60000"/>
            </a:schemeClr>
          </a:solidFill>
        </p:spPr>
        <p:txBody>
          <a:bodyPr wrap="none" rtlCol="0" anchor="t">
            <a:spAutoFit/>
            <a:scene3d>
              <a:camera prst="orthographicFront"/>
              <a:lightRig rig="threePt" dir="t"/>
            </a:scene3d>
          </a:bodyPr>
          <a:p>
            <a:pPr algn="l"/>
            <a:r>
              <a:rPr lang="en-US" sz="2800" b="1">
                <a:solidFill>
                  <a:schemeClr val="tx1"/>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sym typeface="+mn-ea"/>
              </a:rPr>
              <a:t>2</a:t>
            </a:r>
            <a:r>
              <a:rPr lang="zh-CN" altLang="en-US" sz="2800" b="1">
                <a:solidFill>
                  <a:schemeClr val="tx1"/>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sym typeface="+mn-ea"/>
              </a:rPr>
              <a:t>、</a:t>
            </a:r>
            <a:r>
              <a:rPr sz="2800" b="1">
                <a:solidFill>
                  <a:schemeClr val="tx1"/>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sym typeface="+mn-ea"/>
              </a:rPr>
              <a:t>资本主义世界经济危机：日本转嫁危机，西方国家无暇顾及</a:t>
            </a:r>
            <a:endParaRPr sz="2800" b="1">
              <a:solidFill>
                <a:schemeClr val="tx1"/>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sym typeface="+mn-ea"/>
            </a:endParaRPr>
          </a:p>
        </p:txBody>
      </p:sp>
      <p:sp>
        <p:nvSpPr>
          <p:cNvPr id="5" name="文本框 4"/>
          <p:cNvSpPr txBox="1"/>
          <p:nvPr/>
        </p:nvSpPr>
        <p:spPr>
          <a:xfrm>
            <a:off x="1320165" y="6022340"/>
            <a:ext cx="6459855" cy="521970"/>
          </a:xfrm>
          <a:prstGeom prst="rect">
            <a:avLst/>
          </a:prstGeom>
          <a:solidFill>
            <a:schemeClr val="accent2">
              <a:lumMod val="40000"/>
              <a:lumOff val="60000"/>
            </a:schemeClr>
          </a:solidFill>
        </p:spPr>
        <p:txBody>
          <a:bodyPr wrap="none" rtlCol="0" anchor="t">
            <a:spAutoFit/>
            <a:scene3d>
              <a:camera prst="orthographicFront"/>
              <a:lightRig rig="threePt" dir="t"/>
            </a:scene3d>
          </a:bodyPr>
          <a:p>
            <a:pPr algn="l"/>
            <a:r>
              <a:rPr sz="2800" b="1">
                <a:solidFill>
                  <a:schemeClr val="tx1"/>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sym typeface="+mn-ea"/>
              </a:rPr>
              <a:t>3、时机有利：国共内战；国际绥靖政策</a:t>
            </a:r>
            <a:endParaRPr sz="2800" b="1">
              <a:solidFill>
                <a:schemeClr val="tx1"/>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sym typeface="+mn-ea"/>
            </a:endParaRPr>
          </a:p>
        </p:txBody>
      </p:sp>
      <p:sp>
        <p:nvSpPr>
          <p:cNvPr id="7" name="矩形 6"/>
          <p:cNvSpPr/>
          <p:nvPr/>
        </p:nvSpPr>
        <p:spPr>
          <a:xfrm>
            <a:off x="185420" y="1978660"/>
            <a:ext cx="11821795" cy="2648585"/>
          </a:xfrm>
          <a:prstGeom prst="rect">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2400" b="1">
                <a:solidFill>
                  <a:schemeClr val="tx1"/>
                </a:solidFill>
                <a:effectLst>
                  <a:outerShdw blurRad="38100" dist="19050" dir="2700000" algn="tl" rotWithShape="0">
                    <a:schemeClr val="dk1">
                      <a:alpha val="40000"/>
                    </a:schemeClr>
                  </a:outerShdw>
                </a:effectLst>
                <a:highlight>
                  <a:srgbClr val="00FF00"/>
                </a:highlight>
                <a:latin typeface="华文中宋" panose="02010600040101010101" charset="-122"/>
                <a:ea typeface="华文中宋" panose="02010600040101010101" charset="-122"/>
                <a:cs typeface="华文中宋" panose="02010600040101010101" charset="-122"/>
              </a:rPr>
              <a:t>史料实证：</a:t>
            </a:r>
            <a:r>
              <a:rPr lang="zh-CN" altLang="en-US" sz="2400" b="1">
                <a:solidFill>
                  <a:srgbClr val="FF0000"/>
                </a:solidFill>
                <a:latin typeface="华文中宋" panose="02010600040101010101" charset="-122"/>
                <a:ea typeface="华文中宋" panose="02010600040101010101" charset="-122"/>
                <a:cs typeface="华文中宋" panose="02010600040101010101" charset="-122"/>
              </a:rPr>
              <a:t>材料一：</a:t>
            </a:r>
            <a:r>
              <a:rPr lang="zh-CN" altLang="en-US" sz="2400" b="1">
                <a:solidFill>
                  <a:schemeClr val="tx1"/>
                </a:solidFill>
                <a:latin typeface="华文中宋" panose="02010600040101010101" charset="-122"/>
                <a:ea typeface="华文中宋" panose="02010600040101010101" charset="-122"/>
                <a:cs typeface="华文中宋" panose="02010600040101010101" charset="-122"/>
              </a:rPr>
              <a:t>“惟欲征服支那，必先征服满蒙，如欲征服世界，必先征服支那”</a:t>
            </a:r>
            <a:endParaRPr lang="zh-CN" altLang="en-US" sz="2400" b="1">
              <a:solidFill>
                <a:schemeClr val="tx1"/>
              </a:solidFill>
              <a:latin typeface="华文中宋" panose="02010600040101010101" charset="-122"/>
              <a:ea typeface="华文中宋" panose="02010600040101010101" charset="-122"/>
              <a:cs typeface="华文中宋" panose="02010600040101010101" charset="-122"/>
            </a:endParaRPr>
          </a:p>
          <a:p>
            <a:pPr algn="l"/>
            <a:r>
              <a:rPr lang="zh-CN" altLang="en-US" sz="2400" b="1">
                <a:solidFill>
                  <a:schemeClr val="tx1"/>
                </a:solidFill>
                <a:latin typeface="华文中宋" panose="02010600040101010101" charset="-122"/>
                <a:ea typeface="华文中宋" panose="02010600040101010101" charset="-122"/>
                <a:cs typeface="华文中宋" panose="02010600040101010101" charset="-122"/>
              </a:rPr>
              <a:t>                              </a:t>
            </a:r>
            <a:r>
              <a:rPr lang="en-US" altLang="zh-CN" sz="2400" b="1">
                <a:solidFill>
                  <a:schemeClr val="tx1"/>
                </a:solidFill>
                <a:latin typeface="华文中宋" panose="02010600040101010101" charset="-122"/>
                <a:ea typeface="华文中宋" panose="02010600040101010101" charset="-122"/>
                <a:cs typeface="华文中宋" panose="02010600040101010101" charset="-122"/>
              </a:rPr>
              <a:t>                           </a:t>
            </a:r>
            <a:r>
              <a:rPr lang="zh-CN" altLang="en-US" sz="2400" b="1">
                <a:solidFill>
                  <a:schemeClr val="tx1"/>
                </a:solidFill>
                <a:latin typeface="华文中宋" panose="02010600040101010101" charset="-122"/>
                <a:ea typeface="华文中宋" panose="02010600040101010101" charset="-122"/>
                <a:cs typeface="华文中宋" panose="02010600040101010101" charset="-122"/>
              </a:rPr>
              <a:t> ——明治维新后不久日本制定的大陆政策</a:t>
            </a:r>
            <a:endParaRPr lang="zh-CN" altLang="en-US" sz="2400" b="1">
              <a:solidFill>
                <a:schemeClr val="tx1"/>
              </a:solidFill>
              <a:latin typeface="华文中宋" panose="02010600040101010101" charset="-122"/>
              <a:ea typeface="华文中宋" panose="02010600040101010101" charset="-122"/>
              <a:cs typeface="华文中宋" panose="02010600040101010101" charset="-122"/>
            </a:endParaRPr>
          </a:p>
          <a:p>
            <a:pPr algn="l"/>
            <a:r>
              <a:rPr lang="zh-CN" altLang="en-US" sz="2400" b="1">
                <a:solidFill>
                  <a:srgbClr val="FF0000"/>
                </a:solidFill>
                <a:latin typeface="华文中宋" panose="02010600040101010101" charset="-122"/>
                <a:ea typeface="华文中宋" panose="02010600040101010101" charset="-122"/>
                <a:cs typeface="华文中宋" panose="02010600040101010101" charset="-122"/>
              </a:rPr>
              <a:t>材料二：</a:t>
            </a:r>
            <a:r>
              <a:rPr lang="zh-CN" altLang="en-US" sz="2400" b="1">
                <a:solidFill>
                  <a:schemeClr val="tx1"/>
                </a:solidFill>
                <a:latin typeface="华文中宋" panose="02010600040101010101" charset="-122"/>
                <a:ea typeface="华文中宋" panose="02010600040101010101" charset="-122"/>
                <a:cs typeface="华文中宋" panose="02010600040101010101" charset="-122"/>
              </a:rPr>
              <a:t>帝国内部现正痛切体验（经济危机）……生产力之不足，生产设备之不足，原料之不足及蓄积资本之不足。凡此均需开始新的战争，俾有所补充；而国内不稳势力之高涨，罢工之狂澜，亦需发动内外举国之战争，以期平靖。</a:t>
            </a:r>
            <a:endParaRPr lang="zh-CN" altLang="en-US" sz="2400" b="1">
              <a:solidFill>
                <a:schemeClr val="tx1"/>
              </a:solidFill>
              <a:latin typeface="华文中宋" panose="02010600040101010101" charset="-122"/>
              <a:ea typeface="华文中宋" panose="02010600040101010101" charset="-122"/>
              <a:cs typeface="华文中宋" panose="02010600040101010101" charset="-122"/>
            </a:endParaRPr>
          </a:p>
          <a:p>
            <a:pPr algn="l"/>
            <a:r>
              <a:rPr lang="zh-CN" altLang="en-US" sz="2400" b="1">
                <a:solidFill>
                  <a:schemeClr val="tx1"/>
                </a:solidFill>
                <a:latin typeface="华文中宋" panose="02010600040101010101" charset="-122"/>
                <a:ea typeface="华文中宋" panose="02010600040101010101" charset="-122"/>
                <a:cs typeface="华文中宋" panose="02010600040101010101" charset="-122"/>
              </a:rPr>
              <a:t>                  ——摘自三十年代日本的一秘密文件</a:t>
            </a:r>
            <a:endParaRPr lang="zh-CN" altLang="en-US" sz="2400" b="1">
              <a:solidFill>
                <a:schemeClr val="tx1"/>
              </a:solidFill>
              <a:latin typeface="华文中宋" panose="02010600040101010101" charset="-122"/>
              <a:ea typeface="华文中宋" panose="02010600040101010101" charset="-122"/>
              <a:cs typeface="华文中宋" panose="0201060004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bldLvl="0" animBg="1"/>
      <p:bldP spid="5"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5"/>
          <p:cNvGrpSpPr/>
          <p:nvPr/>
        </p:nvGrpSpPr>
        <p:grpSpPr>
          <a:xfrm>
            <a:off x="-168910" y="-127000"/>
            <a:ext cx="12801600" cy="6940550"/>
            <a:chOff x="-228600" y="322"/>
            <a:chExt cx="12801600" cy="6880453"/>
          </a:xfrm>
          <a:effectLst>
            <a:outerShdw blurRad="50800" dist="50800" dir="5400000" algn="ctr" rotWithShape="0">
              <a:srgbClr val="000000">
                <a:alpha val="99000"/>
              </a:srgbClr>
            </a:outerShdw>
          </a:effectLst>
        </p:grpSpPr>
        <p:pic>
          <p:nvPicPr>
            <p:cNvPr id="4" name="图片 3"/>
            <p:cNvPicPr>
              <a:picLocks noChangeAspect="1"/>
            </p:cNvPicPr>
            <p:nvPr/>
          </p:nvPicPr>
          <p:blipFill>
            <a:blip r:embed="rId1">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5" name="图片 4"/>
            <p:cNvPicPr>
              <a:picLocks noChangeAspect="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t="24859"/>
            <a:stretch>
              <a:fillRect/>
            </a:stretch>
          </p:blipFill>
          <p:spPr>
            <a:xfrm>
              <a:off x="-228600" y="1728073"/>
              <a:ext cx="12801600" cy="5152702"/>
            </a:xfrm>
            <a:prstGeom prst="rect">
              <a:avLst/>
            </a:prstGeom>
          </p:spPr>
        </p:pic>
      </p:grpSp>
      <p:sp>
        <p:nvSpPr>
          <p:cNvPr id="70662" name="Text Box 7"/>
          <p:cNvSpPr txBox="1"/>
          <p:nvPr/>
        </p:nvSpPr>
        <p:spPr>
          <a:xfrm>
            <a:off x="1973580" y="2263775"/>
            <a:ext cx="10127615" cy="462915"/>
          </a:xfrm>
          <a:prstGeom prst="rect">
            <a:avLst/>
          </a:prstGeom>
          <a:noFill/>
          <a:ln w="9525">
            <a:noFill/>
          </a:ln>
        </p:spPr>
        <p:txBody>
          <a:bodyPr wrap="square" lIns="90170" tIns="46990" rIns="90170" bIns="46990">
            <a:spAutoFit/>
          </a:bodyPr>
          <a:p>
            <a:r>
              <a:rPr lang="zh-CN" altLang="en-US" sz="2400" b="1" dirty="0">
                <a:latin typeface="华文中宋" panose="02010600040101010101" charset="-122"/>
                <a:ea typeface="华文中宋" panose="02010600040101010101" charset="-122"/>
                <a:cs typeface="华文中宋" panose="02010600040101010101" charset="-122"/>
              </a:rPr>
              <a:t>1931.9.18 发动九一八事变 ，侵占中国东北，</a:t>
            </a:r>
            <a:r>
              <a:rPr lang="zh-CN" altLang="en-US" b="1" dirty="0">
                <a:solidFill>
                  <a:srgbClr val="FF0000"/>
                </a:solidFill>
                <a:latin typeface="华文中宋" panose="02010600040101010101" charset="-122"/>
                <a:ea typeface="华文中宋" panose="02010600040101010101" charset="-122"/>
                <a:cs typeface="华文中宋" panose="02010600040101010101" charset="-122"/>
              </a:rPr>
              <a:t>中华民族开始局部抗战</a:t>
            </a:r>
            <a:endParaRPr lang="zh-CN" altLang="en-US" b="1" dirty="0">
              <a:solidFill>
                <a:srgbClr val="FF0000"/>
              </a:solidFill>
              <a:latin typeface="华文中宋" panose="02010600040101010101" charset="-122"/>
              <a:ea typeface="华文中宋" panose="02010600040101010101" charset="-122"/>
              <a:cs typeface="华文中宋" panose="02010600040101010101" charset="-122"/>
            </a:endParaRPr>
          </a:p>
        </p:txBody>
      </p:sp>
      <p:sp>
        <p:nvSpPr>
          <p:cNvPr id="70663" name="Text Box 8"/>
          <p:cNvSpPr txBox="1"/>
          <p:nvPr/>
        </p:nvSpPr>
        <p:spPr>
          <a:xfrm>
            <a:off x="2115820" y="2768600"/>
            <a:ext cx="7656195" cy="462915"/>
          </a:xfrm>
          <a:prstGeom prst="rect">
            <a:avLst/>
          </a:prstGeom>
          <a:noFill/>
          <a:ln w="9525">
            <a:noFill/>
          </a:ln>
        </p:spPr>
        <p:txBody>
          <a:bodyPr wrap="square" lIns="90170" tIns="46990" rIns="90170" bIns="46990">
            <a:spAutoFit/>
          </a:bodyPr>
          <a:p>
            <a:r>
              <a:rPr lang="zh-CN" altLang="zh-CN" sz="2400" b="1" dirty="0">
                <a:latin typeface="华文中宋" panose="02010600040101010101" charset="-122"/>
                <a:ea typeface="华文中宋" panose="02010600040101010101" charset="-122"/>
                <a:cs typeface="华文中宋" panose="02010600040101010101" charset="-122"/>
              </a:rPr>
              <a:t>1932.1.28</a:t>
            </a:r>
            <a:r>
              <a:rPr lang="zh-CN" altLang="en-US" sz="2400" b="1" dirty="0">
                <a:latin typeface="华文中宋" panose="02010600040101010101" charset="-122"/>
                <a:ea typeface="华文中宋" panose="02010600040101010101" charset="-122"/>
                <a:cs typeface="华文中宋" panose="02010600040101010101" charset="-122"/>
              </a:rPr>
              <a:t>一</a:t>
            </a:r>
            <a:r>
              <a:rPr lang="zh-CN" altLang="zh-CN" sz="2400" b="1" dirty="0">
                <a:latin typeface="华文中宋" panose="02010600040101010101" charset="-122"/>
                <a:ea typeface="华文中宋" panose="02010600040101010101" charset="-122"/>
                <a:cs typeface="华文中宋" panose="02010600040101010101" charset="-122"/>
              </a:rPr>
              <a:t>·</a:t>
            </a:r>
            <a:r>
              <a:rPr lang="zh-CN" altLang="en-US" sz="2400" b="1" dirty="0">
                <a:latin typeface="华文中宋" panose="02010600040101010101" charset="-122"/>
                <a:ea typeface="华文中宋" panose="02010600040101010101" charset="-122"/>
                <a:cs typeface="华文中宋" panose="02010600040101010101" charset="-122"/>
              </a:rPr>
              <a:t>二八事变   袭击上海  </a:t>
            </a:r>
            <a:endParaRPr lang="zh-CN" altLang="en-US" sz="2400" b="1" dirty="0">
              <a:latin typeface="华文中宋" panose="02010600040101010101" charset="-122"/>
              <a:ea typeface="华文中宋" panose="02010600040101010101" charset="-122"/>
              <a:cs typeface="华文中宋" panose="02010600040101010101" charset="-122"/>
            </a:endParaRPr>
          </a:p>
        </p:txBody>
      </p:sp>
      <p:sp>
        <p:nvSpPr>
          <p:cNvPr id="70664" name="Text Box 9"/>
          <p:cNvSpPr txBox="1"/>
          <p:nvPr/>
        </p:nvSpPr>
        <p:spPr>
          <a:xfrm>
            <a:off x="2161540" y="3188335"/>
            <a:ext cx="7987665" cy="460375"/>
          </a:xfrm>
          <a:prstGeom prst="rect">
            <a:avLst/>
          </a:prstGeom>
          <a:noFill/>
          <a:ln w="9525">
            <a:noFill/>
          </a:ln>
        </p:spPr>
        <p:txBody>
          <a:bodyPr wrap="square">
            <a:spAutoFit/>
          </a:bodyPr>
          <a:p>
            <a:r>
              <a:rPr lang="zh-CN" altLang="zh-CN" sz="2400" b="1" dirty="0">
                <a:latin typeface="华文中宋" panose="02010600040101010101" charset="-122"/>
                <a:ea typeface="华文中宋" panose="02010600040101010101" charset="-122"/>
                <a:cs typeface="华文中宋" panose="02010600040101010101" charset="-122"/>
              </a:rPr>
              <a:t>1932.3  </a:t>
            </a:r>
            <a:r>
              <a:rPr lang="zh-CN" altLang="en-US" sz="2400" b="1" dirty="0">
                <a:latin typeface="华文中宋" panose="02010600040101010101" charset="-122"/>
                <a:ea typeface="华文中宋" panose="02010600040101010101" charset="-122"/>
                <a:cs typeface="华文中宋" panose="02010600040101010101" charset="-122"/>
              </a:rPr>
              <a:t>在中国东北扶植伪满洲国</a:t>
            </a:r>
            <a:r>
              <a:rPr lang="zh-CN" altLang="en-US" b="1" dirty="0">
                <a:solidFill>
                  <a:srgbClr val="FF0000"/>
                </a:solidFill>
                <a:latin typeface="华文中宋" panose="02010600040101010101" charset="-122"/>
                <a:ea typeface="华文中宋" panose="02010600040101010101" charset="-122"/>
                <a:cs typeface="华文中宋" panose="02010600040101010101" charset="-122"/>
              </a:rPr>
              <a:t>（溥仪做皇帝）</a:t>
            </a:r>
            <a:endParaRPr lang="zh-CN" altLang="en-US" b="1" dirty="0">
              <a:solidFill>
                <a:srgbClr val="FF0000"/>
              </a:solidFill>
              <a:latin typeface="华文中宋" panose="02010600040101010101" charset="-122"/>
              <a:ea typeface="华文中宋" panose="02010600040101010101" charset="-122"/>
              <a:cs typeface="华文中宋" panose="02010600040101010101" charset="-122"/>
            </a:endParaRPr>
          </a:p>
        </p:txBody>
      </p:sp>
      <p:sp>
        <p:nvSpPr>
          <p:cNvPr id="70665" name="Text Box 10"/>
          <p:cNvSpPr txBox="1"/>
          <p:nvPr/>
        </p:nvSpPr>
        <p:spPr>
          <a:xfrm>
            <a:off x="2087880" y="4690745"/>
            <a:ext cx="7152005" cy="460375"/>
          </a:xfrm>
          <a:prstGeom prst="rect">
            <a:avLst/>
          </a:prstGeom>
          <a:noFill/>
          <a:ln w="9525">
            <a:noFill/>
          </a:ln>
        </p:spPr>
        <p:txBody>
          <a:bodyPr wrap="square">
            <a:spAutoFit/>
          </a:bodyPr>
          <a:p>
            <a:r>
              <a:rPr lang="zh-CN" altLang="zh-CN" sz="2400" b="1" dirty="0">
                <a:latin typeface="华文新魏" panose="02010800040101010101" charset="-122"/>
                <a:ea typeface="华文新魏" panose="02010800040101010101" charset="-122"/>
                <a:cs typeface="华文新魏" panose="02010800040101010101" charset="-122"/>
              </a:rPr>
              <a:t>1937.7.7</a:t>
            </a:r>
            <a:r>
              <a:rPr lang="zh-CN" altLang="en-US" sz="2400" b="1" dirty="0">
                <a:latin typeface="华文新魏" panose="02010800040101010101" charset="-122"/>
                <a:ea typeface="华文新魏" panose="02010800040101010101" charset="-122"/>
                <a:cs typeface="华文新魏" panose="02010800040101010101" charset="-122"/>
              </a:rPr>
              <a:t>卢沟桥事变    </a:t>
            </a:r>
            <a:r>
              <a:rPr lang="zh-CN" altLang="en-US" sz="2400" b="1" dirty="0">
                <a:solidFill>
                  <a:srgbClr val="FF0000"/>
                </a:solidFill>
                <a:latin typeface="华文新魏" panose="02010800040101010101" charset="-122"/>
                <a:ea typeface="华文新魏" panose="02010800040101010101" charset="-122"/>
                <a:cs typeface="华文新魏" panose="02010800040101010101" charset="-122"/>
              </a:rPr>
              <a:t>全面侵华开始</a:t>
            </a:r>
            <a:endParaRPr lang="zh-CN" altLang="en-US" sz="2400" b="1" dirty="0">
              <a:solidFill>
                <a:srgbClr val="FF0000"/>
              </a:solidFill>
              <a:latin typeface="华文新魏" panose="02010800040101010101" charset="-122"/>
              <a:ea typeface="华文新魏" panose="02010800040101010101" charset="-122"/>
              <a:cs typeface="华文新魏" panose="02010800040101010101" charset="-122"/>
            </a:endParaRPr>
          </a:p>
        </p:txBody>
      </p:sp>
      <p:sp>
        <p:nvSpPr>
          <p:cNvPr id="70666" name="Text Box 11"/>
          <p:cNvSpPr txBox="1"/>
          <p:nvPr/>
        </p:nvSpPr>
        <p:spPr>
          <a:xfrm>
            <a:off x="2087880" y="5169535"/>
            <a:ext cx="7377113" cy="829945"/>
          </a:xfrm>
          <a:prstGeom prst="rect">
            <a:avLst/>
          </a:prstGeom>
          <a:noFill/>
          <a:ln w="9525">
            <a:noFill/>
          </a:ln>
        </p:spPr>
        <p:txBody>
          <a:bodyPr>
            <a:spAutoFit/>
          </a:bodyPr>
          <a:p>
            <a:r>
              <a:rPr lang="zh-CN" altLang="zh-CN" sz="2400" b="1" dirty="0">
                <a:latin typeface="华文新魏" panose="02010800040101010101" charset="-122"/>
                <a:ea typeface="华文新魏" panose="02010800040101010101" charset="-122"/>
                <a:cs typeface="华文新魏" panose="02010800040101010101" charset="-122"/>
              </a:rPr>
              <a:t>1937.8.13</a:t>
            </a:r>
            <a:r>
              <a:rPr lang="zh-CN" altLang="en-US" sz="2400" b="1" dirty="0">
                <a:latin typeface="华文新魏" panose="02010800040101010101" charset="-122"/>
                <a:ea typeface="华文新魏" panose="02010800040101010101" charset="-122"/>
                <a:cs typeface="华文新魏" panose="02010800040101010101" charset="-122"/>
              </a:rPr>
              <a:t>八一三事变    淞沪会战  占领上海</a:t>
            </a:r>
            <a:endParaRPr lang="zh-CN" altLang="en-US" sz="2400" b="1" dirty="0">
              <a:latin typeface="华文新魏" panose="02010800040101010101" charset="-122"/>
              <a:ea typeface="华文新魏" panose="02010800040101010101" charset="-122"/>
              <a:cs typeface="华文新魏" panose="02010800040101010101" charset="-122"/>
            </a:endParaRPr>
          </a:p>
          <a:p>
            <a:r>
              <a:rPr lang="en-US" altLang="zh-CN" sz="2400" b="1" dirty="0">
                <a:latin typeface="华文新魏" panose="02010800040101010101" charset="-122"/>
                <a:ea typeface="华文新魏" panose="02010800040101010101" charset="-122"/>
                <a:cs typeface="华文新魏" panose="02010800040101010101" charset="-122"/>
              </a:rPr>
              <a:t>1937,12,13</a:t>
            </a:r>
            <a:r>
              <a:rPr lang="zh-CN" altLang="en-US" sz="2400" b="1" dirty="0">
                <a:latin typeface="华文新魏" panose="02010800040101010101" charset="-122"/>
                <a:ea typeface="华文新魏" panose="02010800040101010101" charset="-122"/>
                <a:cs typeface="华文新魏" panose="02010800040101010101" charset="-122"/>
              </a:rPr>
              <a:t>南京沦陷，</a:t>
            </a:r>
            <a:r>
              <a:rPr lang="zh-CN" altLang="en-US" sz="2400" b="1" dirty="0">
                <a:solidFill>
                  <a:srgbClr val="FF0000"/>
                </a:solidFill>
                <a:latin typeface="华文新魏" panose="02010800040101010101" charset="-122"/>
                <a:ea typeface="华文新魏" panose="02010800040101010101" charset="-122"/>
                <a:cs typeface="华文新魏" panose="02010800040101010101" charset="-122"/>
              </a:rPr>
              <a:t>南京大屠杀</a:t>
            </a:r>
            <a:endParaRPr lang="zh-CN" altLang="en-US" sz="2400" b="1" dirty="0">
              <a:solidFill>
                <a:srgbClr val="FF0000"/>
              </a:solidFill>
              <a:latin typeface="华文新魏" panose="02010800040101010101" charset="-122"/>
              <a:ea typeface="华文新魏" panose="02010800040101010101" charset="-122"/>
              <a:cs typeface="华文新魏" panose="02010800040101010101" charset="-122"/>
            </a:endParaRPr>
          </a:p>
        </p:txBody>
      </p:sp>
      <p:sp>
        <p:nvSpPr>
          <p:cNvPr id="3" name="Text Box 10"/>
          <p:cNvSpPr txBox="1"/>
          <p:nvPr/>
        </p:nvSpPr>
        <p:spPr>
          <a:xfrm>
            <a:off x="2161540" y="3717925"/>
            <a:ext cx="9026525" cy="460375"/>
          </a:xfrm>
          <a:prstGeom prst="rect">
            <a:avLst/>
          </a:prstGeom>
          <a:noFill/>
          <a:ln w="9525">
            <a:noFill/>
          </a:ln>
        </p:spPr>
        <p:txBody>
          <a:bodyPr wrap="square">
            <a:spAutoFit/>
          </a:bodyPr>
          <a:p>
            <a:r>
              <a:rPr lang="zh-CN" altLang="zh-CN" sz="2400" b="1" dirty="0">
                <a:latin typeface="华文中宋" panose="02010600040101010101" charset="-122"/>
                <a:ea typeface="华文中宋" panose="02010600040101010101" charset="-122"/>
                <a:cs typeface="华文中宋" panose="02010600040101010101" charset="-122"/>
              </a:rPr>
              <a:t>193</a:t>
            </a:r>
            <a:r>
              <a:rPr lang="en-US" altLang="zh-CN" sz="2400" b="1" dirty="0">
                <a:latin typeface="华文中宋" panose="02010600040101010101" charset="-122"/>
                <a:ea typeface="华文中宋" panose="02010600040101010101" charset="-122"/>
                <a:cs typeface="华文中宋" panose="02010600040101010101" charset="-122"/>
              </a:rPr>
              <a:t>5</a:t>
            </a:r>
            <a:r>
              <a:rPr lang="zh-CN" altLang="en-US" sz="2400" b="1" dirty="0">
                <a:latin typeface="华文中宋" panose="02010600040101010101" charset="-122"/>
                <a:ea typeface="华文中宋" panose="02010600040101010101" charset="-122"/>
                <a:cs typeface="华文中宋" panose="02010600040101010101" charset="-122"/>
              </a:rPr>
              <a:t>年，华北事变，威逼平津，</a:t>
            </a:r>
            <a:r>
              <a:rPr lang="zh-CN" altLang="en-US" b="1" dirty="0">
                <a:solidFill>
                  <a:srgbClr val="FF0000"/>
                </a:solidFill>
                <a:latin typeface="华文中宋" panose="02010600040101010101" charset="-122"/>
                <a:ea typeface="华文中宋" panose="02010600040101010101" charset="-122"/>
                <a:cs typeface="华文中宋" panose="02010600040101010101" charset="-122"/>
              </a:rPr>
              <a:t>中日民族矛盾上升为主要矛盾</a:t>
            </a:r>
            <a:endParaRPr lang="zh-CN" altLang="en-US" b="1" dirty="0">
              <a:solidFill>
                <a:srgbClr val="FF0000"/>
              </a:solidFill>
              <a:latin typeface="华文中宋" panose="02010600040101010101" charset="-122"/>
              <a:ea typeface="华文中宋" panose="02010600040101010101" charset="-122"/>
              <a:cs typeface="华文中宋" panose="02010600040101010101" charset="-122"/>
            </a:endParaRPr>
          </a:p>
        </p:txBody>
      </p:sp>
      <p:sp>
        <p:nvSpPr>
          <p:cNvPr id="6" name="Text Box 11"/>
          <p:cNvSpPr txBox="1"/>
          <p:nvPr/>
        </p:nvSpPr>
        <p:spPr>
          <a:xfrm>
            <a:off x="2115820" y="5853430"/>
            <a:ext cx="7377113" cy="829945"/>
          </a:xfrm>
          <a:prstGeom prst="rect">
            <a:avLst/>
          </a:prstGeom>
          <a:noFill/>
          <a:ln w="9525">
            <a:noFill/>
          </a:ln>
        </p:spPr>
        <p:txBody>
          <a:bodyPr>
            <a:spAutoFit/>
          </a:bodyPr>
          <a:p>
            <a:r>
              <a:rPr lang="zh-CN" altLang="zh-CN" sz="2400" b="1" dirty="0">
                <a:latin typeface="华文新魏" panose="02010800040101010101" charset="-122"/>
                <a:ea typeface="华文新魏" panose="02010800040101010101" charset="-122"/>
                <a:cs typeface="华文新魏" panose="02010800040101010101" charset="-122"/>
              </a:rPr>
              <a:t>19</a:t>
            </a:r>
            <a:r>
              <a:rPr lang="en-US" altLang="zh-CN" sz="2400" b="1" dirty="0">
                <a:latin typeface="华文新魏" panose="02010800040101010101" charset="-122"/>
                <a:ea typeface="华文新魏" panose="02010800040101010101" charset="-122"/>
                <a:cs typeface="华文新魏" panose="02010800040101010101" charset="-122"/>
              </a:rPr>
              <a:t>38.5</a:t>
            </a:r>
            <a:r>
              <a:rPr lang="zh-CN" altLang="en-US" sz="2400" b="1" dirty="0">
                <a:latin typeface="华文新魏" panose="02010800040101010101" charset="-122"/>
                <a:ea typeface="华文新魏" panose="02010800040101010101" charset="-122"/>
                <a:cs typeface="华文新魏" panose="02010800040101010101" charset="-122"/>
              </a:rPr>
              <a:t>占领徐州，</a:t>
            </a:r>
            <a:r>
              <a:rPr lang="en-US" altLang="zh-CN" sz="2000" b="1" dirty="0">
                <a:latin typeface="华文新魏" panose="02010800040101010101" charset="-122"/>
                <a:ea typeface="华文新魏" panose="02010800040101010101" charset="-122"/>
                <a:cs typeface="华文新魏" panose="02010800040101010101" charset="-122"/>
              </a:rPr>
              <a:t>10</a:t>
            </a:r>
            <a:r>
              <a:rPr lang="zh-CN" altLang="en-US" sz="2400" b="1" dirty="0">
                <a:latin typeface="华文新魏" panose="02010800040101010101" charset="-122"/>
                <a:ea typeface="华文新魏" panose="02010800040101010101" charset="-122"/>
                <a:cs typeface="华文新魏" panose="02010800040101010101" charset="-122"/>
              </a:rPr>
              <a:t>月广州、武汉失守</a:t>
            </a:r>
            <a:endParaRPr lang="zh-CN" altLang="en-US" sz="2400" b="1" dirty="0">
              <a:latin typeface="华文新魏" panose="02010800040101010101" charset="-122"/>
              <a:ea typeface="华文新魏" panose="02010800040101010101" charset="-122"/>
              <a:cs typeface="华文新魏" panose="02010800040101010101" charset="-122"/>
            </a:endParaRPr>
          </a:p>
          <a:p>
            <a:r>
              <a:rPr lang="zh-CN" altLang="en-US" sz="2400" b="1" dirty="0">
                <a:solidFill>
                  <a:schemeClr val="tx1"/>
                </a:solidFill>
                <a:effectLst>
                  <a:outerShdw blurRad="38100" dist="19050" dir="2700000" algn="tl" rotWithShape="0">
                    <a:schemeClr val="dk1">
                      <a:alpha val="40000"/>
                    </a:schemeClr>
                  </a:outerShdw>
                </a:effectLst>
                <a:latin typeface="华文新魏" panose="02010800040101010101" charset="-122"/>
                <a:ea typeface="华文新魏" panose="02010800040101010101" charset="-122"/>
                <a:cs typeface="华文新魏" panose="02010800040101010101" charset="-122"/>
              </a:rPr>
              <a:t>1940-1942，对抗日根据地的“大扫荡”。</a:t>
            </a:r>
            <a:endParaRPr lang="zh-CN" altLang="en-US" sz="2400" b="1" dirty="0">
              <a:solidFill>
                <a:schemeClr val="tx1"/>
              </a:solidFill>
              <a:effectLst>
                <a:outerShdw blurRad="38100" dist="19050" dir="2700000" algn="tl" rotWithShape="0">
                  <a:schemeClr val="dk1">
                    <a:alpha val="40000"/>
                  </a:schemeClr>
                </a:outerShdw>
              </a:effectLst>
              <a:latin typeface="华文新魏" panose="02010800040101010101" charset="-122"/>
              <a:ea typeface="华文新魏" panose="02010800040101010101" charset="-122"/>
              <a:cs typeface="华文新魏" panose="02010800040101010101" charset="-122"/>
            </a:endParaRPr>
          </a:p>
        </p:txBody>
      </p:sp>
      <p:sp>
        <p:nvSpPr>
          <p:cNvPr id="4108" name="AutoShape 12"/>
          <p:cNvSpPr>
            <a:spLocks noChangeArrowheads="1"/>
          </p:cNvSpPr>
          <p:nvPr/>
        </p:nvSpPr>
        <p:spPr bwMode="auto">
          <a:xfrm>
            <a:off x="770890" y="2266315"/>
            <a:ext cx="1390650" cy="1936115"/>
          </a:xfrm>
          <a:prstGeom prst="downArrow">
            <a:avLst>
              <a:gd name="adj1" fmla="val 50000"/>
              <a:gd name="adj2" fmla="val 38841"/>
            </a:avLst>
          </a:prstGeom>
        </p:spPr>
        <p:style>
          <a:lnRef idx="2">
            <a:schemeClr val="dk1"/>
          </a:lnRef>
          <a:fillRef idx="1">
            <a:schemeClr val="lt1"/>
          </a:fillRef>
          <a:effectRef idx="0">
            <a:schemeClr val="dk1"/>
          </a:effectRef>
          <a:fontRef idx="minor">
            <a:schemeClr val="dk1"/>
          </a:fontRef>
        </p:style>
        <p:txBody>
          <a:bodyPr vert="eaVert" wrap="none"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800" b="1" i="0" u="none" strike="noStrike" kern="1200" cap="none" spc="0" normalizeH="0" baseline="0" noProof="0">
                <a:ln>
                  <a:noFill/>
                </a:ln>
                <a:solidFill>
                  <a:srgbClr val="FF0000"/>
                </a:solidFill>
                <a:effectLst/>
                <a:uLnTx/>
                <a:uFillTx/>
                <a:latin typeface="+mn-lt"/>
                <a:ea typeface="+mn-ea"/>
                <a:cs typeface="+mn-cs"/>
              </a:rPr>
              <a:t>局部侵华</a:t>
            </a:r>
            <a:endParaRPr kumimoji="0" lang="zh-CN" altLang="en-US" sz="2800" b="1" i="0" u="none" strike="noStrike" kern="1200" cap="none" spc="0" normalizeH="0" baseline="0" noProof="0">
              <a:ln>
                <a:noFill/>
              </a:ln>
              <a:solidFill>
                <a:srgbClr val="FF0000"/>
              </a:solidFill>
              <a:effectLst/>
              <a:uLnTx/>
              <a:uFillTx/>
              <a:latin typeface="+mn-lt"/>
              <a:ea typeface="+mn-ea"/>
              <a:cs typeface="+mn-cs"/>
            </a:endParaRPr>
          </a:p>
        </p:txBody>
      </p:sp>
      <p:sp>
        <p:nvSpPr>
          <p:cNvPr id="4109" name="AutoShape 13"/>
          <p:cNvSpPr>
            <a:spLocks noChangeArrowheads="1"/>
          </p:cNvSpPr>
          <p:nvPr/>
        </p:nvSpPr>
        <p:spPr bwMode="auto">
          <a:xfrm>
            <a:off x="554355" y="4690745"/>
            <a:ext cx="1533525" cy="2108835"/>
          </a:xfrm>
          <a:prstGeom prst="downArrow">
            <a:avLst>
              <a:gd name="adj1" fmla="val 50000"/>
              <a:gd name="adj2" fmla="val 35378"/>
            </a:avLst>
          </a:prstGeom>
        </p:spPr>
        <p:style>
          <a:lnRef idx="2">
            <a:schemeClr val="dk1"/>
          </a:lnRef>
          <a:fillRef idx="1">
            <a:schemeClr val="lt1"/>
          </a:fillRef>
          <a:effectRef idx="0">
            <a:schemeClr val="dk1"/>
          </a:effectRef>
          <a:fontRef idx="minor">
            <a:schemeClr val="dk1"/>
          </a:fontRef>
        </p:style>
        <p:txBody>
          <a:bodyPr vert="eaVert" wrap="none"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800" b="1" i="0" u="none" strike="noStrike" kern="1200" cap="none" spc="0" normalizeH="0" baseline="0" noProof="0" dirty="0">
                <a:ln>
                  <a:noFill/>
                </a:ln>
                <a:solidFill>
                  <a:srgbClr val="FF0000"/>
                </a:solidFill>
                <a:effectLst/>
                <a:uLnTx/>
                <a:uFillTx/>
                <a:latin typeface="+mn-lt"/>
                <a:ea typeface="+mn-ea"/>
                <a:cs typeface="+mn-cs"/>
              </a:rPr>
              <a:t>全 面侵华</a:t>
            </a:r>
            <a:endParaRPr kumimoji="0" lang="zh-CN" altLang="en-US" sz="2800" b="1" i="0" u="none" strike="noStrike" kern="1200" cap="none" spc="0" normalizeH="0" baseline="0" noProof="0" dirty="0">
              <a:ln>
                <a:noFill/>
              </a:ln>
              <a:solidFill>
                <a:srgbClr val="FF0000"/>
              </a:solidFill>
              <a:effectLst/>
              <a:uLnTx/>
              <a:uFillTx/>
              <a:latin typeface="+mn-lt"/>
              <a:ea typeface="+mn-ea"/>
              <a:cs typeface="+mn-cs"/>
            </a:endParaRPr>
          </a:p>
        </p:txBody>
      </p:sp>
      <p:pic>
        <p:nvPicPr>
          <p:cNvPr id="33" name="图片 32" descr="32313537353832343b32313537353830373bd3d2"/>
          <p:cNvPicPr>
            <a:picLocks noChangeAspect="1"/>
          </p:cNvPicPr>
          <p:nvPr/>
        </p:nvPicPr>
        <p:blipFill>
          <a:blip r:embed="rId3"/>
          <a:stretch>
            <a:fillRect/>
          </a:stretch>
        </p:blipFill>
        <p:spPr>
          <a:xfrm>
            <a:off x="260350" y="0"/>
            <a:ext cx="534670" cy="441960"/>
          </a:xfrm>
          <a:prstGeom prst="rect">
            <a:avLst/>
          </a:prstGeom>
        </p:spPr>
      </p:pic>
      <p:sp>
        <p:nvSpPr>
          <p:cNvPr id="13" name="文本框 12"/>
          <p:cNvSpPr txBox="1"/>
          <p:nvPr/>
        </p:nvSpPr>
        <p:spPr>
          <a:xfrm>
            <a:off x="1031875" y="0"/>
            <a:ext cx="4897755" cy="583565"/>
          </a:xfrm>
          <a:prstGeom prst="rect">
            <a:avLst/>
          </a:prstGeom>
          <a:solidFill>
            <a:srgbClr val="FFFF00"/>
          </a:solidFill>
        </p:spPr>
        <p:txBody>
          <a:bodyPr wrap="square" rtlCol="0">
            <a:spAutoFit/>
          </a:bodyPr>
          <a:p>
            <a:r>
              <a:rPr lang="zh-CN" altLang="en-US" sz="3200">
                <a:effectLst>
                  <a:outerShdw blurRad="38100" dist="19050" dir="2700000" algn="tl" rotWithShape="0">
                    <a:schemeClr val="dk1">
                      <a:alpha val="40000"/>
                    </a:schemeClr>
                  </a:outerShdw>
                </a:effectLst>
              </a:rPr>
              <a:t>四、必备知识，夯实基础</a:t>
            </a:r>
            <a:endParaRPr lang="zh-CN" altLang="en-US" sz="3200">
              <a:effectLst>
                <a:outerShdw blurRad="38100" dist="19050" dir="2700000" algn="tl" rotWithShape="0">
                  <a:schemeClr val="dk1">
                    <a:alpha val="40000"/>
                  </a:schemeClr>
                </a:outerShdw>
              </a:effectLst>
            </a:endParaRPr>
          </a:p>
        </p:txBody>
      </p:sp>
      <p:sp>
        <p:nvSpPr>
          <p:cNvPr id="100" name="文本框 99"/>
          <p:cNvSpPr txBox="1"/>
          <p:nvPr/>
        </p:nvSpPr>
        <p:spPr>
          <a:xfrm>
            <a:off x="142240" y="477520"/>
            <a:ext cx="11323955" cy="583565"/>
          </a:xfrm>
          <a:prstGeom prst="rect">
            <a:avLst/>
          </a:prstGeom>
          <a:noFill/>
          <a:ln w="9525">
            <a:noFill/>
          </a:ln>
        </p:spPr>
        <p:txBody>
          <a:bodyPr wrap="square">
            <a:spAutoFit/>
          </a:bodyPr>
          <a:p>
            <a:pPr indent="266700"/>
            <a:r>
              <a:rPr lang="zh-CN" sz="3200" b="1">
                <a:solidFill>
                  <a:srgbClr val="FF0000"/>
                </a:solidFill>
                <a:latin typeface="微软雅黑" panose="020B0503020204020204" pitchFamily="34" charset="-122"/>
                <a:ea typeface="微软雅黑" panose="020B0503020204020204" pitchFamily="34" charset="-122"/>
              </a:rPr>
              <a:t>一、抗日战争</a:t>
            </a:r>
            <a:r>
              <a:rPr lang="en-US" altLang="zh-CN" sz="3200" b="1">
                <a:solidFill>
                  <a:srgbClr val="FF0000"/>
                </a:solidFill>
                <a:latin typeface="微软雅黑" panose="020B0503020204020204" pitchFamily="34" charset="-122"/>
                <a:ea typeface="微软雅黑" panose="020B0503020204020204" pitchFamily="34" charset="-122"/>
              </a:rPr>
              <a:t>——</a:t>
            </a:r>
            <a:r>
              <a:rPr lang="en-US" altLang="zh-CN" sz="2800" b="1">
                <a:solidFill>
                  <a:srgbClr val="FF0000"/>
                </a:solidFill>
                <a:latin typeface="微软雅黑" panose="020B0503020204020204" pitchFamily="34" charset="-122"/>
                <a:ea typeface="微软雅黑" panose="020B0503020204020204" pitchFamily="34" charset="-122"/>
              </a:rPr>
              <a:t> 侵华</a:t>
            </a:r>
            <a:r>
              <a:rPr lang="zh-CN" altLang="en-US" sz="2800" b="1">
                <a:solidFill>
                  <a:srgbClr val="FF0000"/>
                </a:solidFill>
                <a:latin typeface="微软雅黑" panose="020B0503020204020204" pitchFamily="34" charset="-122"/>
                <a:ea typeface="微软雅黑" panose="020B0503020204020204" pitchFamily="34" charset="-122"/>
              </a:rPr>
              <a:t>日军的罪行</a:t>
            </a:r>
            <a:endParaRPr lang="zh-CN" altLang="en-US" b="1">
              <a:solidFill>
                <a:srgbClr val="FF0000"/>
              </a:solidFill>
              <a:latin typeface="微软雅黑" panose="020B0503020204020204" pitchFamily="34" charset="-122"/>
              <a:ea typeface="微软雅黑" panose="020B0503020204020204" pitchFamily="34" charset="-122"/>
            </a:endParaRPr>
          </a:p>
        </p:txBody>
      </p:sp>
      <p:sp>
        <p:nvSpPr>
          <p:cNvPr id="197634" name="文本框 197633"/>
          <p:cNvSpPr txBox="1"/>
          <p:nvPr/>
        </p:nvSpPr>
        <p:spPr>
          <a:xfrm>
            <a:off x="362585" y="1077595"/>
            <a:ext cx="11738610" cy="521970"/>
          </a:xfrm>
          <a:prstGeom prst="rect">
            <a:avLst/>
          </a:prstGeom>
          <a:solidFill>
            <a:srgbClr val="FFFF00"/>
          </a:solidFill>
          <a:ln w="9525">
            <a:noFill/>
            <a:miter/>
          </a:ln>
        </p:spPr>
        <p:txBody>
          <a:bodyPr wrap="square">
            <a:spAutoFit/>
          </a:bodyPr>
          <a:p>
            <a:pPr algn="just" fontAlgn="auto">
              <a:buClr>
                <a:srgbClr val="000000"/>
              </a:buClr>
            </a:pPr>
            <a:r>
              <a:rPr lang="zh-CN" altLang="en-US" sz="2800" b="1" noProof="1">
                <a:solidFill>
                  <a:srgbClr val="0000FF"/>
                </a:solidFill>
                <a:effectLst>
                  <a:outerShdw blurRad="38100" dist="38100" dir="2700000">
                    <a:srgbClr val="C0C0C0"/>
                  </a:outerShdw>
                </a:effectLst>
                <a:latin typeface="华文行楷" panose="02010800040101010101" charset="-122"/>
                <a:ea typeface="华文行楷" panose="02010800040101010101" charset="-122"/>
                <a:cs typeface="华文行楷" panose="02010800040101010101" charset="-122"/>
              </a:rPr>
              <a:t>任务一：</a:t>
            </a:r>
            <a:r>
              <a:rPr lang="zh-CN" altLang="en-US" sz="2800" b="1" noProof="1">
                <a:solidFill>
                  <a:schemeClr val="tx1"/>
                </a:solidFill>
                <a:effectLst>
                  <a:outerShdw blurRad="38100" dist="19050" dir="2700000" algn="tl" rotWithShape="0">
                    <a:schemeClr val="dk1">
                      <a:alpha val="40000"/>
                    </a:schemeClr>
                  </a:outerShdw>
                </a:effectLst>
                <a:highlight>
                  <a:srgbClr val="00FF00"/>
                </a:highlight>
                <a:latin typeface="华文行楷" panose="02010800040101010101" charset="-122"/>
                <a:ea typeface="华文行楷" panose="02010800040101010101" charset="-122"/>
                <a:cs typeface="华文行楷" panose="02010800040101010101" charset="-122"/>
              </a:rPr>
              <a:t>时空观念</a:t>
            </a:r>
            <a:r>
              <a:rPr lang="en-US" altLang="zh-CN" sz="2800" b="1" noProof="1">
                <a:solidFill>
                  <a:schemeClr val="tx1"/>
                </a:solidFill>
                <a:effectLst>
                  <a:outerShdw blurRad="38100" dist="19050" dir="2700000" algn="tl" rotWithShape="0">
                    <a:schemeClr val="dk1">
                      <a:alpha val="40000"/>
                    </a:schemeClr>
                  </a:outerShdw>
                </a:effectLst>
                <a:highlight>
                  <a:srgbClr val="00FF00"/>
                </a:highlight>
                <a:latin typeface="华文行楷" panose="02010800040101010101" charset="-122"/>
                <a:ea typeface="华文行楷" panose="02010800040101010101" charset="-122"/>
                <a:cs typeface="华文行楷" panose="02010800040101010101" charset="-122"/>
              </a:rPr>
              <a:t> </a:t>
            </a:r>
            <a:r>
              <a:rPr lang="zh-CN" altLang="en-US" sz="2800" b="1" noProof="1">
                <a:solidFill>
                  <a:schemeClr val="tx1"/>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cs typeface="华文行楷" panose="02010800040101010101" charset="-122"/>
              </a:rPr>
              <a:t>根据教材，梳理抗日战争期间侵华日军的罪行。</a:t>
            </a:r>
            <a:endParaRPr lang="zh-CN" altLang="en-US" sz="2800" b="1" noProof="1">
              <a:solidFill>
                <a:schemeClr val="tx1"/>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cs typeface="华文行楷" panose="02010800040101010101" charset="-122"/>
            </a:endParaRPr>
          </a:p>
        </p:txBody>
      </p:sp>
      <p:sp>
        <p:nvSpPr>
          <p:cNvPr id="7" name="Rectangle 19"/>
          <p:cNvSpPr/>
          <p:nvPr/>
        </p:nvSpPr>
        <p:spPr>
          <a:xfrm>
            <a:off x="770890" y="1626870"/>
            <a:ext cx="5739130" cy="519430"/>
          </a:xfrm>
          <a:prstGeom prst="rect">
            <a:avLst/>
          </a:prstGeom>
          <a:solidFill>
            <a:schemeClr val="accent6">
              <a:lumMod val="40000"/>
              <a:lumOff val="60000"/>
            </a:schemeClr>
          </a:solidFill>
          <a:ln w="9525">
            <a:noFill/>
          </a:ln>
        </p:spPr>
        <p:txBody>
          <a:bodyPr lIns="90000" tIns="46800" rIns="90000" bIns="46800"/>
          <a:p>
            <a:pPr marL="342900" indent="-342900" fontAlgn="base">
              <a:buFont typeface="Arial" panose="020B0604020202020204" pitchFamily="34" charset="0"/>
              <a:buNone/>
            </a:pPr>
            <a:r>
              <a:rPr lang="zh-CN" altLang="en-US" sz="2800" b="1" strike="noStrike" noProof="1">
                <a:solidFill>
                  <a:srgbClr val="CC0000"/>
                </a:solidFill>
                <a:effectLst>
                  <a:outerShdw blurRad="38100" dist="38100" dir="2700000">
                    <a:srgbClr val="C0C0C0"/>
                  </a:outerShdw>
                </a:effectLst>
                <a:latin typeface="黑体" panose="02010609060101010101" pitchFamily="49" charset="-122"/>
                <a:ea typeface="黑体" panose="02010609060101010101" pitchFamily="49" charset="-122"/>
                <a:cs typeface="+mn-cs"/>
              </a:rPr>
              <a:t>（</a:t>
            </a:r>
            <a:r>
              <a:rPr lang="en-US" altLang="zh-CN" sz="2800" b="1" strike="noStrike" noProof="1">
                <a:solidFill>
                  <a:srgbClr val="CC0000"/>
                </a:solidFill>
                <a:effectLst>
                  <a:outerShdw blurRad="38100" dist="38100" dir="2700000">
                    <a:srgbClr val="C0C0C0"/>
                  </a:outerShdw>
                </a:effectLst>
                <a:latin typeface="黑体" panose="02010609060101010101" pitchFamily="49" charset="-122"/>
                <a:ea typeface="黑体" panose="02010609060101010101" pitchFamily="49" charset="-122"/>
                <a:cs typeface="+mn-cs"/>
              </a:rPr>
              <a:t>1</a:t>
            </a:r>
            <a:r>
              <a:rPr lang="zh-CN" altLang="en-US" sz="2800" b="1" strike="noStrike" noProof="1">
                <a:solidFill>
                  <a:srgbClr val="CC0000"/>
                </a:solidFill>
                <a:effectLst>
                  <a:outerShdw blurRad="38100" dist="38100" dir="2700000">
                    <a:srgbClr val="C0C0C0"/>
                  </a:outerShdw>
                </a:effectLst>
                <a:latin typeface="黑体" panose="02010609060101010101" pitchFamily="49" charset="-122"/>
                <a:ea typeface="黑体" panose="02010609060101010101" pitchFamily="49" charset="-122"/>
                <a:cs typeface="+mn-cs"/>
              </a:rPr>
              <a:t>）军事侵略：占领中国大片领土</a:t>
            </a:r>
            <a:endParaRPr lang="zh-CN" altLang="en-US" sz="2800" b="1" strike="noStrike" noProof="1">
              <a:solidFill>
                <a:srgbClr val="CC0000"/>
              </a:solidFill>
              <a:effectLst>
                <a:outerShdw blurRad="38100" dist="38100" dir="2700000">
                  <a:srgbClr val="C0C0C0"/>
                </a:outerShdw>
              </a:effectLst>
              <a:latin typeface="黑体" panose="02010609060101010101" pitchFamily="49" charset="-122"/>
              <a:ea typeface="黑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0662"/>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70663"/>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70664"/>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1" nodeType="clickEffect">
                                  <p:stCondLst>
                                    <p:cond delay="0"/>
                                  </p:stCondLst>
                                  <p:childTnLst>
                                    <p:set>
                                      <p:cBhvr>
                                        <p:cTn id="23" dur="1" fill="hold">
                                          <p:stCondLst>
                                            <p:cond delay="0"/>
                                          </p:stCondLst>
                                        </p:cTn>
                                        <p:tgtEl>
                                          <p:spTgt spid="4108"/>
                                        </p:tgtEl>
                                        <p:attrNameLst>
                                          <p:attrName>style.visibility</p:attrName>
                                        </p:attrNameLst>
                                      </p:cBhvr>
                                      <p:to>
                                        <p:strVal val="visible"/>
                                      </p:to>
                                    </p:set>
                                    <p:animEffect transition="in" filter="fade">
                                      <p:cBhvr>
                                        <p:cTn id="24" dur="1000"/>
                                        <p:tgtEl>
                                          <p:spTgt spid="4108"/>
                                        </p:tgtEl>
                                      </p:cBhvr>
                                    </p:animEffect>
                                    <p:anim calcmode="lin" valueType="num">
                                      <p:cBhvr>
                                        <p:cTn id="25" dur="1000" fill="hold"/>
                                        <p:tgtEl>
                                          <p:spTgt spid="4108"/>
                                        </p:tgtEl>
                                        <p:attrNameLst>
                                          <p:attrName>ppt_x</p:attrName>
                                        </p:attrNameLst>
                                      </p:cBhvr>
                                      <p:tavLst>
                                        <p:tav tm="0">
                                          <p:val>
                                            <p:strVal val="#ppt_x"/>
                                          </p:val>
                                        </p:tav>
                                        <p:tav tm="100000">
                                          <p:val>
                                            <p:strVal val="#ppt_x"/>
                                          </p:val>
                                        </p:tav>
                                      </p:tavLst>
                                    </p:anim>
                                    <p:anim calcmode="lin" valueType="num">
                                      <p:cBhvr>
                                        <p:cTn id="26" dur="1000" fill="hold"/>
                                        <p:tgtEl>
                                          <p:spTgt spid="410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0665"/>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grpId="0" nodeType="afterEffect">
                                  <p:stCondLst>
                                    <p:cond delay="0"/>
                                  </p:stCondLst>
                                  <p:childTnLst>
                                    <p:set>
                                      <p:cBhvr>
                                        <p:cTn id="33" dur="1" fill="hold">
                                          <p:stCondLst>
                                            <p:cond delay="0"/>
                                          </p:stCondLst>
                                        </p:cTn>
                                        <p:tgtEl>
                                          <p:spTgt spid="70666"/>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grpId="0" nodeType="after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47" presetClass="entr" presetSubtype="0" fill="hold" grpId="0" nodeType="clickEffect">
                                  <p:stCondLst>
                                    <p:cond delay="0"/>
                                  </p:stCondLst>
                                  <p:childTnLst>
                                    <p:set>
                                      <p:cBhvr>
                                        <p:cTn id="40" dur="1" fill="hold">
                                          <p:stCondLst>
                                            <p:cond delay="0"/>
                                          </p:stCondLst>
                                        </p:cTn>
                                        <p:tgtEl>
                                          <p:spTgt spid="4109"/>
                                        </p:tgtEl>
                                        <p:attrNameLst>
                                          <p:attrName>style.visibility</p:attrName>
                                        </p:attrNameLst>
                                      </p:cBhvr>
                                      <p:to>
                                        <p:strVal val="visible"/>
                                      </p:to>
                                    </p:set>
                                    <p:animEffect transition="in" filter="fade">
                                      <p:cBhvr>
                                        <p:cTn id="41" dur="1000"/>
                                        <p:tgtEl>
                                          <p:spTgt spid="4109"/>
                                        </p:tgtEl>
                                      </p:cBhvr>
                                    </p:animEffect>
                                    <p:anim calcmode="lin" valueType="num">
                                      <p:cBhvr>
                                        <p:cTn id="42" dur="1000" fill="hold"/>
                                        <p:tgtEl>
                                          <p:spTgt spid="4109"/>
                                        </p:tgtEl>
                                        <p:attrNameLst>
                                          <p:attrName>ppt_x</p:attrName>
                                        </p:attrNameLst>
                                      </p:cBhvr>
                                      <p:tavLst>
                                        <p:tav tm="0">
                                          <p:val>
                                            <p:strVal val="#ppt_x"/>
                                          </p:val>
                                        </p:tav>
                                        <p:tav tm="100000">
                                          <p:val>
                                            <p:strVal val="#ppt_x"/>
                                          </p:val>
                                        </p:tav>
                                      </p:tavLst>
                                    </p:anim>
                                    <p:anim calcmode="lin" valueType="num">
                                      <p:cBhvr>
                                        <p:cTn id="43" dur="1000" fill="hold"/>
                                        <p:tgtEl>
                                          <p:spTgt spid="410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8" grpId="0" bldLvl="0"/>
      <p:bldP spid="4108" grpId="1" bldLvl="0" animBg="1"/>
      <p:bldP spid="4109" grpId="0" bldLvl="0" animBg="1"/>
      <p:bldP spid="70662" grpId="0"/>
      <p:bldP spid="70663" grpId="0"/>
      <p:bldP spid="70664" grpId="0"/>
      <p:bldP spid="3" grpId="0"/>
      <p:bldP spid="70665" grpId="0"/>
      <p:bldP spid="70666" grpId="0"/>
      <p:bldP spid="6" grpId="0"/>
      <p:bldP spid="7"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142240" y="477520"/>
            <a:ext cx="11323955" cy="583565"/>
          </a:xfrm>
          <a:prstGeom prst="rect">
            <a:avLst/>
          </a:prstGeom>
          <a:noFill/>
          <a:ln w="9525">
            <a:noFill/>
          </a:ln>
        </p:spPr>
        <p:txBody>
          <a:bodyPr wrap="square">
            <a:spAutoFit/>
          </a:bodyPr>
          <a:p>
            <a:pPr indent="266700"/>
            <a:r>
              <a:rPr lang="zh-CN" sz="3200" b="1">
                <a:solidFill>
                  <a:srgbClr val="FF0000"/>
                </a:solidFill>
                <a:latin typeface="微软雅黑" panose="020B0503020204020204" pitchFamily="34" charset="-122"/>
                <a:ea typeface="微软雅黑" panose="020B0503020204020204" pitchFamily="34" charset="-122"/>
              </a:rPr>
              <a:t>一、抗日战争</a:t>
            </a:r>
            <a:r>
              <a:rPr lang="en-US" altLang="zh-CN" sz="3200" b="1">
                <a:solidFill>
                  <a:srgbClr val="FF0000"/>
                </a:solidFill>
                <a:latin typeface="微软雅黑" panose="020B0503020204020204" pitchFamily="34" charset="-122"/>
                <a:ea typeface="微软雅黑" panose="020B0503020204020204" pitchFamily="34" charset="-122"/>
              </a:rPr>
              <a:t>——</a:t>
            </a:r>
            <a:r>
              <a:rPr lang="en-US" altLang="zh-CN" sz="2800" b="1">
                <a:solidFill>
                  <a:srgbClr val="FF0000"/>
                </a:solidFill>
                <a:latin typeface="微软雅黑" panose="020B0503020204020204" pitchFamily="34" charset="-122"/>
                <a:ea typeface="微软雅黑" panose="020B0503020204020204" pitchFamily="34" charset="-122"/>
              </a:rPr>
              <a:t> 侵华</a:t>
            </a:r>
            <a:r>
              <a:rPr lang="zh-CN" altLang="en-US" sz="2800" b="1">
                <a:solidFill>
                  <a:srgbClr val="FF0000"/>
                </a:solidFill>
                <a:latin typeface="微软雅黑" panose="020B0503020204020204" pitchFamily="34" charset="-122"/>
                <a:ea typeface="微软雅黑" panose="020B0503020204020204" pitchFamily="34" charset="-122"/>
              </a:rPr>
              <a:t>日军的罪行</a:t>
            </a:r>
            <a:endParaRPr lang="zh-CN" altLang="en-US" b="1">
              <a:solidFill>
                <a:srgbClr val="FF0000"/>
              </a:solidFill>
              <a:latin typeface="微软雅黑" panose="020B0503020204020204" pitchFamily="34" charset="-122"/>
              <a:ea typeface="微软雅黑" panose="020B0503020204020204" pitchFamily="34" charset="-122"/>
            </a:endParaRPr>
          </a:p>
        </p:txBody>
      </p:sp>
      <p:sp>
        <p:nvSpPr>
          <p:cNvPr id="16395" name="未知"/>
          <p:cNvSpPr/>
          <p:nvPr/>
        </p:nvSpPr>
        <p:spPr>
          <a:xfrm>
            <a:off x="7104063" y="6211888"/>
            <a:ext cx="101600" cy="14287"/>
          </a:xfrm>
          <a:custGeom>
            <a:avLst/>
            <a:gdLst>
              <a:gd name="txL" fmla="*/ 0 w 64"/>
              <a:gd name="txT" fmla="*/ 0 h 9"/>
              <a:gd name="txR" fmla="*/ 64 w 64"/>
              <a:gd name="txB" fmla="*/ 9 h 9"/>
            </a:gdLst>
            <a:ahLst/>
            <a:cxnLst>
              <a:cxn ang="0">
                <a:pos x="0" y="0"/>
              </a:cxn>
              <a:cxn ang="0">
                <a:pos x="2147483647" y="2147483647"/>
              </a:cxn>
            </a:cxnLst>
            <a:rect l="txL" t="txT" r="txR" b="txB"/>
            <a:pathLst>
              <a:path w="64" h="9">
                <a:moveTo>
                  <a:pt x="0" y="0"/>
                </a:moveTo>
                <a:cubicBezTo>
                  <a:pt x="21" y="3"/>
                  <a:pt x="64" y="9"/>
                  <a:pt x="64" y="9"/>
                </a:cubicBezTo>
              </a:path>
            </a:pathLst>
          </a:custGeom>
          <a:solidFill>
            <a:schemeClr val="bg1"/>
          </a:solidFill>
          <a:ln w="38100" cap="flat" cmpd="sng">
            <a:solidFill>
              <a:srgbClr val="FF0000"/>
            </a:solidFill>
            <a:prstDash val="solid"/>
            <a:round/>
            <a:headEnd type="none" w="med" len="med"/>
            <a:tailEnd type="none" w="med" len="med"/>
          </a:ln>
        </p:spPr>
        <p:txBody>
          <a:bodyPr/>
          <a:p>
            <a:endParaRPr lang="zh-CN" altLang="en-US" dirty="0">
              <a:latin typeface="Arial" panose="020B0604020202020204" pitchFamily="34" charset="0"/>
            </a:endParaRPr>
          </a:p>
        </p:txBody>
      </p:sp>
      <p:pic>
        <p:nvPicPr>
          <p:cNvPr id="16404" name="Picture 20" descr="to_left[1]"/>
          <p:cNvPicPr>
            <a:picLocks noGrp="1" noChangeAspect="1"/>
          </p:cNvPicPr>
          <p:nvPr>
            <p:ph sz="quarter" idx="4294967295"/>
          </p:nvPr>
        </p:nvPicPr>
        <p:blipFill>
          <a:blip r:embed="rId1"/>
          <a:srcRect/>
          <a:stretch>
            <a:fillRect/>
          </a:stretch>
        </p:blipFill>
        <p:spPr>
          <a:xfrm>
            <a:off x="0" y="6381750"/>
            <a:ext cx="360680" cy="360680"/>
          </a:xfrm>
          <a:solidFill>
            <a:schemeClr val="bg1">
              <a:alpha val="100000"/>
            </a:schemeClr>
          </a:solidFill>
        </p:spPr>
      </p:pic>
      <p:pic>
        <p:nvPicPr>
          <p:cNvPr id="33" name="图片 32" descr="32313537353832343b32313537353830373bd3d2"/>
          <p:cNvPicPr>
            <a:picLocks noChangeAspect="1"/>
          </p:cNvPicPr>
          <p:nvPr/>
        </p:nvPicPr>
        <p:blipFill>
          <a:blip r:embed="rId2"/>
          <a:stretch>
            <a:fillRect/>
          </a:stretch>
        </p:blipFill>
        <p:spPr>
          <a:xfrm>
            <a:off x="260350" y="0"/>
            <a:ext cx="534670" cy="441960"/>
          </a:xfrm>
          <a:prstGeom prst="rect">
            <a:avLst/>
          </a:prstGeom>
        </p:spPr>
      </p:pic>
      <p:sp>
        <p:nvSpPr>
          <p:cNvPr id="13" name="文本框 12"/>
          <p:cNvSpPr txBox="1"/>
          <p:nvPr/>
        </p:nvSpPr>
        <p:spPr>
          <a:xfrm>
            <a:off x="1031875" y="0"/>
            <a:ext cx="4897755" cy="583565"/>
          </a:xfrm>
          <a:prstGeom prst="rect">
            <a:avLst/>
          </a:prstGeom>
          <a:solidFill>
            <a:srgbClr val="FFFF00"/>
          </a:solidFill>
        </p:spPr>
        <p:txBody>
          <a:bodyPr wrap="square" rtlCol="0">
            <a:spAutoFit/>
          </a:bodyPr>
          <a:p>
            <a:r>
              <a:rPr lang="zh-CN" altLang="en-US" sz="3200">
                <a:effectLst>
                  <a:outerShdw blurRad="38100" dist="19050" dir="2700000" algn="tl" rotWithShape="0">
                    <a:schemeClr val="dk1">
                      <a:alpha val="40000"/>
                    </a:schemeClr>
                  </a:outerShdw>
                </a:effectLst>
              </a:rPr>
              <a:t>四、必备知识，夯实基础</a:t>
            </a:r>
            <a:endParaRPr lang="zh-CN" altLang="en-US" sz="3200">
              <a:effectLst>
                <a:outerShdw blurRad="38100" dist="19050" dir="2700000" algn="tl" rotWithShape="0">
                  <a:schemeClr val="dk1">
                    <a:alpha val="40000"/>
                  </a:schemeClr>
                </a:outerShdw>
              </a:effectLst>
            </a:endParaRPr>
          </a:p>
        </p:txBody>
      </p:sp>
      <p:sp>
        <p:nvSpPr>
          <p:cNvPr id="197634" name="文本框 197633"/>
          <p:cNvSpPr txBox="1"/>
          <p:nvPr/>
        </p:nvSpPr>
        <p:spPr>
          <a:xfrm>
            <a:off x="360680" y="1096645"/>
            <a:ext cx="11738610" cy="521970"/>
          </a:xfrm>
          <a:prstGeom prst="rect">
            <a:avLst/>
          </a:prstGeom>
          <a:solidFill>
            <a:srgbClr val="FFFF00"/>
          </a:solidFill>
          <a:ln w="9525">
            <a:noFill/>
            <a:miter/>
          </a:ln>
        </p:spPr>
        <p:txBody>
          <a:bodyPr wrap="square">
            <a:spAutoFit/>
          </a:bodyPr>
          <a:p>
            <a:pPr algn="just" fontAlgn="auto">
              <a:buClr>
                <a:srgbClr val="000000"/>
              </a:buClr>
            </a:pPr>
            <a:r>
              <a:rPr lang="zh-CN" altLang="en-US" sz="2800" b="1" noProof="1">
                <a:solidFill>
                  <a:srgbClr val="0000FF"/>
                </a:solidFill>
                <a:effectLst>
                  <a:outerShdw blurRad="38100" dist="38100" dir="2700000">
                    <a:srgbClr val="C0C0C0"/>
                  </a:outerShdw>
                </a:effectLst>
                <a:latin typeface="华文行楷" panose="02010800040101010101" charset="-122"/>
                <a:ea typeface="华文行楷" panose="02010800040101010101" charset="-122"/>
                <a:cs typeface="华文行楷" panose="02010800040101010101" charset="-122"/>
              </a:rPr>
              <a:t>任务一：</a:t>
            </a:r>
            <a:r>
              <a:rPr lang="zh-CN" altLang="en-US" sz="2800" b="1" noProof="1">
                <a:solidFill>
                  <a:schemeClr val="tx1"/>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cs typeface="华文行楷" panose="02010800040101010101" charset="-122"/>
              </a:rPr>
              <a:t>根据教材，梳理抗日战争期间侵华日军的罪行。</a:t>
            </a:r>
            <a:endParaRPr lang="zh-CN" altLang="en-US" sz="2800" b="1" noProof="1">
              <a:solidFill>
                <a:schemeClr val="tx1"/>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cs typeface="华文行楷" panose="02010800040101010101" charset="-122"/>
            </a:endParaRPr>
          </a:p>
        </p:txBody>
      </p:sp>
      <p:sp>
        <p:nvSpPr>
          <p:cNvPr id="2" name="Rectangle 19"/>
          <p:cNvSpPr/>
          <p:nvPr/>
        </p:nvSpPr>
        <p:spPr>
          <a:xfrm>
            <a:off x="360680" y="1936115"/>
            <a:ext cx="3422015" cy="519430"/>
          </a:xfrm>
          <a:prstGeom prst="rect">
            <a:avLst/>
          </a:prstGeom>
          <a:solidFill>
            <a:schemeClr val="accent6">
              <a:lumMod val="40000"/>
              <a:lumOff val="60000"/>
            </a:schemeClr>
          </a:solidFill>
          <a:ln w="9525">
            <a:noFill/>
          </a:ln>
        </p:spPr>
        <p:txBody>
          <a:bodyPr lIns="90000" tIns="46800" rIns="90000" bIns="46800"/>
          <a:p>
            <a:pPr marL="342900" indent="-342900" fontAlgn="base">
              <a:buFont typeface="Arial" panose="020B0604020202020204" pitchFamily="34" charset="0"/>
              <a:buNone/>
            </a:pPr>
            <a:r>
              <a:rPr sz="2800" b="1" strike="noStrike" noProof="1">
                <a:solidFill>
                  <a:srgbClr val="C00000"/>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cs typeface="+mn-cs"/>
              </a:rPr>
              <a:t>（2）惨无人道：</a:t>
            </a:r>
            <a:endParaRPr sz="2800" b="1" strike="noStrike" noProof="1">
              <a:solidFill>
                <a:srgbClr val="C00000"/>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cs typeface="+mn-cs"/>
            </a:endParaRPr>
          </a:p>
        </p:txBody>
      </p:sp>
      <p:sp>
        <p:nvSpPr>
          <p:cNvPr id="16393" name="矩形 16392"/>
          <p:cNvSpPr/>
          <p:nvPr/>
        </p:nvSpPr>
        <p:spPr>
          <a:xfrm>
            <a:off x="521335" y="2571115"/>
            <a:ext cx="11847830" cy="521970"/>
          </a:xfrm>
          <a:prstGeom prst="rect">
            <a:avLst/>
          </a:prstGeom>
          <a:noFill/>
          <a:ln w="9525">
            <a:noFill/>
          </a:ln>
        </p:spPr>
        <p:txBody>
          <a:bodyPr wrap="square" anchor="t">
            <a:spAutoFit/>
          </a:bodyPr>
          <a:p>
            <a:pPr algn="l" fontAlgn="base">
              <a:spcBef>
                <a:spcPct val="50000"/>
              </a:spcBef>
              <a:buFont typeface="Arial" panose="020B0604020202020204" pitchFamily="34" charset="0"/>
              <a:buNone/>
            </a:pPr>
            <a:r>
              <a:rPr lang="zh-CN" altLang="en-US" sz="2800" b="1" strike="noStrike" noProof="1">
                <a:effectLst>
                  <a:outerShdw blurRad="38100" dist="38100" dir="2700000">
                    <a:srgbClr val="C0C0C0"/>
                  </a:outerShdw>
                </a:effectLst>
                <a:latin typeface="华文新魏" panose="02010800040101010101" charset="-122"/>
                <a:ea typeface="华文新魏" panose="02010800040101010101" charset="-122"/>
                <a:cs typeface="+mn-cs"/>
              </a:rPr>
              <a:t>违反国际法，细菌战和毒气战、活体试验，制造</a:t>
            </a:r>
            <a:r>
              <a:rPr lang="zh-CN" altLang="en-US" sz="2800" b="1">
                <a:effectLst>
                  <a:outerShdw blurRad="38100" dist="38100" dir="2700000">
                    <a:srgbClr val="C0C0C0"/>
                  </a:outerShdw>
                </a:effectLst>
                <a:latin typeface="华文新魏" panose="02010800040101010101" charset="-122"/>
                <a:ea typeface="华文新魏" panose="02010800040101010101" charset="-122"/>
                <a:sym typeface="+mn-ea"/>
              </a:rPr>
              <a:t>大屠杀、</a:t>
            </a:r>
            <a:r>
              <a:rPr lang="zh-CN" altLang="en-US" sz="2800" b="1" strike="noStrike" noProof="1">
                <a:effectLst>
                  <a:outerShdw blurRad="38100" dist="38100" dir="2700000">
                    <a:srgbClr val="C0C0C0"/>
                  </a:outerShdw>
                </a:effectLst>
                <a:latin typeface="华文新魏" panose="02010800040101010101" charset="-122"/>
                <a:ea typeface="华文新魏" panose="02010800040101010101" charset="-122"/>
                <a:cs typeface="+mn-cs"/>
              </a:rPr>
              <a:t>蹂躏妇女</a:t>
            </a:r>
            <a:endParaRPr lang="zh-CN" altLang="en-US" sz="2800" b="1" strike="noStrike" noProof="1">
              <a:effectLst>
                <a:outerShdw blurRad="38100" dist="38100" dir="2700000">
                  <a:srgbClr val="C0C0C0"/>
                </a:outerShdw>
              </a:effectLst>
              <a:latin typeface="华文新魏" panose="02010800040101010101" charset="-122"/>
              <a:ea typeface="华文新魏" panose="02010800040101010101" charset="-122"/>
              <a:cs typeface="+mn-cs"/>
            </a:endParaRPr>
          </a:p>
        </p:txBody>
      </p:sp>
      <p:sp>
        <p:nvSpPr>
          <p:cNvPr id="4" name="文本框 3"/>
          <p:cNvSpPr txBox="1"/>
          <p:nvPr/>
        </p:nvSpPr>
        <p:spPr>
          <a:xfrm>
            <a:off x="521335" y="3596640"/>
            <a:ext cx="4665980" cy="478155"/>
          </a:xfrm>
          <a:prstGeom prst="rect">
            <a:avLst/>
          </a:prstGeom>
          <a:solidFill>
            <a:schemeClr val="accent6">
              <a:lumMod val="40000"/>
              <a:lumOff val="60000"/>
            </a:schemeClr>
          </a:solidFill>
        </p:spPr>
        <p:txBody>
          <a:bodyPr wrap="square" rtlCol="0" anchor="t">
            <a:spAutoFit/>
          </a:bodyPr>
          <a:p>
            <a:pPr>
              <a:lnSpc>
                <a:spcPct val="90000"/>
              </a:lnSpc>
              <a:spcBef>
                <a:spcPct val="50000"/>
              </a:spcBef>
              <a:buFont typeface="Arial" panose="020B0604020202020204" pitchFamily="34" charset="0"/>
              <a:buNone/>
            </a:pPr>
            <a:r>
              <a:rPr lang="zh-CN" altLang="en-US" sz="2800" b="1">
                <a:solidFill>
                  <a:srgbClr val="C00000"/>
                </a:solidFill>
                <a:effectLst>
                  <a:outerShdw blurRad="38100" dist="38100" dir="2700000">
                    <a:srgbClr val="000000"/>
                  </a:outerShdw>
                </a:effectLst>
                <a:latin typeface="黑体" panose="02010609060101010101" pitchFamily="49" charset="-122"/>
                <a:ea typeface="黑体" panose="02010609060101010101" pitchFamily="49" charset="-122"/>
                <a:cs typeface="黑体" panose="02010609060101010101" pitchFamily="49" charset="-122"/>
                <a:sym typeface="+mn-ea"/>
              </a:rPr>
              <a:t>（</a:t>
            </a:r>
            <a:r>
              <a:rPr lang="en-US" altLang="zh-CN" sz="2800" b="1">
                <a:solidFill>
                  <a:srgbClr val="C00000"/>
                </a:solidFill>
                <a:effectLst>
                  <a:outerShdw blurRad="38100" dist="38100" dir="2700000">
                    <a:srgbClr val="000000"/>
                  </a:outerShdw>
                </a:effectLst>
                <a:latin typeface="黑体" panose="02010609060101010101" pitchFamily="49" charset="-122"/>
                <a:ea typeface="黑体" panose="02010609060101010101" pitchFamily="49" charset="-122"/>
                <a:cs typeface="黑体" panose="02010609060101010101" pitchFamily="49" charset="-122"/>
                <a:sym typeface="+mn-ea"/>
              </a:rPr>
              <a:t>3</a:t>
            </a:r>
            <a:r>
              <a:rPr lang="zh-CN" altLang="en-US" sz="2800" b="1">
                <a:solidFill>
                  <a:srgbClr val="C00000"/>
                </a:solidFill>
                <a:effectLst>
                  <a:outerShdw blurRad="38100" dist="38100" dir="2700000">
                    <a:srgbClr val="000000"/>
                  </a:outerShdw>
                </a:effectLst>
                <a:latin typeface="黑体" panose="02010609060101010101" pitchFamily="49" charset="-122"/>
                <a:ea typeface="黑体" panose="02010609060101010101" pitchFamily="49" charset="-122"/>
                <a:cs typeface="黑体" panose="02010609060101010101" pitchFamily="49" charset="-122"/>
                <a:sym typeface="+mn-ea"/>
              </a:rPr>
              <a:t>）殖民统治（在沦陷区）</a:t>
            </a:r>
            <a:endParaRPr lang="zh-CN" altLang="en-US" sz="2800" b="1">
              <a:solidFill>
                <a:srgbClr val="C00000"/>
              </a:solidFill>
              <a:effectLst>
                <a:outerShdw blurRad="38100" dist="38100" dir="2700000">
                  <a:srgbClr val="000000"/>
                </a:outerShdw>
              </a:effectLst>
              <a:latin typeface="黑体" panose="02010609060101010101" pitchFamily="49" charset="-122"/>
              <a:ea typeface="黑体" panose="02010609060101010101" pitchFamily="49" charset="-122"/>
              <a:cs typeface="黑体" panose="02010609060101010101" pitchFamily="49" charset="-122"/>
              <a:sym typeface="+mn-ea"/>
            </a:endParaRPr>
          </a:p>
        </p:txBody>
      </p:sp>
      <p:pic>
        <p:nvPicPr>
          <p:cNvPr id="6" name="图片 5"/>
          <p:cNvPicPr>
            <a:picLocks noChangeAspect="1"/>
          </p:cNvPicPr>
          <p:nvPr/>
        </p:nvPicPr>
        <p:blipFill>
          <a:blip r:embed="rId3"/>
          <a:stretch>
            <a:fillRect/>
          </a:stretch>
        </p:blipFill>
        <p:spPr>
          <a:xfrm>
            <a:off x="1677035" y="4333875"/>
            <a:ext cx="8610600" cy="1762125"/>
          </a:xfrm>
          <a:prstGeom prst="rect">
            <a:avLst/>
          </a:prstGeom>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41" presetClass="entr" presetSubtype="0" fill="hold" grpId="0" nodeType="afterEffect">
                                  <p:stCondLst>
                                    <p:cond delay="0"/>
                                  </p:stCondLst>
                                  <p:iterate type="lt">
                                    <p:tmPct val="10000"/>
                                  </p:iterate>
                                  <p:childTnLst>
                                    <p:set>
                                      <p:cBhvr>
                                        <p:cTn id="9" dur="1" fill="hold">
                                          <p:stCondLst>
                                            <p:cond delay="0"/>
                                          </p:stCondLst>
                                        </p:cTn>
                                        <p:tgtEl>
                                          <p:spTgt spid="16393"/>
                                        </p:tgtEl>
                                        <p:attrNameLst>
                                          <p:attrName>style.visibility</p:attrName>
                                        </p:attrNameLst>
                                      </p:cBhvr>
                                      <p:to>
                                        <p:strVal val="visible"/>
                                      </p:to>
                                    </p:set>
                                    <p:anim calcmode="lin" valueType="num">
                                      <p:cBhvr>
                                        <p:cTn id="10" dur="500" fill="hold"/>
                                        <p:tgtEl>
                                          <p:spTgt spid="16393"/>
                                        </p:tgtEl>
                                        <p:attrNameLst>
                                          <p:attrName>ppt_x</p:attrName>
                                        </p:attrNameLst>
                                      </p:cBhvr>
                                      <p:tavLst>
                                        <p:tav tm="0">
                                          <p:val>
                                            <p:strVal val="#ppt_x"/>
                                          </p:val>
                                        </p:tav>
                                        <p:tav tm="50000">
                                          <p:val>
                                            <p:strVal val="#ppt_x+.1"/>
                                          </p:val>
                                        </p:tav>
                                        <p:tav tm="100000">
                                          <p:val>
                                            <p:strVal val="#ppt_x"/>
                                          </p:val>
                                        </p:tav>
                                      </p:tavLst>
                                    </p:anim>
                                    <p:anim calcmode="lin" valueType="num">
                                      <p:cBhvr>
                                        <p:cTn id="11" dur="500" fill="hold"/>
                                        <p:tgtEl>
                                          <p:spTgt spid="16393"/>
                                        </p:tgtEl>
                                        <p:attrNameLst>
                                          <p:attrName>ppt_y</p:attrName>
                                        </p:attrNameLst>
                                      </p:cBhvr>
                                      <p:tavLst>
                                        <p:tav tm="0">
                                          <p:val>
                                            <p:strVal val="#ppt_y"/>
                                          </p:val>
                                        </p:tav>
                                        <p:tav tm="100000">
                                          <p:val>
                                            <p:strVal val="#ppt_y"/>
                                          </p:val>
                                        </p:tav>
                                      </p:tavLst>
                                    </p:anim>
                                    <p:anim calcmode="lin" valueType="num">
                                      <p:cBhvr>
                                        <p:cTn id="12" dur="500" fill="hold"/>
                                        <p:tgtEl>
                                          <p:spTgt spid="16393"/>
                                        </p:tgtEl>
                                        <p:attrNameLst>
                                          <p:attrName>ppt_h</p:attrName>
                                        </p:attrNameLst>
                                      </p:cBhvr>
                                      <p:tavLst>
                                        <p:tav tm="0">
                                          <p:val>
                                            <p:strVal val="#ppt_h/10"/>
                                          </p:val>
                                        </p:tav>
                                        <p:tav tm="50000">
                                          <p:val>
                                            <p:strVal val="#ppt_h+.01"/>
                                          </p:val>
                                        </p:tav>
                                        <p:tav tm="100000">
                                          <p:val>
                                            <p:strVal val="#ppt_h"/>
                                          </p:val>
                                        </p:tav>
                                      </p:tavLst>
                                    </p:anim>
                                    <p:anim calcmode="lin" valueType="num">
                                      <p:cBhvr>
                                        <p:cTn id="13" dur="500" fill="hold"/>
                                        <p:tgtEl>
                                          <p:spTgt spid="16393"/>
                                        </p:tgtEl>
                                        <p:attrNameLst>
                                          <p:attrName>ppt_w</p:attrName>
                                        </p:attrNameLst>
                                      </p:cBhvr>
                                      <p:tavLst>
                                        <p:tav tm="0">
                                          <p:val>
                                            <p:strVal val="#ppt_w/10"/>
                                          </p:val>
                                        </p:tav>
                                        <p:tav tm="50000">
                                          <p:val>
                                            <p:strVal val="#ppt_w+.01"/>
                                          </p:val>
                                        </p:tav>
                                        <p:tav tm="100000">
                                          <p:val>
                                            <p:strVal val="#ppt_w"/>
                                          </p:val>
                                        </p:tav>
                                      </p:tavLst>
                                    </p:anim>
                                    <p:animEffect transition="in" filter="fade">
                                      <p:cBhvr>
                                        <p:cTn id="14" dur="500" tmFilter="0,0; .5, 1; 1, 1"/>
                                        <p:tgtEl>
                                          <p:spTgt spid="1639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par>
                          <p:cTn id="20" fill="hold">
                            <p:stCondLst>
                              <p:cond delay="500"/>
                            </p:stCondLst>
                            <p:childTnLst>
                              <p:par>
                                <p:cTn id="21" presetID="1"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16393" grpId="0"/>
      <p:bldP spid="4" grpId="0" bldLvl="0" animBg="1"/>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UNIT_TABLE_BEAUTIFY" val="smartTable{2de5d853-40ca-4da6-8d3f-2ce3a266df05}"/>
  <p:tag name="TABLE_ENDDRAG_ORIGIN_RECT" val="945*485"/>
  <p:tag name="TABLE_ENDDRAG_RECT" val="5*41*945*485"/>
</p:tagLst>
</file>

<file path=ppt/tags/tag63.xml><?xml version="1.0" encoding="utf-8"?>
<p:tagLst xmlns:p="http://schemas.openxmlformats.org/presentationml/2006/main">
  <p:tag name="KSO_WM_UNIT_TABLE_BEAUTIFY" val="smartTable{04fdc919-0c54-4a59-bf5a-334dff251009}"/>
  <p:tag name="TABLE_ENDDRAG_ORIGIN_RECT" val="899*421"/>
  <p:tag name="TABLE_ENDDRAG_RECT" val="20*113*899*421"/>
</p:tagLst>
</file>

<file path=ppt/tags/tag64.xml><?xml version="1.0" encoding="utf-8"?>
<p:tagLst xmlns:p="http://schemas.openxmlformats.org/presentationml/2006/main">
  <p:tag name="KSO_WM_UNIT_TABLE_BEAUTIFY" val="smartTable{c42823c4-1291-4915-b49d-ff47938128bf}"/>
  <p:tag name="TABLE_ENDDRAG_ORIGIN_RECT" val="930*305"/>
  <p:tag name="TABLE_ENDDRAG_RECT" val="20*213*930*305"/>
</p:tagLst>
</file>

<file path=ppt/tags/tag65.xml><?xml version="1.0" encoding="utf-8"?>
<p:tagLst xmlns:p="http://schemas.openxmlformats.org/presentationml/2006/main">
  <p:tag name="ISLIDE.ICON" val="#393769;#400449;"/>
  <p:tag name="ISLIDE.SMARTDIAGRAM" val="#343117;"/>
</p:tagLst>
</file>

<file path=ppt/tags/tag66.xml><?xml version="1.0" encoding="utf-8"?>
<p:tagLst xmlns:p="http://schemas.openxmlformats.org/presentationml/2006/main">
  <p:tag name="KSO_WM_UNIT_TABLE_BEAUTIFY" val="smartTable{5dcf24bf-6fed-4810-adbb-60c8cfd07ab0}"/>
  <p:tag name="TABLE_ENDDRAG_ORIGIN_RECT" val="919*322"/>
  <p:tag name="TABLE_ENDDRAG_RECT" val="28*153*919*322"/>
</p:tagLst>
</file>

<file path=ppt/tags/tag67.xml><?xml version="1.0" encoding="utf-8"?>
<p:tagLst xmlns:p="http://schemas.openxmlformats.org/presentationml/2006/main">
  <p:tag name="KSO_WM_UNIT_TABLE_BEAUTIFY" val="smartTable{f871524c-d2a1-4e7c-a5d2-642b7c47d50e}"/>
  <p:tag name="TABLE_ENDDRAG_ORIGIN_RECT" val="508*333"/>
  <p:tag name="TABLE_ENDDRAG_RECT" val="36*131*508*333"/>
</p:tagLst>
</file>

<file path=ppt/tags/tag68.xml><?xml version="1.0" encoding="utf-8"?>
<p:tagLst xmlns:p="http://schemas.openxmlformats.org/presentationml/2006/main">
  <p:tag name="ISLIDE.ICON" val="#393769;#400449;"/>
  <p:tag name="ISLIDE.SMARTDIAGRAM" val="#343117;"/>
</p:tagLst>
</file>

<file path=ppt/tags/tag69.xml><?xml version="1.0" encoding="utf-8"?>
<p:tagLst xmlns:p="http://schemas.openxmlformats.org/presentationml/2006/main">
  <p:tag name="ISLIDE.ICON" val="#393769;#400449;"/>
  <p:tag name="ISLIDE.SMARTDIAGRAM" val="#343117;"/>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ISLIDE.ICON" val="#393769;#400449;"/>
  <p:tag name="ISLIDE.SMARTDIAGRAM" val="#343117;"/>
</p:tagLst>
</file>

<file path=ppt/tags/tag71.xml><?xml version="1.0" encoding="utf-8"?>
<p:tagLst xmlns:p="http://schemas.openxmlformats.org/presentationml/2006/main">
  <p:tag name="ISLIDE.ICON" val="#393769;#400449;"/>
  <p:tag name="ISLIDE.SMARTDIAGRAM" val="#343117;"/>
</p:tagLst>
</file>

<file path=ppt/tags/tag72.xml><?xml version="1.0" encoding="utf-8"?>
<p:tagLst xmlns:p="http://schemas.openxmlformats.org/presentationml/2006/main">
  <p:tag name="ISLIDE.DIAGRAM" val="#361114;"/>
</p:tagLst>
</file>

<file path=ppt/tags/tag73.xml><?xml version="1.0" encoding="utf-8"?>
<p:tagLst xmlns:p="http://schemas.openxmlformats.org/presentationml/2006/main">
  <p:tag name="ISLIDE.ICON" val="#393769;#400449;"/>
  <p:tag name="ISLIDE.SMARTDIAGRAM" val="#343117;"/>
</p:tagLst>
</file>

<file path=ppt/tags/tag74.xml><?xml version="1.0" encoding="utf-8"?>
<p:tagLst xmlns:p="http://schemas.openxmlformats.org/presentationml/2006/main">
  <p:tag name="KSO_WM_UNIT_TABLE_BEAUTIFY" val="smartTable{cd904ec8-b7d9-4f24-a5d7-66a9616a7206}"/>
</p:tagLst>
</file>

<file path=ppt/tags/tag75.xml><?xml version="1.0" encoding="utf-8"?>
<p:tagLst xmlns:p="http://schemas.openxmlformats.org/presentationml/2006/main">
  <p:tag name="ISLIDE.DIAGRAM" val="#361114;"/>
</p:tagLst>
</file>

<file path=ppt/tags/tag76.xml><?xml version="1.0" encoding="utf-8"?>
<p:tagLst xmlns:p="http://schemas.openxmlformats.org/presentationml/2006/main">
  <p:tag name="ISLIDE.DIAGRAM" val="#361114;"/>
</p:tagLst>
</file>

<file path=ppt/tags/tag77.xml><?xml version="1.0" encoding="utf-8"?>
<p:tagLst xmlns:p="http://schemas.openxmlformats.org/presentationml/2006/main">
  <p:tag name="ISLIDE.DIAGRAM" val="#361114;"/>
</p:tagLst>
</file>

<file path=ppt/tags/tag78.xml><?xml version="1.0" encoding="utf-8"?>
<p:tagLst xmlns:p="http://schemas.openxmlformats.org/presentationml/2006/main">
  <p:tag name="KSO_WM_UNIT_PLACING_PICTURE_USER_VIEWPORT" val="{&quot;height&quot;:7355,&quot;width&quot;:7015}"/>
</p:tagLst>
</file>

<file path=ppt/tags/tag79.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SPECIAL_SOURCE" val="bdnull"/>
</p:tagLst>
</file>

<file path=ppt/tags/tag81.xml><?xml version="1.0" encoding="utf-8"?>
<p:tagLst xmlns:p="http://schemas.openxmlformats.org/presentationml/2006/main">
  <p:tag name="ISLIDE.DIAGRAM" val="#361114;"/>
</p:tagLst>
</file>

<file path=ppt/tags/tag82.xml><?xml version="1.0" encoding="utf-8"?>
<p:tagLst xmlns:p="http://schemas.openxmlformats.org/presentationml/2006/main">
  <p:tag name="KSO_WM_UNIT_TABLE_BEAUTIFY" val="smartTable{4eb7e2c9-2c5c-436b-add0-40e0b63f2a6e}"/>
  <p:tag name="TABLE_ENDDRAG_ORIGIN_RECT" val="734*197"/>
  <p:tag name="TABLE_ENDDRAG_RECT" val="101*123*734*197"/>
</p:tagLst>
</file>

<file path=ppt/tags/tag83.xml><?xml version="1.0" encoding="utf-8"?>
<p:tagLst xmlns:p="http://schemas.openxmlformats.org/presentationml/2006/main">
  <p:tag name="ISLIDE.DIAGRAM" val="#361114;"/>
</p:tagLst>
</file>

<file path=ppt/tags/tag84.xml><?xml version="1.0" encoding="utf-8"?>
<p:tagLst xmlns:p="http://schemas.openxmlformats.org/presentationml/2006/main">
  <p:tag name="KSO_WM_UNIT_TABLE_BEAUTIFY" val="smartTable{0af56532-fef4-45cd-854c-80a7a78e3795}"/>
</p:tagLst>
</file>

<file path=ppt/tags/tag85.xml><?xml version="1.0" encoding="utf-8"?>
<p:tagLst xmlns:p="http://schemas.openxmlformats.org/presentationml/2006/main">
  <p:tag name="KSO_WM_UNIT_TABLE_BEAUTIFY" val="smartTable{4b17a5ae-18e2-410c-be05-6cca9d3f23c6}"/>
</p:tagLst>
</file>

<file path=ppt/tags/tag86.xml><?xml version="1.0" encoding="utf-8"?>
<p:tagLst xmlns:p="http://schemas.openxmlformats.org/presentationml/2006/main">
  <p:tag name="KSO_WM_UNIT_TABLE_BEAUTIFY" val="smartTable{3f41f58e-9f40-45a6-a220-41e84b995370}"/>
</p:tagLst>
</file>

<file path=ppt/tags/tag87.xml><?xml version="1.0" encoding="utf-8"?>
<p:tagLst xmlns:p="http://schemas.openxmlformats.org/presentationml/2006/main">
  <p:tag name="KSO_WM_UNIT_PLACING_PICTURE_USER_VIEWPORT" val="{&quot;height&quot;:10890,&quot;width&quot;:17935}"/>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15285</Words>
  <Application>WPS 演示</Application>
  <PresentationFormat>宽屏</PresentationFormat>
  <Paragraphs>1113</Paragraphs>
  <Slides>53</Slides>
  <Notes>0</Notes>
  <HiddenSlides>0</HiddenSlides>
  <MMClips>0</MMClips>
  <ScaleCrop>false</ScaleCrop>
  <HeadingPairs>
    <vt:vector size="6" baseType="variant">
      <vt:variant>
        <vt:lpstr>已用的字体</vt:lpstr>
      </vt:variant>
      <vt:variant>
        <vt:i4>21</vt:i4>
      </vt:variant>
      <vt:variant>
        <vt:lpstr>主题</vt:lpstr>
      </vt:variant>
      <vt:variant>
        <vt:i4>2</vt:i4>
      </vt:variant>
      <vt:variant>
        <vt:lpstr>幻灯片标题</vt:lpstr>
      </vt:variant>
      <vt:variant>
        <vt:i4>53</vt:i4>
      </vt:variant>
    </vt:vector>
  </HeadingPairs>
  <TitlesOfParts>
    <vt:vector size="76" baseType="lpstr">
      <vt:lpstr>Arial</vt:lpstr>
      <vt:lpstr>宋体</vt:lpstr>
      <vt:lpstr>Wingdings</vt:lpstr>
      <vt:lpstr>Arial Unicode MS</vt:lpstr>
      <vt:lpstr>Calibri</vt:lpstr>
      <vt:lpstr>微软雅黑</vt:lpstr>
      <vt:lpstr>Wingdings</vt:lpstr>
      <vt:lpstr>华文中宋</vt:lpstr>
      <vt:lpstr>字语坊庭轩行楷</vt:lpstr>
      <vt:lpstr>华文行楷</vt:lpstr>
      <vt:lpstr>Courier New</vt:lpstr>
      <vt:lpstr>华文新魏</vt:lpstr>
      <vt:lpstr>黑体</vt:lpstr>
      <vt:lpstr>Tahoma</vt:lpstr>
      <vt:lpstr>阿里巴巴普惠体 B</vt:lpstr>
      <vt:lpstr>楷体</vt:lpstr>
      <vt:lpstr>Calibri</vt:lpstr>
      <vt:lpstr>Times New Roman</vt:lpstr>
      <vt:lpstr>楷体_GB2312</vt:lpstr>
      <vt:lpstr>Times New Roman</vt:lpstr>
      <vt:lpstr>新宋体</vt:lpstr>
      <vt:lpstr>Office 主题</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Administrator</cp:lastModifiedBy>
  <cp:revision>1</cp:revision>
  <dcterms:created xsi:type="dcterms:W3CDTF">2022-09-29T09:41:44Z</dcterms:created>
  <dcterms:modified xsi:type="dcterms:W3CDTF">2022-09-29T09:41:47Z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F7E22D58C402474D9DD00CD0661605AE</vt:lpwstr>
  </property>
  <property fmtid="{D5CDD505-2E9C-101B-9397-08002B2CF9AE}" pid="3" name="KSOProductBuildVer">
    <vt:lpwstr>2052-10.8.2.7058</vt:lpwstr>
  </property>
</Properties>
</file>