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260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62" r:id="rId15"/>
    <p:sldId id="263" r:id="rId16"/>
    <p:sldId id="276" r:id="rId17"/>
    <p:sldId id="274" r:id="rId18"/>
    <p:sldId id="277" r:id="rId19"/>
    <p:sldId id="264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66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6" r:id="rId49"/>
    <p:sldId id="307" r:id="rId50"/>
    <p:sldId id="305" r:id="rId51"/>
    <p:sldId id="308" r:id="rId52"/>
    <p:sldId id="309" r:id="rId53"/>
    <p:sldId id="312" r:id="rId54"/>
    <p:sldId id="310" r:id="rId55"/>
    <p:sldId id="311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</p:sldIdLst>
  <p:sldSz cx="12192000" cy="6858000"/>
  <p:notesSz cx="6858000" cy="9144000"/>
  <p:embeddedFontLst>
    <p:embeddedFont>
      <p:font typeface="等线" panose="02010600030101010101" charset="-122"/>
      <p:regular r:id="rId68"/>
    </p:embeddedFont>
    <p:embeddedFont>
      <p:font typeface="等线 Light" panose="02010600030101010101" charset="-122"/>
      <p:regular r:id="rId69"/>
    </p:embeddedFont>
    <p:embeddedFont>
      <p:font typeface="Calibri" panose="020F0502020204030204" charset="0"/>
      <p:regular r:id="rId70"/>
      <p:bold r:id="rId71"/>
      <p:italic r:id="rId72"/>
      <p:boldItalic r:id="rId73"/>
    </p:embeddedFont>
    <p:embeddedFont>
      <p:font typeface="楷体" panose="02010609060101010101" pitchFamily="49" charset="-122"/>
      <p:regular r:id="rId7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4" Type="http://schemas.openxmlformats.org/officeDocument/2006/relationships/font" Target="fonts/font7.fntdata"/><Relationship Id="rId73" Type="http://schemas.openxmlformats.org/officeDocument/2006/relationships/font" Target="fonts/font6.fntdata"/><Relationship Id="rId72" Type="http://schemas.openxmlformats.org/officeDocument/2006/relationships/font" Target="fonts/font5.fntdata"/><Relationship Id="rId71" Type="http://schemas.openxmlformats.org/officeDocument/2006/relationships/font" Target="fonts/font4.fntdata"/><Relationship Id="rId70" Type="http://schemas.openxmlformats.org/officeDocument/2006/relationships/font" Target="fonts/font3.fntdata"/><Relationship Id="rId7" Type="http://schemas.openxmlformats.org/officeDocument/2006/relationships/slide" Target="slides/slide4.xml"/><Relationship Id="rId69" Type="http://schemas.openxmlformats.org/officeDocument/2006/relationships/font" Target="fonts/font2.fntdata"/><Relationship Id="rId68" Type="http://schemas.openxmlformats.org/officeDocument/2006/relationships/font" Target="fonts/font1.fntdata"/><Relationship Id="rId67" Type="http://schemas.openxmlformats.org/officeDocument/2006/relationships/tableStyles" Target="tableStyles.xml"/><Relationship Id="rId66" Type="http://schemas.openxmlformats.org/officeDocument/2006/relationships/viewProps" Target="viewProps.xml"/><Relationship Id="rId65" Type="http://schemas.openxmlformats.org/officeDocument/2006/relationships/presProps" Target="presProps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92863-2733-46D3-9793-324C5E6614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92863-2733-46D3-9793-324C5E6614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11D6-A37E-4FD7-8981-3C9689FF4F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FF0DC-E0B6-4622-B0D7-517323362E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11D6-A37E-4FD7-8981-3C9689FF4F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FF0DC-E0B6-4622-B0D7-517323362E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11D6-A37E-4FD7-8981-3C9689FF4F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FF0DC-E0B6-4622-B0D7-517323362E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11D6-A37E-4FD7-8981-3C9689FF4F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FF0DC-E0B6-4622-B0D7-517323362E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11D6-A37E-4FD7-8981-3C9689FF4F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FF0DC-E0B6-4622-B0D7-517323362E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11D6-A37E-4FD7-8981-3C9689FF4F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FF0DC-E0B6-4622-B0D7-517323362E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11D6-A37E-4FD7-8981-3C9689FF4F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FF0DC-E0B6-4622-B0D7-517323362E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11D6-A37E-4FD7-8981-3C9689FF4F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FF0DC-E0B6-4622-B0D7-517323362E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11D6-A37E-4FD7-8981-3C9689FF4F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FF0DC-E0B6-4622-B0D7-517323362E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11D6-A37E-4FD7-8981-3C9689FF4F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FF0DC-E0B6-4622-B0D7-517323362E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11D6-A37E-4FD7-8981-3C9689FF4F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FF0DC-E0B6-4622-B0D7-517323362E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B11D6-A37E-4FD7-8981-3C9689FF4F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FF0DC-E0B6-4622-B0D7-517323362E1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A_矩形 30"/>
          <p:cNvSpPr/>
          <p:nvPr>
            <p:custDataLst>
              <p:tags r:id="rId1"/>
            </p:custDataLst>
          </p:nvPr>
        </p:nvSpPr>
        <p:spPr>
          <a:xfrm>
            <a:off x="4964920" y="5206578"/>
            <a:ext cx="226215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spc="300" dirty="0">
                <a:solidFill>
                  <a:srgbClr val="312824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世界中世纪</a:t>
            </a:r>
            <a:r>
              <a:rPr lang="zh-CN" altLang="en-US" sz="2400" spc="300" dirty="0" smtClean="0">
                <a:solidFill>
                  <a:srgbClr val="312824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史</a:t>
            </a:r>
            <a:endParaRPr lang="en-US" altLang="zh-CN" sz="2400" spc="300" dirty="0" smtClean="0">
              <a:solidFill>
                <a:srgbClr val="312824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algn="ctr"/>
            <a:endParaRPr lang="en-US" altLang="zh-CN" sz="2400" spc="300" dirty="0">
              <a:solidFill>
                <a:srgbClr val="312824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algn="ctr"/>
            <a:r>
              <a:rPr lang="zh-CN" altLang="en-US" sz="2400" spc="300" dirty="0" smtClean="0">
                <a:solidFill>
                  <a:srgbClr val="312824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第七课</a:t>
            </a:r>
            <a:endParaRPr lang="zh-CN" altLang="en-US" sz="2400" spc="300" dirty="0">
              <a:solidFill>
                <a:srgbClr val="312824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1" y="0"/>
            <a:ext cx="12192000" cy="5037826"/>
          </a:xfrm>
          <a:prstGeom prst="rect">
            <a:avLst/>
          </a:prstGeom>
          <a:solidFill>
            <a:srgbClr val="312824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PA_矩形 34"/>
          <p:cNvSpPr/>
          <p:nvPr>
            <p:custDataLst>
              <p:tags r:id="rId2"/>
            </p:custDataLst>
          </p:nvPr>
        </p:nvSpPr>
        <p:spPr>
          <a:xfrm>
            <a:off x="1425513" y="2648498"/>
            <a:ext cx="9341019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5500" b="1" spc="3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中世纪的东欧：斯拉夫文明</a:t>
            </a:r>
            <a:endParaRPr lang="zh-CN" altLang="en-US" sz="5500" b="1" spc="3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西斯拉夫人：捷克、斯洛伐克、波兰人等。</a:t>
            </a:r>
            <a:endParaRPr lang="zh-CN" altLang="en-US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南斯拉夫人：塞尔维亚人、克罗地亚人、斯洛文尼亚人、保加利亚人等。</a:t>
            </a:r>
            <a:endParaRPr lang="zh-CN" altLang="en-US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东斯拉夫人：俄罗斯人、乌克兰人、白俄罗斯人等。</a:t>
            </a:r>
            <a:endParaRPr lang="zh-CN" altLang="en-US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（二）分布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489"/>
            <a:ext cx="9144000" cy="682302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889842"/>
            <a:ext cx="12192000" cy="5037826"/>
          </a:xfrm>
          <a:prstGeom prst="rect">
            <a:avLst/>
          </a:prstGeom>
          <a:solidFill>
            <a:srgbClr val="312824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157535" y="3054812"/>
            <a:ext cx="5876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二</a:t>
            </a:r>
            <a:r>
              <a:rPr lang="zh-CN" altLang="en-US" sz="40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、西部</a:t>
            </a:r>
            <a:r>
              <a:rPr lang="en-US" altLang="zh-CN" sz="40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——</a:t>
            </a:r>
            <a:r>
              <a:rPr lang="zh-CN" altLang="en-US" sz="40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捷克与波兰</a:t>
            </a:r>
            <a:endParaRPr lang="zh-CN" altLang="en-US" sz="4000" b="1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889842"/>
            <a:ext cx="12192000" cy="5037826"/>
          </a:xfrm>
          <a:prstGeom prst="rect">
            <a:avLst/>
          </a:prstGeom>
          <a:solidFill>
            <a:srgbClr val="312824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949692" y="2623925"/>
            <a:ext cx="22926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（一）捷克</a:t>
            </a:r>
            <a:endParaRPr lang="en-US" altLang="zh-CN" sz="3200" b="1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（二）波兰</a:t>
            </a:r>
            <a:endParaRPr lang="en-US" altLang="zh-CN" sz="3200" b="1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西斯拉夫人一支。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6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世纪末到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7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世纪初，为了阿瓦尔人的威胁，早期的捷克部落联盟逐渐向国家演变。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第一个载入史册的是萨莫公国（</a:t>
            </a:r>
            <a:r>
              <a:rPr lang="en-US" altLang="zh-CN" sz="2200" dirty="0" err="1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Samo’s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 Realm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，约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623-658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年）。原始社会末期，建立在部落联盟基础上，并未形成稳固的国家。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9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世纪初，在对抗法兰克人的共同利益基础上，捷克人和斯洛伐克人建立了大摩拉维亚国家（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Great Moravia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，约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833-906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年）。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863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年，应大公罗斯提斯拉夫的邀请，拜占庭皇帝派出</a:t>
            </a:r>
            <a:r>
              <a:rPr lang="zh-CN" altLang="en-US" sz="2200" dirty="0" smtClean="0">
                <a:solidFill>
                  <a:srgbClr val="FFFF00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以西里尔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和美多德为首的布教团，到摩拉维亚传教。</a:t>
            </a:r>
            <a:endParaRPr lang="zh-CN" altLang="en-US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36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（一）捷克（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Czechs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28777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捷克国家的形成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77822"/>
            <a:ext cx="9144000" cy="701364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869 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年，罗斯提斯拉夫败于东法兰克人。继位的新大公为与法兰克人修好，驱逐拜占庭的传教团，使捷克皈依了西部的拉丁教会 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10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世纪初，大摩拉维亚陷入分裂内乱。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906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年为匈牙利人所灭。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捷克人国家的中心转至波希米亚（ 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Bohemia 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）地区。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895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年，以波希米亚为中心形成了捷克国家。大摩拉维亚灭亡后，捷克长期处于德国的统治之下，直到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10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世纪末才得到独立，成为波希米亚公国。</a:t>
            </a:r>
            <a:endParaRPr lang="zh-CN" altLang="en-US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36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（一）捷克（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Czechs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28777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捷克国家的形成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时间：约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7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世纪开始，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12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世纪时大体完成。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特点：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u="sng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没有经历发达的奴隶制，直接跨入封建社会。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12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世纪时，封建贵族分为两个阶层：大封建主被称为“潘”，在政治和军事上地位显赫；中小封建主为“骑士”。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u="sng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政治上长期依附于神圣罗马帝国。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1085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年和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1158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年，波希米亚公爵曾两次从皇帝那里获得国王的封授，但都未能世袭。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1212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年，皇帝腓特烈二世正式颁布诏书，将波希米亚公爵提升为波希米亚国王，并且永久世袭。波希米亚国王在神圣罗马帝国的政治生活中发挥着重要的影响。</a:t>
            </a:r>
            <a:endParaRPr lang="zh-CN" altLang="en-US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36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（一）捷克（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Czechs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21082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封建化进程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1024657" y="906530"/>
            <a:ext cx="523220" cy="1054135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200" spc="300" dirty="0" smtClean="0">
                <a:solidFill>
                  <a:srgbClr val="65544F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第七课</a:t>
            </a:r>
            <a:endParaRPr lang="zh-CN" altLang="en-US" sz="2200" spc="300" dirty="0">
              <a:solidFill>
                <a:srgbClr val="65544F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0" y="0"/>
            <a:ext cx="3297677" cy="6858000"/>
          </a:xfrm>
          <a:prstGeom prst="rect">
            <a:avLst/>
          </a:prstGeom>
          <a:solidFill>
            <a:srgbClr val="312824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727535" y="2032213"/>
            <a:ext cx="62971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一</a:t>
            </a:r>
            <a:r>
              <a:rPr lang="zh-CN" altLang="en-US" sz="3200" dirty="0" smtClean="0"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、民族起源</a:t>
            </a:r>
            <a:endParaRPr lang="en-US" altLang="zh-CN" sz="3200" dirty="0" smtClean="0"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 smtClean="0"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二、西部</a:t>
            </a:r>
            <a:r>
              <a:rPr lang="en-US" altLang="zh-CN" sz="3200" dirty="0" smtClean="0"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——</a:t>
            </a:r>
            <a:r>
              <a:rPr lang="zh-CN" altLang="en-US" sz="3200" dirty="0" smtClean="0"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捷克与波兰</a:t>
            </a:r>
            <a:endParaRPr lang="en-US" altLang="zh-CN" sz="3200" dirty="0" smtClean="0"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 smtClean="0"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三、南部</a:t>
            </a:r>
            <a:r>
              <a:rPr lang="en-US" altLang="zh-CN" sz="3200" dirty="0" smtClean="0"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——</a:t>
            </a:r>
            <a:r>
              <a:rPr lang="zh-CN" altLang="en-US" sz="3200" dirty="0" smtClean="0"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混乱的巴尔干</a:t>
            </a:r>
            <a:endParaRPr lang="en-US" altLang="zh-CN" sz="3200" dirty="0" smtClean="0"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 smtClean="0"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四、东部</a:t>
            </a:r>
            <a:r>
              <a:rPr lang="en-US" altLang="zh-CN" sz="3200" dirty="0" smtClean="0"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——</a:t>
            </a:r>
            <a:r>
              <a:rPr lang="zh-CN" altLang="en-US" sz="3200" dirty="0" smtClean="0"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罗斯诸国</a:t>
            </a:r>
            <a:endParaRPr lang="en-US" altLang="zh-CN" sz="3200" dirty="0" smtClean="0"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11334347" y="2370645"/>
            <a:ext cx="0" cy="3472614"/>
          </a:xfrm>
          <a:prstGeom prst="line">
            <a:avLst/>
          </a:prstGeom>
          <a:ln w="25400">
            <a:solidFill>
              <a:srgbClr val="65544F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任意多边形 13"/>
          <p:cNvSpPr/>
          <p:nvPr>
            <p:custDataLst>
              <p:tags r:id="rId1"/>
            </p:custDataLst>
          </p:nvPr>
        </p:nvSpPr>
        <p:spPr>
          <a:xfrm>
            <a:off x="1019372" y="2049887"/>
            <a:ext cx="3394868" cy="3011640"/>
          </a:xfrm>
          <a:custGeom>
            <a:avLst/>
            <a:gdLst>
              <a:gd name="connsiteX0" fmla="*/ 1787424 w 4957012"/>
              <a:gd name="connsiteY0" fmla="*/ 0 h 4716328"/>
              <a:gd name="connsiteX1" fmla="*/ 3169589 w 4957012"/>
              <a:gd name="connsiteY1" fmla="*/ 0 h 4716328"/>
              <a:gd name="connsiteX2" fmla="*/ 3215538 w 4957012"/>
              <a:gd name="connsiteY2" fmla="*/ 11815 h 4716328"/>
              <a:gd name="connsiteX3" fmla="*/ 4957012 w 4957012"/>
              <a:gd name="connsiteY3" fmla="*/ 2378892 h 4716328"/>
              <a:gd name="connsiteX4" fmla="*/ 3443253 w 4957012"/>
              <a:gd name="connsiteY4" fmla="*/ 4662625 h 4716328"/>
              <a:gd name="connsiteX5" fmla="*/ 3296524 w 4957012"/>
              <a:gd name="connsiteY5" fmla="*/ 4716328 h 4716328"/>
              <a:gd name="connsiteX6" fmla="*/ 1660489 w 4957012"/>
              <a:gd name="connsiteY6" fmla="*/ 4716328 h 4716328"/>
              <a:gd name="connsiteX7" fmla="*/ 1513760 w 4957012"/>
              <a:gd name="connsiteY7" fmla="*/ 4662625 h 4716328"/>
              <a:gd name="connsiteX8" fmla="*/ 0 w 4957012"/>
              <a:gd name="connsiteY8" fmla="*/ 2378892 h 4716328"/>
              <a:gd name="connsiteX9" fmla="*/ 1741475 w 4957012"/>
              <a:gd name="connsiteY9" fmla="*/ 11815 h 471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57012" h="4716328">
                <a:moveTo>
                  <a:pt x="1787424" y="0"/>
                </a:moveTo>
                <a:lnTo>
                  <a:pt x="3169589" y="0"/>
                </a:lnTo>
                <a:lnTo>
                  <a:pt x="3215538" y="11815"/>
                </a:lnTo>
                <a:cubicBezTo>
                  <a:pt x="4224460" y="325622"/>
                  <a:pt x="4957012" y="1266709"/>
                  <a:pt x="4957012" y="2378892"/>
                </a:cubicBezTo>
                <a:cubicBezTo>
                  <a:pt x="4957012" y="3405523"/>
                  <a:pt x="4332826" y="4286367"/>
                  <a:pt x="3443253" y="4662625"/>
                </a:cubicBezTo>
                <a:lnTo>
                  <a:pt x="3296524" y="4716328"/>
                </a:lnTo>
                <a:lnTo>
                  <a:pt x="1660489" y="4716328"/>
                </a:lnTo>
                <a:lnTo>
                  <a:pt x="1513760" y="4662625"/>
                </a:lnTo>
                <a:cubicBezTo>
                  <a:pt x="624187" y="4286367"/>
                  <a:pt x="0" y="3405523"/>
                  <a:pt x="0" y="2378892"/>
                </a:cubicBezTo>
                <a:cubicBezTo>
                  <a:pt x="0" y="1266709"/>
                  <a:pt x="732553" y="325622"/>
                  <a:pt x="1741475" y="11815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706077" y="1342001"/>
            <a:ext cx="1885522" cy="707886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zh-CN" altLang="en-US" sz="4000" b="1" spc="3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目录</a:t>
            </a:r>
            <a:endParaRPr lang="zh-CN" altLang="en-US" sz="4000" b="1" spc="3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表现：德国各阶层移民大量涌入，垦荒聚居，大量占有捷克的教职和土地。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影响：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加速了捷克的封建化进程，并使以采矿业和农业为主的捷克封建经济迅速发展。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捷克境内形成了一个德国教俗封建主为主体的特权阶层，基本控制了捷克的政治、经济命脉，攫取了大量财富。同时，捷克城市出现大量赤贫者。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世纪后期，捷克民族和阶级矛盾尖锐，矛盾集中点是捷克的天主教会。</a:t>
            </a:r>
            <a:endParaRPr lang="zh-CN" altLang="en-US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捷克贵族的德意志化。他们接受德国人的影响，抛弃本族语言使用德语，竭力模仿德国人的生活习惯和穿着打扮，并以和德国贵族攀亲为荣。</a:t>
            </a:r>
            <a:endParaRPr lang="zh-CN" altLang="en-US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36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（一）捷克（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Czechs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2492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德意志的影响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578568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约翰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·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胡斯（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Jan Hus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，也有译为扬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·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胡司，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1369-1415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）。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1393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年毕业于布拉格大学，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1398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年在该校任教并成为正式教授，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1400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年成为神甫，在布拉格布道，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1402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年为布拉格大学校长。捷克宗教改革家和爱国者。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zh-CN" altLang="en-US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36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（一）捷克（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Czechs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19399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约翰</a:t>
            </a:r>
            <a:r>
              <a:rPr lang="en-US" altLang="zh-CN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·</a:t>
            </a:r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胡斯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pic>
        <p:nvPicPr>
          <p:cNvPr id="6" name="内容占位符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158" y="1433139"/>
            <a:ext cx="3064213" cy="448442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没收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教产，收归国有。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世俗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权力高于教会权力，否认教皇的最高权威。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取消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教会特权，建立廉价教会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《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圣经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》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最高权威论，圣经是教义的唯一源泉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用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本民族语言做礼拜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algn="just">
              <a:lnSpc>
                <a:spcPct val="150000"/>
              </a:lnSpc>
            </a:pP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胡斯把爱国主义的宣传和揭露天主教会的黑暗结合起来，切中时弊，受到捷克人民群众的热烈拥戴，威望与日俱增。宗教改革外衣掩盖下的捷克民族独立情绪日渐高涨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36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（一）捷克（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Czechs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28777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胡斯的宗教主张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86" y="890337"/>
            <a:ext cx="9077027" cy="596766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213056" y="244006"/>
            <a:ext cx="3765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康斯坦茨宗教会议（</a:t>
            </a:r>
            <a:r>
              <a:rPr lang="en-US" altLang="zh-CN" sz="24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1414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24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99" y="0"/>
            <a:ext cx="10163802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853112" y="15151"/>
            <a:ext cx="4485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胡斯被处以火刑（</a:t>
            </a:r>
            <a:r>
              <a:rPr lang="en-US" altLang="zh-CN" sz="24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1415.7.6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24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61482"/>
            <a:ext cx="9144000" cy="619651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内容占位符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20" y="510702"/>
            <a:ext cx="4036979" cy="5836595"/>
          </a:xfrm>
          <a:prstGeom prst="rect">
            <a:avLst/>
          </a:prstGeom>
        </p:spPr>
      </p:pic>
      <p:pic>
        <p:nvPicPr>
          <p:cNvPr id="6" name="内容占位符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619" y="510702"/>
            <a:ext cx="4184110" cy="583659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233483" y="102699"/>
            <a:ext cx="5725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布拉格旧城广场的胡斯纪念雕像（</a:t>
            </a:r>
            <a:r>
              <a:rPr lang="en-US" altLang="zh-CN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1915</a:t>
            </a:r>
            <a:r>
              <a:rPr lang="zh-CN" altLang="en-US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24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749030"/>
            <a:ext cx="9144000" cy="61089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胡斯殉道的消息激起了捷克人民的极大愤怒。反天主教会斗争愈演愈烈，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1419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7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月形成大规模农民起义。起义者以胡斯宗教改革思想为旗帜，以胡斯党人为领袖，史称“胡斯战争”。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根本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原因：捷克封建社会阶级矛盾和民族矛盾空前激化，焦点集中于德国高级教士控制的天主教会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斗争性质：起义者把斗争的矛头指向教会，要求捷克摆脱德国人的控制，因而这场战争同时也具有反抗外族压迫的民族解放性质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“掷出窗外事件”（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1419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7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月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30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日），胡斯战争开始。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36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（一）捷克（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Czechs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43316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胡斯战争（</a:t>
            </a:r>
            <a:r>
              <a:rPr lang="en-US" altLang="zh-CN" sz="3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1419-1434</a:t>
            </a:r>
            <a:r>
              <a:rPr lang="zh-CN" altLang="en-US" sz="3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04" y="0"/>
            <a:ext cx="9863191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胡斯战争中起义者因来源和主张不同所形成的两个派别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塔波尔派（</a:t>
            </a:r>
            <a:r>
              <a:rPr lang="en-US" altLang="zh-CN" sz="2200" dirty="0" err="1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Taborites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：得名于起义者的根据地塔波尔山，主要由农民、手工业者、矿工和城市平民组成。要求取消教会的各种特权，没收教会地产分给农民；废除农民的封建义务，建立人民共和国。其中最激进者称“毕卡特派”，要求废除私有制、取消国家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圣杯派（</a:t>
            </a:r>
            <a:r>
              <a:rPr lang="en-US" altLang="zh-CN" sz="2200" dirty="0" err="1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Utraquists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：得名于其宗教主张，即俗人也和教士同样享有用圣杯领取圣餐的权利。主要由城市中产阶层和中、小封建主组成。要求没收德国高级教士的财产、限制大封建主贵族的专横、摆脱德国对捷克的控制、建立民族教会、使用本民族语言进行礼拜等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36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（一）捷克（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Czechs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32624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塔波尔</a:t>
            </a:r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派和圣杯派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捷克起义的烽火波及邻国，危及大封建主和罗马教廷的权威与统治，引来教皇和德皇的镇压十字军。胡斯起义军在约翰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·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杰士卡、大小普罗科普等著名将领的领导下，运用“车垒战术”（</a:t>
            </a:r>
            <a:r>
              <a:rPr lang="en-US" altLang="zh-CN" sz="2200" dirty="0" err="1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Wagenburg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 tactics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）以少胜多，先后击退了五次教廷和德国组织的十字军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，并乘势反攻至捷克境外。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 随着战争形势的发展和五次“反围剿”的胜利，胡斯派起义军内部分歧越来越大。圣杯派已经基本实现了自己的目的，为了维护既得利益，开始谋求和敌人的谈判，伺机消灭激进的塔波尔派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1433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年，教皇和德皇与圣杯派秘密谈判，并达成协议，由教会出钱支持圣杯派镇压塔波尔派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1434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年里旁会战（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Battle of </a:t>
            </a:r>
            <a:r>
              <a:rPr lang="en-US" altLang="zh-CN" sz="2200" dirty="0" err="1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Lipany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36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（一）捷克（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Czechs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28777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胡斯战争的经过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3085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胡斯战争不仅在规模和组织上远超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世纪的英法农民起义，而且提出了共和国的政治主张，是中古世界农民战争所罕见的。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极大鼓舞了捷克人民反封建反外族压迫的斗争，沉重打击了天主教和德国封建主势力，捍卫了捷克民族的独立和民族文化教育的发展，从思想上动摇了天主教会的神权统治。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对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16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世纪的宗教改革运动和德国农民战争产生了巨大的影响。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长期的战争对捷克政治和社会的发展也带来了负面的影响。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36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（一）捷克（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Czechs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48013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胡斯改革和胡斯战争的影响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西斯拉夫人一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支在斯拉夫人中发展较为先进，自古以来就居住于喀尔巴阡山和波罗的海之间。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6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至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10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世纪间，波兰人的原始公社制逐渐解体，向国家过渡。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9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中叶，西斯拉夫人的部落在波兰尼的名义下形成政治性共同体，以抗击法兰克人、波希米亚人、匈牙利人的进犯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梅什科一世（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960-992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年）开创波兰的普雅斯特王朝（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960-1370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年），接受从捷克传入的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罗马天主教，把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西欧文化和封建制度一并带到波兰，加速了波兰的封建化进程。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62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</a:t>
            </a:r>
            <a:r>
              <a:rPr lang="zh-CN" altLang="en-US" sz="4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二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）波兰（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Poland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2492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波兰早期国家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749" y="0"/>
            <a:ext cx="8054502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西斯拉夫人一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支在斯拉夫人中发展较为先进，自古以来就居住于喀尔巴阡山和波罗的海之间。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6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至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10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世纪间，波兰人的原始公社制逐渐解体，向国家过渡。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9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中叶，西斯拉夫人的部落在波兰尼的名义下形成政治性共同体，以抗击法兰克人、波希米亚人、匈牙利人的进犯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梅什科一世（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960-992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）开创波兰的普雅斯特王朝（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960-1370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），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接受从捷克传入的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罗马天主教，把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西欧文化和封建制度一并带到波兰，加速了波兰的封建化进程。采邑性质的土地也封赐给军人和教会成员。封建王公、军事贵族、教俗贵族等构成了封建主阶层的整体。他们的土地由战俘和贫困化的自由民演化成的依附农民耕种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梅什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科二世（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1025-1037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）在位时，内忧外患不断，早期波兰国家陷入纷乱。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62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</a:t>
            </a:r>
            <a:r>
              <a:rPr lang="zh-CN" altLang="en-US" sz="4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二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）波兰（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Poland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2492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波兰早期国家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12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世纪后波兰陷入封建割据，最高统治者很少能获得加冕为王的机会，大部分时间只能作为波兰大公而存在。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德国的“东进政策”，向东征服斯拉夫人的土地，将之日耳曼化。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1226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年，为了对抗东部的普鲁士人，马佐维亚的王公康拉德将条顿骑士团引入波兰，并把托伦等波罗的海沿岸地区封给他们，结果引狼入室。条顿骑士团趁机占据了普鲁士地区，切断了波兰向北的入海口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1241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年拔都率领蒙古军西征时，波兰多次遭到蒙古人横扫，城乡破坏极大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世纪初基本完成再次统一。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1385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年通过王室联姻和克列沃协定与立陶宛联合，成为东欧大国。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62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</a:t>
            </a:r>
            <a:r>
              <a:rPr lang="zh-CN" altLang="en-US" sz="4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二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）波兰（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Poland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2492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封建割据时期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政治上：限制国王权力，削弱大贵族权力，加强小贵族权力，忽视市民和农民的权利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         1370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年卡西米尔三世死后，普雅斯特王朝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绝嗣。波兰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王位由匈牙利的波旁家族的路易继承。路易为保全王位，极力讨好贵族，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1374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年授予波兰贵族种种特权，称“科息茨特权”，承认贵族有采邑世系、选举国王、免税、任免官吏等大权。波兰贵族的势力由此空前膨胀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         波兰议会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君主制形成于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15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世纪末。全国议会分为上下两院，上院由教俗大贵族组成，下院由各地“小议会”选派的贵族代表组成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。任何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法案都必须一致通过才能生效，大小贵族利用国会选举的机会迫使国王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让步，中央王权几乎成为形式。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这种制度使中古后期波兰国家的政治陷入极度的混乱和低效中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62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</a:t>
            </a:r>
            <a:r>
              <a:rPr lang="zh-CN" altLang="en-US" sz="4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二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）波兰（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Poland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3647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波兰封建国家的特点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经济上：“再版农奴制”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         和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其它东欧国家类似，因受到西欧商品货币经济发展的影响，波兰逐渐变成供应西欧各国粮食和原料的市场，成为西欧最大的粮食供应国。为了提高农产品的商品率，波兰封建主竭力束缚农奴，压榨农奴的生产价值。为了保证庄园的生产人手，封建主强制农民固定在各庄园中，并制定法律无限期追捕逃亡的农奴。依附农民大批转化为农奴，并承担着沉重的劳役地租。领主可以随意增加地租，决定农奴的宗教信仰。领主不仅拥有对农奴的审判权，即使随意杀害农奴，也只需缴纳少量赔偿金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62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</a:t>
            </a:r>
            <a:r>
              <a:rPr lang="zh-CN" altLang="en-US" sz="4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二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）波兰（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Poland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3647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波兰封建国家的特点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889842"/>
            <a:ext cx="12192000" cy="5037826"/>
          </a:xfrm>
          <a:prstGeom prst="rect">
            <a:avLst/>
          </a:prstGeom>
          <a:solidFill>
            <a:srgbClr val="312824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421503" y="3054812"/>
            <a:ext cx="3348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一、民族起源</a:t>
            </a:r>
            <a:endParaRPr lang="zh-CN" altLang="en-US" sz="4000" b="1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16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是波兰中等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贵族的世纪、中等贵族的“黄金时代”。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经济上的劳役制庄园经济和政治上的贵族民主制。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16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世纪后半期，波兰和立陶宛受莫斯科公国扩张的威胁，决定进一步联合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1569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年两国贵族在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卢布林召开联合会议，正式宣布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合并为波兰共和国。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建立共同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国会，共同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拥戴一个国王，执行统一的对外政策，使用统一的货币，但对内仍保持自治，有各自的行政机关、军队和法庭。波兰贵族占据主要地位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1572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年雅盖洛王朝绝嗣，经过各方贵族多次博弈，波兰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确立了“自由选王制”，规定国王均由贵族自由选举产生。从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1573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年到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1795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年，波兰贵族共选举了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11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个国王，其中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7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个是外国人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。近代波兰逐渐衰落。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462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</a:t>
            </a:r>
            <a:r>
              <a:rPr lang="zh-CN" altLang="en-US" sz="4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二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）波兰（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Poland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48013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近代早期的波兰贵族共和国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889842"/>
            <a:ext cx="12192000" cy="5037826"/>
          </a:xfrm>
          <a:prstGeom prst="rect">
            <a:avLst/>
          </a:prstGeom>
          <a:solidFill>
            <a:srgbClr val="312824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893841" y="3054812"/>
            <a:ext cx="6404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三</a:t>
            </a:r>
            <a:r>
              <a:rPr lang="zh-CN" altLang="en-US" sz="40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、</a:t>
            </a:r>
            <a:r>
              <a:rPr lang="zh-CN" altLang="en-US" sz="4000" b="1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南部</a:t>
            </a:r>
            <a:r>
              <a:rPr lang="en-US" altLang="zh-CN" sz="40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——</a:t>
            </a:r>
            <a:r>
              <a:rPr lang="zh-CN" altLang="en-US" sz="40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混乱的巴尔干</a:t>
            </a:r>
            <a:endParaRPr lang="zh-CN" altLang="en-US" sz="4000" b="1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7307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3999" cy="685949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889842"/>
            <a:ext cx="12192000" cy="5037826"/>
          </a:xfrm>
          <a:prstGeom prst="rect">
            <a:avLst/>
          </a:prstGeom>
          <a:solidFill>
            <a:srgbClr val="312824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421229" y="3054812"/>
            <a:ext cx="53495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三</a:t>
            </a:r>
            <a:r>
              <a:rPr lang="zh-CN" altLang="en-US" sz="40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、东部</a:t>
            </a:r>
            <a:r>
              <a:rPr lang="en-US" altLang="zh-CN" sz="40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——</a:t>
            </a:r>
            <a:r>
              <a:rPr lang="zh-CN" altLang="en-US" sz="4000" b="1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罗</a:t>
            </a:r>
            <a:r>
              <a:rPr lang="zh-CN" altLang="en-US" sz="40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斯诸国</a:t>
            </a:r>
            <a:endParaRPr lang="zh-CN" altLang="en-US" sz="4000" b="1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889842"/>
            <a:ext cx="12192000" cy="5037826"/>
          </a:xfrm>
          <a:prstGeom prst="rect">
            <a:avLst/>
          </a:prstGeom>
          <a:solidFill>
            <a:srgbClr val="312824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052538" y="2254593"/>
            <a:ext cx="608692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（一）地理概况</a:t>
            </a:r>
            <a:endParaRPr lang="en-US" altLang="zh-CN" sz="3200" b="1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（二）罗斯人和基辅罗斯</a:t>
            </a:r>
            <a:endParaRPr lang="en-US" altLang="zh-CN" sz="3200" b="1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（三）蒙古的统治和莫斯科大公</a:t>
            </a:r>
            <a:endParaRPr lang="en-US" altLang="zh-CN" sz="3200" b="1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1143759"/>
            <a:ext cx="10913639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俄罗斯</a:t>
            </a:r>
            <a:r>
              <a:rPr lang="zh-CN" altLang="en-US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！世界舞台上的奇迹！从差不多位于中欧的河流，横贯亚洲和东边的大海，直到遥远的美洲大地，东西横跨一万俄里！从亚洲南部的波斯绵延至有人居住的世界的尽头</a:t>
            </a:r>
            <a:r>
              <a:rPr lang="en-US" altLang="zh-CN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北极，南北纵长五千俄里。哪一个国家与之旗鼓相当？或是它的一半？有多少国家可以赶上它的二十分之一，或五十分之一？</a:t>
            </a:r>
            <a:r>
              <a:rPr lang="en-US" altLang="zh-CN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它拥有各种土地，从最温暖的到最寒冷的，从火炉般的埃里温（</a:t>
            </a:r>
            <a:r>
              <a:rPr lang="en-US" altLang="zh-CN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Erivan</a:t>
            </a:r>
            <a:r>
              <a:rPr lang="zh-CN" altLang="en-US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）到冰封雪冻的拉普兰（</a:t>
            </a:r>
            <a:r>
              <a:rPr lang="en-US" altLang="zh-CN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Lapland</a:t>
            </a:r>
            <a:r>
              <a:rPr lang="zh-CN" altLang="en-US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）。按照它当前的发展状况</a:t>
            </a:r>
            <a:r>
              <a:rPr lang="en-US" altLang="zh-CN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一个自足、独立、完美和浑然一体的世界，其丰富的物产足以提供生活的全部需要、舒适和快乐。</a:t>
            </a:r>
            <a:endParaRPr lang="zh-CN" altLang="en-US" sz="22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波戈金（</a:t>
            </a:r>
            <a:r>
              <a:rPr lang="en-US" altLang="zh-CN" dirty="0" err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Pogodin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zh-CN" altLang="en-US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274838"/>
            <a:ext cx="109136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那个国家过于寒冷，它的人民犹如讨厌的蜜蜂。</a:t>
            </a:r>
            <a:endParaRPr lang="zh-CN" altLang="en-US" sz="22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我的报告到此为止，没有其他消息向您禀告。</a:t>
            </a:r>
            <a:endParaRPr lang="zh-CN" altLang="en-US" sz="22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乔治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托波维尔大使给英格兰女王伊丽莎白一世的</a:t>
            </a:r>
            <a:r>
              <a:rPr lang="zh-CN" altLang="en-US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报告</a:t>
            </a:r>
            <a:endParaRPr lang="en-US" altLang="zh-CN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</a:t>
            </a:r>
            <a:r>
              <a:rPr lang="en-US" altLang="zh-CN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zh-CN" altLang="en-US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尼古拉</a:t>
            </a:r>
            <a:r>
              <a:rPr lang="en-US" altLang="zh-CN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梁赞诺夫斯基，马克</a:t>
            </a:r>
            <a:r>
              <a:rPr lang="en-US" altLang="zh-CN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斯坦伯格</a:t>
            </a:r>
            <a:r>
              <a:rPr lang="en-US" altLang="zh-CN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俄罗斯史</a:t>
            </a:r>
            <a:r>
              <a:rPr lang="en-US" altLang="zh-CN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（第七版），上海人民出版社</a:t>
            </a:r>
            <a:r>
              <a:rPr lang="en-US" altLang="zh-CN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2007</a:t>
            </a:r>
            <a:r>
              <a:rPr lang="zh-CN" altLang="en-US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年版，第</a:t>
            </a:r>
            <a:r>
              <a:rPr lang="en-US" altLang="zh-CN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1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页。</a:t>
            </a:r>
            <a:endParaRPr lang="zh-CN" altLang="en-US" sz="1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50000"/>
              </a:lnSpc>
            </a:pPr>
            <a:endParaRPr lang="zh-CN" altLang="en-US" sz="1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3593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主体是巨大的平原，没有足以阻碍扩张的天然屏障。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发达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的河流与湖泊网络。第聂伯河（基辅），伏尔加河（莫斯科）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长期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是一个内陆国家。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气候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严苛，寒冷，降水不足。严格的大陆型气候。从北到南依次为极地荒漠、苔原、森林苔原、森林、森林草原、草原带和半荒漠带。优良的可耕地面积相对不足。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欧洲的边地。外部入侵，相对孤立和落后。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3884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（一）地理概况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28777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地理和气候特征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889842"/>
            <a:ext cx="12192000" cy="5037826"/>
          </a:xfrm>
          <a:prstGeom prst="rect">
            <a:avLst/>
          </a:prstGeom>
          <a:solidFill>
            <a:srgbClr val="312824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528102" y="2623925"/>
            <a:ext cx="31357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（一）斯拉夫人</a:t>
            </a:r>
            <a:endParaRPr lang="en-US" altLang="zh-CN" sz="3200" b="1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（二）分布</a:t>
            </a:r>
            <a:endParaRPr lang="en-US" altLang="zh-CN" sz="3200" b="1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1562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东斯拉夫人的一个部落，得名于第聂伯河中游的露丝河。苏联学者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诺曼人。东斯拉夫人称之为“瓦良格人”（意为商人），芬兰人称之为“鲁茨人”（芬兰语</a:t>
            </a:r>
            <a:r>
              <a:rPr lang="en-US" altLang="zh-CN" sz="2200" dirty="0" err="1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Ruotsi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，意为划船者），由</a:t>
            </a:r>
            <a:r>
              <a:rPr lang="en-US" altLang="zh-CN" sz="2200" dirty="0" err="1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Ruotsi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演变为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Russ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，即罗斯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</a:t>
            </a:r>
            <a:r>
              <a:rPr lang="zh-CN" altLang="en-US" sz="4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二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）罗斯人和基辅罗斯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44518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“罗斯人”（</a:t>
            </a:r>
            <a:r>
              <a:rPr lang="en-US" altLang="zh-CN" sz="3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Russians</a:t>
            </a:r>
            <a:r>
              <a:rPr lang="zh-CN" altLang="en-US" sz="3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03" y="0"/>
            <a:ext cx="5526593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1143759"/>
            <a:ext cx="1091363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于是</a:t>
            </a:r>
            <a:r>
              <a:rPr lang="zh-CN" altLang="en-US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，他们去了国外，到瓦兰的罗斯人那里去了：那些瓦兰人（</a:t>
            </a:r>
            <a:r>
              <a:rPr lang="en-US" altLang="zh-CN" sz="2200" dirty="0" err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Varangians</a:t>
            </a:r>
            <a:r>
              <a:rPr lang="zh-CN" altLang="en-US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被称为罗斯人，正如有的瓦兰人被称为瑞典人，有的被称为诺曼人、盎格鲁人，还有的被称为哥特人一样，总之都是瓦良格人的别名。然后楚德人、斯拉夫人和克里维奇人对罗斯人说：“我们的国土广袤无垠，物产丰富，但是毫无秩序。来统治我们吧！”后者便选了三兄弟做他们的首领。兄弟三人就带上他们的亲属和所有的罗斯人上路了。老大留里克（</a:t>
            </a:r>
            <a:r>
              <a:rPr lang="en-US" altLang="zh-CN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Rurik</a:t>
            </a:r>
            <a:r>
              <a:rPr lang="zh-CN" altLang="en-US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）在诺夫哥罗德住下来；老二西纽斯（</a:t>
            </a:r>
            <a:r>
              <a:rPr lang="en-US" altLang="zh-CN" sz="2200" dirty="0" err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Sineus</a:t>
            </a:r>
            <a:r>
              <a:rPr lang="zh-CN" altLang="en-US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）在贝耶卢热罗住下来；老三特鲁沃尔（</a:t>
            </a:r>
            <a:r>
              <a:rPr lang="en-US" altLang="zh-CN" sz="2200" dirty="0" err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Truvor</a:t>
            </a:r>
            <a:r>
              <a:rPr lang="zh-CN" altLang="en-US" sz="2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）在伊兹波尔斯克住下来。由于这些瓦兰人的缘故，诺夫哥罗德地区在世人眼里就成为罗斯人的家园。诺夫哥罗德现在的居民是瓦兰人的后裔，但他们以前是斯拉夫人。</a:t>
            </a:r>
            <a:endParaRPr lang="zh-CN" altLang="en-US" sz="22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往年纪事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65484" y="612844"/>
            <a:ext cx="5715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《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往年纪事</a:t>
            </a:r>
            <a:r>
              <a:rPr lang="en-US" altLang="zh-CN" sz="24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》</a:t>
            </a:r>
            <a:r>
              <a:rPr lang="zh-CN" altLang="en-US" sz="24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也</a:t>
            </a:r>
            <a:r>
              <a:rPr lang="zh-CN" altLang="en-US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称</a:t>
            </a:r>
            <a:r>
              <a:rPr lang="en-US" altLang="zh-CN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《</a:t>
            </a:r>
            <a:r>
              <a:rPr lang="zh-CN" altLang="en-US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古史纪年</a:t>
            </a:r>
            <a:r>
              <a:rPr lang="en-US" altLang="zh-CN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》</a:t>
            </a:r>
            <a:r>
              <a:rPr lang="zh-CN" altLang="en-US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、</a:t>
            </a:r>
            <a:r>
              <a:rPr lang="en-US" altLang="zh-CN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《</a:t>
            </a:r>
            <a:r>
              <a:rPr lang="zh-CN" altLang="en-US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原初编年史</a:t>
            </a:r>
            <a:r>
              <a:rPr lang="en-US" altLang="zh-CN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》</a:t>
            </a:r>
            <a:r>
              <a:rPr lang="zh-CN" altLang="en-US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、</a:t>
            </a:r>
            <a:r>
              <a:rPr lang="en-US" altLang="zh-CN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《</a:t>
            </a:r>
            <a:r>
              <a:rPr lang="zh-CN" altLang="en-US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古编年纪</a:t>
            </a:r>
            <a:r>
              <a:rPr lang="en-US" altLang="zh-CN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》</a:t>
            </a:r>
            <a:r>
              <a:rPr lang="zh-CN" altLang="en-US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，是中世纪基辅罗斯一部描述东斯拉夫人早期历史的著作。本书根据拜占庭的编年史、西、东斯拉夫的文学作品、官方文件以及口头文学等史料汇编而成，现存最早的版本为公元</a:t>
            </a:r>
            <a:r>
              <a:rPr lang="en-US" altLang="zh-CN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1377</a:t>
            </a:r>
            <a:r>
              <a:rPr lang="zh-CN" altLang="en-US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年的手稿。一般认为本书的作者为基辅洞窟修道院的僧侣聂斯特，现代有部分学者认为该书是一部综合作品集。第一版记载至公元</a:t>
            </a:r>
            <a:r>
              <a:rPr lang="en-US" altLang="zh-CN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1113</a:t>
            </a:r>
            <a:r>
              <a:rPr lang="zh-CN" altLang="en-US" sz="24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年。</a:t>
            </a:r>
            <a:endParaRPr lang="zh-CN" altLang="en-US" sz="24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pic>
        <p:nvPicPr>
          <p:cNvPr id="5" name="内容占位符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023" y="1768641"/>
            <a:ext cx="5031516" cy="332071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862 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年，瓦良格人军事首领留里克兄弟应“召请”到诺夫哥罗德，建罗斯国，并任第一任王公，称留里克王朝。同一期间，瓦良格人商队首领阿斯科德和迪尔在基辅亦建立国家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882 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年，罗斯大公奥列格攻占基辅，遂迁都基辅。形成以基辅为中心的古罗斯国家，通称“基辅罗斯”，意为“罗斯人的土地”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基辅罗斯是早期的不成熟的封建国家，松散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的政治联合体。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“索贡巡行”：基辅罗斯大公维系统治权威的表现手段。每年冬初，大公率领亲兵队到各地征收贡物，主要是毛皮、蜂蜜、蜂蜡等物，后来也征收粮食和奴隶，开春则用船只装运货物前往君士坦丁堡交易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</a:t>
            </a:r>
            <a:r>
              <a:rPr lang="zh-CN" altLang="en-US" sz="4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二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）罗斯人和基辅罗斯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50994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基辅罗斯国家（</a:t>
            </a:r>
            <a:r>
              <a:rPr lang="en-US" altLang="zh-CN" sz="3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862—1054</a:t>
            </a:r>
            <a:r>
              <a:rPr lang="zh-CN" altLang="en-US" sz="3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9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世纪中叶，罗斯开始基督教化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957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年，基辅罗斯女大公奥尔加前往君士坦丁堡受洗，皈依基督教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10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世纪后期弗拉基米尔大公在位时，罗斯人最终完成基督教化。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988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年，弗拉基米尔大公宣布摒弃原始的多神教信仰，举国皈依基督教，以希腊正教为国教，强迫全体罗斯居民下河接受洗礼。拜占庭派出教士主持罗斯人的洗礼。从此后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200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余年，罗斯的大主教和主教皆为拜占庭人，罗斯教会从属于君士坦丁堡大牧首。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</a:t>
            </a:r>
            <a:r>
              <a:rPr lang="zh-CN" altLang="en-US" sz="4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二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）罗斯人和基辅罗斯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35173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罗斯受洗（</a:t>
            </a:r>
            <a:r>
              <a:rPr lang="en-US" altLang="zh-CN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988</a:t>
            </a:r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年）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封建主：王公贵戚、大中小波雅尔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贵族。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依附农民：斯美尔德、扎库比和里亚多维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奇。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智者雅罗斯拉夫大公（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1019-1054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）在位时期文治武功，基辅罗斯达到了其历史上的高峰。雅罗斯拉夫逝世后，几个儿子分割政权，混战多年，基辅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罗斯陷于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解体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11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世纪后期到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13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世纪初，罗斯分裂为许多独立的公国，重要的有弗拉基米尔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-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苏兹达尔（后来的莫斯科）、加利奇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-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沃伦（乌克兰地区）、波洛茨克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-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明斯克、诺夫哥罗德等。诸王公混战不休，社会动荡，直到蒙古人的来临。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</a:t>
            </a:r>
            <a:r>
              <a:rPr lang="zh-CN" altLang="en-US" sz="40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二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）罗斯人和基辅罗斯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44165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基辅罗斯的封建化和衰亡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957" y="0"/>
            <a:ext cx="6712085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1222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年，哲别、速不台西征。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1223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5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月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31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日，蒙古军在喀尔喀河畔大败罗斯与波洛伏齐人联军。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《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新元史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》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载，“是役也，斡罗斯亡六王、七十二侯，兵士十死八九。”蒙古军前锋到达基辅附近。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1236-1242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年，蒙古军第二次西征（长子出征）。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1238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年，蒙军陷东北罗斯。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1240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年，基辅城陷，蒙军入侵东欧各地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。最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远处到维也纳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以南，亚得里亚海沿岸。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1243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年，金帐汗国（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Golden Horde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立，都萨莱。作为罗斯各公国的宗主国，金帐汗利用罗斯当地王公来统治。金帐汗向各罗斯王公颁发“封诰”，向几个主要城市派遣了行政长官，并派官员清查人口和土地以征收税赋。教会与宗教活动大体受到尊重，成为日后俄罗斯民族形成和独立统一的精神力量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7366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（三）蒙古的统治和莫斯科大公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2492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蒙古征服罗斯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 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世纪初，因讨好金帐汗的政策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，莫斯科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公国逐渐崛起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1327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年，罗斯都主教由基辅迁至莫斯科，进一步提升了莫斯科公国的威望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1328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年，金帐汗册封莫斯科大公为“弗拉基米尔和全罗斯大公” ，为其征收税赋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莫斯科大公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底米特里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·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伊凡诺维奇统治时期（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1359—1389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），与城市结盟，实行优待工商业的政策，并三次东征，平定了罗斯内部的政敌，主要是特维尔公国。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 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世纪中叶，因宫廷内部的无休止的争权斗争，金帐汗国已逐渐衰落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1380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年，底米特里大公因在库利科沃战役击败金帐汗主力，被称为“顿斯科伊”（顿河英雄）。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1382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年，蒙古势力反扑，底米特里再次称臣。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7366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（三）蒙古的统治和莫斯科大公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32624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莫斯科公国的崛起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早期生活区域：东欧大平原西南部，奥得河与维斯瓦河流域。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公元前最后几个世纪，逐渐形成东西两支。第聂伯河流域。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民族大迁徙时期，东西两支斯拉夫向南进入多瑙河下游和巴尔干地区，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6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世纪后形成南方斯拉夫人聚居区。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9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世纪时，马扎尔人西迁至多瑙河中游潘诺尼亚平原，阻隔了各斯拉夫人分支的交流，三个分支逐渐走向不同的发展道路。</a:t>
            </a:r>
            <a:endParaRPr lang="en-US" altLang="zh-CN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6192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（一）斯拉夫人（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Slavs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早期发展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进入 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15 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世纪，莫斯科公国的势力不断扩张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，利用灵活的手段逐步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完成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了罗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斯的统一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伊凡三世统治时期（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1462-1505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），莫斯科公国统治下的罗斯最终获得独立。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1453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年拜占庭帝国灭亡，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1472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年，伊凡三世与亡国的拜占庭公主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联姻，自诩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继承罗马帝国，并首次使用“全罗斯大公”及“沙皇”的称号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1478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年，伊凡三世停止向蒙古缴纳贡赋。</a:t>
            </a:r>
            <a:r>
              <a:rPr lang="en-US" altLang="zh-CN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1480 </a:t>
            </a:r>
            <a:r>
              <a:rPr lang="zh-CN" altLang="en-US" sz="2200" dirty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年，蒙古军队与伊凡三世的军队在乌格腊河两岸对峙。进入冬季，伊凡撤兵，蒙古军队亦退走。至此，持续两个世纪的蒙古人对罗斯人的宗主政权彻底废除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zh-CN" altLang="en-US" sz="22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7366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（三）蒙古的统治和莫斯科大公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3910" y="1433139"/>
            <a:ext cx="32624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莫斯科公国的崛起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自选主题，设计结构，写一篇专业论文。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要求：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不少于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2000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字。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格式完整，参考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《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历史研究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》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写作规范。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手写，</a:t>
            </a:r>
            <a:r>
              <a:rPr lang="zh-CN" altLang="en-US" sz="2200" dirty="0" smtClean="0">
                <a:solidFill>
                  <a:srgbClr val="FFFF00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不得抄袭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第二次作业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665"/>
            <a:ext cx="9144000" cy="685966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内容占位符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204" y="0"/>
            <a:ext cx="9241592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1F1D"/>
          </a:solidFill>
          <a:ln>
            <a:solidFill>
              <a:srgbClr val="111111"/>
            </a:solidFill>
          </a:ln>
          <a:effectLst>
            <a:outerShdw blurRad="558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39180" y="2113255"/>
            <a:ext cx="1091363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1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世纪时，塔西佗称斯拉夫人为“维涅德人”（</a:t>
            </a:r>
            <a:r>
              <a:rPr lang="en-US" altLang="zh-CN" sz="2200" dirty="0" err="1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Venedi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），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6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世纪后，维涅德人被称为“斯拉夫人”，主要是西斯拉夫人；东斯拉夫人被拜占庭史家称为“安特人”（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Antes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古斯拉夫语</a:t>
            </a:r>
            <a:r>
              <a:rPr lang="en-US" altLang="zh-CN" sz="2200" dirty="0" err="1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slovo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（“说同样语言的人”）。斯拉夫人称外人为</a:t>
            </a:r>
            <a:r>
              <a:rPr lang="en-US" altLang="zh-CN" sz="2200" dirty="0" err="1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němci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，多指日耳曼人。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一说英语中的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slave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词根来自</a:t>
            </a:r>
            <a:r>
              <a:rPr lang="en-US" altLang="zh-CN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Slav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，源自拉丁语的</a:t>
            </a:r>
            <a:r>
              <a:rPr lang="en-US" altLang="zh-CN" sz="2200" dirty="0" err="1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slavus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（“奴隶”）。因为哥特人曾大批将这个民族卖给罗马人作为奴隶，故以此称呼这个民族。</a:t>
            </a:r>
            <a:endParaRPr lang="en-US" altLang="zh-CN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斯拉夫语言中，</a:t>
            </a:r>
            <a:r>
              <a:rPr lang="en-US" altLang="zh-CN" sz="2200" dirty="0" err="1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slav</a:t>
            </a:r>
            <a:r>
              <a:rPr lang="zh-CN" altLang="en-US" sz="22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一词为“光荣”、“荣誉 ”、“崇拜”等意。</a:t>
            </a:r>
            <a:endParaRPr lang="zh-CN" altLang="en-US" sz="22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910" y="332564"/>
            <a:ext cx="6192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（一）斯拉夫人（</a:t>
            </a:r>
            <a:r>
              <a:rPr lang="en-US" altLang="zh-CN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Slavs</a:t>
            </a:r>
            <a:r>
              <a:rPr lang="zh-CN" altLang="en-US" sz="4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）</a:t>
            </a:r>
            <a:endParaRPr lang="zh-CN" altLang="en-US" sz="4000" dirty="0" smtClean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3910" y="1433139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思源黑体 Regular" panose="020B0500000000000000" pitchFamily="34" charset="-122"/>
                <a:ea typeface="思源黑体 Regular" panose="020B0500000000000000" pitchFamily="34" charset="-122"/>
              </a:rPr>
              <a:t>名称由来</a:t>
            </a:r>
            <a:endParaRPr lang="zh-CN" altLang="en-US" sz="3000" dirty="0">
              <a:solidFill>
                <a:schemeClr val="bg1"/>
              </a:solidFill>
              <a:latin typeface="思源黑体 Regular" panose="020B0500000000000000" pitchFamily="34" charset="-122"/>
              <a:ea typeface="思源黑体 Regular" panose="020B0500000000000000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PA" val="v3.0.0"/>
</p:tagLst>
</file>

<file path=ppt/tags/tag3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7573</Words>
  <Application>WPS 演示</Application>
  <PresentationFormat>宽屏</PresentationFormat>
  <Paragraphs>298</Paragraphs>
  <Slides>61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61</vt:i4>
      </vt:variant>
    </vt:vector>
  </HeadingPairs>
  <TitlesOfParts>
    <vt:vector size="73" baseType="lpstr">
      <vt:lpstr>Arial</vt:lpstr>
      <vt:lpstr>宋体</vt:lpstr>
      <vt:lpstr>Wingdings</vt:lpstr>
      <vt:lpstr>思源黑体 Regular</vt:lpstr>
      <vt:lpstr>黑体</vt:lpstr>
      <vt:lpstr>等线</vt:lpstr>
      <vt:lpstr>微软雅黑</vt:lpstr>
      <vt:lpstr>Arial Unicode MS</vt:lpstr>
      <vt:lpstr>等线 Light</vt:lpstr>
      <vt:lpstr>Calibri</vt:lpstr>
      <vt:lpstr>楷体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Merrod Stefan</dc:creator>
  <cp:lastModifiedBy>Administrator</cp:lastModifiedBy>
  <cp:revision>123</cp:revision>
  <dcterms:created xsi:type="dcterms:W3CDTF">2018-11-17T10:23:00Z</dcterms:created>
  <dcterms:modified xsi:type="dcterms:W3CDTF">2021-12-24T10:17:15Z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2052-10.8.2.7058</vt:lpwstr>
  </property>
</Properties>
</file>