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6" r:id="rId1"/>
  </p:sldMasterIdLst>
  <p:notesMasterIdLst>
    <p:notesMasterId r:id="rId30"/>
  </p:notesMasterIdLst>
  <p:sldIdLst>
    <p:sldId id="257" r:id="rId2"/>
    <p:sldId id="262" r:id="rId3"/>
    <p:sldId id="265" r:id="rId4"/>
    <p:sldId id="322" r:id="rId5"/>
    <p:sldId id="334" r:id="rId6"/>
    <p:sldId id="324" r:id="rId7"/>
    <p:sldId id="263" r:id="rId8"/>
    <p:sldId id="323" r:id="rId9"/>
    <p:sldId id="264" r:id="rId10"/>
    <p:sldId id="325" r:id="rId11"/>
    <p:sldId id="320" r:id="rId12"/>
    <p:sldId id="318" r:id="rId13"/>
    <p:sldId id="266" r:id="rId14"/>
    <p:sldId id="307" r:id="rId15"/>
    <p:sldId id="321" r:id="rId16"/>
    <p:sldId id="305" r:id="rId17"/>
    <p:sldId id="331" r:id="rId18"/>
    <p:sldId id="332" r:id="rId19"/>
    <p:sldId id="312" r:id="rId20"/>
    <p:sldId id="327" r:id="rId21"/>
    <p:sldId id="329" r:id="rId22"/>
    <p:sldId id="330" r:id="rId23"/>
    <p:sldId id="328" r:id="rId24"/>
    <p:sldId id="326" r:id="rId25"/>
    <p:sldId id="333" r:id="rId26"/>
    <p:sldId id="287" r:id="rId27"/>
    <p:sldId id="335" r:id="rId28"/>
    <p:sldId id="286" r:id="rId29"/>
  </p:sldIdLst>
  <p:sldSz cx="12192000" cy="6858000"/>
  <p:notesSz cx="6858000" cy="9144000"/>
  <p:embeddedFontLst>
    <p:embeddedFont>
      <p:font typeface="华文楷体" panose="02010600040101010101" pitchFamily="2" charset="-122"/>
      <p:regular r:id="rId31"/>
    </p:embeddedFont>
    <p:embeddedFont>
      <p:font typeface="Segoe UI Light" panose="020B0502040204020203" pitchFamily="34" charset="0"/>
      <p:regular r:id="rId32"/>
      <p:italic r:id="rId33"/>
    </p:embeddedFont>
    <p:embeddedFont>
      <p:font typeface="Century Gothic" panose="020B0502020202020204" pitchFamily="34" charset="0"/>
      <p:regular r:id="rId34"/>
      <p:bold r:id="rId35"/>
      <p:italic r:id="rId36"/>
      <p:boldItalic r:id="rId37"/>
    </p:embeddedFont>
    <p:embeddedFont>
      <p:font typeface="黑体" panose="02010609060101010101" pitchFamily="49" charset="-122"/>
      <p:regular r:id="rId38"/>
    </p:embeddedFont>
    <p:embeddedFont>
      <p:font typeface="方正硬笔楷书简体" panose="02010600030101010101" charset="-122"/>
      <p:regular r:id="rId39"/>
    </p:embeddedFont>
    <p:embeddedFont>
      <p:font typeface="楷体" panose="02010609060101010101" pitchFamily="49" charset="-122"/>
      <p:regular r:id="rId40"/>
    </p:embeddedFont>
    <p:embeddedFont>
      <p:font typeface="微软雅黑" panose="020B0503020204020204" pitchFamily="34" charset="-122"/>
      <p:regular r:id="rId41"/>
      <p:bold r:id="rId42"/>
    </p:embeddedFont>
    <p:embeddedFont>
      <p:font typeface="Calibri" panose="020F0502020204030204" pitchFamily="34" charset="0"/>
      <p:regular r:id="rId43"/>
      <p:bold r:id="rId44"/>
      <p:italic r:id="rId45"/>
      <p:boldItalic r:id="rId46"/>
    </p:embeddedFont>
    <p:embeddedFont>
      <p:font typeface="微软雅黑" panose="020B0503020204020204" pitchFamily="34" charset="-122"/>
      <p:regular r:id="rId41"/>
      <p:bold r:id="rId42"/>
    </p:embeddedFont>
  </p:embeddedFont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FB8"/>
    <a:srgbClr val="626B1A"/>
    <a:srgbClr val="3F762B"/>
    <a:srgbClr val="AF3026"/>
    <a:srgbClr val="00505C"/>
    <a:srgbClr val="008192"/>
    <a:srgbClr val="92D3DC"/>
    <a:srgbClr val="C0CF3A"/>
    <a:srgbClr val="C30A1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6066" autoAdjust="0"/>
  </p:normalViewPr>
  <p:slideViewPr>
    <p:cSldViewPr snapToGrid="0" snapToObjects="1">
      <p:cViewPr varScale="1">
        <p:scale>
          <a:sx n="64" d="100"/>
          <a:sy n="64" d="100"/>
        </p:scale>
        <p:origin x="78" y="300"/>
      </p:cViewPr>
      <p:guideLst/>
    </p:cSldViewPr>
  </p:slideViewPr>
  <p:notesTextViewPr>
    <p:cViewPr>
      <p:scale>
        <a:sx n="1" d="1"/>
        <a:sy n="1" d="1"/>
      </p:scale>
      <p:origin x="0" y="0"/>
    </p:cViewPr>
  </p:notesTextViewPr>
  <p:notesViewPr>
    <p:cSldViewPr snapToGrid="0" snapToObjects="1">
      <p:cViewPr varScale="1">
        <p:scale>
          <a:sx n="97" d="100"/>
          <a:sy n="97" d="100"/>
        </p:scale>
        <p:origin x="3688"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9F4961-F671-D840-803D-4B02C199AB47}" type="datetimeFigureOut">
              <a:rPr kumimoji="1" lang="zh-CN" altLang="en-US" smtClean="0"/>
              <a:t>2021-12-14</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B78546-C430-4549-B45A-EA3B29F81B38}" type="slidenum">
              <a:rPr kumimoji="1" lang="zh-CN" altLang="en-US" smtClean="0"/>
              <a:t>‹#›</a:t>
            </a:fld>
            <a:endParaRPr kumimoji="1" lang="zh-CN" altLang="en-US"/>
          </a:p>
        </p:txBody>
      </p:sp>
    </p:spTree>
    <p:extLst>
      <p:ext uri="{BB962C8B-B14F-4D97-AF65-F5344CB8AC3E}">
        <p14:creationId xmlns:p14="http://schemas.microsoft.com/office/powerpoint/2010/main" val="971899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AB3222-4E13-4323-990F-6644F2860BFF}" type="slidenum">
              <a:rPr lang="zh-CN" altLang="en-US" smtClean="0"/>
              <a:t>1</a:t>
            </a:fld>
            <a:endParaRPr lang="zh-CN" altLang="en-US"/>
          </a:p>
        </p:txBody>
      </p:sp>
    </p:spTree>
    <p:extLst>
      <p:ext uri="{BB962C8B-B14F-4D97-AF65-F5344CB8AC3E}">
        <p14:creationId xmlns:p14="http://schemas.microsoft.com/office/powerpoint/2010/main" val="1244596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21</a:t>
            </a:fld>
            <a:endParaRPr kumimoji="1" lang="zh-CN" altLang="en-US"/>
          </a:p>
        </p:txBody>
      </p:sp>
    </p:spTree>
    <p:extLst>
      <p:ext uri="{BB962C8B-B14F-4D97-AF65-F5344CB8AC3E}">
        <p14:creationId xmlns:p14="http://schemas.microsoft.com/office/powerpoint/2010/main" val="2611079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根据材料引导学生了解三湾改编、井冈山会师等史实，归纳井冈山的实践活动包括武装斗争、土地革命和根据地建设三大内容。井冈山道路一开始就面临根据地内外质疑，临时中央指责毛泽东“右倾逃跑”、“山沟沟里没有马列主义”，根据地内部有人质疑“红旗还能打多久”，面对这些非议，毛泽东总结斗争经验，从理论上作出回答，形成了“工农武装割据”的思想。</a:t>
            </a:r>
            <a:r>
              <a:rPr lang="zh-CN" altLang="en-US" sz="1200" kern="1200" dirty="0">
                <a:solidFill>
                  <a:schemeClr val="tx1"/>
                </a:solidFill>
                <a:effectLst/>
                <a:latin typeface="+mn-lt"/>
                <a:ea typeface="+mn-ea"/>
                <a:cs typeface="+mn-cs"/>
              </a:rPr>
              <a:t>也就是：</a:t>
            </a:r>
            <a:r>
              <a:rPr lang="zh-CN" altLang="zh-CN" sz="1200" kern="1200" dirty="0">
                <a:solidFill>
                  <a:schemeClr val="tx1"/>
                </a:solidFill>
                <a:effectLst/>
                <a:latin typeface="+mn-lt"/>
                <a:ea typeface="+mn-ea"/>
                <a:cs typeface="+mn-cs"/>
              </a:rPr>
              <a:t>在党领导下把武装斗争、土地革命、根据地建设三者结合，走农村包围城市武装夺取政权的道路</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r>
              <a:rPr lang="zh-CN" altLang="en-US" dirty="0"/>
              <a:t>其必要性如下图所示：</a:t>
            </a:r>
            <a:r>
              <a:rPr lang="zh-CN" altLang="zh-CN" sz="1200" kern="1200" dirty="0">
                <a:solidFill>
                  <a:schemeClr val="tx1"/>
                </a:solidFill>
                <a:effectLst/>
                <a:latin typeface="+mn-lt"/>
                <a:ea typeface="+mn-ea"/>
                <a:cs typeface="+mn-cs"/>
              </a:rPr>
              <a:t>武装斗争是中国革命的主要斗争形式，没有一支相当力量的红军和红军战争的胜利，就不能创建革命根据地和进行土地革命；土地革命是中国革命的中心内容，是广大农民的要求，没有土地革命，红军战争就得不到群众的支持，根据地也就不能巩固和发展；根据地建设是革命和革命战争胜利发展的立足点和出发点，不建设革命根据地，武装斗争就没有后方的依托，土地革命的成果就无法保持。</a:t>
            </a:r>
            <a:endParaRPr lang="en-US" altLang="zh-CN" sz="1200" kern="1200" dirty="0">
              <a:solidFill>
                <a:schemeClr val="tx1"/>
              </a:solidFill>
              <a:effectLst/>
              <a:latin typeface="+mn-lt"/>
              <a:ea typeface="+mn-ea"/>
              <a:cs typeface="+mn-cs"/>
            </a:endParaRPr>
          </a:p>
          <a:p>
            <a:r>
              <a:rPr lang="zh-CN" altLang="en-US" dirty="0"/>
              <a:t>最后，</a:t>
            </a:r>
            <a:r>
              <a:rPr lang="zh-CN" altLang="zh-CN" sz="1200" kern="1200" dirty="0">
                <a:solidFill>
                  <a:schemeClr val="tx1"/>
                </a:solidFill>
                <a:effectLst/>
                <a:latin typeface="+mn-lt"/>
                <a:ea typeface="+mn-ea"/>
                <a:cs typeface="+mn-cs"/>
              </a:rPr>
              <a:t>在毛泽东工农武装割据思想的指引下，井冈山模式得到推广，星星之火发展成为燎原之势，推动新民主主义革命的迅速发展。</a:t>
            </a:r>
            <a:endParaRPr lang="en-US" altLang="zh-CN" sz="1200" kern="1200" dirty="0">
              <a:solidFill>
                <a:schemeClr val="tx1"/>
              </a:solidFill>
              <a:effectLst/>
              <a:latin typeface="+mn-lt"/>
              <a:ea typeface="+mn-ea"/>
              <a:cs typeface="+mn-cs"/>
            </a:endParaRPr>
          </a:p>
          <a:p>
            <a:r>
              <a:rPr lang="zh-CN" altLang="en-US" dirty="0"/>
              <a:t>以上我们</a:t>
            </a:r>
            <a:r>
              <a:rPr lang="zh-CN" altLang="zh-CN" sz="1200" kern="1200" dirty="0">
                <a:solidFill>
                  <a:schemeClr val="tx1"/>
                </a:solidFill>
                <a:effectLst/>
                <a:latin typeface="+mn-lt"/>
                <a:ea typeface="+mn-ea"/>
                <a:cs typeface="+mn-cs"/>
              </a:rPr>
              <a:t>围绕“创建井冈山根据地</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构建工农武装割据理论—巩固和发展根据地”的逻辑顺序，引导学生了解井冈山道路的实践探索，通过多元化史料的分析阅读，理解工农武装割据的内涵及必要性，认识到该理论所开创的革命道路是马克思主义中国化的产物。</a:t>
            </a:r>
            <a:endParaRPr lang="zh-CN" altLang="en-US" dirty="0"/>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22</a:t>
            </a:fld>
            <a:endParaRPr kumimoji="1" lang="zh-CN" altLang="en-US"/>
          </a:p>
        </p:txBody>
      </p:sp>
    </p:spTree>
    <p:extLst>
      <p:ext uri="{BB962C8B-B14F-4D97-AF65-F5344CB8AC3E}">
        <p14:creationId xmlns:p14="http://schemas.microsoft.com/office/powerpoint/2010/main" val="2421380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工农武装割据局面的发展，引起了国民政府的高度关注，调集重兵对中央根据地进行重点围剿，与此同时，共产国际与中共临时中央在中国革命和道路问题上一贯存在着左倾思想，这种思想在应对国民政府的大规模围剿上突出地表现出来，导致反围剿失利，本来欣欣向荣的革命出现顿挫，走向战略退却，这就是著名的红军长征。</a:t>
            </a:r>
            <a:r>
              <a:rPr lang="zh-CN" altLang="en-US" sz="1200" kern="1200" dirty="0">
                <a:solidFill>
                  <a:schemeClr val="tx1"/>
                </a:solidFill>
                <a:effectLst/>
                <a:latin typeface="+mn-lt"/>
                <a:ea typeface="+mn-ea"/>
                <a:cs typeface="+mn-cs"/>
              </a:rPr>
              <a:t>这一部分共有三个环节，</a:t>
            </a:r>
            <a:endParaRPr lang="zh-CN" altLang="en-US" dirty="0"/>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23</a:t>
            </a:fld>
            <a:endParaRPr kumimoji="1" lang="zh-CN" altLang="en-US"/>
          </a:p>
        </p:txBody>
      </p:sp>
    </p:spTree>
    <p:extLst>
      <p:ext uri="{BB962C8B-B14F-4D97-AF65-F5344CB8AC3E}">
        <p14:creationId xmlns:p14="http://schemas.microsoft.com/office/powerpoint/2010/main" val="1725900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最后，</a:t>
            </a:r>
            <a:r>
              <a:rPr lang="zh-CN" altLang="zh-CN" sz="1200" kern="1200" dirty="0">
                <a:solidFill>
                  <a:schemeClr val="tx1"/>
                </a:solidFill>
                <a:effectLst/>
                <a:latin typeface="+mn-lt"/>
                <a:ea typeface="+mn-ea"/>
                <a:cs typeface="+mn-cs"/>
              </a:rPr>
              <a:t>引导学生归纳材料，论从史出，展示习总书记《在纪念红军长征胜利</a:t>
            </a:r>
            <a:r>
              <a:rPr lang="en-US" altLang="zh-CN" sz="1200" kern="1200" dirty="0">
                <a:solidFill>
                  <a:schemeClr val="tx1"/>
                </a:solidFill>
                <a:effectLst/>
                <a:latin typeface="+mn-lt"/>
                <a:ea typeface="+mn-ea"/>
                <a:cs typeface="+mn-cs"/>
              </a:rPr>
              <a:t>80</a:t>
            </a:r>
            <a:r>
              <a:rPr lang="zh-CN" altLang="zh-CN" sz="1200" kern="1200" dirty="0">
                <a:solidFill>
                  <a:schemeClr val="tx1"/>
                </a:solidFill>
                <a:effectLst/>
                <a:latin typeface="+mn-lt"/>
                <a:ea typeface="+mn-ea"/>
                <a:cs typeface="+mn-cs"/>
              </a:rPr>
              <a:t>周年大会上的讲话》，体悟长征精神的内涵</a:t>
            </a:r>
            <a:endParaRPr lang="zh-CN" altLang="en-US" dirty="0"/>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25</a:t>
            </a:fld>
            <a:endParaRPr kumimoji="1" lang="zh-CN" altLang="en-US"/>
          </a:p>
        </p:txBody>
      </p:sp>
    </p:spTree>
    <p:extLst>
      <p:ext uri="{BB962C8B-B14F-4D97-AF65-F5344CB8AC3E}">
        <p14:creationId xmlns:p14="http://schemas.microsoft.com/office/powerpoint/2010/main" val="1323865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9CB78546-C430-4549-B45A-EA3B29F81B38}" type="slidenum">
              <a:rPr kumimoji="1" lang="zh-CN" altLang="en-US" smtClean="0"/>
              <a:t>28</a:t>
            </a:fld>
            <a:endParaRPr kumimoji="1" lang="zh-CN" altLang="en-US"/>
          </a:p>
        </p:txBody>
      </p:sp>
    </p:spTree>
    <p:extLst>
      <p:ext uri="{BB962C8B-B14F-4D97-AF65-F5344CB8AC3E}">
        <p14:creationId xmlns:p14="http://schemas.microsoft.com/office/powerpoint/2010/main" val="411826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讲词：课标依据、教材依据以及学术和现实依据</a:t>
            </a:r>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4</a:t>
            </a:fld>
            <a:endParaRPr kumimoji="1" lang="zh-CN" altLang="en-US"/>
          </a:p>
        </p:txBody>
      </p:sp>
    </p:spTree>
    <p:extLst>
      <p:ext uri="{BB962C8B-B14F-4D97-AF65-F5344CB8AC3E}">
        <p14:creationId xmlns:p14="http://schemas.microsoft.com/office/powerpoint/2010/main" val="4228923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lumMod val="75000"/>
                    <a:lumOff val="25000"/>
                  </a:schemeClr>
                </a:solidFill>
                <a:ea typeface="微软雅黑" charset="0"/>
              </a:rPr>
              <a:t>讲词：本课时教学设计将以“道路的探索：新民主主义革命的发展”为主题，动态呈现大革命失败后的国共对峙十年，中国共产党独立探索革命新道路的奋斗历程。</a:t>
            </a:r>
            <a:endParaRPr lang="en-US" altLang="zh-CN" sz="1200" dirty="0">
              <a:solidFill>
                <a:schemeClr val="tx1">
                  <a:lumMod val="75000"/>
                  <a:lumOff val="25000"/>
                </a:schemeClr>
              </a:solidFill>
              <a:ea typeface="微软雅黑" charset="0"/>
            </a:endParaRPr>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6</a:t>
            </a:fld>
            <a:endParaRPr kumimoji="1" lang="zh-CN" altLang="en-US"/>
          </a:p>
        </p:txBody>
      </p:sp>
    </p:spTree>
    <p:extLst>
      <p:ext uri="{BB962C8B-B14F-4D97-AF65-F5344CB8AC3E}">
        <p14:creationId xmlns:p14="http://schemas.microsoft.com/office/powerpoint/2010/main" val="174515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讲词：</a:t>
            </a:r>
            <a:r>
              <a:rPr lang="zh-CN" altLang="zh-CN" sz="1200" kern="1200" dirty="0">
                <a:solidFill>
                  <a:schemeClr val="tx1"/>
                </a:solidFill>
                <a:effectLst/>
                <a:latin typeface="+mn-lt"/>
                <a:ea typeface="+mn-ea"/>
                <a:cs typeface="+mn-cs"/>
              </a:rPr>
              <a:t>高一学生进过初中阶段的学习，对本课的一些重大史实如毛泽东开辟井冈山道路、工农红军长征等有初步了解，主要是对内容和意义有基本的认识。但是高中阶段更注重概念的理解，特别是工农武装割据与新道路的理解，注重知识体系和内在的逻辑关联，注重依靠丰富史料对问题进行探讨，以及建立在理解基础之上的知识迁移运用，解决新情境、新问题。</a:t>
            </a:r>
            <a:endParaRPr lang="en-US" altLang="zh-CN" sz="1200" dirty="0">
              <a:solidFill>
                <a:schemeClr val="tx1">
                  <a:lumMod val="75000"/>
                  <a:lumOff val="25000"/>
                </a:schemeClr>
              </a:solidFill>
              <a:ea typeface="微软雅黑" charset="0"/>
            </a:endParaRPr>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10</a:t>
            </a:fld>
            <a:endParaRPr kumimoji="1" lang="zh-CN" altLang="en-US"/>
          </a:p>
        </p:txBody>
      </p:sp>
    </p:spTree>
    <p:extLst>
      <p:ext uri="{BB962C8B-B14F-4D97-AF65-F5344CB8AC3E}">
        <p14:creationId xmlns:p14="http://schemas.microsoft.com/office/powerpoint/2010/main" val="591201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12</a:t>
            </a:fld>
            <a:endParaRPr kumimoji="1" lang="zh-CN" altLang="en-US"/>
          </a:p>
        </p:txBody>
      </p:sp>
    </p:spTree>
    <p:extLst>
      <p:ext uri="{BB962C8B-B14F-4D97-AF65-F5344CB8AC3E}">
        <p14:creationId xmlns:p14="http://schemas.microsoft.com/office/powerpoint/2010/main" val="2297481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在必备知识维度下，水平</a:t>
            </a:r>
            <a:r>
              <a:rPr lang="en-US" altLang="zh-CN" dirty="0"/>
              <a:t>1-4</a:t>
            </a:r>
            <a:r>
              <a:rPr lang="zh-CN" altLang="en-US" dirty="0"/>
              <a:t>是从</a:t>
            </a:r>
            <a:endParaRPr lang="en-US" altLang="zh-CN" dirty="0"/>
          </a:p>
          <a:p>
            <a:r>
              <a:rPr lang="zh-CN" altLang="en-US" dirty="0"/>
              <a:t>在关键能力和学科素养维度下，如史料实证和历史解释；在唯物史观上</a:t>
            </a:r>
            <a:endParaRPr lang="en-US" altLang="zh-CN" dirty="0"/>
          </a:p>
          <a:p>
            <a:r>
              <a:rPr lang="zh-CN" altLang="en-US" dirty="0"/>
              <a:t>在核心价值维度下，</a:t>
            </a:r>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14</a:t>
            </a:fld>
            <a:endParaRPr kumimoji="1" lang="zh-CN" altLang="en-US"/>
          </a:p>
        </p:txBody>
      </p:sp>
    </p:spTree>
    <p:extLst>
      <p:ext uri="{BB962C8B-B14F-4D97-AF65-F5344CB8AC3E}">
        <p14:creationId xmlns:p14="http://schemas.microsoft.com/office/powerpoint/2010/main" val="290353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15</a:t>
            </a:fld>
            <a:endParaRPr kumimoji="1" lang="zh-CN" altLang="en-US"/>
          </a:p>
        </p:txBody>
      </p:sp>
    </p:spTree>
    <p:extLst>
      <p:ext uri="{BB962C8B-B14F-4D97-AF65-F5344CB8AC3E}">
        <p14:creationId xmlns:p14="http://schemas.microsoft.com/office/powerpoint/2010/main" val="2373404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特色资源方面特别注重诗史互证，将毛主席诗词与中共革命道路探索阶段的重大史实对应加以考察，可以体验如何准确运用文学作品作为史料，丰富历史信息；同时也反过来加深对诗词的理解。</a:t>
            </a:r>
            <a:endParaRPr lang="en-US" altLang="zh-CN" sz="1200" kern="1200" dirty="0">
              <a:solidFill>
                <a:schemeClr val="tx1"/>
              </a:solidFill>
              <a:effectLst/>
              <a:latin typeface="+mn-lt"/>
              <a:ea typeface="+mn-ea"/>
              <a:cs typeface="+mn-cs"/>
            </a:endParaRPr>
          </a:p>
          <a:p>
            <a:r>
              <a:rPr lang="zh-CN" altLang="en-US" dirty="0"/>
              <a:t>有学者对</a:t>
            </a:r>
            <a:r>
              <a:rPr lang="zh-CN" altLang="en-US" sz="1200" b="1" dirty="0">
                <a:solidFill>
                  <a:srgbClr val="2C4B98"/>
                </a:solidFill>
                <a:latin typeface="微软雅黑" charset="0"/>
                <a:ea typeface="微软雅黑" charset="0"/>
              </a:rPr>
              <a:t>毛泽东诗词作了如下的评价：</a:t>
            </a:r>
            <a:endParaRPr lang="en-US" altLang="zh-CN" sz="1200" b="1" dirty="0">
              <a:solidFill>
                <a:srgbClr val="2C4B98"/>
              </a:solidFill>
              <a:latin typeface="微软雅黑" charset="0"/>
              <a:ea typeface="微软雅黑"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比如导入部分我们以</a:t>
            </a:r>
            <a:r>
              <a:rPr lang="zh-CN" altLang="zh-CN" sz="1200" dirty="0">
                <a:latin typeface="方正硬笔楷书简体" panose="03000509000000000000" pitchFamily="65" charset="-122"/>
                <a:ea typeface="方正硬笔楷书简体" panose="03000509000000000000" pitchFamily="65" charset="-122"/>
                <a:cs typeface="宋体" panose="02010600030101010101" pitchFamily="2" charset="-122"/>
              </a:rPr>
              <a:t>毛泽东《菩萨蛮·黄鹤楼》</a:t>
            </a:r>
            <a:r>
              <a:rPr lang="zh-CN" altLang="en-US" sz="1200" dirty="0">
                <a:latin typeface="方正硬笔楷书简体" panose="03000509000000000000" pitchFamily="65" charset="-122"/>
                <a:ea typeface="方正硬笔楷书简体" panose="03000509000000000000" pitchFamily="65" charset="-122"/>
                <a:cs typeface="宋体" panose="02010600030101010101" pitchFamily="2" charset="-122"/>
              </a:rPr>
              <a:t>为引入，这首词</a:t>
            </a:r>
            <a:r>
              <a:rPr lang="zh-CN" altLang="zh-CN" sz="1200" kern="1200" dirty="0">
                <a:solidFill>
                  <a:schemeClr val="tx1"/>
                </a:solidFill>
                <a:effectLst/>
                <a:latin typeface="+mn-lt"/>
                <a:ea typeface="+mn-ea"/>
                <a:cs typeface="+mn-cs"/>
              </a:rPr>
              <a:t>与毛泽东诗词中一贯的大气磅礴和浪漫乐观不太一样，风格沉郁顿挫，为什么会如此呢？作者曾做自注：</a:t>
            </a:r>
            <a:r>
              <a:rPr lang="en-US" altLang="zh-CN" sz="1200" kern="1200" dirty="0">
                <a:solidFill>
                  <a:schemeClr val="tx1"/>
                </a:solidFill>
                <a:effectLst/>
                <a:latin typeface="+mn-lt"/>
                <a:ea typeface="+mn-ea"/>
                <a:cs typeface="+mn-cs"/>
              </a:rPr>
              <a:t>1927</a:t>
            </a:r>
            <a:r>
              <a:rPr lang="zh-CN" altLang="zh-CN" sz="1200" kern="1200" dirty="0">
                <a:solidFill>
                  <a:schemeClr val="tx1"/>
                </a:solidFill>
                <a:effectLst/>
                <a:latin typeface="+mn-lt"/>
                <a:ea typeface="+mn-ea"/>
                <a:cs typeface="+mn-cs"/>
              </a:rPr>
              <a:t>年，大革命失败的前夕，心情苍凉，一时不知如何是好，这是那年的春季。夏季，八月七号，党的紧急会议，决定武装反击，从而找到出路。到底大革命失败之后中国革命面临如何处境，中国共产党又如何在困顿中崛起，探索新的革命道路，这就是本课要探讨的内容。</a:t>
            </a:r>
            <a:endParaRPr lang="en-US" altLang="zh-CN" sz="1200" dirty="0">
              <a:latin typeface="方正硬笔楷书简体" panose="03000509000000000000" pitchFamily="65" charset="-122"/>
              <a:ea typeface="方正硬笔楷书简体" panose="03000509000000000000" pitchFamily="65" charset="-122"/>
              <a:cs typeface="宋体" panose="02010600030101010101" pitchFamily="2" charset="-122"/>
            </a:endParaRPr>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16</a:t>
            </a:fld>
            <a:endParaRPr kumimoji="1" lang="zh-CN" altLang="en-US"/>
          </a:p>
        </p:txBody>
      </p:sp>
    </p:spTree>
    <p:extLst>
      <p:ext uri="{BB962C8B-B14F-4D97-AF65-F5344CB8AC3E}">
        <p14:creationId xmlns:p14="http://schemas.microsoft.com/office/powerpoint/2010/main" val="492818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引导归纳概括材料，得出国民政府统治的基本状况：政治上实现形式上统一全国，厉行一党专政；经济上民族工业较快发展，官僚资本膨胀；外交上推行改定新约运动，基本取代关税自主，列强的特权尚未废除。特别解释“官僚资本”的概念：在中国近代国家资本主义经济体系中，官僚利用对资源的控制，利用对信息的独占，利用对企业的使用权、收益权、处置权和转让权的掌握，无制约地牟取私利并损害全社会福利的一种历史现象（杜恂诚《中国近代经济史概论》）。由此推出国民政府的性质：国民党新军阀的统治，依然是城市买办阶级和乡村豪绅阶级的统治（毛泽东语）。也就是集中代表大地主大资产阶级的旧政权。随着大革命失败而建立的国民政府是一个矛盾的复杂体，既有巩固统治带来的政治、经济和外交上的新变化，更有本质上的保守与落后。</a:t>
            </a:r>
            <a:r>
              <a:rPr lang="zh-CN" altLang="zh-CN" sz="1200" b="1" kern="1200" dirty="0">
                <a:solidFill>
                  <a:srgbClr val="C00000"/>
                </a:solidFill>
                <a:effectLst/>
                <a:latin typeface="+mn-lt"/>
                <a:ea typeface="+mn-ea"/>
                <a:cs typeface="+mn-cs"/>
              </a:rPr>
              <a:t>前者给与之对峙的中国共产党带来压力与挑战，后者则赋予中共领导的革命以正当性和必然性。</a:t>
            </a:r>
          </a:p>
          <a:p>
            <a:r>
              <a:rPr lang="zh-CN" altLang="zh-CN" sz="1200" kern="1200" dirty="0">
                <a:solidFill>
                  <a:schemeClr val="tx1"/>
                </a:solidFill>
                <a:effectLst/>
                <a:latin typeface="+mn-lt"/>
                <a:ea typeface="+mn-ea"/>
                <a:cs typeface="+mn-cs"/>
              </a:rPr>
              <a:t>设计意图：通过多元史料辩证地分析南京国民政府的政策与根本属性，引导学生正确全面地看待历史问题，形成对革命的认同。</a:t>
            </a:r>
          </a:p>
          <a:p>
            <a:endParaRPr lang="zh-CN" altLang="en-US" dirty="0"/>
          </a:p>
        </p:txBody>
      </p:sp>
      <p:sp>
        <p:nvSpPr>
          <p:cNvPr id="4" name="灯片编号占位符 3"/>
          <p:cNvSpPr>
            <a:spLocks noGrp="1"/>
          </p:cNvSpPr>
          <p:nvPr>
            <p:ph type="sldNum" sz="quarter" idx="5"/>
          </p:nvPr>
        </p:nvSpPr>
        <p:spPr/>
        <p:txBody>
          <a:bodyPr/>
          <a:lstStyle/>
          <a:p>
            <a:fld id="{9CB78546-C430-4549-B45A-EA3B29F81B38}" type="slidenum">
              <a:rPr kumimoji="1" lang="zh-CN" altLang="en-US" smtClean="0"/>
              <a:t>20</a:t>
            </a:fld>
            <a:endParaRPr kumimoji="1" lang="zh-CN" altLang="en-US"/>
          </a:p>
        </p:txBody>
      </p:sp>
    </p:spTree>
    <p:extLst>
      <p:ext uri="{BB962C8B-B14F-4D97-AF65-F5344CB8AC3E}">
        <p14:creationId xmlns:p14="http://schemas.microsoft.com/office/powerpoint/2010/main" val="788580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28175011"/>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标题幻灯片">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798315"/>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标题幻灯片">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9566413"/>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标题幻灯片">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1759956"/>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defRPr>
            </a:lvl1pPr>
          </a:lstStyle>
          <a:p>
            <a:pPr lvl="0"/>
            <a:r>
              <a:rPr kumimoji="1" lang="en-US" altLang="zh-CN" dirty="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vl1pPr>
          </a:lstStyle>
          <a:p>
            <a:r>
              <a:rPr kumimoji="1" lang="en-US" altLang="zh-CN" sz="1600" b="1" dirty="0"/>
              <a:t>LOGO&amp;PIC</a:t>
            </a:r>
            <a:r>
              <a:rPr kumimoji="1" lang="zh-CN" altLang="en-US" sz="1600" b="1" dirty="0"/>
              <a:t> </a:t>
            </a:r>
            <a:r>
              <a:rPr kumimoji="1" lang="en-US" altLang="zh-CN" sz="1600" b="1" dirty="0"/>
              <a:t>HERE</a:t>
            </a:r>
            <a:endParaRPr kumimoji="1" lang="zh-CN" altLang="en-US" dirty="0"/>
          </a:p>
        </p:txBody>
      </p:sp>
    </p:spTree>
    <p:extLst>
      <p:ext uri="{BB962C8B-B14F-4D97-AF65-F5344CB8AC3E}">
        <p14:creationId xmlns:p14="http://schemas.microsoft.com/office/powerpoint/2010/main" val="1632621729"/>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4" name="矩形 3"/>
          <p:cNvSpPr/>
          <p:nvPr userDrawn="1"/>
        </p:nvSpPr>
        <p:spPr>
          <a:xfrm>
            <a:off x="440603" y="759873"/>
            <a:ext cx="1569660" cy="369332"/>
          </a:xfrm>
          <a:prstGeom prst="rect">
            <a:avLst/>
          </a:prstGeom>
        </p:spPr>
        <p:txBody>
          <a:bodyPr wrap="none">
            <a:spAutoFit/>
          </a:bodyPr>
          <a:lstStyle/>
          <a:p>
            <a:pPr defTabSz="609585"/>
            <a:r>
              <a:rPr lang="zh-CN" altLang="en-US" sz="1800" dirty="0">
                <a:solidFill>
                  <a:schemeClr val="tx1">
                    <a:lumMod val="75000"/>
                    <a:lumOff val="25000"/>
                  </a:schemeClr>
                </a:solidFill>
                <a:latin typeface="Segoe UI Light"/>
                <a:ea typeface="微软雅黑"/>
                <a:cs typeface="Segoe UI Light"/>
              </a:rPr>
              <a:t>背景图片素材</a:t>
            </a: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dirty="0">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spTree>
    <p:extLst>
      <p:ext uri="{BB962C8B-B14F-4D97-AF65-F5344CB8AC3E}">
        <p14:creationId xmlns:p14="http://schemas.microsoft.com/office/powerpoint/2010/main" val="491705403"/>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9585"/>
            <a:r>
              <a:rPr lang="zh-CN" altLang="en-US" sz="1800" dirty="0">
                <a:solidFill>
                  <a:srgbClr val="FFFFFF"/>
                </a:solidFill>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行距</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背景图片出处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声明</a:t>
            </a:r>
            <a:endParaRPr lang="en-US" altLang="zh-CN" sz="1400" dirty="0">
              <a:solidFill>
                <a:srgbClr val="FFFFFF"/>
              </a:solidFill>
              <a:latin typeface="Segoe UI Light"/>
              <a:ea typeface="微软雅黑"/>
              <a:cs typeface="Segoe UI Light"/>
            </a:endParaRPr>
          </a:p>
        </p:txBody>
      </p:sp>
      <p:sp>
        <p:nvSpPr>
          <p:cNvPr id="12" name="矩形 11"/>
          <p:cNvSpPr/>
          <p:nvPr userDrawn="1"/>
        </p:nvSpPr>
        <p:spPr>
          <a:xfrm>
            <a:off x="4153010" y="759873"/>
            <a:ext cx="7074345" cy="4239879"/>
          </a:xfrm>
          <a:prstGeom prst="rect">
            <a:avLst/>
          </a:prstGeom>
        </p:spPr>
        <p:txBody>
          <a:bodyPr wrap="square">
            <a:spAutoFit/>
          </a:bodyPr>
          <a:lstStyle/>
          <a:p>
            <a:pPr>
              <a:lnSpc>
                <a:spcPct val="130000"/>
              </a:lnSpc>
            </a:pPr>
            <a:r>
              <a:rPr lang="zh-CN" altLang="en-US" sz="1400" dirty="0">
                <a:solidFill>
                  <a:srgbClr val="FFFFFF"/>
                </a:solidFill>
                <a:latin typeface="Segoe UI Light"/>
                <a:ea typeface="微软雅黑"/>
                <a:cs typeface="Segoe UI Light"/>
              </a:rPr>
              <a:t>英文 </a:t>
            </a:r>
            <a:r>
              <a:rPr lang="en-US" altLang="zh-CN" sz="1400" dirty="0">
                <a:solidFill>
                  <a:srgbClr val="FFFFFF"/>
                </a:solidFill>
                <a:latin typeface="Segoe UI Light"/>
                <a:cs typeface="Segoe UI Light"/>
              </a:rPr>
              <a:t>Century Gothic</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中文 微软雅黑</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正文 </a:t>
            </a:r>
            <a:r>
              <a:rPr lang="en-US" altLang="zh-CN" sz="1400" dirty="0">
                <a:solidFill>
                  <a:srgbClr val="FFFFFF"/>
                </a:solidFill>
                <a:latin typeface="Segoe UI Light"/>
                <a:ea typeface="微软雅黑"/>
                <a:cs typeface="Segoe UI Light"/>
              </a:rPr>
              <a:t>1.3</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en-US" altLang="zh-CN" sz="1400" dirty="0" err="1">
                <a:solidFill>
                  <a:srgbClr val="FFFFFF"/>
                </a:solidFill>
                <a:latin typeface="Segoe UI Light"/>
                <a:ea typeface="微软雅黑"/>
                <a:cs typeface="Segoe UI Light"/>
              </a:rPr>
              <a:t>cn.bing.com</a:t>
            </a: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defTabSz="609585"/>
            <a:r>
              <a:rPr kumimoji="1" lang="en-US" altLang="zh-CN" sz="1000" dirty="0">
                <a:solidFill>
                  <a:prstClr val="white"/>
                </a:solidFill>
                <a:latin typeface="Segoe UI Light"/>
                <a:ea typeface="微软雅黑" charset="0"/>
                <a:cs typeface="Segoe UI Light"/>
              </a:rPr>
              <a:t>OfficePLUS</a:t>
            </a:r>
            <a:endParaRPr lang="zh-CN" altLang="en-US" sz="1000" dirty="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1433925857"/>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7" name="文本框 6"/>
          <p:cNvSpPr txBox="1"/>
          <p:nvPr userDrawn="1"/>
        </p:nvSpPr>
        <p:spPr>
          <a:xfrm>
            <a:off x="4447955" y="4458724"/>
            <a:ext cx="3296095" cy="297454"/>
          </a:xfrm>
          <a:prstGeom prst="rect">
            <a:avLst/>
          </a:prstGeom>
          <a:noFill/>
        </p:spPr>
        <p:txBody>
          <a:bodyPr wrap="none" rtlCol="0">
            <a:spAutoFit/>
          </a:bodyPr>
          <a:lstStyle/>
          <a:p>
            <a:pPr algn="ctr" defTabSz="609585"/>
            <a:r>
              <a:rPr kumimoji="1" lang="zh-CN" altLang="en-US" sz="1333" dirty="0">
                <a:solidFill>
                  <a:srgbClr val="000000"/>
                </a:solidFill>
                <a:latin typeface="Century Gothic"/>
                <a:ea typeface="微软雅黑" charset="0"/>
              </a:rPr>
              <a:t>点击</a:t>
            </a:r>
            <a:r>
              <a:rPr kumimoji="1" lang="en-US" altLang="zh-CN" sz="1333" dirty="0">
                <a:solidFill>
                  <a:srgbClr val="000000"/>
                </a:solidFill>
                <a:latin typeface="Segoe UI Light" charset="0"/>
                <a:ea typeface="Segoe UI Light" charset="0"/>
                <a:cs typeface="Segoe UI Light" charset="0"/>
              </a:rPr>
              <a:t>Logo</a:t>
            </a:r>
            <a:r>
              <a:rPr kumimoji="1" lang="zh-CN" altLang="en-US" sz="1333" dirty="0">
                <a:solidFill>
                  <a:srgbClr val="000000"/>
                </a:solidFill>
                <a:latin typeface="Century Gothic"/>
                <a:ea typeface="微软雅黑" charset="0"/>
              </a:rPr>
              <a:t>获取更多优质模板（放映模式）</a:t>
            </a:r>
          </a:p>
        </p:txBody>
      </p:sp>
      <p:pic>
        <p:nvPicPr>
          <p:cNvPr id="4" name="图片 3">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3227832"/>
            <a:ext cx="3048000" cy="402336"/>
          </a:xfrm>
          <a:prstGeom prst="rect">
            <a:avLst/>
          </a:prstGeom>
        </p:spPr>
      </p:pic>
    </p:spTree>
    <p:extLst>
      <p:ext uri="{BB962C8B-B14F-4D97-AF65-F5344CB8AC3E}">
        <p14:creationId xmlns:p14="http://schemas.microsoft.com/office/powerpoint/2010/main" val="1843993368"/>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F748AB6-88E0-451B-AD86-2176A46BBDFF}"/>
              </a:ext>
            </a:extLst>
          </p:cNvPr>
          <p:cNvSpPr>
            <a:spLocks noGrp="1"/>
          </p:cNvSpPr>
          <p:nvPr>
            <p:ph type="dt" sz="half" idx="10"/>
          </p:nvPr>
        </p:nvSpPr>
        <p:spPr/>
        <p:txBody>
          <a:bodyPr/>
          <a:lstStyle/>
          <a:p>
            <a:fld id="{5C112763-3C43-46A0-B36D-83010D1766B4}" type="datetimeFigureOut">
              <a:rPr lang="zh-CN" altLang="en-US" smtClean="0"/>
              <a:t>2021-12-14</a:t>
            </a:fld>
            <a:endParaRPr lang="zh-CN" altLang="en-US" dirty="0"/>
          </a:p>
        </p:txBody>
      </p:sp>
      <p:sp>
        <p:nvSpPr>
          <p:cNvPr id="3" name="页脚占位符 2">
            <a:extLst>
              <a:ext uri="{FF2B5EF4-FFF2-40B4-BE49-F238E27FC236}">
                <a16:creationId xmlns:a16="http://schemas.microsoft.com/office/drawing/2014/main" xmlns="" id="{752C7826-14A7-4272-AABE-20A45F4092EB}"/>
              </a:ext>
            </a:extLst>
          </p:cNvPr>
          <p:cNvSpPr>
            <a:spLocks noGrp="1"/>
          </p:cNvSpPr>
          <p:nvPr>
            <p:ph type="ftr" sz="quarter" idx="11"/>
          </p:nvPr>
        </p:nvSpPr>
        <p:spPr/>
        <p:txBody>
          <a:bodyPr/>
          <a:lstStyle/>
          <a:p>
            <a:endParaRPr lang="zh-CN" altLang="en-US" dirty="0"/>
          </a:p>
        </p:txBody>
      </p:sp>
      <p:sp>
        <p:nvSpPr>
          <p:cNvPr id="4" name="灯片编号占位符 3">
            <a:extLst>
              <a:ext uri="{FF2B5EF4-FFF2-40B4-BE49-F238E27FC236}">
                <a16:creationId xmlns:a16="http://schemas.microsoft.com/office/drawing/2014/main" xmlns="" id="{60C53C2D-A6B2-48EB-A852-8F846766C327}"/>
              </a:ext>
            </a:extLst>
          </p:cNvPr>
          <p:cNvSpPr>
            <a:spLocks noGrp="1"/>
          </p:cNvSpPr>
          <p:nvPr>
            <p:ph type="sldNum" sz="quarter" idx="12"/>
          </p:nvPr>
        </p:nvSpPr>
        <p:spPr/>
        <p:txBody>
          <a:bodyPr/>
          <a:lstStyle/>
          <a:p>
            <a:fld id="{B55880D6-5271-49EE-BF53-6432661A1095}" type="slidenum">
              <a:rPr lang="zh-CN" altLang="en-US" smtClean="0"/>
              <a:t>‹#›</a:t>
            </a:fld>
            <a:endParaRPr lang="zh-CN" altLang="en-US" dirty="0"/>
          </a:p>
        </p:txBody>
      </p:sp>
    </p:spTree>
    <p:extLst>
      <p:ext uri="{BB962C8B-B14F-4D97-AF65-F5344CB8AC3E}">
        <p14:creationId xmlns:p14="http://schemas.microsoft.com/office/powerpoint/2010/main" val="1793446957"/>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1" name=""/>
        <p:cNvGrpSpPr/>
        <p:nvPr/>
      </p:nvGrpSpPr>
      <p:grpSpPr>
        <a:xfrm>
          <a:off x="0" y="0"/>
          <a:ext cx="0" cy="0"/>
          <a:chOff x="0" y="0"/>
          <a:chExt cx="0" cy="0"/>
        </a:xfrm>
      </p:grpSpPr>
      <p:sp>
        <p:nvSpPr>
          <p:cNvPr id="2" name="矩形 1"/>
          <p:cNvSpPr/>
          <p:nvPr userDrawn="1"/>
        </p:nvSpPr>
        <p:spPr>
          <a:xfrm rot="9822520">
            <a:off x="1666113" y="4109867"/>
            <a:ext cx="716990" cy="71699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userDrawn="1"/>
        </p:nvSpPr>
        <p:spPr>
          <a:xfrm rot="18585722">
            <a:off x="1467914" y="1691059"/>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userDrawn="1"/>
        </p:nvSpPr>
        <p:spPr>
          <a:xfrm rot="4450317">
            <a:off x="1072582" y="3164955"/>
            <a:ext cx="139775" cy="13977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userDrawn="1"/>
        </p:nvSpPr>
        <p:spPr>
          <a:xfrm rot="892948">
            <a:off x="236528" y="2837932"/>
            <a:ext cx="381184" cy="38118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userDrawn="1"/>
        </p:nvSpPr>
        <p:spPr>
          <a:xfrm rot="4240722">
            <a:off x="1522313" y="3408914"/>
            <a:ext cx="211665" cy="21166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userDrawn="1"/>
        </p:nvSpPr>
        <p:spPr>
          <a:xfrm rot="3863176">
            <a:off x="740268" y="2423623"/>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userDrawn="1"/>
        </p:nvSpPr>
        <p:spPr>
          <a:xfrm rot="187853">
            <a:off x="-271668" y="1759072"/>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userDrawn="1"/>
        </p:nvSpPr>
        <p:spPr>
          <a:xfrm rot="905749">
            <a:off x="811577" y="1321826"/>
            <a:ext cx="962806" cy="962806"/>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userDrawn="1"/>
        </p:nvSpPr>
        <p:spPr>
          <a:xfrm rot="19322284">
            <a:off x="611118" y="1701161"/>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userDrawn="1"/>
        </p:nvSpPr>
        <p:spPr>
          <a:xfrm rot="42066">
            <a:off x="-71640" y="4342052"/>
            <a:ext cx="252619" cy="2526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userDrawn="1"/>
        </p:nvSpPr>
        <p:spPr>
          <a:xfrm rot="20117985">
            <a:off x="2461787" y="1815825"/>
            <a:ext cx="2847505" cy="284750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userDrawn="1"/>
        </p:nvSpPr>
        <p:spPr>
          <a:xfrm rot="905749">
            <a:off x="1014049" y="4636477"/>
            <a:ext cx="958417" cy="95841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userDrawn="1"/>
        </p:nvSpPr>
        <p:spPr>
          <a:xfrm rot="19322284">
            <a:off x="3562375" y="5259205"/>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userDrawn="1"/>
        </p:nvSpPr>
        <p:spPr>
          <a:xfrm rot="19736611">
            <a:off x="2302155" y="4395457"/>
            <a:ext cx="997607" cy="997607"/>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131176229"/>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标题幻灯片">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2" name="矩形 1"/>
          <p:cNvSpPr/>
          <p:nvPr userDrawn="1"/>
        </p:nvSpPr>
        <p:spPr>
          <a:xfrm rot="19896190">
            <a:off x="-846980" y="4391937"/>
            <a:ext cx="3716222" cy="371622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userDrawn="1"/>
        </p:nvSpPr>
        <p:spPr>
          <a:xfrm rot="21433404">
            <a:off x="1038840" y="3145644"/>
            <a:ext cx="1172399" cy="117239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userDrawn="1"/>
        </p:nvSpPr>
        <p:spPr>
          <a:xfrm rot="18900000">
            <a:off x="2964992" y="4498454"/>
            <a:ext cx="562742" cy="562742"/>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userDrawn="1"/>
        </p:nvSpPr>
        <p:spPr>
          <a:xfrm rot="19462407">
            <a:off x="858415" y="3412397"/>
            <a:ext cx="305434" cy="305434"/>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userDrawn="1"/>
        </p:nvSpPr>
        <p:spPr>
          <a:xfrm rot="2220555">
            <a:off x="9068972" y="-665078"/>
            <a:ext cx="2602001" cy="260200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userDrawn="1"/>
        </p:nvSpPr>
        <p:spPr>
          <a:xfrm rot="20263186">
            <a:off x="10805818" y="58017"/>
            <a:ext cx="2082844" cy="208284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userDrawn="1"/>
        </p:nvSpPr>
        <p:spPr>
          <a:xfrm rot="20229117">
            <a:off x="7312023" y="556810"/>
            <a:ext cx="562742" cy="56274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userDrawn="1"/>
        </p:nvSpPr>
        <p:spPr>
          <a:xfrm rot="20229117">
            <a:off x="10862351" y="2812891"/>
            <a:ext cx="472953" cy="472953"/>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userDrawn="1"/>
        </p:nvSpPr>
        <p:spPr>
          <a:xfrm rot="17430621">
            <a:off x="3026992" y="5398176"/>
            <a:ext cx="219002" cy="219002"/>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占位符 7"/>
          <p:cNvSpPr>
            <a:spLocks noGrp="1"/>
          </p:cNvSpPr>
          <p:nvPr>
            <p:ph type="body" sz="quarter" idx="10" hasCustomPrompt="1"/>
          </p:nvPr>
        </p:nvSpPr>
        <p:spPr>
          <a:xfrm>
            <a:off x="335810"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Microsoft YaHei" charset="0"/>
                <a:ea typeface="Microsoft YaHei" charset="0"/>
                <a:cs typeface="Microsoft YaHei" charset="0"/>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extLst>
      <p:ext uri="{BB962C8B-B14F-4D97-AF65-F5344CB8AC3E}">
        <p14:creationId xmlns:p14="http://schemas.microsoft.com/office/powerpoint/2010/main" val="137806862"/>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标题幻灯片">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4" name="矩形 3"/>
          <p:cNvSpPr/>
          <p:nvPr userDrawn="1"/>
        </p:nvSpPr>
        <p:spPr>
          <a:xfrm rot="19238099">
            <a:off x="11440980" y="5083135"/>
            <a:ext cx="442243" cy="442243"/>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userDrawn="1"/>
        </p:nvSpPr>
        <p:spPr>
          <a:xfrm rot="2558654">
            <a:off x="10718032" y="5587230"/>
            <a:ext cx="1790831" cy="179083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userDrawn="1"/>
        </p:nvSpPr>
        <p:spPr>
          <a:xfrm rot="20601285">
            <a:off x="9831264" y="6039855"/>
            <a:ext cx="1029918" cy="1029918"/>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userDrawn="1"/>
        </p:nvSpPr>
        <p:spPr>
          <a:xfrm rot="20567216">
            <a:off x="9227888" y="6150357"/>
            <a:ext cx="265265" cy="26526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userDrawn="1"/>
        </p:nvSpPr>
        <p:spPr>
          <a:xfrm rot="20567216">
            <a:off x="11022574" y="4821816"/>
            <a:ext cx="308836" cy="308836"/>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userDrawn="1"/>
        </p:nvSpPr>
        <p:spPr>
          <a:xfrm rot="19896190">
            <a:off x="696210" y="33589"/>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userDrawn="1"/>
        </p:nvSpPr>
        <p:spPr>
          <a:xfrm rot="21433404">
            <a:off x="-424797" y="-289495"/>
            <a:ext cx="1261894" cy="12618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userDrawn="1"/>
        </p:nvSpPr>
        <p:spPr>
          <a:xfrm rot="18585722">
            <a:off x="1181569" y="925974"/>
            <a:ext cx="284699" cy="28469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userDrawn="1"/>
        </p:nvSpPr>
        <p:spPr>
          <a:xfrm rot="17430621">
            <a:off x="1311074" y="134869"/>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占位符 7"/>
          <p:cNvSpPr>
            <a:spLocks noGrp="1"/>
          </p:cNvSpPr>
          <p:nvPr>
            <p:ph type="body" sz="quarter" idx="10" hasCustomPrompt="1"/>
          </p:nvPr>
        </p:nvSpPr>
        <p:spPr>
          <a:xfrm>
            <a:off x="1713834"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Microsoft YaHei" charset="0"/>
                <a:ea typeface="Microsoft YaHei" charset="0"/>
                <a:cs typeface="Microsoft YaHei" charset="0"/>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extLst>
      <p:ext uri="{BB962C8B-B14F-4D97-AF65-F5344CB8AC3E}">
        <p14:creationId xmlns:p14="http://schemas.microsoft.com/office/powerpoint/2010/main" val="1303455736"/>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标题幻灯片">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4" name="矩形 3"/>
          <p:cNvSpPr/>
          <p:nvPr userDrawn="1"/>
        </p:nvSpPr>
        <p:spPr>
          <a:xfrm rot="15361769">
            <a:off x="6558089" y="-388007"/>
            <a:ext cx="1171437" cy="117143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userDrawn="1"/>
        </p:nvSpPr>
        <p:spPr>
          <a:xfrm rot="2558654">
            <a:off x="6112257" y="3254276"/>
            <a:ext cx="331525" cy="33152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userDrawn="1"/>
        </p:nvSpPr>
        <p:spPr>
          <a:xfrm rot="20601285">
            <a:off x="5807448" y="2602019"/>
            <a:ext cx="472692" cy="472692"/>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userDrawn="1"/>
        </p:nvSpPr>
        <p:spPr>
          <a:xfrm rot="2349059">
            <a:off x="6265431" y="2733673"/>
            <a:ext cx="223715" cy="22371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userDrawn="1"/>
        </p:nvSpPr>
        <p:spPr>
          <a:xfrm rot="1971513">
            <a:off x="5492430" y="1969500"/>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userDrawn="1"/>
        </p:nvSpPr>
        <p:spPr>
          <a:xfrm rot="19896190">
            <a:off x="6547995" y="1195050"/>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userDrawn="1"/>
        </p:nvSpPr>
        <p:spPr>
          <a:xfrm rot="20614086">
            <a:off x="4738005" y="792153"/>
            <a:ext cx="1325599" cy="132559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userDrawn="1"/>
        </p:nvSpPr>
        <p:spPr>
          <a:xfrm rot="18585722">
            <a:off x="4977502" y="-1036467"/>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userDrawn="1"/>
        </p:nvSpPr>
        <p:spPr>
          <a:xfrm rot="17430621">
            <a:off x="4648690" y="376003"/>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userDrawn="1"/>
        </p:nvSpPr>
        <p:spPr>
          <a:xfrm rot="19750403">
            <a:off x="6270904" y="2051889"/>
            <a:ext cx="252619" cy="2526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userDrawn="1"/>
        </p:nvSpPr>
        <p:spPr>
          <a:xfrm rot="19896190">
            <a:off x="4118801" y="1264919"/>
            <a:ext cx="329419" cy="32941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占位符 7"/>
          <p:cNvSpPr>
            <a:spLocks noGrp="1"/>
          </p:cNvSpPr>
          <p:nvPr>
            <p:ph type="body" sz="quarter" idx="10" hasCustomPrompt="1"/>
          </p:nvPr>
        </p:nvSpPr>
        <p:spPr>
          <a:xfrm>
            <a:off x="335810"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Microsoft YaHei" charset="0"/>
                <a:ea typeface="Microsoft YaHei" charset="0"/>
                <a:cs typeface="Microsoft YaHei" charset="0"/>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extLst>
      <p:ext uri="{BB962C8B-B14F-4D97-AF65-F5344CB8AC3E}">
        <p14:creationId xmlns:p14="http://schemas.microsoft.com/office/powerpoint/2010/main" val="294702567"/>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标题幻灯片">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4" name="矩形 3"/>
          <p:cNvSpPr/>
          <p:nvPr userDrawn="1"/>
        </p:nvSpPr>
        <p:spPr>
          <a:xfrm rot="15361769">
            <a:off x="6558089" y="-388007"/>
            <a:ext cx="1171437" cy="117143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userDrawn="1"/>
        </p:nvSpPr>
        <p:spPr>
          <a:xfrm rot="2558654">
            <a:off x="6112257" y="3254276"/>
            <a:ext cx="331525" cy="33152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userDrawn="1"/>
        </p:nvSpPr>
        <p:spPr>
          <a:xfrm rot="20601285">
            <a:off x="5807448" y="2602019"/>
            <a:ext cx="472692" cy="472692"/>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userDrawn="1"/>
        </p:nvSpPr>
        <p:spPr>
          <a:xfrm rot="2349059">
            <a:off x="6265431" y="2733673"/>
            <a:ext cx="223715" cy="22371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userDrawn="1"/>
        </p:nvSpPr>
        <p:spPr>
          <a:xfrm rot="1971513">
            <a:off x="5492430" y="1969500"/>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userDrawn="1"/>
        </p:nvSpPr>
        <p:spPr>
          <a:xfrm rot="19896190">
            <a:off x="6547995" y="1195050"/>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userDrawn="1"/>
        </p:nvSpPr>
        <p:spPr>
          <a:xfrm rot="20614086">
            <a:off x="4738005" y="792153"/>
            <a:ext cx="1325599" cy="132559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userDrawn="1"/>
        </p:nvSpPr>
        <p:spPr>
          <a:xfrm rot="18585722">
            <a:off x="4977502" y="-1036467"/>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userDrawn="1"/>
        </p:nvSpPr>
        <p:spPr>
          <a:xfrm rot="17430621">
            <a:off x="4648690" y="376003"/>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userDrawn="1"/>
        </p:nvSpPr>
        <p:spPr>
          <a:xfrm rot="19750403">
            <a:off x="6270904" y="2051889"/>
            <a:ext cx="252619" cy="2526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userDrawn="1"/>
        </p:nvSpPr>
        <p:spPr>
          <a:xfrm rot="19896190">
            <a:off x="4118801" y="1264919"/>
            <a:ext cx="329419" cy="32941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占位符 7"/>
          <p:cNvSpPr>
            <a:spLocks noGrp="1"/>
          </p:cNvSpPr>
          <p:nvPr>
            <p:ph type="body" sz="quarter" idx="10" hasCustomPrompt="1"/>
          </p:nvPr>
        </p:nvSpPr>
        <p:spPr>
          <a:xfrm>
            <a:off x="335810"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Microsoft YaHei" charset="0"/>
                <a:ea typeface="Microsoft YaHei" charset="0"/>
                <a:cs typeface="Microsoft YaHei" charset="0"/>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15" name="矩形 14"/>
          <p:cNvSpPr/>
          <p:nvPr userDrawn="1"/>
        </p:nvSpPr>
        <p:spPr>
          <a:xfrm rot="9822520">
            <a:off x="8665853" y="4696597"/>
            <a:ext cx="716990" cy="71699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userDrawn="1"/>
        </p:nvSpPr>
        <p:spPr>
          <a:xfrm rot="18585722">
            <a:off x="8467654" y="2277789"/>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p:cNvSpPr/>
          <p:nvPr userDrawn="1"/>
        </p:nvSpPr>
        <p:spPr>
          <a:xfrm rot="4450317">
            <a:off x="8072322" y="3751685"/>
            <a:ext cx="139775" cy="13977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userDrawn="1"/>
        </p:nvSpPr>
        <p:spPr>
          <a:xfrm rot="892948">
            <a:off x="7236268" y="3424662"/>
            <a:ext cx="381184" cy="38118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userDrawn="1"/>
        </p:nvSpPr>
        <p:spPr>
          <a:xfrm rot="4240722">
            <a:off x="8522053" y="3995644"/>
            <a:ext cx="211665" cy="21166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userDrawn="1"/>
        </p:nvSpPr>
        <p:spPr>
          <a:xfrm rot="3863176">
            <a:off x="7740008" y="3010353"/>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userDrawn="1"/>
        </p:nvSpPr>
        <p:spPr>
          <a:xfrm rot="187853">
            <a:off x="6728072" y="2345802"/>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p:cNvSpPr/>
          <p:nvPr userDrawn="1"/>
        </p:nvSpPr>
        <p:spPr>
          <a:xfrm rot="905749">
            <a:off x="7811317" y="1908556"/>
            <a:ext cx="962806" cy="962806"/>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矩形 22"/>
          <p:cNvSpPr/>
          <p:nvPr userDrawn="1"/>
        </p:nvSpPr>
        <p:spPr>
          <a:xfrm rot="19322284">
            <a:off x="7610858" y="2287891"/>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p:cNvSpPr/>
          <p:nvPr userDrawn="1"/>
        </p:nvSpPr>
        <p:spPr>
          <a:xfrm rot="42066">
            <a:off x="6583982" y="4376085"/>
            <a:ext cx="252619" cy="2526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矩形 24"/>
          <p:cNvSpPr/>
          <p:nvPr userDrawn="1"/>
        </p:nvSpPr>
        <p:spPr>
          <a:xfrm rot="20117985">
            <a:off x="9461527" y="2402555"/>
            <a:ext cx="2847505" cy="284750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p:cNvSpPr/>
          <p:nvPr userDrawn="1"/>
        </p:nvSpPr>
        <p:spPr>
          <a:xfrm rot="905749">
            <a:off x="8013789" y="5223207"/>
            <a:ext cx="958417" cy="95841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矩形 26"/>
          <p:cNvSpPr/>
          <p:nvPr userDrawn="1"/>
        </p:nvSpPr>
        <p:spPr>
          <a:xfrm rot="19322284">
            <a:off x="10562115" y="5845935"/>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矩形 27"/>
          <p:cNvSpPr/>
          <p:nvPr userDrawn="1"/>
        </p:nvSpPr>
        <p:spPr>
          <a:xfrm rot="19736611">
            <a:off x="9301895" y="4982187"/>
            <a:ext cx="997607" cy="997607"/>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85799631"/>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标题幻灯片">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4" name="矩形 3"/>
          <p:cNvSpPr/>
          <p:nvPr userDrawn="1"/>
        </p:nvSpPr>
        <p:spPr>
          <a:xfrm rot="6238231" flipH="1">
            <a:off x="9407392" y="4234793"/>
            <a:ext cx="1171437" cy="117143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userDrawn="1"/>
        </p:nvSpPr>
        <p:spPr>
          <a:xfrm rot="19041346" flipH="1">
            <a:off x="10088253" y="6106343"/>
            <a:ext cx="188104" cy="188104"/>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userDrawn="1"/>
        </p:nvSpPr>
        <p:spPr>
          <a:xfrm rot="998715" flipH="1">
            <a:off x="10506343" y="5622066"/>
            <a:ext cx="472692" cy="472692"/>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userDrawn="1"/>
        </p:nvSpPr>
        <p:spPr>
          <a:xfrm rot="19250941" flipH="1">
            <a:off x="10179321" y="5688691"/>
            <a:ext cx="223715" cy="22371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userDrawn="1"/>
        </p:nvSpPr>
        <p:spPr>
          <a:xfrm rot="19628487" flipH="1">
            <a:off x="11165499" y="6592300"/>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userDrawn="1"/>
        </p:nvSpPr>
        <p:spPr>
          <a:xfrm rot="1703810" flipH="1">
            <a:off x="11537857" y="2659624"/>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userDrawn="1"/>
        </p:nvSpPr>
        <p:spPr>
          <a:xfrm rot="985914" flipH="1">
            <a:off x="11073314" y="5414953"/>
            <a:ext cx="1325599" cy="132559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userDrawn="1"/>
        </p:nvSpPr>
        <p:spPr>
          <a:xfrm rot="3014278" flipH="1">
            <a:off x="10200525" y="3586333"/>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userDrawn="1"/>
        </p:nvSpPr>
        <p:spPr>
          <a:xfrm rot="4169379" flipH="1">
            <a:off x="8954405" y="5462201"/>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userDrawn="1"/>
        </p:nvSpPr>
        <p:spPr>
          <a:xfrm rot="1849597" flipH="1">
            <a:off x="10415339" y="6386801"/>
            <a:ext cx="669019" cy="6690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userDrawn="1"/>
        </p:nvSpPr>
        <p:spPr>
          <a:xfrm rot="1703810" flipH="1">
            <a:off x="10051625" y="3232154"/>
            <a:ext cx="329419" cy="32941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占位符 7"/>
          <p:cNvSpPr>
            <a:spLocks noGrp="1"/>
          </p:cNvSpPr>
          <p:nvPr>
            <p:ph type="body" sz="quarter" idx="10" hasCustomPrompt="1"/>
          </p:nvPr>
        </p:nvSpPr>
        <p:spPr>
          <a:xfrm>
            <a:off x="335810"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Microsoft YaHei" charset="0"/>
                <a:ea typeface="Microsoft YaHei" charset="0"/>
                <a:cs typeface="Microsoft YaHei" charset="0"/>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extLst>
      <p:ext uri="{BB962C8B-B14F-4D97-AF65-F5344CB8AC3E}">
        <p14:creationId xmlns:p14="http://schemas.microsoft.com/office/powerpoint/2010/main" val="468703135"/>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标题幻灯片">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76091"/>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176229"/>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135F1C1-41C4-46A2-A02E-14FFE9C14BC0}"/>
              </a:ext>
            </a:extLst>
          </p:cNvPr>
          <p:cNvPicPr/>
          <p:nvPr userDrawn="1"/>
        </p:nvPicPr>
        <p:blipFill rotWithShape="1">
          <a:blip r:embed="rId19">
            <a:lum bright="70000" contrast="-70000"/>
          </a:blip>
          <a:srcRect l="1138" t="12787" r="1138" b="28617"/>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0E90E85C-DF1D-46B7-A21C-C7FC682EBC8D}"/>
              </a:ext>
            </a:extLst>
          </p:cNvPr>
          <p:cNvSpPr/>
          <p:nvPr userDrawn="1"/>
        </p:nvSpPr>
        <p:spPr>
          <a:xfrm>
            <a:off x="0" y="0"/>
            <a:ext cx="12192000" cy="6858000"/>
          </a:xfrm>
          <a:prstGeom prst="rect">
            <a:avLst/>
          </a:prstGeom>
          <a:solidFill>
            <a:schemeClr val="bg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441500"/>
      </p:ext>
    </p:extLst>
  </p:cSld>
  <p:clrMap bg1="lt1" tx1="dk1" bg2="lt2" tx2="dk2" accent1="accent1" accent2="accent2" accent3="accent3" accent4="accent4" accent5="accent5" accent6="accent6" hlink="hlink" folHlink="folHlink"/>
  <p:sldLayoutIdLst>
    <p:sldLayoutId id="2147483679" r:id="rId1"/>
    <p:sldLayoutId id="2147483689" r:id="rId2"/>
    <p:sldLayoutId id="2147483685" r:id="rId3"/>
    <p:sldLayoutId id="2147483686" r:id="rId4"/>
    <p:sldLayoutId id="2147483687" r:id="rId5"/>
    <p:sldLayoutId id="2147483690" r:id="rId6"/>
    <p:sldLayoutId id="2147483688" r:id="rId7"/>
    <p:sldLayoutId id="2147483683" r:id="rId8"/>
    <p:sldLayoutId id="2147483680" r:id="rId9"/>
    <p:sldLayoutId id="2147483681" r:id="rId10"/>
    <p:sldLayoutId id="2147483682" r:id="rId11"/>
    <p:sldLayoutId id="2147483684" r:id="rId12"/>
    <p:sldLayoutId id="2147483662" r:id="rId13"/>
    <p:sldLayoutId id="2147483664" r:id="rId14"/>
    <p:sldLayoutId id="2147483663" r:id="rId15"/>
    <p:sldLayoutId id="2147483665" r:id="rId16"/>
    <p:sldLayoutId id="2147483691" r:id="rId17"/>
  </p:sldLayoutIdLst>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2F74D93-4E2C-4606-BB11-D2F34B82593D}"/>
              </a:ext>
            </a:extLst>
          </p:cNvPr>
          <p:cNvPicPr>
            <a:picLocks noChangeAspect="1"/>
          </p:cNvPicPr>
          <p:nvPr/>
        </p:nvPicPr>
        <p:blipFill rotWithShape="1">
          <a:blip r:embed="rId3"/>
          <a:srcRect r="22451"/>
          <a:stretch/>
        </p:blipFill>
        <p:spPr>
          <a:xfrm>
            <a:off x="0" y="0"/>
            <a:ext cx="12192002" cy="6858000"/>
          </a:xfrm>
          <a:prstGeom prst="rect">
            <a:avLst/>
          </a:prstGeom>
        </p:spPr>
      </p:pic>
      <p:sp>
        <p:nvSpPr>
          <p:cNvPr id="11" name="矩形 10">
            <a:extLst>
              <a:ext uri="{FF2B5EF4-FFF2-40B4-BE49-F238E27FC236}">
                <a16:creationId xmlns:a16="http://schemas.microsoft.com/office/drawing/2014/main" xmlns="" id="{8A83BAFA-C9C0-4460-82E2-69E7FD9FDB3B}"/>
              </a:ext>
            </a:extLst>
          </p:cNvPr>
          <p:cNvSpPr/>
          <p:nvPr/>
        </p:nvSpPr>
        <p:spPr>
          <a:xfrm>
            <a:off x="0" y="0"/>
            <a:ext cx="12192001" cy="6858000"/>
          </a:xfrm>
          <a:prstGeom prst="rect">
            <a:avLst/>
          </a:prstGeom>
          <a:solidFill>
            <a:schemeClr val="accent3">
              <a:lumMod val="40000"/>
              <a:lumOff val="60000"/>
              <a:alpha val="4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95CD062C-4C5F-4EFA-9A13-9B8221BFEB23}"/>
              </a:ext>
            </a:extLst>
          </p:cNvPr>
          <p:cNvSpPr/>
          <p:nvPr/>
        </p:nvSpPr>
        <p:spPr>
          <a:xfrm>
            <a:off x="48656" y="3004864"/>
            <a:ext cx="12094688" cy="1220142"/>
          </a:xfrm>
          <a:prstGeom prst="rect">
            <a:avLst/>
          </a:prstGeom>
        </p:spPr>
        <p:txBody>
          <a:bodyPr wrap="square">
            <a:spAutoFit/>
          </a:bodyPr>
          <a:lstStyle/>
          <a:p>
            <a:pPr algn="ctr">
              <a:lnSpc>
                <a:spcPct val="150000"/>
              </a:lnSpc>
            </a:pPr>
            <a:r>
              <a:rPr lang="zh-CN" altLang="en-US" sz="5400" b="1" dirty="0">
                <a:latin typeface="华文楷体" panose="02010600040101010101" pitchFamily="2" charset="-122"/>
                <a:ea typeface="华文楷体" panose="02010600040101010101" pitchFamily="2" charset="-122"/>
              </a:rPr>
              <a:t>道路的探索：新民主主义革命的发展</a:t>
            </a:r>
          </a:p>
        </p:txBody>
      </p:sp>
      <p:sp>
        <p:nvSpPr>
          <p:cNvPr id="15" name="矩形 14">
            <a:extLst>
              <a:ext uri="{FF2B5EF4-FFF2-40B4-BE49-F238E27FC236}">
                <a16:creationId xmlns:a16="http://schemas.microsoft.com/office/drawing/2014/main" xmlns="" id="{2DDFF08C-6955-4F53-8C15-93F8F5AA0FCF}"/>
              </a:ext>
            </a:extLst>
          </p:cNvPr>
          <p:cNvSpPr/>
          <p:nvPr/>
        </p:nvSpPr>
        <p:spPr>
          <a:xfrm>
            <a:off x="1253450" y="4463230"/>
            <a:ext cx="9851076" cy="637675"/>
          </a:xfrm>
          <a:prstGeom prst="rect">
            <a:avLst/>
          </a:prstGeom>
        </p:spPr>
        <p:txBody>
          <a:bodyPr wrap="square">
            <a:spAutoFit/>
          </a:bodyPr>
          <a:lstStyle/>
          <a:p>
            <a:pPr algn="r">
              <a:lnSpc>
                <a:spcPct val="150000"/>
              </a:lnSpc>
            </a:pPr>
            <a:r>
              <a:rPr lang="zh-CN" altLang="en-US" sz="2800" dirty="0">
                <a:latin typeface="楷体" panose="02010609060101010101" pitchFamily="49" charset="-122"/>
                <a:ea typeface="楷体" panose="02010609060101010101" pitchFamily="49" charset="-122"/>
              </a:rPr>
              <a:t>柳州高中周健老师团队 徐勇胜 黄一聪</a:t>
            </a:r>
          </a:p>
        </p:txBody>
      </p:sp>
      <p:sp>
        <p:nvSpPr>
          <p:cNvPr id="12" name="文本框 11">
            <a:extLst>
              <a:ext uri="{FF2B5EF4-FFF2-40B4-BE49-F238E27FC236}">
                <a16:creationId xmlns:a16="http://schemas.microsoft.com/office/drawing/2014/main" xmlns="" id="{66A961FB-16A0-4C8C-A5A6-9B674A2315C6}"/>
              </a:ext>
            </a:extLst>
          </p:cNvPr>
          <p:cNvSpPr txBox="1"/>
          <p:nvPr/>
        </p:nvSpPr>
        <p:spPr>
          <a:xfrm>
            <a:off x="871869" y="415470"/>
            <a:ext cx="10448261" cy="1200329"/>
          </a:xfrm>
          <a:prstGeom prst="rect">
            <a:avLst/>
          </a:prstGeom>
          <a:noFill/>
        </p:spPr>
        <p:txBody>
          <a:bodyPr wrap="square" rtlCol="0">
            <a:spAutoFit/>
          </a:bodyPr>
          <a:lstStyle/>
          <a:p>
            <a:pPr>
              <a:spcBef>
                <a:spcPct val="0"/>
              </a:spcBef>
            </a:pPr>
            <a:r>
              <a:rPr lang="zh-CN" altLang="en-US" sz="3600" b="1" dirty="0">
                <a:solidFill>
                  <a:schemeClr val="accent1">
                    <a:lumMod val="75000"/>
                  </a:schemeClr>
                </a:solidFill>
                <a:latin typeface="楷体" panose="02010609060101010101" pitchFamily="49" charset="-122"/>
                <a:ea typeface="楷体" panose="02010609060101010101" pitchFamily="49" charset="-122"/>
              </a:rPr>
              <a:t>纲要上 第七单元 第</a:t>
            </a:r>
            <a:r>
              <a:rPr lang="en-US" altLang="zh-CN" sz="3600" b="1" dirty="0">
                <a:solidFill>
                  <a:schemeClr val="accent1">
                    <a:lumMod val="75000"/>
                  </a:schemeClr>
                </a:solidFill>
                <a:latin typeface="楷体" panose="02010609060101010101" pitchFamily="49" charset="-122"/>
                <a:ea typeface="楷体" panose="02010609060101010101" pitchFamily="49" charset="-122"/>
              </a:rPr>
              <a:t>22</a:t>
            </a:r>
            <a:r>
              <a:rPr lang="zh-CN" altLang="en-US" sz="3600" b="1" dirty="0">
                <a:solidFill>
                  <a:schemeClr val="accent1">
                    <a:lumMod val="75000"/>
                  </a:schemeClr>
                </a:solidFill>
                <a:latin typeface="楷体" panose="02010609060101010101" pitchFamily="49" charset="-122"/>
                <a:ea typeface="楷体" panose="02010609060101010101" pitchFamily="49" charset="-122"/>
              </a:rPr>
              <a:t>课</a:t>
            </a:r>
            <a:endParaRPr lang="en-US" altLang="zh-CN" sz="3600" b="1" dirty="0">
              <a:solidFill>
                <a:schemeClr val="accent1">
                  <a:lumMod val="75000"/>
                </a:schemeClr>
              </a:solidFill>
              <a:latin typeface="楷体" panose="02010609060101010101" pitchFamily="49" charset="-122"/>
              <a:ea typeface="楷体" panose="02010609060101010101" pitchFamily="49" charset="-122"/>
            </a:endParaRPr>
          </a:p>
          <a:p>
            <a:pPr>
              <a:spcBef>
                <a:spcPct val="0"/>
              </a:spcBef>
            </a:pPr>
            <a:r>
              <a:rPr lang="zh-CN" altLang="en-US" sz="3600" b="1" dirty="0">
                <a:solidFill>
                  <a:schemeClr val="accent1">
                    <a:lumMod val="75000"/>
                  </a:schemeClr>
                </a:solidFill>
                <a:latin typeface="楷体" panose="02010609060101010101" pitchFamily="49" charset="-122"/>
                <a:ea typeface="楷体" panose="02010609060101010101" pitchFamily="49" charset="-122"/>
              </a:rPr>
              <a:t>南京国民政府的统治和中国共产党开辟革命新道路</a:t>
            </a:r>
          </a:p>
        </p:txBody>
      </p:sp>
      <p:sp>
        <p:nvSpPr>
          <p:cNvPr id="9" name="文本框 8">
            <a:extLst>
              <a:ext uri="{FF2B5EF4-FFF2-40B4-BE49-F238E27FC236}">
                <a16:creationId xmlns:a16="http://schemas.microsoft.com/office/drawing/2014/main" xmlns="" id="{7448F62F-A2D0-497A-A5FA-09E6DB0F4B29}"/>
              </a:ext>
            </a:extLst>
          </p:cNvPr>
          <p:cNvSpPr txBox="1"/>
          <p:nvPr/>
        </p:nvSpPr>
        <p:spPr>
          <a:xfrm>
            <a:off x="92739" y="2154692"/>
            <a:ext cx="10448261" cy="769441"/>
          </a:xfrm>
          <a:prstGeom prst="rect">
            <a:avLst/>
          </a:prstGeom>
          <a:noFill/>
        </p:spPr>
        <p:txBody>
          <a:bodyPr wrap="square" rtlCol="0">
            <a:spAutoFit/>
          </a:bodyPr>
          <a:lstStyle/>
          <a:p>
            <a:pPr>
              <a:spcBef>
                <a:spcPct val="0"/>
              </a:spcBef>
            </a:pPr>
            <a:r>
              <a:rPr lang="zh-CN" altLang="en-US" sz="4400" b="1" dirty="0">
                <a:latin typeface="楷体" panose="02010609060101010101" pitchFamily="49" charset="-122"/>
                <a:ea typeface="楷体" panose="02010609060101010101" pitchFamily="49" charset="-122"/>
              </a:rPr>
              <a:t>课题：</a:t>
            </a:r>
          </a:p>
        </p:txBody>
      </p:sp>
    </p:spTree>
    <p:extLst>
      <p:ext uri="{BB962C8B-B14F-4D97-AF65-F5344CB8AC3E}">
        <p14:creationId xmlns:p14="http://schemas.microsoft.com/office/powerpoint/2010/main" val="576921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3D5828D-405D-427C-96CF-5673FA4E4AE8}"/>
              </a:ext>
            </a:extLst>
          </p:cNvPr>
          <p:cNvPicPr>
            <a:picLocks/>
          </p:cNvPicPr>
          <p:nvPr/>
        </p:nvPicPr>
        <p:blipFill>
          <a:blip r:embed="rId3"/>
          <a:stretch>
            <a:fillRect/>
          </a:stretch>
        </p:blipFill>
        <p:spPr>
          <a:xfrm rot="19933850">
            <a:off x="381146" y="304544"/>
            <a:ext cx="1179967" cy="1179967"/>
          </a:xfrm>
          <a:prstGeom prst="rect">
            <a:avLst/>
          </a:prstGeom>
        </p:spPr>
      </p:pic>
      <p:sp>
        <p:nvSpPr>
          <p:cNvPr id="69" name="矩形 68"/>
          <p:cNvSpPr/>
          <p:nvPr/>
        </p:nvSpPr>
        <p:spPr>
          <a:xfrm>
            <a:off x="998079" y="1879090"/>
            <a:ext cx="10664052" cy="4278094"/>
          </a:xfrm>
          <a:prstGeom prst="rect">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5">
                  <a:lumMod val="75000"/>
                </a:schemeClr>
              </a:solidFill>
            </a:endParaRPr>
          </a:p>
        </p:txBody>
      </p:sp>
      <p:sp>
        <p:nvSpPr>
          <p:cNvPr id="49" name="矩形 48"/>
          <p:cNvSpPr/>
          <p:nvPr/>
        </p:nvSpPr>
        <p:spPr>
          <a:xfrm>
            <a:off x="1600403" y="1864729"/>
            <a:ext cx="10061728" cy="4278094"/>
          </a:xfrm>
          <a:prstGeom prst="rect">
            <a:avLst/>
          </a:prstGeom>
        </p:spPr>
        <p:txBody>
          <a:bodyPr wrap="square">
            <a:spAutoFit/>
          </a:bodyPr>
          <a:lstStyle/>
          <a:p>
            <a:pPr defTabSz="609585">
              <a:spcAft>
                <a:spcPts val="1200"/>
              </a:spcAft>
            </a:pPr>
            <a:r>
              <a:rPr lang="zh-CN" altLang="en-US" sz="2800" dirty="0">
                <a:latin typeface="方正北魏楷书简体" panose="03000509000000000000" pitchFamily="65" charset="-122"/>
                <a:ea typeface="方正北魏楷书简体" panose="03000509000000000000" pitchFamily="65" charset="-122"/>
              </a:rPr>
              <a:t>了解南京国民政府建立、</a:t>
            </a:r>
            <a:r>
              <a:rPr lang="zh-CN" altLang="en-US" sz="2800" b="1" dirty="0">
                <a:solidFill>
                  <a:srgbClr val="C00000"/>
                </a:solidFill>
                <a:latin typeface="方正北魏楷书简体" panose="03000509000000000000" pitchFamily="65" charset="-122"/>
                <a:ea typeface="方正北魏楷书简体" panose="03000509000000000000" pitchFamily="65" charset="-122"/>
              </a:rPr>
              <a:t>工农武装割据</a:t>
            </a:r>
            <a:r>
              <a:rPr lang="zh-CN" altLang="en-US" sz="2800" dirty="0">
                <a:latin typeface="方正北魏楷书简体" panose="03000509000000000000" pitchFamily="65" charset="-122"/>
                <a:ea typeface="方正北魏楷书简体" panose="03000509000000000000" pitchFamily="65" charset="-122"/>
              </a:rPr>
              <a:t>和红军长征的基本史实，理解事件之间的逻辑关联，明确经历探索、顿挫和调整的反复，中共找到新民主主义革命的正确道路；</a:t>
            </a:r>
            <a:endParaRPr lang="en-US" altLang="zh-CN" sz="2800" dirty="0">
              <a:latin typeface="方正北魏楷书简体" panose="03000509000000000000" pitchFamily="65" charset="-122"/>
              <a:ea typeface="方正北魏楷书简体" panose="03000509000000000000" pitchFamily="65" charset="-122"/>
            </a:endParaRPr>
          </a:p>
          <a:p>
            <a:pPr defTabSz="609585">
              <a:spcAft>
                <a:spcPts val="1200"/>
              </a:spcAft>
            </a:pPr>
            <a:r>
              <a:rPr lang="zh-CN" altLang="en-US" sz="2800" dirty="0">
                <a:latin typeface="方正北魏楷书简体" panose="03000509000000000000" pitchFamily="65" charset="-122"/>
                <a:ea typeface="方正北魏楷书简体" panose="03000509000000000000" pitchFamily="65" charset="-122"/>
              </a:rPr>
              <a:t>运用唯物史观理解半殖半封的国情和红色政权的割据、</a:t>
            </a:r>
            <a:r>
              <a:rPr lang="zh-CN" altLang="en-US" sz="2800" dirty="0">
                <a:solidFill>
                  <a:srgbClr val="C00000"/>
                </a:solidFill>
                <a:latin typeface="方正北魏楷书简体" panose="03000509000000000000" pitchFamily="65" charset="-122"/>
                <a:ea typeface="方正北魏楷书简体" panose="03000509000000000000" pitchFamily="65" charset="-122"/>
              </a:rPr>
              <a:t>农村包围城市道路</a:t>
            </a:r>
            <a:r>
              <a:rPr lang="zh-CN" altLang="en-US" sz="2800" dirty="0">
                <a:latin typeface="方正北魏楷书简体" panose="03000509000000000000" pitchFamily="65" charset="-122"/>
                <a:ea typeface="方正北魏楷书简体" panose="03000509000000000000" pitchFamily="65" charset="-122"/>
              </a:rPr>
              <a:t>的关联，理解中国新民主主义革命的特殊性；理解土地革命是民主革命的基本内容；</a:t>
            </a:r>
            <a:endParaRPr lang="en-US" altLang="zh-CN" sz="2800" dirty="0">
              <a:latin typeface="方正北魏楷书简体" panose="03000509000000000000" pitchFamily="65" charset="-122"/>
              <a:ea typeface="方正北魏楷书简体" panose="03000509000000000000" pitchFamily="65" charset="-122"/>
            </a:endParaRPr>
          </a:p>
          <a:p>
            <a:pPr defTabSz="609585">
              <a:spcAft>
                <a:spcPts val="1200"/>
              </a:spcAft>
            </a:pPr>
            <a:r>
              <a:rPr lang="zh-CN" altLang="en-US" sz="2800" dirty="0">
                <a:latin typeface="方正北魏楷书简体" panose="03000509000000000000" pitchFamily="65" charset="-122"/>
                <a:ea typeface="方正北魏楷书简体" panose="03000509000000000000" pitchFamily="65" charset="-122"/>
              </a:rPr>
              <a:t>运用多元史料，分析理解开辟新路对新民主主义革命的阶段性意义；从失路、寻路、顿挫与调整的反复试错中认识到革命的来之不易。</a:t>
            </a:r>
          </a:p>
        </p:txBody>
      </p:sp>
      <p:grpSp>
        <p:nvGrpSpPr>
          <p:cNvPr id="64" name="组 18"/>
          <p:cNvGrpSpPr/>
          <p:nvPr/>
        </p:nvGrpSpPr>
        <p:grpSpPr>
          <a:xfrm>
            <a:off x="1162909" y="1955380"/>
            <a:ext cx="390345" cy="429108"/>
            <a:chOff x="1894157" y="2699192"/>
            <a:chExt cx="609580" cy="733909"/>
          </a:xfrm>
        </p:grpSpPr>
        <p:sp>
          <p:nvSpPr>
            <p:cNvPr id="65" name="椭圆 64"/>
            <p:cNvSpPr/>
            <p:nvPr/>
          </p:nvSpPr>
          <p:spPr>
            <a:xfrm>
              <a:off x="1894157" y="2699192"/>
              <a:ext cx="609580" cy="733909"/>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6" name="L 形 65"/>
            <p:cNvSpPr/>
            <p:nvPr/>
          </p:nvSpPr>
          <p:spPr>
            <a:xfrm rot="18900000">
              <a:off x="2043352" y="2905175"/>
              <a:ext cx="370152" cy="219351"/>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8" name="文本框 27">
            <a:extLst>
              <a:ext uri="{FF2B5EF4-FFF2-40B4-BE49-F238E27FC236}">
                <a16:creationId xmlns:a16="http://schemas.microsoft.com/office/drawing/2014/main" xmlns="" id="{9DE448D3-BCDC-4829-8387-FD61238BAF83}"/>
              </a:ext>
            </a:extLst>
          </p:cNvPr>
          <p:cNvSpPr txBox="1"/>
          <p:nvPr/>
        </p:nvSpPr>
        <p:spPr>
          <a:xfrm>
            <a:off x="1507826" y="509808"/>
            <a:ext cx="3927579" cy="769441"/>
          </a:xfrm>
          <a:prstGeom prst="rect">
            <a:avLst/>
          </a:prstGeom>
          <a:noFill/>
        </p:spPr>
        <p:txBody>
          <a:bodyPr wrap="square" rtlCol="0">
            <a:spAutoFit/>
          </a:bodyPr>
          <a:lstStyle/>
          <a:p>
            <a:pPr algn="just"/>
            <a:r>
              <a:rPr kumimoji="1" lang="zh-CN" altLang="en-US" sz="4400" b="1" dirty="0">
                <a:solidFill>
                  <a:srgbClr val="009FB8"/>
                </a:solidFill>
                <a:latin typeface="Microsoft YaHei" charset="0"/>
                <a:ea typeface="Microsoft YaHei" charset="0"/>
                <a:cs typeface="Microsoft YaHei" charset="0"/>
              </a:rPr>
              <a:t>课时核心目标</a:t>
            </a:r>
          </a:p>
        </p:txBody>
      </p:sp>
      <p:grpSp>
        <p:nvGrpSpPr>
          <p:cNvPr id="13" name="组 18">
            <a:extLst>
              <a:ext uri="{FF2B5EF4-FFF2-40B4-BE49-F238E27FC236}">
                <a16:creationId xmlns:a16="http://schemas.microsoft.com/office/drawing/2014/main" xmlns="" id="{22123083-7B92-4BFE-86A4-F750528C2E03}"/>
              </a:ext>
            </a:extLst>
          </p:cNvPr>
          <p:cNvGrpSpPr/>
          <p:nvPr/>
        </p:nvGrpSpPr>
        <p:grpSpPr>
          <a:xfrm>
            <a:off x="1177803" y="3360476"/>
            <a:ext cx="390345" cy="429108"/>
            <a:chOff x="1894157" y="2699192"/>
            <a:chExt cx="609580" cy="733909"/>
          </a:xfrm>
        </p:grpSpPr>
        <p:sp>
          <p:nvSpPr>
            <p:cNvPr id="14" name="椭圆 13">
              <a:extLst>
                <a:ext uri="{FF2B5EF4-FFF2-40B4-BE49-F238E27FC236}">
                  <a16:creationId xmlns:a16="http://schemas.microsoft.com/office/drawing/2014/main" xmlns="" id="{781668DF-3104-4C8F-BFEF-184CF7903339}"/>
                </a:ext>
              </a:extLst>
            </p:cNvPr>
            <p:cNvSpPr/>
            <p:nvPr/>
          </p:nvSpPr>
          <p:spPr>
            <a:xfrm>
              <a:off x="1894157" y="2699192"/>
              <a:ext cx="609580" cy="733909"/>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5" name="L 形 14">
              <a:extLst>
                <a:ext uri="{FF2B5EF4-FFF2-40B4-BE49-F238E27FC236}">
                  <a16:creationId xmlns:a16="http://schemas.microsoft.com/office/drawing/2014/main" xmlns="" id="{7551B0B2-72E1-423C-9B81-9447CC3E07AD}"/>
                </a:ext>
              </a:extLst>
            </p:cNvPr>
            <p:cNvSpPr/>
            <p:nvPr/>
          </p:nvSpPr>
          <p:spPr>
            <a:xfrm rot="18900000">
              <a:off x="2043352" y="2905175"/>
              <a:ext cx="370152" cy="219351"/>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7" name="组 18">
            <a:extLst>
              <a:ext uri="{FF2B5EF4-FFF2-40B4-BE49-F238E27FC236}">
                <a16:creationId xmlns:a16="http://schemas.microsoft.com/office/drawing/2014/main" xmlns="" id="{6314A0E9-63EA-4F33-8F9D-FD8FF4A0B6C1}"/>
              </a:ext>
            </a:extLst>
          </p:cNvPr>
          <p:cNvGrpSpPr/>
          <p:nvPr/>
        </p:nvGrpSpPr>
        <p:grpSpPr>
          <a:xfrm>
            <a:off x="1162909" y="4766527"/>
            <a:ext cx="390345" cy="429108"/>
            <a:chOff x="1894157" y="2699192"/>
            <a:chExt cx="609580" cy="733909"/>
          </a:xfrm>
        </p:grpSpPr>
        <p:sp>
          <p:nvSpPr>
            <p:cNvPr id="18" name="椭圆 17">
              <a:extLst>
                <a:ext uri="{FF2B5EF4-FFF2-40B4-BE49-F238E27FC236}">
                  <a16:creationId xmlns:a16="http://schemas.microsoft.com/office/drawing/2014/main" xmlns="" id="{F4F10372-8671-4032-95CD-CF1AC0A072FB}"/>
                </a:ext>
              </a:extLst>
            </p:cNvPr>
            <p:cNvSpPr/>
            <p:nvPr/>
          </p:nvSpPr>
          <p:spPr>
            <a:xfrm>
              <a:off x="1894157" y="2699192"/>
              <a:ext cx="609580" cy="733909"/>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0" name="L 形 19">
              <a:extLst>
                <a:ext uri="{FF2B5EF4-FFF2-40B4-BE49-F238E27FC236}">
                  <a16:creationId xmlns:a16="http://schemas.microsoft.com/office/drawing/2014/main" xmlns="" id="{12B428AC-BFC6-40B5-8058-F17BE213E6C9}"/>
                </a:ext>
              </a:extLst>
            </p:cNvPr>
            <p:cNvSpPr/>
            <p:nvPr/>
          </p:nvSpPr>
          <p:spPr>
            <a:xfrm rot="18900000">
              <a:off x="2043352" y="2905175"/>
              <a:ext cx="370152" cy="219351"/>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4" name="组合 23">
            <a:extLst>
              <a:ext uri="{FF2B5EF4-FFF2-40B4-BE49-F238E27FC236}">
                <a16:creationId xmlns:a16="http://schemas.microsoft.com/office/drawing/2014/main" xmlns="" id="{D60D411E-97C2-4C71-AAC4-C6FE5D2CDE77}"/>
              </a:ext>
            </a:extLst>
          </p:cNvPr>
          <p:cNvGrpSpPr/>
          <p:nvPr/>
        </p:nvGrpSpPr>
        <p:grpSpPr>
          <a:xfrm>
            <a:off x="5860543" y="151730"/>
            <a:ext cx="5801588" cy="1404393"/>
            <a:chOff x="504325" y="3024421"/>
            <a:chExt cx="5801588" cy="1153847"/>
          </a:xfrm>
        </p:grpSpPr>
        <p:sp>
          <p:nvSpPr>
            <p:cNvPr id="25" name="矩形 24">
              <a:extLst>
                <a:ext uri="{FF2B5EF4-FFF2-40B4-BE49-F238E27FC236}">
                  <a16:creationId xmlns:a16="http://schemas.microsoft.com/office/drawing/2014/main" xmlns="" id="{94F4D0D2-7821-46AB-8D03-3360B21D58C5}"/>
                </a:ext>
              </a:extLst>
            </p:cNvPr>
            <p:cNvSpPr/>
            <p:nvPr/>
          </p:nvSpPr>
          <p:spPr>
            <a:xfrm>
              <a:off x="2184921" y="3040358"/>
              <a:ext cx="4120992" cy="1137910"/>
            </a:xfrm>
            <a:prstGeom prst="rect">
              <a:avLst/>
            </a:prstGeom>
            <a:noFill/>
            <a:ln w="28575">
              <a:noFill/>
              <a:prstDash val="sysDash"/>
            </a:ln>
          </p:spPr>
          <p:txBody>
            <a:bodyPr wrap="square">
              <a:spAutoFit/>
            </a:bodyPr>
            <a:lstStyle/>
            <a:p>
              <a:pPr defTabSz="609585"/>
              <a:r>
                <a:rPr lang="zh-CN" altLang="en-US" sz="2800" b="1" dirty="0">
                  <a:solidFill>
                    <a:srgbClr val="009FB8"/>
                  </a:solidFill>
                  <a:ea typeface="微软雅黑" charset="0"/>
                </a:rPr>
                <a:t>概念的理解</a:t>
              </a:r>
            </a:p>
            <a:p>
              <a:pPr defTabSz="609585"/>
              <a:r>
                <a:rPr lang="zh-CN" altLang="en-US" sz="2800" b="1" dirty="0">
                  <a:solidFill>
                    <a:srgbClr val="009FB8"/>
                  </a:solidFill>
                  <a:ea typeface="微软雅黑" charset="0"/>
                </a:rPr>
                <a:t>知识体系内在的逻辑关联</a:t>
              </a:r>
            </a:p>
            <a:p>
              <a:pPr defTabSz="609585"/>
              <a:r>
                <a:rPr lang="zh-CN" altLang="en-US" sz="2800" b="1" dirty="0">
                  <a:solidFill>
                    <a:srgbClr val="009FB8"/>
                  </a:solidFill>
                  <a:ea typeface="微软雅黑" charset="0"/>
                </a:rPr>
                <a:t>丰富史料下的问题探讨</a:t>
              </a:r>
              <a:endParaRPr lang="en-US" altLang="zh-CN" sz="2800" b="1" dirty="0">
                <a:solidFill>
                  <a:srgbClr val="009FB8"/>
                </a:solidFill>
                <a:ea typeface="微软雅黑" charset="0"/>
              </a:endParaRPr>
            </a:p>
          </p:txBody>
        </p:sp>
        <p:grpSp>
          <p:nvGrpSpPr>
            <p:cNvPr id="26" name="组合 25">
              <a:extLst>
                <a:ext uri="{FF2B5EF4-FFF2-40B4-BE49-F238E27FC236}">
                  <a16:creationId xmlns:a16="http://schemas.microsoft.com/office/drawing/2014/main" xmlns="" id="{1AD12D68-4775-41E2-B1B9-48B666807A9A}"/>
                </a:ext>
              </a:extLst>
            </p:cNvPr>
            <p:cNvGrpSpPr/>
            <p:nvPr/>
          </p:nvGrpSpPr>
          <p:grpSpPr>
            <a:xfrm>
              <a:off x="504325" y="3024421"/>
              <a:ext cx="5801588" cy="1130484"/>
              <a:chOff x="504325" y="3024420"/>
              <a:chExt cx="5642398" cy="2734455"/>
            </a:xfrm>
          </p:grpSpPr>
          <p:sp>
            <p:nvSpPr>
              <p:cNvPr id="27" name="矩形 26">
                <a:extLst>
                  <a:ext uri="{FF2B5EF4-FFF2-40B4-BE49-F238E27FC236}">
                    <a16:creationId xmlns:a16="http://schemas.microsoft.com/office/drawing/2014/main" xmlns="" id="{E0CDC9F8-B16F-485B-8F6A-027B95BEAF46}"/>
                  </a:ext>
                </a:extLst>
              </p:cNvPr>
              <p:cNvSpPr/>
              <p:nvPr/>
            </p:nvSpPr>
            <p:spPr>
              <a:xfrm>
                <a:off x="1980380" y="3043384"/>
                <a:ext cx="4166343" cy="2703201"/>
              </a:xfrm>
              <a:prstGeom prst="rect">
                <a:avLst/>
              </a:prstGeom>
              <a:noFill/>
              <a:ln w="28575">
                <a:solidFill>
                  <a:srgbClr val="009FB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5">
                      <a:lumMod val="75000"/>
                    </a:schemeClr>
                  </a:solidFill>
                </a:endParaRPr>
              </a:p>
            </p:txBody>
          </p:sp>
          <p:grpSp>
            <p:nvGrpSpPr>
              <p:cNvPr id="29" name="组合 28">
                <a:extLst>
                  <a:ext uri="{FF2B5EF4-FFF2-40B4-BE49-F238E27FC236}">
                    <a16:creationId xmlns:a16="http://schemas.microsoft.com/office/drawing/2014/main" xmlns="" id="{902D5BC1-6EB8-40AC-B0D7-545BBA276079}"/>
                  </a:ext>
                </a:extLst>
              </p:cNvPr>
              <p:cNvGrpSpPr/>
              <p:nvPr/>
            </p:nvGrpSpPr>
            <p:grpSpPr>
              <a:xfrm>
                <a:off x="504325" y="3024420"/>
                <a:ext cx="1613519" cy="2734455"/>
                <a:chOff x="907074" y="3024420"/>
                <a:chExt cx="1613519" cy="2734455"/>
              </a:xfrm>
            </p:grpSpPr>
            <p:sp>
              <p:nvSpPr>
                <p:cNvPr id="30" name="矩形 29">
                  <a:extLst>
                    <a:ext uri="{FF2B5EF4-FFF2-40B4-BE49-F238E27FC236}">
                      <a16:creationId xmlns:a16="http://schemas.microsoft.com/office/drawing/2014/main" xmlns="" id="{C3FC80CE-D2CC-48A8-A2ED-F009A9B7E84B}"/>
                    </a:ext>
                  </a:extLst>
                </p:cNvPr>
                <p:cNvSpPr/>
                <p:nvPr/>
              </p:nvSpPr>
              <p:spPr>
                <a:xfrm>
                  <a:off x="907074" y="3024420"/>
                  <a:ext cx="1613519" cy="2734455"/>
                </a:xfrm>
                <a:prstGeom prst="rect">
                  <a:avLst/>
                </a:prstGeom>
                <a:solidFill>
                  <a:srgbClr val="009FB8"/>
                </a:solidFill>
                <a:ln>
                  <a:solidFill>
                    <a:srgbClr val="009F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矩形 30">
                  <a:extLst>
                    <a:ext uri="{FF2B5EF4-FFF2-40B4-BE49-F238E27FC236}">
                      <a16:creationId xmlns:a16="http://schemas.microsoft.com/office/drawing/2014/main" xmlns="" id="{87944C81-BAF1-41A9-9C2E-8A173BB327CB}"/>
                    </a:ext>
                  </a:extLst>
                </p:cNvPr>
                <p:cNvSpPr/>
                <p:nvPr/>
              </p:nvSpPr>
              <p:spPr>
                <a:xfrm>
                  <a:off x="907074" y="3368791"/>
                  <a:ext cx="1613519" cy="2140768"/>
                </a:xfrm>
                <a:prstGeom prst="rect">
                  <a:avLst/>
                </a:prstGeom>
              </p:spPr>
              <p:txBody>
                <a:bodyPr wrap="square">
                  <a:spAutoFit/>
                </a:bodyPr>
                <a:lstStyle/>
                <a:p>
                  <a:pPr algn="ctr" defTabSz="609585"/>
                  <a:r>
                    <a:rPr lang="zh-CN" altLang="en-US" sz="3200" b="1" dirty="0">
                      <a:solidFill>
                        <a:schemeClr val="bg1"/>
                      </a:solidFill>
                      <a:ea typeface="微软雅黑" charset="0"/>
                    </a:rPr>
                    <a:t>初高中差异</a:t>
                  </a:r>
                  <a:endParaRPr lang="en-US" altLang="zh-CN" sz="3200" b="1" dirty="0">
                    <a:solidFill>
                      <a:schemeClr val="bg1"/>
                    </a:solidFill>
                    <a:ea typeface="微软雅黑" charset="0"/>
                  </a:endParaRPr>
                </a:p>
              </p:txBody>
            </p:sp>
          </p:grpSp>
        </p:grpSp>
      </p:grpSp>
    </p:spTree>
    <p:extLst>
      <p:ext uri="{BB962C8B-B14F-4D97-AF65-F5344CB8AC3E}">
        <p14:creationId xmlns:p14="http://schemas.microsoft.com/office/powerpoint/2010/main" val="3819898455"/>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56887" y="1729469"/>
            <a:ext cx="1901483" cy="3770263"/>
          </a:xfrm>
          <a:prstGeom prst="rect">
            <a:avLst/>
          </a:prstGeom>
          <a:noFill/>
        </p:spPr>
        <p:txBody>
          <a:bodyPr wrap="none" rtlCol="0">
            <a:spAutoFit/>
          </a:bodyPr>
          <a:lstStyle/>
          <a:p>
            <a:pPr algn="ctr"/>
            <a:r>
              <a:rPr kumimoji="1" lang="en-US" altLang="zh-CN" sz="23900" b="1" dirty="0">
                <a:solidFill>
                  <a:schemeClr val="bg1"/>
                </a:solidFill>
              </a:rPr>
              <a:t>4</a:t>
            </a:r>
            <a:endParaRPr kumimoji="1" lang="zh-CN" altLang="en-US" sz="23900" b="1" dirty="0">
              <a:solidFill>
                <a:schemeClr val="bg1"/>
              </a:solidFill>
            </a:endParaRPr>
          </a:p>
        </p:txBody>
      </p:sp>
      <p:sp>
        <p:nvSpPr>
          <p:cNvPr id="2" name="文本框 1"/>
          <p:cNvSpPr txBox="1"/>
          <p:nvPr/>
        </p:nvSpPr>
        <p:spPr>
          <a:xfrm>
            <a:off x="3190499" y="1864936"/>
            <a:ext cx="1034257" cy="523220"/>
          </a:xfrm>
          <a:prstGeom prst="rect">
            <a:avLst/>
          </a:prstGeom>
          <a:noFill/>
        </p:spPr>
        <p:txBody>
          <a:bodyPr wrap="none" rtlCol="0">
            <a:spAutoFit/>
          </a:bodyPr>
          <a:lstStyle/>
          <a:p>
            <a:pPr algn="ctr"/>
            <a:r>
              <a:rPr kumimoji="1" lang="en-US" altLang="zh-CN" sz="2800">
                <a:solidFill>
                  <a:schemeClr val="bg1"/>
                </a:solidFill>
              </a:rPr>
              <a:t>PART</a:t>
            </a:r>
            <a:endParaRPr kumimoji="1" lang="zh-CN" altLang="en-US" sz="2800" dirty="0">
              <a:solidFill>
                <a:schemeClr val="bg1"/>
              </a:solidFill>
            </a:endParaRPr>
          </a:p>
        </p:txBody>
      </p:sp>
      <p:sp>
        <p:nvSpPr>
          <p:cNvPr id="4" name="文本框 3"/>
          <p:cNvSpPr txBox="1"/>
          <p:nvPr/>
        </p:nvSpPr>
        <p:spPr>
          <a:xfrm>
            <a:off x="6029861" y="2875002"/>
            <a:ext cx="5262980" cy="1107996"/>
          </a:xfrm>
          <a:prstGeom prst="rect">
            <a:avLst/>
          </a:prstGeom>
          <a:noFill/>
        </p:spPr>
        <p:txBody>
          <a:bodyPr wrap="none" rtlCol="0">
            <a:spAutoFit/>
          </a:bodyPr>
          <a:lstStyle/>
          <a:p>
            <a:pPr algn="ctr"/>
            <a:r>
              <a:rPr kumimoji="1" lang="zh-CN" altLang="en-US" sz="6600" b="1" dirty="0">
                <a:solidFill>
                  <a:schemeClr val="accent4">
                    <a:alpha val="50000"/>
                  </a:schemeClr>
                </a:solidFill>
                <a:latin typeface="Microsoft YaHei" charset="0"/>
                <a:ea typeface="Microsoft YaHei" charset="0"/>
              </a:rPr>
              <a:t>课时目标分解</a:t>
            </a:r>
          </a:p>
        </p:txBody>
      </p:sp>
    </p:spTree>
    <p:extLst>
      <p:ext uri="{BB962C8B-B14F-4D97-AF65-F5344CB8AC3E}">
        <p14:creationId xmlns:p14="http://schemas.microsoft.com/office/powerpoint/2010/main" val="238134847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865EC0FF-DD8E-4978-95EF-FC9722BE4424}"/>
              </a:ext>
            </a:extLst>
          </p:cNvPr>
          <p:cNvCxnSpPr/>
          <p:nvPr/>
        </p:nvCxnSpPr>
        <p:spPr>
          <a:xfrm>
            <a:off x="5188580" y="-160020"/>
            <a:ext cx="0" cy="751332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CF254587-9CA3-4C8C-91D1-FB46CF4621B1}"/>
              </a:ext>
            </a:extLst>
          </p:cNvPr>
          <p:cNvCxnSpPr>
            <a:cxnSpLocks/>
          </p:cNvCxnSpPr>
          <p:nvPr/>
        </p:nvCxnSpPr>
        <p:spPr>
          <a:xfrm flipH="1">
            <a:off x="-139778" y="3429698"/>
            <a:ext cx="532181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4CAB5394-F67B-450E-AE79-F9F8639F12B3}"/>
              </a:ext>
            </a:extLst>
          </p:cNvPr>
          <p:cNvGrpSpPr/>
          <p:nvPr/>
        </p:nvGrpSpPr>
        <p:grpSpPr>
          <a:xfrm>
            <a:off x="341693" y="661453"/>
            <a:ext cx="611966" cy="1972694"/>
            <a:chOff x="907074" y="1204609"/>
            <a:chExt cx="1613519" cy="1576399"/>
          </a:xfrm>
          <a:solidFill>
            <a:schemeClr val="accent1">
              <a:lumMod val="75000"/>
            </a:schemeClr>
          </a:solidFill>
        </p:grpSpPr>
        <p:sp>
          <p:nvSpPr>
            <p:cNvPr id="5" name="矩形 4">
              <a:extLst>
                <a:ext uri="{FF2B5EF4-FFF2-40B4-BE49-F238E27FC236}">
                  <a16:creationId xmlns:a16="http://schemas.microsoft.com/office/drawing/2014/main" xmlns="" id="{FF3382B4-7151-4368-A270-B4626A7B4422}"/>
                </a:ext>
              </a:extLst>
            </p:cNvPr>
            <p:cNvSpPr/>
            <p:nvPr/>
          </p:nvSpPr>
          <p:spPr>
            <a:xfrm>
              <a:off x="907074" y="1204609"/>
              <a:ext cx="1613519" cy="15763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6" name="矩形 5">
              <a:extLst>
                <a:ext uri="{FF2B5EF4-FFF2-40B4-BE49-F238E27FC236}">
                  <a16:creationId xmlns:a16="http://schemas.microsoft.com/office/drawing/2014/main" xmlns="" id="{145E4090-8C36-45E0-8512-9BD9876F36A7}"/>
                </a:ext>
              </a:extLst>
            </p:cNvPr>
            <p:cNvSpPr/>
            <p:nvPr/>
          </p:nvSpPr>
          <p:spPr>
            <a:xfrm>
              <a:off x="907074" y="1272470"/>
              <a:ext cx="1613519" cy="432277"/>
            </a:xfrm>
            <a:prstGeom prst="rect">
              <a:avLst/>
            </a:prstGeom>
            <a:grpFill/>
          </p:spPr>
          <p:txBody>
            <a:bodyPr wrap="square">
              <a:spAutoFit/>
            </a:bodyPr>
            <a:lstStyle/>
            <a:p>
              <a:pPr algn="ctr" defTabSz="609585"/>
              <a:r>
                <a:rPr lang="zh-CN" altLang="en-US" sz="2800" b="1" dirty="0">
                  <a:solidFill>
                    <a:schemeClr val="bg1"/>
                  </a:solidFill>
                  <a:ea typeface="微软雅黑" charset="0"/>
                </a:rPr>
                <a:t>必备知识</a:t>
              </a:r>
              <a:endParaRPr lang="en-US" altLang="zh-CN" sz="2800" b="1" dirty="0">
                <a:solidFill>
                  <a:schemeClr val="bg1"/>
                </a:solidFill>
                <a:ea typeface="微软雅黑" charset="0"/>
              </a:endParaRPr>
            </a:p>
          </p:txBody>
        </p:sp>
      </p:grpSp>
      <p:sp>
        <p:nvSpPr>
          <p:cNvPr id="11" name="矩形 10">
            <a:extLst>
              <a:ext uri="{FF2B5EF4-FFF2-40B4-BE49-F238E27FC236}">
                <a16:creationId xmlns:a16="http://schemas.microsoft.com/office/drawing/2014/main" xmlns="" id="{CEA8E908-3B6B-400A-8854-FC7DE4C9D808}"/>
              </a:ext>
            </a:extLst>
          </p:cNvPr>
          <p:cNvSpPr/>
          <p:nvPr/>
        </p:nvSpPr>
        <p:spPr>
          <a:xfrm>
            <a:off x="1525558" y="780790"/>
            <a:ext cx="3820625" cy="1965090"/>
          </a:xfrm>
          <a:prstGeom prst="rect">
            <a:avLst/>
          </a:prstGeom>
        </p:spPr>
        <p:txBody>
          <a:bodyPr wrap="square">
            <a:spAutoFit/>
          </a:bodyPr>
          <a:lstStyle/>
          <a:p>
            <a:pPr defTabSz="609585">
              <a:lnSpc>
                <a:spcPct val="130000"/>
              </a:lnSpc>
            </a:pPr>
            <a:r>
              <a:rPr lang="zh-CN" altLang="en-US" sz="2400" b="1" dirty="0">
                <a:solidFill>
                  <a:srgbClr val="3F762B"/>
                </a:solidFill>
                <a:ea typeface="微软雅黑" charset="0"/>
              </a:rPr>
              <a:t>南京国民政府的成立与性质；工农武装割据的内涵及正确性；红军长征的原因、过程与意义。</a:t>
            </a:r>
            <a:endParaRPr lang="zh-CN" altLang="en-US" sz="2400" dirty="0">
              <a:solidFill>
                <a:srgbClr val="3F762B"/>
              </a:solidFill>
              <a:ea typeface="微软雅黑" charset="0"/>
            </a:endParaRPr>
          </a:p>
        </p:txBody>
      </p:sp>
      <p:grpSp>
        <p:nvGrpSpPr>
          <p:cNvPr id="12" name="组 18">
            <a:extLst>
              <a:ext uri="{FF2B5EF4-FFF2-40B4-BE49-F238E27FC236}">
                <a16:creationId xmlns:a16="http://schemas.microsoft.com/office/drawing/2014/main" xmlns="" id="{EAF6C955-0635-42D6-B3BC-A82C57DDEE0F}"/>
              </a:ext>
            </a:extLst>
          </p:cNvPr>
          <p:cNvGrpSpPr/>
          <p:nvPr/>
        </p:nvGrpSpPr>
        <p:grpSpPr>
          <a:xfrm>
            <a:off x="1089908" y="865835"/>
            <a:ext cx="429108" cy="429108"/>
            <a:chOff x="1770335" y="2906486"/>
            <a:chExt cx="733908" cy="733908"/>
          </a:xfrm>
        </p:grpSpPr>
        <p:sp>
          <p:nvSpPr>
            <p:cNvPr id="17" name="椭圆 16">
              <a:extLst>
                <a:ext uri="{FF2B5EF4-FFF2-40B4-BE49-F238E27FC236}">
                  <a16:creationId xmlns:a16="http://schemas.microsoft.com/office/drawing/2014/main" xmlns="" id="{B19E3DDB-3E84-4DFB-B58D-170740BC475F}"/>
                </a:ext>
              </a:extLst>
            </p:cNvPr>
            <p:cNvSpPr/>
            <p:nvPr/>
          </p:nvSpPr>
          <p:spPr>
            <a:xfrm>
              <a:off x="1770335" y="2906486"/>
              <a:ext cx="733908"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18" name="L 形 17">
              <a:extLst>
                <a:ext uri="{FF2B5EF4-FFF2-40B4-BE49-F238E27FC236}">
                  <a16:creationId xmlns:a16="http://schemas.microsoft.com/office/drawing/2014/main" xmlns="" id="{503DD884-7020-47FC-9558-8FE2BFFEEF50}"/>
                </a:ext>
              </a:extLst>
            </p:cNvPr>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grpSp>
      <p:grpSp>
        <p:nvGrpSpPr>
          <p:cNvPr id="19" name="组合 18">
            <a:extLst>
              <a:ext uri="{FF2B5EF4-FFF2-40B4-BE49-F238E27FC236}">
                <a16:creationId xmlns:a16="http://schemas.microsoft.com/office/drawing/2014/main" xmlns="" id="{D91F2060-6133-4D9E-8FFF-8547BC8690A3}"/>
              </a:ext>
            </a:extLst>
          </p:cNvPr>
          <p:cNvGrpSpPr/>
          <p:nvPr/>
        </p:nvGrpSpPr>
        <p:grpSpPr>
          <a:xfrm>
            <a:off x="341693" y="4027150"/>
            <a:ext cx="611966" cy="1972694"/>
            <a:chOff x="907074" y="1204609"/>
            <a:chExt cx="1613519" cy="1576399"/>
          </a:xfrm>
          <a:solidFill>
            <a:schemeClr val="tx1"/>
          </a:solidFill>
        </p:grpSpPr>
        <p:sp>
          <p:nvSpPr>
            <p:cNvPr id="20" name="矩形 19">
              <a:extLst>
                <a:ext uri="{FF2B5EF4-FFF2-40B4-BE49-F238E27FC236}">
                  <a16:creationId xmlns:a16="http://schemas.microsoft.com/office/drawing/2014/main" xmlns="" id="{B123F242-268B-4AD9-8AA5-69D5869C8379}"/>
                </a:ext>
              </a:extLst>
            </p:cNvPr>
            <p:cNvSpPr/>
            <p:nvPr/>
          </p:nvSpPr>
          <p:spPr>
            <a:xfrm>
              <a:off x="907074" y="1204609"/>
              <a:ext cx="1613519" cy="15763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1" name="矩形 20">
              <a:extLst>
                <a:ext uri="{FF2B5EF4-FFF2-40B4-BE49-F238E27FC236}">
                  <a16:creationId xmlns:a16="http://schemas.microsoft.com/office/drawing/2014/main" xmlns="" id="{31D7990E-5FE1-4975-903F-554EEC774913}"/>
                </a:ext>
              </a:extLst>
            </p:cNvPr>
            <p:cNvSpPr/>
            <p:nvPr/>
          </p:nvSpPr>
          <p:spPr>
            <a:xfrm>
              <a:off x="907074" y="1272470"/>
              <a:ext cx="1613519" cy="1451089"/>
            </a:xfrm>
            <a:prstGeom prst="rect">
              <a:avLst/>
            </a:prstGeom>
            <a:grpFill/>
          </p:spPr>
          <p:txBody>
            <a:bodyPr wrap="square">
              <a:spAutoFit/>
            </a:bodyPr>
            <a:lstStyle/>
            <a:p>
              <a:pPr algn="ctr" defTabSz="609585"/>
              <a:r>
                <a:rPr lang="zh-CN" altLang="en-US" sz="2800" b="1" dirty="0">
                  <a:solidFill>
                    <a:schemeClr val="bg1"/>
                  </a:solidFill>
                  <a:ea typeface="微软雅黑" charset="0"/>
                </a:rPr>
                <a:t>关键能力</a:t>
              </a:r>
              <a:endParaRPr lang="en-US" altLang="zh-CN" sz="2800" b="1" dirty="0">
                <a:solidFill>
                  <a:schemeClr val="bg1"/>
                </a:solidFill>
                <a:ea typeface="微软雅黑" charset="0"/>
              </a:endParaRPr>
            </a:p>
          </p:txBody>
        </p:sp>
      </p:grpSp>
      <p:sp>
        <p:nvSpPr>
          <p:cNvPr id="32" name="矩形 31">
            <a:extLst>
              <a:ext uri="{FF2B5EF4-FFF2-40B4-BE49-F238E27FC236}">
                <a16:creationId xmlns:a16="http://schemas.microsoft.com/office/drawing/2014/main" xmlns="" id="{0BBAFCAB-512D-4EFC-AEA1-E3211C4DD424}"/>
              </a:ext>
            </a:extLst>
          </p:cNvPr>
          <p:cNvSpPr/>
          <p:nvPr/>
        </p:nvSpPr>
        <p:spPr>
          <a:xfrm>
            <a:off x="1519016" y="3758726"/>
            <a:ext cx="3663020" cy="2925353"/>
          </a:xfrm>
          <a:prstGeom prst="rect">
            <a:avLst/>
          </a:prstGeom>
        </p:spPr>
        <p:txBody>
          <a:bodyPr wrap="square">
            <a:spAutoFit/>
          </a:bodyPr>
          <a:lstStyle/>
          <a:p>
            <a:pPr defTabSz="609585">
              <a:lnSpc>
                <a:spcPct val="130000"/>
              </a:lnSpc>
            </a:pPr>
            <a:r>
              <a:rPr lang="zh-CN" altLang="en-US" sz="2400" b="1" spc="-150" dirty="0">
                <a:ea typeface="微软雅黑" charset="0"/>
              </a:rPr>
              <a:t>理解工农武装割据、左倾、官僚资本主义等学科关键概念和重大历史现象的意义，迁移调动知识对多元史料加以解读，培养学生历史阐释能力和历史探究能力。</a:t>
            </a:r>
            <a:endParaRPr lang="zh-CN" altLang="en-US" sz="2400" spc="-150" dirty="0">
              <a:ea typeface="微软雅黑" charset="0"/>
            </a:endParaRPr>
          </a:p>
        </p:txBody>
      </p:sp>
      <p:grpSp>
        <p:nvGrpSpPr>
          <p:cNvPr id="33" name="组 18">
            <a:extLst>
              <a:ext uri="{FF2B5EF4-FFF2-40B4-BE49-F238E27FC236}">
                <a16:creationId xmlns:a16="http://schemas.microsoft.com/office/drawing/2014/main" xmlns="" id="{90B4ED43-9E57-41FE-B8E2-996B87FBEF84}"/>
              </a:ext>
            </a:extLst>
          </p:cNvPr>
          <p:cNvGrpSpPr/>
          <p:nvPr/>
        </p:nvGrpSpPr>
        <p:grpSpPr>
          <a:xfrm>
            <a:off x="1089908" y="3812596"/>
            <a:ext cx="429108" cy="429108"/>
            <a:chOff x="1770335" y="2906486"/>
            <a:chExt cx="733908" cy="733908"/>
          </a:xfrm>
        </p:grpSpPr>
        <p:sp>
          <p:nvSpPr>
            <p:cNvPr id="34" name="椭圆 33">
              <a:extLst>
                <a:ext uri="{FF2B5EF4-FFF2-40B4-BE49-F238E27FC236}">
                  <a16:creationId xmlns:a16="http://schemas.microsoft.com/office/drawing/2014/main" xmlns="" id="{4273BBA5-BF81-40C3-83A8-525653BD146B}"/>
                </a:ext>
              </a:extLst>
            </p:cNvPr>
            <p:cNvSpPr/>
            <p:nvPr/>
          </p:nvSpPr>
          <p:spPr>
            <a:xfrm>
              <a:off x="1770335" y="2906486"/>
              <a:ext cx="733908"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35" name="L 形 34">
              <a:extLst>
                <a:ext uri="{FF2B5EF4-FFF2-40B4-BE49-F238E27FC236}">
                  <a16:creationId xmlns:a16="http://schemas.microsoft.com/office/drawing/2014/main" xmlns="" id="{6C44A270-53D3-4E05-AA38-3A4D727F049C}"/>
                </a:ext>
              </a:extLst>
            </p:cNvPr>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grpSp>
      <p:grpSp>
        <p:nvGrpSpPr>
          <p:cNvPr id="36" name="组合 35">
            <a:extLst>
              <a:ext uri="{FF2B5EF4-FFF2-40B4-BE49-F238E27FC236}">
                <a16:creationId xmlns:a16="http://schemas.microsoft.com/office/drawing/2014/main" xmlns="" id="{AD38BEAD-962C-424F-9E73-1E937BCD8B1C}"/>
              </a:ext>
            </a:extLst>
          </p:cNvPr>
          <p:cNvGrpSpPr/>
          <p:nvPr/>
        </p:nvGrpSpPr>
        <p:grpSpPr>
          <a:xfrm>
            <a:off x="5391117" y="694516"/>
            <a:ext cx="611966" cy="1972694"/>
            <a:chOff x="907074" y="1204609"/>
            <a:chExt cx="1613519" cy="1576399"/>
          </a:xfrm>
          <a:solidFill>
            <a:srgbClr val="00505C"/>
          </a:solidFill>
        </p:grpSpPr>
        <p:sp>
          <p:nvSpPr>
            <p:cNvPr id="37" name="矩形 36">
              <a:extLst>
                <a:ext uri="{FF2B5EF4-FFF2-40B4-BE49-F238E27FC236}">
                  <a16:creationId xmlns:a16="http://schemas.microsoft.com/office/drawing/2014/main" xmlns="" id="{28D762B9-3A2E-4E21-9735-516018C0F583}"/>
                </a:ext>
              </a:extLst>
            </p:cNvPr>
            <p:cNvSpPr/>
            <p:nvPr/>
          </p:nvSpPr>
          <p:spPr>
            <a:xfrm>
              <a:off x="907074" y="1204609"/>
              <a:ext cx="1613519" cy="15763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38" name="矩形 37">
              <a:extLst>
                <a:ext uri="{FF2B5EF4-FFF2-40B4-BE49-F238E27FC236}">
                  <a16:creationId xmlns:a16="http://schemas.microsoft.com/office/drawing/2014/main" xmlns="" id="{B6FB7A87-896F-4CFB-9295-E24CE35D5E96}"/>
                </a:ext>
              </a:extLst>
            </p:cNvPr>
            <p:cNvSpPr/>
            <p:nvPr/>
          </p:nvSpPr>
          <p:spPr>
            <a:xfrm>
              <a:off x="907074" y="1272470"/>
              <a:ext cx="1613519" cy="1451089"/>
            </a:xfrm>
            <a:prstGeom prst="rect">
              <a:avLst/>
            </a:prstGeom>
            <a:grpFill/>
          </p:spPr>
          <p:txBody>
            <a:bodyPr wrap="square">
              <a:spAutoFit/>
            </a:bodyPr>
            <a:lstStyle/>
            <a:p>
              <a:pPr algn="ctr" defTabSz="609585"/>
              <a:r>
                <a:rPr lang="zh-CN" altLang="en-US" sz="2800" b="1" dirty="0">
                  <a:solidFill>
                    <a:schemeClr val="bg1"/>
                  </a:solidFill>
                  <a:ea typeface="微软雅黑" charset="0"/>
                </a:rPr>
                <a:t>学科素养</a:t>
              </a:r>
              <a:endParaRPr lang="en-US" altLang="zh-CN" sz="2800" b="1" dirty="0">
                <a:solidFill>
                  <a:schemeClr val="bg1"/>
                </a:solidFill>
                <a:ea typeface="微软雅黑" charset="0"/>
              </a:endParaRPr>
            </a:p>
          </p:txBody>
        </p:sp>
      </p:grpSp>
      <p:sp>
        <p:nvSpPr>
          <p:cNvPr id="39" name="矩形 38">
            <a:extLst>
              <a:ext uri="{FF2B5EF4-FFF2-40B4-BE49-F238E27FC236}">
                <a16:creationId xmlns:a16="http://schemas.microsoft.com/office/drawing/2014/main" xmlns="" id="{49012AF3-A28A-449E-BEFF-80C38E7DE790}"/>
              </a:ext>
            </a:extLst>
          </p:cNvPr>
          <p:cNvSpPr/>
          <p:nvPr/>
        </p:nvSpPr>
        <p:spPr>
          <a:xfrm>
            <a:off x="6475748" y="176500"/>
            <a:ext cx="5716252" cy="4009431"/>
          </a:xfrm>
          <a:prstGeom prst="rect">
            <a:avLst/>
          </a:prstGeom>
        </p:spPr>
        <p:txBody>
          <a:bodyPr wrap="square">
            <a:spAutoFit/>
          </a:bodyPr>
          <a:lstStyle/>
          <a:p>
            <a:pPr defTabSz="609585">
              <a:lnSpc>
                <a:spcPct val="130000"/>
              </a:lnSpc>
            </a:pPr>
            <a:r>
              <a:rPr lang="en-US" altLang="zh-CN" sz="2200" b="1" dirty="0">
                <a:solidFill>
                  <a:srgbClr val="00505C"/>
                </a:solidFill>
                <a:ea typeface="微软雅黑" charset="0"/>
              </a:rPr>
              <a:t>1.</a:t>
            </a:r>
            <a:r>
              <a:rPr lang="zh-CN" altLang="en-US" sz="2200" b="1" dirty="0">
                <a:solidFill>
                  <a:srgbClr val="00505C"/>
                </a:solidFill>
                <a:ea typeface="微软雅黑" charset="0"/>
              </a:rPr>
              <a:t>运用唯物史观认识“工农武装割据”思想是马克思主义中国化的产物，中国共产党独立探索的革命道路是符合中国国情的正确选择。</a:t>
            </a:r>
          </a:p>
          <a:p>
            <a:pPr defTabSz="609585">
              <a:lnSpc>
                <a:spcPct val="130000"/>
              </a:lnSpc>
            </a:pPr>
            <a:r>
              <a:rPr lang="en-US" altLang="zh-CN" sz="2200" b="1" dirty="0">
                <a:solidFill>
                  <a:srgbClr val="00505C"/>
                </a:solidFill>
                <a:ea typeface="微软雅黑" charset="0"/>
              </a:rPr>
              <a:t>2.</a:t>
            </a:r>
            <a:r>
              <a:rPr lang="zh-CN" altLang="en-US" sz="2200" b="1" dirty="0">
                <a:solidFill>
                  <a:srgbClr val="00505C"/>
                </a:solidFill>
                <a:ea typeface="微软雅黑" charset="0"/>
              </a:rPr>
              <a:t>通过年表、思维导图和地图让学生了解南京国民政府的建立过程、工农武装割据的发展以及红军长征的经过，从全球时空坐标理解中国共产党探索革命道路的国际背景，认识其世界性和民族性的统一。</a:t>
            </a:r>
          </a:p>
        </p:txBody>
      </p:sp>
      <p:grpSp>
        <p:nvGrpSpPr>
          <p:cNvPr id="40" name="组 18">
            <a:extLst>
              <a:ext uri="{FF2B5EF4-FFF2-40B4-BE49-F238E27FC236}">
                <a16:creationId xmlns:a16="http://schemas.microsoft.com/office/drawing/2014/main" xmlns="" id="{267D60D4-5D31-48E8-AD1B-6CF9AD2028B1}"/>
              </a:ext>
            </a:extLst>
          </p:cNvPr>
          <p:cNvGrpSpPr/>
          <p:nvPr/>
        </p:nvGrpSpPr>
        <p:grpSpPr>
          <a:xfrm>
            <a:off x="6046640" y="217783"/>
            <a:ext cx="429108" cy="429108"/>
            <a:chOff x="1770335" y="2906486"/>
            <a:chExt cx="733908" cy="733908"/>
          </a:xfrm>
        </p:grpSpPr>
        <p:sp>
          <p:nvSpPr>
            <p:cNvPr id="41" name="椭圆 40">
              <a:extLst>
                <a:ext uri="{FF2B5EF4-FFF2-40B4-BE49-F238E27FC236}">
                  <a16:creationId xmlns:a16="http://schemas.microsoft.com/office/drawing/2014/main" xmlns="" id="{1B54EE10-48D2-4263-AB17-9862A330D1C9}"/>
                </a:ext>
              </a:extLst>
            </p:cNvPr>
            <p:cNvSpPr/>
            <p:nvPr/>
          </p:nvSpPr>
          <p:spPr>
            <a:xfrm>
              <a:off x="1770335" y="2906486"/>
              <a:ext cx="733908"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42" name="L 形 41">
              <a:extLst>
                <a:ext uri="{FF2B5EF4-FFF2-40B4-BE49-F238E27FC236}">
                  <a16:creationId xmlns:a16="http://schemas.microsoft.com/office/drawing/2014/main" xmlns="" id="{495F0BE6-8549-4214-8F74-6FB48ED82CED}"/>
                </a:ext>
              </a:extLst>
            </p:cNvPr>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grpSp>
      <p:grpSp>
        <p:nvGrpSpPr>
          <p:cNvPr id="43" name="组 18">
            <a:extLst>
              <a:ext uri="{FF2B5EF4-FFF2-40B4-BE49-F238E27FC236}">
                <a16:creationId xmlns:a16="http://schemas.microsoft.com/office/drawing/2014/main" xmlns="" id="{C2D3B945-3FB2-4BFA-9506-71ABB1275FF3}"/>
              </a:ext>
            </a:extLst>
          </p:cNvPr>
          <p:cNvGrpSpPr/>
          <p:nvPr/>
        </p:nvGrpSpPr>
        <p:grpSpPr>
          <a:xfrm>
            <a:off x="6086046" y="1990823"/>
            <a:ext cx="429108" cy="429108"/>
            <a:chOff x="1770335" y="2906486"/>
            <a:chExt cx="733908" cy="733908"/>
          </a:xfrm>
        </p:grpSpPr>
        <p:sp>
          <p:nvSpPr>
            <p:cNvPr id="44" name="椭圆 43">
              <a:extLst>
                <a:ext uri="{FF2B5EF4-FFF2-40B4-BE49-F238E27FC236}">
                  <a16:creationId xmlns:a16="http://schemas.microsoft.com/office/drawing/2014/main" xmlns="" id="{F1A4D0DD-B2F3-400F-8548-4D3DAA105D2B}"/>
                </a:ext>
              </a:extLst>
            </p:cNvPr>
            <p:cNvSpPr/>
            <p:nvPr/>
          </p:nvSpPr>
          <p:spPr>
            <a:xfrm>
              <a:off x="1770335" y="2906486"/>
              <a:ext cx="733908"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45" name="L 形 44">
              <a:extLst>
                <a:ext uri="{FF2B5EF4-FFF2-40B4-BE49-F238E27FC236}">
                  <a16:creationId xmlns:a16="http://schemas.microsoft.com/office/drawing/2014/main" xmlns="" id="{6B95BC5F-33CB-4018-9EF2-077B79A7CB10}"/>
                </a:ext>
              </a:extLst>
            </p:cNvPr>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grpSp>
      <p:cxnSp>
        <p:nvCxnSpPr>
          <p:cNvPr id="46" name="直接连接符 45">
            <a:extLst>
              <a:ext uri="{FF2B5EF4-FFF2-40B4-BE49-F238E27FC236}">
                <a16:creationId xmlns:a16="http://schemas.microsoft.com/office/drawing/2014/main" xmlns="" id="{4CBBA436-6A0D-478C-B281-0881A4A2830E}"/>
              </a:ext>
            </a:extLst>
          </p:cNvPr>
          <p:cNvCxnSpPr>
            <a:cxnSpLocks/>
          </p:cNvCxnSpPr>
          <p:nvPr/>
        </p:nvCxnSpPr>
        <p:spPr>
          <a:xfrm flipH="1">
            <a:off x="5182036" y="4241704"/>
            <a:ext cx="7229039"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xmlns="" id="{11FCDB16-ACCF-4676-AB09-CDA0411DBC2E}"/>
              </a:ext>
            </a:extLst>
          </p:cNvPr>
          <p:cNvGrpSpPr/>
          <p:nvPr/>
        </p:nvGrpSpPr>
        <p:grpSpPr>
          <a:xfrm>
            <a:off x="5391117" y="4588537"/>
            <a:ext cx="611966" cy="1972694"/>
            <a:chOff x="907074" y="1204609"/>
            <a:chExt cx="1613519" cy="1576399"/>
          </a:xfrm>
          <a:solidFill>
            <a:srgbClr val="C00000"/>
          </a:solidFill>
        </p:grpSpPr>
        <p:sp>
          <p:nvSpPr>
            <p:cNvPr id="49" name="矩形 48">
              <a:extLst>
                <a:ext uri="{FF2B5EF4-FFF2-40B4-BE49-F238E27FC236}">
                  <a16:creationId xmlns:a16="http://schemas.microsoft.com/office/drawing/2014/main" xmlns="" id="{55C08DB3-B4AA-47AE-837B-7A2C342CACFE}"/>
                </a:ext>
              </a:extLst>
            </p:cNvPr>
            <p:cNvSpPr/>
            <p:nvPr/>
          </p:nvSpPr>
          <p:spPr>
            <a:xfrm>
              <a:off x="907074" y="1204609"/>
              <a:ext cx="1613519" cy="15763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50" name="矩形 49">
              <a:extLst>
                <a:ext uri="{FF2B5EF4-FFF2-40B4-BE49-F238E27FC236}">
                  <a16:creationId xmlns:a16="http://schemas.microsoft.com/office/drawing/2014/main" xmlns="" id="{769A6627-B858-46DC-90F8-A55FADD08A9F}"/>
                </a:ext>
              </a:extLst>
            </p:cNvPr>
            <p:cNvSpPr/>
            <p:nvPr/>
          </p:nvSpPr>
          <p:spPr>
            <a:xfrm>
              <a:off x="907074" y="1272470"/>
              <a:ext cx="1613519" cy="1451089"/>
            </a:xfrm>
            <a:prstGeom prst="rect">
              <a:avLst/>
            </a:prstGeom>
            <a:grpFill/>
          </p:spPr>
          <p:txBody>
            <a:bodyPr wrap="square">
              <a:spAutoFit/>
            </a:bodyPr>
            <a:lstStyle/>
            <a:p>
              <a:pPr algn="ctr" defTabSz="609585"/>
              <a:r>
                <a:rPr lang="zh-CN" altLang="en-US" sz="2800" b="1" dirty="0">
                  <a:solidFill>
                    <a:schemeClr val="bg1"/>
                  </a:solidFill>
                  <a:ea typeface="微软雅黑" charset="0"/>
                </a:rPr>
                <a:t>核心价值</a:t>
              </a:r>
              <a:endParaRPr lang="en-US" altLang="zh-CN" sz="2800" b="1" dirty="0">
                <a:solidFill>
                  <a:schemeClr val="bg1"/>
                </a:solidFill>
                <a:ea typeface="微软雅黑" charset="0"/>
              </a:endParaRPr>
            </a:p>
          </p:txBody>
        </p:sp>
      </p:grpSp>
      <p:sp>
        <p:nvSpPr>
          <p:cNvPr id="51" name="矩形 50">
            <a:extLst>
              <a:ext uri="{FF2B5EF4-FFF2-40B4-BE49-F238E27FC236}">
                <a16:creationId xmlns:a16="http://schemas.microsoft.com/office/drawing/2014/main" xmlns="" id="{47EB25E6-85D4-4DA3-886A-7C0A21A5ED75}"/>
              </a:ext>
            </a:extLst>
          </p:cNvPr>
          <p:cNvSpPr/>
          <p:nvPr/>
        </p:nvSpPr>
        <p:spPr>
          <a:xfrm>
            <a:off x="6574982" y="4350936"/>
            <a:ext cx="5617012" cy="2249142"/>
          </a:xfrm>
          <a:prstGeom prst="rect">
            <a:avLst/>
          </a:prstGeom>
        </p:spPr>
        <p:txBody>
          <a:bodyPr wrap="square">
            <a:spAutoFit/>
          </a:bodyPr>
          <a:lstStyle/>
          <a:p>
            <a:pPr defTabSz="609585">
              <a:lnSpc>
                <a:spcPct val="130000"/>
              </a:lnSpc>
            </a:pPr>
            <a:r>
              <a:rPr lang="zh-CN" altLang="en-US" sz="2200" b="1" dirty="0">
                <a:solidFill>
                  <a:srgbClr val="C00000"/>
                </a:solidFill>
                <a:ea typeface="微软雅黑" charset="0"/>
              </a:rPr>
              <a:t>通过对中国共产党探索革命道路的贯通性把握，深刻认识到革命不是一帆风顺的，成功来之不易，只有把马克思主义原理和中国革命的具体实际相结合，才能找到正确的道路。引导学生从长征的曲折历程中感悟长征精神。</a:t>
            </a:r>
            <a:endParaRPr lang="zh-CN" altLang="en-US" sz="2200" dirty="0">
              <a:solidFill>
                <a:srgbClr val="C00000"/>
              </a:solidFill>
              <a:ea typeface="微软雅黑" charset="0"/>
            </a:endParaRPr>
          </a:p>
        </p:txBody>
      </p:sp>
      <p:grpSp>
        <p:nvGrpSpPr>
          <p:cNvPr id="52" name="组 18">
            <a:extLst>
              <a:ext uri="{FF2B5EF4-FFF2-40B4-BE49-F238E27FC236}">
                <a16:creationId xmlns:a16="http://schemas.microsoft.com/office/drawing/2014/main" xmlns="" id="{D5768365-53D2-4546-B9E1-8F382EDBA327}"/>
              </a:ext>
            </a:extLst>
          </p:cNvPr>
          <p:cNvGrpSpPr/>
          <p:nvPr/>
        </p:nvGrpSpPr>
        <p:grpSpPr>
          <a:xfrm>
            <a:off x="6139332" y="4435774"/>
            <a:ext cx="429108" cy="429108"/>
            <a:chOff x="1770335" y="2906486"/>
            <a:chExt cx="733908" cy="733908"/>
          </a:xfrm>
        </p:grpSpPr>
        <p:sp>
          <p:nvSpPr>
            <p:cNvPr id="53" name="椭圆 52">
              <a:extLst>
                <a:ext uri="{FF2B5EF4-FFF2-40B4-BE49-F238E27FC236}">
                  <a16:creationId xmlns:a16="http://schemas.microsoft.com/office/drawing/2014/main" xmlns="" id="{28175190-A812-4C1F-A5EB-7CEF3D7DEC89}"/>
                </a:ext>
              </a:extLst>
            </p:cNvPr>
            <p:cNvSpPr/>
            <p:nvPr/>
          </p:nvSpPr>
          <p:spPr>
            <a:xfrm>
              <a:off x="1770335" y="2906486"/>
              <a:ext cx="733908"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p>
          </p:txBody>
        </p:sp>
        <p:sp>
          <p:nvSpPr>
            <p:cNvPr id="54" name="L 形 53">
              <a:extLst>
                <a:ext uri="{FF2B5EF4-FFF2-40B4-BE49-F238E27FC236}">
                  <a16:creationId xmlns:a16="http://schemas.microsoft.com/office/drawing/2014/main" xmlns="" id="{0C8C5581-4068-4AA1-9191-97A2ADD5B9FA}"/>
                </a:ext>
              </a:extLst>
            </p:cNvPr>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grpSp>
      <p:sp>
        <p:nvSpPr>
          <p:cNvPr id="47" name="文本框 46">
            <a:extLst>
              <a:ext uri="{FF2B5EF4-FFF2-40B4-BE49-F238E27FC236}">
                <a16:creationId xmlns:a16="http://schemas.microsoft.com/office/drawing/2014/main" xmlns="" id="{247D8331-AB2D-4F12-8D08-6AE0C7A53D05}"/>
              </a:ext>
            </a:extLst>
          </p:cNvPr>
          <p:cNvSpPr txBox="1"/>
          <p:nvPr/>
        </p:nvSpPr>
        <p:spPr>
          <a:xfrm>
            <a:off x="2710689" y="2914127"/>
            <a:ext cx="3570208" cy="769441"/>
          </a:xfrm>
          <a:prstGeom prst="rect">
            <a:avLst/>
          </a:prstGeom>
          <a:noFill/>
        </p:spPr>
        <p:txBody>
          <a:bodyPr wrap="none" rtlCol="0">
            <a:spAutoFit/>
          </a:bodyPr>
          <a:lstStyle/>
          <a:p>
            <a:pPr algn="ctr"/>
            <a:r>
              <a:rPr kumimoji="1" lang="zh-CN" altLang="en-US" sz="4400" b="1" dirty="0">
                <a:solidFill>
                  <a:schemeClr val="accent4">
                    <a:alpha val="50000"/>
                  </a:schemeClr>
                </a:solidFill>
                <a:latin typeface="Microsoft YaHei" charset="0"/>
                <a:ea typeface="Microsoft YaHei" charset="0"/>
              </a:rPr>
              <a:t>课时目标分解</a:t>
            </a:r>
          </a:p>
        </p:txBody>
      </p:sp>
    </p:spTree>
    <p:extLst>
      <p:ext uri="{BB962C8B-B14F-4D97-AF65-F5344CB8AC3E}">
        <p14:creationId xmlns:p14="http://schemas.microsoft.com/office/powerpoint/2010/main" val="1680306093"/>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8"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23587" y="1729469"/>
            <a:ext cx="1901483" cy="3770263"/>
          </a:xfrm>
          <a:prstGeom prst="rect">
            <a:avLst/>
          </a:prstGeom>
          <a:noFill/>
        </p:spPr>
        <p:txBody>
          <a:bodyPr wrap="none" rtlCol="0">
            <a:spAutoFit/>
          </a:bodyPr>
          <a:lstStyle/>
          <a:p>
            <a:pPr algn="ctr"/>
            <a:r>
              <a:rPr kumimoji="1" lang="en-US" altLang="zh-CN" sz="23900" b="1" dirty="0">
                <a:solidFill>
                  <a:schemeClr val="bg1"/>
                </a:solidFill>
              </a:rPr>
              <a:t>5</a:t>
            </a:r>
            <a:endParaRPr kumimoji="1" lang="zh-CN" altLang="en-US" sz="23900" b="1" dirty="0">
              <a:solidFill>
                <a:schemeClr val="bg1"/>
              </a:solidFill>
            </a:endParaRPr>
          </a:p>
        </p:txBody>
      </p:sp>
      <p:sp>
        <p:nvSpPr>
          <p:cNvPr id="2" name="文本框 1"/>
          <p:cNvSpPr txBox="1"/>
          <p:nvPr/>
        </p:nvSpPr>
        <p:spPr>
          <a:xfrm>
            <a:off x="3457199" y="1864936"/>
            <a:ext cx="1034257" cy="523220"/>
          </a:xfrm>
          <a:prstGeom prst="rect">
            <a:avLst/>
          </a:prstGeom>
          <a:noFill/>
        </p:spPr>
        <p:txBody>
          <a:bodyPr wrap="none" rtlCol="0">
            <a:spAutoFit/>
          </a:bodyPr>
          <a:lstStyle/>
          <a:p>
            <a:pPr algn="ctr"/>
            <a:r>
              <a:rPr kumimoji="1" lang="en-US" altLang="zh-CN" sz="2800">
                <a:solidFill>
                  <a:schemeClr val="bg1"/>
                </a:solidFill>
              </a:rPr>
              <a:t>PART</a:t>
            </a:r>
            <a:endParaRPr kumimoji="1" lang="zh-CN" altLang="en-US" sz="2800" dirty="0">
              <a:solidFill>
                <a:schemeClr val="bg1"/>
              </a:solidFill>
            </a:endParaRPr>
          </a:p>
        </p:txBody>
      </p:sp>
      <p:sp>
        <p:nvSpPr>
          <p:cNvPr id="4" name="文本框 3"/>
          <p:cNvSpPr txBox="1"/>
          <p:nvPr/>
        </p:nvSpPr>
        <p:spPr>
          <a:xfrm>
            <a:off x="6015828" y="2875002"/>
            <a:ext cx="5703731" cy="1107996"/>
          </a:xfrm>
          <a:prstGeom prst="rect">
            <a:avLst/>
          </a:prstGeom>
          <a:noFill/>
        </p:spPr>
        <p:txBody>
          <a:bodyPr wrap="square" rtlCol="0">
            <a:spAutoFit/>
          </a:bodyPr>
          <a:lstStyle/>
          <a:p>
            <a:r>
              <a:rPr kumimoji="1" lang="zh-CN" altLang="en-US" sz="6600" b="1" dirty="0">
                <a:solidFill>
                  <a:schemeClr val="accent4">
                    <a:alpha val="50000"/>
                  </a:schemeClr>
                </a:solidFill>
                <a:latin typeface="Microsoft YaHei" charset="0"/>
                <a:ea typeface="Microsoft YaHei" charset="0"/>
                <a:cs typeface="Microsoft YaHei" charset="0"/>
              </a:rPr>
              <a:t>教学评价设计</a:t>
            </a:r>
          </a:p>
        </p:txBody>
      </p:sp>
    </p:spTree>
    <p:extLst>
      <p:ext uri="{BB962C8B-B14F-4D97-AF65-F5344CB8AC3E}">
        <p14:creationId xmlns:p14="http://schemas.microsoft.com/office/powerpoint/2010/main" val="43949345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xmlns="" id="{6475F2B9-22A6-4A96-9AD2-BC823BC10644}"/>
              </a:ext>
            </a:extLst>
          </p:cNvPr>
          <p:cNvSpPr/>
          <p:nvPr/>
        </p:nvSpPr>
        <p:spPr>
          <a:xfrm>
            <a:off x="-939800" y="5377114"/>
            <a:ext cx="13588958" cy="1481698"/>
          </a:xfrm>
          <a:prstGeom prst="rect">
            <a:avLst/>
          </a:prstGeom>
          <a:solidFill>
            <a:srgbClr val="C0000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B355DCA1-C0C5-43AE-977A-A6A7A8510097}"/>
              </a:ext>
            </a:extLst>
          </p:cNvPr>
          <p:cNvSpPr/>
          <p:nvPr/>
        </p:nvSpPr>
        <p:spPr>
          <a:xfrm>
            <a:off x="-571500" y="503669"/>
            <a:ext cx="13588958" cy="1732500"/>
          </a:xfrm>
          <a:prstGeom prst="rect">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 name="直接连接符 5">
            <a:extLst>
              <a:ext uri="{FF2B5EF4-FFF2-40B4-BE49-F238E27FC236}">
                <a16:creationId xmlns:a16="http://schemas.microsoft.com/office/drawing/2014/main" xmlns="" id="{AF70369D-6B68-41A4-B64C-985E657EAEF7}"/>
              </a:ext>
            </a:extLst>
          </p:cNvPr>
          <p:cNvCxnSpPr/>
          <p:nvPr/>
        </p:nvCxnSpPr>
        <p:spPr>
          <a:xfrm>
            <a:off x="2325637" y="-160020"/>
            <a:ext cx="0" cy="751332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D73F00D3-0B30-4D20-9282-675669243894}"/>
              </a:ext>
            </a:extLst>
          </p:cNvPr>
          <p:cNvCxnSpPr/>
          <p:nvPr/>
        </p:nvCxnSpPr>
        <p:spPr>
          <a:xfrm>
            <a:off x="8939296" y="-160020"/>
            <a:ext cx="0" cy="751332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line01">
            <a:extLst>
              <a:ext uri="{FF2B5EF4-FFF2-40B4-BE49-F238E27FC236}">
                <a16:creationId xmlns:a16="http://schemas.microsoft.com/office/drawing/2014/main" xmlns="" id="{FEF1042A-5ACC-4BBF-8065-14B6F7484F0E}"/>
              </a:ext>
            </a:extLst>
          </p:cNvPr>
          <p:cNvCxnSpPr/>
          <p:nvPr/>
        </p:nvCxnSpPr>
        <p:spPr>
          <a:xfrm>
            <a:off x="5562600" y="0"/>
            <a:ext cx="0" cy="685800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6C061967-58F5-41B9-BDD0-5B3E35BE5F7A}"/>
              </a:ext>
            </a:extLst>
          </p:cNvPr>
          <p:cNvSpPr/>
          <p:nvPr/>
        </p:nvSpPr>
        <p:spPr>
          <a:xfrm>
            <a:off x="0" y="539755"/>
            <a:ext cx="2312983" cy="1107996"/>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概述新民主主义革命发展阶段的</a:t>
            </a:r>
            <a:r>
              <a:rPr lang="zh-CN" altLang="en-US" sz="2200" b="1" dirty="0">
                <a:solidFill>
                  <a:srgbClr val="C00000"/>
                </a:solidFill>
                <a:latin typeface="楷体" panose="02010609060101010101" pitchFamily="49" charset="-122"/>
                <a:ea typeface="楷体" panose="02010609060101010101" pitchFamily="49" charset="-122"/>
              </a:rPr>
              <a:t>突出事件</a:t>
            </a:r>
          </a:p>
        </p:txBody>
      </p:sp>
      <p:sp>
        <p:nvSpPr>
          <p:cNvPr id="21" name="矩形 20">
            <a:extLst>
              <a:ext uri="{FF2B5EF4-FFF2-40B4-BE49-F238E27FC236}">
                <a16:creationId xmlns:a16="http://schemas.microsoft.com/office/drawing/2014/main" xmlns="" id="{EB320ED2-F0ED-422D-8453-1AC04B62306F}"/>
              </a:ext>
            </a:extLst>
          </p:cNvPr>
          <p:cNvSpPr/>
          <p:nvPr/>
        </p:nvSpPr>
        <p:spPr>
          <a:xfrm>
            <a:off x="2325637" y="539755"/>
            <a:ext cx="3325856" cy="1107996"/>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梳理新民主主义革命发展阶段的相关史实，理解事件之间的</a:t>
            </a:r>
            <a:r>
              <a:rPr lang="zh-CN" altLang="en-US" sz="2200" b="1" dirty="0">
                <a:solidFill>
                  <a:srgbClr val="C00000"/>
                </a:solidFill>
                <a:latin typeface="楷体" panose="02010609060101010101" pitchFamily="49" charset="-122"/>
                <a:ea typeface="楷体" panose="02010609060101010101" pitchFamily="49" charset="-122"/>
              </a:rPr>
              <a:t>逻辑关系</a:t>
            </a:r>
            <a:endParaRPr lang="zh-CN" altLang="en-US" sz="2200" b="1" dirty="0">
              <a:latin typeface="楷体" panose="02010609060101010101" pitchFamily="49" charset="-122"/>
              <a:ea typeface="楷体" panose="02010609060101010101" pitchFamily="49" charset="-122"/>
            </a:endParaRPr>
          </a:p>
        </p:txBody>
      </p:sp>
      <p:sp>
        <p:nvSpPr>
          <p:cNvPr id="22" name="矩形 21">
            <a:extLst>
              <a:ext uri="{FF2B5EF4-FFF2-40B4-BE49-F238E27FC236}">
                <a16:creationId xmlns:a16="http://schemas.microsoft.com/office/drawing/2014/main" xmlns="" id="{630292AA-1469-4910-9346-20F4D3CA69AA}"/>
              </a:ext>
            </a:extLst>
          </p:cNvPr>
          <p:cNvSpPr/>
          <p:nvPr/>
        </p:nvSpPr>
        <p:spPr>
          <a:xfrm>
            <a:off x="5638841" y="539755"/>
            <a:ext cx="3325856" cy="1446550"/>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对新民主主义革命发展阶段的相关史实进行</a:t>
            </a:r>
            <a:r>
              <a:rPr lang="zh-CN" altLang="en-US" sz="2200" b="1" dirty="0">
                <a:solidFill>
                  <a:srgbClr val="C00000"/>
                </a:solidFill>
                <a:latin typeface="楷体" panose="02010609060101010101" pitchFamily="49" charset="-122"/>
                <a:ea typeface="楷体" panose="02010609060101010101" pitchFamily="49" charset="-122"/>
              </a:rPr>
              <a:t>整体性认识</a:t>
            </a:r>
            <a:r>
              <a:rPr lang="zh-CN" altLang="en-US" sz="2200" b="1" dirty="0">
                <a:latin typeface="楷体" panose="02010609060101010101" pitchFamily="49" charset="-122"/>
                <a:ea typeface="楷体" panose="02010609060101010101" pitchFamily="49" charset="-122"/>
              </a:rPr>
              <a:t>，形成对道路探索历程的完整认识</a:t>
            </a:r>
          </a:p>
        </p:txBody>
      </p:sp>
      <p:sp>
        <p:nvSpPr>
          <p:cNvPr id="23" name="矩形 22">
            <a:extLst>
              <a:ext uri="{FF2B5EF4-FFF2-40B4-BE49-F238E27FC236}">
                <a16:creationId xmlns:a16="http://schemas.microsoft.com/office/drawing/2014/main" xmlns="" id="{D227C85C-4641-4864-9772-B707BF1B12EF}"/>
              </a:ext>
            </a:extLst>
          </p:cNvPr>
          <p:cNvSpPr/>
          <p:nvPr/>
        </p:nvSpPr>
        <p:spPr>
          <a:xfrm>
            <a:off x="8964697" y="539755"/>
            <a:ext cx="3325856" cy="1446550"/>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将革命道路探索放在国际社会主义和国内革命的双重</a:t>
            </a:r>
            <a:r>
              <a:rPr lang="zh-CN" altLang="en-US" sz="2200" b="1" dirty="0">
                <a:solidFill>
                  <a:srgbClr val="C00000"/>
                </a:solidFill>
                <a:latin typeface="楷体" panose="02010609060101010101" pitchFamily="49" charset="-122"/>
                <a:ea typeface="楷体" panose="02010609060101010101" pitchFamily="49" charset="-122"/>
              </a:rPr>
              <a:t>背景</a:t>
            </a:r>
            <a:r>
              <a:rPr lang="zh-CN" altLang="en-US" sz="2200" b="1" dirty="0">
                <a:latin typeface="楷体" panose="02010609060101010101" pitchFamily="49" charset="-122"/>
                <a:ea typeface="楷体" panose="02010609060101010101" pitchFamily="49" charset="-122"/>
              </a:rPr>
              <a:t>下加以理解，认识其</a:t>
            </a:r>
            <a:r>
              <a:rPr lang="zh-CN" altLang="en-US" sz="2200" b="1" dirty="0">
                <a:solidFill>
                  <a:srgbClr val="C00000"/>
                </a:solidFill>
                <a:latin typeface="楷体" panose="02010609060101010101" pitchFamily="49" charset="-122"/>
                <a:ea typeface="楷体" panose="02010609060101010101" pitchFamily="49" charset="-122"/>
              </a:rPr>
              <a:t>普遍性和特殊性</a:t>
            </a:r>
          </a:p>
        </p:txBody>
      </p:sp>
      <p:sp>
        <p:nvSpPr>
          <p:cNvPr id="24" name="矩形 23">
            <a:extLst>
              <a:ext uri="{FF2B5EF4-FFF2-40B4-BE49-F238E27FC236}">
                <a16:creationId xmlns:a16="http://schemas.microsoft.com/office/drawing/2014/main" xmlns="" id="{4CD1F739-F898-4979-846E-FBBA12D050D3}"/>
              </a:ext>
            </a:extLst>
          </p:cNvPr>
          <p:cNvSpPr/>
          <p:nvPr/>
        </p:nvSpPr>
        <p:spPr>
          <a:xfrm>
            <a:off x="1" y="2236169"/>
            <a:ext cx="2489200" cy="769441"/>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能够从史料中</a:t>
            </a:r>
            <a:r>
              <a:rPr lang="zh-CN" altLang="en-US" sz="2200" b="1" dirty="0">
                <a:solidFill>
                  <a:srgbClr val="C00000"/>
                </a:solidFill>
                <a:latin typeface="楷体" panose="02010609060101010101" pitchFamily="49" charset="-122"/>
                <a:ea typeface="楷体" panose="02010609060101010101" pitchFamily="49" charset="-122"/>
              </a:rPr>
              <a:t>提取有关信息</a:t>
            </a:r>
          </a:p>
        </p:txBody>
      </p:sp>
      <p:sp>
        <p:nvSpPr>
          <p:cNvPr id="25" name="矩形 24">
            <a:extLst>
              <a:ext uri="{FF2B5EF4-FFF2-40B4-BE49-F238E27FC236}">
                <a16:creationId xmlns:a16="http://schemas.microsoft.com/office/drawing/2014/main" xmlns="" id="{38DD7390-A8CC-4778-9E5E-7AD2D052B5ED}"/>
              </a:ext>
            </a:extLst>
          </p:cNvPr>
          <p:cNvSpPr/>
          <p:nvPr/>
        </p:nvSpPr>
        <p:spPr>
          <a:xfrm>
            <a:off x="2349509" y="2236169"/>
            <a:ext cx="3111491" cy="1785104"/>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有意识地运用相关史料</a:t>
            </a:r>
            <a:r>
              <a:rPr lang="zh-CN" altLang="en-US" sz="2200" b="1" dirty="0">
                <a:solidFill>
                  <a:srgbClr val="C00000"/>
                </a:solidFill>
                <a:latin typeface="楷体" panose="02010609060101010101" pitchFamily="49" charset="-122"/>
                <a:ea typeface="楷体" panose="02010609060101010101" pitchFamily="49" charset="-122"/>
              </a:rPr>
              <a:t>说明</a:t>
            </a:r>
            <a:r>
              <a:rPr lang="zh-CN" altLang="en-US" sz="2200" b="1" dirty="0">
                <a:latin typeface="楷体" panose="02010609060101010101" pitchFamily="49" charset="-122"/>
                <a:ea typeface="楷体" panose="02010609060101010101" pitchFamily="49" charset="-122"/>
              </a:rPr>
              <a:t>工农武装割据思想的</a:t>
            </a:r>
            <a:r>
              <a:rPr lang="zh-CN" altLang="en-US" sz="2200" b="1" dirty="0">
                <a:solidFill>
                  <a:srgbClr val="C00000"/>
                </a:solidFill>
                <a:latin typeface="楷体" panose="02010609060101010101" pitchFamily="49" charset="-122"/>
                <a:ea typeface="楷体" panose="02010609060101010101" pitchFamily="49" charset="-122"/>
              </a:rPr>
              <a:t>基本内涵及正确性</a:t>
            </a:r>
            <a:r>
              <a:rPr lang="zh-CN" altLang="en-US" sz="2200" b="1" dirty="0">
                <a:latin typeface="楷体" panose="02010609060101010101" pitchFamily="49" charset="-122"/>
                <a:ea typeface="楷体" panose="02010609060101010101" pitchFamily="49" charset="-122"/>
              </a:rPr>
              <a:t>；利用年表和地图</a:t>
            </a:r>
            <a:r>
              <a:rPr lang="zh-CN" altLang="en-US" sz="2200" b="1" dirty="0">
                <a:solidFill>
                  <a:srgbClr val="C00000"/>
                </a:solidFill>
                <a:latin typeface="楷体" panose="02010609060101010101" pitchFamily="49" charset="-122"/>
                <a:ea typeface="楷体" panose="02010609060101010101" pitchFamily="49" charset="-122"/>
              </a:rPr>
              <a:t>描述</a:t>
            </a:r>
            <a:r>
              <a:rPr lang="zh-CN" altLang="en-US" sz="2200" b="1" dirty="0">
                <a:latin typeface="楷体" panose="02010609060101010101" pitchFamily="49" charset="-122"/>
                <a:ea typeface="楷体" panose="02010609060101010101" pitchFamily="49" charset="-122"/>
              </a:rPr>
              <a:t>长征的历程</a:t>
            </a:r>
          </a:p>
        </p:txBody>
      </p:sp>
      <p:sp>
        <p:nvSpPr>
          <p:cNvPr id="26" name="矩形 25">
            <a:extLst>
              <a:ext uri="{FF2B5EF4-FFF2-40B4-BE49-F238E27FC236}">
                <a16:creationId xmlns:a16="http://schemas.microsoft.com/office/drawing/2014/main" xmlns="" id="{6717DA71-E8DD-4AD3-ABD3-460B1E07AC0D}"/>
              </a:ext>
            </a:extLst>
          </p:cNvPr>
          <p:cNvSpPr/>
          <p:nvPr/>
        </p:nvSpPr>
        <p:spPr>
          <a:xfrm>
            <a:off x="5537240" y="2236169"/>
            <a:ext cx="3428955" cy="3139321"/>
          </a:xfrm>
          <a:prstGeom prst="rect">
            <a:avLst/>
          </a:prstGeom>
          <a:noFill/>
          <a:ln w="28575">
            <a:noFill/>
            <a:prstDash val="sysDash"/>
          </a:ln>
        </p:spPr>
        <p:txBody>
          <a:bodyPr wrap="square">
            <a:spAutoFit/>
          </a:bodyPr>
          <a:lstStyle/>
          <a:p>
            <a:pPr indent="355600" defTabSz="609585"/>
            <a:r>
              <a:rPr lang="zh-CN" altLang="en-US" sz="2200" b="1" spc="-150" dirty="0">
                <a:latin typeface="楷体" panose="02010609060101010101" pitchFamily="49" charset="-122"/>
                <a:ea typeface="楷体" panose="02010609060101010101" pitchFamily="49" charset="-122"/>
              </a:rPr>
              <a:t>运用</a:t>
            </a:r>
            <a:r>
              <a:rPr lang="zh-CN" altLang="en-US" sz="2200" b="1" spc="-150" dirty="0">
                <a:solidFill>
                  <a:srgbClr val="C00000"/>
                </a:solidFill>
                <a:latin typeface="楷体" panose="02010609060101010101" pitchFamily="49" charset="-122"/>
                <a:ea typeface="楷体" panose="02010609060101010101" pitchFamily="49" charset="-122"/>
              </a:rPr>
              <a:t>运用唯物史观</a:t>
            </a:r>
            <a:r>
              <a:rPr lang="zh-CN" altLang="en-US" sz="2200" b="1" spc="-150" dirty="0">
                <a:latin typeface="楷体" panose="02010609060101010101" pitchFamily="49" charset="-122"/>
                <a:ea typeface="楷体" panose="02010609060101010101" pitchFamily="49" charset="-122"/>
              </a:rPr>
              <a:t>的观点，理解工农武装割据思想是符合中国国情的产物；能够自主地辨析和利用多元史料对工农武装割据、长征等重大史事进行</a:t>
            </a:r>
            <a:r>
              <a:rPr lang="zh-CN" altLang="en-US" sz="2200" b="1" spc="-150" dirty="0">
                <a:solidFill>
                  <a:srgbClr val="C00000"/>
                </a:solidFill>
                <a:latin typeface="楷体" panose="02010609060101010101" pitchFamily="49" charset="-122"/>
                <a:ea typeface="楷体" panose="02010609060101010101" pitchFamily="49" charset="-122"/>
              </a:rPr>
              <a:t>探究和互证</a:t>
            </a:r>
            <a:r>
              <a:rPr lang="zh-CN" altLang="en-US" sz="2200" b="1" spc="-150" dirty="0">
                <a:latin typeface="楷体" panose="02010609060101010101" pitchFamily="49" charset="-122"/>
                <a:ea typeface="楷体" panose="02010609060101010101" pitchFamily="49" charset="-122"/>
              </a:rPr>
              <a:t>，并在唯物史观和历史辩证法的指导下做出分析，进而形成更全面、丰富的解释</a:t>
            </a:r>
          </a:p>
        </p:txBody>
      </p:sp>
      <p:sp>
        <p:nvSpPr>
          <p:cNvPr id="27" name="矩形 26">
            <a:extLst>
              <a:ext uri="{FF2B5EF4-FFF2-40B4-BE49-F238E27FC236}">
                <a16:creationId xmlns:a16="http://schemas.microsoft.com/office/drawing/2014/main" xmlns="" id="{7E2F9D61-9D2E-44AE-8CE4-320AC48E91A2}"/>
              </a:ext>
            </a:extLst>
          </p:cNvPr>
          <p:cNvSpPr/>
          <p:nvPr/>
        </p:nvSpPr>
        <p:spPr>
          <a:xfrm>
            <a:off x="8964697" y="2236169"/>
            <a:ext cx="3325856" cy="1785104"/>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能够在</a:t>
            </a:r>
            <a:r>
              <a:rPr lang="zh-CN" altLang="en-US" sz="2200" b="1" dirty="0">
                <a:solidFill>
                  <a:srgbClr val="C00000"/>
                </a:solidFill>
                <a:latin typeface="楷体" panose="02010609060101010101" pitchFamily="49" charset="-122"/>
                <a:ea typeface="楷体" panose="02010609060101010101" pitchFamily="49" charset="-122"/>
              </a:rPr>
              <a:t>辨别史料</a:t>
            </a:r>
            <a:r>
              <a:rPr lang="zh-CN" altLang="en-US" sz="2200" b="1" dirty="0">
                <a:latin typeface="楷体" panose="02010609060101010101" pitchFamily="49" charset="-122"/>
                <a:ea typeface="楷体" panose="02010609060101010101" pitchFamily="49" charset="-122"/>
              </a:rPr>
              <a:t>作者意图的基础上利用史料，分析论证问题；能够利用地图和年表描述长征并从中</a:t>
            </a:r>
            <a:r>
              <a:rPr lang="zh-CN" altLang="en-US" sz="2200" b="1" dirty="0">
                <a:solidFill>
                  <a:srgbClr val="C00000"/>
                </a:solidFill>
                <a:latin typeface="楷体" panose="02010609060101010101" pitchFamily="49" charset="-122"/>
                <a:ea typeface="楷体" panose="02010609060101010101" pitchFamily="49" charset="-122"/>
              </a:rPr>
              <a:t>提炼</a:t>
            </a:r>
            <a:r>
              <a:rPr lang="zh-CN" altLang="en-US" sz="2200" b="1" dirty="0">
                <a:latin typeface="楷体" panose="02010609060101010101" pitchFamily="49" charset="-122"/>
                <a:ea typeface="楷体" panose="02010609060101010101" pitchFamily="49" charset="-122"/>
              </a:rPr>
              <a:t>出长征精神</a:t>
            </a:r>
          </a:p>
        </p:txBody>
      </p:sp>
      <p:sp>
        <p:nvSpPr>
          <p:cNvPr id="28" name="矩形 27">
            <a:extLst>
              <a:ext uri="{FF2B5EF4-FFF2-40B4-BE49-F238E27FC236}">
                <a16:creationId xmlns:a16="http://schemas.microsoft.com/office/drawing/2014/main" xmlns="" id="{794120EC-0628-4B0C-841C-4827EFB0784E}"/>
              </a:ext>
            </a:extLst>
          </p:cNvPr>
          <p:cNvSpPr/>
          <p:nvPr/>
        </p:nvSpPr>
        <p:spPr>
          <a:xfrm>
            <a:off x="0" y="4168279"/>
            <a:ext cx="2489200" cy="769441"/>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了解唯物史观的基本观点</a:t>
            </a:r>
          </a:p>
        </p:txBody>
      </p:sp>
      <p:sp>
        <p:nvSpPr>
          <p:cNvPr id="31" name="矩形 30">
            <a:extLst>
              <a:ext uri="{FF2B5EF4-FFF2-40B4-BE49-F238E27FC236}">
                <a16:creationId xmlns:a16="http://schemas.microsoft.com/office/drawing/2014/main" xmlns="" id="{1BC9D3DF-CA44-4F11-BC24-C9273AE0E343}"/>
              </a:ext>
            </a:extLst>
          </p:cNvPr>
          <p:cNvSpPr/>
          <p:nvPr/>
        </p:nvSpPr>
        <p:spPr>
          <a:xfrm>
            <a:off x="8964696" y="3964900"/>
            <a:ext cx="3325856" cy="1446550"/>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理解人民群众特别是农村群众在革命道路探索中做出的贡献，认识人民群众是历史的创造者</a:t>
            </a:r>
          </a:p>
        </p:txBody>
      </p:sp>
      <p:sp>
        <p:nvSpPr>
          <p:cNvPr id="32" name="矩形 31">
            <a:extLst>
              <a:ext uri="{FF2B5EF4-FFF2-40B4-BE49-F238E27FC236}">
                <a16:creationId xmlns:a16="http://schemas.microsoft.com/office/drawing/2014/main" xmlns="" id="{43499066-ED29-43C3-AD3D-FDCC3CD8FF19}"/>
              </a:ext>
            </a:extLst>
          </p:cNvPr>
          <p:cNvSpPr/>
          <p:nvPr/>
        </p:nvSpPr>
        <p:spPr>
          <a:xfrm>
            <a:off x="1" y="5377114"/>
            <a:ext cx="2312982" cy="1446550"/>
          </a:xfrm>
          <a:prstGeom prst="rect">
            <a:avLst/>
          </a:prstGeom>
          <a:noFill/>
          <a:ln w="28575">
            <a:noFill/>
            <a:prstDash val="sysDash"/>
          </a:ln>
        </p:spPr>
        <p:txBody>
          <a:bodyPr wrap="square">
            <a:spAutoFit/>
          </a:bodyPr>
          <a:lstStyle/>
          <a:p>
            <a:pPr indent="355600" algn="just" defTabSz="609585"/>
            <a:r>
              <a:rPr lang="zh-CN" altLang="en-US" sz="2200" b="1" spc="-150" dirty="0">
                <a:latin typeface="楷体" panose="02010609060101010101" pitchFamily="49" charset="-122"/>
                <a:ea typeface="楷体" panose="02010609060101010101" pitchFamily="49" charset="-122"/>
              </a:rPr>
              <a:t>从中国共产党探索革命道路的历程中，涵育对中国革命的</a:t>
            </a:r>
            <a:r>
              <a:rPr lang="zh-CN" altLang="en-US" sz="2200" b="1" spc="-150" dirty="0">
                <a:solidFill>
                  <a:srgbClr val="C00000"/>
                </a:solidFill>
                <a:latin typeface="楷体" panose="02010609060101010101" pitchFamily="49" charset="-122"/>
                <a:ea typeface="楷体" panose="02010609060101010101" pitchFamily="49" charset="-122"/>
              </a:rPr>
              <a:t>温情与敬意</a:t>
            </a:r>
          </a:p>
        </p:txBody>
      </p:sp>
      <p:sp>
        <p:nvSpPr>
          <p:cNvPr id="33" name="矩形 32">
            <a:extLst>
              <a:ext uri="{FF2B5EF4-FFF2-40B4-BE49-F238E27FC236}">
                <a16:creationId xmlns:a16="http://schemas.microsoft.com/office/drawing/2014/main" xmlns="" id="{027F14B8-D9C1-4BAD-88E6-58C608F30E14}"/>
              </a:ext>
            </a:extLst>
          </p:cNvPr>
          <p:cNvSpPr/>
          <p:nvPr/>
        </p:nvSpPr>
        <p:spPr>
          <a:xfrm>
            <a:off x="2325636" y="5715668"/>
            <a:ext cx="3325856" cy="1107996"/>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梳理中国共产党探索革命道路的历程，增强对中国革命的</a:t>
            </a:r>
            <a:r>
              <a:rPr lang="zh-CN" altLang="en-US" sz="2200" b="1" dirty="0">
                <a:solidFill>
                  <a:srgbClr val="C00000"/>
                </a:solidFill>
                <a:latin typeface="楷体" panose="02010609060101010101" pitchFamily="49" charset="-122"/>
                <a:ea typeface="楷体" panose="02010609060101010101" pitchFamily="49" charset="-122"/>
              </a:rPr>
              <a:t>认同</a:t>
            </a:r>
            <a:r>
              <a:rPr lang="zh-CN" altLang="en-US" sz="2200" b="1" dirty="0">
                <a:latin typeface="楷体" panose="02010609060101010101" pitchFamily="49" charset="-122"/>
                <a:ea typeface="楷体" panose="02010609060101010101" pitchFamily="49" charset="-122"/>
              </a:rPr>
              <a:t>。</a:t>
            </a:r>
          </a:p>
        </p:txBody>
      </p:sp>
      <p:sp>
        <p:nvSpPr>
          <p:cNvPr id="34" name="矩形 33">
            <a:extLst>
              <a:ext uri="{FF2B5EF4-FFF2-40B4-BE49-F238E27FC236}">
                <a16:creationId xmlns:a16="http://schemas.microsoft.com/office/drawing/2014/main" xmlns="" id="{037A3924-1C1F-4140-932B-8E72F02CB7A4}"/>
              </a:ext>
            </a:extLst>
          </p:cNvPr>
          <p:cNvSpPr/>
          <p:nvPr/>
        </p:nvSpPr>
        <p:spPr>
          <a:xfrm>
            <a:off x="5638840" y="5715668"/>
            <a:ext cx="3325856" cy="769441"/>
          </a:xfrm>
          <a:prstGeom prst="rect">
            <a:avLst/>
          </a:prstGeom>
          <a:noFill/>
          <a:ln w="28575">
            <a:noFill/>
            <a:prstDash val="sysDash"/>
          </a:ln>
        </p:spPr>
        <p:txBody>
          <a:bodyPr wrap="square">
            <a:spAutoFit/>
          </a:bodyPr>
          <a:lstStyle/>
          <a:p>
            <a:pPr indent="355600" defTabSz="609585"/>
            <a:r>
              <a:rPr lang="zh-CN" altLang="en-US" sz="2200" b="1" dirty="0">
                <a:solidFill>
                  <a:srgbClr val="C00000"/>
                </a:solidFill>
                <a:latin typeface="楷体" panose="02010609060101010101" pitchFamily="49" charset="-122"/>
                <a:ea typeface="楷体" panose="02010609060101010101" pitchFamily="49" charset="-122"/>
              </a:rPr>
              <a:t>主动</a:t>
            </a:r>
            <a:r>
              <a:rPr lang="zh-CN" altLang="en-US" sz="2200" b="1" dirty="0">
                <a:latin typeface="楷体" panose="02010609060101010101" pitchFamily="49" charset="-122"/>
                <a:ea typeface="楷体" panose="02010609060101010101" pitchFamily="49" charset="-122"/>
              </a:rPr>
              <a:t>收集资料，</a:t>
            </a:r>
            <a:r>
              <a:rPr lang="zh-CN" altLang="en-US" sz="2200" b="1" dirty="0">
                <a:solidFill>
                  <a:srgbClr val="C00000"/>
                </a:solidFill>
                <a:latin typeface="楷体" panose="02010609060101010101" pitchFamily="49" charset="-122"/>
                <a:ea typeface="楷体" panose="02010609060101010101" pitchFamily="49" charset="-122"/>
              </a:rPr>
              <a:t>理解并认同</a:t>
            </a:r>
            <a:r>
              <a:rPr lang="zh-CN" altLang="en-US" sz="2200" b="1" dirty="0">
                <a:latin typeface="楷体" panose="02010609060101010101" pitchFamily="49" charset="-122"/>
                <a:ea typeface="楷体" panose="02010609060101010101" pitchFamily="49" charset="-122"/>
              </a:rPr>
              <a:t>革命道路的探索。</a:t>
            </a:r>
          </a:p>
        </p:txBody>
      </p:sp>
      <p:sp>
        <p:nvSpPr>
          <p:cNvPr id="35" name="矩形 34">
            <a:extLst>
              <a:ext uri="{FF2B5EF4-FFF2-40B4-BE49-F238E27FC236}">
                <a16:creationId xmlns:a16="http://schemas.microsoft.com/office/drawing/2014/main" xmlns="" id="{6506702F-2BED-41F1-95F8-EA9523944C59}"/>
              </a:ext>
            </a:extLst>
          </p:cNvPr>
          <p:cNvSpPr/>
          <p:nvPr/>
        </p:nvSpPr>
        <p:spPr>
          <a:xfrm>
            <a:off x="8964696" y="5413200"/>
            <a:ext cx="3325856" cy="1446550"/>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历史和现实结合，</a:t>
            </a:r>
            <a:r>
              <a:rPr lang="zh-CN" altLang="en-US" sz="2200" b="1" dirty="0">
                <a:solidFill>
                  <a:srgbClr val="C00000"/>
                </a:solidFill>
                <a:latin typeface="楷体" panose="02010609060101010101" pitchFamily="49" charset="-122"/>
                <a:ea typeface="楷体" panose="02010609060101010101" pitchFamily="49" charset="-122"/>
              </a:rPr>
              <a:t>立志</a:t>
            </a:r>
            <a:r>
              <a:rPr lang="zh-CN" altLang="en-US" sz="2200" b="1" dirty="0">
                <a:latin typeface="楷体" panose="02010609060101010101" pitchFamily="49" charset="-122"/>
                <a:ea typeface="楷体" panose="02010609060101010101" pitchFamily="49" charset="-122"/>
              </a:rPr>
              <a:t>为新时代中国特色社会主义建设和中华民族的伟大复兴做出自己的贡献</a:t>
            </a:r>
          </a:p>
        </p:txBody>
      </p:sp>
      <p:sp>
        <p:nvSpPr>
          <p:cNvPr id="39" name="矩形 38">
            <a:extLst>
              <a:ext uri="{FF2B5EF4-FFF2-40B4-BE49-F238E27FC236}">
                <a16:creationId xmlns:a16="http://schemas.microsoft.com/office/drawing/2014/main" xmlns="" id="{F8623C11-5078-4695-8CA6-08D56E3D1D94}"/>
              </a:ext>
            </a:extLst>
          </p:cNvPr>
          <p:cNvSpPr/>
          <p:nvPr/>
        </p:nvSpPr>
        <p:spPr>
          <a:xfrm>
            <a:off x="2781301" y="4168279"/>
            <a:ext cx="2489200" cy="769441"/>
          </a:xfrm>
          <a:prstGeom prst="rect">
            <a:avLst/>
          </a:prstGeom>
          <a:noFill/>
          <a:ln w="28575">
            <a:noFill/>
            <a:prstDash val="sysDash"/>
          </a:ln>
        </p:spPr>
        <p:txBody>
          <a:bodyPr wrap="square">
            <a:spAutoFit/>
          </a:bodyPr>
          <a:lstStyle/>
          <a:p>
            <a:pPr indent="355600" defTabSz="609585"/>
            <a:r>
              <a:rPr lang="zh-CN" altLang="en-US" sz="2200" b="1" dirty="0">
                <a:latin typeface="楷体" panose="02010609060101010101" pitchFamily="49" charset="-122"/>
                <a:ea typeface="楷体" panose="02010609060101010101" pitchFamily="49" charset="-122"/>
              </a:rPr>
              <a:t>了解唯物史观的基本观点</a:t>
            </a:r>
          </a:p>
        </p:txBody>
      </p:sp>
      <p:sp>
        <p:nvSpPr>
          <p:cNvPr id="40" name="矩形 39">
            <a:extLst>
              <a:ext uri="{FF2B5EF4-FFF2-40B4-BE49-F238E27FC236}">
                <a16:creationId xmlns:a16="http://schemas.microsoft.com/office/drawing/2014/main" xmlns="" id="{17587059-A2E9-4C53-B57A-5C27EB0C57E4}"/>
              </a:ext>
            </a:extLst>
          </p:cNvPr>
          <p:cNvSpPr/>
          <p:nvPr/>
        </p:nvSpPr>
        <p:spPr>
          <a:xfrm>
            <a:off x="12654" y="44351"/>
            <a:ext cx="2312983" cy="430887"/>
          </a:xfrm>
          <a:prstGeom prst="rect">
            <a:avLst/>
          </a:prstGeom>
          <a:noFill/>
          <a:ln w="28575">
            <a:noFill/>
            <a:prstDash val="sysDash"/>
          </a:ln>
        </p:spPr>
        <p:txBody>
          <a:bodyPr wrap="square">
            <a:spAutoFit/>
          </a:bodyPr>
          <a:lstStyle/>
          <a:p>
            <a:pPr algn="ctr" defTabSz="609585"/>
            <a:r>
              <a:rPr lang="zh-CN" altLang="en-US" sz="2200" b="1" dirty="0">
                <a:latin typeface="楷体" panose="02010609060101010101" pitchFamily="49" charset="-122"/>
                <a:ea typeface="楷体" panose="02010609060101010101" pitchFamily="49" charset="-122"/>
              </a:rPr>
              <a:t>水平</a:t>
            </a:r>
            <a:r>
              <a:rPr lang="en-US" altLang="zh-CN" sz="2200" b="1" dirty="0">
                <a:latin typeface="楷体" panose="02010609060101010101" pitchFamily="49" charset="-122"/>
                <a:ea typeface="楷体" panose="02010609060101010101" pitchFamily="49" charset="-122"/>
              </a:rPr>
              <a:t>1</a:t>
            </a:r>
            <a:endParaRPr lang="zh-CN" altLang="en-US" sz="2200" b="1" dirty="0">
              <a:latin typeface="楷体" panose="02010609060101010101" pitchFamily="49" charset="-122"/>
              <a:ea typeface="楷体" panose="02010609060101010101" pitchFamily="49" charset="-122"/>
            </a:endParaRPr>
          </a:p>
        </p:txBody>
      </p:sp>
      <p:sp>
        <p:nvSpPr>
          <p:cNvPr id="41" name="矩形 40">
            <a:extLst>
              <a:ext uri="{FF2B5EF4-FFF2-40B4-BE49-F238E27FC236}">
                <a16:creationId xmlns:a16="http://schemas.microsoft.com/office/drawing/2014/main" xmlns="" id="{62FA0E6F-F5B0-49CE-9EB3-7A9369732D4D}"/>
              </a:ext>
            </a:extLst>
          </p:cNvPr>
          <p:cNvSpPr/>
          <p:nvPr/>
        </p:nvSpPr>
        <p:spPr>
          <a:xfrm>
            <a:off x="2832072" y="44351"/>
            <a:ext cx="2312983" cy="430887"/>
          </a:xfrm>
          <a:prstGeom prst="rect">
            <a:avLst/>
          </a:prstGeom>
          <a:noFill/>
          <a:ln w="28575">
            <a:noFill/>
            <a:prstDash val="sysDash"/>
          </a:ln>
        </p:spPr>
        <p:txBody>
          <a:bodyPr wrap="square">
            <a:spAutoFit/>
          </a:bodyPr>
          <a:lstStyle/>
          <a:p>
            <a:pPr algn="ctr" defTabSz="609585"/>
            <a:r>
              <a:rPr lang="zh-CN" altLang="en-US" sz="2200" b="1" dirty="0">
                <a:latin typeface="楷体" panose="02010609060101010101" pitchFamily="49" charset="-122"/>
                <a:ea typeface="楷体" panose="02010609060101010101" pitchFamily="49" charset="-122"/>
              </a:rPr>
              <a:t>水平</a:t>
            </a:r>
            <a:r>
              <a:rPr lang="en-US" altLang="zh-CN" sz="2200" b="1" dirty="0">
                <a:latin typeface="楷体" panose="02010609060101010101" pitchFamily="49" charset="-122"/>
                <a:ea typeface="楷体" panose="02010609060101010101" pitchFamily="49" charset="-122"/>
              </a:rPr>
              <a:t>2</a:t>
            </a:r>
            <a:endParaRPr lang="zh-CN" altLang="en-US" sz="2200" b="1" dirty="0">
              <a:latin typeface="楷体" panose="02010609060101010101" pitchFamily="49" charset="-122"/>
              <a:ea typeface="楷体" panose="02010609060101010101" pitchFamily="49" charset="-122"/>
            </a:endParaRPr>
          </a:p>
        </p:txBody>
      </p:sp>
      <p:sp>
        <p:nvSpPr>
          <p:cNvPr id="42" name="矩形 41">
            <a:extLst>
              <a:ext uri="{FF2B5EF4-FFF2-40B4-BE49-F238E27FC236}">
                <a16:creationId xmlns:a16="http://schemas.microsoft.com/office/drawing/2014/main" xmlns="" id="{F7BD93C7-2165-499C-BD54-EC7D196AD9DD}"/>
              </a:ext>
            </a:extLst>
          </p:cNvPr>
          <p:cNvSpPr/>
          <p:nvPr/>
        </p:nvSpPr>
        <p:spPr>
          <a:xfrm>
            <a:off x="6132527" y="44351"/>
            <a:ext cx="2312983" cy="430887"/>
          </a:xfrm>
          <a:prstGeom prst="rect">
            <a:avLst/>
          </a:prstGeom>
          <a:noFill/>
          <a:ln w="28575">
            <a:noFill/>
            <a:prstDash val="sysDash"/>
          </a:ln>
        </p:spPr>
        <p:txBody>
          <a:bodyPr wrap="square">
            <a:spAutoFit/>
          </a:bodyPr>
          <a:lstStyle/>
          <a:p>
            <a:pPr algn="ctr" defTabSz="609585"/>
            <a:r>
              <a:rPr lang="zh-CN" altLang="en-US" sz="2200" b="1" dirty="0">
                <a:latin typeface="楷体" panose="02010609060101010101" pitchFamily="49" charset="-122"/>
                <a:ea typeface="楷体" panose="02010609060101010101" pitchFamily="49" charset="-122"/>
              </a:rPr>
              <a:t>水平</a:t>
            </a:r>
            <a:r>
              <a:rPr lang="en-US" altLang="zh-CN" sz="2200" b="1" dirty="0">
                <a:latin typeface="楷体" panose="02010609060101010101" pitchFamily="49" charset="-122"/>
                <a:ea typeface="楷体" panose="02010609060101010101" pitchFamily="49" charset="-122"/>
              </a:rPr>
              <a:t>3</a:t>
            </a:r>
            <a:endParaRPr lang="zh-CN" altLang="en-US" sz="2200" b="1" dirty="0">
              <a:latin typeface="楷体" panose="02010609060101010101" pitchFamily="49" charset="-122"/>
              <a:ea typeface="楷体" panose="02010609060101010101" pitchFamily="49" charset="-122"/>
            </a:endParaRPr>
          </a:p>
        </p:txBody>
      </p:sp>
      <p:sp>
        <p:nvSpPr>
          <p:cNvPr id="43" name="矩形 42">
            <a:extLst>
              <a:ext uri="{FF2B5EF4-FFF2-40B4-BE49-F238E27FC236}">
                <a16:creationId xmlns:a16="http://schemas.microsoft.com/office/drawing/2014/main" xmlns="" id="{1F7CE782-C6F3-463B-849A-187F3B7C337D}"/>
              </a:ext>
            </a:extLst>
          </p:cNvPr>
          <p:cNvSpPr/>
          <p:nvPr/>
        </p:nvSpPr>
        <p:spPr>
          <a:xfrm>
            <a:off x="9471132" y="44351"/>
            <a:ext cx="2312983" cy="430887"/>
          </a:xfrm>
          <a:prstGeom prst="rect">
            <a:avLst/>
          </a:prstGeom>
          <a:noFill/>
          <a:ln w="28575">
            <a:noFill/>
            <a:prstDash val="sysDash"/>
          </a:ln>
        </p:spPr>
        <p:txBody>
          <a:bodyPr wrap="square">
            <a:spAutoFit/>
          </a:bodyPr>
          <a:lstStyle/>
          <a:p>
            <a:pPr algn="ctr" defTabSz="609585"/>
            <a:r>
              <a:rPr lang="zh-CN" altLang="en-US" sz="2200" b="1" dirty="0">
                <a:latin typeface="楷体" panose="02010609060101010101" pitchFamily="49" charset="-122"/>
                <a:ea typeface="楷体" panose="02010609060101010101" pitchFamily="49" charset="-122"/>
              </a:rPr>
              <a:t>水平</a:t>
            </a:r>
            <a:r>
              <a:rPr lang="en-US" altLang="zh-CN" sz="2200" b="1" dirty="0">
                <a:latin typeface="楷体" panose="02010609060101010101" pitchFamily="49" charset="-122"/>
                <a:ea typeface="楷体" panose="02010609060101010101" pitchFamily="49" charset="-122"/>
              </a:rPr>
              <a:t>4</a:t>
            </a:r>
            <a:endParaRPr lang="zh-CN" altLang="en-US" sz="2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65869129"/>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23587" y="1729469"/>
            <a:ext cx="1901483" cy="3770263"/>
          </a:xfrm>
          <a:prstGeom prst="rect">
            <a:avLst/>
          </a:prstGeom>
          <a:noFill/>
        </p:spPr>
        <p:txBody>
          <a:bodyPr wrap="none" rtlCol="0">
            <a:spAutoFit/>
          </a:bodyPr>
          <a:lstStyle/>
          <a:p>
            <a:pPr algn="ctr"/>
            <a:r>
              <a:rPr kumimoji="1" lang="en-US" altLang="zh-CN" sz="23900" b="1" dirty="0">
                <a:solidFill>
                  <a:schemeClr val="bg1"/>
                </a:solidFill>
              </a:rPr>
              <a:t>6</a:t>
            </a:r>
            <a:endParaRPr kumimoji="1" lang="zh-CN" altLang="en-US" sz="23900" b="1" dirty="0">
              <a:solidFill>
                <a:schemeClr val="bg1"/>
              </a:solidFill>
            </a:endParaRPr>
          </a:p>
        </p:txBody>
      </p:sp>
      <p:sp>
        <p:nvSpPr>
          <p:cNvPr id="2" name="文本框 1"/>
          <p:cNvSpPr txBox="1"/>
          <p:nvPr/>
        </p:nvSpPr>
        <p:spPr>
          <a:xfrm>
            <a:off x="3457199" y="1864936"/>
            <a:ext cx="1034257" cy="523220"/>
          </a:xfrm>
          <a:prstGeom prst="rect">
            <a:avLst/>
          </a:prstGeom>
          <a:noFill/>
        </p:spPr>
        <p:txBody>
          <a:bodyPr wrap="none" rtlCol="0">
            <a:spAutoFit/>
          </a:bodyPr>
          <a:lstStyle/>
          <a:p>
            <a:pPr algn="ctr"/>
            <a:r>
              <a:rPr kumimoji="1" lang="en-US" altLang="zh-CN" sz="2800">
                <a:solidFill>
                  <a:schemeClr val="bg1"/>
                </a:solidFill>
              </a:rPr>
              <a:t>PART</a:t>
            </a:r>
            <a:endParaRPr kumimoji="1" lang="zh-CN" altLang="en-US" sz="2800" dirty="0">
              <a:solidFill>
                <a:schemeClr val="bg1"/>
              </a:solidFill>
            </a:endParaRPr>
          </a:p>
        </p:txBody>
      </p:sp>
      <p:sp>
        <p:nvSpPr>
          <p:cNvPr id="4" name="文本框 3"/>
          <p:cNvSpPr txBox="1"/>
          <p:nvPr/>
        </p:nvSpPr>
        <p:spPr>
          <a:xfrm>
            <a:off x="5753528" y="2875002"/>
            <a:ext cx="7003721" cy="1015663"/>
          </a:xfrm>
          <a:prstGeom prst="rect">
            <a:avLst/>
          </a:prstGeom>
          <a:noFill/>
        </p:spPr>
        <p:txBody>
          <a:bodyPr wrap="square" rtlCol="0">
            <a:spAutoFit/>
          </a:bodyPr>
          <a:lstStyle/>
          <a:p>
            <a:r>
              <a:rPr kumimoji="1" lang="zh-CN" altLang="en-US" sz="6000" b="1" dirty="0">
                <a:solidFill>
                  <a:schemeClr val="accent4">
                    <a:alpha val="50000"/>
                  </a:schemeClr>
                </a:solidFill>
                <a:latin typeface="Microsoft YaHei" charset="0"/>
                <a:ea typeface="Microsoft YaHei" charset="0"/>
                <a:cs typeface="Microsoft YaHei" charset="0"/>
              </a:rPr>
              <a:t>特色学习资源分析</a:t>
            </a:r>
          </a:p>
        </p:txBody>
      </p:sp>
    </p:spTree>
    <p:extLst>
      <p:ext uri="{BB962C8B-B14F-4D97-AF65-F5344CB8AC3E}">
        <p14:creationId xmlns:p14="http://schemas.microsoft.com/office/powerpoint/2010/main" val="212361928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9FD85ACB-DB3B-4CFC-871D-63510EEDA22A}"/>
              </a:ext>
            </a:extLst>
          </p:cNvPr>
          <p:cNvSpPr/>
          <p:nvPr/>
        </p:nvSpPr>
        <p:spPr>
          <a:xfrm>
            <a:off x="1109534" y="687596"/>
            <a:ext cx="9972932" cy="5482808"/>
          </a:xfrm>
          <a:prstGeom prst="rect">
            <a:avLst/>
          </a:prstGeom>
          <a:noFill/>
          <a:ln w="38100">
            <a:solidFill>
              <a:srgbClr val="2C4B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5C2C7"/>
              </a:solidFill>
            </a:endParaRPr>
          </a:p>
        </p:txBody>
      </p:sp>
      <p:sp>
        <p:nvSpPr>
          <p:cNvPr id="8" name="矩形 7">
            <a:extLst>
              <a:ext uri="{FF2B5EF4-FFF2-40B4-BE49-F238E27FC236}">
                <a16:creationId xmlns:a16="http://schemas.microsoft.com/office/drawing/2014/main" xmlns="" id="{73A5B905-E51F-4797-962C-6BC6E2DCB3E2}"/>
              </a:ext>
            </a:extLst>
          </p:cNvPr>
          <p:cNvSpPr/>
          <p:nvPr/>
        </p:nvSpPr>
        <p:spPr>
          <a:xfrm>
            <a:off x="1028028" y="1290587"/>
            <a:ext cx="1905002" cy="523220"/>
          </a:xfrm>
          <a:prstGeom prst="rect">
            <a:avLst/>
          </a:prstGeom>
        </p:spPr>
        <p:txBody>
          <a:bodyPr wrap="square">
            <a:spAutoFit/>
          </a:bodyPr>
          <a:lstStyle/>
          <a:p>
            <a:pPr algn="ctr" defTabSz="609585"/>
            <a:r>
              <a:rPr lang="zh-CN" altLang="en-US" sz="2800" b="1" dirty="0">
                <a:solidFill>
                  <a:srgbClr val="2C4B98"/>
                </a:solidFill>
                <a:ea typeface="微软雅黑" charset="0"/>
              </a:rPr>
              <a:t>导入</a:t>
            </a:r>
          </a:p>
        </p:txBody>
      </p:sp>
      <p:sp>
        <p:nvSpPr>
          <p:cNvPr id="9" name="文本框 8">
            <a:extLst>
              <a:ext uri="{FF2B5EF4-FFF2-40B4-BE49-F238E27FC236}">
                <a16:creationId xmlns:a16="http://schemas.microsoft.com/office/drawing/2014/main" xmlns="" id="{E29EAA03-DC3B-4D0D-BB68-8669AE8B3D2E}"/>
              </a:ext>
            </a:extLst>
          </p:cNvPr>
          <p:cNvSpPr txBox="1"/>
          <p:nvPr/>
        </p:nvSpPr>
        <p:spPr>
          <a:xfrm>
            <a:off x="6473532" y="1089672"/>
            <a:ext cx="4567356" cy="44184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534988">
              <a:lnSpc>
                <a:spcPct val="130000"/>
              </a:lnSpc>
            </a:pPr>
            <a:r>
              <a:rPr lang="zh-CN" altLang="en-US" sz="2000" b="1" dirty="0">
                <a:solidFill>
                  <a:srgbClr val="2C4B98"/>
                </a:solidFill>
                <a:latin typeface="微软雅黑" charset="0"/>
                <a:ea typeface="微软雅黑" charset="0"/>
              </a:rPr>
              <a:t>毛泽东诗词植根于中华悠久文化的厚重土壤，孕育于跌宕起伏的革命征途，形象反映中国共产党人救国救民的艰辛历程，艺术记录近现代中国风起云涌的沧桑巨变，是波澜壮阔的中国革命和建设事业的宏伟史诗，是毛泽东辉煌灿烂的奋斗人生和心路历程的真实写照，是感悟毛泽东坚定执着的初心使命的独特文本，也是解读筚路蓝缕的中国共产党为什么“能”的鲜活教材。</a:t>
            </a:r>
            <a:endParaRPr lang="en-US" altLang="zh-CN" sz="2000" b="1" dirty="0">
              <a:solidFill>
                <a:srgbClr val="2C4B98"/>
              </a:solidFill>
              <a:latin typeface="微软雅黑" charset="0"/>
              <a:ea typeface="微软雅黑" charset="0"/>
            </a:endParaRPr>
          </a:p>
          <a:p>
            <a:pPr indent="534988">
              <a:lnSpc>
                <a:spcPct val="130000"/>
              </a:lnSpc>
            </a:pPr>
            <a:r>
              <a:rPr lang="en-US" altLang="zh-CN" dirty="0">
                <a:solidFill>
                  <a:srgbClr val="2C4B98"/>
                </a:solidFill>
                <a:latin typeface="微软雅黑" charset="0"/>
                <a:ea typeface="微软雅黑" charset="0"/>
              </a:rPr>
              <a:t>——</a:t>
            </a:r>
            <a:r>
              <a:rPr lang="zh-CN" altLang="en-US" dirty="0">
                <a:solidFill>
                  <a:srgbClr val="2C4B98"/>
                </a:solidFill>
                <a:latin typeface="微软雅黑" charset="0"/>
                <a:ea typeface="微软雅黑" charset="0"/>
              </a:rPr>
              <a:t>汪建新</a:t>
            </a:r>
            <a:r>
              <a:rPr lang="en-US" altLang="zh-CN" dirty="0">
                <a:solidFill>
                  <a:srgbClr val="2C4B98"/>
                </a:solidFill>
                <a:latin typeface="微软雅黑" charset="0"/>
                <a:ea typeface="微软雅黑" charset="0"/>
              </a:rPr>
              <a:t>《</a:t>
            </a:r>
            <a:r>
              <a:rPr lang="zh-CN" altLang="en-US" dirty="0">
                <a:solidFill>
                  <a:srgbClr val="2C4B98"/>
                </a:solidFill>
                <a:latin typeface="微软雅黑" charset="0"/>
                <a:ea typeface="微软雅黑" charset="0"/>
              </a:rPr>
              <a:t>毛泽东诗词与中共党史</a:t>
            </a:r>
            <a:r>
              <a:rPr lang="en-US" altLang="zh-CN" dirty="0">
                <a:solidFill>
                  <a:srgbClr val="2C4B98"/>
                </a:solidFill>
                <a:latin typeface="微软雅黑" charset="0"/>
                <a:ea typeface="微软雅黑" charset="0"/>
              </a:rPr>
              <a:t>》</a:t>
            </a:r>
            <a:endParaRPr lang="zh-CN" altLang="en-US" dirty="0">
              <a:solidFill>
                <a:srgbClr val="2C4B98"/>
              </a:solidFill>
              <a:latin typeface="微软雅黑" charset="0"/>
              <a:ea typeface="微软雅黑" charset="0"/>
            </a:endParaRPr>
          </a:p>
        </p:txBody>
      </p:sp>
      <p:pic>
        <p:nvPicPr>
          <p:cNvPr id="3" name="图片 2">
            <a:extLst>
              <a:ext uri="{FF2B5EF4-FFF2-40B4-BE49-F238E27FC236}">
                <a16:creationId xmlns:a16="http://schemas.microsoft.com/office/drawing/2014/main" xmlns="" id="{E39DE604-0D41-4CE7-9525-29626ED6B291}"/>
              </a:ext>
            </a:extLst>
          </p:cNvPr>
          <p:cNvPicPr>
            <a:picLocks/>
          </p:cNvPicPr>
          <p:nvPr/>
        </p:nvPicPr>
        <p:blipFill>
          <a:blip r:embed="rId3"/>
          <a:stretch>
            <a:fillRect/>
          </a:stretch>
        </p:blipFill>
        <p:spPr>
          <a:xfrm>
            <a:off x="902813" y="1083792"/>
            <a:ext cx="681176" cy="681176"/>
          </a:xfrm>
          <a:prstGeom prst="rect">
            <a:avLst/>
          </a:prstGeom>
        </p:spPr>
      </p:pic>
      <p:grpSp>
        <p:nvGrpSpPr>
          <p:cNvPr id="11" name="组合 10">
            <a:extLst>
              <a:ext uri="{FF2B5EF4-FFF2-40B4-BE49-F238E27FC236}">
                <a16:creationId xmlns:a16="http://schemas.microsoft.com/office/drawing/2014/main" xmlns="" id="{7E9CD65A-6EEF-48FE-9B39-9AF42F633426}"/>
              </a:ext>
            </a:extLst>
          </p:cNvPr>
          <p:cNvGrpSpPr/>
          <p:nvPr/>
        </p:nvGrpSpPr>
        <p:grpSpPr>
          <a:xfrm>
            <a:off x="-90158" y="-183581"/>
            <a:ext cx="3159762" cy="1177698"/>
            <a:chOff x="4988120" y="2502367"/>
            <a:chExt cx="3159762" cy="1177698"/>
          </a:xfrm>
        </p:grpSpPr>
        <p:sp>
          <p:nvSpPr>
            <p:cNvPr id="12" name="矩形 11">
              <a:extLst>
                <a:ext uri="{FF2B5EF4-FFF2-40B4-BE49-F238E27FC236}">
                  <a16:creationId xmlns:a16="http://schemas.microsoft.com/office/drawing/2014/main" xmlns="" id="{AD25A68E-48BB-43A2-A740-38BD4CDC8EDD}"/>
                </a:ext>
              </a:extLst>
            </p:cNvPr>
            <p:cNvSpPr/>
            <p:nvPr/>
          </p:nvSpPr>
          <p:spPr>
            <a:xfrm rot="20828929">
              <a:off x="4988120" y="2924675"/>
              <a:ext cx="3159762" cy="755390"/>
            </a:xfrm>
            <a:prstGeom prst="rect">
              <a:avLst/>
            </a:prstGeom>
            <a:solidFill>
              <a:srgbClr val="C30A1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微软雅黑" panose="020B0503020204020204" pitchFamily="34" charset="-122"/>
                  <a:ea typeface="微软雅黑" panose="020B0503020204020204" pitchFamily="34" charset="-122"/>
                </a:rPr>
                <a:t>特色学习资源</a:t>
              </a:r>
            </a:p>
          </p:txBody>
        </p:sp>
        <p:pic>
          <p:nvPicPr>
            <p:cNvPr id="13" name="图片 12">
              <a:extLst>
                <a:ext uri="{FF2B5EF4-FFF2-40B4-BE49-F238E27FC236}">
                  <a16:creationId xmlns:a16="http://schemas.microsoft.com/office/drawing/2014/main" xmlns="" id="{742C1C19-134C-4C10-832A-3BB62A4C8DF4}"/>
                </a:ext>
              </a:extLst>
            </p:cNvPr>
            <p:cNvPicPr>
              <a:picLocks/>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l="30813" b="29163"/>
            <a:stretch/>
          </p:blipFill>
          <p:spPr>
            <a:xfrm rot="16991718">
              <a:off x="5408097" y="2494884"/>
              <a:ext cx="627579" cy="642545"/>
            </a:xfrm>
            <a:prstGeom prst="rect">
              <a:avLst/>
            </a:prstGeom>
          </p:spPr>
        </p:pic>
      </p:grpSp>
      <p:sp>
        <p:nvSpPr>
          <p:cNvPr id="4" name="矩形 3">
            <a:extLst>
              <a:ext uri="{FF2B5EF4-FFF2-40B4-BE49-F238E27FC236}">
                <a16:creationId xmlns:a16="http://schemas.microsoft.com/office/drawing/2014/main" xmlns="" id="{3EF44661-0B57-4E9C-8935-CDD3A44E4FC8}"/>
              </a:ext>
            </a:extLst>
          </p:cNvPr>
          <p:cNvSpPr/>
          <p:nvPr/>
        </p:nvSpPr>
        <p:spPr>
          <a:xfrm>
            <a:off x="1243401" y="1992352"/>
            <a:ext cx="4730085" cy="3416320"/>
          </a:xfrm>
          <a:prstGeom prst="rect">
            <a:avLst/>
          </a:prstGeom>
        </p:spPr>
        <p:txBody>
          <a:bodyPr wrap="square">
            <a:spAutoFit/>
          </a:bodyPr>
          <a:lstStyle/>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《菩萨蛮·黄鹤楼》</a:t>
            </a: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茫茫九派流中国，</a:t>
            </a:r>
          </a:p>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沉沉一线穿南北。</a:t>
            </a:r>
          </a:p>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烟雨莽苍苍，</a:t>
            </a:r>
          </a:p>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龟蛇锁大江。</a:t>
            </a:r>
          </a:p>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黄鹤知何去？</a:t>
            </a:r>
          </a:p>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剩有游人处。</a:t>
            </a:r>
          </a:p>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把酒酹滔滔，</a:t>
            </a:r>
          </a:p>
          <a:p>
            <a:pPr algn="ctr">
              <a:spcAft>
                <a:spcPts val="0"/>
              </a:spcAft>
            </a:pPr>
            <a:r>
              <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心潮逐浪高！</a:t>
            </a:r>
          </a:p>
        </p:txBody>
      </p:sp>
      <p:grpSp>
        <p:nvGrpSpPr>
          <p:cNvPr id="14" name="组合 13">
            <a:extLst>
              <a:ext uri="{FF2B5EF4-FFF2-40B4-BE49-F238E27FC236}">
                <a16:creationId xmlns:a16="http://schemas.microsoft.com/office/drawing/2014/main" xmlns="" id="{4E0F5B2B-44E2-45CA-8C23-610875AAB71B}"/>
              </a:ext>
            </a:extLst>
          </p:cNvPr>
          <p:cNvGrpSpPr/>
          <p:nvPr/>
        </p:nvGrpSpPr>
        <p:grpSpPr>
          <a:xfrm>
            <a:off x="5604154" y="936250"/>
            <a:ext cx="738664" cy="4960552"/>
            <a:chOff x="5726668" y="936250"/>
            <a:chExt cx="738664" cy="4960552"/>
          </a:xfrm>
        </p:grpSpPr>
        <p:cxnSp>
          <p:nvCxnSpPr>
            <p:cNvPr id="6" name="直接连接符 5">
              <a:extLst>
                <a:ext uri="{FF2B5EF4-FFF2-40B4-BE49-F238E27FC236}">
                  <a16:creationId xmlns:a16="http://schemas.microsoft.com/office/drawing/2014/main" xmlns="" id="{98A2F9A4-A5B5-40AF-9380-6A206B4EF66C}"/>
                </a:ext>
              </a:extLst>
            </p:cNvPr>
            <p:cNvCxnSpPr>
              <a:cxnSpLocks/>
            </p:cNvCxnSpPr>
            <p:nvPr/>
          </p:nvCxnSpPr>
          <p:spPr>
            <a:xfrm>
              <a:off x="6096000" y="936250"/>
              <a:ext cx="0" cy="976260"/>
            </a:xfrm>
            <a:prstGeom prst="line">
              <a:avLst/>
            </a:prstGeom>
            <a:ln w="38100">
              <a:solidFill>
                <a:srgbClr val="2C4B98"/>
              </a:solidFill>
              <a:prstDash val="sysDash"/>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B1E96E96-DD9E-4770-9109-CF5592BB612C}"/>
                </a:ext>
              </a:extLst>
            </p:cNvPr>
            <p:cNvSpPr/>
            <p:nvPr/>
          </p:nvSpPr>
          <p:spPr>
            <a:xfrm>
              <a:off x="5726668" y="1562884"/>
              <a:ext cx="738664" cy="3732231"/>
            </a:xfrm>
            <a:prstGeom prst="rect">
              <a:avLst/>
            </a:prstGeom>
          </p:spPr>
          <p:txBody>
            <a:bodyPr vert="eaVert" wrap="square">
              <a:spAutoFit/>
            </a:bodyPr>
            <a:lstStyle/>
            <a:p>
              <a:pPr algn="ctr" defTabSz="609585"/>
              <a:r>
                <a:rPr lang="zh-CN" altLang="en-US" sz="3600" b="1" dirty="0">
                  <a:solidFill>
                    <a:srgbClr val="C00000"/>
                  </a:solidFill>
                  <a:ea typeface="微软雅黑" charset="0"/>
                </a:rPr>
                <a:t>注重诗史互证</a:t>
              </a:r>
            </a:p>
          </p:txBody>
        </p:sp>
        <p:cxnSp>
          <p:nvCxnSpPr>
            <p:cNvPr id="15" name="直接连接符 14">
              <a:extLst>
                <a:ext uri="{FF2B5EF4-FFF2-40B4-BE49-F238E27FC236}">
                  <a16:creationId xmlns:a16="http://schemas.microsoft.com/office/drawing/2014/main" xmlns="" id="{D560233F-3768-4765-A223-9588F8552913}"/>
                </a:ext>
              </a:extLst>
            </p:cNvPr>
            <p:cNvCxnSpPr>
              <a:cxnSpLocks/>
            </p:cNvCxnSpPr>
            <p:nvPr/>
          </p:nvCxnSpPr>
          <p:spPr>
            <a:xfrm>
              <a:off x="6096000" y="4920542"/>
              <a:ext cx="0" cy="976260"/>
            </a:xfrm>
            <a:prstGeom prst="line">
              <a:avLst/>
            </a:prstGeom>
            <a:ln w="38100">
              <a:solidFill>
                <a:srgbClr val="2C4B98"/>
              </a:solidFill>
              <a:prstDash val="sysDash"/>
            </a:ln>
          </p:spPr>
          <p:style>
            <a:lnRef idx="1">
              <a:schemeClr val="accent1"/>
            </a:lnRef>
            <a:fillRef idx="0">
              <a:schemeClr val="accent1"/>
            </a:fillRef>
            <a:effectRef idx="0">
              <a:schemeClr val="accent1"/>
            </a:effectRef>
            <a:fontRef idx="minor">
              <a:schemeClr val="tx1"/>
            </a:fontRef>
          </p:style>
        </p:cxnSp>
      </p:grpSp>
      <p:sp>
        <p:nvSpPr>
          <p:cNvPr id="2" name="矩形 1">
            <a:extLst>
              <a:ext uri="{FF2B5EF4-FFF2-40B4-BE49-F238E27FC236}">
                <a16:creationId xmlns:a16="http://schemas.microsoft.com/office/drawing/2014/main" xmlns="" id="{FF566CF1-E759-48B4-BD31-C74A819B8447}"/>
              </a:ext>
            </a:extLst>
          </p:cNvPr>
          <p:cNvSpPr/>
          <p:nvPr/>
        </p:nvSpPr>
        <p:spPr>
          <a:xfrm>
            <a:off x="1362710" y="5408093"/>
            <a:ext cx="4360753" cy="646331"/>
          </a:xfrm>
          <a:prstGeom prst="rect">
            <a:avLst/>
          </a:prstGeom>
        </p:spPr>
        <p:txBody>
          <a:bodyPr wrap="square">
            <a:spAutoFit/>
          </a:bodyPr>
          <a:lstStyle/>
          <a:p>
            <a:r>
              <a:rPr lang="zh-CN" altLang="en-US" dirty="0">
                <a:latin typeface="黑体" panose="02010609060101010101" pitchFamily="49" charset="-122"/>
                <a:ea typeface="黑体" panose="02010609060101010101" pitchFamily="49" charset="-122"/>
              </a:rPr>
              <a:t>与毛泽东诗词中一贯的大气磅礴和浪漫乐观相比，本词风格沉郁顿挫。为何如此？</a:t>
            </a:r>
          </a:p>
        </p:txBody>
      </p:sp>
    </p:spTree>
    <p:extLst>
      <p:ext uri="{BB962C8B-B14F-4D97-AF65-F5344CB8AC3E}">
        <p14:creationId xmlns:p14="http://schemas.microsoft.com/office/powerpoint/2010/main" val="3038224184"/>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4/3*#ppt_w"/>
                                          </p:val>
                                        </p:tav>
                                        <p:tav tm="100000">
                                          <p:val>
                                            <p:strVal val="#ppt_w"/>
                                          </p:val>
                                        </p:tav>
                                      </p:tavLst>
                                    </p:anim>
                                    <p:anim calcmode="lin" valueType="num">
                                      <p:cBhvr>
                                        <p:cTn id="8" dur="500" fill="hold"/>
                                        <p:tgtEl>
                                          <p:spTgt spid="1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37C2460A-BD95-404E-9FF2-A263DBD12BE3}"/>
              </a:ext>
            </a:extLst>
          </p:cNvPr>
          <p:cNvCxnSpPr/>
          <p:nvPr/>
        </p:nvCxnSpPr>
        <p:spPr>
          <a:xfrm>
            <a:off x="8555017" y="1292981"/>
            <a:ext cx="0" cy="4520590"/>
          </a:xfrm>
          <a:prstGeom prst="line">
            <a:avLst/>
          </a:prstGeom>
          <a:ln w="38100">
            <a:solidFill>
              <a:srgbClr val="B16A14"/>
            </a:solidFill>
            <a:prstDash val="sysDash"/>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xmlns="" id="{7AE3549A-7986-4529-8E85-1E39EBA67946}"/>
              </a:ext>
            </a:extLst>
          </p:cNvPr>
          <p:cNvSpPr/>
          <p:nvPr/>
        </p:nvSpPr>
        <p:spPr>
          <a:xfrm>
            <a:off x="580103" y="687596"/>
            <a:ext cx="10953136" cy="5482808"/>
          </a:xfrm>
          <a:prstGeom prst="rect">
            <a:avLst/>
          </a:prstGeom>
          <a:noFill/>
          <a:ln w="38100">
            <a:solidFill>
              <a:srgbClr val="B16A14"/>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5C2C7"/>
              </a:solidFill>
            </a:endParaRPr>
          </a:p>
        </p:txBody>
      </p:sp>
      <p:sp>
        <p:nvSpPr>
          <p:cNvPr id="5" name="矩形 4">
            <a:extLst>
              <a:ext uri="{FF2B5EF4-FFF2-40B4-BE49-F238E27FC236}">
                <a16:creationId xmlns:a16="http://schemas.microsoft.com/office/drawing/2014/main" xmlns="" id="{6302265F-917F-4E17-A8AC-BA725CE01688}"/>
              </a:ext>
            </a:extLst>
          </p:cNvPr>
          <p:cNvSpPr/>
          <p:nvPr/>
        </p:nvSpPr>
        <p:spPr>
          <a:xfrm>
            <a:off x="5399493" y="800019"/>
            <a:ext cx="2200525" cy="523220"/>
          </a:xfrm>
          <a:prstGeom prst="rect">
            <a:avLst/>
          </a:prstGeom>
        </p:spPr>
        <p:txBody>
          <a:bodyPr wrap="square">
            <a:spAutoFit/>
          </a:bodyPr>
          <a:lstStyle/>
          <a:p>
            <a:pPr algn="ctr" defTabSz="609585"/>
            <a:r>
              <a:rPr lang="zh-CN" altLang="en-US" sz="2800" b="1" dirty="0">
                <a:solidFill>
                  <a:srgbClr val="B16A14"/>
                </a:solidFill>
                <a:ea typeface="微软雅黑" charset="0"/>
              </a:rPr>
              <a:t>井冈山道路</a:t>
            </a:r>
          </a:p>
        </p:txBody>
      </p:sp>
      <p:sp>
        <p:nvSpPr>
          <p:cNvPr id="10" name="矩形 9">
            <a:extLst>
              <a:ext uri="{FF2B5EF4-FFF2-40B4-BE49-F238E27FC236}">
                <a16:creationId xmlns:a16="http://schemas.microsoft.com/office/drawing/2014/main" xmlns="" id="{91762005-833B-46DB-B055-0C0E153EA91E}"/>
              </a:ext>
            </a:extLst>
          </p:cNvPr>
          <p:cNvSpPr/>
          <p:nvPr/>
        </p:nvSpPr>
        <p:spPr>
          <a:xfrm>
            <a:off x="1306781" y="803083"/>
            <a:ext cx="2393253" cy="523220"/>
          </a:xfrm>
          <a:prstGeom prst="rect">
            <a:avLst/>
          </a:prstGeom>
        </p:spPr>
        <p:txBody>
          <a:bodyPr wrap="square">
            <a:spAutoFit/>
          </a:bodyPr>
          <a:lstStyle/>
          <a:p>
            <a:pPr algn="ctr" defTabSz="609585"/>
            <a:r>
              <a:rPr lang="zh-CN" altLang="en-US" sz="2800" b="1" dirty="0">
                <a:solidFill>
                  <a:srgbClr val="B16A14"/>
                </a:solidFill>
                <a:ea typeface="微软雅黑" charset="0"/>
              </a:rPr>
              <a:t>早期武装起义</a:t>
            </a:r>
          </a:p>
        </p:txBody>
      </p:sp>
      <p:sp>
        <p:nvSpPr>
          <p:cNvPr id="11" name="矩形 10">
            <a:extLst>
              <a:ext uri="{FF2B5EF4-FFF2-40B4-BE49-F238E27FC236}">
                <a16:creationId xmlns:a16="http://schemas.microsoft.com/office/drawing/2014/main" xmlns="" id="{679C87BD-1D02-4FC7-A9A0-0C6E252E1D50}"/>
              </a:ext>
            </a:extLst>
          </p:cNvPr>
          <p:cNvSpPr/>
          <p:nvPr/>
        </p:nvSpPr>
        <p:spPr>
          <a:xfrm>
            <a:off x="815548" y="2067622"/>
            <a:ext cx="3375720" cy="3785652"/>
          </a:xfrm>
          <a:prstGeom prst="rect">
            <a:avLst/>
          </a:prstGeom>
        </p:spPr>
        <p:txBody>
          <a:bodyPr wrap="square">
            <a:spAutoFit/>
          </a:bodyPr>
          <a:lstStyle/>
          <a:p>
            <a:pPr algn="ctr">
              <a:spcAft>
                <a:spcPts val="0"/>
              </a:spcAft>
            </a:pPr>
            <a:r>
              <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a:t>
            </a: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西江月</a:t>
            </a:r>
            <a:r>
              <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a:t>
            </a: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秋收起义</a:t>
            </a:r>
            <a:r>
              <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军叫工农革命，</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旗号镰刀斧头。</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匡庐一带不停留，</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要向潇湘直进。</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地主重重压迫，</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农民个个同仇。</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秋收时节暮云愁，</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霹雳一声暴动。</a:t>
            </a:r>
          </a:p>
          <a:p>
            <a:pPr algn="ctr">
              <a:spcAft>
                <a:spcPts val="0"/>
              </a:spcAft>
            </a:pPr>
            <a:endParaRPr lang="zh-CN"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p:txBody>
      </p:sp>
      <p:sp>
        <p:nvSpPr>
          <p:cNvPr id="12" name="矩形 11">
            <a:extLst>
              <a:ext uri="{FF2B5EF4-FFF2-40B4-BE49-F238E27FC236}">
                <a16:creationId xmlns:a16="http://schemas.microsoft.com/office/drawing/2014/main" xmlns="" id="{A1C1E5AB-041F-4420-A7B7-BE028310A1C0}"/>
              </a:ext>
            </a:extLst>
          </p:cNvPr>
          <p:cNvSpPr/>
          <p:nvPr/>
        </p:nvSpPr>
        <p:spPr>
          <a:xfrm>
            <a:off x="4188167" y="1276757"/>
            <a:ext cx="4265643" cy="4893647"/>
          </a:xfrm>
          <a:prstGeom prst="rect">
            <a:avLst/>
          </a:prstGeom>
        </p:spPr>
        <p:txBody>
          <a:bodyPr wrap="square">
            <a:spAutoFit/>
          </a:bodyPr>
          <a:lstStyle/>
          <a:p>
            <a:pPr algn="ctr">
              <a:spcAft>
                <a:spcPts val="0"/>
              </a:spcAft>
            </a:pPr>
            <a:r>
              <a:rPr lang="en-US" altLang="ja-JP"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a:t>
            </a:r>
            <a:r>
              <a:rPr lang="ja-JP"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渔家傲・反第一次大“围剿”</a:t>
            </a:r>
            <a:r>
              <a:rPr lang="en-US" altLang="ja-JP"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万木霜天红烂漫，</a:t>
            </a: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天兵怒气冲霄汉。</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雾满龙冈千嶂暗，</a:t>
            </a: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齐声唤，</a:t>
            </a: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前头捉了张辉瓒。</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二十万军重入赣，</a:t>
            </a: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风烟滚滚来天半。</a:t>
            </a: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唤起工农千百万，</a:t>
            </a: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同心干，</a:t>
            </a: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不周山下红旗乱。</a:t>
            </a: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endPar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r>
              <a:rPr lang="en-US" altLang="ja-JP"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a:t>
            </a:r>
            <a:r>
              <a:rPr lang="ja-JP"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渔家傲・反第</a:t>
            </a: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二</a:t>
            </a:r>
            <a:r>
              <a:rPr lang="ja-JP"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次大“围剿”</a:t>
            </a:r>
            <a:r>
              <a:rPr lang="en-US" altLang="ja-JP"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a:t>
            </a:r>
          </a:p>
        </p:txBody>
      </p:sp>
      <p:sp>
        <p:nvSpPr>
          <p:cNvPr id="13" name="矩形 12">
            <a:extLst>
              <a:ext uri="{FF2B5EF4-FFF2-40B4-BE49-F238E27FC236}">
                <a16:creationId xmlns:a16="http://schemas.microsoft.com/office/drawing/2014/main" xmlns="" id="{3BE49F2E-6938-4A54-BF73-B88A3FAB058F}"/>
              </a:ext>
            </a:extLst>
          </p:cNvPr>
          <p:cNvSpPr/>
          <p:nvPr/>
        </p:nvSpPr>
        <p:spPr>
          <a:xfrm>
            <a:off x="8555017" y="2072908"/>
            <a:ext cx="2893762" cy="3416320"/>
          </a:xfrm>
          <a:prstGeom prst="rect">
            <a:avLst/>
          </a:prstGeom>
        </p:spPr>
        <p:txBody>
          <a:bodyPr wrap="square">
            <a:spAutoFit/>
          </a:bodyPr>
          <a:lstStyle/>
          <a:p>
            <a:pPr algn="ctr">
              <a:spcAft>
                <a:spcPts val="0"/>
              </a:spcAft>
            </a:pPr>
            <a:r>
              <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a:t>
            </a: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七律</a:t>
            </a:r>
            <a:r>
              <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a:t>
            </a:r>
            <a:r>
              <a:rPr lang="zh-CN" altLang="en-US" sz="2400" dirty="0">
                <a:latin typeface="方正硬笔楷书简体" panose="03000509000000000000" pitchFamily="65" charset="-122"/>
                <a:ea typeface="方正硬笔楷书简体" panose="03000509000000000000" pitchFamily="65" charset="-122"/>
                <a:cs typeface="宋体" panose="02010600030101010101" pitchFamily="2" charset="-122"/>
              </a:rPr>
              <a:t>长征</a:t>
            </a:r>
            <a:r>
              <a:rPr lang="en-US" altLang="zh-CN" sz="2400" dirty="0">
                <a:latin typeface="方正硬笔楷书简体" panose="03000509000000000000" pitchFamily="65" charset="-122"/>
                <a:ea typeface="方正硬笔楷书简体" panose="03000509000000000000" pitchFamily="65" charset="-122"/>
                <a:cs typeface="宋体" panose="02010600030101010101" pitchFamily="2" charset="-122"/>
              </a:rPr>
              <a:t>》</a:t>
            </a:r>
          </a:p>
          <a:p>
            <a:pPr algn="ctr">
              <a:spcAft>
                <a:spcPts val="0"/>
              </a:spcAft>
            </a:pP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红军不怕远征难，</a:t>
            </a:r>
            <a:endParaRPr lang="en-US" altLang="zh-CN" sz="2400" spc="-3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万水千山只等闲。</a:t>
            </a:r>
          </a:p>
          <a:p>
            <a:pPr algn="ctr">
              <a:spcAft>
                <a:spcPts val="0"/>
              </a:spcAft>
            </a:pP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五岭逶迤腾细浪，</a:t>
            </a:r>
            <a:endParaRPr lang="en-US" altLang="zh-CN" sz="2400" spc="-3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乌蒙磅礴走泥丸。</a:t>
            </a:r>
          </a:p>
          <a:p>
            <a:pPr algn="ctr">
              <a:spcAft>
                <a:spcPts val="0"/>
              </a:spcAft>
            </a:pP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金沙水拍云崖暖，</a:t>
            </a:r>
            <a:endParaRPr lang="en-US" altLang="zh-CN" sz="2400" spc="-3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大渡桥横铁索寒。</a:t>
            </a:r>
          </a:p>
          <a:p>
            <a:pPr algn="ctr">
              <a:spcAft>
                <a:spcPts val="0"/>
              </a:spcAft>
            </a:pP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更喜岷山千里雪，</a:t>
            </a:r>
            <a:endParaRPr lang="en-US" altLang="zh-CN" sz="2400" spc="-300" dirty="0">
              <a:latin typeface="方正硬笔楷书简体" panose="03000509000000000000" pitchFamily="65" charset="-122"/>
              <a:ea typeface="方正硬笔楷书简体" panose="03000509000000000000" pitchFamily="65" charset="-122"/>
              <a:cs typeface="宋体" panose="02010600030101010101" pitchFamily="2" charset="-122"/>
            </a:endParaRPr>
          </a:p>
          <a:p>
            <a:pPr algn="ctr">
              <a:spcAft>
                <a:spcPts val="0"/>
              </a:spcAft>
            </a:pPr>
            <a:r>
              <a:rPr lang="zh-CN" altLang="en-US" sz="2400" spc="-300" dirty="0">
                <a:latin typeface="方正硬笔楷书简体" panose="03000509000000000000" pitchFamily="65" charset="-122"/>
                <a:ea typeface="方正硬笔楷书简体" panose="03000509000000000000" pitchFamily="65" charset="-122"/>
                <a:cs typeface="宋体" panose="02010600030101010101" pitchFamily="2" charset="-122"/>
              </a:rPr>
              <a:t>三军过后尽开颜。</a:t>
            </a:r>
          </a:p>
        </p:txBody>
      </p:sp>
      <p:cxnSp>
        <p:nvCxnSpPr>
          <p:cNvPr id="14" name="直接连接符 13">
            <a:extLst>
              <a:ext uri="{FF2B5EF4-FFF2-40B4-BE49-F238E27FC236}">
                <a16:creationId xmlns:a16="http://schemas.microsoft.com/office/drawing/2014/main" xmlns="" id="{EE22DCA9-ACC0-4A5B-BF75-0A95F569E27E}"/>
              </a:ext>
            </a:extLst>
          </p:cNvPr>
          <p:cNvCxnSpPr/>
          <p:nvPr/>
        </p:nvCxnSpPr>
        <p:spPr>
          <a:xfrm>
            <a:off x="4090060" y="1332684"/>
            <a:ext cx="0" cy="4520590"/>
          </a:xfrm>
          <a:prstGeom prst="line">
            <a:avLst/>
          </a:prstGeom>
          <a:ln w="38100">
            <a:solidFill>
              <a:srgbClr val="B16A14"/>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3DDA1198-59D4-45BC-8B3C-14362B3D8B8E}"/>
              </a:ext>
            </a:extLst>
          </p:cNvPr>
          <p:cNvSpPr/>
          <p:nvPr/>
        </p:nvSpPr>
        <p:spPr>
          <a:xfrm>
            <a:off x="8943866" y="800019"/>
            <a:ext cx="2200525" cy="523220"/>
          </a:xfrm>
          <a:prstGeom prst="rect">
            <a:avLst/>
          </a:prstGeom>
        </p:spPr>
        <p:txBody>
          <a:bodyPr wrap="square">
            <a:spAutoFit/>
          </a:bodyPr>
          <a:lstStyle/>
          <a:p>
            <a:pPr algn="ctr" defTabSz="609585"/>
            <a:r>
              <a:rPr lang="zh-CN" altLang="en-US" sz="2800" b="1" dirty="0">
                <a:solidFill>
                  <a:srgbClr val="B16A14"/>
                </a:solidFill>
                <a:ea typeface="微软雅黑" charset="0"/>
              </a:rPr>
              <a:t>长征的过程</a:t>
            </a:r>
          </a:p>
        </p:txBody>
      </p:sp>
    </p:spTree>
    <p:extLst>
      <p:ext uri="{BB962C8B-B14F-4D97-AF65-F5344CB8AC3E}">
        <p14:creationId xmlns:p14="http://schemas.microsoft.com/office/powerpoint/2010/main" val="3433922545"/>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23587" y="1729469"/>
            <a:ext cx="1901483" cy="3770263"/>
          </a:xfrm>
          <a:prstGeom prst="rect">
            <a:avLst/>
          </a:prstGeom>
          <a:noFill/>
        </p:spPr>
        <p:txBody>
          <a:bodyPr wrap="none" rtlCol="0">
            <a:spAutoFit/>
          </a:bodyPr>
          <a:lstStyle/>
          <a:p>
            <a:pPr algn="ctr"/>
            <a:r>
              <a:rPr kumimoji="1" lang="en-US" altLang="zh-CN" sz="23900" b="1" dirty="0">
                <a:solidFill>
                  <a:schemeClr val="bg1"/>
                </a:solidFill>
              </a:rPr>
              <a:t>7</a:t>
            </a:r>
            <a:endParaRPr kumimoji="1" lang="zh-CN" altLang="en-US" sz="23900" b="1" dirty="0">
              <a:solidFill>
                <a:schemeClr val="bg1"/>
              </a:solidFill>
            </a:endParaRPr>
          </a:p>
        </p:txBody>
      </p:sp>
      <p:sp>
        <p:nvSpPr>
          <p:cNvPr id="2" name="文本框 1"/>
          <p:cNvSpPr txBox="1"/>
          <p:nvPr/>
        </p:nvSpPr>
        <p:spPr>
          <a:xfrm>
            <a:off x="3457199" y="1864936"/>
            <a:ext cx="1034257" cy="523220"/>
          </a:xfrm>
          <a:prstGeom prst="rect">
            <a:avLst/>
          </a:prstGeom>
          <a:noFill/>
        </p:spPr>
        <p:txBody>
          <a:bodyPr wrap="none" rtlCol="0">
            <a:spAutoFit/>
          </a:bodyPr>
          <a:lstStyle/>
          <a:p>
            <a:pPr algn="ctr"/>
            <a:r>
              <a:rPr kumimoji="1" lang="en-US" altLang="zh-CN" sz="2800">
                <a:solidFill>
                  <a:schemeClr val="bg1"/>
                </a:solidFill>
              </a:rPr>
              <a:t>PART</a:t>
            </a:r>
            <a:endParaRPr kumimoji="1" lang="zh-CN" altLang="en-US" sz="2800" dirty="0">
              <a:solidFill>
                <a:schemeClr val="bg1"/>
              </a:solidFill>
            </a:endParaRPr>
          </a:p>
        </p:txBody>
      </p:sp>
      <p:sp>
        <p:nvSpPr>
          <p:cNvPr id="4" name="文本框 3"/>
          <p:cNvSpPr txBox="1"/>
          <p:nvPr/>
        </p:nvSpPr>
        <p:spPr>
          <a:xfrm>
            <a:off x="6015828" y="2875002"/>
            <a:ext cx="5703731" cy="1107996"/>
          </a:xfrm>
          <a:prstGeom prst="rect">
            <a:avLst/>
          </a:prstGeom>
          <a:noFill/>
        </p:spPr>
        <p:txBody>
          <a:bodyPr wrap="square" rtlCol="0">
            <a:spAutoFit/>
          </a:bodyPr>
          <a:lstStyle/>
          <a:p>
            <a:r>
              <a:rPr kumimoji="1" lang="zh-CN" altLang="en-US" sz="6600" b="1" dirty="0">
                <a:solidFill>
                  <a:schemeClr val="accent4">
                    <a:alpha val="50000"/>
                  </a:schemeClr>
                </a:solidFill>
                <a:latin typeface="Microsoft YaHei" charset="0"/>
                <a:ea typeface="Microsoft YaHei" charset="0"/>
                <a:cs typeface="Microsoft YaHei" charset="0"/>
              </a:rPr>
              <a:t>教学活动过程</a:t>
            </a:r>
          </a:p>
        </p:txBody>
      </p:sp>
    </p:spTree>
    <p:extLst>
      <p:ext uri="{BB962C8B-B14F-4D97-AF65-F5344CB8AC3E}">
        <p14:creationId xmlns:p14="http://schemas.microsoft.com/office/powerpoint/2010/main" val="241487333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58678" y="1237409"/>
            <a:ext cx="1613519" cy="2632712"/>
            <a:chOff x="907074" y="3024419"/>
            <a:chExt cx="1613519" cy="1574826"/>
          </a:xfrm>
        </p:grpSpPr>
        <p:sp>
          <p:nvSpPr>
            <p:cNvPr id="33" name="矩形 32"/>
            <p:cNvSpPr/>
            <p:nvPr/>
          </p:nvSpPr>
          <p:spPr>
            <a:xfrm>
              <a:off x="907074" y="3024419"/>
              <a:ext cx="1613519" cy="1574826"/>
            </a:xfrm>
            <a:prstGeom prst="rect">
              <a:avLst/>
            </a:prstGeom>
            <a:solidFill>
              <a:srgbClr val="3F762B"/>
            </a:solidFill>
            <a:ln w="12700">
              <a:solidFill>
                <a:srgbClr val="3F76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矩形 33"/>
            <p:cNvSpPr/>
            <p:nvPr/>
          </p:nvSpPr>
          <p:spPr>
            <a:xfrm>
              <a:off x="907074" y="3150899"/>
              <a:ext cx="1613519" cy="1086217"/>
            </a:xfrm>
            <a:prstGeom prst="rect">
              <a:avLst/>
            </a:prstGeom>
          </p:spPr>
          <p:txBody>
            <a:bodyPr wrap="square">
              <a:spAutoFit/>
            </a:bodyPr>
            <a:lstStyle/>
            <a:p>
              <a:pPr defTabSz="609585"/>
              <a:r>
                <a:rPr lang="zh-CN" altLang="en-US" sz="2800" b="1" dirty="0">
                  <a:solidFill>
                    <a:schemeClr val="bg1"/>
                  </a:solidFill>
                  <a:ea typeface="微软雅黑" charset="0"/>
                </a:rPr>
                <a:t>环节</a:t>
              </a:r>
              <a:r>
                <a:rPr lang="en-US" altLang="zh-CN" sz="2800" b="1" dirty="0">
                  <a:solidFill>
                    <a:schemeClr val="bg1"/>
                  </a:solidFill>
                  <a:ea typeface="微软雅黑" charset="0"/>
                </a:rPr>
                <a:t>1:</a:t>
              </a:r>
            </a:p>
            <a:p>
              <a:pPr algn="ctr" defTabSz="609585"/>
              <a:r>
                <a:rPr lang="zh-CN" altLang="en-US" sz="2800" b="1" dirty="0">
                  <a:solidFill>
                    <a:schemeClr val="bg1"/>
                  </a:solidFill>
                  <a:ea typeface="微软雅黑" charset="0"/>
                </a:rPr>
                <a:t>南京国民政府的建立与统一</a:t>
              </a:r>
              <a:endParaRPr lang="en-US" altLang="zh-CN" sz="2800" b="1" dirty="0">
                <a:solidFill>
                  <a:schemeClr val="bg1"/>
                </a:solidFill>
                <a:ea typeface="微软雅黑" charset="0"/>
              </a:endParaRPr>
            </a:p>
          </p:txBody>
        </p:sp>
      </p:grpSp>
      <p:sp>
        <p:nvSpPr>
          <p:cNvPr id="68" name="矩形 67"/>
          <p:cNvSpPr/>
          <p:nvPr/>
        </p:nvSpPr>
        <p:spPr>
          <a:xfrm>
            <a:off x="1936333" y="1242270"/>
            <a:ext cx="9943927" cy="2612553"/>
          </a:xfrm>
          <a:prstGeom prst="rect">
            <a:avLst/>
          </a:prstGeom>
          <a:noFill/>
          <a:ln w="38100">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3F762B"/>
              </a:solidFill>
            </a:endParaRPr>
          </a:p>
        </p:txBody>
      </p:sp>
      <p:sp>
        <p:nvSpPr>
          <p:cNvPr id="48" name="矩形 47"/>
          <p:cNvSpPr/>
          <p:nvPr/>
        </p:nvSpPr>
        <p:spPr>
          <a:xfrm>
            <a:off x="2693129" y="1398841"/>
            <a:ext cx="8898628" cy="1425070"/>
          </a:xfrm>
          <a:prstGeom prst="rect">
            <a:avLst/>
          </a:prstGeom>
        </p:spPr>
        <p:txBody>
          <a:bodyPr wrap="square">
            <a:spAutoFit/>
          </a:bodyPr>
          <a:lstStyle/>
          <a:p>
            <a:pPr defTabSz="609585">
              <a:lnSpc>
                <a:spcPct val="114000"/>
              </a:lnSpc>
            </a:pPr>
            <a:r>
              <a:rPr lang="zh-CN" altLang="en-US" sz="2600" b="1" dirty="0">
                <a:solidFill>
                  <a:srgbClr val="3F762B"/>
                </a:solidFill>
                <a:ea typeface="微软雅黑" charset="0"/>
              </a:rPr>
              <a:t>学生活动：根据年表、背景资料和北伐形势地图，勾勒南京国民政府由成立到统一的时空次序，并在地图中相应的地点标出重大史实。</a:t>
            </a:r>
            <a:endParaRPr lang="zh-CN" altLang="en-US" sz="2600" dirty="0">
              <a:solidFill>
                <a:srgbClr val="3F762B"/>
              </a:solidFill>
              <a:ea typeface="微软雅黑" charset="0"/>
            </a:endParaRPr>
          </a:p>
        </p:txBody>
      </p:sp>
      <p:sp>
        <p:nvSpPr>
          <p:cNvPr id="57" name="矩形 56"/>
          <p:cNvSpPr/>
          <p:nvPr/>
        </p:nvSpPr>
        <p:spPr>
          <a:xfrm>
            <a:off x="2628313" y="2789249"/>
            <a:ext cx="9104303" cy="1080873"/>
          </a:xfrm>
          <a:prstGeom prst="rect">
            <a:avLst/>
          </a:prstGeom>
        </p:spPr>
        <p:txBody>
          <a:bodyPr wrap="square">
            <a:spAutoFit/>
          </a:bodyPr>
          <a:lstStyle/>
          <a:p>
            <a:pPr defTabSz="609585">
              <a:lnSpc>
                <a:spcPct val="130000"/>
              </a:lnSpc>
            </a:pPr>
            <a:r>
              <a:rPr lang="zh-CN" altLang="en-US" sz="2600" b="1" dirty="0">
                <a:solidFill>
                  <a:srgbClr val="3F762B"/>
                </a:solidFill>
                <a:ea typeface="微软雅黑" charset="0"/>
              </a:rPr>
              <a:t>设计意图：培养学生的时空观念，结合年表、地图、图片和文字等多元材料，获取信息，增进学习兴趣。</a:t>
            </a:r>
            <a:endParaRPr lang="zh-CN" altLang="en-US" sz="2600" dirty="0">
              <a:solidFill>
                <a:srgbClr val="3F762B"/>
              </a:solidFill>
              <a:ea typeface="微软雅黑" charset="0"/>
            </a:endParaRPr>
          </a:p>
        </p:txBody>
      </p:sp>
      <p:sp>
        <p:nvSpPr>
          <p:cNvPr id="60" name="L 形 59"/>
          <p:cNvSpPr/>
          <p:nvPr/>
        </p:nvSpPr>
        <p:spPr>
          <a:xfrm rot="18900000">
            <a:off x="2327609" y="1531163"/>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1" name="组 18"/>
          <p:cNvGrpSpPr/>
          <p:nvPr/>
        </p:nvGrpSpPr>
        <p:grpSpPr>
          <a:xfrm>
            <a:off x="2153379" y="1516536"/>
            <a:ext cx="407046" cy="408770"/>
            <a:chOff x="1770335" y="2654109"/>
            <a:chExt cx="696175" cy="699124"/>
          </a:xfrm>
        </p:grpSpPr>
        <p:sp>
          <p:nvSpPr>
            <p:cNvPr id="62" name="椭圆 61"/>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3" name="L 形 62"/>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9" name="组合 18">
            <a:extLst>
              <a:ext uri="{FF2B5EF4-FFF2-40B4-BE49-F238E27FC236}">
                <a16:creationId xmlns:a16="http://schemas.microsoft.com/office/drawing/2014/main" xmlns="" id="{0603E3AD-FFF4-40EC-8C3E-8C26B36D0E62}"/>
              </a:ext>
            </a:extLst>
          </p:cNvPr>
          <p:cNvGrpSpPr/>
          <p:nvPr/>
        </p:nvGrpSpPr>
        <p:grpSpPr>
          <a:xfrm>
            <a:off x="1689477" y="3854823"/>
            <a:ext cx="8968975" cy="344288"/>
            <a:chOff x="1689477" y="4797480"/>
            <a:chExt cx="8968975" cy="344288"/>
          </a:xfrm>
        </p:grpSpPr>
        <p:cxnSp>
          <p:nvCxnSpPr>
            <p:cNvPr id="3" name="直接连接符 2">
              <a:extLst>
                <a:ext uri="{FF2B5EF4-FFF2-40B4-BE49-F238E27FC236}">
                  <a16:creationId xmlns:a16="http://schemas.microsoft.com/office/drawing/2014/main" xmlns="" id="{148DF5D4-0271-4995-BDBA-82F006B05195}"/>
                </a:ext>
              </a:extLst>
            </p:cNvPr>
            <p:cNvCxnSpPr>
              <a:cxnSpLocks/>
            </p:cNvCxnSpPr>
            <p:nvPr/>
          </p:nvCxnSpPr>
          <p:spPr>
            <a:xfrm>
              <a:off x="1689477" y="4920311"/>
              <a:ext cx="8968975" cy="0"/>
            </a:xfrm>
            <a:prstGeom prst="line">
              <a:avLst/>
            </a:prstGeom>
            <a:noFill/>
            <a:ln w="28575">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a:extLst>
                <a:ext uri="{FF2B5EF4-FFF2-40B4-BE49-F238E27FC236}">
                  <a16:creationId xmlns:a16="http://schemas.microsoft.com/office/drawing/2014/main" xmlns="" id="{86671974-5089-4E06-876F-70EB64C2B31B}"/>
                </a:ext>
              </a:extLst>
            </p:cNvPr>
            <p:cNvCxnSpPr>
              <a:cxnSpLocks/>
            </p:cNvCxnSpPr>
            <p:nvPr/>
          </p:nvCxnSpPr>
          <p:spPr>
            <a:xfrm flipV="1">
              <a:off x="6097629" y="4797480"/>
              <a:ext cx="0" cy="121357"/>
            </a:xfrm>
            <a:prstGeom prst="line">
              <a:avLst/>
            </a:prstGeom>
            <a:noFill/>
            <a:ln w="28575">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a:extLst>
                <a:ext uri="{FF2B5EF4-FFF2-40B4-BE49-F238E27FC236}">
                  <a16:creationId xmlns:a16="http://schemas.microsoft.com/office/drawing/2014/main" xmlns="" id="{582AB41E-B636-4D81-B2A1-C2549EF02DC2}"/>
                </a:ext>
              </a:extLst>
            </p:cNvPr>
            <p:cNvCxnSpPr>
              <a:cxnSpLocks/>
            </p:cNvCxnSpPr>
            <p:nvPr/>
          </p:nvCxnSpPr>
          <p:spPr>
            <a:xfrm flipV="1">
              <a:off x="1689477" y="4896485"/>
              <a:ext cx="0" cy="218929"/>
            </a:xfrm>
            <a:prstGeom prst="line">
              <a:avLst/>
            </a:prstGeom>
            <a:noFill/>
            <a:ln w="28575">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a:extLst>
                <a:ext uri="{FF2B5EF4-FFF2-40B4-BE49-F238E27FC236}">
                  <a16:creationId xmlns:a16="http://schemas.microsoft.com/office/drawing/2014/main" xmlns="" id="{FF0A7257-B6AE-4440-AD23-6181DDA2CF31}"/>
                </a:ext>
              </a:extLst>
            </p:cNvPr>
            <p:cNvCxnSpPr>
              <a:cxnSpLocks/>
            </p:cNvCxnSpPr>
            <p:nvPr/>
          </p:nvCxnSpPr>
          <p:spPr>
            <a:xfrm flipV="1">
              <a:off x="10649574" y="4905012"/>
              <a:ext cx="0" cy="218929"/>
            </a:xfrm>
            <a:prstGeom prst="line">
              <a:avLst/>
            </a:prstGeom>
            <a:noFill/>
            <a:ln w="28575">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a:extLst>
                <a:ext uri="{FF2B5EF4-FFF2-40B4-BE49-F238E27FC236}">
                  <a16:creationId xmlns:a16="http://schemas.microsoft.com/office/drawing/2014/main" xmlns="" id="{9FF6B637-815F-41BB-A976-F58AE3BEFA5C}"/>
                </a:ext>
              </a:extLst>
            </p:cNvPr>
            <p:cNvCxnSpPr>
              <a:cxnSpLocks/>
            </p:cNvCxnSpPr>
            <p:nvPr/>
          </p:nvCxnSpPr>
          <p:spPr>
            <a:xfrm flipV="1">
              <a:off x="4603726" y="4905012"/>
              <a:ext cx="0" cy="218929"/>
            </a:xfrm>
            <a:prstGeom prst="line">
              <a:avLst/>
            </a:prstGeom>
            <a:noFill/>
            <a:ln w="28575">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3" name="直接连接符 52">
              <a:extLst>
                <a:ext uri="{FF2B5EF4-FFF2-40B4-BE49-F238E27FC236}">
                  <a16:creationId xmlns:a16="http://schemas.microsoft.com/office/drawing/2014/main" xmlns="" id="{D4556709-B38E-4BCD-8351-8203B8A25269}"/>
                </a:ext>
              </a:extLst>
            </p:cNvPr>
            <p:cNvCxnSpPr>
              <a:cxnSpLocks/>
            </p:cNvCxnSpPr>
            <p:nvPr/>
          </p:nvCxnSpPr>
          <p:spPr>
            <a:xfrm flipV="1">
              <a:off x="7578802" y="4922839"/>
              <a:ext cx="0" cy="218929"/>
            </a:xfrm>
            <a:prstGeom prst="line">
              <a:avLst/>
            </a:prstGeom>
            <a:noFill/>
            <a:ln w="28575">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cxnSp>
      </p:grpSp>
      <p:sp>
        <p:nvSpPr>
          <p:cNvPr id="47" name="文本框 46">
            <a:extLst>
              <a:ext uri="{FF2B5EF4-FFF2-40B4-BE49-F238E27FC236}">
                <a16:creationId xmlns:a16="http://schemas.microsoft.com/office/drawing/2014/main" xmlns="" id="{DCEE0002-28F3-4D5D-B50B-E99C6A927159}"/>
              </a:ext>
            </a:extLst>
          </p:cNvPr>
          <p:cNvSpPr txBox="1"/>
          <p:nvPr/>
        </p:nvSpPr>
        <p:spPr>
          <a:xfrm>
            <a:off x="-134530" y="202289"/>
            <a:ext cx="11726287" cy="646331"/>
          </a:xfrm>
          <a:prstGeom prst="rect">
            <a:avLst/>
          </a:prstGeom>
          <a:noFill/>
        </p:spPr>
        <p:txBody>
          <a:bodyPr wrap="none" rtlCol="0">
            <a:spAutoFit/>
          </a:bodyPr>
          <a:lstStyle/>
          <a:p>
            <a:pPr algn="dist"/>
            <a:r>
              <a:rPr kumimoji="1" lang="zh-CN" altLang="en-US" sz="3600" b="1" dirty="0">
                <a:solidFill>
                  <a:srgbClr val="009FB8"/>
                </a:solidFill>
                <a:latin typeface="Microsoft YaHei" charset="0"/>
                <a:ea typeface="Microsoft YaHei" charset="0"/>
                <a:cs typeface="Microsoft YaHei" charset="0"/>
              </a:rPr>
              <a:t>（一）革命的失路：南京国民政府的统治（探索的背景）</a:t>
            </a:r>
          </a:p>
        </p:txBody>
      </p:sp>
      <p:grpSp>
        <p:nvGrpSpPr>
          <p:cNvPr id="40" name="组 18">
            <a:extLst>
              <a:ext uri="{FF2B5EF4-FFF2-40B4-BE49-F238E27FC236}">
                <a16:creationId xmlns:a16="http://schemas.microsoft.com/office/drawing/2014/main" xmlns="" id="{44129DE0-2604-406D-84B2-D6ECE4F989BC}"/>
              </a:ext>
            </a:extLst>
          </p:cNvPr>
          <p:cNvGrpSpPr/>
          <p:nvPr/>
        </p:nvGrpSpPr>
        <p:grpSpPr>
          <a:xfrm>
            <a:off x="2153379" y="2920915"/>
            <a:ext cx="407046" cy="408770"/>
            <a:chOff x="1770335" y="2654109"/>
            <a:chExt cx="696175" cy="699124"/>
          </a:xfrm>
        </p:grpSpPr>
        <p:sp>
          <p:nvSpPr>
            <p:cNvPr id="41" name="椭圆 40">
              <a:extLst>
                <a:ext uri="{FF2B5EF4-FFF2-40B4-BE49-F238E27FC236}">
                  <a16:creationId xmlns:a16="http://schemas.microsoft.com/office/drawing/2014/main" xmlns="" id="{C1351C37-B99A-4A45-A5CD-48057E40DE83}"/>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2" name="L 形 41">
              <a:extLst>
                <a:ext uri="{FF2B5EF4-FFF2-40B4-BE49-F238E27FC236}">
                  <a16:creationId xmlns:a16="http://schemas.microsoft.com/office/drawing/2014/main" xmlns="" id="{CC2DA2B3-27AE-445B-B2CA-C51C6E8D151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9" name="组合 8">
            <a:extLst>
              <a:ext uri="{FF2B5EF4-FFF2-40B4-BE49-F238E27FC236}">
                <a16:creationId xmlns:a16="http://schemas.microsoft.com/office/drawing/2014/main" xmlns="" id="{3CAB0852-EBB6-4217-B1CB-D03C8F2B7012}"/>
              </a:ext>
            </a:extLst>
          </p:cNvPr>
          <p:cNvGrpSpPr/>
          <p:nvPr/>
        </p:nvGrpSpPr>
        <p:grpSpPr>
          <a:xfrm>
            <a:off x="385222" y="4165416"/>
            <a:ext cx="11606765" cy="2337394"/>
            <a:chOff x="385222" y="4165416"/>
            <a:chExt cx="11606765" cy="2337394"/>
          </a:xfrm>
        </p:grpSpPr>
        <p:pic>
          <p:nvPicPr>
            <p:cNvPr id="46" name="图片 45">
              <a:extLst>
                <a:ext uri="{FF2B5EF4-FFF2-40B4-BE49-F238E27FC236}">
                  <a16:creationId xmlns:a16="http://schemas.microsoft.com/office/drawing/2014/main" xmlns="" id="{19A716A0-1668-42F2-BA87-7352192219F0}"/>
                </a:ext>
              </a:extLst>
            </p:cNvPr>
            <p:cNvPicPr/>
            <p:nvPr/>
          </p:nvPicPr>
          <p:blipFill>
            <a:blip r:embed="rId2" cstate="print">
              <a:extLst>
                <a:ext uri="{28A0092B-C50C-407E-A947-70E740481C1C}">
                  <a14:useLocalDpi xmlns:a14="http://schemas.microsoft.com/office/drawing/2010/main" val="0"/>
                </a:ext>
              </a:extLst>
            </a:blip>
            <a:srcRect r="31959"/>
            <a:stretch>
              <a:fillRect/>
            </a:stretch>
          </p:blipFill>
          <p:spPr>
            <a:xfrm>
              <a:off x="385222" y="4201834"/>
              <a:ext cx="2307907" cy="2300976"/>
            </a:xfrm>
            <a:prstGeom prst="rect">
              <a:avLst/>
            </a:prstGeom>
          </p:spPr>
        </p:pic>
        <p:pic>
          <p:nvPicPr>
            <p:cNvPr id="54" name="图片 53">
              <a:extLst>
                <a:ext uri="{FF2B5EF4-FFF2-40B4-BE49-F238E27FC236}">
                  <a16:creationId xmlns:a16="http://schemas.microsoft.com/office/drawing/2014/main" xmlns="" id="{59860037-BF7C-4456-B9AA-F5DD56B10185}"/>
                </a:ext>
              </a:extLst>
            </p:cNvPr>
            <p:cNvPicPr/>
            <p:nvPr/>
          </p:nvPicPr>
          <p:blipFill>
            <a:blip r:embed="rId3"/>
            <a:stretch>
              <a:fillRect/>
            </a:stretch>
          </p:blipFill>
          <p:spPr>
            <a:xfrm>
              <a:off x="2851370" y="4165416"/>
              <a:ext cx="2159930" cy="2337394"/>
            </a:xfrm>
            <a:prstGeom prst="rect">
              <a:avLst/>
            </a:prstGeom>
          </p:spPr>
        </p:pic>
        <p:pic>
          <p:nvPicPr>
            <p:cNvPr id="2" name="图片 1">
              <a:extLst>
                <a:ext uri="{FF2B5EF4-FFF2-40B4-BE49-F238E27FC236}">
                  <a16:creationId xmlns:a16="http://schemas.microsoft.com/office/drawing/2014/main" xmlns="" id="{3CE7B4A3-A2AB-4EC7-B96F-841869076080}"/>
                </a:ext>
              </a:extLst>
            </p:cNvPr>
            <p:cNvPicPr>
              <a:picLocks noChangeAspect="1"/>
            </p:cNvPicPr>
            <p:nvPr/>
          </p:nvPicPr>
          <p:blipFill>
            <a:blip r:embed="rId4"/>
            <a:stretch>
              <a:fillRect/>
            </a:stretch>
          </p:blipFill>
          <p:spPr>
            <a:xfrm>
              <a:off x="5135445" y="4236505"/>
              <a:ext cx="3760874" cy="2214033"/>
            </a:xfrm>
            <a:prstGeom prst="rect">
              <a:avLst/>
            </a:prstGeom>
          </p:spPr>
        </p:pic>
        <p:pic>
          <p:nvPicPr>
            <p:cNvPr id="6" name="图片 5">
              <a:extLst>
                <a:ext uri="{FF2B5EF4-FFF2-40B4-BE49-F238E27FC236}">
                  <a16:creationId xmlns:a16="http://schemas.microsoft.com/office/drawing/2014/main" xmlns="" id="{B6D79610-BE6B-4164-9894-40C363C0D083}"/>
                </a:ext>
              </a:extLst>
            </p:cNvPr>
            <p:cNvPicPr>
              <a:picLocks noChangeAspect="1"/>
            </p:cNvPicPr>
            <p:nvPr/>
          </p:nvPicPr>
          <p:blipFill>
            <a:blip r:embed="rId5"/>
            <a:stretch>
              <a:fillRect/>
            </a:stretch>
          </p:blipFill>
          <p:spPr>
            <a:xfrm>
              <a:off x="8966200" y="4172757"/>
              <a:ext cx="3025787" cy="2236715"/>
            </a:xfrm>
            <a:prstGeom prst="rect">
              <a:avLst/>
            </a:prstGeom>
          </p:spPr>
        </p:pic>
      </p:grpSp>
    </p:spTree>
    <p:extLst>
      <p:ext uri="{BB962C8B-B14F-4D97-AF65-F5344CB8AC3E}">
        <p14:creationId xmlns:p14="http://schemas.microsoft.com/office/powerpoint/2010/main" val="2563292575"/>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7CC0BA3E-87B8-4BB2-B20C-41408F2EAD8B}"/>
              </a:ext>
            </a:extLst>
          </p:cNvPr>
          <p:cNvPicPr>
            <a:picLocks noChangeAspect="1"/>
          </p:cNvPicPr>
          <p:nvPr/>
        </p:nvPicPr>
        <p:blipFill>
          <a:blip r:embed="rId2"/>
          <a:stretch>
            <a:fillRect/>
          </a:stretch>
        </p:blipFill>
        <p:spPr>
          <a:xfrm>
            <a:off x="-1" y="0"/>
            <a:ext cx="15721585" cy="6858000"/>
          </a:xfrm>
          <a:prstGeom prst="rect">
            <a:avLst/>
          </a:prstGeom>
        </p:spPr>
      </p:pic>
      <p:pic>
        <p:nvPicPr>
          <p:cNvPr id="23" name="图片 22">
            <a:extLst>
              <a:ext uri="{FF2B5EF4-FFF2-40B4-BE49-F238E27FC236}">
                <a16:creationId xmlns:a16="http://schemas.microsoft.com/office/drawing/2014/main" xmlns="" id="{83661077-015B-461D-B357-2A9CE8F0400D}"/>
              </a:ext>
            </a:extLst>
          </p:cNvPr>
          <p:cNvPicPr/>
          <p:nvPr/>
        </p:nvPicPr>
        <p:blipFill rotWithShape="1">
          <a:blip r:embed="rId3">
            <a:lum bright="70000" contrast="-70000"/>
          </a:blip>
          <a:srcRect l="1138" t="12787" r="1138" b="28617"/>
          <a:stretch/>
        </p:blipFill>
        <p:spPr>
          <a:xfrm>
            <a:off x="0" y="0"/>
            <a:ext cx="12192000" cy="6858000"/>
          </a:xfrm>
          <a:prstGeom prst="rect">
            <a:avLst/>
          </a:prstGeom>
        </p:spPr>
      </p:pic>
      <p:sp>
        <p:nvSpPr>
          <p:cNvPr id="20" name="矩形 19">
            <a:extLst>
              <a:ext uri="{FF2B5EF4-FFF2-40B4-BE49-F238E27FC236}">
                <a16:creationId xmlns:a16="http://schemas.microsoft.com/office/drawing/2014/main" xmlns="" id="{B95C48CF-CBF8-421F-AB97-EB57AD6B2CF8}"/>
              </a:ext>
            </a:extLst>
          </p:cNvPr>
          <p:cNvSpPr/>
          <p:nvPr/>
        </p:nvSpPr>
        <p:spPr>
          <a:xfrm>
            <a:off x="-1" y="0"/>
            <a:ext cx="12192001" cy="6858000"/>
          </a:xfrm>
          <a:prstGeom prst="rect">
            <a:avLst/>
          </a:prstGeom>
          <a:solidFill>
            <a:schemeClr val="accent3">
              <a:lumMod val="40000"/>
              <a:lumOff val="60000"/>
              <a:alpha val="4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272694" y="3642936"/>
            <a:ext cx="2773515" cy="707886"/>
          </a:xfrm>
          <a:prstGeom prst="rect">
            <a:avLst/>
          </a:prstGeom>
          <a:noFill/>
        </p:spPr>
        <p:txBody>
          <a:bodyPr wrap="none" rtlCol="0">
            <a:spAutoFit/>
          </a:bodyPr>
          <a:lstStyle/>
          <a:p>
            <a:pPr algn="ctr"/>
            <a:r>
              <a:rPr kumimoji="1" lang="en-US" altLang="zh-CN" sz="4000" dirty="0">
                <a:ln w="19050">
                  <a:solidFill>
                    <a:schemeClr val="bg1"/>
                  </a:solidFill>
                </a:ln>
                <a:solidFill>
                  <a:srgbClr val="029676"/>
                </a:solidFill>
              </a:rPr>
              <a:t>CONTENTS</a:t>
            </a:r>
            <a:endParaRPr kumimoji="1" lang="zh-CN" altLang="en-US" sz="4000" dirty="0">
              <a:ln w="19050">
                <a:solidFill>
                  <a:schemeClr val="bg1"/>
                </a:solidFill>
              </a:ln>
              <a:solidFill>
                <a:srgbClr val="029676"/>
              </a:solidFill>
            </a:endParaRPr>
          </a:p>
        </p:txBody>
      </p:sp>
      <p:grpSp>
        <p:nvGrpSpPr>
          <p:cNvPr id="4" name="组合 3"/>
          <p:cNvGrpSpPr/>
          <p:nvPr/>
        </p:nvGrpSpPr>
        <p:grpSpPr>
          <a:xfrm>
            <a:off x="4913544" y="799411"/>
            <a:ext cx="6973655" cy="5238050"/>
            <a:chOff x="5532523" y="811058"/>
            <a:chExt cx="5563875" cy="4179136"/>
          </a:xfrm>
        </p:grpSpPr>
        <p:sp>
          <p:nvSpPr>
            <p:cNvPr id="3" name="文本框 2"/>
            <p:cNvSpPr txBox="1"/>
            <p:nvPr/>
          </p:nvSpPr>
          <p:spPr>
            <a:xfrm>
              <a:off x="6327459" y="876356"/>
              <a:ext cx="2602905" cy="564781"/>
            </a:xfrm>
            <a:prstGeom prst="rect">
              <a:avLst/>
            </a:prstGeom>
            <a:noFill/>
          </p:spPr>
          <p:txBody>
            <a:bodyPr wrap="none" rtlCol="0">
              <a:spAutoFit/>
            </a:bodyPr>
            <a:lstStyle/>
            <a:p>
              <a:pPr lvl="0" defTabSz="609585">
                <a:defRPr/>
              </a:pPr>
              <a:r>
                <a:rPr kumimoji="1" lang="zh-CN" altLang="en-US" sz="4000" b="1" kern="0" dirty="0">
                  <a:ln w="19050">
                    <a:solidFill>
                      <a:schemeClr val="bg1"/>
                    </a:solidFill>
                  </a:ln>
                  <a:solidFill>
                    <a:srgbClr val="029676"/>
                  </a:solidFill>
                  <a:ea typeface="微软雅黑" charset="0"/>
                </a:rPr>
                <a:t>课时教学主题</a:t>
              </a:r>
            </a:p>
          </p:txBody>
        </p:sp>
        <p:sp>
          <p:nvSpPr>
            <p:cNvPr id="5" name="椭圆 4"/>
            <p:cNvSpPr/>
            <p:nvPr/>
          </p:nvSpPr>
          <p:spPr>
            <a:xfrm>
              <a:off x="5532523" y="811058"/>
              <a:ext cx="639372" cy="639372"/>
            </a:xfrm>
            <a:prstGeom prst="ellipse">
              <a:avLst/>
            </a:prstGeom>
            <a:solidFill>
              <a:schemeClr val="accent4"/>
            </a:solidFill>
            <a:ln w="28575" cap="flat" cmpd="sng" algn="ctr">
              <a:solidFill>
                <a:srgbClr val="FFFFFF"/>
              </a:solidFill>
              <a:prstDash val="solid"/>
            </a:ln>
            <a:effectLst/>
          </p:spPr>
          <p:txBody>
            <a:bodyPr rtlCol="0" anchor="ctr"/>
            <a:lstStyle/>
            <a:p>
              <a:pPr marL="0" marR="0" lvl="0" indent="0" algn="ctr" defTabSz="609585" eaLnBrk="1" fontAlgn="auto" latinLnBrk="0" hangingPunct="1">
                <a:lnSpc>
                  <a:spcPct val="100000"/>
                </a:lnSpc>
                <a:spcBef>
                  <a:spcPts val="0"/>
                </a:spcBef>
                <a:spcAft>
                  <a:spcPts val="0"/>
                </a:spcAft>
                <a:buClrTx/>
                <a:buSzTx/>
                <a:buFontTx/>
                <a:buNone/>
                <a:tabLst/>
                <a:defRPr/>
              </a:pPr>
              <a:r>
                <a:rPr kumimoji="1" lang="en-US" altLang="zh-CN" sz="3200" b="1" i="0" u="none" strike="noStrike" kern="0" cap="none" spc="0" normalizeH="0" baseline="0" noProof="0" dirty="0">
                  <a:ln>
                    <a:noFill/>
                  </a:ln>
                  <a:solidFill>
                    <a:srgbClr val="FFFFFF"/>
                  </a:solidFill>
                  <a:effectLst/>
                  <a:uLnTx/>
                  <a:uFillTx/>
                  <a:latin typeface="Century Gothic"/>
                  <a:ea typeface="微软雅黑" charset="0"/>
                  <a:cs typeface=""/>
                </a:rPr>
                <a:t>1</a:t>
              </a:r>
              <a:endParaRPr kumimoji="1" lang="zh-CN" altLang="en-US" sz="3200" b="1" i="0" u="none" strike="noStrike" kern="0" cap="none" spc="0" normalizeH="0" baseline="0" noProof="0" dirty="0">
                <a:ln>
                  <a:noFill/>
                </a:ln>
                <a:solidFill>
                  <a:srgbClr val="FFFFFF"/>
                </a:solidFill>
                <a:effectLst/>
                <a:uLnTx/>
                <a:uFillTx/>
                <a:latin typeface="Century Gothic"/>
                <a:ea typeface="微软雅黑" charset="0"/>
                <a:cs typeface=""/>
              </a:endParaRPr>
            </a:p>
          </p:txBody>
        </p:sp>
        <p:sp>
          <p:nvSpPr>
            <p:cNvPr id="6" name="文本框 5"/>
            <p:cNvSpPr txBox="1"/>
            <p:nvPr/>
          </p:nvSpPr>
          <p:spPr>
            <a:xfrm>
              <a:off x="6327459" y="1761557"/>
              <a:ext cx="2602905" cy="564781"/>
            </a:xfrm>
            <a:prstGeom prst="rect">
              <a:avLst/>
            </a:prstGeom>
            <a:noFill/>
          </p:spPr>
          <p:txBody>
            <a:bodyPr wrap="none" rtlCol="0">
              <a:spAutoFit/>
            </a:bodyPr>
            <a:lstStyle/>
            <a:p>
              <a:pPr lvl="0" defTabSz="609585">
                <a:defRPr/>
              </a:pPr>
              <a:r>
                <a:rPr kumimoji="1" lang="zh-CN" altLang="en-US" sz="4000" b="1" kern="0" dirty="0">
                  <a:ln w="19050">
                    <a:solidFill>
                      <a:schemeClr val="bg1"/>
                    </a:solidFill>
                  </a:ln>
                  <a:solidFill>
                    <a:srgbClr val="029676"/>
                  </a:solidFill>
                  <a:ea typeface="微软雅黑" charset="0"/>
                </a:rPr>
                <a:t>课时教学要目</a:t>
              </a:r>
            </a:p>
          </p:txBody>
        </p:sp>
        <p:sp>
          <p:nvSpPr>
            <p:cNvPr id="8" name="椭圆 7"/>
            <p:cNvSpPr/>
            <p:nvPr/>
          </p:nvSpPr>
          <p:spPr>
            <a:xfrm>
              <a:off x="5532523" y="1696261"/>
              <a:ext cx="639372" cy="639372"/>
            </a:xfrm>
            <a:prstGeom prst="ellipse">
              <a:avLst/>
            </a:prstGeom>
            <a:solidFill>
              <a:schemeClr val="accent4"/>
            </a:solidFill>
            <a:ln w="28575" cap="flat" cmpd="sng" algn="ctr">
              <a:solidFill>
                <a:srgbClr val="FFFFFF"/>
              </a:solidFill>
              <a:prstDash val="solid"/>
            </a:ln>
            <a:effectLst/>
          </p:spPr>
          <p:txBody>
            <a:bodyPr rtlCol="0" anchor="ctr"/>
            <a:lstStyle/>
            <a:p>
              <a:pPr marL="0" marR="0" lvl="0" indent="0" algn="ctr" defTabSz="609585" eaLnBrk="1" fontAlgn="auto" latinLnBrk="0" hangingPunct="1">
                <a:lnSpc>
                  <a:spcPct val="100000"/>
                </a:lnSpc>
                <a:spcBef>
                  <a:spcPts val="0"/>
                </a:spcBef>
                <a:spcAft>
                  <a:spcPts val="0"/>
                </a:spcAft>
                <a:buClrTx/>
                <a:buSzTx/>
                <a:buFontTx/>
                <a:buNone/>
                <a:tabLst/>
                <a:defRPr/>
              </a:pPr>
              <a:r>
                <a:rPr kumimoji="1" lang="en-US" altLang="zh-CN" sz="3200" b="1" i="0" u="none" strike="noStrike" kern="0" cap="none" spc="0" normalizeH="0" baseline="0" noProof="0" dirty="0">
                  <a:ln>
                    <a:noFill/>
                  </a:ln>
                  <a:solidFill>
                    <a:srgbClr val="FFFFFF"/>
                  </a:solidFill>
                  <a:effectLst/>
                  <a:uLnTx/>
                  <a:uFillTx/>
                  <a:latin typeface="Century Gothic"/>
                  <a:ea typeface="微软雅黑" charset="0"/>
                  <a:cs typeface=""/>
                </a:rPr>
                <a:t>2</a:t>
              </a:r>
              <a:endParaRPr kumimoji="1" lang="zh-CN" altLang="en-US" sz="3200" b="1" i="0" u="none" strike="noStrike" kern="0" cap="none" spc="0" normalizeH="0" baseline="0" noProof="0" dirty="0">
                <a:ln>
                  <a:noFill/>
                </a:ln>
                <a:solidFill>
                  <a:srgbClr val="FFFFFF"/>
                </a:solidFill>
                <a:effectLst/>
                <a:uLnTx/>
                <a:uFillTx/>
                <a:latin typeface="Century Gothic"/>
                <a:ea typeface="微软雅黑" charset="0"/>
                <a:cs typeface=""/>
              </a:endParaRPr>
            </a:p>
          </p:txBody>
        </p:sp>
        <p:sp>
          <p:nvSpPr>
            <p:cNvPr id="9" name="文本框 8"/>
            <p:cNvSpPr txBox="1"/>
            <p:nvPr/>
          </p:nvSpPr>
          <p:spPr>
            <a:xfrm>
              <a:off x="6327459" y="2674751"/>
              <a:ext cx="3874376" cy="564781"/>
            </a:xfrm>
            <a:prstGeom prst="rect">
              <a:avLst/>
            </a:prstGeom>
            <a:noFill/>
          </p:spPr>
          <p:txBody>
            <a:bodyPr wrap="square" rtlCol="0">
              <a:spAutoFit/>
            </a:bodyPr>
            <a:lstStyle/>
            <a:p>
              <a:pPr lvl="0" defTabSz="609585">
                <a:defRPr/>
              </a:pPr>
              <a:r>
                <a:rPr kumimoji="1" lang="zh-CN" altLang="en-US" sz="4000" b="1" kern="0" dirty="0">
                  <a:ln w="19050">
                    <a:solidFill>
                      <a:schemeClr val="bg1"/>
                    </a:solidFill>
                  </a:ln>
                  <a:solidFill>
                    <a:srgbClr val="029676"/>
                  </a:solidFill>
                  <a:ea typeface="微软雅黑" charset="0"/>
                </a:rPr>
                <a:t>课时核心目标与分解</a:t>
              </a:r>
            </a:p>
          </p:txBody>
        </p:sp>
        <p:sp>
          <p:nvSpPr>
            <p:cNvPr id="11" name="椭圆 10"/>
            <p:cNvSpPr/>
            <p:nvPr/>
          </p:nvSpPr>
          <p:spPr>
            <a:xfrm>
              <a:off x="5532523" y="2609453"/>
              <a:ext cx="639372" cy="639372"/>
            </a:xfrm>
            <a:prstGeom prst="ellipse">
              <a:avLst/>
            </a:prstGeom>
            <a:solidFill>
              <a:schemeClr val="accent4"/>
            </a:solidFill>
            <a:ln w="28575" cap="flat" cmpd="sng" algn="ctr">
              <a:solidFill>
                <a:srgbClr val="FFFFFF"/>
              </a:solidFill>
              <a:prstDash val="solid"/>
            </a:ln>
            <a:effectLst/>
          </p:spPr>
          <p:txBody>
            <a:bodyPr rtlCol="0" anchor="ctr"/>
            <a:lstStyle/>
            <a:p>
              <a:pPr marL="0" marR="0" lvl="0" indent="0" algn="ctr" defTabSz="609585" eaLnBrk="1" fontAlgn="auto" latinLnBrk="0" hangingPunct="1">
                <a:lnSpc>
                  <a:spcPct val="100000"/>
                </a:lnSpc>
                <a:spcBef>
                  <a:spcPts val="0"/>
                </a:spcBef>
                <a:spcAft>
                  <a:spcPts val="0"/>
                </a:spcAft>
                <a:buClrTx/>
                <a:buSzTx/>
                <a:buFontTx/>
                <a:buNone/>
                <a:tabLst/>
                <a:defRPr/>
              </a:pPr>
              <a:endParaRPr kumimoji="1" lang="zh-CN" altLang="en-US" sz="3200" b="1" i="0" u="none" strike="noStrike" kern="0" cap="none" spc="-300" normalizeH="0" baseline="0" noProof="0" dirty="0">
                <a:ln>
                  <a:noFill/>
                </a:ln>
                <a:solidFill>
                  <a:srgbClr val="FFFFFF"/>
                </a:solidFill>
                <a:effectLst/>
                <a:uLnTx/>
                <a:uFillTx/>
                <a:latin typeface="Century Gothic"/>
                <a:ea typeface="微软雅黑" charset="0"/>
                <a:cs typeface=""/>
              </a:endParaRPr>
            </a:p>
          </p:txBody>
        </p:sp>
        <p:sp>
          <p:nvSpPr>
            <p:cNvPr id="12" name="文本框 11"/>
            <p:cNvSpPr txBox="1"/>
            <p:nvPr/>
          </p:nvSpPr>
          <p:spPr>
            <a:xfrm>
              <a:off x="6327459" y="3559952"/>
              <a:ext cx="2602905" cy="564781"/>
            </a:xfrm>
            <a:prstGeom prst="rect">
              <a:avLst/>
            </a:prstGeom>
            <a:noFill/>
          </p:spPr>
          <p:txBody>
            <a:bodyPr wrap="none" rtlCol="0">
              <a:spAutoFit/>
            </a:bodyPr>
            <a:lstStyle/>
            <a:p>
              <a:pPr lvl="0" defTabSz="609585">
                <a:defRPr/>
              </a:pPr>
              <a:r>
                <a:rPr kumimoji="1" lang="zh-CN" altLang="en-US" sz="4000" b="1" kern="0" dirty="0">
                  <a:ln w="19050">
                    <a:solidFill>
                      <a:schemeClr val="bg1"/>
                    </a:solidFill>
                  </a:ln>
                  <a:solidFill>
                    <a:srgbClr val="029676"/>
                  </a:solidFill>
                  <a:ea typeface="微软雅黑" charset="0"/>
                </a:rPr>
                <a:t>教学评价设计</a:t>
              </a:r>
            </a:p>
          </p:txBody>
        </p:sp>
        <p:sp>
          <p:nvSpPr>
            <p:cNvPr id="14" name="椭圆 13"/>
            <p:cNvSpPr/>
            <p:nvPr/>
          </p:nvSpPr>
          <p:spPr>
            <a:xfrm>
              <a:off x="5532523" y="3494654"/>
              <a:ext cx="639372" cy="639372"/>
            </a:xfrm>
            <a:prstGeom prst="ellipse">
              <a:avLst/>
            </a:prstGeom>
            <a:solidFill>
              <a:schemeClr val="accent4"/>
            </a:solidFill>
            <a:ln w="28575" cap="flat" cmpd="sng" algn="ctr">
              <a:solidFill>
                <a:srgbClr val="FFFFFF"/>
              </a:solidFill>
              <a:prstDash val="solid"/>
            </a:ln>
            <a:effectLst/>
          </p:spPr>
          <p:txBody>
            <a:bodyPr rtlCol="0" anchor="ctr"/>
            <a:lstStyle/>
            <a:p>
              <a:pPr marL="0" marR="0" lvl="0" indent="0" algn="ctr" defTabSz="609585" eaLnBrk="1" fontAlgn="auto" latinLnBrk="0" hangingPunct="1">
                <a:lnSpc>
                  <a:spcPct val="100000"/>
                </a:lnSpc>
                <a:spcBef>
                  <a:spcPts val="0"/>
                </a:spcBef>
                <a:spcAft>
                  <a:spcPts val="0"/>
                </a:spcAft>
                <a:buClrTx/>
                <a:buSzTx/>
                <a:buFontTx/>
                <a:buNone/>
                <a:tabLst/>
                <a:defRPr/>
              </a:pPr>
              <a:r>
                <a:rPr kumimoji="1" lang="en-US" altLang="zh-CN" sz="3200" b="1" i="0" u="none" strike="noStrike" kern="0" cap="none" spc="0" normalizeH="0" baseline="0" noProof="0" dirty="0">
                  <a:ln>
                    <a:noFill/>
                  </a:ln>
                  <a:solidFill>
                    <a:srgbClr val="FFFFFF"/>
                  </a:solidFill>
                  <a:effectLst/>
                  <a:uLnTx/>
                  <a:uFillTx/>
                  <a:latin typeface="Century Gothic"/>
                  <a:ea typeface="微软雅黑" charset="0"/>
                  <a:cs typeface=""/>
                </a:rPr>
                <a:t>5</a:t>
              </a:r>
              <a:endParaRPr kumimoji="1" lang="zh-CN" altLang="en-US" sz="3200" b="1" i="0" u="none" strike="noStrike" kern="0" cap="none" spc="0" normalizeH="0" baseline="0" noProof="0" dirty="0">
                <a:ln>
                  <a:noFill/>
                </a:ln>
                <a:solidFill>
                  <a:srgbClr val="FFFFFF"/>
                </a:solidFill>
                <a:effectLst/>
                <a:uLnTx/>
                <a:uFillTx/>
                <a:latin typeface="Century Gothic"/>
                <a:ea typeface="微软雅黑" charset="0"/>
                <a:cs typeface=""/>
              </a:endParaRPr>
            </a:p>
          </p:txBody>
        </p:sp>
        <p:sp>
          <p:nvSpPr>
            <p:cNvPr id="15" name="文本框 14"/>
            <p:cNvSpPr txBox="1"/>
            <p:nvPr/>
          </p:nvSpPr>
          <p:spPr>
            <a:xfrm>
              <a:off x="6327459" y="4416120"/>
              <a:ext cx="4768939" cy="564781"/>
            </a:xfrm>
            <a:prstGeom prst="rect">
              <a:avLst/>
            </a:prstGeom>
            <a:noFill/>
          </p:spPr>
          <p:txBody>
            <a:bodyPr wrap="square" rtlCol="0">
              <a:spAutoFit/>
            </a:bodyPr>
            <a:lstStyle/>
            <a:p>
              <a:pPr lvl="0" defTabSz="609585">
                <a:defRPr/>
              </a:pPr>
              <a:r>
                <a:rPr kumimoji="1" lang="zh-CN" altLang="en-US" sz="4000" b="1" kern="0" dirty="0">
                  <a:ln w="19050">
                    <a:solidFill>
                      <a:schemeClr val="bg1"/>
                    </a:solidFill>
                  </a:ln>
                  <a:solidFill>
                    <a:srgbClr val="029676"/>
                  </a:solidFill>
                  <a:ea typeface="微软雅黑" charset="0"/>
                </a:rPr>
                <a:t>特色资源与教学活动过程</a:t>
              </a:r>
            </a:p>
          </p:txBody>
        </p:sp>
        <p:sp>
          <p:nvSpPr>
            <p:cNvPr id="17" name="椭圆 16"/>
            <p:cNvSpPr/>
            <p:nvPr/>
          </p:nvSpPr>
          <p:spPr>
            <a:xfrm>
              <a:off x="5532523" y="4350822"/>
              <a:ext cx="639372" cy="639372"/>
            </a:xfrm>
            <a:prstGeom prst="ellipse">
              <a:avLst/>
            </a:prstGeom>
            <a:solidFill>
              <a:schemeClr val="accent4"/>
            </a:solidFill>
            <a:ln w="28575" cap="flat" cmpd="sng" algn="ctr">
              <a:solidFill>
                <a:srgbClr val="FFFFFF"/>
              </a:solidFill>
              <a:prstDash val="solid"/>
            </a:ln>
            <a:effectLst/>
          </p:spPr>
          <p:txBody>
            <a:bodyPr rtlCol="0" anchor="ctr"/>
            <a:lstStyle/>
            <a:p>
              <a:pPr marL="0" marR="0" lvl="0" indent="0" algn="ctr" defTabSz="609585" eaLnBrk="1" fontAlgn="auto" latinLnBrk="0" hangingPunct="1">
                <a:lnSpc>
                  <a:spcPct val="100000"/>
                </a:lnSpc>
                <a:spcBef>
                  <a:spcPts val="0"/>
                </a:spcBef>
                <a:spcAft>
                  <a:spcPts val="0"/>
                </a:spcAft>
                <a:buClrTx/>
                <a:buSzTx/>
                <a:buFontTx/>
                <a:buNone/>
                <a:tabLst/>
                <a:defRPr/>
              </a:pPr>
              <a:endParaRPr kumimoji="1" lang="zh-CN" altLang="en-US" sz="3200" b="1" i="0" u="none" strike="noStrike" kern="0" cap="none" spc="0" normalizeH="0" baseline="0" noProof="0" dirty="0">
                <a:ln>
                  <a:noFill/>
                </a:ln>
                <a:solidFill>
                  <a:srgbClr val="FFFFFF"/>
                </a:solidFill>
                <a:effectLst/>
                <a:uLnTx/>
                <a:uFillTx/>
                <a:latin typeface="Century Gothic"/>
                <a:ea typeface="微软雅黑" charset="0"/>
                <a:cs typeface=""/>
              </a:endParaRPr>
            </a:p>
          </p:txBody>
        </p:sp>
      </p:grpSp>
      <p:sp>
        <p:nvSpPr>
          <p:cNvPr id="18" name="文本框 17"/>
          <p:cNvSpPr txBox="1"/>
          <p:nvPr/>
        </p:nvSpPr>
        <p:spPr>
          <a:xfrm>
            <a:off x="1090235" y="1973590"/>
            <a:ext cx="3134191" cy="1862048"/>
          </a:xfrm>
          <a:prstGeom prst="rect">
            <a:avLst/>
          </a:prstGeom>
          <a:noFill/>
        </p:spPr>
        <p:txBody>
          <a:bodyPr wrap="none" rtlCol="0">
            <a:spAutoFit/>
          </a:bodyPr>
          <a:lstStyle/>
          <a:p>
            <a:pPr algn="ctr"/>
            <a:r>
              <a:rPr kumimoji="1" lang="zh-CN" altLang="en-US" sz="11500" b="1" dirty="0">
                <a:ln w="19050">
                  <a:solidFill>
                    <a:schemeClr val="bg1"/>
                  </a:solidFill>
                </a:ln>
                <a:solidFill>
                  <a:srgbClr val="029676"/>
                </a:solidFill>
                <a:latin typeface="Microsoft YaHei" charset="0"/>
                <a:ea typeface="Microsoft YaHei" charset="0"/>
                <a:cs typeface="Microsoft YaHei" charset="0"/>
              </a:rPr>
              <a:t>目录</a:t>
            </a:r>
          </a:p>
        </p:txBody>
      </p:sp>
      <p:sp>
        <p:nvSpPr>
          <p:cNvPr id="7" name="矩形 6">
            <a:extLst>
              <a:ext uri="{FF2B5EF4-FFF2-40B4-BE49-F238E27FC236}">
                <a16:creationId xmlns:a16="http://schemas.microsoft.com/office/drawing/2014/main" xmlns="" id="{6D285DD2-9C12-4EDD-893B-6AC8C84E0423}"/>
              </a:ext>
            </a:extLst>
          </p:cNvPr>
          <p:cNvSpPr/>
          <p:nvPr/>
        </p:nvSpPr>
        <p:spPr>
          <a:xfrm>
            <a:off x="4855835" y="3124696"/>
            <a:ext cx="894797" cy="646331"/>
          </a:xfrm>
          <a:prstGeom prst="rect">
            <a:avLst/>
          </a:prstGeom>
        </p:spPr>
        <p:txBody>
          <a:bodyPr wrap="none">
            <a:spAutoFit/>
          </a:bodyPr>
          <a:lstStyle/>
          <a:p>
            <a:pPr lvl="0" algn="ctr" defTabSz="609585">
              <a:defRPr/>
            </a:pPr>
            <a:r>
              <a:rPr kumimoji="1" lang="en-US" altLang="zh-CN" sz="3600" b="1" kern="0" dirty="0">
                <a:solidFill>
                  <a:srgbClr val="FFFFFF"/>
                </a:solidFill>
                <a:ea typeface="微软雅黑" charset="0"/>
                <a:cs typeface=""/>
              </a:rPr>
              <a:t>3-4</a:t>
            </a:r>
            <a:endParaRPr kumimoji="1" lang="zh-CN" altLang="en-US" sz="3600" b="1" kern="0" dirty="0">
              <a:solidFill>
                <a:srgbClr val="FFFFFF"/>
              </a:solidFill>
              <a:ea typeface="微软雅黑" charset="0"/>
              <a:cs typeface=""/>
            </a:endParaRPr>
          </a:p>
        </p:txBody>
      </p:sp>
      <p:sp>
        <p:nvSpPr>
          <p:cNvPr id="24" name="矩形 23">
            <a:extLst>
              <a:ext uri="{FF2B5EF4-FFF2-40B4-BE49-F238E27FC236}">
                <a16:creationId xmlns:a16="http://schemas.microsoft.com/office/drawing/2014/main" xmlns="" id="{8823E5EF-B6CF-4A26-8C52-8BF1AF9B658E}"/>
              </a:ext>
            </a:extLst>
          </p:cNvPr>
          <p:cNvSpPr/>
          <p:nvPr/>
        </p:nvSpPr>
        <p:spPr>
          <a:xfrm>
            <a:off x="4862656" y="5297203"/>
            <a:ext cx="894797" cy="646331"/>
          </a:xfrm>
          <a:prstGeom prst="rect">
            <a:avLst/>
          </a:prstGeom>
        </p:spPr>
        <p:txBody>
          <a:bodyPr wrap="none">
            <a:spAutoFit/>
          </a:bodyPr>
          <a:lstStyle/>
          <a:p>
            <a:pPr lvl="0" algn="ctr" defTabSz="609585">
              <a:defRPr/>
            </a:pPr>
            <a:r>
              <a:rPr kumimoji="1" lang="en-US" altLang="zh-CN" sz="3600" b="1" kern="0" dirty="0">
                <a:solidFill>
                  <a:srgbClr val="FFFFFF"/>
                </a:solidFill>
                <a:ea typeface="微软雅黑" charset="0"/>
                <a:cs typeface=""/>
              </a:rPr>
              <a:t>6-7</a:t>
            </a:r>
            <a:endParaRPr kumimoji="1" lang="zh-CN" altLang="en-US" sz="3600" b="1" kern="0" dirty="0">
              <a:solidFill>
                <a:srgbClr val="FFFFFF"/>
              </a:solidFill>
              <a:ea typeface="微软雅黑" charset="0"/>
              <a:cs typeface=""/>
            </a:endParaRPr>
          </a:p>
        </p:txBody>
      </p:sp>
    </p:spTree>
    <p:extLst>
      <p:ext uri="{BB962C8B-B14F-4D97-AF65-F5344CB8AC3E}">
        <p14:creationId xmlns:p14="http://schemas.microsoft.com/office/powerpoint/2010/main" val="48423804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15803" y="1067705"/>
            <a:ext cx="1613519" cy="2404153"/>
            <a:chOff x="907074" y="3053950"/>
            <a:chExt cx="1613519" cy="1438107"/>
          </a:xfrm>
        </p:grpSpPr>
        <p:sp>
          <p:nvSpPr>
            <p:cNvPr id="33" name="矩形 32"/>
            <p:cNvSpPr/>
            <p:nvPr/>
          </p:nvSpPr>
          <p:spPr>
            <a:xfrm>
              <a:off x="907074" y="3053950"/>
              <a:ext cx="1613519" cy="1438107"/>
            </a:xfrm>
            <a:prstGeom prst="rect">
              <a:avLst/>
            </a:prstGeom>
            <a:solidFill>
              <a:srgbClr val="3F762B"/>
            </a:solidFill>
            <a:ln>
              <a:solidFill>
                <a:srgbClr val="3F76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矩形 33"/>
            <p:cNvSpPr/>
            <p:nvPr/>
          </p:nvSpPr>
          <p:spPr>
            <a:xfrm>
              <a:off x="907074" y="3156597"/>
              <a:ext cx="1613519" cy="1086217"/>
            </a:xfrm>
            <a:prstGeom prst="rect">
              <a:avLst/>
            </a:prstGeom>
          </p:spPr>
          <p:txBody>
            <a:bodyPr wrap="square">
              <a:spAutoFit/>
            </a:bodyPr>
            <a:lstStyle/>
            <a:p>
              <a:pPr defTabSz="609585"/>
              <a:r>
                <a:rPr lang="zh-CN" altLang="en-US" sz="2800" b="1" dirty="0">
                  <a:solidFill>
                    <a:schemeClr val="bg1"/>
                  </a:solidFill>
                  <a:ea typeface="微软雅黑" charset="0"/>
                </a:rPr>
                <a:t>环节</a:t>
              </a:r>
              <a:r>
                <a:rPr lang="en-US" altLang="zh-CN" sz="2800" b="1" dirty="0">
                  <a:solidFill>
                    <a:schemeClr val="bg1"/>
                  </a:solidFill>
                  <a:ea typeface="微软雅黑" charset="0"/>
                </a:rPr>
                <a:t>2</a:t>
              </a:r>
              <a:r>
                <a:rPr lang="zh-CN" altLang="en-US" sz="2800" b="1" dirty="0">
                  <a:solidFill>
                    <a:schemeClr val="bg1"/>
                  </a:solidFill>
                  <a:ea typeface="微软雅黑" charset="0"/>
                </a:rPr>
                <a:t>：南京国民政府的政策与性质</a:t>
              </a:r>
              <a:endParaRPr lang="en-US" altLang="zh-CN" sz="2800" b="1" dirty="0">
                <a:solidFill>
                  <a:schemeClr val="bg1"/>
                </a:solidFill>
                <a:ea typeface="微软雅黑" charset="0"/>
              </a:endParaRPr>
            </a:p>
          </p:txBody>
        </p:sp>
      </p:grpSp>
      <p:sp>
        <p:nvSpPr>
          <p:cNvPr id="68" name="矩形 67"/>
          <p:cNvSpPr/>
          <p:nvPr/>
        </p:nvSpPr>
        <p:spPr>
          <a:xfrm>
            <a:off x="1793458" y="1089870"/>
            <a:ext cx="10182739" cy="2362935"/>
          </a:xfrm>
          <a:prstGeom prst="rect">
            <a:avLst/>
          </a:prstGeom>
          <a:noFill/>
          <a:ln w="38100">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accent5">
                  <a:lumMod val="75000"/>
                </a:schemeClr>
              </a:solidFill>
            </a:endParaRPr>
          </a:p>
        </p:txBody>
      </p:sp>
      <p:sp>
        <p:nvSpPr>
          <p:cNvPr id="48" name="矩形 47"/>
          <p:cNvSpPr/>
          <p:nvPr/>
        </p:nvSpPr>
        <p:spPr>
          <a:xfrm>
            <a:off x="2550254" y="1179766"/>
            <a:ext cx="9104302" cy="968920"/>
          </a:xfrm>
          <a:prstGeom prst="rect">
            <a:avLst/>
          </a:prstGeom>
        </p:spPr>
        <p:txBody>
          <a:bodyPr wrap="square">
            <a:spAutoFit/>
          </a:bodyPr>
          <a:lstStyle/>
          <a:p>
            <a:pPr defTabSz="609585">
              <a:lnSpc>
                <a:spcPct val="114000"/>
              </a:lnSpc>
            </a:pPr>
            <a:r>
              <a:rPr lang="zh-CN" altLang="en-US" sz="2600" b="1" dirty="0">
                <a:solidFill>
                  <a:srgbClr val="3F762B"/>
                </a:solidFill>
                <a:ea typeface="微软雅黑" charset="0"/>
              </a:rPr>
              <a:t>学生活动：根据几组材料，分别概括南京国民政府在</a:t>
            </a:r>
            <a:r>
              <a:rPr lang="zh-CN" altLang="en-US" sz="2600" b="1" dirty="0">
                <a:solidFill>
                  <a:srgbClr val="C00000"/>
                </a:solidFill>
                <a:ea typeface="微软雅黑" charset="0"/>
              </a:rPr>
              <a:t>政治、经济和外交</a:t>
            </a:r>
            <a:r>
              <a:rPr lang="zh-CN" altLang="en-US" sz="2600" b="1" dirty="0">
                <a:solidFill>
                  <a:srgbClr val="3F762B"/>
                </a:solidFill>
                <a:ea typeface="微软雅黑" charset="0"/>
              </a:rPr>
              <a:t>等方面的基本状况，并据以分析南京国民政府的性质。</a:t>
            </a:r>
            <a:endParaRPr lang="zh-CN" altLang="en-US" sz="2600" dirty="0">
              <a:solidFill>
                <a:srgbClr val="3F762B"/>
              </a:solidFill>
              <a:ea typeface="微软雅黑" charset="0"/>
            </a:endParaRPr>
          </a:p>
        </p:txBody>
      </p:sp>
      <p:sp>
        <p:nvSpPr>
          <p:cNvPr id="57" name="矩形 56"/>
          <p:cNvSpPr/>
          <p:nvPr/>
        </p:nvSpPr>
        <p:spPr>
          <a:xfrm>
            <a:off x="2485438" y="2305257"/>
            <a:ext cx="9433128" cy="1080873"/>
          </a:xfrm>
          <a:prstGeom prst="rect">
            <a:avLst/>
          </a:prstGeom>
        </p:spPr>
        <p:txBody>
          <a:bodyPr wrap="square">
            <a:spAutoFit/>
          </a:bodyPr>
          <a:lstStyle/>
          <a:p>
            <a:pPr defTabSz="609585">
              <a:lnSpc>
                <a:spcPct val="130000"/>
              </a:lnSpc>
            </a:pPr>
            <a:r>
              <a:rPr lang="zh-CN" altLang="en-US" sz="2600" b="1" dirty="0">
                <a:solidFill>
                  <a:srgbClr val="3F762B"/>
                </a:solidFill>
                <a:ea typeface="微软雅黑" charset="0"/>
              </a:rPr>
              <a:t>设计意图：通过多元史料辩证地分析南京国民政府的政策与根本属性，引导学生正确全面地看待历史问题，形成对革命的认同。</a:t>
            </a:r>
            <a:endParaRPr lang="zh-CN" altLang="en-US" sz="2600" dirty="0">
              <a:solidFill>
                <a:srgbClr val="3F762B"/>
              </a:solidFill>
              <a:ea typeface="微软雅黑" charset="0"/>
            </a:endParaRPr>
          </a:p>
        </p:txBody>
      </p:sp>
      <p:sp>
        <p:nvSpPr>
          <p:cNvPr id="60" name="L 形 59"/>
          <p:cNvSpPr/>
          <p:nvPr/>
        </p:nvSpPr>
        <p:spPr>
          <a:xfrm rot="18900000">
            <a:off x="2184734" y="1312088"/>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1" name="组 18"/>
          <p:cNvGrpSpPr/>
          <p:nvPr/>
        </p:nvGrpSpPr>
        <p:grpSpPr>
          <a:xfrm>
            <a:off x="2010504" y="1297461"/>
            <a:ext cx="407046" cy="408770"/>
            <a:chOff x="1770335" y="2654109"/>
            <a:chExt cx="696175" cy="699124"/>
          </a:xfrm>
        </p:grpSpPr>
        <p:sp>
          <p:nvSpPr>
            <p:cNvPr id="62" name="椭圆 61"/>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3" name="L 形 62"/>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47" name="文本框 46">
            <a:extLst>
              <a:ext uri="{FF2B5EF4-FFF2-40B4-BE49-F238E27FC236}">
                <a16:creationId xmlns:a16="http://schemas.microsoft.com/office/drawing/2014/main" xmlns="" id="{DCEE0002-28F3-4D5D-B50B-E99C6A927159}"/>
              </a:ext>
            </a:extLst>
          </p:cNvPr>
          <p:cNvSpPr txBox="1"/>
          <p:nvPr/>
        </p:nvSpPr>
        <p:spPr>
          <a:xfrm>
            <a:off x="-134530" y="202289"/>
            <a:ext cx="11726287" cy="646331"/>
          </a:xfrm>
          <a:prstGeom prst="rect">
            <a:avLst/>
          </a:prstGeom>
          <a:noFill/>
        </p:spPr>
        <p:txBody>
          <a:bodyPr wrap="none" rtlCol="0">
            <a:spAutoFit/>
          </a:bodyPr>
          <a:lstStyle/>
          <a:p>
            <a:pPr algn="dist"/>
            <a:r>
              <a:rPr kumimoji="1" lang="zh-CN" altLang="en-US" sz="3600" b="1" dirty="0">
                <a:solidFill>
                  <a:srgbClr val="009FB8"/>
                </a:solidFill>
                <a:latin typeface="Microsoft YaHei" charset="0"/>
                <a:ea typeface="Microsoft YaHei" charset="0"/>
                <a:cs typeface="Microsoft YaHei" charset="0"/>
              </a:rPr>
              <a:t>（一）革命的失路：南京国民政府的统治（探索的背景）</a:t>
            </a:r>
          </a:p>
        </p:txBody>
      </p:sp>
      <p:grpSp>
        <p:nvGrpSpPr>
          <p:cNvPr id="40" name="组 18">
            <a:extLst>
              <a:ext uri="{FF2B5EF4-FFF2-40B4-BE49-F238E27FC236}">
                <a16:creationId xmlns:a16="http://schemas.microsoft.com/office/drawing/2014/main" xmlns="" id="{44129DE0-2604-406D-84B2-D6ECE4F989BC}"/>
              </a:ext>
            </a:extLst>
          </p:cNvPr>
          <p:cNvGrpSpPr/>
          <p:nvPr/>
        </p:nvGrpSpPr>
        <p:grpSpPr>
          <a:xfrm>
            <a:off x="2010504" y="2466604"/>
            <a:ext cx="407046" cy="408770"/>
            <a:chOff x="1770335" y="2654109"/>
            <a:chExt cx="696175" cy="699124"/>
          </a:xfrm>
        </p:grpSpPr>
        <p:sp>
          <p:nvSpPr>
            <p:cNvPr id="41" name="椭圆 40">
              <a:extLst>
                <a:ext uri="{FF2B5EF4-FFF2-40B4-BE49-F238E27FC236}">
                  <a16:creationId xmlns:a16="http://schemas.microsoft.com/office/drawing/2014/main" xmlns="" id="{C1351C37-B99A-4A45-A5CD-48057E40DE83}"/>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2" name="L 形 41">
              <a:extLst>
                <a:ext uri="{FF2B5EF4-FFF2-40B4-BE49-F238E27FC236}">
                  <a16:creationId xmlns:a16="http://schemas.microsoft.com/office/drawing/2014/main" xmlns="" id="{CC2DA2B3-27AE-445B-B2CA-C51C6E8D151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5" name="组合 4">
            <a:extLst>
              <a:ext uri="{FF2B5EF4-FFF2-40B4-BE49-F238E27FC236}">
                <a16:creationId xmlns:a16="http://schemas.microsoft.com/office/drawing/2014/main" xmlns="" id="{F641147B-D38F-46AE-9D9D-2D12C40C1FE7}"/>
              </a:ext>
            </a:extLst>
          </p:cNvPr>
          <p:cNvGrpSpPr/>
          <p:nvPr/>
        </p:nvGrpSpPr>
        <p:grpSpPr>
          <a:xfrm>
            <a:off x="229685" y="3272522"/>
            <a:ext cx="1613519" cy="3414028"/>
            <a:chOff x="229685" y="3272522"/>
            <a:chExt cx="1613519" cy="3414028"/>
          </a:xfrm>
        </p:grpSpPr>
        <p:grpSp>
          <p:nvGrpSpPr>
            <p:cNvPr id="27" name="组合 26">
              <a:extLst>
                <a:ext uri="{FF2B5EF4-FFF2-40B4-BE49-F238E27FC236}">
                  <a16:creationId xmlns:a16="http://schemas.microsoft.com/office/drawing/2014/main" xmlns="" id="{80383D85-154B-4F25-93CB-712183118D94}"/>
                </a:ext>
              </a:extLst>
            </p:cNvPr>
            <p:cNvGrpSpPr/>
            <p:nvPr/>
          </p:nvGrpSpPr>
          <p:grpSpPr>
            <a:xfrm>
              <a:off x="229685" y="3621294"/>
              <a:ext cx="1613519" cy="3065256"/>
              <a:chOff x="907074" y="3053950"/>
              <a:chExt cx="1613519" cy="1452722"/>
            </a:xfrm>
          </p:grpSpPr>
          <p:sp>
            <p:nvSpPr>
              <p:cNvPr id="28" name="矩形 27">
                <a:extLst>
                  <a:ext uri="{FF2B5EF4-FFF2-40B4-BE49-F238E27FC236}">
                    <a16:creationId xmlns:a16="http://schemas.microsoft.com/office/drawing/2014/main" xmlns="" id="{0BF1C321-D153-4115-8038-478069E376B5}"/>
                  </a:ext>
                </a:extLst>
              </p:cNvPr>
              <p:cNvSpPr/>
              <p:nvPr/>
            </p:nvSpPr>
            <p:spPr>
              <a:xfrm>
                <a:off x="907074" y="3053950"/>
                <a:ext cx="1613519" cy="14527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9" name="矩形 28">
                <a:extLst>
                  <a:ext uri="{FF2B5EF4-FFF2-40B4-BE49-F238E27FC236}">
                    <a16:creationId xmlns:a16="http://schemas.microsoft.com/office/drawing/2014/main" xmlns="" id="{F655E4AC-D099-48D2-95A5-99A569526195}"/>
                  </a:ext>
                </a:extLst>
              </p:cNvPr>
              <p:cNvSpPr/>
              <p:nvPr/>
            </p:nvSpPr>
            <p:spPr>
              <a:xfrm>
                <a:off x="907074" y="3484911"/>
                <a:ext cx="1613519" cy="656393"/>
              </a:xfrm>
              <a:prstGeom prst="rect">
                <a:avLst/>
              </a:prstGeom>
            </p:spPr>
            <p:txBody>
              <a:bodyPr wrap="square">
                <a:spAutoFit/>
              </a:bodyPr>
              <a:lstStyle/>
              <a:p>
                <a:pPr algn="ctr" defTabSz="609585"/>
                <a:r>
                  <a:rPr lang="zh-CN" altLang="en-US" sz="2800" b="1" dirty="0">
                    <a:solidFill>
                      <a:schemeClr val="bg1"/>
                    </a:solidFill>
                    <a:ea typeface="微软雅黑" charset="0"/>
                  </a:rPr>
                  <a:t>历史阐释</a:t>
                </a:r>
                <a:endParaRPr lang="en-US" altLang="zh-CN" sz="2800" b="1" dirty="0">
                  <a:solidFill>
                    <a:schemeClr val="bg1"/>
                  </a:solidFill>
                  <a:ea typeface="微软雅黑" charset="0"/>
                </a:endParaRPr>
              </a:p>
              <a:p>
                <a:pPr algn="ctr" defTabSz="609585"/>
                <a:r>
                  <a:rPr lang="zh-CN" altLang="en-US" sz="2800" b="1" dirty="0">
                    <a:solidFill>
                      <a:schemeClr val="bg1"/>
                    </a:solidFill>
                    <a:ea typeface="微软雅黑" charset="0"/>
                  </a:rPr>
                  <a:t>与</a:t>
                </a:r>
                <a:endParaRPr lang="en-US" altLang="zh-CN" sz="2800" b="1" dirty="0">
                  <a:solidFill>
                    <a:schemeClr val="bg1"/>
                  </a:solidFill>
                  <a:ea typeface="微软雅黑" charset="0"/>
                </a:endParaRPr>
              </a:p>
              <a:p>
                <a:pPr algn="ctr" defTabSz="609585"/>
                <a:r>
                  <a:rPr lang="zh-CN" altLang="en-US" sz="2800" b="1" dirty="0">
                    <a:solidFill>
                      <a:schemeClr val="bg1"/>
                    </a:solidFill>
                    <a:ea typeface="微软雅黑" charset="0"/>
                  </a:rPr>
                  <a:t>价值判断</a:t>
                </a:r>
                <a:endParaRPr lang="en-US" altLang="zh-CN" sz="2800" b="1" dirty="0">
                  <a:solidFill>
                    <a:schemeClr val="bg1"/>
                  </a:solidFill>
                  <a:ea typeface="微软雅黑" charset="0"/>
                </a:endParaRPr>
              </a:p>
            </p:txBody>
          </p:sp>
        </p:grpSp>
        <p:sp>
          <p:nvSpPr>
            <p:cNvPr id="55" name="椭圆 54">
              <a:extLst>
                <a:ext uri="{FF2B5EF4-FFF2-40B4-BE49-F238E27FC236}">
                  <a16:creationId xmlns:a16="http://schemas.microsoft.com/office/drawing/2014/main" xmlns="" id="{0E006FE0-FC7D-4597-A8E5-80F69D04B590}"/>
                </a:ext>
              </a:extLst>
            </p:cNvPr>
            <p:cNvSpPr/>
            <p:nvPr/>
          </p:nvSpPr>
          <p:spPr>
            <a:xfrm flipH="1">
              <a:off x="864252" y="3272522"/>
              <a:ext cx="360563" cy="360565"/>
            </a:xfrm>
            <a:prstGeom prst="ellipse">
              <a:avLst/>
            </a:prstGeom>
            <a:solidFill>
              <a:srgbClr val="A3D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6" name="右箭头 40">
              <a:extLst>
                <a:ext uri="{FF2B5EF4-FFF2-40B4-BE49-F238E27FC236}">
                  <a16:creationId xmlns:a16="http://schemas.microsoft.com/office/drawing/2014/main" xmlns="" id="{A9D48489-C1FA-47DC-B589-B5DC58DC532A}"/>
                </a:ext>
              </a:extLst>
            </p:cNvPr>
            <p:cNvSpPr/>
            <p:nvPr/>
          </p:nvSpPr>
          <p:spPr>
            <a:xfrm rot="5400000">
              <a:off x="880244" y="3636444"/>
              <a:ext cx="347324" cy="217198"/>
            </a:xfrm>
            <a:prstGeom prst="rightArrow">
              <a:avLst>
                <a:gd name="adj1" fmla="val 24450"/>
                <a:gd name="adj2" fmla="val 50000"/>
              </a:avLst>
            </a:prstGeom>
            <a:solidFill>
              <a:srgbClr val="A3D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grpSp>
        <p:nvGrpSpPr>
          <p:cNvPr id="7" name="组合 6">
            <a:extLst>
              <a:ext uri="{FF2B5EF4-FFF2-40B4-BE49-F238E27FC236}">
                <a16:creationId xmlns:a16="http://schemas.microsoft.com/office/drawing/2014/main" xmlns="" id="{DA61CF33-A6A6-4FEE-8B28-6E40F722CEB5}"/>
              </a:ext>
            </a:extLst>
          </p:cNvPr>
          <p:cNvGrpSpPr/>
          <p:nvPr/>
        </p:nvGrpSpPr>
        <p:grpSpPr>
          <a:xfrm>
            <a:off x="1807340" y="3633265"/>
            <a:ext cx="10275430" cy="3113353"/>
            <a:chOff x="1807340" y="3633265"/>
            <a:chExt cx="10275430" cy="3113353"/>
          </a:xfrm>
        </p:grpSpPr>
        <p:sp>
          <p:nvSpPr>
            <p:cNvPr id="30" name="矩形 29">
              <a:extLst>
                <a:ext uri="{FF2B5EF4-FFF2-40B4-BE49-F238E27FC236}">
                  <a16:creationId xmlns:a16="http://schemas.microsoft.com/office/drawing/2014/main" xmlns="" id="{ECF8BBB8-AE88-4B74-9B4C-3CFA0110E950}"/>
                </a:ext>
              </a:extLst>
            </p:cNvPr>
            <p:cNvSpPr/>
            <p:nvPr/>
          </p:nvSpPr>
          <p:spPr>
            <a:xfrm>
              <a:off x="1807340" y="3633265"/>
              <a:ext cx="10182739" cy="3053285"/>
            </a:xfrm>
            <a:prstGeom prst="rect">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5">
                    <a:lumMod val="75000"/>
                  </a:schemeClr>
                </a:solidFill>
              </a:endParaRPr>
            </a:p>
          </p:txBody>
        </p:sp>
        <p:sp>
          <p:nvSpPr>
            <p:cNvPr id="31" name="矩形 30">
              <a:extLst>
                <a:ext uri="{FF2B5EF4-FFF2-40B4-BE49-F238E27FC236}">
                  <a16:creationId xmlns:a16="http://schemas.microsoft.com/office/drawing/2014/main" xmlns="" id="{2E523FA0-4490-470B-94AA-8055DA9EBF7F}"/>
                </a:ext>
              </a:extLst>
            </p:cNvPr>
            <p:cNvSpPr/>
            <p:nvPr/>
          </p:nvSpPr>
          <p:spPr>
            <a:xfrm>
              <a:off x="2485438" y="3699630"/>
              <a:ext cx="3331839" cy="3046988"/>
            </a:xfrm>
            <a:prstGeom prst="rect">
              <a:avLst/>
            </a:prstGeom>
          </p:spPr>
          <p:txBody>
            <a:bodyPr wrap="square">
              <a:spAutoFit/>
            </a:bodyPr>
            <a:lstStyle/>
            <a:p>
              <a:pPr defTabSz="609585"/>
              <a:r>
                <a:rPr lang="zh-CN" altLang="en-US" sz="2400" b="1" spc="-150" dirty="0">
                  <a:solidFill>
                    <a:srgbClr val="009FB8"/>
                  </a:solidFill>
                  <a:latin typeface="楷体" panose="02010609060101010101" pitchFamily="49" charset="-122"/>
                  <a:ea typeface="楷体" panose="02010609060101010101" pitchFamily="49" charset="-122"/>
                </a:rPr>
                <a:t>国民政府统治的基本状况：</a:t>
              </a:r>
              <a:r>
                <a:rPr lang="zh-CN" altLang="en-US" sz="2400" b="1" spc="-150" dirty="0">
                  <a:solidFill>
                    <a:srgbClr val="549E39"/>
                  </a:solidFill>
                  <a:latin typeface="楷体" panose="02010609060101010101" pitchFamily="49" charset="-122"/>
                  <a:ea typeface="楷体" panose="02010609060101010101" pitchFamily="49" charset="-122"/>
                </a:rPr>
                <a:t>政治上实现形式上统一全国，厉行一党专政；经济上民族工业较快发展，</a:t>
              </a:r>
              <a:r>
                <a:rPr lang="zh-CN" altLang="en-US" sz="2400" b="1" spc="-150" dirty="0">
                  <a:solidFill>
                    <a:srgbClr val="C00000"/>
                  </a:solidFill>
                  <a:latin typeface="楷体" panose="02010609060101010101" pitchFamily="49" charset="-122"/>
                  <a:ea typeface="楷体" panose="02010609060101010101" pitchFamily="49" charset="-122"/>
                </a:rPr>
                <a:t>官僚资本</a:t>
              </a:r>
              <a:r>
                <a:rPr lang="zh-CN" altLang="en-US" sz="2400" b="1" spc="-150" dirty="0">
                  <a:solidFill>
                    <a:srgbClr val="549E39"/>
                  </a:solidFill>
                  <a:latin typeface="楷体" panose="02010609060101010101" pitchFamily="49" charset="-122"/>
                  <a:ea typeface="楷体" panose="02010609060101010101" pitchFamily="49" charset="-122"/>
                </a:rPr>
                <a:t>膨胀；外交上推行改定新约运动，基本取代关税自主，列强的特权尚未废除。</a:t>
              </a:r>
              <a:endParaRPr lang="zh-CN" altLang="en-US" sz="2400" spc="-150" dirty="0">
                <a:solidFill>
                  <a:srgbClr val="549E39"/>
                </a:solidFill>
                <a:latin typeface="楷体" panose="02010609060101010101" pitchFamily="49" charset="-122"/>
                <a:ea typeface="楷体" panose="02010609060101010101" pitchFamily="49" charset="-122"/>
              </a:endParaRPr>
            </a:p>
          </p:txBody>
        </p:sp>
        <p:sp>
          <p:nvSpPr>
            <p:cNvPr id="32" name="矩形 31">
              <a:extLst>
                <a:ext uri="{FF2B5EF4-FFF2-40B4-BE49-F238E27FC236}">
                  <a16:creationId xmlns:a16="http://schemas.microsoft.com/office/drawing/2014/main" xmlns="" id="{F0720D48-B9FB-4BB4-938A-C1DCFF2F41B5}"/>
                </a:ext>
              </a:extLst>
            </p:cNvPr>
            <p:cNvSpPr/>
            <p:nvPr/>
          </p:nvSpPr>
          <p:spPr>
            <a:xfrm>
              <a:off x="6096000" y="3699630"/>
              <a:ext cx="2676354" cy="3046988"/>
            </a:xfrm>
            <a:prstGeom prst="rect">
              <a:avLst/>
            </a:prstGeom>
          </p:spPr>
          <p:txBody>
            <a:bodyPr wrap="square">
              <a:spAutoFit/>
            </a:bodyPr>
            <a:lstStyle/>
            <a:p>
              <a:pPr defTabSz="609585"/>
              <a:r>
                <a:rPr lang="zh-CN" altLang="en-US" sz="2400" b="1" spc="-150" dirty="0">
                  <a:solidFill>
                    <a:srgbClr val="009FB8"/>
                  </a:solidFill>
                  <a:latin typeface="楷体" panose="02010609060101010101" pitchFamily="49" charset="-122"/>
                  <a:ea typeface="楷体" panose="02010609060101010101" pitchFamily="49" charset="-122"/>
                </a:rPr>
                <a:t>国民政府的性质：</a:t>
              </a:r>
              <a:r>
                <a:rPr lang="zh-CN" altLang="en-US" sz="2400" b="1" spc="-150" dirty="0">
                  <a:solidFill>
                    <a:srgbClr val="549E39"/>
                  </a:solidFill>
                  <a:latin typeface="楷体" panose="02010609060101010101" pitchFamily="49" charset="-122"/>
                  <a:ea typeface="楷体" panose="02010609060101010101" pitchFamily="49" charset="-122"/>
                </a:rPr>
                <a:t>国民党新军阀的统治，依然是城市买办阶级和乡村豪绅阶级的统治（毛泽东语）。也就是集中代表大地主大资产阶级的旧政权。</a:t>
              </a:r>
              <a:endParaRPr lang="en-US" altLang="zh-CN" sz="2400" b="1" spc="-150" dirty="0">
                <a:solidFill>
                  <a:srgbClr val="549E39"/>
                </a:solidFill>
                <a:latin typeface="楷体" panose="02010609060101010101" pitchFamily="49" charset="-122"/>
                <a:ea typeface="楷体" panose="02010609060101010101" pitchFamily="49" charset="-122"/>
              </a:endParaRPr>
            </a:p>
          </p:txBody>
        </p:sp>
        <p:sp>
          <p:nvSpPr>
            <p:cNvPr id="35" name="L 形 34">
              <a:extLst>
                <a:ext uri="{FF2B5EF4-FFF2-40B4-BE49-F238E27FC236}">
                  <a16:creationId xmlns:a16="http://schemas.microsoft.com/office/drawing/2014/main" xmlns="" id="{3D99C043-62F1-432D-B44D-2ECEB2543352}"/>
                </a:ext>
              </a:extLst>
            </p:cNvPr>
            <p:cNvSpPr/>
            <p:nvPr/>
          </p:nvSpPr>
          <p:spPr>
            <a:xfrm rot="18900000">
              <a:off x="2198616" y="3757366"/>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6" name="组 18">
              <a:extLst>
                <a:ext uri="{FF2B5EF4-FFF2-40B4-BE49-F238E27FC236}">
                  <a16:creationId xmlns:a16="http://schemas.microsoft.com/office/drawing/2014/main" xmlns="" id="{05D8FBFF-31BE-44EF-9D56-988C4F975627}"/>
                </a:ext>
              </a:extLst>
            </p:cNvPr>
            <p:cNvGrpSpPr/>
            <p:nvPr/>
          </p:nvGrpSpPr>
          <p:grpSpPr>
            <a:xfrm>
              <a:off x="2024386" y="3699630"/>
              <a:ext cx="407046" cy="408770"/>
              <a:chOff x="1770335" y="2654109"/>
              <a:chExt cx="696175" cy="699124"/>
            </a:xfrm>
          </p:grpSpPr>
          <p:sp>
            <p:nvSpPr>
              <p:cNvPr id="39" name="椭圆 38">
                <a:extLst>
                  <a:ext uri="{FF2B5EF4-FFF2-40B4-BE49-F238E27FC236}">
                    <a16:creationId xmlns:a16="http://schemas.microsoft.com/office/drawing/2014/main" xmlns="" id="{41FD5175-BA20-46B1-8BB6-DF5253D03145}"/>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3" name="L 形 42">
                <a:extLst>
                  <a:ext uri="{FF2B5EF4-FFF2-40B4-BE49-F238E27FC236}">
                    <a16:creationId xmlns:a16="http://schemas.microsoft.com/office/drawing/2014/main" xmlns="" id="{E01B8CF9-6D12-4B71-85EC-1AB7FC43FFE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4" name="组 18">
              <a:extLst>
                <a:ext uri="{FF2B5EF4-FFF2-40B4-BE49-F238E27FC236}">
                  <a16:creationId xmlns:a16="http://schemas.microsoft.com/office/drawing/2014/main" xmlns="" id="{ABC34875-C1DA-41E0-ABE9-751B789AD73D}"/>
                </a:ext>
              </a:extLst>
            </p:cNvPr>
            <p:cNvGrpSpPr/>
            <p:nvPr/>
          </p:nvGrpSpPr>
          <p:grpSpPr>
            <a:xfrm>
              <a:off x="5728613" y="3699630"/>
              <a:ext cx="407046" cy="408770"/>
              <a:chOff x="1770335" y="2654109"/>
              <a:chExt cx="696175" cy="699124"/>
            </a:xfrm>
          </p:grpSpPr>
          <p:sp>
            <p:nvSpPr>
              <p:cNvPr id="45" name="椭圆 44">
                <a:extLst>
                  <a:ext uri="{FF2B5EF4-FFF2-40B4-BE49-F238E27FC236}">
                    <a16:creationId xmlns:a16="http://schemas.microsoft.com/office/drawing/2014/main" xmlns="" id="{D50B76D9-5D29-4A11-BCF4-8949FC440099}"/>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9" name="L 形 48">
                <a:extLst>
                  <a:ext uri="{FF2B5EF4-FFF2-40B4-BE49-F238E27FC236}">
                    <a16:creationId xmlns:a16="http://schemas.microsoft.com/office/drawing/2014/main" xmlns="" id="{2F554508-F16E-45C0-8863-E18A0A86BD5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8" name="矩形 57">
              <a:extLst>
                <a:ext uri="{FF2B5EF4-FFF2-40B4-BE49-F238E27FC236}">
                  <a16:creationId xmlns:a16="http://schemas.microsoft.com/office/drawing/2014/main" xmlns="" id="{FCFFA081-CF99-423F-BF31-433CEED84186}"/>
                </a:ext>
              </a:extLst>
            </p:cNvPr>
            <p:cNvSpPr/>
            <p:nvPr/>
          </p:nvSpPr>
          <p:spPr>
            <a:xfrm>
              <a:off x="9353549" y="3699630"/>
              <a:ext cx="2729221" cy="3046988"/>
            </a:xfrm>
            <a:prstGeom prst="rect">
              <a:avLst/>
            </a:prstGeom>
          </p:spPr>
          <p:txBody>
            <a:bodyPr wrap="square">
              <a:spAutoFit/>
            </a:bodyPr>
            <a:lstStyle/>
            <a:p>
              <a:pPr defTabSz="609585"/>
              <a:r>
                <a:rPr lang="zh-CN" altLang="en-US" sz="2400" b="1" spc="-150" dirty="0">
                  <a:solidFill>
                    <a:srgbClr val="549E39"/>
                  </a:solidFill>
                  <a:latin typeface="楷体" panose="02010609060101010101" pitchFamily="49" charset="-122"/>
                  <a:ea typeface="楷体" panose="02010609060101010101" pitchFamily="49" charset="-122"/>
                </a:rPr>
                <a:t>随着大革命失败而建立的</a:t>
              </a:r>
              <a:r>
                <a:rPr lang="zh-CN" altLang="en-US" sz="2400" b="1" spc="-150" dirty="0">
                  <a:solidFill>
                    <a:srgbClr val="009FB8"/>
                  </a:solidFill>
                  <a:latin typeface="楷体" panose="02010609060101010101" pitchFamily="49" charset="-122"/>
                  <a:ea typeface="楷体" panose="02010609060101010101" pitchFamily="49" charset="-122"/>
                </a:rPr>
                <a:t>国民政府是一个矛盾的复杂体</a:t>
              </a:r>
              <a:r>
                <a:rPr lang="zh-CN" altLang="en-US" sz="2400" b="1" spc="-150" dirty="0">
                  <a:solidFill>
                    <a:srgbClr val="549E39"/>
                  </a:solidFill>
                  <a:latin typeface="楷体" panose="02010609060101010101" pitchFamily="49" charset="-122"/>
                  <a:ea typeface="楷体" panose="02010609060101010101" pitchFamily="49" charset="-122"/>
                </a:rPr>
                <a:t>，既有</a:t>
              </a:r>
              <a:r>
                <a:rPr lang="zh-CN" altLang="en-US" sz="2400" b="1" spc="-150" dirty="0">
                  <a:solidFill>
                    <a:srgbClr val="009FB8"/>
                  </a:solidFill>
                  <a:latin typeface="楷体" panose="02010609060101010101" pitchFamily="49" charset="-122"/>
                  <a:ea typeface="楷体" panose="02010609060101010101" pitchFamily="49" charset="-122"/>
                </a:rPr>
                <a:t>巩固统治带来的</a:t>
              </a:r>
              <a:r>
                <a:rPr lang="zh-CN" altLang="en-US" sz="2400" b="1" spc="-150" dirty="0">
                  <a:solidFill>
                    <a:srgbClr val="549E39"/>
                  </a:solidFill>
                  <a:latin typeface="楷体" panose="02010609060101010101" pitchFamily="49" charset="-122"/>
                  <a:ea typeface="楷体" panose="02010609060101010101" pitchFamily="49" charset="-122"/>
                </a:rPr>
                <a:t>政治、经济和外交上的</a:t>
              </a:r>
              <a:r>
                <a:rPr lang="zh-CN" altLang="en-US" sz="2400" b="1" spc="-150" dirty="0">
                  <a:solidFill>
                    <a:srgbClr val="009FB8"/>
                  </a:solidFill>
                  <a:latin typeface="楷体" panose="02010609060101010101" pitchFamily="49" charset="-122"/>
                  <a:ea typeface="楷体" panose="02010609060101010101" pitchFamily="49" charset="-122"/>
                </a:rPr>
                <a:t>新变化</a:t>
              </a:r>
              <a:r>
                <a:rPr lang="zh-CN" altLang="en-US" sz="2400" b="1" spc="-150" dirty="0">
                  <a:solidFill>
                    <a:srgbClr val="549E39"/>
                  </a:solidFill>
                  <a:latin typeface="楷体" panose="02010609060101010101" pitchFamily="49" charset="-122"/>
                  <a:ea typeface="楷体" panose="02010609060101010101" pitchFamily="49" charset="-122"/>
                </a:rPr>
                <a:t>，更有</a:t>
              </a:r>
              <a:r>
                <a:rPr lang="zh-CN" altLang="en-US" sz="2400" b="1" spc="-150" dirty="0">
                  <a:solidFill>
                    <a:srgbClr val="009FB8"/>
                  </a:solidFill>
                  <a:latin typeface="楷体" panose="02010609060101010101" pitchFamily="49" charset="-122"/>
                  <a:ea typeface="楷体" panose="02010609060101010101" pitchFamily="49" charset="-122"/>
                </a:rPr>
                <a:t>本质上</a:t>
              </a:r>
              <a:r>
                <a:rPr lang="zh-CN" altLang="en-US" sz="2400" b="1" spc="-150" dirty="0">
                  <a:solidFill>
                    <a:srgbClr val="549E39"/>
                  </a:solidFill>
                  <a:latin typeface="楷体" panose="02010609060101010101" pitchFamily="49" charset="-122"/>
                  <a:ea typeface="楷体" panose="02010609060101010101" pitchFamily="49" charset="-122"/>
                </a:rPr>
                <a:t>的</a:t>
              </a:r>
              <a:r>
                <a:rPr lang="zh-CN" altLang="en-US" sz="2400" b="1" spc="-150" dirty="0">
                  <a:solidFill>
                    <a:srgbClr val="009FB8"/>
                  </a:solidFill>
                  <a:latin typeface="楷体" panose="02010609060101010101" pitchFamily="49" charset="-122"/>
                  <a:ea typeface="楷体" panose="02010609060101010101" pitchFamily="49" charset="-122"/>
                </a:rPr>
                <a:t>保守与落后</a:t>
              </a:r>
              <a:r>
                <a:rPr lang="zh-CN" altLang="en-US" sz="2400" b="1" spc="-150" dirty="0">
                  <a:solidFill>
                    <a:srgbClr val="549E39"/>
                  </a:solidFill>
                  <a:latin typeface="楷体" panose="02010609060101010101" pitchFamily="49" charset="-122"/>
                  <a:ea typeface="楷体" panose="02010609060101010101" pitchFamily="49" charset="-122"/>
                </a:rPr>
                <a:t>。</a:t>
              </a:r>
              <a:endParaRPr lang="zh-CN" altLang="en-US" sz="2400" spc="-150" dirty="0">
                <a:solidFill>
                  <a:srgbClr val="549E39"/>
                </a:solidFill>
                <a:latin typeface="楷体" panose="02010609060101010101" pitchFamily="49" charset="-122"/>
                <a:ea typeface="楷体" panose="02010609060101010101" pitchFamily="49" charset="-122"/>
              </a:endParaRPr>
            </a:p>
          </p:txBody>
        </p:sp>
        <p:grpSp>
          <p:nvGrpSpPr>
            <p:cNvPr id="59" name="组 18">
              <a:extLst>
                <a:ext uri="{FF2B5EF4-FFF2-40B4-BE49-F238E27FC236}">
                  <a16:creationId xmlns:a16="http://schemas.microsoft.com/office/drawing/2014/main" xmlns="" id="{C2CF301A-ABFF-4B96-9ACF-A9B16DE72A3A}"/>
                </a:ext>
              </a:extLst>
            </p:cNvPr>
            <p:cNvGrpSpPr/>
            <p:nvPr/>
          </p:nvGrpSpPr>
          <p:grpSpPr>
            <a:xfrm>
              <a:off x="8904635" y="3699630"/>
              <a:ext cx="407046" cy="408770"/>
              <a:chOff x="1770335" y="2654109"/>
              <a:chExt cx="696175" cy="699124"/>
            </a:xfrm>
          </p:grpSpPr>
          <p:sp>
            <p:nvSpPr>
              <p:cNvPr id="64" name="椭圆 63">
                <a:extLst>
                  <a:ext uri="{FF2B5EF4-FFF2-40B4-BE49-F238E27FC236}">
                    <a16:creationId xmlns:a16="http://schemas.microsoft.com/office/drawing/2014/main" xmlns="" id="{3E8AE6CE-1B8E-48E6-99C9-26DE2E942877}"/>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5" name="L 形 64">
                <a:extLst>
                  <a:ext uri="{FF2B5EF4-FFF2-40B4-BE49-F238E27FC236}">
                    <a16:creationId xmlns:a16="http://schemas.microsoft.com/office/drawing/2014/main" xmlns="" id="{80FEF258-748C-4170-812D-3ED47B7A6410}"/>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spTree>
    <p:extLst>
      <p:ext uri="{BB962C8B-B14F-4D97-AF65-F5344CB8AC3E}">
        <p14:creationId xmlns:p14="http://schemas.microsoft.com/office/powerpoint/2010/main" val="1751619767"/>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6" presetClass="emph" presetSubtype="0" fill="hold" nodeType="afterEffect">
                                  <p:stCondLst>
                                    <p:cond delay="0"/>
                                  </p:stCondLst>
                                  <p:childTnLst>
                                    <p:animEffect transition="out" filter="fade">
                                      <p:cBhvr>
                                        <p:cTn id="9" dur="500" tmFilter="0, 0; .2, .5; .8, .5; 1, 0"/>
                                        <p:tgtEl>
                                          <p:spTgt spid="5"/>
                                        </p:tgtEl>
                                      </p:cBhvr>
                                    </p:animEffect>
                                    <p:animScale>
                                      <p:cBhvr>
                                        <p:cTn id="10" dur="250" autoRev="1" fill="hold"/>
                                        <p:tgtEl>
                                          <p:spTgt spid="5"/>
                                        </p:tgtEl>
                                      </p:cBhvr>
                                      <p:by x="105000" y="105000"/>
                                    </p:animScale>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15803" y="1067706"/>
            <a:ext cx="1613519" cy="2916003"/>
            <a:chOff x="907074" y="3053950"/>
            <a:chExt cx="1613519" cy="1744283"/>
          </a:xfrm>
        </p:grpSpPr>
        <p:sp>
          <p:nvSpPr>
            <p:cNvPr id="33" name="矩形 32"/>
            <p:cNvSpPr/>
            <p:nvPr/>
          </p:nvSpPr>
          <p:spPr>
            <a:xfrm>
              <a:off x="907074" y="3053950"/>
              <a:ext cx="1613519" cy="1744283"/>
            </a:xfrm>
            <a:prstGeom prst="rect">
              <a:avLst/>
            </a:prstGeom>
            <a:solidFill>
              <a:srgbClr val="3F762B"/>
            </a:solidFill>
            <a:ln>
              <a:solidFill>
                <a:srgbClr val="3F76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矩形 33"/>
            <p:cNvSpPr/>
            <p:nvPr/>
          </p:nvSpPr>
          <p:spPr>
            <a:xfrm>
              <a:off x="907074" y="3156597"/>
              <a:ext cx="1613519" cy="1343964"/>
            </a:xfrm>
            <a:prstGeom prst="rect">
              <a:avLst/>
            </a:prstGeom>
          </p:spPr>
          <p:txBody>
            <a:bodyPr wrap="square">
              <a:spAutoFit/>
            </a:bodyPr>
            <a:lstStyle/>
            <a:p>
              <a:pPr defTabSz="609585"/>
              <a:r>
                <a:rPr lang="zh-CN" altLang="en-US" sz="2800" b="1" dirty="0">
                  <a:solidFill>
                    <a:schemeClr val="bg1"/>
                  </a:solidFill>
                  <a:ea typeface="微软雅黑" charset="0"/>
                </a:rPr>
                <a:t>环节</a:t>
              </a:r>
              <a:r>
                <a:rPr lang="en-US" altLang="zh-CN" sz="2800" b="1" dirty="0">
                  <a:solidFill>
                    <a:schemeClr val="bg1"/>
                  </a:solidFill>
                  <a:ea typeface="微软雅黑" charset="0"/>
                </a:rPr>
                <a:t>1:</a:t>
              </a:r>
            </a:p>
            <a:p>
              <a:pPr algn="just" defTabSz="609585"/>
              <a:r>
                <a:rPr lang="zh-CN" altLang="en-US" sz="2800" b="1" dirty="0">
                  <a:solidFill>
                    <a:schemeClr val="bg1"/>
                  </a:solidFill>
                  <a:ea typeface="微软雅黑" charset="0"/>
                </a:rPr>
                <a:t>早期武装起义</a:t>
              </a:r>
              <a:r>
                <a:rPr lang="en-US" altLang="zh-CN" sz="2800" b="1" dirty="0">
                  <a:solidFill>
                    <a:schemeClr val="bg1"/>
                  </a:solidFill>
                  <a:ea typeface="微软雅黑" charset="0"/>
                </a:rPr>
                <a:t>(</a:t>
              </a:r>
              <a:r>
                <a:rPr lang="zh-CN" altLang="en-US" sz="2800" b="1" dirty="0">
                  <a:solidFill>
                    <a:schemeClr val="bg1"/>
                  </a:solidFill>
                  <a:ea typeface="微软雅黑" charset="0"/>
                </a:rPr>
                <a:t>城市中心道路</a:t>
              </a:r>
              <a:r>
                <a:rPr lang="en-US" altLang="zh-CN" sz="2800" b="1" dirty="0">
                  <a:solidFill>
                    <a:schemeClr val="bg1"/>
                  </a:solidFill>
                  <a:ea typeface="微软雅黑" charset="0"/>
                </a:rPr>
                <a:t>)</a:t>
              </a:r>
            </a:p>
          </p:txBody>
        </p:sp>
      </p:grpSp>
      <p:sp>
        <p:nvSpPr>
          <p:cNvPr id="68" name="矩形 67"/>
          <p:cNvSpPr/>
          <p:nvPr/>
        </p:nvSpPr>
        <p:spPr>
          <a:xfrm>
            <a:off x="1793458" y="1089870"/>
            <a:ext cx="10182739" cy="2893838"/>
          </a:xfrm>
          <a:prstGeom prst="rect">
            <a:avLst/>
          </a:prstGeom>
          <a:noFill/>
          <a:ln w="38100">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accent5">
                  <a:lumMod val="75000"/>
                </a:schemeClr>
              </a:solidFill>
            </a:endParaRPr>
          </a:p>
        </p:txBody>
      </p:sp>
      <p:sp>
        <p:nvSpPr>
          <p:cNvPr id="48" name="矩形 47"/>
          <p:cNvSpPr/>
          <p:nvPr/>
        </p:nvSpPr>
        <p:spPr>
          <a:xfrm>
            <a:off x="2550254" y="1089870"/>
            <a:ext cx="9288308" cy="1880964"/>
          </a:xfrm>
          <a:prstGeom prst="rect">
            <a:avLst/>
          </a:prstGeom>
        </p:spPr>
        <p:txBody>
          <a:bodyPr wrap="square">
            <a:spAutoFit/>
          </a:bodyPr>
          <a:lstStyle/>
          <a:p>
            <a:pPr defTabSz="609585">
              <a:lnSpc>
                <a:spcPct val="114000"/>
              </a:lnSpc>
            </a:pPr>
            <a:r>
              <a:rPr lang="zh-CN" altLang="en-US" sz="2600" b="1" dirty="0">
                <a:solidFill>
                  <a:srgbClr val="3F762B"/>
                </a:solidFill>
                <a:ea typeface="微软雅黑" charset="0"/>
              </a:rPr>
              <a:t>学生活动：依据图片找出早期探索的代表事件：南昌起义、八七会议与秋收起义，简单梳理事件之间的逻辑关联，然后重点</a:t>
            </a:r>
            <a:r>
              <a:rPr lang="zh-CN" altLang="en-US" sz="2600" b="1" dirty="0">
                <a:solidFill>
                  <a:srgbClr val="C00000"/>
                </a:solidFill>
                <a:ea typeface="微软雅黑" charset="0"/>
              </a:rPr>
              <a:t>比较</a:t>
            </a:r>
            <a:r>
              <a:rPr lang="zh-CN" altLang="en-US" sz="2600" b="1" dirty="0">
                <a:solidFill>
                  <a:srgbClr val="3F762B"/>
                </a:solidFill>
                <a:ea typeface="微软雅黑" charset="0"/>
              </a:rPr>
              <a:t>两次武装起义的</a:t>
            </a:r>
            <a:r>
              <a:rPr lang="zh-CN" altLang="en-US" sz="2600" b="1" dirty="0">
                <a:solidFill>
                  <a:srgbClr val="C00000"/>
                </a:solidFill>
                <a:ea typeface="微软雅黑" charset="0"/>
              </a:rPr>
              <a:t>异同</a:t>
            </a:r>
            <a:r>
              <a:rPr lang="zh-CN" altLang="en-US" sz="2600" b="1" dirty="0">
                <a:solidFill>
                  <a:srgbClr val="3F762B"/>
                </a:solidFill>
                <a:ea typeface="微软雅黑" charset="0"/>
              </a:rPr>
              <a:t>。进而再根据多角度的材料，分析毛泽东做出</a:t>
            </a:r>
            <a:r>
              <a:rPr lang="zh-CN" altLang="en-US" sz="2600" b="1" dirty="0">
                <a:solidFill>
                  <a:srgbClr val="C00000"/>
                </a:solidFill>
                <a:ea typeface="微软雅黑" charset="0"/>
              </a:rPr>
              <a:t>不同选择的重要意义</a:t>
            </a:r>
            <a:r>
              <a:rPr lang="zh-CN" altLang="en-US" sz="2600" b="1" dirty="0">
                <a:solidFill>
                  <a:srgbClr val="3F762B"/>
                </a:solidFill>
                <a:ea typeface="微软雅黑" charset="0"/>
              </a:rPr>
              <a:t>。</a:t>
            </a:r>
          </a:p>
        </p:txBody>
      </p:sp>
      <p:sp>
        <p:nvSpPr>
          <p:cNvPr id="57" name="矩形 56"/>
          <p:cNvSpPr/>
          <p:nvPr/>
        </p:nvSpPr>
        <p:spPr>
          <a:xfrm>
            <a:off x="2550254" y="2902835"/>
            <a:ext cx="9288308" cy="1080873"/>
          </a:xfrm>
          <a:prstGeom prst="rect">
            <a:avLst/>
          </a:prstGeom>
        </p:spPr>
        <p:txBody>
          <a:bodyPr wrap="square">
            <a:spAutoFit/>
          </a:bodyPr>
          <a:lstStyle/>
          <a:p>
            <a:pPr defTabSz="609585">
              <a:lnSpc>
                <a:spcPct val="130000"/>
              </a:lnSpc>
            </a:pPr>
            <a:r>
              <a:rPr lang="zh-CN" altLang="en-US" sz="2600" b="1" dirty="0">
                <a:solidFill>
                  <a:srgbClr val="3F762B"/>
                </a:solidFill>
                <a:ea typeface="微软雅黑" charset="0"/>
              </a:rPr>
              <a:t>设计意图：通过材料阅读和史实论证，引导学生理解早期革命道路的不足以及实事求是、追求创新的重要。</a:t>
            </a:r>
            <a:endParaRPr lang="zh-CN" altLang="en-US" sz="2600" dirty="0">
              <a:solidFill>
                <a:srgbClr val="3F762B"/>
              </a:solidFill>
              <a:ea typeface="微软雅黑" charset="0"/>
            </a:endParaRPr>
          </a:p>
        </p:txBody>
      </p:sp>
      <p:sp>
        <p:nvSpPr>
          <p:cNvPr id="60" name="L 形 59"/>
          <p:cNvSpPr/>
          <p:nvPr/>
        </p:nvSpPr>
        <p:spPr>
          <a:xfrm rot="18900000">
            <a:off x="2184734" y="1312088"/>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1" name="组 18"/>
          <p:cNvGrpSpPr/>
          <p:nvPr/>
        </p:nvGrpSpPr>
        <p:grpSpPr>
          <a:xfrm>
            <a:off x="2010504" y="1297461"/>
            <a:ext cx="407046" cy="408770"/>
            <a:chOff x="1770335" y="2654109"/>
            <a:chExt cx="696175" cy="699124"/>
          </a:xfrm>
        </p:grpSpPr>
        <p:sp>
          <p:nvSpPr>
            <p:cNvPr id="62" name="椭圆 61"/>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3" name="L 形 62"/>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0" name="组 18">
            <a:extLst>
              <a:ext uri="{FF2B5EF4-FFF2-40B4-BE49-F238E27FC236}">
                <a16:creationId xmlns:a16="http://schemas.microsoft.com/office/drawing/2014/main" xmlns="" id="{44129DE0-2604-406D-84B2-D6ECE4F989BC}"/>
              </a:ext>
            </a:extLst>
          </p:cNvPr>
          <p:cNvGrpSpPr/>
          <p:nvPr/>
        </p:nvGrpSpPr>
        <p:grpSpPr>
          <a:xfrm>
            <a:off x="2010504" y="2970834"/>
            <a:ext cx="407046" cy="408770"/>
            <a:chOff x="1770335" y="2654109"/>
            <a:chExt cx="696175" cy="699124"/>
          </a:xfrm>
        </p:grpSpPr>
        <p:sp>
          <p:nvSpPr>
            <p:cNvPr id="41" name="椭圆 40">
              <a:extLst>
                <a:ext uri="{FF2B5EF4-FFF2-40B4-BE49-F238E27FC236}">
                  <a16:creationId xmlns:a16="http://schemas.microsoft.com/office/drawing/2014/main" xmlns="" id="{C1351C37-B99A-4A45-A5CD-48057E40DE83}"/>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2" name="L 形 41">
              <a:extLst>
                <a:ext uri="{FF2B5EF4-FFF2-40B4-BE49-F238E27FC236}">
                  <a16:creationId xmlns:a16="http://schemas.microsoft.com/office/drawing/2014/main" xmlns="" id="{CC2DA2B3-27AE-445B-B2CA-C51C6E8D151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 name="组合 1">
            <a:extLst>
              <a:ext uri="{FF2B5EF4-FFF2-40B4-BE49-F238E27FC236}">
                <a16:creationId xmlns:a16="http://schemas.microsoft.com/office/drawing/2014/main" xmlns="" id="{E59543B4-BB91-4AE9-B5DE-72B01C379108}"/>
              </a:ext>
            </a:extLst>
          </p:cNvPr>
          <p:cNvGrpSpPr/>
          <p:nvPr/>
        </p:nvGrpSpPr>
        <p:grpSpPr>
          <a:xfrm>
            <a:off x="1807340" y="4072032"/>
            <a:ext cx="10250627" cy="2744020"/>
            <a:chOff x="1807340" y="4072032"/>
            <a:chExt cx="10250627" cy="2744020"/>
          </a:xfrm>
        </p:grpSpPr>
        <p:sp>
          <p:nvSpPr>
            <p:cNvPr id="30" name="矩形 29">
              <a:extLst>
                <a:ext uri="{FF2B5EF4-FFF2-40B4-BE49-F238E27FC236}">
                  <a16:creationId xmlns:a16="http://schemas.microsoft.com/office/drawing/2014/main" xmlns="" id="{ECF8BBB8-AE88-4B74-9B4C-3CFA0110E950}"/>
                </a:ext>
              </a:extLst>
            </p:cNvPr>
            <p:cNvSpPr/>
            <p:nvPr/>
          </p:nvSpPr>
          <p:spPr>
            <a:xfrm>
              <a:off x="1807340" y="4072032"/>
              <a:ext cx="10182739" cy="2699822"/>
            </a:xfrm>
            <a:prstGeom prst="rect">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5">
                    <a:lumMod val="75000"/>
                  </a:schemeClr>
                </a:solidFill>
              </a:endParaRPr>
            </a:p>
          </p:txBody>
        </p:sp>
        <p:sp>
          <p:nvSpPr>
            <p:cNvPr id="31" name="矩形 30">
              <a:extLst>
                <a:ext uri="{FF2B5EF4-FFF2-40B4-BE49-F238E27FC236}">
                  <a16:creationId xmlns:a16="http://schemas.microsoft.com/office/drawing/2014/main" xmlns="" id="{2E523FA0-4490-470B-94AA-8055DA9EBF7F}"/>
                </a:ext>
              </a:extLst>
            </p:cNvPr>
            <p:cNvSpPr/>
            <p:nvPr/>
          </p:nvSpPr>
          <p:spPr>
            <a:xfrm>
              <a:off x="2385801" y="4138396"/>
              <a:ext cx="5805126" cy="2677656"/>
            </a:xfrm>
            <a:prstGeom prst="rect">
              <a:avLst/>
            </a:prstGeom>
          </p:spPr>
          <p:txBody>
            <a:bodyPr wrap="square">
              <a:spAutoFit/>
            </a:bodyPr>
            <a:lstStyle/>
            <a:p>
              <a:pPr defTabSz="609585"/>
              <a:r>
                <a:rPr lang="zh-CN" altLang="en-US" sz="2400" b="1" spc="-150" dirty="0">
                  <a:solidFill>
                    <a:srgbClr val="009FB8"/>
                  </a:solidFill>
                  <a:latin typeface="楷体" panose="02010609060101010101" pitchFamily="49" charset="-122"/>
                  <a:ea typeface="楷体" panose="02010609060101010101" pitchFamily="49" charset="-122"/>
                </a:rPr>
                <a:t>比较同异：</a:t>
              </a:r>
              <a:r>
                <a:rPr lang="zh-CN" altLang="en-US" sz="2400" b="1" spc="-150" dirty="0">
                  <a:solidFill>
                    <a:srgbClr val="549E39"/>
                  </a:solidFill>
                  <a:latin typeface="楷体" panose="02010609060101010101" pitchFamily="49" charset="-122"/>
                  <a:ea typeface="楷体" panose="02010609060101010101" pitchFamily="49" charset="-122"/>
                </a:rPr>
                <a:t>都坚持城市中心道路，都失败了，这雄辩地说明了此路不通。不同之处是，秋收起义公开打出</a:t>
              </a:r>
              <a:r>
                <a:rPr lang="zh-CN" altLang="en-US" sz="2400" b="1" spc="-150" dirty="0">
                  <a:solidFill>
                    <a:srgbClr val="C00000"/>
                  </a:solidFill>
                  <a:latin typeface="楷体" panose="02010609060101010101" pitchFamily="49" charset="-122"/>
                  <a:ea typeface="楷体" panose="02010609060101010101" pitchFamily="49" charset="-122"/>
                </a:rPr>
                <a:t>工农革命军</a:t>
              </a:r>
              <a:r>
                <a:rPr lang="zh-CN" altLang="en-US" sz="2400" b="1" spc="-150" dirty="0">
                  <a:solidFill>
                    <a:srgbClr val="549E39"/>
                  </a:solidFill>
                  <a:latin typeface="楷体" panose="02010609060101010101" pitchFamily="49" charset="-122"/>
                  <a:ea typeface="楷体" panose="02010609060101010101" pitchFamily="49" charset="-122"/>
                </a:rPr>
                <a:t>的旗帜，以农民作为主力，这体现出毛泽东领导的革命更加注重</a:t>
              </a:r>
              <a:r>
                <a:rPr lang="zh-CN" altLang="en-US" sz="2400" b="1" spc="-150" dirty="0">
                  <a:solidFill>
                    <a:srgbClr val="C00000"/>
                  </a:solidFill>
                  <a:latin typeface="楷体" panose="02010609060101010101" pitchFamily="49" charset="-122"/>
                  <a:ea typeface="楷体" panose="02010609060101010101" pitchFamily="49" charset="-122"/>
                </a:rPr>
                <a:t>独立自主和创造性</a:t>
              </a:r>
              <a:r>
                <a:rPr lang="zh-CN" altLang="en-US" sz="2400" b="1" spc="-150" dirty="0">
                  <a:solidFill>
                    <a:srgbClr val="549E39"/>
                  </a:solidFill>
                  <a:latin typeface="楷体" panose="02010609060101010101" pitchFamily="49" charset="-122"/>
                  <a:ea typeface="楷体" panose="02010609060101010101" pitchFamily="49" charset="-122"/>
                </a:rPr>
                <a:t>，正是这种不同，使得毛泽东的队伍在秋收起义失败后做出与众不同的选择</a:t>
              </a:r>
              <a:r>
                <a:rPr lang="en-US" altLang="zh-CN" sz="2400" b="1" spc="-150" dirty="0">
                  <a:solidFill>
                    <a:srgbClr val="549E39"/>
                  </a:solidFill>
                  <a:latin typeface="楷体" panose="02010609060101010101" pitchFamily="49" charset="-122"/>
                  <a:ea typeface="楷体" panose="02010609060101010101" pitchFamily="49" charset="-122"/>
                </a:rPr>
                <a:t>——</a:t>
              </a:r>
              <a:r>
                <a:rPr lang="zh-CN" altLang="en-US" sz="2400" b="1" spc="-150" dirty="0">
                  <a:solidFill>
                    <a:srgbClr val="549E39"/>
                  </a:solidFill>
                  <a:latin typeface="楷体" panose="02010609060101010101" pitchFamily="49" charset="-122"/>
                  <a:ea typeface="楷体" panose="02010609060101010101" pitchFamily="49" charset="-122"/>
                </a:rPr>
                <a:t>由城市转向农村进军。</a:t>
              </a:r>
            </a:p>
          </p:txBody>
        </p:sp>
        <p:sp>
          <p:nvSpPr>
            <p:cNvPr id="32" name="矩形 31">
              <a:extLst>
                <a:ext uri="{FF2B5EF4-FFF2-40B4-BE49-F238E27FC236}">
                  <a16:creationId xmlns:a16="http://schemas.microsoft.com/office/drawing/2014/main" xmlns="" id="{F0720D48-B9FB-4BB4-938A-C1DCFF2F41B5}"/>
                </a:ext>
              </a:extLst>
            </p:cNvPr>
            <p:cNvSpPr/>
            <p:nvPr/>
          </p:nvSpPr>
          <p:spPr>
            <a:xfrm>
              <a:off x="8871626" y="4138396"/>
              <a:ext cx="3186341" cy="2677656"/>
            </a:xfrm>
            <a:prstGeom prst="rect">
              <a:avLst/>
            </a:prstGeom>
          </p:spPr>
          <p:txBody>
            <a:bodyPr wrap="square">
              <a:spAutoFit/>
            </a:bodyPr>
            <a:lstStyle/>
            <a:p>
              <a:pPr defTabSz="609585"/>
              <a:r>
                <a:rPr lang="zh-CN" altLang="en-US" sz="2400" b="1" spc="-150" dirty="0">
                  <a:solidFill>
                    <a:srgbClr val="009FB8"/>
                  </a:solidFill>
                  <a:latin typeface="楷体" panose="02010609060101010101" pitchFamily="49" charset="-122"/>
                  <a:ea typeface="楷体" panose="02010609060101010101" pitchFamily="49" charset="-122"/>
                </a:rPr>
                <a:t>重要意义</a:t>
              </a:r>
              <a:r>
                <a:rPr lang="en-US" altLang="zh-CN" sz="2400" b="1" spc="-150" dirty="0">
                  <a:solidFill>
                    <a:srgbClr val="549E39"/>
                  </a:solidFill>
                  <a:latin typeface="楷体" panose="02010609060101010101" pitchFamily="49" charset="-122"/>
                  <a:ea typeface="楷体" panose="02010609060101010101" pitchFamily="49" charset="-122"/>
                </a:rPr>
                <a:t>:</a:t>
              </a:r>
              <a:r>
                <a:rPr lang="zh-CN" altLang="en-US" sz="2400" b="1" spc="-150" dirty="0">
                  <a:solidFill>
                    <a:srgbClr val="549E39"/>
                  </a:solidFill>
                  <a:latin typeface="楷体" panose="02010609060101010101" pitchFamily="49" charset="-122"/>
                  <a:ea typeface="楷体" panose="02010609060101010101" pitchFamily="49" charset="-122"/>
                </a:rPr>
                <a:t>城市道路是照搬苏联模式和经验，</a:t>
              </a:r>
              <a:r>
                <a:rPr lang="zh-CN" altLang="en-US" sz="2400" b="1" spc="-150" dirty="0">
                  <a:solidFill>
                    <a:srgbClr val="C00000"/>
                  </a:solidFill>
                  <a:latin typeface="楷体" panose="02010609060101010101" pitchFamily="49" charset="-122"/>
                  <a:ea typeface="楷体" panose="02010609060101010101" pitchFamily="49" charset="-122"/>
                </a:rPr>
                <a:t>并不符合中国的国情</a:t>
              </a:r>
              <a:r>
                <a:rPr lang="zh-CN" altLang="en-US" sz="2400" b="1" spc="-150" dirty="0">
                  <a:solidFill>
                    <a:srgbClr val="549E39"/>
                  </a:solidFill>
                  <a:latin typeface="楷体" panose="02010609060101010101" pitchFamily="49" charset="-122"/>
                  <a:ea typeface="楷体" panose="02010609060101010101" pitchFamily="49" charset="-122"/>
                </a:rPr>
                <a:t>，转向农村则体现出对国情的洞察与实事求是。正是这一转变，揭开了走上新道路的序幕。</a:t>
              </a:r>
              <a:endParaRPr lang="en-US" altLang="zh-CN" sz="2400" b="1" spc="-150" dirty="0">
                <a:solidFill>
                  <a:srgbClr val="549E39"/>
                </a:solidFill>
                <a:latin typeface="楷体" panose="02010609060101010101" pitchFamily="49" charset="-122"/>
                <a:ea typeface="楷体" panose="02010609060101010101" pitchFamily="49" charset="-122"/>
              </a:endParaRPr>
            </a:p>
          </p:txBody>
        </p:sp>
        <p:sp>
          <p:nvSpPr>
            <p:cNvPr id="35" name="L 形 34">
              <a:extLst>
                <a:ext uri="{FF2B5EF4-FFF2-40B4-BE49-F238E27FC236}">
                  <a16:creationId xmlns:a16="http://schemas.microsoft.com/office/drawing/2014/main" xmlns="" id="{3D99C043-62F1-432D-B44D-2ECEB2543352}"/>
                </a:ext>
              </a:extLst>
            </p:cNvPr>
            <p:cNvSpPr/>
            <p:nvPr/>
          </p:nvSpPr>
          <p:spPr>
            <a:xfrm rot="18900000">
              <a:off x="2198616" y="4196132"/>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6" name="组 18">
              <a:extLst>
                <a:ext uri="{FF2B5EF4-FFF2-40B4-BE49-F238E27FC236}">
                  <a16:creationId xmlns:a16="http://schemas.microsoft.com/office/drawing/2014/main" xmlns="" id="{05D8FBFF-31BE-44EF-9D56-988C4F975627}"/>
                </a:ext>
              </a:extLst>
            </p:cNvPr>
            <p:cNvGrpSpPr/>
            <p:nvPr/>
          </p:nvGrpSpPr>
          <p:grpSpPr>
            <a:xfrm>
              <a:off x="2024386" y="4138396"/>
              <a:ext cx="407046" cy="408770"/>
              <a:chOff x="1770335" y="2654109"/>
              <a:chExt cx="696175" cy="699124"/>
            </a:xfrm>
          </p:grpSpPr>
          <p:sp>
            <p:nvSpPr>
              <p:cNvPr id="39" name="椭圆 38">
                <a:extLst>
                  <a:ext uri="{FF2B5EF4-FFF2-40B4-BE49-F238E27FC236}">
                    <a16:creationId xmlns:a16="http://schemas.microsoft.com/office/drawing/2014/main" xmlns="" id="{41FD5175-BA20-46B1-8BB6-DF5253D03145}"/>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3" name="L 形 42">
                <a:extLst>
                  <a:ext uri="{FF2B5EF4-FFF2-40B4-BE49-F238E27FC236}">
                    <a16:creationId xmlns:a16="http://schemas.microsoft.com/office/drawing/2014/main" xmlns="" id="{E01B8CF9-6D12-4B71-85EC-1AB7FC43FFE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4" name="组 18">
              <a:extLst>
                <a:ext uri="{FF2B5EF4-FFF2-40B4-BE49-F238E27FC236}">
                  <a16:creationId xmlns:a16="http://schemas.microsoft.com/office/drawing/2014/main" xmlns="" id="{ABC34875-C1DA-41E0-ABE9-751B789AD73D}"/>
                </a:ext>
              </a:extLst>
            </p:cNvPr>
            <p:cNvGrpSpPr/>
            <p:nvPr/>
          </p:nvGrpSpPr>
          <p:grpSpPr>
            <a:xfrm>
              <a:off x="8464580" y="4177735"/>
              <a:ext cx="407046" cy="408770"/>
              <a:chOff x="1770335" y="2654109"/>
              <a:chExt cx="696175" cy="699124"/>
            </a:xfrm>
          </p:grpSpPr>
          <p:sp>
            <p:nvSpPr>
              <p:cNvPr id="45" name="椭圆 44">
                <a:extLst>
                  <a:ext uri="{FF2B5EF4-FFF2-40B4-BE49-F238E27FC236}">
                    <a16:creationId xmlns:a16="http://schemas.microsoft.com/office/drawing/2014/main" xmlns="" id="{D50B76D9-5D29-4A11-BCF4-8949FC440099}"/>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9" name="L 形 48">
                <a:extLst>
                  <a:ext uri="{FF2B5EF4-FFF2-40B4-BE49-F238E27FC236}">
                    <a16:creationId xmlns:a16="http://schemas.microsoft.com/office/drawing/2014/main" xmlns="" id="{2F554508-F16E-45C0-8863-E18A0A86BD5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grpSp>
        <p:nvGrpSpPr>
          <p:cNvPr id="3" name="组合 2">
            <a:extLst>
              <a:ext uri="{FF2B5EF4-FFF2-40B4-BE49-F238E27FC236}">
                <a16:creationId xmlns:a16="http://schemas.microsoft.com/office/drawing/2014/main" xmlns="" id="{89136630-6011-4CA0-8990-A4FC74FDBD5B}"/>
              </a:ext>
            </a:extLst>
          </p:cNvPr>
          <p:cNvGrpSpPr/>
          <p:nvPr/>
        </p:nvGrpSpPr>
        <p:grpSpPr>
          <a:xfrm>
            <a:off x="229685" y="3657676"/>
            <a:ext cx="1613519" cy="3114178"/>
            <a:chOff x="229685" y="3657676"/>
            <a:chExt cx="1613519" cy="3114178"/>
          </a:xfrm>
        </p:grpSpPr>
        <p:grpSp>
          <p:nvGrpSpPr>
            <p:cNvPr id="27" name="组合 26">
              <a:extLst>
                <a:ext uri="{FF2B5EF4-FFF2-40B4-BE49-F238E27FC236}">
                  <a16:creationId xmlns:a16="http://schemas.microsoft.com/office/drawing/2014/main" xmlns="" id="{80383D85-154B-4F25-93CB-712183118D94}"/>
                </a:ext>
              </a:extLst>
            </p:cNvPr>
            <p:cNvGrpSpPr/>
            <p:nvPr/>
          </p:nvGrpSpPr>
          <p:grpSpPr>
            <a:xfrm>
              <a:off x="229685" y="4069012"/>
              <a:ext cx="1613519" cy="2702842"/>
              <a:chOff x="907074" y="3053950"/>
              <a:chExt cx="1613519" cy="1500066"/>
            </a:xfrm>
          </p:grpSpPr>
          <p:sp>
            <p:nvSpPr>
              <p:cNvPr id="28" name="矩形 27">
                <a:extLst>
                  <a:ext uri="{FF2B5EF4-FFF2-40B4-BE49-F238E27FC236}">
                    <a16:creationId xmlns:a16="http://schemas.microsoft.com/office/drawing/2014/main" xmlns="" id="{0BF1C321-D153-4115-8038-478069E376B5}"/>
                  </a:ext>
                </a:extLst>
              </p:cNvPr>
              <p:cNvSpPr/>
              <p:nvPr/>
            </p:nvSpPr>
            <p:spPr>
              <a:xfrm>
                <a:off x="907074" y="3053950"/>
                <a:ext cx="1613519" cy="15000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9" name="矩形 28">
                <a:extLst>
                  <a:ext uri="{FF2B5EF4-FFF2-40B4-BE49-F238E27FC236}">
                    <a16:creationId xmlns:a16="http://schemas.microsoft.com/office/drawing/2014/main" xmlns="" id="{F655E4AC-D099-48D2-95A5-99A569526195}"/>
                  </a:ext>
                </a:extLst>
              </p:cNvPr>
              <p:cNvSpPr/>
              <p:nvPr/>
            </p:nvSpPr>
            <p:spPr>
              <a:xfrm>
                <a:off x="907074" y="3413282"/>
                <a:ext cx="1613519" cy="768666"/>
              </a:xfrm>
              <a:prstGeom prst="rect">
                <a:avLst/>
              </a:prstGeom>
            </p:spPr>
            <p:txBody>
              <a:bodyPr wrap="square">
                <a:spAutoFit/>
              </a:bodyPr>
              <a:lstStyle/>
              <a:p>
                <a:pPr algn="ctr" defTabSz="609585"/>
                <a:r>
                  <a:rPr lang="zh-CN" altLang="en-US" sz="2800" b="1" dirty="0">
                    <a:solidFill>
                      <a:schemeClr val="bg1"/>
                    </a:solidFill>
                    <a:ea typeface="微软雅黑" charset="0"/>
                  </a:rPr>
                  <a:t>历史阐释</a:t>
                </a:r>
                <a:endParaRPr lang="en-US" altLang="zh-CN" sz="2800" b="1" dirty="0">
                  <a:solidFill>
                    <a:schemeClr val="bg1"/>
                  </a:solidFill>
                  <a:ea typeface="微软雅黑" charset="0"/>
                </a:endParaRPr>
              </a:p>
              <a:p>
                <a:pPr algn="ctr" defTabSz="609585"/>
                <a:r>
                  <a:rPr lang="zh-CN" altLang="en-US" sz="2800" b="1" dirty="0">
                    <a:solidFill>
                      <a:schemeClr val="bg1"/>
                    </a:solidFill>
                    <a:ea typeface="微软雅黑" charset="0"/>
                  </a:rPr>
                  <a:t>与</a:t>
                </a:r>
                <a:endParaRPr lang="en-US" altLang="zh-CN" sz="2800" b="1" dirty="0">
                  <a:solidFill>
                    <a:schemeClr val="bg1"/>
                  </a:solidFill>
                  <a:ea typeface="微软雅黑" charset="0"/>
                </a:endParaRPr>
              </a:p>
              <a:p>
                <a:pPr algn="ctr" defTabSz="609585"/>
                <a:r>
                  <a:rPr lang="zh-CN" altLang="en-US" sz="2800" b="1" dirty="0">
                    <a:solidFill>
                      <a:schemeClr val="bg1"/>
                    </a:solidFill>
                    <a:ea typeface="微软雅黑" charset="0"/>
                  </a:rPr>
                  <a:t>价值判断</a:t>
                </a:r>
                <a:endParaRPr lang="en-US" altLang="zh-CN" sz="2800" b="1" dirty="0">
                  <a:solidFill>
                    <a:schemeClr val="bg1"/>
                  </a:solidFill>
                  <a:ea typeface="微软雅黑" charset="0"/>
                </a:endParaRPr>
              </a:p>
            </p:txBody>
          </p:sp>
        </p:grpSp>
        <p:sp>
          <p:nvSpPr>
            <p:cNvPr id="55" name="椭圆 54">
              <a:extLst>
                <a:ext uri="{FF2B5EF4-FFF2-40B4-BE49-F238E27FC236}">
                  <a16:creationId xmlns:a16="http://schemas.microsoft.com/office/drawing/2014/main" xmlns="" id="{0E006FE0-FC7D-4597-A8E5-80F69D04B590}"/>
                </a:ext>
              </a:extLst>
            </p:cNvPr>
            <p:cNvSpPr/>
            <p:nvPr/>
          </p:nvSpPr>
          <p:spPr>
            <a:xfrm flipH="1">
              <a:off x="864252" y="3657676"/>
              <a:ext cx="360563" cy="360565"/>
            </a:xfrm>
            <a:prstGeom prst="ellipse">
              <a:avLst/>
            </a:prstGeom>
            <a:solidFill>
              <a:srgbClr val="A3D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6" name="右箭头 40">
              <a:extLst>
                <a:ext uri="{FF2B5EF4-FFF2-40B4-BE49-F238E27FC236}">
                  <a16:creationId xmlns:a16="http://schemas.microsoft.com/office/drawing/2014/main" xmlns="" id="{A9D48489-C1FA-47DC-B589-B5DC58DC532A}"/>
                </a:ext>
              </a:extLst>
            </p:cNvPr>
            <p:cNvSpPr/>
            <p:nvPr/>
          </p:nvSpPr>
          <p:spPr>
            <a:xfrm rot="5400000">
              <a:off x="880244" y="4021598"/>
              <a:ext cx="347324" cy="217198"/>
            </a:xfrm>
            <a:prstGeom prst="rightArrow">
              <a:avLst>
                <a:gd name="adj1" fmla="val 24450"/>
                <a:gd name="adj2" fmla="val 50000"/>
              </a:avLst>
            </a:prstGeom>
            <a:solidFill>
              <a:srgbClr val="A3D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sp>
        <p:nvSpPr>
          <p:cNvPr id="37" name="文本框 36">
            <a:extLst>
              <a:ext uri="{FF2B5EF4-FFF2-40B4-BE49-F238E27FC236}">
                <a16:creationId xmlns:a16="http://schemas.microsoft.com/office/drawing/2014/main" xmlns="" id="{74FD5CA3-D3AC-41EF-8694-4651DD3038A2}"/>
              </a:ext>
            </a:extLst>
          </p:cNvPr>
          <p:cNvSpPr txBox="1"/>
          <p:nvPr/>
        </p:nvSpPr>
        <p:spPr>
          <a:xfrm>
            <a:off x="-333587" y="202289"/>
            <a:ext cx="13015101" cy="646331"/>
          </a:xfrm>
          <a:prstGeom prst="rect">
            <a:avLst/>
          </a:prstGeom>
          <a:noFill/>
        </p:spPr>
        <p:txBody>
          <a:bodyPr wrap="none" rtlCol="0">
            <a:spAutoFit/>
          </a:bodyPr>
          <a:lstStyle/>
          <a:p>
            <a:pPr algn="dist"/>
            <a:r>
              <a:rPr kumimoji="1" lang="zh-CN" altLang="en-US" sz="3600" b="1" spc="-150" dirty="0">
                <a:solidFill>
                  <a:srgbClr val="009FB8"/>
                </a:solidFill>
                <a:latin typeface="Microsoft YaHei" charset="0"/>
                <a:ea typeface="Microsoft YaHei" charset="0"/>
                <a:cs typeface="Microsoft YaHei" charset="0"/>
              </a:rPr>
              <a:t>（二）新路的探索：工农武装割据与新道路的开辟（探索的过程）</a:t>
            </a:r>
          </a:p>
        </p:txBody>
      </p:sp>
    </p:spTree>
    <p:extLst>
      <p:ext uri="{BB962C8B-B14F-4D97-AF65-F5344CB8AC3E}">
        <p14:creationId xmlns:p14="http://schemas.microsoft.com/office/powerpoint/2010/main" val="1212553348"/>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26" presetClass="emph" presetSubtype="0" fill="hold" nodeType="afterEffect">
                                  <p:stCondLst>
                                    <p:cond delay="0"/>
                                  </p:stCondLst>
                                  <p:childTnLst>
                                    <p:animEffect transition="out" filter="fade">
                                      <p:cBhvr>
                                        <p:cTn id="9" dur="500" tmFilter="0, 0; .2, .5; .8, .5; 1, 0"/>
                                        <p:tgtEl>
                                          <p:spTgt spid="3"/>
                                        </p:tgtEl>
                                      </p:cBhvr>
                                    </p:animEffect>
                                    <p:animScale>
                                      <p:cBhvr>
                                        <p:cTn id="10" dur="250" autoRev="1" fill="hold"/>
                                        <p:tgtEl>
                                          <p:spTgt spid="3"/>
                                        </p:tgtEl>
                                      </p:cBhvr>
                                      <p:by x="105000" y="105000"/>
                                    </p:animScale>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58678" y="1237408"/>
            <a:ext cx="1613519" cy="3180479"/>
            <a:chOff x="907074" y="3024419"/>
            <a:chExt cx="1613519" cy="1574826"/>
          </a:xfrm>
        </p:grpSpPr>
        <p:sp>
          <p:nvSpPr>
            <p:cNvPr id="33" name="矩形 32"/>
            <p:cNvSpPr/>
            <p:nvPr/>
          </p:nvSpPr>
          <p:spPr>
            <a:xfrm>
              <a:off x="907074" y="3024419"/>
              <a:ext cx="1613519" cy="1574826"/>
            </a:xfrm>
            <a:prstGeom prst="rect">
              <a:avLst/>
            </a:prstGeom>
            <a:solidFill>
              <a:srgbClr val="3F762B"/>
            </a:solidFill>
            <a:ln w="12700">
              <a:solidFill>
                <a:srgbClr val="3F76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矩形 33"/>
            <p:cNvSpPr/>
            <p:nvPr/>
          </p:nvSpPr>
          <p:spPr>
            <a:xfrm>
              <a:off x="907074" y="3150899"/>
              <a:ext cx="1613519" cy="1343964"/>
            </a:xfrm>
            <a:prstGeom prst="rect">
              <a:avLst/>
            </a:prstGeom>
          </p:spPr>
          <p:txBody>
            <a:bodyPr wrap="square">
              <a:spAutoFit/>
            </a:bodyPr>
            <a:lstStyle/>
            <a:p>
              <a:pPr defTabSz="609585"/>
              <a:r>
                <a:rPr lang="zh-CN" altLang="en-US" sz="2800" b="1" dirty="0">
                  <a:solidFill>
                    <a:schemeClr val="bg1"/>
                  </a:solidFill>
                  <a:ea typeface="微软雅黑" charset="0"/>
                </a:rPr>
                <a:t>环节</a:t>
              </a:r>
              <a:r>
                <a:rPr lang="en-US" altLang="zh-CN" sz="2800" b="1" dirty="0">
                  <a:solidFill>
                    <a:schemeClr val="bg1"/>
                  </a:solidFill>
                  <a:ea typeface="微软雅黑" charset="0"/>
                </a:rPr>
                <a:t>2</a:t>
              </a:r>
              <a:r>
                <a:rPr lang="zh-CN" altLang="en-US" sz="2800" b="1" dirty="0">
                  <a:solidFill>
                    <a:schemeClr val="bg1"/>
                  </a:solidFill>
                  <a:ea typeface="微软雅黑" charset="0"/>
                </a:rPr>
                <a:t>：井冈山的道路（农村包围城市道路）</a:t>
              </a:r>
              <a:endParaRPr lang="en-US" altLang="zh-CN" sz="2800" b="1" dirty="0">
                <a:solidFill>
                  <a:schemeClr val="bg1"/>
                </a:solidFill>
                <a:ea typeface="微软雅黑" charset="0"/>
              </a:endParaRPr>
            </a:p>
          </p:txBody>
        </p:sp>
      </p:grpSp>
      <p:sp>
        <p:nvSpPr>
          <p:cNvPr id="68" name="矩形 67"/>
          <p:cNvSpPr/>
          <p:nvPr/>
        </p:nvSpPr>
        <p:spPr>
          <a:xfrm>
            <a:off x="1936333" y="1242270"/>
            <a:ext cx="9943927" cy="3175618"/>
          </a:xfrm>
          <a:prstGeom prst="rect">
            <a:avLst/>
          </a:prstGeom>
          <a:noFill/>
          <a:ln w="38100">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3F762B"/>
              </a:solidFill>
            </a:endParaRPr>
          </a:p>
        </p:txBody>
      </p:sp>
      <p:sp>
        <p:nvSpPr>
          <p:cNvPr id="48" name="矩形 47"/>
          <p:cNvSpPr/>
          <p:nvPr/>
        </p:nvSpPr>
        <p:spPr>
          <a:xfrm>
            <a:off x="2693129" y="1398841"/>
            <a:ext cx="8898628" cy="1692771"/>
          </a:xfrm>
          <a:prstGeom prst="rect">
            <a:avLst/>
          </a:prstGeom>
        </p:spPr>
        <p:txBody>
          <a:bodyPr wrap="square">
            <a:spAutoFit/>
          </a:bodyPr>
          <a:lstStyle/>
          <a:p>
            <a:pPr defTabSz="609585"/>
            <a:r>
              <a:rPr lang="zh-CN" altLang="en-US" sz="2600" b="1" dirty="0">
                <a:solidFill>
                  <a:srgbClr val="3F762B"/>
                </a:solidFill>
                <a:ea typeface="微软雅黑" charset="0"/>
              </a:rPr>
              <a:t>学生活动：根据材料概括</a:t>
            </a:r>
            <a:r>
              <a:rPr lang="zh-CN" altLang="en-US" sz="2600" b="1" dirty="0">
                <a:solidFill>
                  <a:srgbClr val="C00000"/>
                </a:solidFill>
                <a:ea typeface="微软雅黑" charset="0"/>
              </a:rPr>
              <a:t>创建井冈山根据地</a:t>
            </a:r>
            <a:r>
              <a:rPr lang="zh-CN" altLang="en-US" sz="2600" b="1" dirty="0">
                <a:solidFill>
                  <a:srgbClr val="3F762B"/>
                </a:solidFill>
                <a:ea typeface="微软雅黑" charset="0"/>
              </a:rPr>
              <a:t>的过程，并对井冈山的实践活动进行分类；概括</a:t>
            </a:r>
            <a:r>
              <a:rPr lang="zh-CN" altLang="en-US" sz="2600" b="1" dirty="0">
                <a:solidFill>
                  <a:srgbClr val="C00000"/>
                </a:solidFill>
                <a:ea typeface="微软雅黑" charset="0"/>
              </a:rPr>
              <a:t>工农武装割据理论</a:t>
            </a:r>
            <a:r>
              <a:rPr lang="zh-CN" altLang="en-US" sz="2600" b="1" dirty="0">
                <a:solidFill>
                  <a:srgbClr val="3F762B"/>
                </a:solidFill>
                <a:ea typeface="微软雅黑" charset="0"/>
              </a:rPr>
              <a:t>的主要内容，并分析其必要性；通过图片及文字直观认识在毛泽东工农武装割据思想的指引下，</a:t>
            </a:r>
            <a:r>
              <a:rPr lang="zh-CN" altLang="en-US" sz="2600" b="1" dirty="0">
                <a:solidFill>
                  <a:srgbClr val="C00000"/>
                </a:solidFill>
                <a:ea typeface="微软雅黑" charset="0"/>
              </a:rPr>
              <a:t>井冈山模式</a:t>
            </a:r>
            <a:r>
              <a:rPr lang="zh-CN" altLang="en-US" sz="2600" b="1" dirty="0">
                <a:solidFill>
                  <a:srgbClr val="3F762B"/>
                </a:solidFill>
                <a:ea typeface="微软雅黑" charset="0"/>
              </a:rPr>
              <a:t>得到推广。</a:t>
            </a:r>
            <a:endParaRPr lang="zh-CN" altLang="en-US" sz="2600" dirty="0">
              <a:solidFill>
                <a:srgbClr val="3F762B"/>
              </a:solidFill>
              <a:ea typeface="微软雅黑" charset="0"/>
            </a:endParaRPr>
          </a:p>
        </p:txBody>
      </p:sp>
      <p:sp>
        <p:nvSpPr>
          <p:cNvPr id="57" name="矩形 56"/>
          <p:cNvSpPr/>
          <p:nvPr/>
        </p:nvSpPr>
        <p:spPr>
          <a:xfrm>
            <a:off x="2693129" y="3043562"/>
            <a:ext cx="9104303" cy="1292662"/>
          </a:xfrm>
          <a:prstGeom prst="rect">
            <a:avLst/>
          </a:prstGeom>
        </p:spPr>
        <p:txBody>
          <a:bodyPr wrap="square">
            <a:spAutoFit/>
          </a:bodyPr>
          <a:lstStyle/>
          <a:p>
            <a:pPr defTabSz="609585"/>
            <a:r>
              <a:rPr lang="zh-CN" altLang="en-US" sz="2600" b="1" dirty="0">
                <a:solidFill>
                  <a:srgbClr val="3F762B"/>
                </a:solidFill>
                <a:ea typeface="微软雅黑" charset="0"/>
              </a:rPr>
              <a:t>设计意图：围绕“创建井冈山根据地</a:t>
            </a:r>
            <a:r>
              <a:rPr lang="en-US" altLang="zh-CN" sz="2600" b="1" dirty="0">
                <a:solidFill>
                  <a:srgbClr val="3F762B"/>
                </a:solidFill>
                <a:ea typeface="微软雅黑" charset="0"/>
              </a:rPr>
              <a:t>-</a:t>
            </a:r>
            <a:r>
              <a:rPr lang="zh-CN" altLang="en-US" sz="2600" b="1" dirty="0">
                <a:solidFill>
                  <a:srgbClr val="3F762B"/>
                </a:solidFill>
                <a:ea typeface="微软雅黑" charset="0"/>
              </a:rPr>
              <a:t>构建工农武装割据理论</a:t>
            </a:r>
            <a:r>
              <a:rPr lang="en-US" altLang="zh-CN" sz="2600" b="1" dirty="0">
                <a:solidFill>
                  <a:srgbClr val="3F762B"/>
                </a:solidFill>
                <a:ea typeface="微软雅黑" charset="0"/>
              </a:rPr>
              <a:t>—</a:t>
            </a:r>
            <a:r>
              <a:rPr lang="zh-CN" altLang="en-US" sz="2600" b="1" dirty="0">
                <a:solidFill>
                  <a:srgbClr val="3F762B"/>
                </a:solidFill>
                <a:ea typeface="微软雅黑" charset="0"/>
              </a:rPr>
              <a:t>巩固和发展根据地”的逻辑分析史实，引导学生认识到工农武装割据理论所开创的革命道路是</a:t>
            </a:r>
            <a:r>
              <a:rPr lang="zh-CN" altLang="en-US" sz="2600" b="1" dirty="0">
                <a:solidFill>
                  <a:srgbClr val="C00000"/>
                </a:solidFill>
                <a:ea typeface="微软雅黑" charset="0"/>
              </a:rPr>
              <a:t>马克思主义中国化</a:t>
            </a:r>
            <a:r>
              <a:rPr lang="zh-CN" altLang="en-US" sz="2600" b="1" dirty="0">
                <a:solidFill>
                  <a:srgbClr val="3F762B"/>
                </a:solidFill>
                <a:ea typeface="微软雅黑" charset="0"/>
              </a:rPr>
              <a:t>的产物。</a:t>
            </a:r>
            <a:endParaRPr lang="zh-CN" altLang="en-US" sz="2600" dirty="0">
              <a:solidFill>
                <a:srgbClr val="3F762B"/>
              </a:solidFill>
              <a:ea typeface="微软雅黑" charset="0"/>
            </a:endParaRPr>
          </a:p>
        </p:txBody>
      </p:sp>
      <p:sp>
        <p:nvSpPr>
          <p:cNvPr id="60" name="L 形 59"/>
          <p:cNvSpPr/>
          <p:nvPr/>
        </p:nvSpPr>
        <p:spPr>
          <a:xfrm rot="18900000">
            <a:off x="2327609" y="1531163"/>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1" name="组 18"/>
          <p:cNvGrpSpPr/>
          <p:nvPr/>
        </p:nvGrpSpPr>
        <p:grpSpPr>
          <a:xfrm>
            <a:off x="2153379" y="1516536"/>
            <a:ext cx="407046" cy="408770"/>
            <a:chOff x="1770335" y="2654109"/>
            <a:chExt cx="696175" cy="699124"/>
          </a:xfrm>
        </p:grpSpPr>
        <p:sp>
          <p:nvSpPr>
            <p:cNvPr id="62" name="椭圆 61"/>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3" name="L 形 62"/>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0" name="组 18">
            <a:extLst>
              <a:ext uri="{FF2B5EF4-FFF2-40B4-BE49-F238E27FC236}">
                <a16:creationId xmlns:a16="http://schemas.microsoft.com/office/drawing/2014/main" xmlns="" id="{44129DE0-2604-406D-84B2-D6ECE4F989BC}"/>
              </a:ext>
            </a:extLst>
          </p:cNvPr>
          <p:cNvGrpSpPr/>
          <p:nvPr/>
        </p:nvGrpSpPr>
        <p:grpSpPr>
          <a:xfrm>
            <a:off x="2153379" y="3125300"/>
            <a:ext cx="407046" cy="408770"/>
            <a:chOff x="1770335" y="2654109"/>
            <a:chExt cx="696175" cy="699124"/>
          </a:xfrm>
        </p:grpSpPr>
        <p:sp>
          <p:nvSpPr>
            <p:cNvPr id="41" name="椭圆 40">
              <a:extLst>
                <a:ext uri="{FF2B5EF4-FFF2-40B4-BE49-F238E27FC236}">
                  <a16:creationId xmlns:a16="http://schemas.microsoft.com/office/drawing/2014/main" xmlns="" id="{C1351C37-B99A-4A45-A5CD-48057E40DE83}"/>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2" name="L 形 41">
              <a:extLst>
                <a:ext uri="{FF2B5EF4-FFF2-40B4-BE49-F238E27FC236}">
                  <a16:creationId xmlns:a16="http://schemas.microsoft.com/office/drawing/2014/main" xmlns="" id="{CC2DA2B3-27AE-445B-B2CA-C51C6E8D151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7" name="文本框 26">
            <a:extLst>
              <a:ext uri="{FF2B5EF4-FFF2-40B4-BE49-F238E27FC236}">
                <a16:creationId xmlns:a16="http://schemas.microsoft.com/office/drawing/2014/main" xmlns="" id="{1847271E-4D39-4E9E-863B-5B73087DC647}"/>
              </a:ext>
            </a:extLst>
          </p:cNvPr>
          <p:cNvSpPr txBox="1"/>
          <p:nvPr/>
        </p:nvSpPr>
        <p:spPr>
          <a:xfrm>
            <a:off x="-333587" y="202289"/>
            <a:ext cx="13015101" cy="646331"/>
          </a:xfrm>
          <a:prstGeom prst="rect">
            <a:avLst/>
          </a:prstGeom>
          <a:noFill/>
        </p:spPr>
        <p:txBody>
          <a:bodyPr wrap="none" rtlCol="0">
            <a:spAutoFit/>
          </a:bodyPr>
          <a:lstStyle/>
          <a:p>
            <a:pPr algn="dist"/>
            <a:r>
              <a:rPr kumimoji="1" lang="zh-CN" altLang="en-US" sz="3600" b="1" spc="-150" dirty="0">
                <a:solidFill>
                  <a:srgbClr val="009FB8"/>
                </a:solidFill>
                <a:latin typeface="Microsoft YaHei" charset="0"/>
                <a:ea typeface="Microsoft YaHei" charset="0"/>
                <a:cs typeface="Microsoft YaHei" charset="0"/>
              </a:rPr>
              <a:t>（二）新路的探索：工农武装割据与新道路的开辟（探索的过程）</a:t>
            </a:r>
          </a:p>
        </p:txBody>
      </p:sp>
      <p:pic>
        <p:nvPicPr>
          <p:cNvPr id="30" name="图片 29">
            <a:extLst>
              <a:ext uri="{FF2B5EF4-FFF2-40B4-BE49-F238E27FC236}">
                <a16:creationId xmlns:a16="http://schemas.microsoft.com/office/drawing/2014/main" xmlns="" id="{CBAE3B7A-DD17-455E-9B2F-D60810F88BAC}"/>
              </a:ext>
            </a:extLst>
          </p:cNvPr>
          <p:cNvPicPr/>
          <p:nvPr/>
        </p:nvPicPr>
        <p:blipFill>
          <a:blip r:embed="rId3"/>
          <a:srcRect l="1138" t="1067" r="1138" b="645"/>
          <a:stretch>
            <a:fillRect/>
          </a:stretch>
        </p:blipFill>
        <p:spPr>
          <a:xfrm>
            <a:off x="9631716" y="4683313"/>
            <a:ext cx="2248544" cy="2121667"/>
          </a:xfrm>
          <a:prstGeom prst="rect">
            <a:avLst/>
          </a:prstGeom>
        </p:spPr>
      </p:pic>
      <p:grpSp>
        <p:nvGrpSpPr>
          <p:cNvPr id="7" name="组合 6">
            <a:extLst>
              <a:ext uri="{FF2B5EF4-FFF2-40B4-BE49-F238E27FC236}">
                <a16:creationId xmlns:a16="http://schemas.microsoft.com/office/drawing/2014/main" xmlns="" id="{930555B6-3FE5-459E-A6C5-9BEDF7AD2591}"/>
              </a:ext>
            </a:extLst>
          </p:cNvPr>
          <p:cNvGrpSpPr/>
          <p:nvPr/>
        </p:nvGrpSpPr>
        <p:grpSpPr>
          <a:xfrm>
            <a:off x="818148" y="4626943"/>
            <a:ext cx="8574923" cy="2091679"/>
            <a:chOff x="818148" y="4626943"/>
            <a:chExt cx="8574923" cy="2091679"/>
          </a:xfrm>
        </p:grpSpPr>
        <p:pic>
          <p:nvPicPr>
            <p:cNvPr id="29" name="图片 28">
              <a:extLst>
                <a:ext uri="{FF2B5EF4-FFF2-40B4-BE49-F238E27FC236}">
                  <a16:creationId xmlns:a16="http://schemas.microsoft.com/office/drawing/2014/main" xmlns="" id="{59CB2622-081B-4A76-8EBA-BA870D87C5CC}"/>
                </a:ext>
              </a:extLst>
            </p:cNvPr>
            <p:cNvPicPr/>
            <p:nvPr/>
          </p:nvPicPr>
          <p:blipFill>
            <a:blip r:embed="rId4"/>
            <a:stretch>
              <a:fillRect/>
            </a:stretch>
          </p:blipFill>
          <p:spPr>
            <a:xfrm>
              <a:off x="1377254" y="4626943"/>
              <a:ext cx="7119950" cy="2091679"/>
            </a:xfrm>
            <a:prstGeom prst="rect">
              <a:avLst/>
            </a:prstGeom>
            <a:noFill/>
            <a:ln>
              <a:noFill/>
            </a:ln>
          </p:spPr>
        </p:pic>
        <p:sp>
          <p:nvSpPr>
            <p:cNvPr id="5" name="矩形 4">
              <a:extLst>
                <a:ext uri="{FF2B5EF4-FFF2-40B4-BE49-F238E27FC236}">
                  <a16:creationId xmlns:a16="http://schemas.microsoft.com/office/drawing/2014/main" xmlns="" id="{25ADD27C-1316-4B3C-8FD5-BE4F11A8648A}"/>
                </a:ext>
              </a:extLst>
            </p:cNvPr>
            <p:cNvSpPr/>
            <p:nvPr/>
          </p:nvSpPr>
          <p:spPr>
            <a:xfrm>
              <a:off x="818148" y="6038904"/>
              <a:ext cx="1107996" cy="369332"/>
            </a:xfrm>
            <a:prstGeom prst="rect">
              <a:avLst/>
            </a:prstGeom>
          </p:spPr>
          <p:txBody>
            <a:bodyPr wrap="none">
              <a:spAutoFit/>
            </a:bodyPr>
            <a:lstStyle/>
            <a:p>
              <a:r>
                <a:rPr lang="zh-CN" altLang="zh-CN" dirty="0">
                  <a:solidFill>
                    <a:srgbClr val="C00000"/>
                  </a:solidFill>
                  <a:latin typeface="楷体" panose="02010609060101010101" pitchFamily="49" charset="-122"/>
                  <a:ea typeface="楷体" panose="02010609060101010101" pitchFamily="49" charset="-122"/>
                </a:rPr>
                <a:t>斗争形式</a:t>
              </a:r>
              <a:endParaRPr lang="zh-CN" altLang="en-US" dirty="0">
                <a:solidFill>
                  <a:srgbClr val="C00000"/>
                </a:solidFill>
                <a:latin typeface="楷体" panose="02010609060101010101" pitchFamily="49" charset="-122"/>
                <a:ea typeface="楷体" panose="02010609060101010101" pitchFamily="49" charset="-122"/>
              </a:endParaRPr>
            </a:p>
          </p:txBody>
        </p:sp>
        <p:sp>
          <p:nvSpPr>
            <p:cNvPr id="32" name="矩形 31">
              <a:extLst>
                <a:ext uri="{FF2B5EF4-FFF2-40B4-BE49-F238E27FC236}">
                  <a16:creationId xmlns:a16="http://schemas.microsoft.com/office/drawing/2014/main" xmlns="" id="{3EF40829-3916-4327-A842-E25A3F637069}"/>
                </a:ext>
              </a:extLst>
            </p:cNvPr>
            <p:cNvSpPr/>
            <p:nvPr/>
          </p:nvSpPr>
          <p:spPr>
            <a:xfrm>
              <a:off x="4248005" y="5952850"/>
              <a:ext cx="1107996" cy="369332"/>
            </a:xfrm>
            <a:prstGeom prst="rect">
              <a:avLst/>
            </a:prstGeom>
          </p:spPr>
          <p:txBody>
            <a:bodyPr wrap="none">
              <a:spAutoFit/>
            </a:bodyPr>
            <a:lstStyle/>
            <a:p>
              <a:r>
                <a:rPr lang="zh-CN" altLang="en-US" dirty="0">
                  <a:solidFill>
                    <a:srgbClr val="C00000"/>
                  </a:solidFill>
                  <a:latin typeface="楷体" panose="02010609060101010101" pitchFamily="49" charset="-122"/>
                  <a:ea typeface="楷体" panose="02010609060101010101" pitchFamily="49" charset="-122"/>
                </a:rPr>
                <a:t>中心内容</a:t>
              </a:r>
            </a:p>
          </p:txBody>
        </p:sp>
        <p:sp>
          <p:nvSpPr>
            <p:cNvPr id="35" name="矩形 34">
              <a:extLst>
                <a:ext uri="{FF2B5EF4-FFF2-40B4-BE49-F238E27FC236}">
                  <a16:creationId xmlns:a16="http://schemas.microsoft.com/office/drawing/2014/main" xmlns="" id="{20DADEB2-0738-49D9-95B9-9A52F574168D}"/>
                </a:ext>
              </a:extLst>
            </p:cNvPr>
            <p:cNvSpPr/>
            <p:nvPr/>
          </p:nvSpPr>
          <p:spPr>
            <a:xfrm>
              <a:off x="7823411" y="6034514"/>
              <a:ext cx="1569660" cy="369332"/>
            </a:xfrm>
            <a:prstGeom prst="rect">
              <a:avLst/>
            </a:prstGeom>
          </p:spPr>
          <p:txBody>
            <a:bodyPr wrap="none">
              <a:spAutoFit/>
            </a:bodyPr>
            <a:lstStyle/>
            <a:p>
              <a:r>
                <a:rPr lang="zh-CN" altLang="en-US" dirty="0">
                  <a:solidFill>
                    <a:srgbClr val="C00000"/>
                  </a:solidFill>
                  <a:latin typeface="楷体" panose="02010609060101010101" pitchFamily="49" charset="-122"/>
                  <a:ea typeface="楷体" panose="02010609060101010101" pitchFamily="49" charset="-122"/>
                </a:rPr>
                <a:t>立足点出发点</a:t>
              </a:r>
            </a:p>
          </p:txBody>
        </p:sp>
      </p:grpSp>
    </p:spTree>
    <p:extLst>
      <p:ext uri="{BB962C8B-B14F-4D97-AF65-F5344CB8AC3E}">
        <p14:creationId xmlns:p14="http://schemas.microsoft.com/office/powerpoint/2010/main" val="4239454841"/>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58678" y="1227134"/>
            <a:ext cx="1613519" cy="2393936"/>
            <a:chOff x="907074" y="3024419"/>
            <a:chExt cx="1613519" cy="1431996"/>
          </a:xfrm>
        </p:grpSpPr>
        <p:sp>
          <p:nvSpPr>
            <p:cNvPr id="33" name="矩形 32"/>
            <p:cNvSpPr/>
            <p:nvPr/>
          </p:nvSpPr>
          <p:spPr>
            <a:xfrm>
              <a:off x="907074" y="3024419"/>
              <a:ext cx="1613519" cy="1431996"/>
            </a:xfrm>
            <a:prstGeom prst="rect">
              <a:avLst/>
            </a:prstGeom>
            <a:solidFill>
              <a:srgbClr val="3F762B"/>
            </a:solidFill>
            <a:ln w="12700">
              <a:solidFill>
                <a:srgbClr val="3F76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矩形 33"/>
            <p:cNvSpPr/>
            <p:nvPr/>
          </p:nvSpPr>
          <p:spPr>
            <a:xfrm>
              <a:off x="907074" y="3150899"/>
              <a:ext cx="1613519" cy="1086218"/>
            </a:xfrm>
            <a:prstGeom prst="rect">
              <a:avLst/>
            </a:prstGeom>
          </p:spPr>
          <p:txBody>
            <a:bodyPr wrap="square">
              <a:spAutoFit/>
            </a:bodyPr>
            <a:lstStyle/>
            <a:p>
              <a:pPr defTabSz="609585"/>
              <a:r>
                <a:rPr lang="zh-CN" altLang="en-US" sz="2800" b="1" dirty="0">
                  <a:solidFill>
                    <a:schemeClr val="bg1"/>
                  </a:solidFill>
                  <a:ea typeface="微软雅黑" charset="0"/>
                </a:rPr>
                <a:t>环节</a:t>
              </a:r>
              <a:r>
                <a:rPr lang="en-US" altLang="zh-CN" sz="2800" b="1" dirty="0">
                  <a:solidFill>
                    <a:schemeClr val="bg1"/>
                  </a:solidFill>
                  <a:ea typeface="微软雅黑" charset="0"/>
                </a:rPr>
                <a:t>1</a:t>
              </a:r>
              <a:r>
                <a:rPr lang="zh-CN" altLang="en-US" sz="2800" b="1" dirty="0">
                  <a:solidFill>
                    <a:schemeClr val="bg1"/>
                  </a:solidFill>
                  <a:ea typeface="微软雅黑" charset="0"/>
                </a:rPr>
                <a:t>：左倾与顿挫（长征的背景）</a:t>
              </a:r>
              <a:endParaRPr lang="en-US" altLang="zh-CN" sz="2800" b="1" dirty="0">
                <a:solidFill>
                  <a:schemeClr val="bg1"/>
                </a:solidFill>
                <a:ea typeface="微软雅黑" charset="0"/>
              </a:endParaRPr>
            </a:p>
          </p:txBody>
        </p:sp>
      </p:grpSp>
      <p:sp>
        <p:nvSpPr>
          <p:cNvPr id="68" name="矩形 67"/>
          <p:cNvSpPr/>
          <p:nvPr/>
        </p:nvSpPr>
        <p:spPr>
          <a:xfrm>
            <a:off x="1936333" y="1242271"/>
            <a:ext cx="9943927" cy="2378802"/>
          </a:xfrm>
          <a:prstGeom prst="rect">
            <a:avLst/>
          </a:prstGeom>
          <a:noFill/>
          <a:ln w="38100">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3F762B"/>
              </a:solidFill>
            </a:endParaRPr>
          </a:p>
        </p:txBody>
      </p:sp>
      <p:sp>
        <p:nvSpPr>
          <p:cNvPr id="48" name="矩形 47"/>
          <p:cNvSpPr/>
          <p:nvPr/>
        </p:nvSpPr>
        <p:spPr>
          <a:xfrm>
            <a:off x="2693129" y="1398841"/>
            <a:ext cx="8898628" cy="512769"/>
          </a:xfrm>
          <a:prstGeom prst="rect">
            <a:avLst/>
          </a:prstGeom>
        </p:spPr>
        <p:txBody>
          <a:bodyPr wrap="square">
            <a:spAutoFit/>
          </a:bodyPr>
          <a:lstStyle/>
          <a:p>
            <a:pPr defTabSz="609585">
              <a:lnSpc>
                <a:spcPct val="114000"/>
              </a:lnSpc>
            </a:pPr>
            <a:r>
              <a:rPr lang="zh-CN" altLang="en-US" sz="2600" b="1" dirty="0">
                <a:solidFill>
                  <a:srgbClr val="3F762B"/>
                </a:solidFill>
                <a:ea typeface="微软雅黑" charset="0"/>
              </a:rPr>
              <a:t>学生活动：根据表格、地图等材料概括红军被迫长征的原因。</a:t>
            </a:r>
            <a:endParaRPr lang="zh-CN" altLang="en-US" sz="2600" dirty="0">
              <a:solidFill>
                <a:srgbClr val="3F762B"/>
              </a:solidFill>
              <a:ea typeface="微软雅黑" charset="0"/>
            </a:endParaRPr>
          </a:p>
        </p:txBody>
      </p:sp>
      <p:sp>
        <p:nvSpPr>
          <p:cNvPr id="57" name="矩形 56"/>
          <p:cNvSpPr/>
          <p:nvPr/>
        </p:nvSpPr>
        <p:spPr>
          <a:xfrm>
            <a:off x="2694422" y="1925306"/>
            <a:ext cx="9104303" cy="1600759"/>
          </a:xfrm>
          <a:prstGeom prst="rect">
            <a:avLst/>
          </a:prstGeom>
        </p:spPr>
        <p:txBody>
          <a:bodyPr wrap="square">
            <a:spAutoFit/>
          </a:bodyPr>
          <a:lstStyle/>
          <a:p>
            <a:pPr defTabSz="609585">
              <a:lnSpc>
                <a:spcPct val="130000"/>
              </a:lnSpc>
            </a:pPr>
            <a:r>
              <a:rPr lang="zh-CN" altLang="en-US" sz="2600" b="1" dirty="0">
                <a:solidFill>
                  <a:srgbClr val="3F762B"/>
                </a:solidFill>
                <a:ea typeface="微软雅黑" charset="0"/>
              </a:rPr>
              <a:t>主要结论：根本原因是王明为首的中央和共产国际犯了</a:t>
            </a:r>
            <a:r>
              <a:rPr lang="zh-CN" altLang="en-US" sz="2600" b="1" dirty="0">
                <a:solidFill>
                  <a:srgbClr val="C00000"/>
                </a:solidFill>
                <a:ea typeface="微软雅黑" charset="0"/>
              </a:rPr>
              <a:t>左倾错误</a:t>
            </a:r>
            <a:r>
              <a:rPr lang="zh-CN" altLang="en-US" sz="2600" b="1" dirty="0">
                <a:solidFill>
                  <a:srgbClr val="3F762B"/>
                </a:solidFill>
                <a:ea typeface="微软雅黑" charset="0"/>
              </a:rPr>
              <a:t>；重要原因是</a:t>
            </a:r>
            <a:r>
              <a:rPr lang="zh-CN" altLang="en-US" sz="2600" b="1" dirty="0">
                <a:solidFill>
                  <a:srgbClr val="C00000"/>
                </a:solidFill>
                <a:ea typeface="微软雅黑" charset="0"/>
              </a:rPr>
              <a:t>敌我力量对比悬殊</a:t>
            </a:r>
            <a:r>
              <a:rPr lang="zh-CN" altLang="en-US" sz="2600" b="1" dirty="0">
                <a:solidFill>
                  <a:srgbClr val="3F762B"/>
                </a:solidFill>
                <a:ea typeface="微软雅黑" charset="0"/>
              </a:rPr>
              <a:t>，蒋介石政府采取正确的战略战术；直接原因是</a:t>
            </a:r>
            <a:r>
              <a:rPr lang="zh-CN" altLang="en-US" sz="2600" b="1" dirty="0">
                <a:solidFill>
                  <a:srgbClr val="C00000"/>
                </a:solidFill>
                <a:ea typeface="微软雅黑" charset="0"/>
              </a:rPr>
              <a:t>第五次反围剿失利</a:t>
            </a:r>
            <a:r>
              <a:rPr lang="zh-CN" altLang="en-US" sz="2600" b="1" dirty="0">
                <a:solidFill>
                  <a:srgbClr val="3F762B"/>
                </a:solidFill>
                <a:ea typeface="微软雅黑" charset="0"/>
              </a:rPr>
              <a:t>。</a:t>
            </a:r>
          </a:p>
        </p:txBody>
      </p:sp>
      <p:sp>
        <p:nvSpPr>
          <p:cNvPr id="60" name="L 形 59"/>
          <p:cNvSpPr/>
          <p:nvPr/>
        </p:nvSpPr>
        <p:spPr>
          <a:xfrm rot="18900000">
            <a:off x="2327609" y="1531163"/>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1" name="组 18"/>
          <p:cNvGrpSpPr/>
          <p:nvPr/>
        </p:nvGrpSpPr>
        <p:grpSpPr>
          <a:xfrm>
            <a:off x="2153379" y="1516536"/>
            <a:ext cx="407046" cy="408770"/>
            <a:chOff x="1770335" y="2654109"/>
            <a:chExt cx="696175" cy="699124"/>
          </a:xfrm>
        </p:grpSpPr>
        <p:sp>
          <p:nvSpPr>
            <p:cNvPr id="62" name="椭圆 61"/>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3" name="L 形 62"/>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47" name="文本框 46">
            <a:extLst>
              <a:ext uri="{FF2B5EF4-FFF2-40B4-BE49-F238E27FC236}">
                <a16:creationId xmlns:a16="http://schemas.microsoft.com/office/drawing/2014/main" xmlns="" id="{DCEE0002-28F3-4D5D-B50B-E99C6A927159}"/>
              </a:ext>
            </a:extLst>
          </p:cNvPr>
          <p:cNvSpPr txBox="1"/>
          <p:nvPr/>
        </p:nvSpPr>
        <p:spPr>
          <a:xfrm>
            <a:off x="-333587" y="202289"/>
            <a:ext cx="13015101" cy="646331"/>
          </a:xfrm>
          <a:prstGeom prst="rect">
            <a:avLst/>
          </a:prstGeom>
          <a:noFill/>
        </p:spPr>
        <p:txBody>
          <a:bodyPr wrap="none" rtlCol="0">
            <a:spAutoFit/>
          </a:bodyPr>
          <a:lstStyle/>
          <a:p>
            <a:pPr algn="dist"/>
            <a:r>
              <a:rPr kumimoji="1" lang="zh-CN" altLang="en-US" sz="3600" b="1" spc="-150" dirty="0">
                <a:solidFill>
                  <a:srgbClr val="009FB8"/>
                </a:solidFill>
                <a:latin typeface="Microsoft YaHei" charset="0"/>
                <a:ea typeface="Microsoft YaHei" charset="0"/>
                <a:cs typeface="Microsoft YaHei" charset="0"/>
              </a:rPr>
              <a:t>（三）新路的调整：红军长征与革命中心的转移（探索的结果）</a:t>
            </a:r>
          </a:p>
        </p:txBody>
      </p:sp>
      <p:grpSp>
        <p:nvGrpSpPr>
          <p:cNvPr id="40" name="组 18">
            <a:extLst>
              <a:ext uri="{FF2B5EF4-FFF2-40B4-BE49-F238E27FC236}">
                <a16:creationId xmlns:a16="http://schemas.microsoft.com/office/drawing/2014/main" xmlns="" id="{44129DE0-2604-406D-84B2-D6ECE4F989BC}"/>
              </a:ext>
            </a:extLst>
          </p:cNvPr>
          <p:cNvGrpSpPr/>
          <p:nvPr/>
        </p:nvGrpSpPr>
        <p:grpSpPr>
          <a:xfrm>
            <a:off x="2153379" y="2044553"/>
            <a:ext cx="407046" cy="408770"/>
            <a:chOff x="1770335" y="2654109"/>
            <a:chExt cx="696175" cy="699124"/>
          </a:xfrm>
        </p:grpSpPr>
        <p:sp>
          <p:nvSpPr>
            <p:cNvPr id="41" name="椭圆 40">
              <a:extLst>
                <a:ext uri="{FF2B5EF4-FFF2-40B4-BE49-F238E27FC236}">
                  <a16:creationId xmlns:a16="http://schemas.microsoft.com/office/drawing/2014/main" xmlns="" id="{C1351C37-B99A-4A45-A5CD-48057E40DE83}"/>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2" name="L 形 41">
              <a:extLst>
                <a:ext uri="{FF2B5EF4-FFF2-40B4-BE49-F238E27FC236}">
                  <a16:creationId xmlns:a16="http://schemas.microsoft.com/office/drawing/2014/main" xmlns="" id="{CC2DA2B3-27AE-445B-B2CA-C51C6E8D151C}"/>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7" name="组合 26">
            <a:extLst>
              <a:ext uri="{FF2B5EF4-FFF2-40B4-BE49-F238E27FC236}">
                <a16:creationId xmlns:a16="http://schemas.microsoft.com/office/drawing/2014/main" xmlns="" id="{1D9A663D-9653-4116-B509-490638C18070}"/>
              </a:ext>
            </a:extLst>
          </p:cNvPr>
          <p:cNvGrpSpPr/>
          <p:nvPr/>
        </p:nvGrpSpPr>
        <p:grpSpPr>
          <a:xfrm>
            <a:off x="358678" y="3423193"/>
            <a:ext cx="1613519" cy="3177941"/>
            <a:chOff x="504325" y="2574848"/>
            <a:chExt cx="1613519" cy="3269880"/>
          </a:xfrm>
        </p:grpSpPr>
        <p:grpSp>
          <p:nvGrpSpPr>
            <p:cNvPr id="28" name="组合 27">
              <a:extLst>
                <a:ext uri="{FF2B5EF4-FFF2-40B4-BE49-F238E27FC236}">
                  <a16:creationId xmlns:a16="http://schemas.microsoft.com/office/drawing/2014/main" xmlns="" id="{C6F5E391-73AA-455A-9A87-7AC72D8B2447}"/>
                </a:ext>
              </a:extLst>
            </p:cNvPr>
            <p:cNvGrpSpPr/>
            <p:nvPr/>
          </p:nvGrpSpPr>
          <p:grpSpPr>
            <a:xfrm>
              <a:off x="504325" y="3024419"/>
              <a:ext cx="1613519" cy="2820309"/>
              <a:chOff x="907074" y="3024419"/>
              <a:chExt cx="1613519" cy="2820309"/>
            </a:xfrm>
          </p:grpSpPr>
          <p:sp>
            <p:nvSpPr>
              <p:cNvPr id="32" name="矩形 31">
                <a:extLst>
                  <a:ext uri="{FF2B5EF4-FFF2-40B4-BE49-F238E27FC236}">
                    <a16:creationId xmlns:a16="http://schemas.microsoft.com/office/drawing/2014/main" xmlns="" id="{A90C131C-E15D-4A27-A115-FE3C758A14B9}"/>
                  </a:ext>
                </a:extLst>
              </p:cNvPr>
              <p:cNvSpPr/>
              <p:nvPr/>
            </p:nvSpPr>
            <p:spPr>
              <a:xfrm>
                <a:off x="907074" y="3024419"/>
                <a:ext cx="1613519" cy="28203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矩形 34">
                <a:extLst>
                  <a:ext uri="{FF2B5EF4-FFF2-40B4-BE49-F238E27FC236}">
                    <a16:creationId xmlns:a16="http://schemas.microsoft.com/office/drawing/2014/main" xmlns="" id="{A33497B5-8A7F-4610-B4B9-5385E6E5C785}"/>
                  </a:ext>
                </a:extLst>
              </p:cNvPr>
              <p:cNvSpPr/>
              <p:nvPr/>
            </p:nvSpPr>
            <p:spPr>
              <a:xfrm>
                <a:off x="907074" y="3150899"/>
                <a:ext cx="1613519" cy="1815882"/>
              </a:xfrm>
              <a:prstGeom prst="rect">
                <a:avLst/>
              </a:prstGeom>
            </p:spPr>
            <p:txBody>
              <a:bodyPr wrap="square">
                <a:spAutoFit/>
              </a:bodyPr>
              <a:lstStyle/>
              <a:p>
                <a:pPr algn="ctr" defTabSz="609585"/>
                <a:r>
                  <a:rPr lang="zh-CN" altLang="en-US" sz="2800" b="1" dirty="0">
                    <a:solidFill>
                      <a:schemeClr val="bg1"/>
                    </a:solidFill>
                    <a:ea typeface="微软雅黑" charset="0"/>
                  </a:rPr>
                  <a:t>环节</a:t>
                </a:r>
                <a:r>
                  <a:rPr lang="en-US" altLang="zh-CN" sz="2800" b="1" dirty="0">
                    <a:solidFill>
                      <a:schemeClr val="bg1"/>
                    </a:solidFill>
                    <a:ea typeface="微软雅黑" charset="0"/>
                  </a:rPr>
                  <a:t>2</a:t>
                </a:r>
                <a:r>
                  <a:rPr lang="zh-CN" altLang="en-US" sz="2800" b="1" dirty="0">
                    <a:solidFill>
                      <a:schemeClr val="bg1"/>
                    </a:solidFill>
                    <a:ea typeface="微软雅黑" charset="0"/>
                  </a:rPr>
                  <a:t>：调整与转折（长征的过程）</a:t>
                </a:r>
                <a:endParaRPr lang="en-US" altLang="zh-CN" sz="2800" b="1" dirty="0">
                  <a:solidFill>
                    <a:schemeClr val="bg1"/>
                  </a:solidFill>
                  <a:ea typeface="微软雅黑" charset="0"/>
                </a:endParaRPr>
              </a:p>
            </p:txBody>
          </p:sp>
        </p:grpSp>
        <p:grpSp>
          <p:nvGrpSpPr>
            <p:cNvPr id="29" name="组合 28">
              <a:extLst>
                <a:ext uri="{FF2B5EF4-FFF2-40B4-BE49-F238E27FC236}">
                  <a16:creationId xmlns:a16="http://schemas.microsoft.com/office/drawing/2014/main" xmlns="" id="{C6DA1AAD-2D8E-4BB5-AE98-050BED4C2C63}"/>
                </a:ext>
              </a:extLst>
            </p:cNvPr>
            <p:cNvGrpSpPr/>
            <p:nvPr/>
          </p:nvGrpSpPr>
          <p:grpSpPr>
            <a:xfrm>
              <a:off x="1130799" y="2574848"/>
              <a:ext cx="360563" cy="646183"/>
              <a:chOff x="4573339" y="2630661"/>
              <a:chExt cx="445026" cy="797553"/>
            </a:xfrm>
            <a:solidFill>
              <a:srgbClr val="A3DDE5"/>
            </a:solidFill>
          </p:grpSpPr>
          <p:sp>
            <p:nvSpPr>
              <p:cNvPr id="30" name="椭圆 29">
                <a:extLst>
                  <a:ext uri="{FF2B5EF4-FFF2-40B4-BE49-F238E27FC236}">
                    <a16:creationId xmlns:a16="http://schemas.microsoft.com/office/drawing/2014/main" xmlns="" id="{043A83C5-6C45-4FA8-8E5B-2054F2E574F4}"/>
                  </a:ext>
                </a:extLst>
              </p:cNvPr>
              <p:cNvSpPr/>
              <p:nvPr/>
            </p:nvSpPr>
            <p:spPr>
              <a:xfrm flipH="1">
                <a:off x="4573339" y="2630661"/>
                <a:ext cx="445026" cy="4450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1" name="右箭头 40">
                <a:extLst>
                  <a:ext uri="{FF2B5EF4-FFF2-40B4-BE49-F238E27FC236}">
                    <a16:creationId xmlns:a16="http://schemas.microsoft.com/office/drawing/2014/main" xmlns="" id="{7064FBE8-1563-4AE7-9EA4-0330C797576C}"/>
                  </a:ext>
                </a:extLst>
              </p:cNvPr>
              <p:cNvSpPr/>
              <p:nvPr/>
            </p:nvSpPr>
            <p:spPr>
              <a:xfrm rot="5400000">
                <a:off x="4593077" y="3079833"/>
                <a:ext cx="428685" cy="268077"/>
              </a:xfrm>
              <a:prstGeom prst="rightArrow">
                <a:avLst>
                  <a:gd name="adj1" fmla="val 2445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grpSp>
      <p:grpSp>
        <p:nvGrpSpPr>
          <p:cNvPr id="36" name="组合 35">
            <a:extLst>
              <a:ext uri="{FF2B5EF4-FFF2-40B4-BE49-F238E27FC236}">
                <a16:creationId xmlns:a16="http://schemas.microsoft.com/office/drawing/2014/main" xmlns="" id="{3EF0252B-0459-4151-B301-940E53B6FECB}"/>
              </a:ext>
            </a:extLst>
          </p:cNvPr>
          <p:cNvGrpSpPr/>
          <p:nvPr/>
        </p:nvGrpSpPr>
        <p:grpSpPr>
          <a:xfrm>
            <a:off x="1933693" y="3876852"/>
            <a:ext cx="9946567" cy="2724282"/>
            <a:chOff x="1980381" y="3053217"/>
            <a:chExt cx="9946567" cy="2724282"/>
          </a:xfrm>
        </p:grpSpPr>
        <p:sp>
          <p:nvSpPr>
            <p:cNvPr id="39" name="矩形 38">
              <a:extLst>
                <a:ext uri="{FF2B5EF4-FFF2-40B4-BE49-F238E27FC236}">
                  <a16:creationId xmlns:a16="http://schemas.microsoft.com/office/drawing/2014/main" xmlns="" id="{5DDAE829-9068-4151-80BA-A74A489DC978}"/>
                </a:ext>
              </a:extLst>
            </p:cNvPr>
            <p:cNvSpPr/>
            <p:nvPr/>
          </p:nvSpPr>
          <p:spPr>
            <a:xfrm>
              <a:off x="1980381" y="3053217"/>
              <a:ext cx="9942634" cy="2724282"/>
            </a:xfrm>
            <a:prstGeom prst="rect">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5">
                    <a:lumMod val="75000"/>
                  </a:schemeClr>
                </a:solidFill>
              </a:endParaRPr>
            </a:p>
          </p:txBody>
        </p:sp>
        <p:sp>
          <p:nvSpPr>
            <p:cNvPr id="43" name="矩形 42">
              <a:extLst>
                <a:ext uri="{FF2B5EF4-FFF2-40B4-BE49-F238E27FC236}">
                  <a16:creationId xmlns:a16="http://schemas.microsoft.com/office/drawing/2014/main" xmlns="" id="{7ABCB972-B93A-488A-B938-384E48CFDA16}"/>
                </a:ext>
              </a:extLst>
            </p:cNvPr>
            <p:cNvSpPr/>
            <p:nvPr/>
          </p:nvSpPr>
          <p:spPr>
            <a:xfrm>
              <a:off x="2737176" y="3209788"/>
              <a:ext cx="9189772" cy="968663"/>
            </a:xfrm>
            <a:prstGeom prst="rect">
              <a:avLst/>
            </a:prstGeom>
          </p:spPr>
          <p:txBody>
            <a:bodyPr wrap="square">
              <a:spAutoFit/>
            </a:bodyPr>
            <a:lstStyle/>
            <a:p>
              <a:pPr defTabSz="609585">
                <a:lnSpc>
                  <a:spcPct val="114000"/>
                </a:lnSpc>
              </a:pPr>
              <a:r>
                <a:rPr lang="zh-CN" altLang="en-US" sz="2600" b="1" spc="-150" dirty="0">
                  <a:solidFill>
                    <a:srgbClr val="549E39"/>
                  </a:solidFill>
                  <a:ea typeface="微软雅黑" charset="0"/>
                </a:rPr>
                <a:t>学生活动：结合地图、毛泽东诗词和课文内容，概述</a:t>
              </a:r>
              <a:r>
                <a:rPr lang="zh-CN" altLang="en-US" sz="2600" b="1" spc="-150" dirty="0">
                  <a:solidFill>
                    <a:srgbClr val="C00000"/>
                  </a:solidFill>
                  <a:ea typeface="微软雅黑" charset="0"/>
                </a:rPr>
                <a:t>长征</a:t>
              </a:r>
              <a:r>
                <a:rPr lang="zh-CN" altLang="en-US" sz="2600" b="1" spc="-150" dirty="0">
                  <a:solidFill>
                    <a:srgbClr val="549E39"/>
                  </a:solidFill>
                  <a:ea typeface="微软雅黑" charset="0"/>
                </a:rPr>
                <a:t>的基本历程，理解</a:t>
              </a:r>
              <a:r>
                <a:rPr lang="zh-CN" altLang="en-US" sz="2600" b="1" spc="-150" dirty="0">
                  <a:solidFill>
                    <a:srgbClr val="C00000"/>
                  </a:solidFill>
                  <a:ea typeface="微软雅黑" charset="0"/>
                </a:rPr>
                <a:t>遵义会议</a:t>
              </a:r>
              <a:r>
                <a:rPr lang="zh-CN" altLang="en-US" sz="2600" b="1" spc="-150" dirty="0">
                  <a:solidFill>
                    <a:srgbClr val="549E39"/>
                  </a:solidFill>
                  <a:ea typeface="微软雅黑" charset="0"/>
                </a:rPr>
                <a:t>的转折意义，分析长征途中的层层考验。</a:t>
              </a:r>
            </a:p>
          </p:txBody>
        </p:sp>
        <p:sp>
          <p:nvSpPr>
            <p:cNvPr id="44" name="矩形 43">
              <a:extLst>
                <a:ext uri="{FF2B5EF4-FFF2-40B4-BE49-F238E27FC236}">
                  <a16:creationId xmlns:a16="http://schemas.microsoft.com/office/drawing/2014/main" xmlns="" id="{ACC81830-3025-4812-B0CF-517CC3C0EA12}"/>
                </a:ext>
              </a:extLst>
            </p:cNvPr>
            <p:cNvSpPr/>
            <p:nvPr/>
          </p:nvSpPr>
          <p:spPr>
            <a:xfrm>
              <a:off x="2737176" y="4265440"/>
              <a:ext cx="9104303" cy="1425070"/>
            </a:xfrm>
            <a:prstGeom prst="rect">
              <a:avLst/>
            </a:prstGeom>
          </p:spPr>
          <p:txBody>
            <a:bodyPr wrap="square">
              <a:spAutoFit/>
            </a:bodyPr>
            <a:lstStyle/>
            <a:p>
              <a:pPr defTabSz="609585">
                <a:lnSpc>
                  <a:spcPct val="114000"/>
                </a:lnSpc>
              </a:pPr>
              <a:r>
                <a:rPr lang="zh-CN" altLang="en-US" sz="2600" b="1" spc="-150" dirty="0">
                  <a:solidFill>
                    <a:srgbClr val="549E39"/>
                  </a:solidFill>
                  <a:ea typeface="微软雅黑" charset="0"/>
                </a:rPr>
                <a:t>设计意图：通过时空定位获得对长征的直观认识，通过</a:t>
              </a:r>
              <a:r>
                <a:rPr lang="zh-CN" altLang="en-US" sz="2600" b="1" spc="-150" dirty="0">
                  <a:solidFill>
                    <a:srgbClr val="C00000"/>
                  </a:solidFill>
                  <a:ea typeface="微软雅黑" charset="0"/>
                </a:rPr>
                <a:t>诗史互证</a:t>
              </a:r>
              <a:r>
                <a:rPr lang="zh-CN" altLang="en-US" sz="2600" b="1" spc="-150" dirty="0">
                  <a:solidFill>
                    <a:srgbClr val="549E39"/>
                  </a:solidFill>
                  <a:ea typeface="微软雅黑" charset="0"/>
                </a:rPr>
                <a:t>，了解历史研究中多元史料的应用。通过分析长征途中的艰难险阻，体验革命的艰苦卓绝与成功的来之不易。</a:t>
              </a:r>
              <a:endParaRPr lang="zh-CN" altLang="en-US" sz="2600" spc="-150" dirty="0">
                <a:solidFill>
                  <a:srgbClr val="549E39"/>
                </a:solidFill>
                <a:ea typeface="微软雅黑" charset="0"/>
              </a:endParaRPr>
            </a:p>
          </p:txBody>
        </p:sp>
        <p:grpSp>
          <p:nvGrpSpPr>
            <p:cNvPr id="45" name="组 18">
              <a:extLst>
                <a:ext uri="{FF2B5EF4-FFF2-40B4-BE49-F238E27FC236}">
                  <a16:creationId xmlns:a16="http://schemas.microsoft.com/office/drawing/2014/main" xmlns="" id="{473BC198-9338-46D5-A2F5-0AA74AFA568A}"/>
                </a:ext>
              </a:extLst>
            </p:cNvPr>
            <p:cNvGrpSpPr/>
            <p:nvPr/>
          </p:nvGrpSpPr>
          <p:grpSpPr>
            <a:xfrm>
              <a:off x="2265314" y="3238962"/>
              <a:ext cx="429108" cy="429108"/>
              <a:chOff x="1770335" y="3010132"/>
              <a:chExt cx="733908" cy="733908"/>
            </a:xfrm>
          </p:grpSpPr>
          <p:sp>
            <p:nvSpPr>
              <p:cNvPr id="58" name="椭圆 57">
                <a:extLst>
                  <a:ext uri="{FF2B5EF4-FFF2-40B4-BE49-F238E27FC236}">
                    <a16:creationId xmlns:a16="http://schemas.microsoft.com/office/drawing/2014/main" xmlns="" id="{C0278774-2727-42FB-81C6-380C1D89FAD8}"/>
                  </a:ext>
                </a:extLst>
              </p:cNvPr>
              <p:cNvSpPr/>
              <p:nvPr/>
            </p:nvSpPr>
            <p:spPr>
              <a:xfrm>
                <a:off x="1770335" y="3010132"/>
                <a:ext cx="733908"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9" name="L 形 58">
                <a:extLst>
                  <a:ext uri="{FF2B5EF4-FFF2-40B4-BE49-F238E27FC236}">
                    <a16:creationId xmlns:a16="http://schemas.microsoft.com/office/drawing/2014/main" xmlns="" id="{F3E75305-77A4-46AF-9E17-9922537E3DB6}"/>
                  </a:ext>
                </a:extLst>
              </p:cNvPr>
              <p:cNvSpPr/>
              <p:nvPr/>
            </p:nvSpPr>
            <p:spPr>
              <a:xfrm rot="18900000">
                <a:off x="1952213" y="3186548"/>
                <a:ext cx="370152" cy="219351"/>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9" name="组 18">
              <a:extLst>
                <a:ext uri="{FF2B5EF4-FFF2-40B4-BE49-F238E27FC236}">
                  <a16:creationId xmlns:a16="http://schemas.microsoft.com/office/drawing/2014/main" xmlns="" id="{CBBA21CC-83C0-45B8-8B86-C482E83D4F02}"/>
                </a:ext>
              </a:extLst>
            </p:cNvPr>
            <p:cNvGrpSpPr/>
            <p:nvPr/>
          </p:nvGrpSpPr>
          <p:grpSpPr>
            <a:xfrm>
              <a:off x="2265314" y="4332075"/>
              <a:ext cx="429108" cy="408770"/>
              <a:chOff x="1770335" y="3375435"/>
              <a:chExt cx="733908" cy="699124"/>
            </a:xfrm>
          </p:grpSpPr>
          <p:sp>
            <p:nvSpPr>
              <p:cNvPr id="55" name="椭圆 54">
                <a:extLst>
                  <a:ext uri="{FF2B5EF4-FFF2-40B4-BE49-F238E27FC236}">
                    <a16:creationId xmlns:a16="http://schemas.microsoft.com/office/drawing/2014/main" xmlns="" id="{245341B8-07CA-4284-99E0-9A959904B22C}"/>
                  </a:ext>
                </a:extLst>
              </p:cNvPr>
              <p:cNvSpPr/>
              <p:nvPr/>
            </p:nvSpPr>
            <p:spPr>
              <a:xfrm>
                <a:off x="1770335" y="3375435"/>
                <a:ext cx="733908"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6" name="L 形 55">
                <a:extLst>
                  <a:ext uri="{FF2B5EF4-FFF2-40B4-BE49-F238E27FC236}">
                    <a16:creationId xmlns:a16="http://schemas.microsoft.com/office/drawing/2014/main" xmlns="" id="{FE30C226-1767-4E94-A2A1-CB445AD064AA}"/>
                  </a:ext>
                </a:extLst>
              </p:cNvPr>
              <p:cNvSpPr/>
              <p:nvPr/>
            </p:nvSpPr>
            <p:spPr>
              <a:xfrm rot="18900000">
                <a:off x="1952213" y="3550456"/>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spTree>
    <p:extLst>
      <p:ext uri="{BB962C8B-B14F-4D97-AF65-F5344CB8AC3E}">
        <p14:creationId xmlns:p14="http://schemas.microsoft.com/office/powerpoint/2010/main" val="3583299226"/>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par>
                          <p:cTn id="7" fill="hold">
                            <p:stCondLst>
                              <p:cond delay="0"/>
                            </p:stCondLst>
                            <p:childTnLst>
                              <p:par>
                                <p:cTn id="8" presetID="26" presetClass="emph" presetSubtype="0" fill="hold" nodeType="afterEffect">
                                  <p:stCondLst>
                                    <p:cond delay="0"/>
                                  </p:stCondLst>
                                  <p:childTnLst>
                                    <p:animEffect transition="out" filter="fade">
                                      <p:cBhvr>
                                        <p:cTn id="9" dur="500" tmFilter="0, 0; .2, .5; .8, .5; 1, 0"/>
                                        <p:tgtEl>
                                          <p:spTgt spid="27"/>
                                        </p:tgtEl>
                                      </p:cBhvr>
                                    </p:animEffect>
                                    <p:animScale>
                                      <p:cBhvr>
                                        <p:cTn id="10" dur="250" autoRev="1" fill="hold"/>
                                        <p:tgtEl>
                                          <p:spTgt spid="27"/>
                                        </p:tgtEl>
                                      </p:cBhvr>
                                      <p:by x="105000" y="105000"/>
                                    </p:animScale>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left)">
                                      <p:cBhvr>
                                        <p:cTn id="1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C447A59-A6EA-45CF-AA37-A36513CAE0F7}"/>
              </a:ext>
            </a:extLst>
          </p:cNvPr>
          <p:cNvSpPr txBox="1"/>
          <p:nvPr/>
        </p:nvSpPr>
        <p:spPr>
          <a:xfrm>
            <a:off x="-333587" y="202289"/>
            <a:ext cx="13015101" cy="646331"/>
          </a:xfrm>
          <a:prstGeom prst="rect">
            <a:avLst/>
          </a:prstGeom>
          <a:noFill/>
        </p:spPr>
        <p:txBody>
          <a:bodyPr wrap="none" rtlCol="0">
            <a:spAutoFit/>
          </a:bodyPr>
          <a:lstStyle/>
          <a:p>
            <a:pPr algn="dist"/>
            <a:r>
              <a:rPr kumimoji="1" lang="zh-CN" altLang="en-US" sz="3600" b="1" spc="-150" dirty="0">
                <a:solidFill>
                  <a:srgbClr val="009FB8"/>
                </a:solidFill>
                <a:latin typeface="Microsoft YaHei" charset="0"/>
                <a:ea typeface="Microsoft YaHei" charset="0"/>
                <a:cs typeface="Microsoft YaHei" charset="0"/>
              </a:rPr>
              <a:t>（三）新路的调整：红军长征与革命中心的转移（探索的结果）</a:t>
            </a:r>
          </a:p>
        </p:txBody>
      </p:sp>
      <p:grpSp>
        <p:nvGrpSpPr>
          <p:cNvPr id="3" name="组合 2">
            <a:extLst>
              <a:ext uri="{FF2B5EF4-FFF2-40B4-BE49-F238E27FC236}">
                <a16:creationId xmlns:a16="http://schemas.microsoft.com/office/drawing/2014/main" xmlns="" id="{4D115846-A85F-46D3-A459-67729E3A75AF}"/>
              </a:ext>
            </a:extLst>
          </p:cNvPr>
          <p:cNvGrpSpPr/>
          <p:nvPr/>
        </p:nvGrpSpPr>
        <p:grpSpPr>
          <a:xfrm>
            <a:off x="358678" y="1227133"/>
            <a:ext cx="1613519" cy="2622028"/>
            <a:chOff x="907074" y="3024418"/>
            <a:chExt cx="1613519" cy="1568435"/>
          </a:xfrm>
        </p:grpSpPr>
        <p:sp>
          <p:nvSpPr>
            <p:cNvPr id="4" name="矩形 3">
              <a:extLst>
                <a:ext uri="{FF2B5EF4-FFF2-40B4-BE49-F238E27FC236}">
                  <a16:creationId xmlns:a16="http://schemas.microsoft.com/office/drawing/2014/main" xmlns="" id="{8BC61FD8-BF93-4DE0-BA1E-DBAABF533731}"/>
                </a:ext>
              </a:extLst>
            </p:cNvPr>
            <p:cNvSpPr/>
            <p:nvPr/>
          </p:nvSpPr>
          <p:spPr>
            <a:xfrm>
              <a:off x="907074" y="3024418"/>
              <a:ext cx="1613519" cy="1568435"/>
            </a:xfrm>
            <a:prstGeom prst="rect">
              <a:avLst/>
            </a:prstGeom>
            <a:solidFill>
              <a:srgbClr val="3F762B"/>
            </a:solidFill>
            <a:ln w="12700">
              <a:solidFill>
                <a:srgbClr val="3F76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矩形 4">
              <a:extLst>
                <a:ext uri="{FF2B5EF4-FFF2-40B4-BE49-F238E27FC236}">
                  <a16:creationId xmlns:a16="http://schemas.microsoft.com/office/drawing/2014/main" xmlns="" id="{BC2184D1-F10A-47A0-8122-7B9CE4D0B81F}"/>
                </a:ext>
              </a:extLst>
            </p:cNvPr>
            <p:cNvSpPr/>
            <p:nvPr/>
          </p:nvSpPr>
          <p:spPr>
            <a:xfrm>
              <a:off x="907074" y="3150899"/>
              <a:ext cx="1613519" cy="1086218"/>
            </a:xfrm>
            <a:prstGeom prst="rect">
              <a:avLst/>
            </a:prstGeom>
          </p:spPr>
          <p:txBody>
            <a:bodyPr wrap="square">
              <a:spAutoFit/>
            </a:bodyPr>
            <a:lstStyle/>
            <a:p>
              <a:pPr defTabSz="609585"/>
              <a:r>
                <a:rPr lang="zh-CN" altLang="en-US" sz="2800" b="1" dirty="0">
                  <a:solidFill>
                    <a:schemeClr val="bg1"/>
                  </a:solidFill>
                  <a:ea typeface="微软雅黑" charset="0"/>
                </a:rPr>
                <a:t>环节</a:t>
              </a:r>
              <a:r>
                <a:rPr lang="en-US" altLang="zh-CN" sz="2800" b="1" dirty="0">
                  <a:solidFill>
                    <a:schemeClr val="bg1"/>
                  </a:solidFill>
                  <a:ea typeface="微软雅黑" charset="0"/>
                </a:rPr>
                <a:t>3</a:t>
              </a:r>
              <a:r>
                <a:rPr lang="zh-CN" altLang="en-US" sz="2800" b="1" dirty="0">
                  <a:solidFill>
                    <a:schemeClr val="bg1"/>
                  </a:solidFill>
                  <a:ea typeface="微软雅黑" charset="0"/>
                </a:rPr>
                <a:t>：胜利与昭示（长征的意义）</a:t>
              </a:r>
              <a:endParaRPr lang="en-US" altLang="zh-CN" sz="2800" b="1" dirty="0">
                <a:solidFill>
                  <a:schemeClr val="bg1"/>
                </a:solidFill>
                <a:ea typeface="微软雅黑" charset="0"/>
              </a:endParaRPr>
            </a:p>
          </p:txBody>
        </p:sp>
      </p:grpSp>
      <p:sp>
        <p:nvSpPr>
          <p:cNvPr id="6" name="矩形 5">
            <a:extLst>
              <a:ext uri="{FF2B5EF4-FFF2-40B4-BE49-F238E27FC236}">
                <a16:creationId xmlns:a16="http://schemas.microsoft.com/office/drawing/2014/main" xmlns="" id="{CCCDD07A-9F06-4C70-A665-705BD7782BE6}"/>
              </a:ext>
            </a:extLst>
          </p:cNvPr>
          <p:cNvSpPr/>
          <p:nvPr/>
        </p:nvSpPr>
        <p:spPr>
          <a:xfrm>
            <a:off x="1936333" y="1242270"/>
            <a:ext cx="9943927" cy="2622027"/>
          </a:xfrm>
          <a:prstGeom prst="rect">
            <a:avLst/>
          </a:prstGeom>
          <a:noFill/>
          <a:ln w="38100">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3F762B"/>
              </a:solidFill>
            </a:endParaRPr>
          </a:p>
        </p:txBody>
      </p:sp>
      <p:sp>
        <p:nvSpPr>
          <p:cNvPr id="7" name="矩形 6">
            <a:extLst>
              <a:ext uri="{FF2B5EF4-FFF2-40B4-BE49-F238E27FC236}">
                <a16:creationId xmlns:a16="http://schemas.microsoft.com/office/drawing/2014/main" xmlns="" id="{7D4FC477-6085-4C30-A610-F040A70BFF82}"/>
              </a:ext>
            </a:extLst>
          </p:cNvPr>
          <p:cNvSpPr/>
          <p:nvPr/>
        </p:nvSpPr>
        <p:spPr>
          <a:xfrm>
            <a:off x="2693129" y="1357745"/>
            <a:ext cx="8898628" cy="512769"/>
          </a:xfrm>
          <a:prstGeom prst="rect">
            <a:avLst/>
          </a:prstGeom>
        </p:spPr>
        <p:txBody>
          <a:bodyPr wrap="square">
            <a:spAutoFit/>
          </a:bodyPr>
          <a:lstStyle/>
          <a:p>
            <a:pPr defTabSz="609585">
              <a:lnSpc>
                <a:spcPct val="114000"/>
              </a:lnSpc>
            </a:pPr>
            <a:r>
              <a:rPr lang="zh-CN" altLang="en-US" sz="2600" b="1" dirty="0">
                <a:solidFill>
                  <a:srgbClr val="3F762B"/>
                </a:solidFill>
                <a:ea typeface="微软雅黑" charset="0"/>
              </a:rPr>
              <a:t>学生活动：概括材料，归纳长征的多元意义。</a:t>
            </a:r>
            <a:endParaRPr lang="zh-CN" altLang="en-US" sz="2600" dirty="0">
              <a:solidFill>
                <a:srgbClr val="3F762B"/>
              </a:solidFill>
              <a:ea typeface="微软雅黑" charset="0"/>
            </a:endParaRPr>
          </a:p>
        </p:txBody>
      </p:sp>
      <p:sp>
        <p:nvSpPr>
          <p:cNvPr id="8" name="矩形 7">
            <a:extLst>
              <a:ext uri="{FF2B5EF4-FFF2-40B4-BE49-F238E27FC236}">
                <a16:creationId xmlns:a16="http://schemas.microsoft.com/office/drawing/2014/main" xmlns="" id="{30B8114B-B38E-4F64-A05B-0BC278E68200}"/>
              </a:ext>
            </a:extLst>
          </p:cNvPr>
          <p:cNvSpPr/>
          <p:nvPr/>
        </p:nvSpPr>
        <p:spPr>
          <a:xfrm>
            <a:off x="2694422" y="1884210"/>
            <a:ext cx="9185838" cy="1938992"/>
          </a:xfrm>
          <a:prstGeom prst="rect">
            <a:avLst/>
          </a:prstGeom>
        </p:spPr>
        <p:txBody>
          <a:bodyPr wrap="square">
            <a:spAutoFit/>
          </a:bodyPr>
          <a:lstStyle/>
          <a:p>
            <a:pPr defTabSz="609585"/>
            <a:r>
              <a:rPr lang="zh-CN" altLang="en-US" sz="2400" b="1" dirty="0">
                <a:solidFill>
                  <a:srgbClr val="3F762B"/>
                </a:solidFill>
                <a:ea typeface="微软雅黑" charset="0"/>
              </a:rPr>
              <a:t>主要结论：实现了红军的战略大转移，使中国革命转危为安；保存并锤炼了中国革命的骨干和精英力量以及领导力量；宣传了中共的政治主张，沿途播下革命的火种，铸造了伟大的长征精神；提升了中共的国际影响力；实现了从国内战争到抗日民族战争的伟大转变，推动抗日民族统一战线的建立等。</a:t>
            </a:r>
            <a:r>
              <a:rPr lang="en-US" altLang="zh-CN" sz="1400" b="1" spc="-150" dirty="0">
                <a:solidFill>
                  <a:srgbClr val="C00000"/>
                </a:solidFill>
                <a:ea typeface="微软雅黑" charset="0"/>
              </a:rPr>
              <a:t>[</a:t>
            </a:r>
            <a:r>
              <a:rPr lang="zh-CN" altLang="en-US" sz="1400" b="1" spc="-150" dirty="0">
                <a:solidFill>
                  <a:srgbClr val="C00000"/>
                </a:solidFill>
                <a:ea typeface="微软雅黑" charset="0"/>
              </a:rPr>
              <a:t>培养运用多元史料分析历史问题的能力，感悟长征的重要意义</a:t>
            </a:r>
            <a:r>
              <a:rPr lang="en-US" altLang="zh-CN" sz="1400" b="1" spc="-150" dirty="0">
                <a:solidFill>
                  <a:srgbClr val="C00000"/>
                </a:solidFill>
                <a:ea typeface="微软雅黑" charset="0"/>
              </a:rPr>
              <a:t>]</a:t>
            </a:r>
            <a:endParaRPr lang="zh-CN" altLang="en-US" sz="2400" b="1" spc="-150" dirty="0">
              <a:solidFill>
                <a:srgbClr val="C00000"/>
              </a:solidFill>
              <a:ea typeface="微软雅黑" charset="0"/>
            </a:endParaRPr>
          </a:p>
        </p:txBody>
      </p:sp>
      <p:sp>
        <p:nvSpPr>
          <p:cNvPr id="9" name="L 形 8">
            <a:extLst>
              <a:ext uri="{FF2B5EF4-FFF2-40B4-BE49-F238E27FC236}">
                <a16:creationId xmlns:a16="http://schemas.microsoft.com/office/drawing/2014/main" xmlns="" id="{CD3AF8C7-19BC-4B3F-BA25-28B51DC7DAD5}"/>
              </a:ext>
            </a:extLst>
          </p:cNvPr>
          <p:cNvSpPr/>
          <p:nvPr/>
        </p:nvSpPr>
        <p:spPr>
          <a:xfrm rot="18900000">
            <a:off x="2327609" y="1428423"/>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0" name="组 18">
            <a:extLst>
              <a:ext uri="{FF2B5EF4-FFF2-40B4-BE49-F238E27FC236}">
                <a16:creationId xmlns:a16="http://schemas.microsoft.com/office/drawing/2014/main" xmlns="" id="{38D3AE5C-98E8-45D4-BE94-FC276EF2CCFB}"/>
              </a:ext>
            </a:extLst>
          </p:cNvPr>
          <p:cNvGrpSpPr/>
          <p:nvPr/>
        </p:nvGrpSpPr>
        <p:grpSpPr>
          <a:xfrm>
            <a:off x="2153379" y="1413796"/>
            <a:ext cx="407046" cy="408770"/>
            <a:chOff x="1770335" y="2654109"/>
            <a:chExt cx="696175" cy="699124"/>
          </a:xfrm>
        </p:grpSpPr>
        <p:sp>
          <p:nvSpPr>
            <p:cNvPr id="11" name="椭圆 10">
              <a:extLst>
                <a:ext uri="{FF2B5EF4-FFF2-40B4-BE49-F238E27FC236}">
                  <a16:creationId xmlns:a16="http://schemas.microsoft.com/office/drawing/2014/main" xmlns="" id="{57002558-E89B-412F-8574-EE637653E6E7}"/>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2" name="L 形 11">
              <a:extLst>
                <a:ext uri="{FF2B5EF4-FFF2-40B4-BE49-F238E27FC236}">
                  <a16:creationId xmlns:a16="http://schemas.microsoft.com/office/drawing/2014/main" xmlns="" id="{BBC8250A-8ED9-4DF9-A5F9-7EDC744E66EA}"/>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3" name="组 18">
            <a:extLst>
              <a:ext uri="{FF2B5EF4-FFF2-40B4-BE49-F238E27FC236}">
                <a16:creationId xmlns:a16="http://schemas.microsoft.com/office/drawing/2014/main" xmlns="" id="{3EC72027-1FC8-45D7-A900-5DF6716F8ABF}"/>
              </a:ext>
            </a:extLst>
          </p:cNvPr>
          <p:cNvGrpSpPr/>
          <p:nvPr/>
        </p:nvGrpSpPr>
        <p:grpSpPr>
          <a:xfrm>
            <a:off x="2153379" y="1941813"/>
            <a:ext cx="407046" cy="408770"/>
            <a:chOff x="1770335" y="2654109"/>
            <a:chExt cx="696175" cy="699124"/>
          </a:xfrm>
        </p:grpSpPr>
        <p:sp>
          <p:nvSpPr>
            <p:cNvPr id="14" name="椭圆 13">
              <a:extLst>
                <a:ext uri="{FF2B5EF4-FFF2-40B4-BE49-F238E27FC236}">
                  <a16:creationId xmlns:a16="http://schemas.microsoft.com/office/drawing/2014/main" xmlns="" id="{AC4F7488-DFC1-4CDC-8379-D755382269EF}"/>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5" name="L 形 14">
              <a:extLst>
                <a:ext uri="{FF2B5EF4-FFF2-40B4-BE49-F238E27FC236}">
                  <a16:creationId xmlns:a16="http://schemas.microsoft.com/office/drawing/2014/main" xmlns="" id="{617531DD-4C6D-4B38-AD17-580FC253D056}"/>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7" name="组合 16">
            <a:extLst>
              <a:ext uri="{FF2B5EF4-FFF2-40B4-BE49-F238E27FC236}">
                <a16:creationId xmlns:a16="http://schemas.microsoft.com/office/drawing/2014/main" xmlns="" id="{A055C302-5D3F-42CC-866D-9A8EAE05AA99}"/>
              </a:ext>
            </a:extLst>
          </p:cNvPr>
          <p:cNvGrpSpPr/>
          <p:nvPr/>
        </p:nvGrpSpPr>
        <p:grpSpPr>
          <a:xfrm>
            <a:off x="140276" y="4237473"/>
            <a:ext cx="3785860" cy="2429248"/>
            <a:chOff x="2313546" y="1168401"/>
            <a:chExt cx="3166695" cy="2202564"/>
          </a:xfrm>
        </p:grpSpPr>
        <p:sp>
          <p:nvSpPr>
            <p:cNvPr id="18" name="圆角矩形 7">
              <a:extLst>
                <a:ext uri="{FF2B5EF4-FFF2-40B4-BE49-F238E27FC236}">
                  <a16:creationId xmlns:a16="http://schemas.microsoft.com/office/drawing/2014/main" xmlns="" id="{A2891CA5-CD06-49CD-B5F9-26C9B3309953}"/>
                </a:ext>
              </a:extLst>
            </p:cNvPr>
            <p:cNvSpPr/>
            <p:nvPr/>
          </p:nvSpPr>
          <p:spPr>
            <a:xfrm>
              <a:off x="2313546" y="1168401"/>
              <a:ext cx="3166695" cy="2202564"/>
            </a:xfrm>
            <a:prstGeom prst="roundRect">
              <a:avLst>
                <a:gd name="adj" fmla="val 4575"/>
              </a:avLst>
            </a:prstGeom>
            <a:noFill/>
            <a:ln w="57150">
              <a:solidFill>
                <a:srgbClr val="C0CF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9" name="文本框 8">
              <a:extLst>
                <a:ext uri="{FF2B5EF4-FFF2-40B4-BE49-F238E27FC236}">
                  <a16:creationId xmlns:a16="http://schemas.microsoft.com/office/drawing/2014/main" xmlns="" id="{76711126-B632-4903-9E5D-92878DF85E87}"/>
                </a:ext>
              </a:extLst>
            </p:cNvPr>
            <p:cNvSpPr txBox="1"/>
            <p:nvPr/>
          </p:nvSpPr>
          <p:spPr>
            <a:xfrm>
              <a:off x="2386705" y="2081170"/>
              <a:ext cx="3065755" cy="1199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400" spc="-150" dirty="0">
                  <a:solidFill>
                    <a:srgbClr val="C00000"/>
                  </a:solidFill>
                  <a:latin typeface="微软雅黑" charset="0"/>
                  <a:ea typeface="微软雅黑" charset="0"/>
                </a:rPr>
                <a:t>长征是历史记录上的第一次，长征是宣言书，长征是宣传队，长征是播种机</a:t>
              </a:r>
              <a:r>
                <a:rPr lang="en-US" altLang="zh-CN" sz="2400" spc="-150" dirty="0">
                  <a:solidFill>
                    <a:srgbClr val="C00000"/>
                  </a:solidFill>
                  <a:latin typeface="微软雅黑" charset="0"/>
                  <a:ea typeface="微软雅黑" charset="0"/>
                </a:rPr>
                <a:t>……</a:t>
              </a:r>
              <a:endParaRPr lang="zh-CN" altLang="en-US" sz="2400" spc="-150" dirty="0">
                <a:solidFill>
                  <a:srgbClr val="C00000"/>
                </a:solidFill>
                <a:latin typeface="微软雅黑" charset="0"/>
                <a:ea typeface="微软雅黑" charset="0"/>
              </a:endParaRPr>
            </a:p>
          </p:txBody>
        </p:sp>
        <p:sp>
          <p:nvSpPr>
            <p:cNvPr id="20" name="矩形 19">
              <a:extLst>
                <a:ext uri="{FF2B5EF4-FFF2-40B4-BE49-F238E27FC236}">
                  <a16:creationId xmlns:a16="http://schemas.microsoft.com/office/drawing/2014/main" xmlns="" id="{4D62ED5C-A8E5-4F5E-A36B-F15CC02D1681}"/>
                </a:ext>
              </a:extLst>
            </p:cNvPr>
            <p:cNvSpPr/>
            <p:nvPr/>
          </p:nvSpPr>
          <p:spPr>
            <a:xfrm>
              <a:off x="2356231" y="1170340"/>
              <a:ext cx="2323604" cy="772987"/>
            </a:xfrm>
            <a:prstGeom prst="rect">
              <a:avLst/>
            </a:prstGeom>
          </p:spPr>
          <p:txBody>
            <a:bodyPr wrap="square">
              <a:spAutoFit/>
            </a:bodyPr>
            <a:lstStyle/>
            <a:p>
              <a:pPr defTabSz="609585">
                <a:lnSpc>
                  <a:spcPct val="130000"/>
                </a:lnSpc>
              </a:pPr>
              <a:r>
                <a:rPr lang="zh-CN" altLang="en-US" sz="2000" b="1" dirty="0">
                  <a:ea typeface="微软雅黑" charset="0"/>
                </a:rPr>
                <a:t>毛泽东</a:t>
              </a:r>
              <a:r>
                <a:rPr lang="en-US" altLang="zh-CN" sz="2000" b="1" dirty="0">
                  <a:ea typeface="微软雅黑" charset="0"/>
                </a:rPr>
                <a:t>《</a:t>
              </a:r>
              <a:r>
                <a:rPr lang="zh-CN" altLang="en-US" sz="2000" b="1" dirty="0">
                  <a:ea typeface="微软雅黑" charset="0"/>
                </a:rPr>
                <a:t>论反对日本帝国主义的策略</a:t>
              </a:r>
              <a:r>
                <a:rPr lang="en-US" altLang="zh-CN" sz="2000" b="1" dirty="0">
                  <a:ea typeface="微软雅黑" charset="0"/>
                </a:rPr>
                <a:t>》</a:t>
              </a:r>
            </a:p>
          </p:txBody>
        </p:sp>
      </p:grpSp>
      <p:grpSp>
        <p:nvGrpSpPr>
          <p:cNvPr id="21" name="组合 20">
            <a:extLst>
              <a:ext uri="{FF2B5EF4-FFF2-40B4-BE49-F238E27FC236}">
                <a16:creationId xmlns:a16="http://schemas.microsoft.com/office/drawing/2014/main" xmlns="" id="{55DD01F7-48B8-4C04-A38B-48871CFCA541}"/>
              </a:ext>
            </a:extLst>
          </p:cNvPr>
          <p:cNvGrpSpPr/>
          <p:nvPr/>
        </p:nvGrpSpPr>
        <p:grpSpPr>
          <a:xfrm>
            <a:off x="4125104" y="4237473"/>
            <a:ext cx="3953173" cy="2429248"/>
            <a:chOff x="2313545" y="1168402"/>
            <a:chExt cx="4604114" cy="1397257"/>
          </a:xfrm>
        </p:grpSpPr>
        <p:sp>
          <p:nvSpPr>
            <p:cNvPr id="22" name="圆角矩形 7">
              <a:extLst>
                <a:ext uri="{FF2B5EF4-FFF2-40B4-BE49-F238E27FC236}">
                  <a16:creationId xmlns:a16="http://schemas.microsoft.com/office/drawing/2014/main" xmlns="" id="{9ADB63EC-93BD-4B84-B4C2-BE6E3C330BDC}"/>
                </a:ext>
              </a:extLst>
            </p:cNvPr>
            <p:cNvSpPr/>
            <p:nvPr/>
          </p:nvSpPr>
          <p:spPr>
            <a:xfrm>
              <a:off x="2313545" y="1168402"/>
              <a:ext cx="4530955" cy="1397257"/>
            </a:xfrm>
            <a:prstGeom prst="roundRect">
              <a:avLst>
                <a:gd name="adj" fmla="val 4575"/>
              </a:avLst>
            </a:prstGeom>
            <a:noFill/>
            <a:ln w="57150">
              <a:solidFill>
                <a:srgbClr val="009F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3" name="文本框 8">
              <a:extLst>
                <a:ext uri="{FF2B5EF4-FFF2-40B4-BE49-F238E27FC236}">
                  <a16:creationId xmlns:a16="http://schemas.microsoft.com/office/drawing/2014/main" xmlns="" id="{06E13DBA-9D72-4E8C-B25C-8B9EFE74DD4A}"/>
                </a:ext>
              </a:extLst>
            </p:cNvPr>
            <p:cNvSpPr txBox="1"/>
            <p:nvPr/>
          </p:nvSpPr>
          <p:spPr>
            <a:xfrm>
              <a:off x="2386704" y="1756599"/>
              <a:ext cx="4530955" cy="7611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en-US" altLang="zh-CN" sz="2400" spc="-150" dirty="0">
                  <a:solidFill>
                    <a:srgbClr val="C00000"/>
                  </a:solidFill>
                  <a:latin typeface="微软雅黑" charset="0"/>
                  <a:ea typeface="微软雅黑" charset="0"/>
                </a:rPr>
                <a:t>……</a:t>
              </a:r>
              <a:r>
                <a:rPr lang="zh-CN" altLang="en-US" sz="2400" spc="-150" dirty="0">
                  <a:solidFill>
                    <a:srgbClr val="C00000"/>
                  </a:solidFill>
                  <a:latin typeface="微软雅黑" charset="0"/>
                  <a:ea typeface="微软雅黑" charset="0"/>
                </a:rPr>
                <a:t>是一场险象环生、危在旦夕的战斗</a:t>
              </a:r>
              <a:r>
                <a:rPr lang="en-US" altLang="zh-CN" sz="2400" spc="-150" dirty="0">
                  <a:solidFill>
                    <a:srgbClr val="C00000"/>
                  </a:solidFill>
                  <a:latin typeface="微软雅黑" charset="0"/>
                  <a:ea typeface="微软雅黑" charset="0"/>
                </a:rPr>
                <a:t>……</a:t>
              </a:r>
              <a:r>
                <a:rPr lang="zh-CN" altLang="en-US" sz="2400" spc="-150" dirty="0">
                  <a:solidFill>
                    <a:srgbClr val="C00000"/>
                  </a:solidFill>
                  <a:latin typeface="微软雅黑" charset="0"/>
                  <a:ea typeface="微软雅黑" charset="0"/>
                </a:rPr>
                <a:t>长征使毛泽东及其共产党人赢得了中国</a:t>
              </a:r>
              <a:r>
                <a:rPr lang="en-US" altLang="zh-CN" sz="2400" spc="-150" dirty="0">
                  <a:solidFill>
                    <a:srgbClr val="C00000"/>
                  </a:solidFill>
                  <a:latin typeface="微软雅黑" charset="0"/>
                  <a:ea typeface="微软雅黑" charset="0"/>
                </a:rPr>
                <a:t>……</a:t>
              </a:r>
              <a:endParaRPr lang="zh-CN" altLang="en-US" sz="2400" spc="-150" dirty="0">
                <a:solidFill>
                  <a:srgbClr val="C00000"/>
                </a:solidFill>
                <a:latin typeface="微软雅黑" charset="0"/>
                <a:ea typeface="微软雅黑" charset="0"/>
              </a:endParaRPr>
            </a:p>
          </p:txBody>
        </p:sp>
        <p:sp>
          <p:nvSpPr>
            <p:cNvPr id="24" name="矩形 23">
              <a:extLst>
                <a:ext uri="{FF2B5EF4-FFF2-40B4-BE49-F238E27FC236}">
                  <a16:creationId xmlns:a16="http://schemas.microsoft.com/office/drawing/2014/main" xmlns="" id="{BF3EBA23-6BDE-4EF7-BFAC-374597AA7656}"/>
                </a:ext>
              </a:extLst>
            </p:cNvPr>
            <p:cNvSpPr/>
            <p:nvPr/>
          </p:nvSpPr>
          <p:spPr>
            <a:xfrm>
              <a:off x="2433929" y="1178790"/>
              <a:ext cx="4164071" cy="490365"/>
            </a:xfrm>
            <a:prstGeom prst="rect">
              <a:avLst/>
            </a:prstGeom>
          </p:spPr>
          <p:txBody>
            <a:bodyPr wrap="square">
              <a:spAutoFit/>
            </a:bodyPr>
            <a:lstStyle/>
            <a:p>
              <a:pPr defTabSz="609585">
                <a:lnSpc>
                  <a:spcPct val="130000"/>
                </a:lnSpc>
              </a:pPr>
              <a:r>
                <a:rPr lang="zh-CN" altLang="en-US" sz="2000" b="1" dirty="0">
                  <a:ea typeface="微软雅黑" charset="0"/>
                </a:rPr>
                <a:t>哈尔森</a:t>
              </a:r>
              <a:r>
                <a:rPr lang="en-US" altLang="zh-CN" sz="2000" b="1" dirty="0">
                  <a:ea typeface="微软雅黑" charset="0"/>
                </a:rPr>
                <a:t>·</a:t>
              </a:r>
              <a:r>
                <a:rPr lang="zh-CN" altLang="en-US" sz="2000" b="1" dirty="0">
                  <a:ea typeface="微软雅黑" charset="0"/>
                </a:rPr>
                <a:t>李尔兹伯</a:t>
              </a:r>
              <a:r>
                <a:rPr lang="en-US" altLang="zh-CN" sz="2000" b="1" dirty="0">
                  <a:ea typeface="微软雅黑" charset="0"/>
                </a:rPr>
                <a:t>《</a:t>
              </a:r>
              <a:r>
                <a:rPr lang="zh-CN" altLang="en-US" sz="2000" b="1" dirty="0">
                  <a:ea typeface="微软雅黑" charset="0"/>
                </a:rPr>
                <a:t>长征：前所未闻的故事</a:t>
              </a:r>
              <a:r>
                <a:rPr lang="en-US" altLang="zh-CN" sz="2000" b="1" dirty="0">
                  <a:ea typeface="微软雅黑" charset="0"/>
                </a:rPr>
                <a:t>》</a:t>
              </a:r>
            </a:p>
          </p:txBody>
        </p:sp>
      </p:grpSp>
      <p:grpSp>
        <p:nvGrpSpPr>
          <p:cNvPr id="25" name="组合 24">
            <a:extLst>
              <a:ext uri="{FF2B5EF4-FFF2-40B4-BE49-F238E27FC236}">
                <a16:creationId xmlns:a16="http://schemas.microsoft.com/office/drawing/2014/main" xmlns="" id="{23F45173-AFA2-49EE-8F16-890F25A48486}"/>
              </a:ext>
            </a:extLst>
          </p:cNvPr>
          <p:cNvGrpSpPr/>
          <p:nvPr/>
        </p:nvGrpSpPr>
        <p:grpSpPr>
          <a:xfrm>
            <a:off x="8196212" y="4237473"/>
            <a:ext cx="3890357" cy="2429248"/>
            <a:chOff x="2313545" y="1168402"/>
            <a:chExt cx="4530955" cy="1397257"/>
          </a:xfrm>
        </p:grpSpPr>
        <p:sp>
          <p:nvSpPr>
            <p:cNvPr id="26" name="圆角矩形 7">
              <a:extLst>
                <a:ext uri="{FF2B5EF4-FFF2-40B4-BE49-F238E27FC236}">
                  <a16:creationId xmlns:a16="http://schemas.microsoft.com/office/drawing/2014/main" xmlns="" id="{31B640A0-C992-4EE1-9F15-59D4FA9E4654}"/>
                </a:ext>
              </a:extLst>
            </p:cNvPr>
            <p:cNvSpPr/>
            <p:nvPr/>
          </p:nvSpPr>
          <p:spPr>
            <a:xfrm>
              <a:off x="2313545" y="1168402"/>
              <a:ext cx="4530955" cy="1397257"/>
            </a:xfrm>
            <a:prstGeom prst="roundRect">
              <a:avLst>
                <a:gd name="adj" fmla="val 4575"/>
              </a:avLst>
            </a:prstGeom>
            <a:noFill/>
            <a:ln w="57150">
              <a:solidFill>
                <a:srgbClr val="626B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7" name="文本框 8">
              <a:extLst>
                <a:ext uri="{FF2B5EF4-FFF2-40B4-BE49-F238E27FC236}">
                  <a16:creationId xmlns:a16="http://schemas.microsoft.com/office/drawing/2014/main" xmlns="" id="{D0F8EDF1-AAE7-4C75-9860-54AE58525211}"/>
                </a:ext>
              </a:extLst>
            </p:cNvPr>
            <p:cNvSpPr txBox="1"/>
            <p:nvPr/>
          </p:nvSpPr>
          <p:spPr>
            <a:xfrm>
              <a:off x="2334759" y="1666683"/>
              <a:ext cx="4488524" cy="8450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4000"/>
                </a:lnSpc>
              </a:pPr>
              <a:r>
                <a:rPr lang="zh-CN" altLang="en-US" sz="2000" spc="-150" dirty="0">
                  <a:solidFill>
                    <a:srgbClr val="C00000"/>
                  </a:solidFill>
                  <a:latin typeface="微软雅黑" charset="0"/>
                  <a:ea typeface="微软雅黑" charset="0"/>
                </a:rPr>
                <a:t>思想方面，认识“实事求是”的重要性</a:t>
              </a:r>
              <a:r>
                <a:rPr lang="en-US" altLang="zh-CN" sz="2000" spc="-150" dirty="0">
                  <a:solidFill>
                    <a:srgbClr val="C00000"/>
                  </a:solidFill>
                  <a:latin typeface="微软雅黑" charset="0"/>
                  <a:ea typeface="微软雅黑" charset="0"/>
                </a:rPr>
                <a:t>……</a:t>
              </a:r>
              <a:r>
                <a:rPr lang="zh-CN" altLang="en-US" sz="2000" spc="-150" dirty="0">
                  <a:solidFill>
                    <a:srgbClr val="C00000"/>
                  </a:solidFill>
                  <a:latin typeface="微软雅黑" charset="0"/>
                  <a:ea typeface="微软雅黑" charset="0"/>
                </a:rPr>
                <a:t>政治方面，推动抗日民族统一战线的形成，为实现国共第二次合作奠定基础。组织方面</a:t>
              </a:r>
              <a:r>
                <a:rPr lang="en-US" altLang="zh-CN" sz="2000" spc="-150" dirty="0">
                  <a:solidFill>
                    <a:srgbClr val="C00000"/>
                  </a:solidFill>
                  <a:latin typeface="微软雅黑" charset="0"/>
                  <a:ea typeface="微软雅黑" charset="0"/>
                </a:rPr>
                <a:t>……</a:t>
              </a:r>
              <a:endParaRPr lang="zh-CN" altLang="en-US" sz="2000" spc="-150" dirty="0">
                <a:solidFill>
                  <a:srgbClr val="C00000"/>
                </a:solidFill>
                <a:latin typeface="微软雅黑" charset="0"/>
                <a:ea typeface="微软雅黑" charset="0"/>
              </a:endParaRPr>
            </a:p>
          </p:txBody>
        </p:sp>
        <p:sp>
          <p:nvSpPr>
            <p:cNvPr id="28" name="矩形 27">
              <a:extLst>
                <a:ext uri="{FF2B5EF4-FFF2-40B4-BE49-F238E27FC236}">
                  <a16:creationId xmlns:a16="http://schemas.microsoft.com/office/drawing/2014/main" xmlns="" id="{A8F4DA71-E05E-4A9C-BD4D-A661AEEB4074}"/>
                </a:ext>
              </a:extLst>
            </p:cNvPr>
            <p:cNvSpPr/>
            <p:nvPr/>
          </p:nvSpPr>
          <p:spPr>
            <a:xfrm>
              <a:off x="2433929" y="1178790"/>
              <a:ext cx="3911126" cy="490365"/>
            </a:xfrm>
            <a:prstGeom prst="rect">
              <a:avLst/>
            </a:prstGeom>
          </p:spPr>
          <p:txBody>
            <a:bodyPr wrap="square">
              <a:spAutoFit/>
            </a:bodyPr>
            <a:lstStyle/>
            <a:p>
              <a:pPr defTabSz="609585">
                <a:lnSpc>
                  <a:spcPct val="130000"/>
                </a:lnSpc>
              </a:pPr>
              <a:r>
                <a:rPr lang="zh-CN" altLang="en-US" sz="2000" b="1" dirty="0">
                  <a:ea typeface="微软雅黑" charset="0"/>
                </a:rPr>
                <a:t>唐双宁</a:t>
              </a:r>
              <a:r>
                <a:rPr lang="en-US" altLang="zh-CN" sz="2000" b="1" dirty="0">
                  <a:ea typeface="微软雅黑" charset="0"/>
                </a:rPr>
                <a:t>《</a:t>
              </a:r>
              <a:r>
                <a:rPr lang="zh-CN" altLang="en-US" sz="2000" b="1" dirty="0">
                  <a:ea typeface="微软雅黑" charset="0"/>
                </a:rPr>
                <a:t>从完整意义上认识中共工农红军的长征</a:t>
              </a:r>
              <a:r>
                <a:rPr lang="en-US" altLang="zh-CN" sz="2000" b="1" dirty="0">
                  <a:ea typeface="微软雅黑" charset="0"/>
                </a:rPr>
                <a:t>》</a:t>
              </a:r>
            </a:p>
          </p:txBody>
        </p:sp>
      </p:grpSp>
      <p:grpSp>
        <p:nvGrpSpPr>
          <p:cNvPr id="29" name="组合 28">
            <a:extLst>
              <a:ext uri="{FF2B5EF4-FFF2-40B4-BE49-F238E27FC236}">
                <a16:creationId xmlns:a16="http://schemas.microsoft.com/office/drawing/2014/main" xmlns="" id="{571CCDB5-119D-4770-AF05-816C9C4D8AC3}"/>
              </a:ext>
            </a:extLst>
          </p:cNvPr>
          <p:cNvGrpSpPr/>
          <p:nvPr/>
        </p:nvGrpSpPr>
        <p:grpSpPr>
          <a:xfrm>
            <a:off x="1689477" y="3864298"/>
            <a:ext cx="8968975" cy="339202"/>
            <a:chOff x="1689477" y="4802566"/>
            <a:chExt cx="8968975" cy="339202"/>
          </a:xfrm>
        </p:grpSpPr>
        <p:cxnSp>
          <p:nvCxnSpPr>
            <p:cNvPr id="30" name="直接连接符 29">
              <a:extLst>
                <a:ext uri="{FF2B5EF4-FFF2-40B4-BE49-F238E27FC236}">
                  <a16:creationId xmlns:a16="http://schemas.microsoft.com/office/drawing/2014/main" xmlns="" id="{3ECDA541-1D87-4A4F-B41E-10B1536FB48F}"/>
                </a:ext>
              </a:extLst>
            </p:cNvPr>
            <p:cNvCxnSpPr>
              <a:cxnSpLocks/>
            </p:cNvCxnSpPr>
            <p:nvPr/>
          </p:nvCxnSpPr>
          <p:spPr>
            <a:xfrm>
              <a:off x="1689477" y="4920311"/>
              <a:ext cx="8968975" cy="0"/>
            </a:xfrm>
            <a:prstGeom prst="line">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a:extLst>
                <a:ext uri="{FF2B5EF4-FFF2-40B4-BE49-F238E27FC236}">
                  <a16:creationId xmlns:a16="http://schemas.microsoft.com/office/drawing/2014/main" xmlns="" id="{89CEE04B-4E89-4CED-B550-EAFC5D52A5DA}"/>
                </a:ext>
              </a:extLst>
            </p:cNvPr>
            <p:cNvCxnSpPr>
              <a:cxnSpLocks/>
            </p:cNvCxnSpPr>
            <p:nvPr/>
          </p:nvCxnSpPr>
          <p:spPr>
            <a:xfrm flipV="1">
              <a:off x="6097629" y="4802566"/>
              <a:ext cx="0" cy="116271"/>
            </a:xfrm>
            <a:prstGeom prst="line">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a:extLst>
                <a:ext uri="{FF2B5EF4-FFF2-40B4-BE49-F238E27FC236}">
                  <a16:creationId xmlns:a16="http://schemas.microsoft.com/office/drawing/2014/main" xmlns="" id="{5D16064A-7BCE-4221-ABC0-318364DB00C9}"/>
                </a:ext>
              </a:extLst>
            </p:cNvPr>
            <p:cNvCxnSpPr>
              <a:cxnSpLocks/>
            </p:cNvCxnSpPr>
            <p:nvPr/>
          </p:nvCxnSpPr>
          <p:spPr>
            <a:xfrm flipV="1">
              <a:off x="1689477" y="4896485"/>
              <a:ext cx="0" cy="218929"/>
            </a:xfrm>
            <a:prstGeom prst="line">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a:extLst>
                <a:ext uri="{FF2B5EF4-FFF2-40B4-BE49-F238E27FC236}">
                  <a16:creationId xmlns:a16="http://schemas.microsoft.com/office/drawing/2014/main" xmlns="" id="{037C61AA-80E1-4CBD-B680-412C109FB1EE}"/>
                </a:ext>
              </a:extLst>
            </p:cNvPr>
            <p:cNvCxnSpPr>
              <a:cxnSpLocks/>
            </p:cNvCxnSpPr>
            <p:nvPr/>
          </p:nvCxnSpPr>
          <p:spPr>
            <a:xfrm flipV="1">
              <a:off x="10649574" y="4905012"/>
              <a:ext cx="0" cy="218929"/>
            </a:xfrm>
            <a:prstGeom prst="line">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a:extLst>
                <a:ext uri="{FF2B5EF4-FFF2-40B4-BE49-F238E27FC236}">
                  <a16:creationId xmlns:a16="http://schemas.microsoft.com/office/drawing/2014/main" xmlns="" id="{2A8E7F32-0E64-4A0B-8B7E-20A5D5A0825B}"/>
                </a:ext>
              </a:extLst>
            </p:cNvPr>
            <p:cNvCxnSpPr>
              <a:cxnSpLocks/>
            </p:cNvCxnSpPr>
            <p:nvPr/>
          </p:nvCxnSpPr>
          <p:spPr>
            <a:xfrm flipV="1">
              <a:off x="4603726" y="4905012"/>
              <a:ext cx="0" cy="218929"/>
            </a:xfrm>
            <a:prstGeom prst="line">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a:extLst>
                <a:ext uri="{FF2B5EF4-FFF2-40B4-BE49-F238E27FC236}">
                  <a16:creationId xmlns:a16="http://schemas.microsoft.com/office/drawing/2014/main" xmlns="" id="{D40B9758-CCD7-4003-9EF5-42D75B485EE7}"/>
                </a:ext>
              </a:extLst>
            </p:cNvPr>
            <p:cNvCxnSpPr>
              <a:cxnSpLocks/>
            </p:cNvCxnSpPr>
            <p:nvPr/>
          </p:nvCxnSpPr>
          <p:spPr>
            <a:xfrm flipV="1">
              <a:off x="7578802" y="4922839"/>
              <a:ext cx="0" cy="218929"/>
            </a:xfrm>
            <a:prstGeom prst="line">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cxnSp>
      </p:grpSp>
      <p:sp>
        <p:nvSpPr>
          <p:cNvPr id="37" name="椭圆 36">
            <a:extLst>
              <a:ext uri="{FF2B5EF4-FFF2-40B4-BE49-F238E27FC236}">
                <a16:creationId xmlns:a16="http://schemas.microsoft.com/office/drawing/2014/main" xmlns="" id="{81DCBFF5-73BF-4390-B3A3-A08DDC63F932}"/>
              </a:ext>
            </a:extLst>
          </p:cNvPr>
          <p:cNvSpPr/>
          <p:nvPr/>
        </p:nvSpPr>
        <p:spPr>
          <a:xfrm flipH="1">
            <a:off x="985152" y="797326"/>
            <a:ext cx="360563" cy="350427"/>
          </a:xfrm>
          <a:prstGeom prst="ellipse">
            <a:avLst/>
          </a:prstGeom>
          <a:solidFill>
            <a:srgbClr val="A3D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8" name="右箭头 40">
            <a:extLst>
              <a:ext uri="{FF2B5EF4-FFF2-40B4-BE49-F238E27FC236}">
                <a16:creationId xmlns:a16="http://schemas.microsoft.com/office/drawing/2014/main" xmlns="" id="{311FBC38-F84C-4086-B17C-57DA35FD5F89}"/>
              </a:ext>
            </a:extLst>
          </p:cNvPr>
          <p:cNvSpPr/>
          <p:nvPr/>
        </p:nvSpPr>
        <p:spPr>
          <a:xfrm rot="5400000">
            <a:off x="1006027" y="1147962"/>
            <a:ext cx="337558" cy="217198"/>
          </a:xfrm>
          <a:prstGeom prst="rightArrow">
            <a:avLst>
              <a:gd name="adj1" fmla="val 24450"/>
              <a:gd name="adj2" fmla="val 50000"/>
            </a:avLst>
          </a:prstGeom>
          <a:solidFill>
            <a:srgbClr val="A3D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val="814567842"/>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F1BD335-75A8-488E-A580-F86EE2F18EA7}"/>
              </a:ext>
            </a:extLst>
          </p:cNvPr>
          <p:cNvGrpSpPr/>
          <p:nvPr/>
        </p:nvGrpSpPr>
        <p:grpSpPr>
          <a:xfrm>
            <a:off x="421497" y="1133964"/>
            <a:ext cx="6407388" cy="3262957"/>
            <a:chOff x="2187210" y="5090400"/>
            <a:chExt cx="9737098" cy="3262957"/>
          </a:xfrm>
        </p:grpSpPr>
        <p:sp>
          <p:nvSpPr>
            <p:cNvPr id="3" name="矩形 2">
              <a:extLst>
                <a:ext uri="{FF2B5EF4-FFF2-40B4-BE49-F238E27FC236}">
                  <a16:creationId xmlns:a16="http://schemas.microsoft.com/office/drawing/2014/main" xmlns="" id="{DA57C6FC-29DC-45ED-8DA2-7A886C31BD7B}"/>
                </a:ext>
              </a:extLst>
            </p:cNvPr>
            <p:cNvSpPr/>
            <p:nvPr/>
          </p:nvSpPr>
          <p:spPr>
            <a:xfrm>
              <a:off x="2187210" y="5090400"/>
              <a:ext cx="9737098" cy="3262957"/>
            </a:xfrm>
            <a:prstGeom prst="rect">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5">
                    <a:lumMod val="75000"/>
                  </a:schemeClr>
                </a:solidFill>
              </a:endParaRPr>
            </a:p>
          </p:txBody>
        </p:sp>
        <p:sp>
          <p:nvSpPr>
            <p:cNvPr id="4" name="矩形 3">
              <a:extLst>
                <a:ext uri="{FF2B5EF4-FFF2-40B4-BE49-F238E27FC236}">
                  <a16:creationId xmlns:a16="http://schemas.microsoft.com/office/drawing/2014/main" xmlns="" id="{F05D11E5-1C1D-40C5-8761-98C717FABCA0}"/>
                </a:ext>
              </a:extLst>
            </p:cNvPr>
            <p:cNvSpPr/>
            <p:nvPr/>
          </p:nvSpPr>
          <p:spPr>
            <a:xfrm>
              <a:off x="2187210" y="5183258"/>
              <a:ext cx="9534125" cy="3170099"/>
            </a:xfrm>
            <a:prstGeom prst="rect">
              <a:avLst/>
            </a:prstGeom>
          </p:spPr>
          <p:txBody>
            <a:bodyPr wrap="square">
              <a:spAutoFit/>
            </a:bodyPr>
            <a:lstStyle/>
            <a:p>
              <a:pPr indent="627063" algn="just" defTabSz="609585"/>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红军长征途中，几乎平均每天就有一次遭遇战，长征路上，红军只休息了</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44</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天，平均走</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365</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华里才休整一次，日平均行军</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74</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华里，共爬过</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18</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条山脉，其中 </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5</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条终年积雪，渡过</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24</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条河流，经过</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11</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个省，通过</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6</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个不同少数民族地区。红一方面军从瑞金出发时</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86000</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人，到陕北是仅剩</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6500</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人</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平均每行进一公里就有三四个红军战士献出生命。</a:t>
              </a:r>
            </a:p>
            <a:p>
              <a:pPr indent="627063" algn="just" defTabSz="609585"/>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长征已经在各大洲成为一种象征，人类只要有决心和毅力就能达到自己的目的。</a:t>
              </a:r>
            </a:p>
            <a:p>
              <a:pPr indent="627063" algn="r" defTabSz="609585"/>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（英）迪克</a:t>
              </a:r>
              <a:r>
                <a:rPr lang="en-US" altLang="zh-CN" sz="2000"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威尔逊</a:t>
              </a:r>
            </a:p>
          </p:txBody>
        </p:sp>
        <p:sp>
          <p:nvSpPr>
            <p:cNvPr id="7" name="L 形 6">
              <a:extLst>
                <a:ext uri="{FF2B5EF4-FFF2-40B4-BE49-F238E27FC236}">
                  <a16:creationId xmlns:a16="http://schemas.microsoft.com/office/drawing/2014/main" xmlns="" id="{AC0F8347-219B-4223-81C9-4FF60A0A33C5}"/>
                </a:ext>
              </a:extLst>
            </p:cNvPr>
            <p:cNvSpPr/>
            <p:nvPr/>
          </p:nvSpPr>
          <p:spPr>
            <a:xfrm rot="18900000">
              <a:off x="2424944" y="5446264"/>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8" name="文本框 7">
            <a:extLst>
              <a:ext uri="{FF2B5EF4-FFF2-40B4-BE49-F238E27FC236}">
                <a16:creationId xmlns:a16="http://schemas.microsoft.com/office/drawing/2014/main" xmlns="" id="{C1CC67A2-610C-4B10-98FE-8A57A1B2A590}"/>
              </a:ext>
            </a:extLst>
          </p:cNvPr>
          <p:cNvSpPr txBox="1"/>
          <p:nvPr/>
        </p:nvSpPr>
        <p:spPr>
          <a:xfrm>
            <a:off x="-333587" y="202289"/>
            <a:ext cx="13015101" cy="646331"/>
          </a:xfrm>
          <a:prstGeom prst="rect">
            <a:avLst/>
          </a:prstGeom>
          <a:noFill/>
        </p:spPr>
        <p:txBody>
          <a:bodyPr wrap="none" rtlCol="0">
            <a:spAutoFit/>
          </a:bodyPr>
          <a:lstStyle/>
          <a:p>
            <a:pPr algn="dist"/>
            <a:r>
              <a:rPr kumimoji="1" lang="zh-CN" altLang="en-US" sz="3600" b="1" spc="-150" dirty="0">
                <a:solidFill>
                  <a:srgbClr val="009FB8"/>
                </a:solidFill>
                <a:latin typeface="Microsoft YaHei" charset="0"/>
                <a:ea typeface="Microsoft YaHei" charset="0"/>
                <a:cs typeface="Microsoft YaHei" charset="0"/>
              </a:rPr>
              <a:t>（三）新路的调整：红军长征与革命中心的转移（探索的结果）</a:t>
            </a:r>
          </a:p>
        </p:txBody>
      </p:sp>
      <p:pic>
        <p:nvPicPr>
          <p:cNvPr id="10" name="图片 9">
            <a:extLst>
              <a:ext uri="{FF2B5EF4-FFF2-40B4-BE49-F238E27FC236}">
                <a16:creationId xmlns:a16="http://schemas.microsoft.com/office/drawing/2014/main" xmlns="" id="{AA402605-B4BC-4DF1-A371-3DA98BAFB5F8}"/>
              </a:ext>
            </a:extLst>
          </p:cNvPr>
          <p:cNvPicPr>
            <a:picLocks noChangeAspect="1"/>
          </p:cNvPicPr>
          <p:nvPr/>
        </p:nvPicPr>
        <p:blipFill>
          <a:blip r:embed="rId3"/>
          <a:stretch>
            <a:fillRect/>
          </a:stretch>
        </p:blipFill>
        <p:spPr>
          <a:xfrm>
            <a:off x="7194214" y="1133964"/>
            <a:ext cx="4762051" cy="3262957"/>
          </a:xfrm>
          <a:prstGeom prst="rect">
            <a:avLst/>
          </a:prstGeom>
          <a:ln w="38100">
            <a:solidFill>
              <a:srgbClr val="626B1A"/>
            </a:solidFill>
          </a:ln>
        </p:spPr>
      </p:pic>
      <p:grpSp>
        <p:nvGrpSpPr>
          <p:cNvPr id="21" name="组合 20">
            <a:extLst>
              <a:ext uri="{FF2B5EF4-FFF2-40B4-BE49-F238E27FC236}">
                <a16:creationId xmlns:a16="http://schemas.microsoft.com/office/drawing/2014/main" xmlns="" id="{67F9D1E0-FAFE-4924-9CB1-C0B97C63170F}"/>
              </a:ext>
            </a:extLst>
          </p:cNvPr>
          <p:cNvGrpSpPr/>
          <p:nvPr/>
        </p:nvGrpSpPr>
        <p:grpSpPr>
          <a:xfrm>
            <a:off x="421497" y="4716183"/>
            <a:ext cx="11534768" cy="1358849"/>
            <a:chOff x="421497" y="4716183"/>
            <a:chExt cx="11534768" cy="1358849"/>
          </a:xfrm>
        </p:grpSpPr>
        <p:sp>
          <p:nvSpPr>
            <p:cNvPr id="11" name="矩形 10">
              <a:extLst>
                <a:ext uri="{FF2B5EF4-FFF2-40B4-BE49-F238E27FC236}">
                  <a16:creationId xmlns:a16="http://schemas.microsoft.com/office/drawing/2014/main" xmlns="" id="{871BDBF6-FE4E-4ABB-AD26-7195FA20EDDC}"/>
                </a:ext>
              </a:extLst>
            </p:cNvPr>
            <p:cNvSpPr/>
            <p:nvPr/>
          </p:nvSpPr>
          <p:spPr>
            <a:xfrm>
              <a:off x="421497" y="4716183"/>
              <a:ext cx="11534768" cy="1358849"/>
            </a:xfrm>
            <a:prstGeom prst="rect">
              <a:avLst/>
            </a:prstGeom>
            <a:noFill/>
            <a:ln w="38100">
              <a:solidFill>
                <a:srgbClr val="3F762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3F762B"/>
                </a:solidFill>
              </a:endParaRPr>
            </a:p>
          </p:txBody>
        </p:sp>
        <p:sp>
          <p:nvSpPr>
            <p:cNvPr id="12" name="矩形 11">
              <a:extLst>
                <a:ext uri="{FF2B5EF4-FFF2-40B4-BE49-F238E27FC236}">
                  <a16:creationId xmlns:a16="http://schemas.microsoft.com/office/drawing/2014/main" xmlns="" id="{4E9ECBA7-BA82-4E2D-8ACE-DFBFC716BE4E}"/>
                </a:ext>
              </a:extLst>
            </p:cNvPr>
            <p:cNvSpPr/>
            <p:nvPr/>
          </p:nvSpPr>
          <p:spPr>
            <a:xfrm>
              <a:off x="1178293" y="4872753"/>
              <a:ext cx="10592210" cy="512769"/>
            </a:xfrm>
            <a:prstGeom prst="rect">
              <a:avLst/>
            </a:prstGeom>
          </p:spPr>
          <p:txBody>
            <a:bodyPr wrap="square">
              <a:spAutoFit/>
            </a:bodyPr>
            <a:lstStyle/>
            <a:p>
              <a:pPr defTabSz="609585">
                <a:lnSpc>
                  <a:spcPct val="114000"/>
                </a:lnSpc>
              </a:pPr>
              <a:r>
                <a:rPr lang="zh-CN" altLang="en-US" sz="2600" b="1" dirty="0">
                  <a:solidFill>
                    <a:srgbClr val="3F762B"/>
                  </a:solidFill>
                  <a:ea typeface="微软雅黑" charset="0"/>
                </a:rPr>
                <a:t>学生活动：根据材料，结合长征的艰辛历程，提炼长征精神的内涵。</a:t>
              </a:r>
              <a:endParaRPr lang="zh-CN" altLang="en-US" sz="2600" dirty="0">
                <a:solidFill>
                  <a:srgbClr val="3F762B"/>
                </a:solidFill>
                <a:ea typeface="微软雅黑" charset="0"/>
              </a:endParaRPr>
            </a:p>
          </p:txBody>
        </p:sp>
        <p:sp>
          <p:nvSpPr>
            <p:cNvPr id="13" name="矩形 12">
              <a:extLst>
                <a:ext uri="{FF2B5EF4-FFF2-40B4-BE49-F238E27FC236}">
                  <a16:creationId xmlns:a16="http://schemas.microsoft.com/office/drawing/2014/main" xmlns="" id="{16229839-AFBE-4297-A765-C0A89122D09A}"/>
                </a:ext>
              </a:extLst>
            </p:cNvPr>
            <p:cNvSpPr/>
            <p:nvPr/>
          </p:nvSpPr>
          <p:spPr>
            <a:xfrm>
              <a:off x="1179586" y="5399218"/>
              <a:ext cx="9104303" cy="560474"/>
            </a:xfrm>
            <a:prstGeom prst="rect">
              <a:avLst/>
            </a:prstGeom>
          </p:spPr>
          <p:txBody>
            <a:bodyPr wrap="square">
              <a:spAutoFit/>
            </a:bodyPr>
            <a:lstStyle/>
            <a:p>
              <a:pPr defTabSz="609585">
                <a:lnSpc>
                  <a:spcPct val="130000"/>
                </a:lnSpc>
              </a:pPr>
              <a:r>
                <a:rPr lang="zh-CN" altLang="en-US" sz="2600" b="1" dirty="0">
                  <a:solidFill>
                    <a:srgbClr val="3F762B"/>
                  </a:solidFill>
                  <a:ea typeface="微软雅黑" charset="0"/>
                </a:rPr>
                <a:t>设计意图：引导学生论从史出，历史与现实相互交融。</a:t>
              </a:r>
            </a:p>
          </p:txBody>
        </p:sp>
        <p:sp>
          <p:nvSpPr>
            <p:cNvPr id="14" name="L 形 13">
              <a:extLst>
                <a:ext uri="{FF2B5EF4-FFF2-40B4-BE49-F238E27FC236}">
                  <a16:creationId xmlns:a16="http://schemas.microsoft.com/office/drawing/2014/main" xmlns="" id="{63018ECB-6620-4573-9EE7-B1B1F7DBA30E}"/>
                </a:ext>
              </a:extLst>
            </p:cNvPr>
            <p:cNvSpPr/>
            <p:nvPr/>
          </p:nvSpPr>
          <p:spPr>
            <a:xfrm rot="18900000">
              <a:off x="812773" y="4954275"/>
              <a:ext cx="216424" cy="128252"/>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组 18">
              <a:extLst>
                <a:ext uri="{FF2B5EF4-FFF2-40B4-BE49-F238E27FC236}">
                  <a16:creationId xmlns:a16="http://schemas.microsoft.com/office/drawing/2014/main" xmlns="" id="{8046170E-6B8F-4186-A125-960296B09FED}"/>
                </a:ext>
              </a:extLst>
            </p:cNvPr>
            <p:cNvGrpSpPr/>
            <p:nvPr/>
          </p:nvGrpSpPr>
          <p:grpSpPr>
            <a:xfrm>
              <a:off x="638543" y="4939648"/>
              <a:ext cx="407046" cy="408770"/>
              <a:chOff x="1770335" y="2654109"/>
              <a:chExt cx="696175" cy="699124"/>
            </a:xfrm>
          </p:grpSpPr>
          <p:sp>
            <p:nvSpPr>
              <p:cNvPr id="16" name="椭圆 15">
                <a:extLst>
                  <a:ext uri="{FF2B5EF4-FFF2-40B4-BE49-F238E27FC236}">
                    <a16:creationId xmlns:a16="http://schemas.microsoft.com/office/drawing/2014/main" xmlns="" id="{607B73B6-32AC-4755-9507-C89F75B56E95}"/>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7" name="L 形 16">
                <a:extLst>
                  <a:ext uri="{FF2B5EF4-FFF2-40B4-BE49-F238E27FC236}">
                    <a16:creationId xmlns:a16="http://schemas.microsoft.com/office/drawing/2014/main" xmlns="" id="{F71A30C3-03DA-47BE-8EE1-3011D011E15E}"/>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8" name="组 18">
              <a:extLst>
                <a:ext uri="{FF2B5EF4-FFF2-40B4-BE49-F238E27FC236}">
                  <a16:creationId xmlns:a16="http://schemas.microsoft.com/office/drawing/2014/main" xmlns="" id="{C90C62CD-C78C-4E6B-ADEA-3A4CADCC46F3}"/>
                </a:ext>
              </a:extLst>
            </p:cNvPr>
            <p:cNvGrpSpPr/>
            <p:nvPr/>
          </p:nvGrpSpPr>
          <p:grpSpPr>
            <a:xfrm>
              <a:off x="638543" y="5467665"/>
              <a:ext cx="407046" cy="408770"/>
              <a:chOff x="1770335" y="2654109"/>
              <a:chExt cx="696175" cy="699124"/>
            </a:xfrm>
          </p:grpSpPr>
          <p:sp>
            <p:nvSpPr>
              <p:cNvPr id="19" name="椭圆 18">
                <a:extLst>
                  <a:ext uri="{FF2B5EF4-FFF2-40B4-BE49-F238E27FC236}">
                    <a16:creationId xmlns:a16="http://schemas.microsoft.com/office/drawing/2014/main" xmlns="" id="{AD36465C-A814-46BD-9D5D-15D60E5AA41E}"/>
                  </a:ext>
                </a:extLst>
              </p:cNvPr>
              <p:cNvSpPr/>
              <p:nvPr/>
            </p:nvSpPr>
            <p:spPr>
              <a:xfrm>
                <a:off x="1770335" y="2654109"/>
                <a:ext cx="696175" cy="699124"/>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0" name="L 形 19">
                <a:extLst>
                  <a:ext uri="{FF2B5EF4-FFF2-40B4-BE49-F238E27FC236}">
                    <a16:creationId xmlns:a16="http://schemas.microsoft.com/office/drawing/2014/main" xmlns="" id="{DC11F741-5BC6-4C14-A115-658032822EEB}"/>
                  </a:ext>
                </a:extLst>
              </p:cNvPr>
              <p:cNvSpPr/>
              <p:nvPr/>
            </p:nvSpPr>
            <p:spPr>
              <a:xfrm rot="18900000">
                <a:off x="1952213" y="2829129"/>
                <a:ext cx="370152" cy="219349"/>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spTree>
    <p:extLst>
      <p:ext uri="{BB962C8B-B14F-4D97-AF65-F5344CB8AC3E}">
        <p14:creationId xmlns:p14="http://schemas.microsoft.com/office/powerpoint/2010/main" val="1267220546"/>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left)">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3D5828D-405D-427C-96CF-5673FA4E4AE8}"/>
              </a:ext>
            </a:extLst>
          </p:cNvPr>
          <p:cNvPicPr>
            <a:picLocks/>
          </p:cNvPicPr>
          <p:nvPr/>
        </p:nvPicPr>
        <p:blipFill>
          <a:blip r:embed="rId2"/>
          <a:stretch>
            <a:fillRect/>
          </a:stretch>
        </p:blipFill>
        <p:spPr>
          <a:xfrm rot="19933850">
            <a:off x="557202" y="159698"/>
            <a:ext cx="1310682" cy="1310682"/>
          </a:xfrm>
          <a:prstGeom prst="rect">
            <a:avLst/>
          </a:prstGeom>
        </p:spPr>
      </p:pic>
      <p:grpSp>
        <p:nvGrpSpPr>
          <p:cNvPr id="5" name="组合 4"/>
          <p:cNvGrpSpPr/>
          <p:nvPr/>
        </p:nvGrpSpPr>
        <p:grpSpPr>
          <a:xfrm>
            <a:off x="1165719" y="1853155"/>
            <a:ext cx="10664052" cy="3799001"/>
            <a:chOff x="2187210" y="5090400"/>
            <a:chExt cx="9737098" cy="3799001"/>
          </a:xfrm>
        </p:grpSpPr>
        <p:sp>
          <p:nvSpPr>
            <p:cNvPr id="69" name="矩形 68"/>
            <p:cNvSpPr/>
            <p:nvPr/>
          </p:nvSpPr>
          <p:spPr>
            <a:xfrm>
              <a:off x="2187210" y="5090400"/>
              <a:ext cx="9737098" cy="3799001"/>
            </a:xfrm>
            <a:prstGeom prst="rect">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5">
                    <a:lumMod val="75000"/>
                  </a:schemeClr>
                </a:solidFill>
              </a:endParaRPr>
            </a:p>
          </p:txBody>
        </p:sp>
        <p:sp>
          <p:nvSpPr>
            <p:cNvPr id="49" name="矩形 48"/>
            <p:cNvSpPr/>
            <p:nvPr/>
          </p:nvSpPr>
          <p:spPr>
            <a:xfrm>
              <a:off x="2737178" y="5183258"/>
              <a:ext cx="9187130" cy="3706143"/>
            </a:xfrm>
            <a:prstGeom prst="rect">
              <a:avLst/>
            </a:prstGeom>
          </p:spPr>
          <p:txBody>
            <a:bodyPr wrap="square">
              <a:spAutoFit/>
            </a:bodyPr>
            <a:lstStyle/>
            <a:p>
              <a:pPr defTabSz="609585">
                <a:lnSpc>
                  <a:spcPct val="150000"/>
                </a:lnSpc>
              </a:pPr>
              <a:r>
                <a:rPr lang="zh-CN" altLang="en-US" sz="3200" dirty="0">
                  <a:solidFill>
                    <a:schemeClr val="tx1">
                      <a:lumMod val="75000"/>
                      <a:lumOff val="25000"/>
                    </a:schemeClr>
                  </a:solidFill>
                  <a:latin typeface="方正北魏楷书简体" panose="03000509000000000000" pitchFamily="65" charset="-122"/>
                  <a:ea typeface="方正北魏楷书简体" panose="03000509000000000000" pitchFamily="65" charset="-122"/>
                </a:rPr>
                <a:t>本节课重点学习了新民主主义革命发展阶段的重要表现，即国共对峙时期中国共产党独立探索革命道路的艰辛历程，实践证明，只有把马克思主义真理同具体国情结合才能找到正确的道路，只有坚持正确道路的指引，革命事业才能行稳致远，开拓新局。</a:t>
              </a:r>
              <a:endParaRPr lang="zh-CN" altLang="en-US" sz="3200" dirty="0">
                <a:solidFill>
                  <a:srgbClr val="FF0000"/>
                </a:solidFill>
                <a:latin typeface="方正北魏楷书简体" panose="03000509000000000000" pitchFamily="65" charset="-122"/>
                <a:ea typeface="方正北魏楷书简体" panose="03000509000000000000" pitchFamily="65" charset="-122"/>
              </a:endParaRPr>
            </a:p>
          </p:txBody>
        </p:sp>
        <p:grpSp>
          <p:nvGrpSpPr>
            <p:cNvPr id="64" name="组 18"/>
            <p:cNvGrpSpPr/>
            <p:nvPr/>
          </p:nvGrpSpPr>
          <p:grpSpPr>
            <a:xfrm>
              <a:off x="2294662" y="5325826"/>
              <a:ext cx="429108" cy="429108"/>
              <a:chOff x="1820529" y="2971361"/>
              <a:chExt cx="733908" cy="733908"/>
            </a:xfrm>
          </p:grpSpPr>
          <p:sp>
            <p:nvSpPr>
              <p:cNvPr id="65" name="椭圆 64"/>
              <p:cNvSpPr/>
              <p:nvPr/>
            </p:nvSpPr>
            <p:spPr>
              <a:xfrm>
                <a:off x="1820529" y="2971361"/>
                <a:ext cx="733908"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6" name="L 形 65"/>
              <p:cNvSpPr/>
              <p:nvPr/>
            </p:nvSpPr>
            <p:spPr>
              <a:xfrm rot="18900000">
                <a:off x="2043353" y="3177347"/>
                <a:ext cx="370152" cy="219351"/>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sp>
        <p:nvSpPr>
          <p:cNvPr id="28" name="文本框 27">
            <a:extLst>
              <a:ext uri="{FF2B5EF4-FFF2-40B4-BE49-F238E27FC236}">
                <a16:creationId xmlns:a16="http://schemas.microsoft.com/office/drawing/2014/main" xmlns="" id="{9DE448D3-BCDC-4829-8387-FD61238BAF83}"/>
              </a:ext>
            </a:extLst>
          </p:cNvPr>
          <p:cNvSpPr txBox="1"/>
          <p:nvPr/>
        </p:nvSpPr>
        <p:spPr>
          <a:xfrm>
            <a:off x="1680741" y="509808"/>
            <a:ext cx="3005951" cy="923330"/>
          </a:xfrm>
          <a:prstGeom prst="rect">
            <a:avLst/>
          </a:prstGeom>
          <a:noFill/>
        </p:spPr>
        <p:txBody>
          <a:bodyPr wrap="square" rtlCol="0">
            <a:spAutoFit/>
          </a:bodyPr>
          <a:lstStyle/>
          <a:p>
            <a:pPr algn="just"/>
            <a:r>
              <a:rPr kumimoji="1" lang="zh-CN" altLang="en-US" sz="5400" b="1" dirty="0">
                <a:solidFill>
                  <a:srgbClr val="009FB8"/>
                </a:solidFill>
                <a:latin typeface="Microsoft YaHei" charset="0"/>
                <a:ea typeface="Microsoft YaHei" charset="0"/>
                <a:cs typeface="Microsoft YaHei" charset="0"/>
              </a:rPr>
              <a:t>总结</a:t>
            </a:r>
          </a:p>
        </p:txBody>
      </p:sp>
    </p:spTree>
    <p:extLst>
      <p:ext uri="{BB962C8B-B14F-4D97-AF65-F5344CB8AC3E}">
        <p14:creationId xmlns:p14="http://schemas.microsoft.com/office/powerpoint/2010/main" val="1022485797"/>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DA8331C-4091-4A35-8D4C-A9DB78836E5F}"/>
              </a:ext>
            </a:extLst>
          </p:cNvPr>
          <p:cNvSpPr/>
          <p:nvPr/>
        </p:nvSpPr>
        <p:spPr>
          <a:xfrm>
            <a:off x="395784" y="320176"/>
            <a:ext cx="11505063" cy="6001643"/>
          </a:xfrm>
          <a:prstGeom prst="rect">
            <a:avLst/>
          </a:prstGeom>
        </p:spPr>
        <p:txBody>
          <a:bodyPr wrap="square">
            <a:spAutoFit/>
          </a:bodyPr>
          <a:lstStyle/>
          <a:p>
            <a:pPr algn="ctr"/>
            <a:r>
              <a:rPr lang="zh-CN" altLang="en-US" sz="2400" dirty="0">
                <a:latin typeface="楷体" panose="02010609060101010101" pitchFamily="49" charset="-122"/>
                <a:ea typeface="楷体" panose="02010609060101010101" pitchFamily="49" charset="-122"/>
              </a:rPr>
              <a:t>主要参考书目与论文</a:t>
            </a:r>
            <a:endParaRPr lang="en-US" altLang="zh-CN" sz="2400" dirty="0">
              <a:latin typeface="楷体" panose="02010609060101010101" pitchFamily="49" charset="-122"/>
              <a:ea typeface="楷体" panose="02010609060101010101" pitchFamily="49" charset="-122"/>
            </a:endParaRPr>
          </a:p>
          <a:p>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毛泽东</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毛泽东选集</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北京：人民出版社</a:t>
            </a:r>
            <a:r>
              <a:rPr lang="en-US" altLang="zh-CN" sz="2400" dirty="0">
                <a:latin typeface="楷体" panose="02010609060101010101" pitchFamily="49" charset="-122"/>
                <a:ea typeface="楷体" panose="02010609060101010101" pitchFamily="49" charset="-122"/>
              </a:rPr>
              <a:t>,1991.06</a:t>
            </a:r>
          </a:p>
          <a:p>
            <a:r>
              <a:rPr lang="en-US" altLang="zh-CN" sz="2400" dirty="0">
                <a:latin typeface="楷体" panose="02010609060101010101" pitchFamily="49" charset="-122"/>
                <a:ea typeface="楷体" panose="02010609060101010101" pitchFamily="49" charset="-122"/>
              </a:rPr>
              <a:t>2.</a:t>
            </a:r>
            <a:r>
              <a:rPr lang="zh-CN" altLang="en-US" sz="2400" dirty="0">
                <a:latin typeface="楷体" panose="02010609060101010101" pitchFamily="49" charset="-122"/>
                <a:ea typeface="楷体" panose="02010609060101010101" pitchFamily="49" charset="-122"/>
              </a:rPr>
              <a:t>金冲及</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二十世纪中国史纲第二卷</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北京：社会科学文献出版社，</a:t>
            </a:r>
            <a:r>
              <a:rPr lang="en-US" altLang="zh-CN" sz="2400" dirty="0">
                <a:latin typeface="楷体" panose="02010609060101010101" pitchFamily="49" charset="-122"/>
                <a:ea typeface="楷体" panose="02010609060101010101" pitchFamily="49" charset="-122"/>
              </a:rPr>
              <a:t>2009.09</a:t>
            </a:r>
          </a:p>
          <a:p>
            <a:r>
              <a:rPr lang="en-US" altLang="zh-CN" sz="2400" dirty="0">
                <a:latin typeface="楷体" panose="02010609060101010101" pitchFamily="49" charset="-122"/>
                <a:ea typeface="楷体" panose="02010609060101010101" pitchFamily="49" charset="-122"/>
              </a:rPr>
              <a:t>3.</a:t>
            </a:r>
            <a:r>
              <a:rPr lang="zh-CN" altLang="en-US" sz="2400" dirty="0">
                <a:latin typeface="楷体" panose="02010609060101010101" pitchFamily="49" charset="-122"/>
                <a:ea typeface="楷体" panose="02010609060101010101" pitchFamily="49" charset="-122"/>
              </a:rPr>
              <a:t>张海鹏主编、杨奎松著</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中国近代史第八卷</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南京：江苏人民出版社，</a:t>
            </a:r>
            <a:r>
              <a:rPr lang="en-US" altLang="zh-CN" sz="2400" dirty="0">
                <a:latin typeface="楷体" panose="02010609060101010101" pitchFamily="49" charset="-122"/>
                <a:ea typeface="楷体" panose="02010609060101010101" pitchFamily="49" charset="-122"/>
              </a:rPr>
              <a:t>2007.06</a:t>
            </a:r>
          </a:p>
          <a:p>
            <a:r>
              <a:rPr lang="en-US" altLang="zh-CN" sz="2400" dirty="0">
                <a:latin typeface="楷体" panose="02010609060101010101" pitchFamily="49" charset="-122"/>
                <a:ea typeface="楷体" panose="02010609060101010101" pitchFamily="49" charset="-122"/>
              </a:rPr>
              <a:t>4.</a:t>
            </a:r>
            <a:r>
              <a:rPr lang="zh-CN" altLang="en-US" sz="2400" dirty="0">
                <a:latin typeface="楷体" panose="02010609060101010101" pitchFamily="49" charset="-122"/>
                <a:ea typeface="楷体" panose="02010609060101010101" pitchFamily="49" charset="-122"/>
              </a:rPr>
              <a:t>杨奎松</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中间地带”的革命：国际大背景下看中共成功之道</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太原：山西人民出版社，</a:t>
            </a:r>
            <a:r>
              <a:rPr lang="en-US" altLang="zh-CN" sz="2400" dirty="0">
                <a:latin typeface="楷体" panose="02010609060101010101" pitchFamily="49" charset="-122"/>
                <a:ea typeface="楷体" panose="02010609060101010101" pitchFamily="49" charset="-122"/>
              </a:rPr>
              <a:t>2020.05</a:t>
            </a:r>
          </a:p>
          <a:p>
            <a:r>
              <a:rPr lang="en-US" altLang="zh-CN" sz="2400" dirty="0">
                <a:latin typeface="楷体" panose="02010609060101010101" pitchFamily="49" charset="-122"/>
                <a:ea typeface="楷体" panose="02010609060101010101" pitchFamily="49" charset="-122"/>
              </a:rPr>
              <a:t>5.</a:t>
            </a:r>
            <a:r>
              <a:rPr lang="zh-CN" altLang="en-US" sz="2400" dirty="0">
                <a:latin typeface="楷体" panose="02010609060101010101" pitchFamily="49" charset="-122"/>
                <a:ea typeface="楷体" panose="02010609060101010101" pitchFamily="49" charset="-122"/>
              </a:rPr>
              <a:t>王奇生</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党员、党权和党争</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北京：华文出版社，</a:t>
            </a:r>
            <a:r>
              <a:rPr lang="en-US" altLang="zh-CN" sz="2400" dirty="0">
                <a:latin typeface="楷体" panose="02010609060101010101" pitchFamily="49" charset="-122"/>
                <a:ea typeface="楷体" panose="02010609060101010101" pitchFamily="49" charset="-122"/>
              </a:rPr>
              <a:t>2010.11</a:t>
            </a:r>
          </a:p>
          <a:p>
            <a:r>
              <a:rPr lang="en-US" altLang="zh-CN" sz="2400" dirty="0">
                <a:latin typeface="楷体" panose="02010609060101010101" pitchFamily="49" charset="-122"/>
                <a:ea typeface="楷体" panose="02010609060101010101" pitchFamily="49" charset="-122"/>
              </a:rPr>
              <a:t>6.</a:t>
            </a:r>
            <a:r>
              <a:rPr lang="zh-CN" altLang="en-US" sz="2400" dirty="0">
                <a:latin typeface="楷体" panose="02010609060101010101" pitchFamily="49" charset="-122"/>
                <a:ea typeface="楷体" panose="02010609060101010101" pitchFamily="49" charset="-122"/>
              </a:rPr>
              <a:t>费正清、费维恺</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剑桥中华民国史（下）</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北京：社会科学文献出版社，</a:t>
            </a:r>
            <a:r>
              <a:rPr lang="en-US" altLang="zh-CN" sz="2400" dirty="0">
                <a:latin typeface="楷体" panose="02010609060101010101" pitchFamily="49" charset="-122"/>
                <a:ea typeface="楷体" panose="02010609060101010101" pitchFamily="49" charset="-122"/>
              </a:rPr>
              <a:t>2007.01</a:t>
            </a:r>
          </a:p>
          <a:p>
            <a:r>
              <a:rPr lang="en-US" altLang="zh-CN" sz="2400" dirty="0">
                <a:latin typeface="楷体" panose="02010609060101010101" pitchFamily="49" charset="-122"/>
                <a:ea typeface="楷体" panose="02010609060101010101" pitchFamily="49" charset="-122"/>
              </a:rPr>
              <a:t>7.</a:t>
            </a:r>
            <a:r>
              <a:rPr lang="zh-CN" altLang="en-US" sz="2400" dirty="0">
                <a:latin typeface="楷体" panose="02010609060101010101" pitchFamily="49" charset="-122"/>
                <a:ea typeface="楷体" panose="02010609060101010101" pitchFamily="49" charset="-122"/>
              </a:rPr>
              <a:t>王建朗</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黄克武主编</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两岸新编中国近代史</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民国卷（上）</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北京：社会科学文献出版社，</a:t>
            </a:r>
            <a:r>
              <a:rPr lang="en-US" altLang="zh-CN" sz="2400" dirty="0">
                <a:latin typeface="楷体" panose="02010609060101010101" pitchFamily="49" charset="-122"/>
                <a:ea typeface="楷体" panose="02010609060101010101" pitchFamily="49" charset="-122"/>
              </a:rPr>
              <a:t>2016.06</a:t>
            </a:r>
          </a:p>
          <a:p>
            <a:r>
              <a:rPr lang="en-US" altLang="zh-CN" sz="2400" dirty="0">
                <a:latin typeface="楷体" panose="02010609060101010101" pitchFamily="49" charset="-122"/>
                <a:ea typeface="楷体" panose="02010609060101010101" pitchFamily="49" charset="-122"/>
              </a:rPr>
              <a:t>8.</a:t>
            </a:r>
            <a:r>
              <a:rPr lang="zh-CN" altLang="en-US" sz="2400" dirty="0">
                <a:latin typeface="楷体" panose="02010609060101010101" pitchFamily="49" charset="-122"/>
                <a:ea typeface="楷体" panose="02010609060101010101" pitchFamily="49" charset="-122"/>
              </a:rPr>
              <a:t>陈旭麓</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近代中国社会的新陈代谢</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北京：生活</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读书</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新知三联书店，</a:t>
            </a:r>
            <a:r>
              <a:rPr lang="en-US" altLang="zh-CN" sz="2400" dirty="0">
                <a:latin typeface="楷体" panose="02010609060101010101" pitchFamily="49" charset="-122"/>
                <a:ea typeface="楷体" panose="02010609060101010101" pitchFamily="49" charset="-122"/>
              </a:rPr>
              <a:t>2017.11</a:t>
            </a:r>
          </a:p>
          <a:p>
            <a:r>
              <a:rPr lang="en-US" altLang="zh-CN" sz="2400" dirty="0">
                <a:latin typeface="楷体" panose="02010609060101010101" pitchFamily="49" charset="-122"/>
                <a:ea typeface="楷体" panose="02010609060101010101" pitchFamily="49" charset="-122"/>
              </a:rPr>
              <a:t>9.</a:t>
            </a:r>
            <a:r>
              <a:rPr lang="zh-CN" altLang="en-US" sz="2400" dirty="0">
                <a:latin typeface="楷体" panose="02010609060101010101" pitchFamily="49" charset="-122"/>
                <a:ea typeface="楷体" panose="02010609060101010101" pitchFamily="49" charset="-122"/>
              </a:rPr>
              <a:t>王桧林主编</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中国现代史</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北京：北京师范大学，</a:t>
            </a:r>
            <a:r>
              <a:rPr lang="en-US" altLang="zh-CN" sz="2400" dirty="0">
                <a:latin typeface="楷体" panose="02010609060101010101" pitchFamily="49" charset="-122"/>
                <a:ea typeface="楷体" panose="02010609060101010101" pitchFamily="49" charset="-122"/>
              </a:rPr>
              <a:t>2018.07</a:t>
            </a:r>
          </a:p>
          <a:p>
            <a:r>
              <a:rPr lang="en-US" altLang="zh-CN" sz="2400" dirty="0">
                <a:latin typeface="楷体" panose="02010609060101010101" pitchFamily="49" charset="-122"/>
                <a:ea typeface="楷体" panose="02010609060101010101" pitchFamily="49" charset="-122"/>
              </a:rPr>
              <a:t>10.</a:t>
            </a:r>
            <a:r>
              <a:rPr lang="zh-CN" altLang="en-US" sz="2400" dirty="0">
                <a:latin typeface="楷体" panose="02010609060101010101" pitchFamily="49" charset="-122"/>
                <a:ea typeface="楷体" panose="02010609060101010101" pitchFamily="49" charset="-122"/>
              </a:rPr>
              <a:t>魏宏运主编</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中国现代史</a:t>
            </a:r>
            <a:r>
              <a:rPr lang="en-US" altLang="zh-CN" sz="2400" dirty="0">
                <a:latin typeface="楷体" panose="02010609060101010101" pitchFamily="49" charset="-122"/>
                <a:ea typeface="楷体" panose="02010609060101010101" pitchFamily="49" charset="-122"/>
              </a:rPr>
              <a:t>[M].</a:t>
            </a:r>
            <a:r>
              <a:rPr lang="zh-CN" altLang="en-US" sz="2400" dirty="0">
                <a:latin typeface="楷体" panose="02010609060101010101" pitchFamily="49" charset="-122"/>
                <a:ea typeface="楷体" panose="02010609060101010101" pitchFamily="49" charset="-122"/>
              </a:rPr>
              <a:t>北京：高等教育出版社，</a:t>
            </a:r>
            <a:r>
              <a:rPr lang="en-US" altLang="zh-CN" sz="2400" dirty="0">
                <a:latin typeface="楷体" panose="02010609060101010101" pitchFamily="49" charset="-122"/>
                <a:ea typeface="楷体" panose="02010609060101010101" pitchFamily="49" charset="-122"/>
              </a:rPr>
              <a:t>2000.01</a:t>
            </a:r>
          </a:p>
          <a:p>
            <a:endParaRPr lang="en-US" altLang="zh-CN" sz="2400" dirty="0">
              <a:latin typeface="楷体" panose="02010609060101010101" pitchFamily="49" charset="-122"/>
              <a:ea typeface="楷体" panose="02010609060101010101" pitchFamily="49" charset="-122"/>
            </a:endParaRPr>
          </a:p>
          <a:p>
            <a:r>
              <a:rPr lang="zh-CN" altLang="en-US" sz="2400" dirty="0">
                <a:solidFill>
                  <a:srgbClr val="C00000"/>
                </a:solidFill>
                <a:latin typeface="楷体" panose="02010609060101010101" pitchFamily="49" charset="-122"/>
                <a:ea typeface="楷体" panose="02010609060101010101" pitchFamily="49" charset="-122"/>
              </a:rPr>
              <a:t>附记：设计还参考了“中学历史教学园地”网站中李王辉、陈洁媛、李秀娜等老师的网上资源，谨致谢意。</a:t>
            </a:r>
          </a:p>
        </p:txBody>
      </p:sp>
    </p:spTree>
    <p:extLst>
      <p:ext uri="{BB962C8B-B14F-4D97-AF65-F5344CB8AC3E}">
        <p14:creationId xmlns:p14="http://schemas.microsoft.com/office/powerpoint/2010/main" val="1345339524"/>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A-图片 2" descr="E:\行政工作\学校品牌形象策划\展板设计\PPT柳高素材\柳州高中校门.jpg">
            <a:extLst>
              <a:ext uri="{FF2B5EF4-FFF2-40B4-BE49-F238E27FC236}">
                <a16:creationId xmlns:a16="http://schemas.microsoft.com/office/drawing/2014/main" xmlns="" id="{2EE9B478-01A7-4BBE-BE29-10EED14C295D}"/>
              </a:ext>
            </a:extLst>
          </p:cNvPr>
          <p:cNvPicPr>
            <a:picLocks noChangeAspect="1"/>
          </p:cNvPicPr>
          <p:nvPr>
            <p:custDataLst>
              <p:tags r:id="rId1"/>
            </p:custDataLst>
          </p:nvPr>
        </p:nvPicPr>
        <p:blipFill>
          <a:blip r:embed="rId4"/>
          <a:stretch>
            <a:fillRect/>
          </a:stretch>
        </p:blipFill>
        <p:spPr>
          <a:xfrm>
            <a:off x="-21296" y="2719952"/>
            <a:ext cx="12213296" cy="4147432"/>
          </a:xfrm>
          <a:prstGeom prst="rect">
            <a:avLst/>
          </a:prstGeom>
          <a:noFill/>
          <a:ln w="9525">
            <a:noFill/>
          </a:ln>
          <a:effectLst>
            <a:outerShdw algn="ctr" rotWithShape="0">
              <a:srgbClr val="000000">
                <a:alpha val="68999"/>
              </a:srgbClr>
            </a:outerShdw>
          </a:effectLst>
        </p:spPr>
      </p:pic>
      <p:sp>
        <p:nvSpPr>
          <p:cNvPr id="3" name="文本框 2"/>
          <p:cNvSpPr txBox="1"/>
          <p:nvPr/>
        </p:nvSpPr>
        <p:spPr>
          <a:xfrm>
            <a:off x="4140306" y="1294892"/>
            <a:ext cx="3911391" cy="769441"/>
          </a:xfrm>
          <a:prstGeom prst="rect">
            <a:avLst/>
          </a:prstGeom>
          <a:noFill/>
        </p:spPr>
        <p:txBody>
          <a:bodyPr wrap="none" rtlCol="0">
            <a:spAutoFit/>
          </a:bodyPr>
          <a:lstStyle/>
          <a:p>
            <a:pPr algn="ctr"/>
            <a:r>
              <a:rPr kumimoji="1" lang="en-US" altLang="zh-CN" sz="4400" b="1" dirty="0">
                <a:solidFill>
                  <a:srgbClr val="0070C0"/>
                </a:solidFill>
                <a:latin typeface="Microsoft YaHei" charset="0"/>
                <a:ea typeface="Microsoft YaHei" charset="0"/>
                <a:cs typeface="Microsoft YaHei" charset="0"/>
              </a:rPr>
              <a:t>THANK</a:t>
            </a:r>
            <a:r>
              <a:rPr kumimoji="1" lang="zh-CN" altLang="en-US" sz="4400" b="1" dirty="0">
                <a:solidFill>
                  <a:srgbClr val="0070C0"/>
                </a:solidFill>
                <a:latin typeface="Microsoft YaHei" charset="0"/>
                <a:ea typeface="Microsoft YaHei" charset="0"/>
                <a:cs typeface="Microsoft YaHei" charset="0"/>
              </a:rPr>
              <a:t> </a:t>
            </a:r>
            <a:r>
              <a:rPr kumimoji="1" lang="en-US" altLang="zh-CN" sz="4400" b="1" dirty="0">
                <a:solidFill>
                  <a:srgbClr val="0070C0"/>
                </a:solidFill>
                <a:latin typeface="Microsoft YaHei" charset="0"/>
                <a:ea typeface="Microsoft YaHei" charset="0"/>
                <a:cs typeface="Microsoft YaHei" charset="0"/>
              </a:rPr>
              <a:t>YOU!</a:t>
            </a:r>
            <a:endParaRPr kumimoji="1" lang="zh-CN" altLang="en-US" sz="4400" b="1" dirty="0">
              <a:solidFill>
                <a:srgbClr val="0070C0"/>
              </a:solidFill>
              <a:latin typeface="Microsoft YaHei" charset="0"/>
              <a:ea typeface="Microsoft YaHei" charset="0"/>
              <a:cs typeface="Microsoft YaHei" charset="0"/>
            </a:endParaRPr>
          </a:p>
        </p:txBody>
      </p:sp>
      <p:sp>
        <p:nvSpPr>
          <p:cNvPr id="4" name="文本框 3"/>
          <p:cNvSpPr txBox="1"/>
          <p:nvPr/>
        </p:nvSpPr>
        <p:spPr>
          <a:xfrm>
            <a:off x="4310898" y="2227489"/>
            <a:ext cx="3570208" cy="1107996"/>
          </a:xfrm>
          <a:prstGeom prst="rect">
            <a:avLst/>
          </a:prstGeom>
          <a:solidFill>
            <a:schemeClr val="accent4"/>
          </a:solidFill>
        </p:spPr>
        <p:txBody>
          <a:bodyPr wrap="none" rtlCol="0">
            <a:spAutoFit/>
          </a:bodyPr>
          <a:lstStyle/>
          <a:p>
            <a:pPr algn="ctr"/>
            <a:r>
              <a:rPr kumimoji="1" lang="zh-CN" altLang="en-US" sz="6600" b="1" dirty="0">
                <a:solidFill>
                  <a:schemeClr val="bg1"/>
                </a:solidFill>
                <a:latin typeface="Microsoft YaHei" charset="0"/>
                <a:ea typeface="Microsoft YaHei" charset="0"/>
                <a:cs typeface="Microsoft YaHei" charset="0"/>
              </a:rPr>
              <a:t>感谢聆听</a:t>
            </a:r>
          </a:p>
        </p:txBody>
      </p:sp>
      <p:sp>
        <p:nvSpPr>
          <p:cNvPr id="5" name="文本框 4"/>
          <p:cNvSpPr txBox="1"/>
          <p:nvPr/>
        </p:nvSpPr>
        <p:spPr>
          <a:xfrm>
            <a:off x="3849234" y="3350932"/>
            <a:ext cx="4493539" cy="523220"/>
          </a:xfrm>
          <a:prstGeom prst="rect">
            <a:avLst/>
          </a:prstGeom>
          <a:noFill/>
        </p:spPr>
        <p:txBody>
          <a:bodyPr wrap="none" rtlCol="0">
            <a:spAutoFit/>
          </a:bodyPr>
          <a:lstStyle/>
          <a:p>
            <a:pPr algn="ctr"/>
            <a:r>
              <a:rPr kumimoji="1" lang="en-US" altLang="zh-CN" sz="2800" b="1" dirty="0">
                <a:ln>
                  <a:solidFill>
                    <a:srgbClr val="0070C0"/>
                  </a:solidFill>
                </a:ln>
                <a:solidFill>
                  <a:schemeClr val="bg1"/>
                </a:solidFill>
                <a:latin typeface="Microsoft YaHei" charset="0"/>
                <a:ea typeface="Microsoft YaHei" charset="0"/>
                <a:cs typeface="Microsoft YaHei" charset="0"/>
              </a:rPr>
              <a:t>《</a:t>
            </a:r>
            <a:r>
              <a:rPr kumimoji="1" lang="zh-CN" altLang="en-US" sz="2800" b="1" dirty="0">
                <a:ln>
                  <a:solidFill>
                    <a:srgbClr val="0070C0"/>
                  </a:solidFill>
                </a:ln>
                <a:solidFill>
                  <a:schemeClr val="bg1"/>
                </a:solidFill>
                <a:latin typeface="Microsoft YaHei" charset="0"/>
                <a:ea typeface="Microsoft YaHei" charset="0"/>
                <a:cs typeface="Microsoft YaHei" charset="0"/>
              </a:rPr>
              <a:t>新民主主义革命的发展</a:t>
            </a:r>
            <a:r>
              <a:rPr kumimoji="1" lang="en-US" altLang="zh-CN" sz="2800" b="1" dirty="0">
                <a:ln>
                  <a:solidFill>
                    <a:srgbClr val="0070C0"/>
                  </a:solidFill>
                </a:ln>
                <a:solidFill>
                  <a:schemeClr val="bg1"/>
                </a:solidFill>
                <a:latin typeface="Microsoft YaHei" charset="0"/>
                <a:ea typeface="Microsoft YaHei" charset="0"/>
                <a:cs typeface="Microsoft YaHei" charset="0"/>
              </a:rPr>
              <a:t>》</a:t>
            </a:r>
            <a:endParaRPr kumimoji="1" lang="zh-CN" altLang="en-US" sz="2800" b="1" dirty="0">
              <a:ln>
                <a:solidFill>
                  <a:srgbClr val="0070C0"/>
                </a:solidFill>
              </a:ln>
              <a:solidFill>
                <a:schemeClr val="bg1"/>
              </a:solidFill>
              <a:latin typeface="Microsoft YaHei" charset="0"/>
              <a:ea typeface="Microsoft YaHei" charset="0"/>
              <a:cs typeface="Microsoft YaHei" charset="0"/>
            </a:endParaRPr>
          </a:p>
        </p:txBody>
      </p:sp>
      <p:sp>
        <p:nvSpPr>
          <p:cNvPr id="8" name="文本框 8"/>
          <p:cNvSpPr txBox="1"/>
          <p:nvPr/>
        </p:nvSpPr>
        <p:spPr>
          <a:xfrm>
            <a:off x="3300834" y="3782210"/>
            <a:ext cx="5590332" cy="5810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400" b="1" dirty="0">
                <a:latin typeface="微软雅黑" charset="0"/>
                <a:ea typeface="微软雅黑" charset="0"/>
              </a:rPr>
              <a:t>柳州高中周健老师团队 徐勇胜 黄一聪</a:t>
            </a:r>
          </a:p>
        </p:txBody>
      </p:sp>
    </p:spTree>
    <p:extLst>
      <p:ext uri="{BB962C8B-B14F-4D97-AF65-F5344CB8AC3E}">
        <p14:creationId xmlns:p14="http://schemas.microsoft.com/office/powerpoint/2010/main" val="18803460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27459" y="1729469"/>
            <a:ext cx="1901483" cy="3770263"/>
          </a:xfrm>
          <a:prstGeom prst="rect">
            <a:avLst/>
          </a:prstGeom>
          <a:noFill/>
        </p:spPr>
        <p:txBody>
          <a:bodyPr wrap="none" rtlCol="0">
            <a:spAutoFit/>
          </a:bodyPr>
          <a:lstStyle/>
          <a:p>
            <a:pPr algn="ctr"/>
            <a:r>
              <a:rPr kumimoji="1" lang="en-US" altLang="zh-CN" sz="23900" b="1" dirty="0">
                <a:solidFill>
                  <a:schemeClr val="bg1"/>
                </a:solidFill>
              </a:rPr>
              <a:t>1</a:t>
            </a:r>
            <a:endParaRPr kumimoji="1" lang="zh-CN" altLang="en-US" sz="23900" b="1" dirty="0">
              <a:solidFill>
                <a:schemeClr val="bg1"/>
              </a:solidFill>
            </a:endParaRPr>
          </a:p>
        </p:txBody>
      </p:sp>
      <p:sp>
        <p:nvSpPr>
          <p:cNvPr id="2" name="文本框 1"/>
          <p:cNvSpPr txBox="1"/>
          <p:nvPr/>
        </p:nvSpPr>
        <p:spPr>
          <a:xfrm>
            <a:off x="3261071" y="1864936"/>
            <a:ext cx="1034257" cy="523220"/>
          </a:xfrm>
          <a:prstGeom prst="rect">
            <a:avLst/>
          </a:prstGeom>
          <a:noFill/>
        </p:spPr>
        <p:txBody>
          <a:bodyPr wrap="none" rtlCol="0">
            <a:spAutoFit/>
          </a:bodyPr>
          <a:lstStyle/>
          <a:p>
            <a:pPr algn="ctr"/>
            <a:r>
              <a:rPr kumimoji="1" lang="en-US" altLang="zh-CN" sz="2800" dirty="0">
                <a:solidFill>
                  <a:schemeClr val="bg1"/>
                </a:solidFill>
              </a:rPr>
              <a:t>PART</a:t>
            </a:r>
            <a:endParaRPr kumimoji="1" lang="zh-CN" altLang="en-US" sz="2800" dirty="0">
              <a:solidFill>
                <a:schemeClr val="bg1"/>
              </a:solidFill>
            </a:endParaRPr>
          </a:p>
        </p:txBody>
      </p:sp>
      <p:sp>
        <p:nvSpPr>
          <p:cNvPr id="4" name="文本框 3"/>
          <p:cNvSpPr txBox="1"/>
          <p:nvPr/>
        </p:nvSpPr>
        <p:spPr>
          <a:xfrm>
            <a:off x="5634336" y="2691270"/>
            <a:ext cx="5262979" cy="1107996"/>
          </a:xfrm>
          <a:prstGeom prst="rect">
            <a:avLst/>
          </a:prstGeom>
          <a:noFill/>
        </p:spPr>
        <p:txBody>
          <a:bodyPr wrap="none" rtlCol="0">
            <a:spAutoFit/>
          </a:bodyPr>
          <a:lstStyle/>
          <a:p>
            <a:pPr algn="dist"/>
            <a:r>
              <a:rPr kumimoji="1" lang="zh-CN" altLang="en-US" sz="6600" b="1" dirty="0">
                <a:solidFill>
                  <a:schemeClr val="accent4">
                    <a:alpha val="50000"/>
                  </a:schemeClr>
                </a:solidFill>
                <a:latin typeface="Microsoft YaHei" charset="0"/>
                <a:ea typeface="Microsoft YaHei" charset="0"/>
                <a:cs typeface="Microsoft YaHei" charset="0"/>
              </a:rPr>
              <a:t>课时教学主题</a:t>
            </a:r>
          </a:p>
        </p:txBody>
      </p:sp>
    </p:spTree>
    <p:extLst>
      <p:ext uri="{BB962C8B-B14F-4D97-AF65-F5344CB8AC3E}">
        <p14:creationId xmlns:p14="http://schemas.microsoft.com/office/powerpoint/2010/main" val="2007477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ECFE56B-A9D8-4F6B-B4B5-9D76A378523B}"/>
              </a:ext>
            </a:extLst>
          </p:cNvPr>
          <p:cNvGrpSpPr/>
          <p:nvPr/>
        </p:nvGrpSpPr>
        <p:grpSpPr>
          <a:xfrm>
            <a:off x="932546" y="446630"/>
            <a:ext cx="6368699" cy="3228727"/>
            <a:chOff x="6154645" y="706444"/>
            <a:chExt cx="4534319" cy="2379651"/>
          </a:xfrm>
        </p:grpSpPr>
        <p:sp>
          <p:nvSpPr>
            <p:cNvPr id="7" name="圆角矩形 32">
              <a:extLst>
                <a:ext uri="{FF2B5EF4-FFF2-40B4-BE49-F238E27FC236}">
                  <a16:creationId xmlns:a16="http://schemas.microsoft.com/office/drawing/2014/main" xmlns="" id="{AC575213-A973-4F43-B6A8-1191978B9C7A}"/>
                </a:ext>
              </a:extLst>
            </p:cNvPr>
            <p:cNvSpPr/>
            <p:nvPr/>
          </p:nvSpPr>
          <p:spPr>
            <a:xfrm>
              <a:off x="6154645" y="706444"/>
              <a:ext cx="4247938" cy="2157253"/>
            </a:xfrm>
            <a:prstGeom prst="roundRect">
              <a:avLst>
                <a:gd name="adj" fmla="val 4575"/>
              </a:avLst>
            </a:prstGeom>
            <a:solidFill>
              <a:schemeClr val="bg1"/>
            </a:solidFill>
            <a:ln w="38100">
              <a:solidFill>
                <a:srgbClr val="626B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a16="http://schemas.microsoft.com/office/drawing/2014/main" xmlns="" id="{4D2B453B-1D02-4E13-8C6B-F699B5AE215C}"/>
                </a:ext>
              </a:extLst>
            </p:cNvPr>
            <p:cNvSpPr/>
            <p:nvPr/>
          </p:nvSpPr>
          <p:spPr>
            <a:xfrm>
              <a:off x="6220896" y="829380"/>
              <a:ext cx="4127436" cy="1973498"/>
            </a:xfrm>
            <a:prstGeom prst="rect">
              <a:avLst/>
            </a:prstGeom>
          </p:spPr>
          <p:txBody>
            <a:bodyPr wrap="square">
              <a:spAutoFit/>
            </a:bodyPr>
            <a:lstStyle/>
            <a:p>
              <a:pPr indent="625475" defTabSz="609585"/>
              <a:r>
                <a:rPr lang="en-US" altLang="zh-CN" sz="2800" b="1" dirty="0">
                  <a:solidFill>
                    <a:srgbClr val="626B1A"/>
                  </a:solidFill>
                  <a:latin typeface="楷体" panose="02010609060101010101" pitchFamily="49" charset="-122"/>
                  <a:ea typeface="楷体" panose="02010609060101010101" pitchFamily="49" charset="-122"/>
                </a:rPr>
                <a:t>“</a:t>
              </a:r>
              <a:r>
                <a:rPr lang="zh-CN" altLang="en-US" sz="2800" b="1" dirty="0">
                  <a:solidFill>
                    <a:srgbClr val="626B1A"/>
                  </a:solidFill>
                  <a:latin typeface="楷体" panose="02010609060101010101" pitchFamily="49" charset="-122"/>
                  <a:ea typeface="楷体" panose="02010609060101010101" pitchFamily="49" charset="-122"/>
                </a:rPr>
                <a:t>了解南京国民政府的成立；认识中国共产党开辟革命新道路的意义；认识红军长征的意义。</a:t>
              </a:r>
              <a:r>
                <a:rPr lang="en-US" altLang="zh-CN" sz="2800" b="1" dirty="0">
                  <a:solidFill>
                    <a:srgbClr val="626B1A"/>
                  </a:solidFill>
                  <a:latin typeface="楷体" panose="02010609060101010101" pitchFamily="49" charset="-122"/>
                  <a:ea typeface="楷体" panose="02010609060101010101" pitchFamily="49" charset="-122"/>
                </a:rPr>
                <a:t>”</a:t>
              </a:r>
            </a:p>
            <a:p>
              <a:pPr indent="625475" defTabSz="609585"/>
              <a:r>
                <a:rPr lang="zh-CN" altLang="en-US" sz="2800" b="1" dirty="0">
                  <a:solidFill>
                    <a:srgbClr val="626B1A"/>
                  </a:solidFill>
                  <a:ea typeface="微软雅黑" charset="0"/>
                </a:rPr>
                <a:t>突出中共开辟革命新道路、红军长征等历史事件对革命的意义，体现了</a:t>
              </a:r>
              <a:r>
                <a:rPr lang="zh-CN" altLang="en-US" sz="2800" b="1" dirty="0">
                  <a:solidFill>
                    <a:srgbClr val="C00000"/>
                  </a:solidFill>
                  <a:ea typeface="微软雅黑" charset="0"/>
                </a:rPr>
                <a:t>新民主主义革命的阶段性发展</a:t>
              </a:r>
              <a:r>
                <a:rPr lang="zh-CN" altLang="en-US" sz="2800" b="1" dirty="0">
                  <a:solidFill>
                    <a:srgbClr val="626B1A"/>
                  </a:solidFill>
                  <a:ea typeface="微软雅黑" charset="0"/>
                </a:rPr>
                <a:t>。</a:t>
              </a:r>
              <a:endParaRPr lang="en-US" altLang="zh-CN" sz="2800" b="1" dirty="0">
                <a:solidFill>
                  <a:srgbClr val="626B1A"/>
                </a:solidFill>
                <a:ea typeface="微软雅黑" charset="0"/>
              </a:endParaRPr>
            </a:p>
          </p:txBody>
        </p:sp>
        <p:sp>
          <p:nvSpPr>
            <p:cNvPr id="9" name="椭圆 8">
              <a:extLst>
                <a:ext uri="{FF2B5EF4-FFF2-40B4-BE49-F238E27FC236}">
                  <a16:creationId xmlns:a16="http://schemas.microsoft.com/office/drawing/2014/main" xmlns="" id="{23A9B65C-427C-454F-956C-C0570D1E728A}"/>
                </a:ext>
              </a:extLst>
            </p:cNvPr>
            <p:cNvSpPr/>
            <p:nvPr/>
          </p:nvSpPr>
          <p:spPr>
            <a:xfrm>
              <a:off x="10170453" y="2567584"/>
              <a:ext cx="518511" cy="518511"/>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t>1</a:t>
              </a:r>
              <a:endParaRPr kumimoji="1" lang="zh-CN" altLang="en-US" sz="3600" b="1" dirty="0"/>
            </a:p>
          </p:txBody>
        </p:sp>
      </p:grpSp>
      <p:grpSp>
        <p:nvGrpSpPr>
          <p:cNvPr id="10" name="组合 9">
            <a:extLst>
              <a:ext uri="{FF2B5EF4-FFF2-40B4-BE49-F238E27FC236}">
                <a16:creationId xmlns:a16="http://schemas.microsoft.com/office/drawing/2014/main" xmlns="" id="{81E10748-6650-462E-A253-06ED12757F76}"/>
              </a:ext>
            </a:extLst>
          </p:cNvPr>
          <p:cNvGrpSpPr/>
          <p:nvPr/>
        </p:nvGrpSpPr>
        <p:grpSpPr>
          <a:xfrm>
            <a:off x="233642" y="-65042"/>
            <a:ext cx="1676426" cy="992553"/>
            <a:chOff x="4881841" y="-252167"/>
            <a:chExt cx="2191505" cy="1297513"/>
          </a:xfrm>
        </p:grpSpPr>
        <p:sp>
          <p:nvSpPr>
            <p:cNvPr id="11" name="矩形 10">
              <a:extLst>
                <a:ext uri="{FF2B5EF4-FFF2-40B4-BE49-F238E27FC236}">
                  <a16:creationId xmlns:a16="http://schemas.microsoft.com/office/drawing/2014/main" xmlns="" id="{7E0F1DEF-BFBC-4972-9141-67D2399EE279}"/>
                </a:ext>
              </a:extLst>
            </p:cNvPr>
            <p:cNvSpPr/>
            <p:nvPr/>
          </p:nvSpPr>
          <p:spPr>
            <a:xfrm rot="20828929">
              <a:off x="4881841" y="289956"/>
              <a:ext cx="2191505" cy="755390"/>
            </a:xfrm>
            <a:prstGeom prst="rect">
              <a:avLst/>
            </a:prstGeom>
            <a:solidFill>
              <a:srgbClr val="626B1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微软雅黑" panose="020B0503020204020204" pitchFamily="34" charset="-122"/>
                  <a:ea typeface="微软雅黑" panose="020B0503020204020204" pitchFamily="34" charset="-122"/>
                </a:rPr>
                <a:t>课标依据</a:t>
              </a:r>
            </a:p>
          </p:txBody>
        </p:sp>
        <p:pic>
          <p:nvPicPr>
            <p:cNvPr id="12" name="图片 11">
              <a:extLst>
                <a:ext uri="{FF2B5EF4-FFF2-40B4-BE49-F238E27FC236}">
                  <a16:creationId xmlns:a16="http://schemas.microsoft.com/office/drawing/2014/main" xmlns="" id="{76019A7E-DA2C-4324-A8B6-298E9DE5AF8A}"/>
                </a:ext>
              </a:extLst>
            </p:cNvPr>
            <p:cNvPicPr>
              <a:picLocks/>
            </p:cNvPicPr>
            <p:nvPr/>
          </p:nvPicPr>
          <p:blipFill rotWithShape="1">
            <a:blip r:embed="rId3">
              <a:duotone>
                <a:prstClr val="black"/>
                <a:schemeClr val="accent3">
                  <a:tint val="45000"/>
                  <a:satMod val="400000"/>
                </a:schemeClr>
              </a:duotone>
            </a:blip>
            <a:srcRect l="30813" b="29163"/>
            <a:stretch/>
          </p:blipFill>
          <p:spPr>
            <a:xfrm rot="16991718">
              <a:off x="5481693" y="-259650"/>
              <a:ext cx="627579" cy="642545"/>
            </a:xfrm>
            <a:prstGeom prst="rect">
              <a:avLst/>
            </a:prstGeom>
          </p:spPr>
        </p:pic>
      </p:grpSp>
      <p:pic>
        <p:nvPicPr>
          <p:cNvPr id="13" name="图片 12">
            <a:extLst>
              <a:ext uri="{FF2B5EF4-FFF2-40B4-BE49-F238E27FC236}">
                <a16:creationId xmlns:a16="http://schemas.microsoft.com/office/drawing/2014/main" xmlns="" id="{BD69181C-4A6D-4FD9-969D-1D06BD3D9792}"/>
              </a:ext>
            </a:extLst>
          </p:cNvPr>
          <p:cNvPicPr>
            <a:picLocks noChangeAspect="1"/>
          </p:cNvPicPr>
          <p:nvPr/>
        </p:nvPicPr>
        <p:blipFill rotWithShape="1">
          <a:blip r:embed="rId4"/>
          <a:srcRect t="11177" b="4444"/>
          <a:stretch/>
        </p:blipFill>
        <p:spPr>
          <a:xfrm>
            <a:off x="7779164" y="568384"/>
            <a:ext cx="3717569" cy="58281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17" name="组合 16">
            <a:extLst>
              <a:ext uri="{FF2B5EF4-FFF2-40B4-BE49-F238E27FC236}">
                <a16:creationId xmlns:a16="http://schemas.microsoft.com/office/drawing/2014/main" xmlns="" id="{06181111-9255-4F61-92C3-DC86AC6E0D8B}"/>
              </a:ext>
            </a:extLst>
          </p:cNvPr>
          <p:cNvGrpSpPr/>
          <p:nvPr/>
        </p:nvGrpSpPr>
        <p:grpSpPr>
          <a:xfrm>
            <a:off x="932546" y="3752163"/>
            <a:ext cx="6419786" cy="3108575"/>
            <a:chOff x="2154578" y="859901"/>
            <a:chExt cx="4858807" cy="2825050"/>
          </a:xfrm>
        </p:grpSpPr>
        <p:sp>
          <p:nvSpPr>
            <p:cNvPr id="19" name="圆角矩形 40">
              <a:extLst>
                <a:ext uri="{FF2B5EF4-FFF2-40B4-BE49-F238E27FC236}">
                  <a16:creationId xmlns:a16="http://schemas.microsoft.com/office/drawing/2014/main" xmlns="" id="{813134B5-F8C4-4299-B031-92420ACB93A2}"/>
                </a:ext>
              </a:extLst>
            </p:cNvPr>
            <p:cNvSpPr/>
            <p:nvPr/>
          </p:nvSpPr>
          <p:spPr>
            <a:xfrm>
              <a:off x="2154578" y="859901"/>
              <a:ext cx="4530518" cy="2720454"/>
            </a:xfrm>
            <a:prstGeom prst="roundRect">
              <a:avLst>
                <a:gd name="adj" fmla="val 4575"/>
              </a:avLst>
            </a:prstGeom>
            <a:solidFill>
              <a:schemeClr val="bg1"/>
            </a:solidFill>
            <a:ln w="38100">
              <a:solidFill>
                <a:srgbClr val="0081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椭圆 19">
              <a:extLst>
                <a:ext uri="{FF2B5EF4-FFF2-40B4-BE49-F238E27FC236}">
                  <a16:creationId xmlns:a16="http://schemas.microsoft.com/office/drawing/2014/main" xmlns="" id="{571E6250-1417-4BC6-A8E3-83221C5AA0A8}"/>
                </a:ext>
              </a:extLst>
            </p:cNvPr>
            <p:cNvSpPr/>
            <p:nvPr/>
          </p:nvSpPr>
          <p:spPr>
            <a:xfrm>
              <a:off x="6462189" y="3045598"/>
              <a:ext cx="551196" cy="639353"/>
            </a:xfrm>
            <a:prstGeom prst="ellipse">
              <a:avLst/>
            </a:prstGeom>
            <a:solidFill>
              <a:srgbClr val="0081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t>2</a:t>
              </a:r>
              <a:endParaRPr kumimoji="1" lang="zh-CN" altLang="en-US" sz="3600" b="1" dirty="0"/>
            </a:p>
          </p:txBody>
        </p:sp>
        <p:sp>
          <p:nvSpPr>
            <p:cNvPr id="21" name="矩形 20">
              <a:extLst>
                <a:ext uri="{FF2B5EF4-FFF2-40B4-BE49-F238E27FC236}">
                  <a16:creationId xmlns:a16="http://schemas.microsoft.com/office/drawing/2014/main" xmlns="" id="{B8045B5B-B7F4-457B-BF51-D28495633E77}"/>
                </a:ext>
              </a:extLst>
            </p:cNvPr>
            <p:cNvSpPr/>
            <p:nvPr/>
          </p:nvSpPr>
          <p:spPr>
            <a:xfrm>
              <a:off x="2236788" y="951127"/>
              <a:ext cx="4462381" cy="2629228"/>
            </a:xfrm>
            <a:prstGeom prst="rect">
              <a:avLst/>
            </a:prstGeom>
          </p:spPr>
          <p:txBody>
            <a:bodyPr wrap="square">
              <a:spAutoFit/>
            </a:bodyPr>
            <a:lstStyle/>
            <a:p>
              <a:pPr indent="898525" defTabSz="609585"/>
              <a:r>
                <a:rPr lang="zh-CN" altLang="en-US" sz="2600" b="1" spc="-150" dirty="0">
                  <a:solidFill>
                    <a:srgbClr val="00505C"/>
                  </a:solidFill>
                  <a:ea typeface="微软雅黑" charset="0"/>
                </a:rPr>
                <a:t>宏观上，前一课揭开民主革命的新篇章，后两课为新民主主义革命打开全新的局面，</a:t>
              </a:r>
              <a:r>
                <a:rPr lang="zh-CN" altLang="en-US" sz="2600" b="1" spc="-150" dirty="0">
                  <a:solidFill>
                    <a:srgbClr val="C00000"/>
                  </a:solidFill>
                  <a:ea typeface="微软雅黑" charset="0"/>
                </a:rPr>
                <a:t>本课处于探索革命新道路的发展阶段</a:t>
              </a:r>
              <a:r>
                <a:rPr lang="zh-CN" altLang="en-US" sz="2600" b="1" spc="-150" dirty="0">
                  <a:solidFill>
                    <a:srgbClr val="00505C"/>
                  </a:solidFill>
                  <a:ea typeface="微软雅黑" charset="0"/>
                </a:rPr>
                <a:t>；微观内容上，南京国民政府的建立是探索新道路的时代环境，工农武装割据和长征反映了经过探索、调整，中国共产党找到正确的民主革命的新道路。</a:t>
              </a:r>
              <a:endParaRPr lang="en-US" altLang="zh-CN" sz="2600" b="1" spc="-150" dirty="0">
                <a:solidFill>
                  <a:srgbClr val="00505C"/>
                </a:solidFill>
                <a:ea typeface="微软雅黑" charset="0"/>
              </a:endParaRPr>
            </a:p>
          </p:txBody>
        </p:sp>
      </p:grpSp>
      <p:grpSp>
        <p:nvGrpSpPr>
          <p:cNvPr id="22" name="组合 21">
            <a:extLst>
              <a:ext uri="{FF2B5EF4-FFF2-40B4-BE49-F238E27FC236}">
                <a16:creationId xmlns:a16="http://schemas.microsoft.com/office/drawing/2014/main" xmlns="" id="{C0D44632-AF8A-4970-9FE2-A5007EDBF5E7}"/>
              </a:ext>
            </a:extLst>
          </p:cNvPr>
          <p:cNvGrpSpPr/>
          <p:nvPr/>
        </p:nvGrpSpPr>
        <p:grpSpPr>
          <a:xfrm>
            <a:off x="117000" y="3158862"/>
            <a:ext cx="1762958" cy="1186602"/>
            <a:chOff x="5021607" y="2502367"/>
            <a:chExt cx="2191505" cy="1475044"/>
          </a:xfrm>
        </p:grpSpPr>
        <p:sp>
          <p:nvSpPr>
            <p:cNvPr id="23" name="矩形 22">
              <a:extLst>
                <a:ext uri="{FF2B5EF4-FFF2-40B4-BE49-F238E27FC236}">
                  <a16:creationId xmlns:a16="http://schemas.microsoft.com/office/drawing/2014/main" xmlns="" id="{2DD20C64-E638-4582-84CB-364543758FDB}"/>
                </a:ext>
              </a:extLst>
            </p:cNvPr>
            <p:cNvSpPr/>
            <p:nvPr/>
          </p:nvSpPr>
          <p:spPr>
            <a:xfrm rot="20828929">
              <a:off x="5021607" y="3029947"/>
              <a:ext cx="2191505" cy="947464"/>
            </a:xfrm>
            <a:prstGeom prst="rect">
              <a:avLst/>
            </a:prstGeom>
            <a:solidFill>
              <a:srgbClr val="00505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latin typeface="微软雅黑" panose="020B0503020204020204" pitchFamily="34" charset="-122"/>
                  <a:ea typeface="微软雅黑" panose="020B0503020204020204" pitchFamily="34" charset="-122"/>
                </a:rPr>
                <a:t>教材和单元主题依据</a:t>
              </a:r>
            </a:p>
          </p:txBody>
        </p:sp>
        <p:pic>
          <p:nvPicPr>
            <p:cNvPr id="24" name="图片 23">
              <a:extLst>
                <a:ext uri="{FF2B5EF4-FFF2-40B4-BE49-F238E27FC236}">
                  <a16:creationId xmlns:a16="http://schemas.microsoft.com/office/drawing/2014/main" xmlns="" id="{9153C672-FC4F-4182-85E1-A02C281B8A0E}"/>
                </a:ext>
              </a:extLst>
            </p:cNvPr>
            <p:cNvPicPr>
              <a:picLocks/>
            </p:cNvPicPr>
            <p:nvPr/>
          </p:nvPicPr>
          <p:blipFill rotWithShape="1">
            <a:blip r:embed="rId5">
              <a:duotone>
                <a:prstClr val="black"/>
                <a:schemeClr val="accent6">
                  <a:tint val="45000"/>
                  <a:satMod val="400000"/>
                </a:schemeClr>
              </a:duotone>
              <a:extLst>
                <a:ext uri="{BEBA8EAE-BF5A-486C-A8C5-ECC9F3942E4B}">
                  <a14:imgProps xmlns:a14="http://schemas.microsoft.com/office/drawing/2010/main">
                    <a14:imgLayer r:embed="rId6">
                      <a14:imgEffect>
                        <a14:brightnessContrast bright="-20000" contrast="20000"/>
                      </a14:imgEffect>
                    </a14:imgLayer>
                  </a14:imgProps>
                </a:ext>
              </a:extLst>
            </a:blip>
            <a:srcRect l="30813" b="29163"/>
            <a:stretch/>
          </p:blipFill>
          <p:spPr>
            <a:xfrm rot="16991718">
              <a:off x="5408097" y="2494884"/>
              <a:ext cx="627579" cy="642545"/>
            </a:xfrm>
            <a:prstGeom prst="rect">
              <a:avLst/>
            </a:prstGeom>
          </p:spPr>
        </p:pic>
      </p:grpSp>
      <p:grpSp>
        <p:nvGrpSpPr>
          <p:cNvPr id="25" name="组合 24">
            <a:extLst>
              <a:ext uri="{FF2B5EF4-FFF2-40B4-BE49-F238E27FC236}">
                <a16:creationId xmlns:a16="http://schemas.microsoft.com/office/drawing/2014/main" xmlns="" id="{D5D6BE21-0637-4C93-A692-8FF0C329F633}"/>
              </a:ext>
            </a:extLst>
          </p:cNvPr>
          <p:cNvGrpSpPr/>
          <p:nvPr/>
        </p:nvGrpSpPr>
        <p:grpSpPr>
          <a:xfrm>
            <a:off x="7422788" y="139356"/>
            <a:ext cx="1495817" cy="853322"/>
            <a:chOff x="5307026" y="2502367"/>
            <a:chExt cx="1859426" cy="1060750"/>
          </a:xfrm>
        </p:grpSpPr>
        <p:sp>
          <p:nvSpPr>
            <p:cNvPr id="26" name="矩形 25">
              <a:extLst>
                <a:ext uri="{FF2B5EF4-FFF2-40B4-BE49-F238E27FC236}">
                  <a16:creationId xmlns:a16="http://schemas.microsoft.com/office/drawing/2014/main" xmlns="" id="{643ED777-E4F1-423A-8A76-FBC96F485678}"/>
                </a:ext>
              </a:extLst>
            </p:cNvPr>
            <p:cNvSpPr/>
            <p:nvPr/>
          </p:nvSpPr>
          <p:spPr>
            <a:xfrm rot="20828929">
              <a:off x="5307026" y="2997804"/>
              <a:ext cx="1859426" cy="565313"/>
            </a:xfrm>
            <a:prstGeom prst="rect">
              <a:avLst/>
            </a:prstGeom>
            <a:solidFill>
              <a:srgbClr val="AF302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latin typeface="微软雅黑" panose="020B0503020204020204" pitchFamily="34" charset="-122"/>
                  <a:ea typeface="微软雅黑" panose="020B0503020204020204" pitchFamily="34" charset="-122"/>
                </a:rPr>
                <a:t>现实依据</a:t>
              </a:r>
            </a:p>
          </p:txBody>
        </p:sp>
        <p:pic>
          <p:nvPicPr>
            <p:cNvPr id="27" name="图片 26">
              <a:extLst>
                <a:ext uri="{FF2B5EF4-FFF2-40B4-BE49-F238E27FC236}">
                  <a16:creationId xmlns:a16="http://schemas.microsoft.com/office/drawing/2014/main" xmlns="" id="{B88E2575-6F69-4355-9CD3-536F6F2304CA}"/>
                </a:ext>
              </a:extLst>
            </p:cNvPr>
            <p:cNvPicPr>
              <a:picLocks/>
            </p:cNvPicPr>
            <p:nvPr/>
          </p:nvPicPr>
          <p:blipFill rotWithShape="1">
            <a:blip r:embed="rId5">
              <a:extLst>
                <a:ext uri="{BEBA8EAE-BF5A-486C-A8C5-ECC9F3942E4B}">
                  <a14:imgProps xmlns:a14="http://schemas.microsoft.com/office/drawing/2010/main">
                    <a14:imgLayer r:embed="rId6">
                      <a14:imgEffect>
                        <a14:brightnessContrast bright="-20000" contrast="20000"/>
                      </a14:imgEffect>
                    </a14:imgLayer>
                  </a14:imgProps>
                </a:ext>
              </a:extLst>
            </a:blip>
            <a:srcRect l="30813" b="29163"/>
            <a:stretch/>
          </p:blipFill>
          <p:spPr>
            <a:xfrm rot="16991718">
              <a:off x="5408097" y="2494884"/>
              <a:ext cx="627579" cy="642545"/>
            </a:xfrm>
            <a:prstGeom prst="rect">
              <a:avLst/>
            </a:prstGeom>
          </p:spPr>
        </p:pic>
      </p:grpSp>
    </p:spTree>
    <p:extLst>
      <p:ext uri="{BB962C8B-B14F-4D97-AF65-F5344CB8AC3E}">
        <p14:creationId xmlns:p14="http://schemas.microsoft.com/office/powerpoint/2010/main" val="2898581149"/>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3*#ppt_w"/>
                                          </p:val>
                                        </p:tav>
                                        <p:tav tm="100000">
                                          <p:val>
                                            <p:strVal val="#ppt_w"/>
                                          </p:val>
                                        </p:tav>
                                      </p:tavLst>
                                    </p:anim>
                                    <p:anim calcmode="lin" valueType="num">
                                      <p:cBhvr>
                                        <p:cTn id="8" dur="500" fill="hold"/>
                                        <p:tgtEl>
                                          <p:spTgt spid="10"/>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strVal val="4/3*#ppt_w"/>
                                          </p:val>
                                        </p:tav>
                                        <p:tav tm="100000">
                                          <p:val>
                                            <p:strVal val="#ppt_w"/>
                                          </p:val>
                                        </p:tav>
                                      </p:tavLst>
                                    </p:anim>
                                    <p:anim calcmode="lin" valueType="num">
                                      <p:cBhvr>
                                        <p:cTn id="13" dur="500" fill="hold"/>
                                        <p:tgtEl>
                                          <p:spTgt spid="22"/>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strVal val="4/3*#ppt_w"/>
                                          </p:val>
                                        </p:tav>
                                        <p:tav tm="100000">
                                          <p:val>
                                            <p:strVal val="#ppt_w"/>
                                          </p:val>
                                        </p:tav>
                                      </p:tavLst>
                                    </p:anim>
                                    <p:anim calcmode="lin" valueType="num">
                                      <p:cBhvr>
                                        <p:cTn id="18" dur="500" fill="hold"/>
                                        <p:tgtEl>
                                          <p:spTgt spid="25"/>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250FF31-B81B-43F6-B422-B3A83CBEB168}"/>
              </a:ext>
            </a:extLst>
          </p:cNvPr>
          <p:cNvPicPr>
            <a:picLocks noChangeAspect="1"/>
          </p:cNvPicPr>
          <p:nvPr/>
        </p:nvPicPr>
        <p:blipFill>
          <a:blip r:embed="rId2"/>
          <a:stretch>
            <a:fillRect/>
          </a:stretch>
        </p:blipFill>
        <p:spPr>
          <a:xfrm>
            <a:off x="298790" y="364363"/>
            <a:ext cx="5806091" cy="2131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矩形 3">
            <a:extLst>
              <a:ext uri="{FF2B5EF4-FFF2-40B4-BE49-F238E27FC236}">
                <a16:creationId xmlns:a16="http://schemas.microsoft.com/office/drawing/2014/main" xmlns="" id="{C738DAB8-DA9A-4658-A8C2-57D451131CDE}"/>
              </a:ext>
            </a:extLst>
          </p:cNvPr>
          <p:cNvSpPr/>
          <p:nvPr/>
        </p:nvSpPr>
        <p:spPr>
          <a:xfrm>
            <a:off x="298790" y="2598003"/>
            <a:ext cx="5797210" cy="830997"/>
          </a:xfrm>
          <a:prstGeom prst="rect">
            <a:avLst/>
          </a:prstGeom>
        </p:spPr>
        <p:txBody>
          <a:bodyPr wrap="square">
            <a:spAutoFit/>
          </a:bodyPr>
          <a:lstStyle/>
          <a:p>
            <a:pPr indent="625475" defTabSz="609585"/>
            <a:r>
              <a:rPr lang="zh-CN" altLang="en-US" sz="2400" b="1" dirty="0">
                <a:solidFill>
                  <a:srgbClr val="626B1A"/>
                </a:solidFill>
                <a:latin typeface="楷体" panose="02010609060101010101" pitchFamily="49" charset="-122"/>
                <a:ea typeface="楷体" panose="02010609060101010101" pitchFamily="49" charset="-122"/>
              </a:rPr>
              <a:t>“这是一个国共两党由合到分，又由分到合的历史过程。”</a:t>
            </a:r>
            <a:endParaRPr lang="en-US" altLang="zh-CN" sz="2400" b="1" dirty="0">
              <a:solidFill>
                <a:srgbClr val="626B1A"/>
              </a:solidFill>
              <a:ea typeface="微软雅黑" charset="0"/>
            </a:endParaRPr>
          </a:p>
        </p:txBody>
      </p:sp>
      <p:sp>
        <p:nvSpPr>
          <p:cNvPr id="5" name="矩形 4">
            <a:extLst>
              <a:ext uri="{FF2B5EF4-FFF2-40B4-BE49-F238E27FC236}">
                <a16:creationId xmlns:a16="http://schemas.microsoft.com/office/drawing/2014/main" xmlns="" id="{B7AAE976-155B-49D3-8CB5-45CE2D9B59BC}"/>
              </a:ext>
            </a:extLst>
          </p:cNvPr>
          <p:cNvSpPr/>
          <p:nvPr/>
        </p:nvSpPr>
        <p:spPr>
          <a:xfrm>
            <a:off x="390168" y="3938607"/>
            <a:ext cx="5797210" cy="2677656"/>
          </a:xfrm>
          <a:prstGeom prst="rect">
            <a:avLst/>
          </a:prstGeom>
        </p:spPr>
        <p:txBody>
          <a:bodyPr wrap="square">
            <a:spAutoFit/>
          </a:bodyPr>
          <a:lstStyle/>
          <a:p>
            <a:pPr algn="ctr" defTabSz="609585"/>
            <a:r>
              <a:rPr lang="zh-CN" altLang="en-US" sz="2400" b="1" dirty="0">
                <a:solidFill>
                  <a:schemeClr val="accent6">
                    <a:lumMod val="75000"/>
                  </a:schemeClr>
                </a:solidFill>
                <a:latin typeface="黑体" panose="02010609060101010101" pitchFamily="49" charset="-122"/>
                <a:ea typeface="黑体" panose="02010609060101010101" pitchFamily="49" charset="-122"/>
              </a:rPr>
              <a:t>人教必修一 第</a:t>
            </a:r>
            <a:r>
              <a:rPr lang="en-US" altLang="zh-CN" sz="2400" b="1" dirty="0">
                <a:solidFill>
                  <a:schemeClr val="accent6">
                    <a:lumMod val="75000"/>
                  </a:schemeClr>
                </a:solidFill>
                <a:latin typeface="黑体" panose="02010609060101010101" pitchFamily="49" charset="-122"/>
                <a:ea typeface="黑体" panose="02010609060101010101" pitchFamily="49" charset="-122"/>
              </a:rPr>
              <a:t>15</a:t>
            </a:r>
            <a:r>
              <a:rPr lang="zh-CN" altLang="en-US" sz="2400" b="1" dirty="0">
                <a:solidFill>
                  <a:schemeClr val="accent6">
                    <a:lumMod val="75000"/>
                  </a:schemeClr>
                </a:solidFill>
                <a:latin typeface="黑体" panose="02010609060101010101" pitchFamily="49" charset="-122"/>
                <a:ea typeface="黑体" panose="02010609060101010101" pitchFamily="49" charset="-122"/>
              </a:rPr>
              <a:t>课 国共的十年对峙</a:t>
            </a:r>
            <a:endParaRPr lang="en-US" altLang="zh-CN" sz="2400" b="1" dirty="0">
              <a:solidFill>
                <a:schemeClr val="accent6">
                  <a:lumMod val="75000"/>
                </a:schemeClr>
              </a:solidFill>
              <a:latin typeface="黑体" panose="02010609060101010101" pitchFamily="49" charset="-122"/>
              <a:ea typeface="黑体" panose="02010609060101010101" pitchFamily="49" charset="-122"/>
            </a:endParaRPr>
          </a:p>
          <a:p>
            <a:pPr indent="625475" defTabSz="609585"/>
            <a:r>
              <a:rPr lang="zh-CN" altLang="en-US" sz="2400" b="1" dirty="0">
                <a:solidFill>
                  <a:schemeClr val="accent6">
                    <a:lumMod val="75000"/>
                  </a:schemeClr>
                </a:solidFill>
                <a:latin typeface="楷体" panose="02010609060101010101" pitchFamily="49" charset="-122"/>
                <a:ea typeface="楷体" panose="02010609060101010101" pitchFamily="49" charset="-122"/>
              </a:rPr>
              <a:t>“教材主要从三个方面介绍了国共的十年对峙的情况：南昌起义、土地革命和红军的长征。这些内容全方位介绍了工人阶级政党</a:t>
            </a:r>
            <a:r>
              <a:rPr lang="en-US" altLang="zh-CN" sz="2400" b="1" dirty="0">
                <a:solidFill>
                  <a:schemeClr val="accent6">
                    <a:lumMod val="75000"/>
                  </a:schemeClr>
                </a:solidFill>
                <a:latin typeface="楷体" panose="02010609060101010101" pitchFamily="49" charset="-122"/>
                <a:ea typeface="楷体" panose="02010609060101010101" pitchFamily="49" charset="-122"/>
              </a:rPr>
              <a:t>——</a:t>
            </a:r>
            <a:r>
              <a:rPr lang="zh-CN" altLang="en-US" sz="2400" b="1" dirty="0">
                <a:solidFill>
                  <a:schemeClr val="accent6">
                    <a:lumMod val="75000"/>
                  </a:schemeClr>
                </a:solidFill>
                <a:latin typeface="楷体" panose="02010609060101010101" pitchFamily="49" charset="-122"/>
                <a:ea typeface="楷体" panose="02010609060101010101" pitchFamily="49" charset="-122"/>
              </a:rPr>
              <a:t>中国共产党在国民革命运动失败后，继续领导中国新民主主义革命的曲折发展历程。”</a:t>
            </a:r>
            <a:endParaRPr lang="en-US" altLang="zh-CN" sz="2400" b="1" dirty="0">
              <a:solidFill>
                <a:schemeClr val="accent6">
                  <a:lumMod val="75000"/>
                </a:schemeClr>
              </a:solidFill>
              <a:latin typeface="楷体" panose="02010609060101010101" pitchFamily="49" charset="-122"/>
              <a:ea typeface="楷体" panose="02010609060101010101" pitchFamily="49" charset="-122"/>
            </a:endParaRPr>
          </a:p>
        </p:txBody>
      </p:sp>
      <p:sp>
        <p:nvSpPr>
          <p:cNvPr id="6" name="矩形 5">
            <a:extLst>
              <a:ext uri="{FF2B5EF4-FFF2-40B4-BE49-F238E27FC236}">
                <a16:creationId xmlns:a16="http://schemas.microsoft.com/office/drawing/2014/main" xmlns="" id="{D5F3D0A4-755A-4DA0-887E-15C05891305E}"/>
              </a:ext>
            </a:extLst>
          </p:cNvPr>
          <p:cNvSpPr/>
          <p:nvPr/>
        </p:nvSpPr>
        <p:spPr>
          <a:xfrm>
            <a:off x="6394790" y="105011"/>
            <a:ext cx="5797210" cy="3200876"/>
          </a:xfrm>
          <a:prstGeom prst="rect">
            <a:avLst/>
          </a:prstGeom>
        </p:spPr>
        <p:txBody>
          <a:bodyPr wrap="square">
            <a:spAutoFit/>
          </a:bodyPr>
          <a:lstStyle/>
          <a:p>
            <a:pPr indent="625475" defTabSz="609585"/>
            <a:r>
              <a:rPr lang="zh-CN" altLang="en-US" sz="2400" b="1" dirty="0">
                <a:latin typeface="黑体" panose="02010609060101010101" pitchFamily="49" charset="-122"/>
                <a:ea typeface="黑体" panose="02010609060101010101" pitchFamily="49" charset="-122"/>
              </a:rPr>
              <a:t>人教版全日制高中大纲教材 </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中国近代现代史</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下册 第一章</a:t>
            </a:r>
            <a:endParaRPr lang="en-US" altLang="zh-CN" sz="2400" b="1" dirty="0">
              <a:latin typeface="黑体" panose="02010609060101010101" pitchFamily="49" charset="-122"/>
              <a:ea typeface="黑体" panose="02010609060101010101" pitchFamily="49" charset="-122"/>
            </a:endParaRPr>
          </a:p>
          <a:p>
            <a:pPr indent="625475" defTabSz="609585"/>
            <a:r>
              <a:rPr lang="zh-CN" altLang="en-US" sz="2400" b="1" dirty="0">
                <a:latin typeface="黑体" panose="02010609060101010101" pitchFamily="49" charset="-122"/>
                <a:ea typeface="黑体" panose="02010609060101010101" pitchFamily="49" charset="-122"/>
              </a:rPr>
              <a:t>第一节 国民政府前期的统治★</a:t>
            </a:r>
            <a:endParaRPr lang="en-US" altLang="zh-CN" sz="2400" b="1" dirty="0">
              <a:latin typeface="黑体" panose="02010609060101010101" pitchFamily="49" charset="-122"/>
              <a:ea typeface="黑体" panose="02010609060101010101" pitchFamily="49" charset="-122"/>
            </a:endParaRPr>
          </a:p>
          <a:p>
            <a:pPr indent="625475" defTabSz="609585"/>
            <a:r>
              <a:rPr lang="zh-CN" altLang="en-US" sz="2400" b="1" dirty="0">
                <a:latin typeface="黑体" panose="02010609060101010101" pitchFamily="49" charset="-122"/>
                <a:ea typeface="黑体" panose="02010609060101010101" pitchFamily="49" charset="-122"/>
              </a:rPr>
              <a:t>第二节 “工农武装割据”的形成</a:t>
            </a:r>
            <a:endParaRPr lang="en-US" altLang="zh-CN" sz="2400" b="1" dirty="0">
              <a:latin typeface="黑体" panose="02010609060101010101" pitchFamily="49" charset="-122"/>
              <a:ea typeface="黑体" panose="02010609060101010101" pitchFamily="49" charset="-122"/>
            </a:endParaRPr>
          </a:p>
          <a:p>
            <a:pPr indent="625475" defTabSz="609585"/>
            <a:r>
              <a:rPr lang="zh-CN" altLang="en-US" sz="2400" b="1" dirty="0">
                <a:latin typeface="黑体" panose="02010609060101010101" pitchFamily="49" charset="-122"/>
                <a:ea typeface="黑体" panose="02010609060101010101" pitchFamily="49" charset="-122"/>
              </a:rPr>
              <a:t>第三节 九一八事变</a:t>
            </a:r>
            <a:endParaRPr lang="en-US" altLang="zh-CN" sz="2400" b="1" dirty="0">
              <a:latin typeface="黑体" panose="02010609060101010101" pitchFamily="49" charset="-122"/>
              <a:ea typeface="黑体" panose="02010609060101010101" pitchFamily="49" charset="-122"/>
            </a:endParaRPr>
          </a:p>
          <a:p>
            <a:pPr indent="625475" defTabSz="609585">
              <a:spcAft>
                <a:spcPts val="1200"/>
              </a:spcAft>
            </a:pPr>
            <a:r>
              <a:rPr lang="zh-CN" altLang="en-US" sz="2400" b="1" dirty="0">
                <a:latin typeface="黑体" panose="02010609060101010101" pitchFamily="49" charset="-122"/>
                <a:ea typeface="黑体" panose="02010609060101010101" pitchFamily="49" charset="-122"/>
              </a:rPr>
              <a:t>第四节 红军的长征</a:t>
            </a:r>
            <a:endParaRPr lang="en-US" altLang="zh-CN" sz="2400" b="1" dirty="0">
              <a:latin typeface="黑体" panose="02010609060101010101" pitchFamily="49" charset="-122"/>
              <a:ea typeface="黑体" panose="02010609060101010101" pitchFamily="49" charset="-122"/>
            </a:endParaRPr>
          </a:p>
          <a:p>
            <a:pPr indent="625475" defTabSz="609585"/>
            <a:r>
              <a:rPr lang="zh-CN" altLang="en-US" sz="2400" b="1" dirty="0">
                <a:latin typeface="楷体" panose="02010609060101010101" pitchFamily="49" charset="-122"/>
                <a:ea typeface="楷体" panose="02010609060101010101" pitchFamily="49" charset="-122"/>
              </a:rPr>
              <a:t>“大革命失败以后，中国国内阶级关系发生变化，出现了国共对峙的局面。”</a:t>
            </a:r>
            <a:endParaRPr lang="en-US" altLang="zh-CN" sz="2400" b="1" dirty="0">
              <a:latin typeface="楷体" panose="02010609060101010101" pitchFamily="49" charset="-122"/>
              <a:ea typeface="楷体" panose="02010609060101010101" pitchFamily="49" charset="-122"/>
            </a:endParaRPr>
          </a:p>
        </p:txBody>
      </p:sp>
      <p:sp>
        <p:nvSpPr>
          <p:cNvPr id="7" name="矩形 6">
            <a:extLst>
              <a:ext uri="{FF2B5EF4-FFF2-40B4-BE49-F238E27FC236}">
                <a16:creationId xmlns:a16="http://schemas.microsoft.com/office/drawing/2014/main" xmlns="" id="{1F4A643D-C8CC-42C5-A9AA-E7BE67192EF8}"/>
              </a:ext>
            </a:extLst>
          </p:cNvPr>
          <p:cNvSpPr/>
          <p:nvPr/>
        </p:nvSpPr>
        <p:spPr>
          <a:xfrm>
            <a:off x="6187378" y="3417519"/>
            <a:ext cx="6212034" cy="3431709"/>
          </a:xfrm>
          <a:prstGeom prst="rect">
            <a:avLst/>
          </a:prstGeom>
        </p:spPr>
        <p:txBody>
          <a:bodyPr wrap="square">
            <a:spAutoFit/>
          </a:bodyPr>
          <a:lstStyle/>
          <a:p>
            <a:pPr marL="536575" indent="-536575" algn="ctr" defTabSz="609585">
              <a:spcAft>
                <a:spcPts val="600"/>
              </a:spcAft>
              <a:tabLst>
                <a:tab pos="534988" algn="l"/>
              </a:tabLst>
            </a:pPr>
            <a:r>
              <a:rPr lang="en-US" altLang="zh-CN" sz="2000" dirty="0">
                <a:solidFill>
                  <a:srgbClr val="C00000"/>
                </a:solidFill>
                <a:latin typeface="黑体" panose="02010609060101010101" pitchFamily="49" charset="-122"/>
                <a:ea typeface="黑体" panose="02010609060101010101" pitchFamily="49" charset="-122"/>
              </a:rPr>
              <a:t>《</a:t>
            </a:r>
            <a:r>
              <a:rPr lang="zh-CN" altLang="en-US" sz="2000" dirty="0">
                <a:solidFill>
                  <a:srgbClr val="C00000"/>
                </a:solidFill>
                <a:latin typeface="黑体" panose="02010609060101010101" pitchFamily="49" charset="-122"/>
                <a:ea typeface="黑体" panose="02010609060101010101" pitchFamily="49" charset="-122"/>
              </a:rPr>
              <a:t>中国共产党简史</a:t>
            </a:r>
            <a:r>
              <a:rPr lang="en-US" altLang="zh-CN" sz="2000" dirty="0">
                <a:solidFill>
                  <a:srgbClr val="C00000"/>
                </a:solidFill>
                <a:latin typeface="黑体" panose="02010609060101010101" pitchFamily="49" charset="-122"/>
                <a:ea typeface="黑体" panose="02010609060101010101" pitchFamily="49" charset="-122"/>
              </a:rPr>
              <a:t>》</a:t>
            </a:r>
            <a:r>
              <a:rPr lang="zh-CN" altLang="en-US" sz="2000" dirty="0">
                <a:solidFill>
                  <a:srgbClr val="C00000"/>
                </a:solidFill>
                <a:latin typeface="黑体" panose="02010609060101010101" pitchFamily="49" charset="-122"/>
                <a:ea typeface="黑体" panose="02010609060101010101" pitchFamily="49" charset="-122"/>
              </a:rPr>
              <a:t>第二章 掀起土地革命的风暴</a:t>
            </a:r>
            <a:endParaRPr lang="en-US" altLang="zh-CN" sz="2000" dirty="0">
              <a:solidFill>
                <a:srgbClr val="C00000"/>
              </a:solidFill>
              <a:latin typeface="黑体" panose="02010609060101010101" pitchFamily="49" charset="-122"/>
              <a:ea typeface="黑体" panose="02010609060101010101" pitchFamily="49" charset="-122"/>
            </a:endParaRPr>
          </a:p>
          <a:p>
            <a:pPr marL="806450" indent="-536575" defTabSz="609585">
              <a:tabLst>
                <a:tab pos="806450" algn="l"/>
              </a:tabLst>
            </a:pPr>
            <a:r>
              <a:rPr lang="zh-CN" altLang="en-US" sz="2400" dirty="0">
                <a:solidFill>
                  <a:srgbClr val="C00000"/>
                </a:solidFill>
                <a:latin typeface="黑体" panose="02010609060101010101" pitchFamily="49" charset="-122"/>
                <a:ea typeface="黑体" panose="02010609060101010101" pitchFamily="49" charset="-122"/>
              </a:rPr>
              <a:t>一、以武装斗争反抗国民党的反对统治</a:t>
            </a:r>
            <a:endParaRPr lang="en-US" altLang="zh-CN" sz="2400" dirty="0">
              <a:solidFill>
                <a:srgbClr val="C00000"/>
              </a:solidFill>
              <a:latin typeface="黑体" panose="02010609060101010101" pitchFamily="49" charset="-122"/>
              <a:ea typeface="黑体" panose="02010609060101010101" pitchFamily="49" charset="-122"/>
            </a:endParaRPr>
          </a:p>
          <a:p>
            <a:pPr marL="806450" indent="-536575" defTabSz="609585">
              <a:tabLst>
                <a:tab pos="806450" algn="l"/>
              </a:tabLst>
            </a:pPr>
            <a:r>
              <a:rPr lang="zh-CN" altLang="en-US" sz="2400" dirty="0">
                <a:solidFill>
                  <a:srgbClr val="C00000"/>
                </a:solidFill>
                <a:latin typeface="黑体" panose="02010609060101010101" pitchFamily="49" charset="-122"/>
                <a:ea typeface="黑体" panose="02010609060101010101" pitchFamily="49" charset="-122"/>
              </a:rPr>
              <a:t>二、毛泽东和中国革命新道路的开辟</a:t>
            </a:r>
            <a:endParaRPr lang="en-US" altLang="zh-CN" sz="2400" dirty="0">
              <a:solidFill>
                <a:srgbClr val="C00000"/>
              </a:solidFill>
              <a:latin typeface="黑体" panose="02010609060101010101" pitchFamily="49" charset="-122"/>
              <a:ea typeface="黑体" panose="02010609060101010101" pitchFamily="49" charset="-122"/>
            </a:endParaRPr>
          </a:p>
          <a:p>
            <a:pPr marL="806450" indent="-536575" defTabSz="609585">
              <a:tabLst>
                <a:tab pos="806450" algn="l"/>
              </a:tabLst>
            </a:pPr>
            <a:r>
              <a:rPr lang="zh-CN" altLang="en-US" sz="2400" dirty="0">
                <a:solidFill>
                  <a:srgbClr val="C00000"/>
                </a:solidFill>
                <a:latin typeface="黑体" panose="02010609060101010101" pitchFamily="49" charset="-122"/>
                <a:ea typeface="黑体" panose="02010609060101010101" pitchFamily="49" charset="-122"/>
              </a:rPr>
              <a:t>三、红军反“围剿”斗争的胜利和农村革命根据地的建设</a:t>
            </a:r>
            <a:endParaRPr lang="en-US" altLang="zh-CN" sz="2400" dirty="0">
              <a:solidFill>
                <a:srgbClr val="C00000"/>
              </a:solidFill>
              <a:latin typeface="黑体" panose="02010609060101010101" pitchFamily="49" charset="-122"/>
              <a:ea typeface="黑体" panose="02010609060101010101" pitchFamily="49" charset="-122"/>
            </a:endParaRPr>
          </a:p>
          <a:p>
            <a:pPr marL="806450" indent="-536575" defTabSz="609585">
              <a:tabLst>
                <a:tab pos="806450" algn="l"/>
              </a:tabLst>
            </a:pPr>
            <a:r>
              <a:rPr lang="zh-CN" altLang="en-US" sz="2400" dirty="0">
                <a:solidFill>
                  <a:srgbClr val="C00000"/>
                </a:solidFill>
                <a:latin typeface="黑体" panose="02010609060101010101" pitchFamily="49" charset="-122"/>
                <a:ea typeface="黑体" panose="02010609060101010101" pitchFamily="49" charset="-122"/>
              </a:rPr>
              <a:t>四、九一八事迹后的局势和中央红军长征的开始</a:t>
            </a:r>
            <a:endParaRPr lang="en-US" altLang="zh-CN" sz="2400" dirty="0">
              <a:solidFill>
                <a:srgbClr val="C00000"/>
              </a:solidFill>
              <a:latin typeface="黑体" panose="02010609060101010101" pitchFamily="49" charset="-122"/>
              <a:ea typeface="黑体" panose="02010609060101010101" pitchFamily="49" charset="-122"/>
            </a:endParaRPr>
          </a:p>
          <a:p>
            <a:pPr marL="806450" indent="-536575" defTabSz="609585">
              <a:tabLst>
                <a:tab pos="806450" algn="l"/>
              </a:tabLst>
            </a:pPr>
            <a:r>
              <a:rPr lang="zh-CN" altLang="en-US" sz="2400" dirty="0">
                <a:solidFill>
                  <a:srgbClr val="C00000"/>
                </a:solidFill>
                <a:latin typeface="黑体" panose="02010609060101010101" pitchFamily="49" charset="-122"/>
                <a:ea typeface="黑体" panose="02010609060101010101" pitchFamily="49" charset="-122"/>
              </a:rPr>
              <a:t>五、遵义会议和红国长征的胜利</a:t>
            </a:r>
            <a:endParaRPr lang="en-US" altLang="zh-CN" sz="2400" dirty="0">
              <a:solidFill>
                <a:srgbClr val="C00000"/>
              </a:solidFill>
              <a:latin typeface="黑体" panose="02010609060101010101" pitchFamily="49" charset="-122"/>
              <a:ea typeface="黑体" panose="02010609060101010101" pitchFamily="49" charset="-122"/>
            </a:endParaRPr>
          </a:p>
          <a:p>
            <a:pPr marL="806450" indent="-536575" defTabSz="609585">
              <a:tabLst>
                <a:tab pos="806450" algn="l"/>
              </a:tabLst>
            </a:pPr>
            <a:r>
              <a:rPr lang="zh-CN" altLang="en-US" sz="2400" dirty="0">
                <a:solidFill>
                  <a:srgbClr val="C00000"/>
                </a:solidFill>
                <a:latin typeface="黑体" panose="02010609060101010101" pitchFamily="49" charset="-122"/>
                <a:ea typeface="黑体" panose="02010609060101010101" pitchFamily="49" charset="-122"/>
              </a:rPr>
              <a:t>六、为建立抗日民族统一战线而斗争</a:t>
            </a:r>
            <a:endParaRPr lang="en-US" altLang="zh-CN" sz="2400" dirty="0">
              <a:solidFill>
                <a:srgbClr val="C00000"/>
              </a:solidFill>
              <a:latin typeface="黑体" panose="02010609060101010101" pitchFamily="49" charset="-122"/>
              <a:ea typeface="黑体" panose="02010609060101010101" pitchFamily="49" charset="-122"/>
            </a:endParaRPr>
          </a:p>
        </p:txBody>
      </p:sp>
      <p:cxnSp>
        <p:nvCxnSpPr>
          <p:cNvPr id="8" name="直接连接符 7">
            <a:extLst>
              <a:ext uri="{FF2B5EF4-FFF2-40B4-BE49-F238E27FC236}">
                <a16:creationId xmlns:a16="http://schemas.microsoft.com/office/drawing/2014/main" xmlns="" id="{10B36E5B-953D-4EB5-84AA-56361EA98F96}"/>
              </a:ext>
            </a:extLst>
          </p:cNvPr>
          <p:cNvCxnSpPr/>
          <p:nvPr/>
        </p:nvCxnSpPr>
        <p:spPr>
          <a:xfrm>
            <a:off x="6313408" y="-160020"/>
            <a:ext cx="0" cy="751332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8FEEA4CF-3E67-4A5B-90CD-1D608C327E98}"/>
              </a:ext>
            </a:extLst>
          </p:cNvPr>
          <p:cNvCxnSpPr>
            <a:cxnSpLocks/>
          </p:cNvCxnSpPr>
          <p:nvPr/>
        </p:nvCxnSpPr>
        <p:spPr>
          <a:xfrm flipH="1">
            <a:off x="-494852" y="3596640"/>
            <a:ext cx="6801716"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2D2DDD86-1CD8-46E9-B6D2-26FCD4789FD0}"/>
              </a:ext>
            </a:extLst>
          </p:cNvPr>
          <p:cNvCxnSpPr>
            <a:cxnSpLocks/>
          </p:cNvCxnSpPr>
          <p:nvPr/>
        </p:nvCxnSpPr>
        <p:spPr>
          <a:xfrm flipH="1">
            <a:off x="6306864" y="3305887"/>
            <a:ext cx="7229039"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023544"/>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3D5828D-405D-427C-96CF-5673FA4E4AE8}"/>
              </a:ext>
            </a:extLst>
          </p:cNvPr>
          <p:cNvPicPr>
            <a:picLocks/>
          </p:cNvPicPr>
          <p:nvPr/>
        </p:nvPicPr>
        <p:blipFill>
          <a:blip r:embed="rId3"/>
          <a:stretch>
            <a:fillRect/>
          </a:stretch>
        </p:blipFill>
        <p:spPr>
          <a:xfrm rot="19933850">
            <a:off x="381146" y="304544"/>
            <a:ext cx="1179967" cy="1179967"/>
          </a:xfrm>
          <a:prstGeom prst="rect">
            <a:avLst/>
          </a:prstGeom>
        </p:spPr>
      </p:pic>
      <p:grpSp>
        <p:nvGrpSpPr>
          <p:cNvPr id="5" name="组合 4"/>
          <p:cNvGrpSpPr/>
          <p:nvPr/>
        </p:nvGrpSpPr>
        <p:grpSpPr>
          <a:xfrm>
            <a:off x="1165719" y="1853155"/>
            <a:ext cx="10664052" cy="3941597"/>
            <a:chOff x="2187210" y="5090400"/>
            <a:chExt cx="9737098" cy="3941597"/>
          </a:xfrm>
        </p:grpSpPr>
        <p:sp>
          <p:nvSpPr>
            <p:cNvPr id="69" name="矩形 68"/>
            <p:cNvSpPr/>
            <p:nvPr/>
          </p:nvSpPr>
          <p:spPr>
            <a:xfrm>
              <a:off x="2187210" y="5090400"/>
              <a:ext cx="9737098" cy="3941597"/>
            </a:xfrm>
            <a:prstGeom prst="rect">
              <a:avLst/>
            </a:prstGeom>
            <a:noFill/>
            <a:ln w="38100">
              <a:solidFill>
                <a:srgbClr val="549E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5">
                    <a:lumMod val="75000"/>
                  </a:schemeClr>
                </a:solidFill>
              </a:endParaRPr>
            </a:p>
          </p:txBody>
        </p:sp>
        <p:sp>
          <p:nvSpPr>
            <p:cNvPr id="49" name="矩形 48"/>
            <p:cNvSpPr/>
            <p:nvPr/>
          </p:nvSpPr>
          <p:spPr>
            <a:xfrm>
              <a:off x="2737178" y="5785274"/>
              <a:ext cx="9187130" cy="3246723"/>
            </a:xfrm>
            <a:prstGeom prst="rect">
              <a:avLst/>
            </a:prstGeom>
          </p:spPr>
          <p:txBody>
            <a:bodyPr wrap="square">
              <a:spAutoFit/>
            </a:bodyPr>
            <a:lstStyle/>
            <a:p>
              <a:pPr defTabSz="609585">
                <a:lnSpc>
                  <a:spcPct val="150000"/>
                </a:lnSpc>
              </a:pPr>
              <a:r>
                <a:rPr lang="zh-CN" altLang="en-US" sz="2800" dirty="0">
                  <a:solidFill>
                    <a:srgbClr val="0070C0"/>
                  </a:solidFill>
                  <a:ea typeface="微软雅黑" charset="0"/>
                </a:rPr>
                <a:t>随着国民革命走向失败，国民党进行清党分共的大屠杀，建立起代表大地主和官僚资产阶级的南京国民政府。中国共产党奋起抗争，独立探索革命新道路，经过顿挫和调整，最终找到农村包围城市的正确革命道路，推动了新民主主义革命的发展。这一过程充分体现了马克思主义中国化的革命进程。</a:t>
              </a:r>
              <a:endParaRPr lang="zh-CN" altLang="en-US" sz="2800" dirty="0">
                <a:solidFill>
                  <a:srgbClr val="FF0000"/>
                </a:solidFill>
                <a:ea typeface="微软雅黑" charset="0"/>
              </a:endParaRPr>
            </a:p>
          </p:txBody>
        </p:sp>
        <p:grpSp>
          <p:nvGrpSpPr>
            <p:cNvPr id="64" name="组 18"/>
            <p:cNvGrpSpPr/>
            <p:nvPr/>
          </p:nvGrpSpPr>
          <p:grpSpPr>
            <a:xfrm>
              <a:off x="2337712" y="5325826"/>
              <a:ext cx="356415" cy="429108"/>
              <a:chOff x="1894159" y="2971361"/>
              <a:chExt cx="609581" cy="733908"/>
            </a:xfrm>
          </p:grpSpPr>
          <p:sp>
            <p:nvSpPr>
              <p:cNvPr id="65" name="椭圆 64"/>
              <p:cNvSpPr/>
              <p:nvPr/>
            </p:nvSpPr>
            <p:spPr>
              <a:xfrm>
                <a:off x="1894159" y="2971361"/>
                <a:ext cx="609581"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6" name="L 形 65"/>
              <p:cNvSpPr/>
              <p:nvPr/>
            </p:nvSpPr>
            <p:spPr>
              <a:xfrm rot="18900000">
                <a:off x="2043353" y="3177347"/>
                <a:ext cx="370152" cy="219351"/>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sp>
        <p:nvSpPr>
          <p:cNvPr id="28" name="文本框 27">
            <a:extLst>
              <a:ext uri="{FF2B5EF4-FFF2-40B4-BE49-F238E27FC236}">
                <a16:creationId xmlns:a16="http://schemas.microsoft.com/office/drawing/2014/main" xmlns="" id="{9DE448D3-BCDC-4829-8387-FD61238BAF83}"/>
              </a:ext>
            </a:extLst>
          </p:cNvPr>
          <p:cNvSpPr txBox="1"/>
          <p:nvPr/>
        </p:nvSpPr>
        <p:spPr>
          <a:xfrm>
            <a:off x="1507826" y="509808"/>
            <a:ext cx="3927579" cy="769441"/>
          </a:xfrm>
          <a:prstGeom prst="rect">
            <a:avLst/>
          </a:prstGeom>
          <a:noFill/>
        </p:spPr>
        <p:txBody>
          <a:bodyPr wrap="square" rtlCol="0">
            <a:spAutoFit/>
          </a:bodyPr>
          <a:lstStyle/>
          <a:p>
            <a:pPr algn="just"/>
            <a:r>
              <a:rPr kumimoji="1" lang="zh-CN" altLang="en-US" sz="4400" b="1" dirty="0">
                <a:solidFill>
                  <a:srgbClr val="009FB8"/>
                </a:solidFill>
                <a:latin typeface="Microsoft YaHei" charset="0"/>
                <a:ea typeface="Microsoft YaHei" charset="0"/>
                <a:cs typeface="Microsoft YaHei" charset="0"/>
              </a:rPr>
              <a:t>课时教学主题</a:t>
            </a:r>
          </a:p>
        </p:txBody>
      </p:sp>
      <p:sp>
        <p:nvSpPr>
          <p:cNvPr id="19" name="矩形 18">
            <a:extLst>
              <a:ext uri="{FF2B5EF4-FFF2-40B4-BE49-F238E27FC236}">
                <a16:creationId xmlns:a16="http://schemas.microsoft.com/office/drawing/2014/main" xmlns="" id="{E0B94195-CC90-4E3B-8501-B8101F18A691}"/>
              </a:ext>
            </a:extLst>
          </p:cNvPr>
          <p:cNvSpPr/>
          <p:nvPr/>
        </p:nvSpPr>
        <p:spPr>
          <a:xfrm>
            <a:off x="1727497" y="1906047"/>
            <a:ext cx="6750566" cy="668516"/>
          </a:xfrm>
          <a:prstGeom prst="rect">
            <a:avLst/>
          </a:prstGeom>
        </p:spPr>
        <p:txBody>
          <a:bodyPr wrap="none">
            <a:spAutoFit/>
          </a:bodyPr>
          <a:lstStyle/>
          <a:p>
            <a:pPr defTabSz="609585">
              <a:lnSpc>
                <a:spcPct val="130000"/>
              </a:lnSpc>
            </a:pPr>
            <a:r>
              <a:rPr lang="zh-CN" altLang="en-US" sz="3200" b="1" dirty="0">
                <a:ea typeface="微软雅黑" charset="0"/>
              </a:rPr>
              <a:t>道路的探索：新民主主义革命的发展</a:t>
            </a:r>
            <a:endParaRPr lang="en-US" altLang="zh-CN" sz="3200" b="1" dirty="0">
              <a:ea typeface="微软雅黑" charset="0"/>
            </a:endParaRPr>
          </a:p>
        </p:txBody>
      </p:sp>
    </p:spTree>
    <p:extLst>
      <p:ext uri="{BB962C8B-B14F-4D97-AF65-F5344CB8AC3E}">
        <p14:creationId xmlns:p14="http://schemas.microsoft.com/office/powerpoint/2010/main" val="243996544"/>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48327" y="1607549"/>
            <a:ext cx="1901483" cy="3770263"/>
          </a:xfrm>
          <a:prstGeom prst="rect">
            <a:avLst/>
          </a:prstGeom>
          <a:noFill/>
        </p:spPr>
        <p:txBody>
          <a:bodyPr wrap="none" rtlCol="0">
            <a:spAutoFit/>
          </a:bodyPr>
          <a:lstStyle/>
          <a:p>
            <a:pPr algn="ctr"/>
            <a:r>
              <a:rPr kumimoji="1" lang="en-US" altLang="zh-CN" sz="23900" b="1" dirty="0">
                <a:solidFill>
                  <a:schemeClr val="bg1"/>
                </a:solidFill>
              </a:rPr>
              <a:t>2</a:t>
            </a:r>
            <a:endParaRPr kumimoji="1" lang="zh-CN" altLang="en-US" sz="23900" b="1" dirty="0">
              <a:solidFill>
                <a:schemeClr val="bg1"/>
              </a:solidFill>
            </a:endParaRPr>
          </a:p>
        </p:txBody>
      </p:sp>
      <p:sp>
        <p:nvSpPr>
          <p:cNvPr id="2" name="文本框 1"/>
          <p:cNvSpPr txBox="1"/>
          <p:nvPr/>
        </p:nvSpPr>
        <p:spPr>
          <a:xfrm>
            <a:off x="3281939" y="1743016"/>
            <a:ext cx="1034257" cy="523220"/>
          </a:xfrm>
          <a:prstGeom prst="rect">
            <a:avLst/>
          </a:prstGeom>
          <a:noFill/>
        </p:spPr>
        <p:txBody>
          <a:bodyPr wrap="none" rtlCol="0">
            <a:spAutoFit/>
          </a:bodyPr>
          <a:lstStyle/>
          <a:p>
            <a:pPr algn="ctr"/>
            <a:r>
              <a:rPr kumimoji="1" lang="en-US" altLang="zh-CN" sz="2800">
                <a:solidFill>
                  <a:schemeClr val="bg1"/>
                </a:solidFill>
              </a:rPr>
              <a:t>PART</a:t>
            </a:r>
            <a:endParaRPr kumimoji="1" lang="zh-CN" altLang="en-US" sz="2800" dirty="0">
              <a:solidFill>
                <a:schemeClr val="bg1"/>
              </a:solidFill>
            </a:endParaRPr>
          </a:p>
        </p:txBody>
      </p:sp>
      <p:sp>
        <p:nvSpPr>
          <p:cNvPr id="4" name="文本框 3"/>
          <p:cNvSpPr txBox="1"/>
          <p:nvPr/>
        </p:nvSpPr>
        <p:spPr>
          <a:xfrm>
            <a:off x="5832948" y="2800493"/>
            <a:ext cx="5262979" cy="1107996"/>
          </a:xfrm>
          <a:prstGeom prst="rect">
            <a:avLst/>
          </a:prstGeom>
          <a:noFill/>
        </p:spPr>
        <p:txBody>
          <a:bodyPr wrap="none" rtlCol="0">
            <a:spAutoFit/>
          </a:bodyPr>
          <a:lstStyle/>
          <a:p>
            <a:r>
              <a:rPr kumimoji="1" lang="zh-CN" altLang="en-US" sz="6600" b="1" dirty="0">
                <a:solidFill>
                  <a:schemeClr val="accent4">
                    <a:alpha val="50000"/>
                  </a:schemeClr>
                </a:solidFill>
                <a:latin typeface="Microsoft YaHei" charset="0"/>
                <a:ea typeface="Microsoft YaHei" charset="0"/>
                <a:cs typeface="Microsoft YaHei" charset="0"/>
              </a:rPr>
              <a:t>课时教学要目</a:t>
            </a:r>
          </a:p>
        </p:txBody>
      </p:sp>
    </p:spTree>
    <p:extLst>
      <p:ext uri="{BB962C8B-B14F-4D97-AF65-F5344CB8AC3E}">
        <p14:creationId xmlns:p14="http://schemas.microsoft.com/office/powerpoint/2010/main" val="112956641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8">
            <a:extLst>
              <a:ext uri="{FF2B5EF4-FFF2-40B4-BE49-F238E27FC236}">
                <a16:creationId xmlns:a16="http://schemas.microsoft.com/office/drawing/2014/main" xmlns="" id="{BBE06C78-7201-4AB7-82C6-F15CA6D2758A}"/>
              </a:ext>
            </a:extLst>
          </p:cNvPr>
          <p:cNvSpPr txBox="1"/>
          <p:nvPr/>
        </p:nvSpPr>
        <p:spPr>
          <a:xfrm>
            <a:off x="1659991" y="319495"/>
            <a:ext cx="9396629" cy="62190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800" b="1" dirty="0">
                <a:latin typeface="方正北魏楷书简体" panose="03000509000000000000" pitchFamily="65" charset="-122"/>
                <a:ea typeface="方正北魏楷书简体" panose="03000509000000000000" pitchFamily="65" charset="-122"/>
              </a:rPr>
              <a:t>道路的探索：新民主主义革命的发展</a:t>
            </a:r>
            <a:endParaRPr lang="en-US" altLang="zh-CN" sz="2800" b="1" dirty="0">
              <a:latin typeface="方正北魏楷书简体" panose="03000509000000000000" pitchFamily="65" charset="-122"/>
              <a:ea typeface="方正北魏楷书简体" panose="03000509000000000000" pitchFamily="65" charset="-122"/>
            </a:endParaRPr>
          </a:p>
          <a:p>
            <a:pPr>
              <a:lnSpc>
                <a:spcPct val="150000"/>
              </a:lnSpc>
            </a:pPr>
            <a:r>
              <a:rPr lang="zh-CN" altLang="en-US" sz="2400" b="1" dirty="0">
                <a:solidFill>
                  <a:srgbClr val="00505C"/>
                </a:solidFill>
                <a:latin typeface="方正北魏楷书简体" panose="03000509000000000000" pitchFamily="65" charset="-122"/>
                <a:ea typeface="方正北魏楷书简体" panose="03000509000000000000" pitchFamily="65" charset="-122"/>
              </a:rPr>
              <a:t>（一）革命的失路：南京国民政府的统治（探索的背景）</a:t>
            </a:r>
          </a:p>
          <a:p>
            <a:pPr lvl="1">
              <a:lnSpc>
                <a:spcPct val="150000"/>
              </a:lnSpc>
            </a:pPr>
            <a:r>
              <a:rPr lang="en-US" altLang="zh-CN" sz="2400" dirty="0">
                <a:solidFill>
                  <a:srgbClr val="C00000"/>
                </a:solidFill>
                <a:latin typeface="方正北魏楷书简体" panose="03000509000000000000" pitchFamily="65" charset="-122"/>
                <a:ea typeface="方正北魏楷书简体" panose="03000509000000000000" pitchFamily="65" charset="-122"/>
              </a:rPr>
              <a:t>1.</a:t>
            </a:r>
            <a:r>
              <a:rPr lang="zh-CN" altLang="en-US" sz="2400" dirty="0">
                <a:solidFill>
                  <a:srgbClr val="C00000"/>
                </a:solidFill>
                <a:latin typeface="方正北魏楷书简体" panose="03000509000000000000" pitchFamily="65" charset="-122"/>
                <a:ea typeface="方正北魏楷书简体" panose="03000509000000000000" pitchFamily="65" charset="-122"/>
              </a:rPr>
              <a:t>南京国民政府的建立与统一</a:t>
            </a:r>
          </a:p>
          <a:p>
            <a:pPr lvl="1">
              <a:lnSpc>
                <a:spcPct val="150000"/>
              </a:lnSpc>
            </a:pPr>
            <a:r>
              <a:rPr lang="en-US" altLang="zh-CN" sz="2400" dirty="0">
                <a:solidFill>
                  <a:srgbClr val="C00000"/>
                </a:solidFill>
                <a:latin typeface="方正北魏楷书简体" panose="03000509000000000000" pitchFamily="65" charset="-122"/>
                <a:ea typeface="方正北魏楷书简体" panose="03000509000000000000" pitchFamily="65" charset="-122"/>
              </a:rPr>
              <a:t>2.</a:t>
            </a:r>
            <a:r>
              <a:rPr lang="zh-CN" altLang="en-US" sz="2400" dirty="0">
                <a:solidFill>
                  <a:srgbClr val="C00000"/>
                </a:solidFill>
                <a:latin typeface="方正北魏楷书简体" panose="03000509000000000000" pitchFamily="65" charset="-122"/>
                <a:ea typeface="方正北魏楷书简体" panose="03000509000000000000" pitchFamily="65" charset="-122"/>
              </a:rPr>
              <a:t>南京国民政府的政策与性质</a:t>
            </a:r>
          </a:p>
          <a:p>
            <a:pPr>
              <a:lnSpc>
                <a:spcPct val="150000"/>
              </a:lnSpc>
            </a:pPr>
            <a:r>
              <a:rPr lang="zh-CN" altLang="en-US" sz="2400" b="1" dirty="0">
                <a:solidFill>
                  <a:srgbClr val="00505C"/>
                </a:solidFill>
                <a:latin typeface="方正北魏楷书简体" panose="03000509000000000000" pitchFamily="65" charset="-122"/>
                <a:ea typeface="方正北魏楷书简体" panose="03000509000000000000" pitchFamily="65" charset="-122"/>
              </a:rPr>
              <a:t>（二）新路的探索：工农武装割据与新道路的开辟（探索的过程）</a:t>
            </a:r>
          </a:p>
          <a:p>
            <a:pPr lvl="1">
              <a:lnSpc>
                <a:spcPct val="150000"/>
              </a:lnSpc>
            </a:pPr>
            <a:r>
              <a:rPr lang="en-US" altLang="zh-CN" sz="2400" dirty="0">
                <a:solidFill>
                  <a:srgbClr val="C00000"/>
                </a:solidFill>
                <a:latin typeface="方正北魏楷书简体" panose="03000509000000000000" pitchFamily="65" charset="-122"/>
                <a:ea typeface="方正北魏楷书简体" panose="03000509000000000000" pitchFamily="65" charset="-122"/>
              </a:rPr>
              <a:t>1.</a:t>
            </a:r>
            <a:r>
              <a:rPr lang="zh-CN" altLang="en-US" sz="2400" dirty="0">
                <a:solidFill>
                  <a:srgbClr val="C00000"/>
                </a:solidFill>
                <a:latin typeface="方正北魏楷书简体" panose="03000509000000000000" pitchFamily="65" charset="-122"/>
                <a:ea typeface="方正北魏楷书简体" panose="03000509000000000000" pitchFamily="65" charset="-122"/>
              </a:rPr>
              <a:t>早期武装起义（城市中心道路）</a:t>
            </a:r>
          </a:p>
          <a:p>
            <a:pPr lvl="1">
              <a:lnSpc>
                <a:spcPct val="150000"/>
              </a:lnSpc>
            </a:pPr>
            <a:r>
              <a:rPr lang="en-US" altLang="zh-CN" sz="2400" dirty="0">
                <a:solidFill>
                  <a:srgbClr val="C00000"/>
                </a:solidFill>
                <a:latin typeface="方正北魏楷书简体" panose="03000509000000000000" pitchFamily="65" charset="-122"/>
                <a:ea typeface="方正北魏楷书简体" panose="03000509000000000000" pitchFamily="65" charset="-122"/>
              </a:rPr>
              <a:t>2.</a:t>
            </a:r>
            <a:r>
              <a:rPr lang="zh-CN" altLang="en-US" sz="2400" dirty="0">
                <a:solidFill>
                  <a:srgbClr val="C00000"/>
                </a:solidFill>
                <a:latin typeface="方正北魏楷书简体" panose="03000509000000000000" pitchFamily="65" charset="-122"/>
                <a:ea typeface="方正北魏楷书简体" panose="03000509000000000000" pitchFamily="65" charset="-122"/>
              </a:rPr>
              <a:t>井冈山的道路（农村包围城市道路）</a:t>
            </a:r>
          </a:p>
          <a:p>
            <a:pPr>
              <a:lnSpc>
                <a:spcPct val="150000"/>
              </a:lnSpc>
            </a:pPr>
            <a:r>
              <a:rPr lang="zh-CN" altLang="en-US" sz="2400" b="1" dirty="0">
                <a:solidFill>
                  <a:srgbClr val="00505C"/>
                </a:solidFill>
                <a:latin typeface="方正北魏楷书简体" panose="03000509000000000000" pitchFamily="65" charset="-122"/>
                <a:ea typeface="方正北魏楷书简体" panose="03000509000000000000" pitchFamily="65" charset="-122"/>
              </a:rPr>
              <a:t>（三）新路的调整：红军长征与革命中心的转移（探索的结果）</a:t>
            </a:r>
          </a:p>
          <a:p>
            <a:pPr lvl="1">
              <a:lnSpc>
                <a:spcPct val="150000"/>
              </a:lnSpc>
            </a:pPr>
            <a:r>
              <a:rPr lang="en-US" altLang="zh-CN" sz="2400" dirty="0">
                <a:solidFill>
                  <a:srgbClr val="C00000"/>
                </a:solidFill>
                <a:latin typeface="方正北魏楷书简体" panose="03000509000000000000" pitchFamily="65" charset="-122"/>
                <a:ea typeface="方正北魏楷书简体" panose="03000509000000000000" pitchFamily="65" charset="-122"/>
              </a:rPr>
              <a:t>1.</a:t>
            </a:r>
            <a:r>
              <a:rPr lang="zh-CN" altLang="en-US" sz="2400" dirty="0">
                <a:solidFill>
                  <a:srgbClr val="C00000"/>
                </a:solidFill>
                <a:latin typeface="方正北魏楷书简体" panose="03000509000000000000" pitchFamily="65" charset="-122"/>
                <a:ea typeface="方正北魏楷书简体" panose="03000509000000000000" pitchFamily="65" charset="-122"/>
              </a:rPr>
              <a:t>左倾与顿挫（长征的背景）</a:t>
            </a:r>
          </a:p>
          <a:p>
            <a:pPr lvl="1">
              <a:lnSpc>
                <a:spcPct val="150000"/>
              </a:lnSpc>
            </a:pPr>
            <a:r>
              <a:rPr lang="en-US" altLang="zh-CN" sz="2400" dirty="0">
                <a:solidFill>
                  <a:srgbClr val="C00000"/>
                </a:solidFill>
                <a:latin typeface="方正北魏楷书简体" panose="03000509000000000000" pitchFamily="65" charset="-122"/>
                <a:ea typeface="方正北魏楷书简体" panose="03000509000000000000" pitchFamily="65" charset="-122"/>
              </a:rPr>
              <a:t>2.</a:t>
            </a:r>
            <a:r>
              <a:rPr lang="zh-CN" altLang="en-US" sz="2400" dirty="0">
                <a:solidFill>
                  <a:srgbClr val="C00000"/>
                </a:solidFill>
                <a:latin typeface="方正北魏楷书简体" panose="03000509000000000000" pitchFamily="65" charset="-122"/>
                <a:ea typeface="方正北魏楷书简体" panose="03000509000000000000" pitchFamily="65" charset="-122"/>
              </a:rPr>
              <a:t>调整与转折（长征的过程）</a:t>
            </a:r>
          </a:p>
          <a:p>
            <a:pPr lvl="1">
              <a:lnSpc>
                <a:spcPct val="150000"/>
              </a:lnSpc>
            </a:pPr>
            <a:r>
              <a:rPr lang="en-US" altLang="zh-CN" sz="2400" dirty="0">
                <a:solidFill>
                  <a:srgbClr val="C00000"/>
                </a:solidFill>
                <a:latin typeface="方正北魏楷书简体" panose="03000509000000000000" pitchFamily="65" charset="-122"/>
                <a:ea typeface="方正北魏楷书简体" panose="03000509000000000000" pitchFamily="65" charset="-122"/>
              </a:rPr>
              <a:t>3.</a:t>
            </a:r>
            <a:r>
              <a:rPr lang="zh-CN" altLang="en-US" sz="2400" dirty="0">
                <a:solidFill>
                  <a:srgbClr val="C00000"/>
                </a:solidFill>
                <a:latin typeface="方正北魏楷书简体" panose="03000509000000000000" pitchFamily="65" charset="-122"/>
                <a:ea typeface="方正北魏楷书简体" panose="03000509000000000000" pitchFamily="65" charset="-122"/>
              </a:rPr>
              <a:t>胜利与昭示（长征的意义）</a:t>
            </a:r>
          </a:p>
        </p:txBody>
      </p:sp>
      <p:sp>
        <p:nvSpPr>
          <p:cNvPr id="4" name="文本框 3">
            <a:extLst>
              <a:ext uri="{FF2B5EF4-FFF2-40B4-BE49-F238E27FC236}">
                <a16:creationId xmlns:a16="http://schemas.microsoft.com/office/drawing/2014/main" xmlns="" id="{4A339318-F3C0-4684-B859-4CC877895366}"/>
              </a:ext>
            </a:extLst>
          </p:cNvPr>
          <p:cNvSpPr txBox="1"/>
          <p:nvPr/>
        </p:nvSpPr>
        <p:spPr>
          <a:xfrm>
            <a:off x="294398" y="1040273"/>
            <a:ext cx="1200329" cy="5170646"/>
          </a:xfrm>
          <a:prstGeom prst="rect">
            <a:avLst/>
          </a:prstGeom>
          <a:noFill/>
        </p:spPr>
        <p:txBody>
          <a:bodyPr vert="eaVert" wrap="none" rtlCol="0">
            <a:spAutoFit/>
          </a:bodyPr>
          <a:lstStyle/>
          <a:p>
            <a:r>
              <a:rPr kumimoji="1" lang="zh-CN" altLang="en-US" sz="6600" b="1" dirty="0">
                <a:solidFill>
                  <a:schemeClr val="accent4">
                    <a:alpha val="50000"/>
                  </a:schemeClr>
                </a:solidFill>
                <a:latin typeface="Microsoft YaHei" charset="0"/>
                <a:ea typeface="Microsoft YaHei" charset="0"/>
                <a:cs typeface="Microsoft YaHei" charset="0"/>
              </a:rPr>
              <a:t>课时教学要目</a:t>
            </a:r>
          </a:p>
        </p:txBody>
      </p:sp>
    </p:spTree>
    <p:extLst>
      <p:ext uri="{BB962C8B-B14F-4D97-AF65-F5344CB8AC3E}">
        <p14:creationId xmlns:p14="http://schemas.microsoft.com/office/powerpoint/2010/main" val="24618074"/>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95149" y="1729469"/>
            <a:ext cx="1901483" cy="3770263"/>
          </a:xfrm>
          <a:prstGeom prst="rect">
            <a:avLst/>
          </a:prstGeom>
          <a:noFill/>
        </p:spPr>
        <p:txBody>
          <a:bodyPr wrap="none" rtlCol="0">
            <a:spAutoFit/>
          </a:bodyPr>
          <a:lstStyle/>
          <a:p>
            <a:pPr algn="ctr"/>
            <a:r>
              <a:rPr kumimoji="1" lang="en-US" altLang="zh-CN" sz="23900" b="1" dirty="0">
                <a:solidFill>
                  <a:schemeClr val="bg1"/>
                </a:solidFill>
              </a:rPr>
              <a:t>3</a:t>
            </a:r>
            <a:endParaRPr kumimoji="1" lang="zh-CN" altLang="en-US" sz="23900" b="1" dirty="0">
              <a:solidFill>
                <a:schemeClr val="bg1"/>
              </a:solidFill>
            </a:endParaRPr>
          </a:p>
        </p:txBody>
      </p:sp>
      <p:sp>
        <p:nvSpPr>
          <p:cNvPr id="2" name="文本框 1"/>
          <p:cNvSpPr txBox="1"/>
          <p:nvPr/>
        </p:nvSpPr>
        <p:spPr>
          <a:xfrm>
            <a:off x="3228761" y="1864936"/>
            <a:ext cx="1034257" cy="523220"/>
          </a:xfrm>
          <a:prstGeom prst="rect">
            <a:avLst/>
          </a:prstGeom>
          <a:noFill/>
        </p:spPr>
        <p:txBody>
          <a:bodyPr wrap="none" rtlCol="0">
            <a:spAutoFit/>
          </a:bodyPr>
          <a:lstStyle/>
          <a:p>
            <a:pPr algn="ctr"/>
            <a:r>
              <a:rPr kumimoji="1" lang="en-US" altLang="zh-CN" sz="2800">
                <a:solidFill>
                  <a:schemeClr val="bg1"/>
                </a:solidFill>
              </a:rPr>
              <a:t>PART</a:t>
            </a:r>
            <a:endParaRPr kumimoji="1" lang="zh-CN" altLang="en-US" sz="2800" dirty="0">
              <a:solidFill>
                <a:schemeClr val="bg1"/>
              </a:solidFill>
            </a:endParaRPr>
          </a:p>
        </p:txBody>
      </p:sp>
      <p:sp>
        <p:nvSpPr>
          <p:cNvPr id="5" name="文本框 4">
            <a:extLst>
              <a:ext uri="{FF2B5EF4-FFF2-40B4-BE49-F238E27FC236}">
                <a16:creationId xmlns:a16="http://schemas.microsoft.com/office/drawing/2014/main" xmlns="" id="{71800F06-6397-48C3-8F8D-043A21A4A58E}"/>
              </a:ext>
            </a:extLst>
          </p:cNvPr>
          <p:cNvSpPr txBox="1"/>
          <p:nvPr/>
        </p:nvSpPr>
        <p:spPr>
          <a:xfrm>
            <a:off x="4976991" y="2120605"/>
            <a:ext cx="7109639" cy="2616101"/>
          </a:xfrm>
          <a:prstGeom prst="rect">
            <a:avLst/>
          </a:prstGeom>
          <a:noFill/>
        </p:spPr>
        <p:txBody>
          <a:bodyPr wrap="none" rtlCol="0">
            <a:spAutoFit/>
          </a:bodyPr>
          <a:lstStyle/>
          <a:p>
            <a:pPr algn="ctr"/>
            <a:r>
              <a:rPr kumimoji="1" lang="zh-CN" altLang="en-US" sz="6000" b="1" dirty="0">
                <a:solidFill>
                  <a:srgbClr val="C00000">
                    <a:alpha val="50000"/>
                  </a:srgbClr>
                </a:solidFill>
                <a:latin typeface="Microsoft YaHei" charset="0"/>
                <a:ea typeface="Microsoft YaHei" charset="0"/>
                <a:cs typeface="Microsoft YaHei" charset="0"/>
              </a:rPr>
              <a:t>初高中教学衔接分析</a:t>
            </a:r>
          </a:p>
          <a:p>
            <a:pPr algn="ctr"/>
            <a:r>
              <a:rPr kumimoji="1" lang="zh-CN" altLang="en-US" sz="4400" b="1" dirty="0">
                <a:solidFill>
                  <a:schemeClr val="accent3">
                    <a:lumMod val="75000"/>
                    <a:alpha val="50000"/>
                  </a:schemeClr>
                </a:solidFill>
                <a:latin typeface="Microsoft YaHei" charset="0"/>
                <a:ea typeface="Microsoft YaHei" charset="0"/>
                <a:cs typeface="Microsoft YaHei" charset="0"/>
              </a:rPr>
              <a:t>与</a:t>
            </a:r>
            <a:endParaRPr kumimoji="1" lang="en-US" altLang="zh-CN" sz="4400" b="1" dirty="0">
              <a:solidFill>
                <a:schemeClr val="accent3">
                  <a:lumMod val="75000"/>
                  <a:alpha val="50000"/>
                </a:schemeClr>
              </a:solidFill>
              <a:latin typeface="Microsoft YaHei" charset="0"/>
              <a:ea typeface="Microsoft YaHei" charset="0"/>
              <a:cs typeface="Microsoft YaHei" charset="0"/>
            </a:endParaRPr>
          </a:p>
          <a:p>
            <a:pPr algn="ctr"/>
            <a:r>
              <a:rPr kumimoji="1" lang="zh-CN" altLang="en-US" sz="6000" b="1" dirty="0">
                <a:solidFill>
                  <a:schemeClr val="accent4">
                    <a:alpha val="50000"/>
                  </a:schemeClr>
                </a:solidFill>
                <a:latin typeface="Microsoft YaHei" charset="0"/>
                <a:ea typeface="Microsoft YaHei" charset="0"/>
                <a:cs typeface="Microsoft YaHei" charset="0"/>
              </a:rPr>
              <a:t>课时核心目标</a:t>
            </a:r>
          </a:p>
        </p:txBody>
      </p:sp>
    </p:spTree>
    <p:extLst>
      <p:ext uri="{BB962C8B-B14F-4D97-AF65-F5344CB8AC3E}">
        <p14:creationId xmlns:p14="http://schemas.microsoft.com/office/powerpoint/2010/main" val="204033287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9">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FDF657B-3209-458A-BDA9-2E7D85FB88A0}">
  <we:reference id="wa104380121" version="2.0.0.0" store="zh-CN" storeType="OMEX"/>
  <we:alternateReferences>
    <we:reference id="WA104380121" version="2.0.0.0"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15581</TotalTime>
  <Words>4271</Words>
  <Application>Microsoft Office PowerPoint</Application>
  <PresentationFormat>宽屏</PresentationFormat>
  <Paragraphs>270</Paragraphs>
  <Slides>28</Slides>
  <Notes>14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华文楷体</vt:lpstr>
      <vt:lpstr>方正北魏楷书简体</vt:lpstr>
      <vt:lpstr>Segoe UI Light</vt:lpstr>
      <vt:lpstr>Century Gothic</vt:lpstr>
      <vt:lpstr>黑体</vt:lpstr>
      <vt:lpstr>方正硬笔楷书简体</vt:lpstr>
      <vt:lpstr>楷体</vt:lpstr>
      <vt:lpstr>宋体</vt:lpstr>
      <vt:lpstr>微软雅黑</vt:lpstr>
      <vt:lpstr>Arial</vt:lpstr>
      <vt:lpstr>Calibri</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HYC</dc:creator>
  <cp:keywords/>
  <dc:description/>
  <cp:lastModifiedBy>printer</cp:lastModifiedBy>
  <cp:revision>432</cp:revision>
  <dcterms:created xsi:type="dcterms:W3CDTF">2015-08-18T02:51:41Z</dcterms:created>
  <dcterms:modified xsi:type="dcterms:W3CDTF">2021-12-14T10:32:06Z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3553145</vt:lpwstr>
  </property>
  <property fmtid="{D5CDD505-2E9C-101B-9397-08002B2CF9AE}" pid="3" name="NXPowerLiteSettings">
    <vt:lpwstr>C700052003A000</vt:lpwstr>
  </property>
  <property fmtid="{D5CDD505-2E9C-101B-9397-08002B2CF9AE}" pid="4" name="NXPowerLiteVersion">
    <vt:lpwstr>D8.0.2</vt:lpwstr>
  </property>
</Properties>
</file>