
<file path=[Content_Types].xml><?xml version="1.0" encoding="utf-8"?>
<Types xmlns="http://schemas.openxmlformats.org/package/2006/content-types">
  <Default Extension="jpeg" ContentType="image/jpeg"/>
  <Default Extension="png" ContentType="image/png"/>
  <Default Extension="tiff" ContentType="image/tif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20"/>
  </p:notesMasterIdLst>
  <p:sldIdLst>
    <p:sldId id="256" r:id="rId4"/>
    <p:sldId id="257" r:id="rId5"/>
    <p:sldId id="258" r:id="rId6"/>
    <p:sldId id="314" r:id="rId7"/>
    <p:sldId id="312" r:id="rId8"/>
    <p:sldId id="264" r:id="rId9"/>
    <p:sldId id="277" r:id="rId10"/>
    <p:sldId id="316" r:id="rId11"/>
    <p:sldId id="315" r:id="rId12"/>
    <p:sldId id="317" r:id="rId13"/>
    <p:sldId id="318" r:id="rId14"/>
    <p:sldId id="319" r:id="rId15"/>
    <p:sldId id="260" r:id="rId16"/>
    <p:sldId id="293" r:id="rId17"/>
    <p:sldId id="294" r:id="rId18"/>
    <p:sldId id="334" r:id="rId19"/>
    <p:sldId id="296" r:id="rId21"/>
    <p:sldId id="336" r:id="rId22"/>
    <p:sldId id="338" r:id="rId23"/>
    <p:sldId id="335" r:id="rId24"/>
    <p:sldId id="337" r:id="rId25"/>
    <p:sldId id="339" r:id="rId26"/>
    <p:sldId id="340" r:id="rId27"/>
    <p:sldId id="342" r:id="rId28"/>
    <p:sldId id="341" r:id="rId29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6C0A"/>
    <a:srgbClr val="7F5E40"/>
    <a:srgbClr val="BA7C4E"/>
    <a:srgbClr val="E6B4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21" autoAdjust="0"/>
    <p:restoredTop sz="93590" autoAdjust="0"/>
  </p:normalViewPr>
  <p:slideViewPr>
    <p:cSldViewPr>
      <p:cViewPr varScale="1">
        <p:scale>
          <a:sx n="89" d="100"/>
          <a:sy n="89" d="100"/>
        </p:scale>
        <p:origin x="468" y="78"/>
      </p:cViewPr>
      <p:guideLst>
        <p:guide orient="horz" pos="1823"/>
        <p:guide pos="2880"/>
        <p:guide orient="horz" pos="21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3" Type="http://schemas.openxmlformats.org/officeDocument/2006/relationships/commentAuthors" Target="commentAuthors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notesMaster" Target="notesMasters/notesMaster1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9B3163-C8DF-40D5-98A0-91059AA61A0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0BEE4F-6F12-4BED-B217-5C5766AB80B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24613-4AE4-47A1-995F-688A24B349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82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20"/>
            </a:lvl1pPr>
            <a:lvl2pPr marL="308610" indent="0" algn="ctr">
              <a:buNone/>
              <a:defRPr sz="1350"/>
            </a:lvl2pPr>
            <a:lvl3pPr marL="617220" indent="0" algn="ctr">
              <a:buNone/>
              <a:defRPr sz="1215"/>
            </a:lvl3pPr>
            <a:lvl4pPr marL="925830" indent="0" algn="ctr">
              <a:buNone/>
              <a:defRPr sz="1080"/>
            </a:lvl4pPr>
            <a:lvl5pPr marL="1234440" indent="0" algn="ctr">
              <a:buNone/>
              <a:defRPr sz="1080"/>
            </a:lvl5pPr>
            <a:lvl6pPr marL="1543050" indent="0" algn="ctr">
              <a:buNone/>
              <a:defRPr sz="1080"/>
            </a:lvl6pPr>
            <a:lvl7pPr marL="1851660" indent="0" algn="ctr">
              <a:buNone/>
              <a:defRPr sz="1080"/>
            </a:lvl7pPr>
            <a:lvl8pPr marL="2160270" indent="0" algn="ctr">
              <a:buNone/>
              <a:defRPr sz="1080"/>
            </a:lvl8pPr>
            <a:lvl9pPr marL="2469515" indent="0" algn="ctr">
              <a:buNone/>
              <a:defRPr sz="108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864235"/>
            <a:fld id="{EA975F9D-28C9-4897-8CCA-5D52BE9A2593}" type="datetimeFigureOut">
              <a:rPr lang="zh-CN" altLang="en-US" sz="1700" smtClean="0">
                <a:solidFill>
                  <a:prstClr val="black"/>
                </a:solidFill>
              </a:rPr>
            </a:fld>
            <a:endParaRPr lang="zh-CN" altLang="en-US" sz="1700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1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defTabSz="864235"/>
            <a:endParaRPr lang="zh-CN" altLang="en-US" sz="1700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864235"/>
            <a:fld id="{677D1D4A-30F7-4D32-8D21-320BC34BA3C8}" type="slidenum">
              <a:rPr lang="zh-CN" altLang="en-US" sz="1700" smtClean="0">
                <a:solidFill>
                  <a:prstClr val="black"/>
                </a:solidFill>
              </a:rPr>
            </a:fld>
            <a:endParaRPr lang="zh-CN" altLang="en-US" sz="170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  <a:prstGeom prst="rect">
            <a:avLst/>
          </a:prstGeom>
        </p:spPr>
        <p:txBody>
          <a:bodyPr anchor="b"/>
          <a:lstStyle>
            <a:lvl1pPr>
              <a:defRPr sz="405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1pPr>
            <a:lvl2pPr marL="30861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17220" indent="0">
              <a:buNone/>
              <a:defRPr sz="1215">
                <a:solidFill>
                  <a:schemeClr val="tx1">
                    <a:tint val="75000"/>
                  </a:schemeClr>
                </a:solidFill>
              </a:defRPr>
            </a:lvl3pPr>
            <a:lvl4pPr marL="925830" indent="0">
              <a:buNone/>
              <a:defRPr sz="1080">
                <a:solidFill>
                  <a:schemeClr val="tx1">
                    <a:tint val="75000"/>
                  </a:schemeClr>
                </a:solidFill>
              </a:defRPr>
            </a:lvl4pPr>
            <a:lvl5pPr marL="1234440" indent="0">
              <a:buNone/>
              <a:defRPr sz="1080">
                <a:solidFill>
                  <a:schemeClr val="tx1">
                    <a:tint val="75000"/>
                  </a:schemeClr>
                </a:solidFill>
              </a:defRPr>
            </a:lvl5pPr>
            <a:lvl6pPr marL="1543050" indent="0">
              <a:buNone/>
              <a:defRPr sz="1080">
                <a:solidFill>
                  <a:schemeClr val="tx1">
                    <a:tint val="75000"/>
                  </a:schemeClr>
                </a:solidFill>
              </a:defRPr>
            </a:lvl6pPr>
            <a:lvl7pPr marL="1851660" indent="0">
              <a:buNone/>
              <a:defRPr sz="1080">
                <a:solidFill>
                  <a:schemeClr val="tx1">
                    <a:tint val="75000"/>
                  </a:schemeClr>
                </a:solidFill>
              </a:defRPr>
            </a:lvl7pPr>
            <a:lvl8pPr marL="2160270" indent="0">
              <a:buNone/>
              <a:defRPr sz="1080">
                <a:solidFill>
                  <a:schemeClr val="tx1">
                    <a:tint val="75000"/>
                  </a:schemeClr>
                </a:solidFill>
              </a:defRPr>
            </a:lvl8pPr>
            <a:lvl9pPr marL="2469515" indent="0">
              <a:buNone/>
              <a:defRPr sz="10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864235"/>
            <a:fld id="{EA975F9D-28C9-4897-8CCA-5D52BE9A2593}" type="datetimeFigureOut">
              <a:rPr lang="zh-CN" altLang="en-US" sz="1700" smtClean="0">
                <a:solidFill>
                  <a:prstClr val="black"/>
                </a:solidFill>
              </a:rPr>
            </a:fld>
            <a:endParaRPr lang="zh-CN" altLang="en-US" sz="1700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1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defTabSz="864235"/>
            <a:endParaRPr lang="zh-CN" altLang="en-US" sz="1700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864235"/>
            <a:fld id="{677D1D4A-30F7-4D32-8D21-320BC34BA3C8}" type="slidenum">
              <a:rPr lang="zh-CN" altLang="en-US" sz="1700" smtClean="0">
                <a:solidFill>
                  <a:prstClr val="black"/>
                </a:solidFill>
              </a:rPr>
            </a:fld>
            <a:endParaRPr lang="zh-CN" altLang="en-US" sz="170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864235"/>
            <a:fld id="{EA975F9D-28C9-4897-8CCA-5D52BE9A2593}" type="datetimeFigureOut">
              <a:rPr lang="zh-CN" altLang="en-US" sz="1700" smtClean="0">
                <a:solidFill>
                  <a:prstClr val="black"/>
                </a:solidFill>
              </a:rPr>
            </a:fld>
            <a:endParaRPr lang="zh-CN" altLang="en-US" sz="1700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028951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defTabSz="864235"/>
            <a:endParaRPr lang="zh-CN" altLang="en-US" sz="1700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864235"/>
            <a:fld id="{677D1D4A-30F7-4D32-8D21-320BC34BA3C8}" type="slidenum">
              <a:rPr lang="zh-CN" altLang="en-US" sz="1700" smtClean="0">
                <a:solidFill>
                  <a:prstClr val="black"/>
                </a:solidFill>
              </a:rPr>
            </a:fld>
            <a:endParaRPr lang="zh-CN" altLang="en-US" sz="170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20" b="1"/>
            </a:lvl1pPr>
            <a:lvl2pPr marL="308610" indent="0">
              <a:buNone/>
              <a:defRPr sz="1350" b="1"/>
            </a:lvl2pPr>
            <a:lvl3pPr marL="617220" indent="0">
              <a:buNone/>
              <a:defRPr sz="1215" b="1"/>
            </a:lvl3pPr>
            <a:lvl4pPr marL="925830" indent="0">
              <a:buNone/>
              <a:defRPr sz="1080" b="1"/>
            </a:lvl4pPr>
            <a:lvl5pPr marL="1234440" indent="0">
              <a:buNone/>
              <a:defRPr sz="1080" b="1"/>
            </a:lvl5pPr>
            <a:lvl6pPr marL="1543050" indent="0">
              <a:buNone/>
              <a:defRPr sz="1080" b="1"/>
            </a:lvl6pPr>
            <a:lvl7pPr marL="1851660" indent="0">
              <a:buNone/>
              <a:defRPr sz="1080" b="1"/>
            </a:lvl7pPr>
            <a:lvl8pPr marL="2160270" indent="0">
              <a:buNone/>
              <a:defRPr sz="1080" b="1"/>
            </a:lvl8pPr>
            <a:lvl9pPr marL="2469515" indent="0">
              <a:buNone/>
              <a:defRPr sz="108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20" b="1"/>
            </a:lvl1pPr>
            <a:lvl2pPr marL="308610" indent="0">
              <a:buNone/>
              <a:defRPr sz="1350" b="1"/>
            </a:lvl2pPr>
            <a:lvl3pPr marL="617220" indent="0">
              <a:buNone/>
              <a:defRPr sz="1215" b="1"/>
            </a:lvl3pPr>
            <a:lvl4pPr marL="925830" indent="0">
              <a:buNone/>
              <a:defRPr sz="1080" b="1"/>
            </a:lvl4pPr>
            <a:lvl5pPr marL="1234440" indent="0">
              <a:buNone/>
              <a:defRPr sz="1080" b="1"/>
            </a:lvl5pPr>
            <a:lvl6pPr marL="1543050" indent="0">
              <a:buNone/>
              <a:defRPr sz="1080" b="1"/>
            </a:lvl6pPr>
            <a:lvl7pPr marL="1851660" indent="0">
              <a:buNone/>
              <a:defRPr sz="1080" b="1"/>
            </a:lvl7pPr>
            <a:lvl8pPr marL="2160270" indent="0">
              <a:buNone/>
              <a:defRPr sz="1080" b="1"/>
            </a:lvl8pPr>
            <a:lvl9pPr marL="2469515" indent="0">
              <a:buNone/>
              <a:defRPr sz="108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864235"/>
            <a:fld id="{EA975F9D-28C9-4897-8CCA-5D52BE9A2593}" type="datetimeFigureOut">
              <a:rPr lang="zh-CN" altLang="en-US" sz="1700" smtClean="0">
                <a:solidFill>
                  <a:prstClr val="black"/>
                </a:solidFill>
              </a:rPr>
            </a:fld>
            <a:endParaRPr lang="zh-CN" altLang="en-US" sz="1700">
              <a:solidFill>
                <a:prstClr val="black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028951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defTabSz="864235"/>
            <a:endParaRPr lang="zh-CN" altLang="en-US" sz="1700">
              <a:solidFill>
                <a:prstClr val="black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864235"/>
            <a:fld id="{677D1D4A-30F7-4D32-8D21-320BC34BA3C8}" type="slidenum">
              <a:rPr lang="zh-CN" altLang="en-US" sz="1700" smtClean="0">
                <a:solidFill>
                  <a:prstClr val="black"/>
                </a:solidFill>
              </a:rPr>
            </a:fld>
            <a:endParaRPr lang="zh-CN" altLang="en-US" sz="170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864235"/>
            <a:fld id="{EA975F9D-28C9-4897-8CCA-5D52BE9A2593}" type="datetimeFigureOut">
              <a:rPr lang="zh-CN" altLang="en-US" sz="1700" smtClean="0">
                <a:solidFill>
                  <a:prstClr val="black"/>
                </a:solidFill>
              </a:rPr>
            </a:fld>
            <a:endParaRPr lang="zh-CN" altLang="en-US" sz="1700">
              <a:solidFill>
                <a:prstClr val="black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1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defTabSz="864235"/>
            <a:endParaRPr lang="zh-CN" altLang="en-US" sz="1700">
              <a:solidFill>
                <a:prstClr val="black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864235"/>
            <a:fld id="{677D1D4A-30F7-4D32-8D21-320BC34BA3C8}" type="slidenum">
              <a:rPr lang="zh-CN" altLang="en-US" sz="1700" smtClean="0">
                <a:solidFill>
                  <a:prstClr val="black"/>
                </a:solidFill>
              </a:rPr>
            </a:fld>
            <a:endParaRPr lang="zh-CN" altLang="en-US" sz="170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864235"/>
            <a:fld id="{EA975F9D-28C9-4897-8CCA-5D52BE9A2593}" type="datetimeFigureOut">
              <a:rPr lang="zh-CN" altLang="en-US" sz="1700" smtClean="0">
                <a:solidFill>
                  <a:prstClr val="black"/>
                </a:solidFill>
              </a:rPr>
            </a:fld>
            <a:endParaRPr lang="zh-CN" altLang="en-US" sz="1700">
              <a:solidFill>
                <a:prstClr val="black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028951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defTabSz="864235"/>
            <a:endParaRPr lang="zh-CN" altLang="en-US" sz="1700">
              <a:solidFill>
                <a:prstClr val="black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864235"/>
            <a:fld id="{677D1D4A-30F7-4D32-8D21-320BC34BA3C8}" type="slidenum">
              <a:rPr lang="zh-CN" altLang="en-US" sz="1700" smtClean="0">
                <a:solidFill>
                  <a:prstClr val="black"/>
                </a:solidFill>
              </a:rPr>
            </a:fld>
            <a:endParaRPr lang="zh-CN" altLang="en-US" sz="170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16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</p:spPr>
        <p:txBody>
          <a:bodyPr/>
          <a:lstStyle>
            <a:lvl1pPr>
              <a:defRPr sz="2160"/>
            </a:lvl1pPr>
            <a:lvl2pPr>
              <a:defRPr sz="1890"/>
            </a:lvl2pPr>
            <a:lvl3pPr>
              <a:defRPr sz="162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80"/>
            </a:lvl1pPr>
            <a:lvl2pPr marL="308610" indent="0">
              <a:buNone/>
              <a:defRPr sz="945"/>
            </a:lvl2pPr>
            <a:lvl3pPr marL="617220" indent="0">
              <a:buNone/>
              <a:defRPr sz="810"/>
            </a:lvl3pPr>
            <a:lvl4pPr marL="925830" indent="0">
              <a:buNone/>
              <a:defRPr sz="675"/>
            </a:lvl4pPr>
            <a:lvl5pPr marL="1234440" indent="0">
              <a:buNone/>
              <a:defRPr sz="675"/>
            </a:lvl5pPr>
            <a:lvl6pPr marL="1543050" indent="0">
              <a:buNone/>
              <a:defRPr sz="675"/>
            </a:lvl6pPr>
            <a:lvl7pPr marL="1851660" indent="0">
              <a:buNone/>
              <a:defRPr sz="675"/>
            </a:lvl7pPr>
            <a:lvl8pPr marL="2160270" indent="0">
              <a:buNone/>
              <a:defRPr sz="675"/>
            </a:lvl8pPr>
            <a:lvl9pPr marL="2469515" indent="0">
              <a:buNone/>
              <a:defRPr sz="67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864235"/>
            <a:fld id="{EA975F9D-28C9-4897-8CCA-5D52BE9A2593}" type="datetimeFigureOut">
              <a:rPr lang="zh-CN" altLang="en-US" sz="1700" smtClean="0">
                <a:solidFill>
                  <a:prstClr val="black"/>
                </a:solidFill>
              </a:rPr>
            </a:fld>
            <a:endParaRPr lang="zh-CN" altLang="en-US" sz="1700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028951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defTabSz="864235"/>
            <a:endParaRPr lang="zh-CN" altLang="en-US" sz="1700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864235"/>
            <a:fld id="{677D1D4A-30F7-4D32-8D21-320BC34BA3C8}" type="slidenum">
              <a:rPr lang="zh-CN" altLang="en-US" sz="1700" smtClean="0">
                <a:solidFill>
                  <a:prstClr val="black"/>
                </a:solidFill>
              </a:rPr>
            </a:fld>
            <a:endParaRPr lang="zh-CN" altLang="en-US" sz="170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16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60"/>
            </a:lvl1pPr>
            <a:lvl2pPr marL="308610" indent="0">
              <a:buNone/>
              <a:defRPr sz="1890"/>
            </a:lvl2pPr>
            <a:lvl3pPr marL="617220" indent="0">
              <a:buNone/>
              <a:defRPr sz="1620"/>
            </a:lvl3pPr>
            <a:lvl4pPr marL="925830" indent="0">
              <a:buNone/>
              <a:defRPr sz="1350"/>
            </a:lvl4pPr>
            <a:lvl5pPr marL="1234440" indent="0">
              <a:buNone/>
              <a:defRPr sz="1350"/>
            </a:lvl5pPr>
            <a:lvl6pPr marL="1543050" indent="0">
              <a:buNone/>
              <a:defRPr sz="1350"/>
            </a:lvl6pPr>
            <a:lvl7pPr marL="1851660" indent="0">
              <a:buNone/>
              <a:defRPr sz="1350"/>
            </a:lvl7pPr>
            <a:lvl8pPr marL="2160270" indent="0">
              <a:buNone/>
              <a:defRPr sz="1350"/>
            </a:lvl8pPr>
            <a:lvl9pPr marL="2469515" indent="0">
              <a:buNone/>
              <a:defRPr sz="135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80"/>
            </a:lvl1pPr>
            <a:lvl2pPr marL="308610" indent="0">
              <a:buNone/>
              <a:defRPr sz="945"/>
            </a:lvl2pPr>
            <a:lvl3pPr marL="617220" indent="0">
              <a:buNone/>
              <a:defRPr sz="810"/>
            </a:lvl3pPr>
            <a:lvl4pPr marL="925830" indent="0">
              <a:buNone/>
              <a:defRPr sz="675"/>
            </a:lvl4pPr>
            <a:lvl5pPr marL="1234440" indent="0">
              <a:buNone/>
              <a:defRPr sz="675"/>
            </a:lvl5pPr>
            <a:lvl6pPr marL="1543050" indent="0">
              <a:buNone/>
              <a:defRPr sz="675"/>
            </a:lvl6pPr>
            <a:lvl7pPr marL="1851660" indent="0">
              <a:buNone/>
              <a:defRPr sz="675"/>
            </a:lvl7pPr>
            <a:lvl8pPr marL="2160270" indent="0">
              <a:buNone/>
              <a:defRPr sz="675"/>
            </a:lvl8pPr>
            <a:lvl9pPr marL="2469515" indent="0">
              <a:buNone/>
              <a:defRPr sz="67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864235"/>
            <a:fld id="{EA975F9D-28C9-4897-8CCA-5D52BE9A2593}" type="datetimeFigureOut">
              <a:rPr lang="zh-CN" altLang="en-US" sz="1700" smtClean="0">
                <a:solidFill>
                  <a:prstClr val="black"/>
                </a:solidFill>
              </a:rPr>
            </a:fld>
            <a:endParaRPr lang="zh-CN" altLang="en-US" sz="1700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028951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defTabSz="864235"/>
            <a:endParaRPr lang="zh-CN" altLang="en-US" sz="1700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864235"/>
            <a:fld id="{677D1D4A-30F7-4D32-8D21-320BC34BA3C8}" type="slidenum">
              <a:rPr lang="zh-CN" altLang="en-US" sz="1700" smtClean="0">
                <a:solidFill>
                  <a:prstClr val="black"/>
                </a:solidFill>
              </a:rPr>
            </a:fld>
            <a:endParaRPr lang="zh-CN" altLang="en-US" sz="170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864235"/>
            <a:fld id="{EA975F9D-28C9-4897-8CCA-5D52BE9A2593}" type="datetimeFigureOut">
              <a:rPr lang="zh-CN" altLang="en-US" sz="1700" smtClean="0">
                <a:solidFill>
                  <a:prstClr val="black"/>
                </a:solidFill>
              </a:rPr>
            </a:fld>
            <a:endParaRPr lang="zh-CN" altLang="en-US" sz="1700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1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defTabSz="864235"/>
            <a:endParaRPr lang="zh-CN" altLang="en-US" sz="1700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864235"/>
            <a:fld id="{677D1D4A-30F7-4D32-8D21-320BC34BA3C8}" type="slidenum">
              <a:rPr lang="zh-CN" altLang="en-US" sz="1700" smtClean="0">
                <a:solidFill>
                  <a:prstClr val="black"/>
                </a:solidFill>
              </a:rPr>
            </a:fld>
            <a:endParaRPr lang="zh-CN" altLang="en-US" sz="170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864235"/>
            <a:fld id="{EA975F9D-28C9-4897-8CCA-5D52BE9A2593}" type="datetimeFigureOut">
              <a:rPr lang="zh-CN" altLang="en-US" sz="1700" smtClean="0">
                <a:solidFill>
                  <a:prstClr val="black"/>
                </a:solidFill>
              </a:rPr>
            </a:fld>
            <a:endParaRPr lang="zh-CN" altLang="en-US" sz="1700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1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defTabSz="864235"/>
            <a:endParaRPr lang="zh-CN" altLang="en-US" sz="1700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864235"/>
            <a:fld id="{677D1D4A-30F7-4D32-8D21-320BC34BA3C8}" type="slidenum">
              <a:rPr lang="zh-CN" altLang="en-US" sz="1700" smtClean="0">
                <a:solidFill>
                  <a:prstClr val="black"/>
                </a:solidFill>
              </a:rPr>
            </a:fld>
            <a:endParaRPr lang="zh-CN" altLang="en-US" sz="170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8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64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46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28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107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92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74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56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37AB-5291-48FC-9075-9F29944D13C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3CECD-E187-45A6-BE7A-E277637993E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82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20"/>
            </a:lvl1pPr>
            <a:lvl2pPr marL="308610" indent="0" algn="ctr">
              <a:buNone/>
              <a:defRPr sz="1350"/>
            </a:lvl2pPr>
            <a:lvl3pPr marL="617220" indent="0" algn="ctr">
              <a:buNone/>
              <a:defRPr sz="1215"/>
            </a:lvl3pPr>
            <a:lvl4pPr marL="925830" indent="0" algn="ctr">
              <a:buNone/>
              <a:defRPr sz="1080"/>
            </a:lvl4pPr>
            <a:lvl5pPr marL="1234440" indent="0" algn="ctr">
              <a:buNone/>
              <a:defRPr sz="1080"/>
            </a:lvl5pPr>
            <a:lvl6pPr marL="1543050" indent="0" algn="ctr">
              <a:buNone/>
              <a:defRPr sz="1080"/>
            </a:lvl6pPr>
            <a:lvl7pPr marL="1851660" indent="0" algn="ctr">
              <a:buNone/>
              <a:defRPr sz="1080"/>
            </a:lvl7pPr>
            <a:lvl8pPr marL="2160270" indent="0" algn="ctr">
              <a:buNone/>
              <a:defRPr sz="1080"/>
            </a:lvl8pPr>
            <a:lvl9pPr marL="2469515" indent="0" algn="ctr">
              <a:buNone/>
              <a:defRPr sz="108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5" Type="http://schemas.openxmlformats.org/officeDocument/2006/relationships/theme" Target="../theme/theme2.xml"/><Relationship Id="rId14" Type="http://schemas.openxmlformats.org/officeDocument/2006/relationships/image" Target="../media/image1.png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617220" rtl="0" eaLnBrk="1" latinLnBrk="0" hangingPunct="1">
        <a:lnSpc>
          <a:spcPct val="90000"/>
        </a:lnSpc>
        <a:spcBef>
          <a:spcPct val="0"/>
        </a:spcBef>
        <a:buNone/>
        <a:defRPr sz="29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4305" indent="-154305" algn="l" defTabSz="617220" rtl="0" eaLnBrk="1" latinLnBrk="0" hangingPunct="1">
        <a:lnSpc>
          <a:spcPct val="90000"/>
        </a:lnSpc>
        <a:spcBef>
          <a:spcPct val="135000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62915" indent="-154305" algn="l" defTabSz="617220" rtl="0" eaLnBrk="1" latinLnBrk="0" hangingPunct="1">
        <a:lnSpc>
          <a:spcPct val="90000"/>
        </a:lnSpc>
        <a:spcBef>
          <a:spcPct val="6800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771525" indent="-154305" algn="l" defTabSz="617220" rtl="0" eaLnBrk="1" latinLnBrk="0" hangingPunct="1">
        <a:lnSpc>
          <a:spcPct val="90000"/>
        </a:lnSpc>
        <a:spcBef>
          <a:spcPct val="6800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80135" indent="-154305" algn="l" defTabSz="617220" rtl="0" eaLnBrk="1" latinLnBrk="0" hangingPunct="1">
        <a:lnSpc>
          <a:spcPct val="90000"/>
        </a:lnSpc>
        <a:spcBef>
          <a:spcPct val="68000"/>
        </a:spcBef>
        <a:buFont typeface="Arial" panose="020B0604020202020204" pitchFamily="34" charset="0"/>
        <a:buChar char="•"/>
        <a:defRPr sz="1215" kern="1200">
          <a:solidFill>
            <a:schemeClr val="tx1"/>
          </a:solidFill>
          <a:latin typeface="+mn-lt"/>
          <a:ea typeface="+mn-ea"/>
          <a:cs typeface="+mn-cs"/>
        </a:defRPr>
      </a:lvl4pPr>
      <a:lvl5pPr marL="1388745" indent="-154305" algn="l" defTabSz="617220" rtl="0" eaLnBrk="1" latinLnBrk="0" hangingPunct="1">
        <a:lnSpc>
          <a:spcPct val="90000"/>
        </a:lnSpc>
        <a:spcBef>
          <a:spcPct val="68000"/>
        </a:spcBef>
        <a:buFont typeface="Arial" panose="020B0604020202020204" pitchFamily="34" charset="0"/>
        <a:buChar char="•"/>
        <a:defRPr sz="1215" kern="1200">
          <a:solidFill>
            <a:schemeClr val="tx1"/>
          </a:solidFill>
          <a:latin typeface="+mn-lt"/>
          <a:ea typeface="+mn-ea"/>
          <a:cs typeface="+mn-cs"/>
        </a:defRPr>
      </a:lvl5pPr>
      <a:lvl6pPr marL="1697990" indent="-154305" algn="l" defTabSz="617220" rtl="0" eaLnBrk="1" latinLnBrk="0" hangingPunct="1">
        <a:lnSpc>
          <a:spcPct val="90000"/>
        </a:lnSpc>
        <a:spcBef>
          <a:spcPct val="68000"/>
        </a:spcBef>
        <a:buFont typeface="Arial" panose="020B0604020202020204" pitchFamily="34" charset="0"/>
        <a:buChar char="•"/>
        <a:defRPr sz="1215" kern="1200">
          <a:solidFill>
            <a:schemeClr val="tx1"/>
          </a:solidFill>
          <a:latin typeface="+mn-lt"/>
          <a:ea typeface="+mn-ea"/>
          <a:cs typeface="+mn-cs"/>
        </a:defRPr>
      </a:lvl6pPr>
      <a:lvl7pPr marL="2005965" indent="-154305" algn="l" defTabSz="617220" rtl="0" eaLnBrk="1" latinLnBrk="0" hangingPunct="1">
        <a:lnSpc>
          <a:spcPct val="90000"/>
        </a:lnSpc>
        <a:spcBef>
          <a:spcPct val="68000"/>
        </a:spcBef>
        <a:buFont typeface="Arial" panose="020B0604020202020204" pitchFamily="34" charset="0"/>
        <a:buChar char="•"/>
        <a:defRPr sz="1215" kern="1200">
          <a:solidFill>
            <a:schemeClr val="tx1"/>
          </a:solidFill>
          <a:latin typeface="+mn-lt"/>
          <a:ea typeface="+mn-ea"/>
          <a:cs typeface="+mn-cs"/>
        </a:defRPr>
      </a:lvl7pPr>
      <a:lvl8pPr marL="2315210" indent="-154305" algn="l" defTabSz="617220" rtl="0" eaLnBrk="1" latinLnBrk="0" hangingPunct="1">
        <a:lnSpc>
          <a:spcPct val="90000"/>
        </a:lnSpc>
        <a:spcBef>
          <a:spcPct val="68000"/>
        </a:spcBef>
        <a:buFont typeface="Arial" panose="020B0604020202020204" pitchFamily="34" charset="0"/>
        <a:buChar char="•"/>
        <a:defRPr sz="1215" kern="1200">
          <a:solidFill>
            <a:schemeClr val="tx1"/>
          </a:solidFill>
          <a:latin typeface="+mn-lt"/>
          <a:ea typeface="+mn-ea"/>
          <a:cs typeface="+mn-cs"/>
        </a:defRPr>
      </a:lvl8pPr>
      <a:lvl9pPr marL="2623185" indent="-154305" algn="l" defTabSz="617220" rtl="0" eaLnBrk="1" latinLnBrk="0" hangingPunct="1">
        <a:lnSpc>
          <a:spcPct val="90000"/>
        </a:lnSpc>
        <a:spcBef>
          <a:spcPct val="68000"/>
        </a:spcBef>
        <a:buFont typeface="Arial" panose="020B0604020202020204" pitchFamily="34" charset="0"/>
        <a:buChar char="•"/>
        <a:defRPr sz="12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1pPr>
      <a:lvl2pPr marL="30861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2pPr>
      <a:lvl3pPr marL="61722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3pPr>
      <a:lvl4pPr marL="92583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4pPr>
      <a:lvl5pPr marL="123444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5pPr>
      <a:lvl6pPr marL="154305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6pPr>
      <a:lvl7pPr marL="185166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7pPr>
      <a:lvl8pPr marL="216027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8pPr>
      <a:lvl9pPr marL="2469515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tags" Target="../tags/tag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5.xml"/><Relationship Id="rId2" Type="http://schemas.openxmlformats.org/officeDocument/2006/relationships/slide" Target="slide5.xml"/><Relationship Id="rId1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.xml"/><Relationship Id="rId1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7.xml"/><Relationship Id="rId1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8.xml"/><Relationship Id="rId1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.tiff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.xml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tile tx="0" ty="0" sx="64000" sy="64000" flip="none" algn="b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4105910" y="1563370"/>
            <a:ext cx="4954905" cy="648335"/>
          </a:xfrm>
          <a:prstGeom prst="rect">
            <a:avLst/>
          </a:prstGeom>
          <a:solidFill>
            <a:srgbClr val="7F5E4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extBox 1"/>
          <p:cNvSpPr txBox="1"/>
          <p:nvPr/>
        </p:nvSpPr>
        <p:spPr>
          <a:xfrm>
            <a:off x="4105910" y="1503680"/>
            <a:ext cx="495490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九上</a:t>
            </a:r>
            <a:r>
              <a:rPr lang="zh-CN" altLang="en-US" sz="4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世界史串讲</a:t>
            </a:r>
            <a:endParaRPr lang="zh-CN" altLang="en-US" sz="4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40858" y="2211655"/>
            <a:ext cx="3096344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dirty="0">
                <a:solidFill>
                  <a:srgbClr val="7F5E40"/>
                </a:solidFill>
              </a:rPr>
              <a:t>History  of  the  World</a:t>
            </a:r>
            <a:endParaRPr lang="en-US" altLang="zh-CN" dirty="0">
              <a:solidFill>
                <a:srgbClr val="7F5E40"/>
              </a:solidFill>
            </a:endParaRPr>
          </a:p>
        </p:txBody>
      </p:sp>
      <p:cxnSp>
        <p:nvCxnSpPr>
          <p:cNvPr id="8" name="直接连接符 7"/>
          <p:cNvCxnSpPr/>
          <p:nvPr/>
        </p:nvCxnSpPr>
        <p:spPr>
          <a:xfrm flipV="1">
            <a:off x="7452360" y="915670"/>
            <a:ext cx="0" cy="431800"/>
          </a:xfrm>
          <a:prstGeom prst="line">
            <a:avLst/>
          </a:prstGeom>
          <a:ln w="38100" cap="sq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H="1">
            <a:off x="3275856" y="915566"/>
            <a:ext cx="4176464" cy="0"/>
          </a:xfrm>
          <a:prstGeom prst="line">
            <a:avLst/>
          </a:prstGeom>
          <a:ln w="38100" cap="sq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3275856" y="915566"/>
            <a:ext cx="0" cy="2592288"/>
          </a:xfrm>
          <a:prstGeom prst="line">
            <a:avLst/>
          </a:prstGeom>
          <a:ln w="38100" cap="sq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3275856" y="3507854"/>
            <a:ext cx="4176464" cy="0"/>
          </a:xfrm>
          <a:prstGeom prst="line">
            <a:avLst/>
          </a:prstGeom>
          <a:ln w="38100" cap="sq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 flipV="1">
            <a:off x="7452360" y="2643505"/>
            <a:ext cx="0" cy="864235"/>
          </a:xfrm>
          <a:prstGeom prst="line">
            <a:avLst/>
          </a:prstGeom>
          <a:ln w="38100" cap="sq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50"/>
                            </p:stCondLst>
                            <p:childTnLst>
                              <p:par>
                                <p:cTn id="1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25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25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2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0254" name="图片 100254" descr="购买认准淘宝店铺：纸间书屋shop467576003.taobao.com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13" t="1309" r="1309" b="207"/>
          <a:stretch>
            <a:fillRect/>
          </a:stretch>
        </p:blipFill>
        <p:spPr>
          <a:xfrm>
            <a:off x="-635" y="1204595"/>
            <a:ext cx="9107170" cy="1953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255" name="图片 100255" descr="购买认准淘宝店铺：纸间书屋shop467576003.taobao.com"/>
          <p:cNvPicPr>
            <a:picLocks noChangeAspect="1"/>
          </p:cNvPicPr>
          <p:nvPr/>
        </p:nvPicPr>
        <p:blipFill>
          <a:blip r:embed="rId3"/>
          <a:srcRect l="3587" t="3742" r="-877"/>
          <a:stretch>
            <a:fillRect/>
          </a:stretch>
        </p:blipFill>
        <p:spPr>
          <a:xfrm>
            <a:off x="2961640" y="3157855"/>
            <a:ext cx="3221355" cy="1395095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635" y="0"/>
            <a:ext cx="9143365" cy="5142865"/>
          </a:xfrm>
          <a:prstGeom prst="rect">
            <a:avLst/>
          </a:prstGeom>
          <a:solidFill>
            <a:srgbClr val="7F5E40">
              <a:alpha val="55000"/>
            </a:srgbClr>
          </a:solidFill>
          <a:ln>
            <a:noFill/>
          </a:ln>
          <a:effectLst>
            <a:glow rad="1905000">
              <a:schemeClr val="accent1">
                <a:satMod val="175000"/>
                <a:alpha val="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p>
            <a:pPr algn="ctr"/>
            <a:endParaRPr lang="zh-CN" altLang="en-US" sz="44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176780" y="330200"/>
            <a:ext cx="4791075" cy="64516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封建时代的东西方文明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35" y="2639060"/>
            <a:ext cx="9105900" cy="64516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  <p:bldP spid="2" grpId="0" animBg="1"/>
      <p:bldP spid="2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/>
        </p:nvSpPr>
        <p:spPr>
          <a:xfrm>
            <a:off x="116205" y="114300"/>
            <a:ext cx="1966595" cy="52197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1.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西方文明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2295" name="TextBox 6"/>
          <p:cNvSpPr txBox="1">
            <a:spLocks noChangeArrowheads="1"/>
          </p:cNvSpPr>
          <p:nvPr/>
        </p:nvSpPr>
        <p:spPr bwMode="auto">
          <a:xfrm>
            <a:off x="658495" y="1967230"/>
            <a:ext cx="188785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7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2400" b="1">
                <a:solidFill>
                  <a:srgbClr val="FF0000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西罗马帝国</a:t>
            </a:r>
            <a:endParaRPr lang="zh-CN" altLang="en-US" sz="2400" b="1">
              <a:solidFill>
                <a:srgbClr val="FF0000"/>
              </a:solidFill>
              <a:latin typeface="华文隶书" panose="02010800040101010101" charset="-122"/>
              <a:ea typeface="华文隶书" panose="02010800040101010101" charset="-122"/>
              <a:cs typeface="华文隶书" panose="02010800040101010101" charset="-122"/>
            </a:endParaRPr>
          </a:p>
        </p:txBody>
      </p:sp>
      <p:sp>
        <p:nvSpPr>
          <p:cNvPr id="17" name="箭头: 右 16"/>
          <p:cNvSpPr/>
          <p:nvPr/>
        </p:nvSpPr>
        <p:spPr>
          <a:xfrm>
            <a:off x="2546350" y="2192655"/>
            <a:ext cx="503555" cy="1733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12298" name="TextBox 6"/>
          <p:cNvSpPr txBox="1">
            <a:spLocks noChangeArrowheads="1"/>
          </p:cNvSpPr>
          <p:nvPr/>
        </p:nvSpPr>
        <p:spPr bwMode="auto">
          <a:xfrm>
            <a:off x="2706370" y="1835785"/>
            <a:ext cx="1643380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7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2400" b="1">
                <a:solidFill>
                  <a:srgbClr val="FF0000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法兰克</a:t>
            </a:r>
            <a:endParaRPr lang="en-US" altLang="zh-CN" sz="2400" b="1">
              <a:solidFill>
                <a:srgbClr val="FF0000"/>
              </a:solidFill>
              <a:latin typeface="华文隶书" panose="02010800040101010101" charset="-122"/>
              <a:ea typeface="华文隶书" panose="02010800040101010101" charset="-122"/>
              <a:cs typeface="华文隶书" panose="02010800040101010101" charset="-122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2400" b="1">
                <a:solidFill>
                  <a:srgbClr val="FF0000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王国</a:t>
            </a:r>
            <a:endParaRPr lang="zh-CN" altLang="en-US" sz="2400" b="1">
              <a:solidFill>
                <a:srgbClr val="FF0000"/>
              </a:solidFill>
              <a:latin typeface="华文隶书" panose="02010800040101010101" charset="-122"/>
              <a:ea typeface="华文隶书" panose="02010800040101010101" charset="-122"/>
              <a:cs typeface="华文隶书" panose="02010800040101010101" charset="-122"/>
            </a:endParaRPr>
          </a:p>
        </p:txBody>
      </p:sp>
      <p:sp>
        <p:nvSpPr>
          <p:cNvPr id="23" name="左大括号 22"/>
          <p:cNvSpPr/>
          <p:nvPr/>
        </p:nvSpPr>
        <p:spPr>
          <a:xfrm>
            <a:off x="4095115" y="1532255"/>
            <a:ext cx="254635" cy="1517015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12300" name="TextBox 6"/>
          <p:cNvSpPr txBox="1">
            <a:spLocks noChangeArrowheads="1"/>
          </p:cNvSpPr>
          <p:nvPr/>
        </p:nvSpPr>
        <p:spPr bwMode="auto">
          <a:xfrm>
            <a:off x="4349750" y="1303020"/>
            <a:ext cx="90614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7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>
                <a:solidFill>
                  <a:srgbClr val="FF0000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政治：</a:t>
            </a:r>
            <a:endParaRPr lang="zh-CN" altLang="en-US" sz="2400" b="1">
              <a:solidFill>
                <a:srgbClr val="FF0000"/>
              </a:solidFill>
              <a:latin typeface="华文隶书" panose="02010800040101010101" charset="-122"/>
              <a:ea typeface="华文隶书" panose="02010800040101010101" charset="-122"/>
              <a:cs typeface="华文隶书" panose="02010800040101010101" charset="-122"/>
            </a:endParaRPr>
          </a:p>
        </p:txBody>
      </p:sp>
      <p:sp>
        <p:nvSpPr>
          <p:cNvPr id="12301" name="TextBox 6"/>
          <p:cNvSpPr txBox="1">
            <a:spLocks noChangeArrowheads="1"/>
          </p:cNvSpPr>
          <p:nvPr/>
        </p:nvSpPr>
        <p:spPr bwMode="auto">
          <a:xfrm>
            <a:off x="5268595" y="1303020"/>
            <a:ext cx="212471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7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封君封臣制等</a:t>
            </a:r>
            <a:endParaRPr lang="zh-CN" altLang="en-US" sz="2400" b="1">
              <a:latin typeface="华文隶书" panose="02010800040101010101" charset="-122"/>
              <a:ea typeface="华文隶书" panose="02010800040101010101" charset="-122"/>
              <a:cs typeface="华文隶书" panose="02010800040101010101" charset="-122"/>
            </a:endParaRPr>
          </a:p>
        </p:txBody>
      </p:sp>
      <p:sp>
        <p:nvSpPr>
          <p:cNvPr id="12302" name="TextBox 6"/>
          <p:cNvSpPr txBox="1">
            <a:spLocks noChangeArrowheads="1"/>
          </p:cNvSpPr>
          <p:nvPr/>
        </p:nvSpPr>
        <p:spPr bwMode="auto">
          <a:xfrm>
            <a:off x="4349750" y="1978660"/>
            <a:ext cx="90614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7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>
                <a:solidFill>
                  <a:srgbClr val="FF0000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经济：</a:t>
            </a:r>
            <a:endParaRPr lang="zh-CN" altLang="en-US" sz="2400" b="1">
              <a:solidFill>
                <a:srgbClr val="FF0000"/>
              </a:solidFill>
              <a:latin typeface="华文隶书" panose="02010800040101010101" charset="-122"/>
              <a:ea typeface="华文隶书" panose="02010800040101010101" charset="-122"/>
              <a:cs typeface="华文隶书" panose="02010800040101010101" charset="-122"/>
            </a:endParaRPr>
          </a:p>
        </p:txBody>
      </p:sp>
      <p:sp>
        <p:nvSpPr>
          <p:cNvPr id="27" name="TextBox 6"/>
          <p:cNvSpPr txBox="1">
            <a:spLocks noChangeArrowheads="1"/>
          </p:cNvSpPr>
          <p:nvPr/>
        </p:nvSpPr>
        <p:spPr bwMode="auto">
          <a:xfrm>
            <a:off x="5268595" y="2038350"/>
            <a:ext cx="90614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7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庄园</a:t>
            </a:r>
            <a:endParaRPr lang="zh-CN" altLang="en-US" sz="2400" b="1">
              <a:latin typeface="华文隶书" panose="02010800040101010101" charset="-122"/>
              <a:ea typeface="华文隶书" panose="02010800040101010101" charset="-122"/>
              <a:cs typeface="华文隶书" panose="02010800040101010101" charset="-122"/>
            </a:endParaRPr>
          </a:p>
        </p:txBody>
      </p:sp>
      <p:sp>
        <p:nvSpPr>
          <p:cNvPr id="19" name="箭头: 右 18"/>
          <p:cNvSpPr/>
          <p:nvPr/>
        </p:nvSpPr>
        <p:spPr>
          <a:xfrm>
            <a:off x="6098540" y="2143760"/>
            <a:ext cx="503555" cy="1733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20" name="TextBox 6"/>
          <p:cNvSpPr txBox="1">
            <a:spLocks noChangeArrowheads="1"/>
          </p:cNvSpPr>
          <p:nvPr/>
        </p:nvSpPr>
        <p:spPr bwMode="auto">
          <a:xfrm>
            <a:off x="6602095" y="2038350"/>
            <a:ext cx="15208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7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城市兴起</a:t>
            </a:r>
            <a:endParaRPr lang="zh-CN" altLang="en-US" sz="2400" b="1">
              <a:latin typeface="华文隶书" panose="02010800040101010101" charset="-122"/>
              <a:ea typeface="华文隶书" panose="02010800040101010101" charset="-122"/>
              <a:cs typeface="华文隶书" panose="02010800040101010101" charset="-122"/>
            </a:endParaRPr>
          </a:p>
        </p:txBody>
      </p:sp>
      <p:sp>
        <p:nvSpPr>
          <p:cNvPr id="12306" name="TextBox 6"/>
          <p:cNvSpPr txBox="1">
            <a:spLocks noChangeArrowheads="1"/>
          </p:cNvSpPr>
          <p:nvPr/>
        </p:nvSpPr>
        <p:spPr bwMode="auto">
          <a:xfrm>
            <a:off x="4361180" y="2734310"/>
            <a:ext cx="90614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7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>
                <a:solidFill>
                  <a:srgbClr val="FF0000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文化：</a:t>
            </a:r>
            <a:endParaRPr lang="zh-CN" altLang="en-US" sz="2400" b="1">
              <a:solidFill>
                <a:srgbClr val="FF0000"/>
              </a:solidFill>
              <a:latin typeface="华文隶书" panose="02010800040101010101" charset="-122"/>
              <a:ea typeface="华文隶书" panose="02010800040101010101" charset="-122"/>
              <a:cs typeface="华文隶书" panose="02010800040101010101" charset="-122"/>
            </a:endParaRPr>
          </a:p>
        </p:txBody>
      </p:sp>
      <p:sp>
        <p:nvSpPr>
          <p:cNvPr id="28" name="TextBox 6"/>
          <p:cNvSpPr txBox="1">
            <a:spLocks noChangeArrowheads="1"/>
          </p:cNvSpPr>
          <p:nvPr/>
        </p:nvSpPr>
        <p:spPr bwMode="auto">
          <a:xfrm>
            <a:off x="5268595" y="2734310"/>
            <a:ext cx="17018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7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大学兴起</a:t>
            </a:r>
            <a:endParaRPr lang="zh-CN" altLang="en-US" sz="2400" b="1">
              <a:latin typeface="华文隶书" panose="02010800040101010101" charset="-122"/>
              <a:ea typeface="华文隶书" panose="02010800040101010101" charset="-122"/>
              <a:cs typeface="华文隶书" panose="02010800040101010101" charset="-122"/>
            </a:endParaRPr>
          </a:p>
        </p:txBody>
      </p:sp>
      <p:sp>
        <p:nvSpPr>
          <p:cNvPr id="24" name="TextBox 6"/>
          <p:cNvSpPr txBox="1">
            <a:spLocks noChangeArrowheads="1"/>
          </p:cNvSpPr>
          <p:nvPr/>
        </p:nvSpPr>
        <p:spPr bwMode="auto">
          <a:xfrm>
            <a:off x="437515" y="3263900"/>
            <a:ext cx="2280285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7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2400" b="1">
                <a:solidFill>
                  <a:srgbClr val="FF0000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东罗马帝国</a:t>
            </a:r>
            <a:endParaRPr lang="en-US" altLang="zh-CN" sz="2400" b="1">
              <a:solidFill>
                <a:srgbClr val="FF0000"/>
              </a:solidFill>
              <a:latin typeface="华文隶书" panose="02010800040101010101" charset="-122"/>
              <a:ea typeface="华文隶书" panose="02010800040101010101" charset="-122"/>
              <a:cs typeface="华文隶书" panose="02010800040101010101" charset="-12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>
                <a:solidFill>
                  <a:srgbClr val="FF0000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（拜占庭帝国）</a:t>
            </a:r>
            <a:endParaRPr lang="zh-CN" altLang="en-US" sz="2400" b="1">
              <a:solidFill>
                <a:srgbClr val="FF0000"/>
              </a:solidFill>
              <a:latin typeface="华文隶书" panose="02010800040101010101" charset="-122"/>
              <a:ea typeface="华文隶书" panose="02010800040101010101" charset="-122"/>
              <a:cs typeface="华文隶书" panose="02010800040101010101" charset="-122"/>
            </a:endParaRPr>
          </a:p>
        </p:txBody>
      </p:sp>
      <p:sp>
        <p:nvSpPr>
          <p:cNvPr id="12" name="箭头: 右 16"/>
          <p:cNvSpPr/>
          <p:nvPr/>
        </p:nvSpPr>
        <p:spPr>
          <a:xfrm>
            <a:off x="2717800" y="3631565"/>
            <a:ext cx="503555" cy="1733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/>
            </a:pPr>
            <a:endParaRPr lang="zh-CN" altLang="en-US" sz="2400"/>
          </a:p>
        </p:txBody>
      </p:sp>
      <p:sp>
        <p:nvSpPr>
          <p:cNvPr id="13" name="TextBox 6"/>
          <p:cNvSpPr txBox="1">
            <a:spLocks noChangeArrowheads="1"/>
          </p:cNvSpPr>
          <p:nvPr/>
        </p:nvSpPr>
        <p:spPr bwMode="auto">
          <a:xfrm>
            <a:off x="3221355" y="3465830"/>
            <a:ext cx="529971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7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查士丁尼统治时期对法律文献的汇编</a:t>
            </a:r>
            <a:endParaRPr lang="zh-CN" altLang="en-US" sz="2400" b="1">
              <a:latin typeface="华文隶书" panose="02010800040101010101" charset="-122"/>
              <a:ea typeface="华文隶书" panose="02010800040101010101" charset="-122"/>
              <a:cs typeface="华文隶书" panose="02010800040101010101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2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5" grpId="0"/>
      <p:bldP spid="24" grpId="0"/>
      <p:bldP spid="12295" grpId="1"/>
      <p:bldP spid="24" grpId="1"/>
      <p:bldP spid="17" grpId="0" animBg="1"/>
      <p:bldP spid="12" grpId="0" animBg="1"/>
      <p:bldP spid="17" grpId="1" animBg="1"/>
      <p:bldP spid="12" grpId="1" animBg="1"/>
      <p:bldP spid="12298" grpId="0"/>
      <p:bldP spid="23" grpId="0" animBg="1"/>
      <p:bldP spid="12300" grpId="0"/>
      <p:bldP spid="12301" grpId="0"/>
      <p:bldP spid="12302" grpId="0"/>
      <p:bldP spid="27" grpId="0"/>
      <p:bldP spid="19" grpId="0" animBg="1"/>
      <p:bldP spid="20" grpId="0"/>
      <p:bldP spid="28" grpId="0"/>
      <p:bldP spid="12306" grpId="0"/>
      <p:bldP spid="12298" grpId="1"/>
      <p:bldP spid="23" grpId="1" animBg="1"/>
      <p:bldP spid="12300" grpId="1"/>
      <p:bldP spid="12301" grpId="1"/>
      <p:bldP spid="12302" grpId="1"/>
      <p:bldP spid="27" grpId="1"/>
      <p:bldP spid="19" grpId="1" animBg="1"/>
      <p:bldP spid="20" grpId="1"/>
      <p:bldP spid="28" grpId="1"/>
      <p:bldP spid="12306" grpId="1"/>
      <p:bldP spid="13" grpId="0"/>
      <p:bldP spid="13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/>
        </p:nvSpPr>
        <p:spPr>
          <a:xfrm>
            <a:off x="3589020" y="0"/>
            <a:ext cx="1966595" cy="52197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2.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东方文明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16340" y="452755"/>
            <a:ext cx="8960717" cy="2303793"/>
            <a:chOff x="372" y="1804"/>
            <a:chExt cx="16110" cy="5958"/>
          </a:xfrm>
        </p:grpSpPr>
        <p:sp>
          <p:nvSpPr>
            <p:cNvPr id="44" name="AutoShape 12"/>
            <p:cNvSpPr/>
            <p:nvPr/>
          </p:nvSpPr>
          <p:spPr bwMode="auto">
            <a:xfrm>
              <a:off x="1431" y="2180"/>
              <a:ext cx="390" cy="4229"/>
            </a:xfrm>
            <a:prstGeom prst="leftBrace">
              <a:avLst>
                <a:gd name="adj1" fmla="val 182592"/>
                <a:gd name="adj2" fmla="val 47500"/>
              </a:avLst>
            </a:prstGeom>
            <a:noFill/>
            <a:ln w="38100">
              <a:solidFill>
                <a:schemeClr val="tx1">
                  <a:lumMod val="95000"/>
                  <a:lumOff val="5000"/>
                </a:schemeClr>
              </a:solidFill>
              <a:round/>
            </a:ln>
            <a:effectLst/>
          </p:spPr>
          <p:txBody>
            <a:bodyPr wrap="none" anchor="ctr"/>
            <a:p>
              <a:pPr algn="ctr"/>
              <a:endParaRPr lang="zh-CN" altLang="zh-CN" sz="2400">
                <a:solidFill>
                  <a:srgbClr val="76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新魏" panose="02010800040101010101" charset="-122"/>
                <a:ea typeface="华文新魏" panose="02010800040101010101" charset="-122"/>
              </a:endParaRPr>
            </a:p>
          </p:txBody>
        </p:sp>
        <p:sp>
          <p:nvSpPr>
            <p:cNvPr id="48" name="TextBox 47">
              <a:hlinkClick r:id="rId1" action="ppaction://hlinksldjump"/>
            </p:cNvPr>
            <p:cNvSpPr txBox="1"/>
            <p:nvPr/>
          </p:nvSpPr>
          <p:spPr>
            <a:xfrm>
              <a:off x="372" y="2377"/>
              <a:ext cx="1058" cy="5385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p>
              <a:pPr>
                <a:lnSpc>
                  <a:spcPct val="110000"/>
                </a:lnSpc>
              </a:pPr>
              <a:r>
                <a:rPr lang="zh-CN" altLang="en-US" sz="240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华文隶书" panose="02010800040101010101" charset="-122"/>
                  <a:ea typeface="华文隶书" panose="02010800040101010101" charset="-122"/>
                </a:rPr>
                <a:t>古代日本</a:t>
              </a:r>
              <a:endParaRPr lang="zh-CN" altLang="en-US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隶书" panose="02010800040101010101" charset="-122"/>
                <a:ea typeface="华文隶书" panose="02010800040101010101" charset="-122"/>
              </a:endParaRPr>
            </a:p>
          </p:txBody>
        </p:sp>
        <p:sp>
          <p:nvSpPr>
            <p:cNvPr id="49" name="TextBox 48">
              <a:hlinkClick r:id="rId2" action="ppaction://hlinksldjump"/>
            </p:cNvPr>
            <p:cNvSpPr txBox="1"/>
            <p:nvPr/>
          </p:nvSpPr>
          <p:spPr>
            <a:xfrm>
              <a:off x="1702" y="1804"/>
              <a:ext cx="2693" cy="1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>
                  <a:latin typeface="华文新魏" panose="02010800040101010101" charset="-122"/>
                  <a:ea typeface="华文新魏" panose="02010800040101010101" charset="-122"/>
                </a:rPr>
                <a:t>奴隶社会：</a:t>
              </a:r>
              <a:endParaRPr lang="zh-CN" altLang="en-US" sz="2400">
                <a:solidFill>
                  <a:srgbClr val="800000"/>
                </a:solidFill>
                <a:latin typeface="华文新魏" panose="02010800040101010101" charset="-122"/>
                <a:ea typeface="华文新魏" panose="02010800040101010101" charset="-122"/>
              </a:endParaRPr>
            </a:p>
          </p:txBody>
        </p:sp>
        <p:sp>
          <p:nvSpPr>
            <p:cNvPr id="75" name="AutoShape 12"/>
            <p:cNvSpPr/>
            <p:nvPr/>
          </p:nvSpPr>
          <p:spPr bwMode="auto">
            <a:xfrm>
              <a:off x="5128" y="3050"/>
              <a:ext cx="271" cy="1964"/>
            </a:xfrm>
            <a:prstGeom prst="leftBrace">
              <a:avLst>
                <a:gd name="adj1" fmla="val 182592"/>
                <a:gd name="adj2" fmla="val 47500"/>
              </a:avLst>
            </a:prstGeom>
            <a:noFill/>
            <a:ln w="38100">
              <a:solidFill>
                <a:schemeClr val="tx1">
                  <a:lumMod val="95000"/>
                  <a:lumOff val="5000"/>
                </a:schemeClr>
              </a:solidFill>
              <a:round/>
            </a:ln>
            <a:effectLst/>
          </p:spPr>
          <p:txBody>
            <a:bodyPr wrap="none" anchor="ctr"/>
            <a:p>
              <a:pPr algn="ctr"/>
              <a:endParaRPr lang="zh-CN" altLang="zh-CN" sz="2400">
                <a:effectLst>
                  <a:outerShdw blurRad="38100" dist="38100" dir="2700000" algn="tl">
                    <a:srgbClr val="C0C0C0"/>
                  </a:outerShdw>
                </a:effectLst>
                <a:latin typeface="华文新魏" panose="02010800040101010101" charset="-122"/>
                <a:ea typeface="华文新魏" panose="02010800040101010101" charset="-122"/>
              </a:endParaRPr>
            </a:p>
          </p:txBody>
        </p:sp>
        <p:sp>
          <p:nvSpPr>
            <p:cNvPr id="29" name="TextBox 6"/>
            <p:cNvSpPr txBox="1"/>
            <p:nvPr/>
          </p:nvSpPr>
          <p:spPr>
            <a:xfrm>
              <a:off x="4479" y="1852"/>
              <a:ext cx="2769" cy="1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>
                  <a:solidFill>
                    <a:srgbClr val="FF0000"/>
                  </a:solidFill>
                  <a:latin typeface="华文隶书" panose="02010800040101010101" charset="-122"/>
                  <a:ea typeface="华文隶书" panose="02010800040101010101" charset="-122"/>
                </a:rPr>
                <a:t>大和政权</a:t>
              </a:r>
              <a:endParaRPr lang="zh-CN" altLang="en-US" sz="2400">
                <a:solidFill>
                  <a:srgbClr val="FF0000"/>
                </a:solidFill>
                <a:latin typeface="华文隶书" panose="02010800040101010101" charset="-122"/>
                <a:ea typeface="华文隶书" panose="02010800040101010101" charset="-122"/>
              </a:endParaRPr>
            </a:p>
          </p:txBody>
        </p:sp>
        <p:sp>
          <p:nvSpPr>
            <p:cNvPr id="5" name="箭头: 下 1"/>
            <p:cNvSpPr/>
            <p:nvPr/>
          </p:nvSpPr>
          <p:spPr>
            <a:xfrm>
              <a:off x="2387" y="2852"/>
              <a:ext cx="410" cy="2886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400"/>
            </a:p>
          </p:txBody>
        </p:sp>
        <p:sp>
          <p:nvSpPr>
            <p:cNvPr id="31" name="TextBox 48">
              <a:hlinkClick r:id="rId2" action="ppaction://hlinksldjump"/>
            </p:cNvPr>
            <p:cNvSpPr txBox="1"/>
            <p:nvPr/>
          </p:nvSpPr>
          <p:spPr>
            <a:xfrm>
              <a:off x="1601" y="5737"/>
              <a:ext cx="2693" cy="1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>
                  <a:latin typeface="华文新魏" panose="02010800040101010101" charset="-122"/>
                  <a:ea typeface="华文新魏" panose="02010800040101010101" charset="-122"/>
                </a:rPr>
                <a:t>封建社会：</a:t>
              </a:r>
              <a:endParaRPr lang="zh-CN" altLang="en-US" sz="2400">
                <a:solidFill>
                  <a:srgbClr val="800000"/>
                </a:solidFill>
                <a:latin typeface="华文新魏" panose="02010800040101010101" charset="-122"/>
                <a:ea typeface="华文新魏" panose="02010800040101010101" charset="-122"/>
              </a:endParaRPr>
            </a:p>
          </p:txBody>
        </p:sp>
        <p:sp>
          <p:nvSpPr>
            <p:cNvPr id="32" name="TextBox 6"/>
            <p:cNvSpPr txBox="1"/>
            <p:nvPr/>
          </p:nvSpPr>
          <p:spPr>
            <a:xfrm>
              <a:off x="2575" y="3436"/>
              <a:ext cx="2695" cy="1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>
                  <a:solidFill>
                    <a:srgbClr val="FF0000"/>
                  </a:solidFill>
                  <a:latin typeface="华文隶书" panose="02010800040101010101" charset="-122"/>
                  <a:ea typeface="华文隶书" panose="02010800040101010101" charset="-122"/>
                </a:rPr>
                <a:t>大化改新</a:t>
              </a:r>
              <a:endParaRPr lang="zh-CN" altLang="en-US" sz="2400">
                <a:solidFill>
                  <a:srgbClr val="FF0000"/>
                </a:solidFill>
                <a:latin typeface="华文隶书" panose="02010800040101010101" charset="-122"/>
                <a:ea typeface="华文隶书" panose="02010800040101010101" charset="-122"/>
              </a:endParaRPr>
            </a:p>
          </p:txBody>
        </p:sp>
        <p:sp>
          <p:nvSpPr>
            <p:cNvPr id="33" name="TextBox 48">
              <a:hlinkClick r:id="rId2" action="ppaction://hlinksldjump"/>
            </p:cNvPr>
            <p:cNvSpPr txBox="1"/>
            <p:nvPr/>
          </p:nvSpPr>
          <p:spPr>
            <a:xfrm>
              <a:off x="5203" y="2505"/>
              <a:ext cx="1731" cy="1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>
                  <a:latin typeface="华文新魏" panose="02010800040101010101" charset="-122"/>
                  <a:ea typeface="华文新魏" panose="02010800040101010101" charset="-122"/>
                </a:rPr>
                <a:t>人物：</a:t>
              </a:r>
              <a:endParaRPr lang="zh-CN" altLang="en-US" sz="2400">
                <a:solidFill>
                  <a:srgbClr val="800000"/>
                </a:solidFill>
                <a:latin typeface="华文新魏" panose="02010800040101010101" charset="-122"/>
                <a:ea typeface="华文新魏" panose="02010800040101010101" charset="-122"/>
              </a:endParaRPr>
            </a:p>
          </p:txBody>
        </p:sp>
        <p:sp>
          <p:nvSpPr>
            <p:cNvPr id="34" name="TextBox 48">
              <a:hlinkClick r:id="rId2" action="ppaction://hlinksldjump"/>
            </p:cNvPr>
            <p:cNvSpPr txBox="1"/>
            <p:nvPr/>
          </p:nvSpPr>
          <p:spPr>
            <a:xfrm>
              <a:off x="5128" y="3438"/>
              <a:ext cx="1731" cy="1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>
                  <a:latin typeface="华文新魏" panose="02010800040101010101" charset="-122"/>
                  <a:ea typeface="华文新魏" panose="02010800040101010101" charset="-122"/>
                </a:rPr>
                <a:t>内容：</a:t>
              </a:r>
              <a:endParaRPr lang="zh-CN" altLang="en-US" sz="2400">
                <a:solidFill>
                  <a:srgbClr val="800000"/>
                </a:solidFill>
                <a:latin typeface="华文新魏" panose="02010800040101010101" charset="-122"/>
                <a:ea typeface="华文新魏" panose="02010800040101010101" charset="-122"/>
              </a:endParaRPr>
            </a:p>
          </p:txBody>
        </p:sp>
        <p:sp>
          <p:nvSpPr>
            <p:cNvPr id="35" name="TextBox 48">
              <a:hlinkClick r:id="rId2" action="ppaction://hlinksldjump"/>
            </p:cNvPr>
            <p:cNvSpPr txBox="1"/>
            <p:nvPr/>
          </p:nvSpPr>
          <p:spPr>
            <a:xfrm>
              <a:off x="5203" y="4547"/>
              <a:ext cx="1731" cy="1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>
                  <a:latin typeface="华文新魏" panose="02010800040101010101" charset="-122"/>
                  <a:ea typeface="华文新魏" panose="02010800040101010101" charset="-122"/>
                </a:rPr>
                <a:t>影响：</a:t>
              </a:r>
              <a:endParaRPr lang="zh-CN" altLang="en-US" sz="2400">
                <a:solidFill>
                  <a:srgbClr val="800000"/>
                </a:solidFill>
                <a:latin typeface="华文新魏" panose="02010800040101010101" charset="-122"/>
                <a:ea typeface="华文新魏" panose="02010800040101010101" charset="-122"/>
              </a:endParaRPr>
            </a:p>
          </p:txBody>
        </p:sp>
        <p:sp>
          <p:nvSpPr>
            <p:cNvPr id="36" name="TextBox 6"/>
            <p:cNvSpPr txBox="1"/>
            <p:nvPr/>
          </p:nvSpPr>
          <p:spPr>
            <a:xfrm>
              <a:off x="6515" y="2505"/>
              <a:ext cx="2769" cy="1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>
                  <a:solidFill>
                    <a:srgbClr val="FF0000"/>
                  </a:solidFill>
                  <a:latin typeface="华文隶书" panose="02010800040101010101" charset="-122"/>
                  <a:ea typeface="华文隶书" panose="02010800040101010101" charset="-122"/>
                </a:rPr>
                <a:t>孝德天皇</a:t>
              </a:r>
              <a:endParaRPr lang="zh-CN" altLang="en-US" sz="2400">
                <a:solidFill>
                  <a:srgbClr val="FF0000"/>
                </a:solidFill>
                <a:latin typeface="华文隶书" panose="02010800040101010101" charset="-122"/>
                <a:ea typeface="华文隶书" panose="02010800040101010101" charset="-122"/>
              </a:endParaRPr>
            </a:p>
          </p:txBody>
        </p:sp>
        <p:sp>
          <p:nvSpPr>
            <p:cNvPr id="37" name="TextBox 6"/>
            <p:cNvSpPr txBox="1"/>
            <p:nvPr/>
          </p:nvSpPr>
          <p:spPr>
            <a:xfrm>
              <a:off x="6516" y="3438"/>
              <a:ext cx="7711" cy="1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>
                  <a:solidFill>
                    <a:srgbClr val="FF0000"/>
                  </a:solidFill>
                  <a:latin typeface="华文隶书" panose="02010800040101010101" charset="-122"/>
                  <a:ea typeface="华文隶书" panose="02010800040101010101" charset="-122"/>
                </a:rPr>
                <a:t>政治、经济方面</a:t>
              </a:r>
              <a:endParaRPr lang="zh-CN" altLang="en-US" sz="2400">
                <a:solidFill>
                  <a:srgbClr val="FF0000"/>
                </a:solidFill>
                <a:latin typeface="华文隶书" panose="02010800040101010101" charset="-122"/>
                <a:ea typeface="华文隶书" panose="02010800040101010101" charset="-122"/>
              </a:endParaRPr>
            </a:p>
          </p:txBody>
        </p:sp>
        <p:sp>
          <p:nvSpPr>
            <p:cNvPr id="53" name="TextBox 6"/>
            <p:cNvSpPr txBox="1"/>
            <p:nvPr/>
          </p:nvSpPr>
          <p:spPr>
            <a:xfrm>
              <a:off x="6516" y="4547"/>
              <a:ext cx="9966" cy="1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>
                  <a:solidFill>
                    <a:srgbClr val="FF0000"/>
                  </a:solidFill>
                  <a:latin typeface="华文隶书" panose="02010800040101010101" charset="-122"/>
                  <a:ea typeface="华文隶书" panose="02010800040101010101" charset="-122"/>
                </a:rPr>
                <a:t>使日本成为一个中央集权制的封建国家</a:t>
              </a:r>
              <a:endParaRPr lang="zh-CN" altLang="en-US" sz="2400">
                <a:solidFill>
                  <a:srgbClr val="FF0000"/>
                </a:solidFill>
                <a:latin typeface="华文隶书" panose="02010800040101010101" charset="-122"/>
                <a:ea typeface="华文隶书" panose="02010800040101010101" charset="-122"/>
              </a:endParaRPr>
            </a:p>
          </p:txBody>
        </p:sp>
        <p:sp>
          <p:nvSpPr>
            <p:cNvPr id="54" name="TextBox 6"/>
            <p:cNvSpPr txBox="1"/>
            <p:nvPr/>
          </p:nvSpPr>
          <p:spPr>
            <a:xfrm>
              <a:off x="4091" y="5738"/>
              <a:ext cx="2769" cy="1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>
                  <a:solidFill>
                    <a:srgbClr val="FF0000"/>
                  </a:solidFill>
                  <a:latin typeface="华文隶书" panose="02010800040101010101" charset="-122"/>
                  <a:ea typeface="华文隶书" panose="02010800040101010101" charset="-122"/>
                </a:rPr>
                <a:t>幕府统治</a:t>
              </a:r>
              <a:endParaRPr lang="zh-CN" altLang="en-US" sz="2400">
                <a:solidFill>
                  <a:srgbClr val="FF0000"/>
                </a:solidFill>
                <a:latin typeface="华文隶书" panose="02010800040101010101" charset="-122"/>
                <a:ea typeface="华文隶书" panose="02010800040101010101" charset="-122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75643" y="2674954"/>
            <a:ext cx="8901702" cy="2468515"/>
            <a:chOff x="2542" y="6926"/>
            <a:chExt cx="18927" cy="4550"/>
          </a:xfrm>
        </p:grpSpPr>
        <p:sp>
          <p:nvSpPr>
            <p:cNvPr id="6" name="文本框 5"/>
            <p:cNvSpPr txBox="1"/>
            <p:nvPr/>
          </p:nvSpPr>
          <p:spPr>
            <a:xfrm>
              <a:off x="2542" y="7076"/>
              <a:ext cx="2257" cy="357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</a:bodyPr>
            <a:p>
              <a:r>
                <a:rPr lang="zh-CN" altLang="zh-CN" sz="240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楷体" panose="02010609060101010101" charset="-122"/>
                  <a:ea typeface="楷体" panose="02010609060101010101" charset="-122"/>
                </a:rPr>
                <a:t>阿</a:t>
              </a:r>
              <a:endParaRPr lang="zh-CN" altLang="zh-CN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</a:endParaRPr>
            </a:p>
            <a:p>
              <a:r>
                <a:rPr lang="zh-CN" altLang="zh-CN" sz="240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楷体" panose="02010609060101010101" charset="-122"/>
                  <a:ea typeface="楷体" panose="02010609060101010101" charset="-122"/>
                </a:rPr>
                <a:t>拉</a:t>
              </a:r>
              <a:endParaRPr lang="zh-CN" altLang="zh-CN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</a:endParaRPr>
            </a:p>
            <a:p>
              <a:r>
                <a:rPr lang="zh-CN" altLang="zh-CN" sz="240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楷体" panose="02010609060101010101" charset="-122"/>
                  <a:ea typeface="楷体" panose="02010609060101010101" charset="-122"/>
                </a:rPr>
                <a:t>伯</a:t>
              </a:r>
              <a:endParaRPr lang="zh-CN" altLang="zh-CN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</a:endParaRPr>
            </a:p>
            <a:p>
              <a:r>
                <a:rPr lang="zh-CN" altLang="zh-CN" sz="240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楷体" panose="02010609060101010101" charset="-122"/>
                  <a:ea typeface="楷体" panose="02010609060101010101" charset="-122"/>
                </a:rPr>
                <a:t>帝</a:t>
              </a:r>
              <a:endParaRPr lang="zh-CN" altLang="zh-CN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</a:endParaRPr>
            </a:p>
            <a:p>
              <a:r>
                <a:rPr lang="zh-CN" altLang="zh-CN" sz="240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楷体" panose="02010609060101010101" charset="-122"/>
                  <a:ea typeface="楷体" panose="02010609060101010101" charset="-122"/>
                </a:rPr>
                <a:t>国</a:t>
              </a:r>
              <a:endParaRPr lang="zh-CN" altLang="zh-CN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</a:endParaRPr>
            </a:p>
          </p:txBody>
        </p:sp>
        <p:sp>
          <p:nvSpPr>
            <p:cNvPr id="9" name="左大括号 4098"/>
            <p:cNvSpPr/>
            <p:nvPr/>
          </p:nvSpPr>
          <p:spPr>
            <a:xfrm>
              <a:off x="3613" y="7328"/>
              <a:ext cx="466" cy="3321"/>
            </a:xfrm>
            <a:prstGeom prst="leftBrace">
              <a:avLst>
                <a:gd name="adj1" fmla="val 197112"/>
                <a:gd name="adj2" fmla="val 50000"/>
              </a:avLst>
            </a:prstGeom>
            <a:noFill/>
            <a:ln w="539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sz="2400">
                <a:latin typeface="楷体" panose="02010609060101010101" charset="-122"/>
                <a:ea typeface="楷体" panose="02010609060101010101" charset="-122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3941" y="6926"/>
              <a:ext cx="3041" cy="84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</a:bodyPr>
            <a:p>
              <a:r>
                <a:rPr lang="zh-CN" altLang="en-US" sz="2400"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楷体" panose="02010609060101010101" charset="-122"/>
                  <a:ea typeface="楷体" panose="02010609060101010101" charset="-122"/>
                </a:rPr>
                <a:t>伊斯兰教</a:t>
              </a:r>
              <a:endParaRPr lang="zh-CN" altLang="en-US" sz="240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3668" y="8213"/>
              <a:ext cx="3956" cy="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>
                  <a:solidFill>
                    <a:srgbClr val="C00000"/>
                  </a:solidFill>
                  <a:latin typeface="楷体" panose="02010609060101010101" charset="-122"/>
                  <a:ea typeface="楷体" panose="02010609060101010101" charset="-122"/>
                </a:rPr>
                <a:t>阿拉伯文化</a:t>
              </a:r>
              <a:endParaRPr lang="zh-CN" altLang="en-US" sz="24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3869" y="10113"/>
              <a:ext cx="2253" cy="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>
                  <a:solidFill>
                    <a:srgbClr val="C00000"/>
                  </a:solidFill>
                  <a:latin typeface="楷体" panose="02010609060101010101" charset="-122"/>
                  <a:ea typeface="楷体" panose="02010609060101010101" charset="-122"/>
                </a:rPr>
                <a:t>影响</a:t>
              </a:r>
              <a:endParaRPr lang="zh-CN" altLang="en-US" sz="24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  <p:sp>
          <p:nvSpPr>
            <p:cNvPr id="23" name="左大括号 4098"/>
            <p:cNvSpPr/>
            <p:nvPr/>
          </p:nvSpPr>
          <p:spPr>
            <a:xfrm>
              <a:off x="7174" y="7775"/>
              <a:ext cx="406" cy="2056"/>
            </a:xfrm>
            <a:prstGeom prst="leftBrace">
              <a:avLst>
                <a:gd name="adj1" fmla="val 197112"/>
                <a:gd name="adj2" fmla="val 44296"/>
              </a:avLst>
            </a:prstGeom>
            <a:noFill/>
            <a:ln w="539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sz="2400">
                <a:latin typeface="楷体" panose="02010609060101010101" charset="-122"/>
                <a:ea typeface="楷体" panose="02010609060101010101" charset="-122"/>
              </a:endParaRP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7428" y="7328"/>
              <a:ext cx="3942" cy="26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fontAlgn="auto">
                <a:lnSpc>
                  <a:spcPct val="120000"/>
                </a:lnSpc>
              </a:pPr>
              <a:r>
                <a:rPr lang="zh-CN" altLang="en-US" sz="2400">
                  <a:latin typeface="楷体" panose="02010609060101010101" charset="-122"/>
                  <a:ea typeface="楷体" panose="02010609060101010101" charset="-122"/>
                  <a:cs typeface="微软雅黑" panose="020B0503020204020204" pitchFamily="34" charset="-122"/>
                </a:rPr>
                <a:t>保存文化</a:t>
              </a:r>
              <a:endParaRPr lang="zh-CN" altLang="en-US" sz="2400">
                <a:latin typeface="楷体" panose="02010609060101010101" charset="-122"/>
                <a:ea typeface="楷体" panose="02010609060101010101" charset="-122"/>
                <a:cs typeface="微软雅黑" panose="020B0503020204020204" pitchFamily="34" charset="-122"/>
              </a:endParaRPr>
            </a:p>
            <a:p>
              <a:pPr fontAlgn="auto">
                <a:lnSpc>
                  <a:spcPct val="120000"/>
                </a:lnSpc>
              </a:pPr>
              <a:r>
                <a:rPr lang="zh-CN" altLang="en-US" sz="2400">
                  <a:latin typeface="楷体" panose="02010609060101010101" charset="-122"/>
                  <a:ea typeface="楷体" panose="02010609060101010101" charset="-122"/>
                  <a:cs typeface="微软雅黑" panose="020B0503020204020204" pitchFamily="34" charset="-122"/>
                </a:rPr>
                <a:t>阿拉伯文化</a:t>
              </a:r>
              <a:endParaRPr lang="zh-CN" altLang="en-US" sz="2400">
                <a:latin typeface="楷体" panose="02010609060101010101" charset="-122"/>
                <a:ea typeface="楷体" panose="02010609060101010101" charset="-122"/>
                <a:cs typeface="微软雅黑" panose="020B0503020204020204" pitchFamily="34" charset="-122"/>
              </a:endParaRPr>
            </a:p>
            <a:p>
              <a:pPr fontAlgn="auto">
                <a:lnSpc>
                  <a:spcPct val="120000"/>
                </a:lnSpc>
              </a:pPr>
              <a:r>
                <a:rPr lang="zh-CN" altLang="en-US" sz="2400">
                  <a:latin typeface="楷体" panose="02010609060101010101" charset="-122"/>
                  <a:ea typeface="楷体" panose="02010609060101010101" charset="-122"/>
                  <a:cs typeface="微软雅黑" panose="020B0503020204020204" pitchFamily="34" charset="-122"/>
                </a:rPr>
                <a:t>传播文化</a:t>
              </a:r>
              <a:endParaRPr lang="zh-CN" altLang="en-US" sz="2400">
                <a:latin typeface="楷体" panose="02010609060101010101" charset="-122"/>
                <a:ea typeface="楷体" panose="02010609060101010101" charset="-122"/>
                <a:cs typeface="微软雅黑" panose="020B0503020204020204" pitchFamily="34" charset="-122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10989" y="7328"/>
              <a:ext cx="5692" cy="849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p>
              <a:r>
                <a:rPr lang="zh-CN" altLang="en-US" sz="2400">
                  <a:latin typeface="楷体" panose="02010609060101010101" charset="-122"/>
                  <a:ea typeface="楷体" panose="02010609060101010101" charset="-122"/>
                  <a:cs typeface="微软雅黑" panose="020B0503020204020204" pitchFamily="34" charset="-122"/>
                </a:rPr>
                <a:t>智慧宫、翻译古籍</a:t>
              </a:r>
              <a:endParaRPr lang="zh-CN" altLang="en-US" sz="2400">
                <a:latin typeface="楷体" panose="02010609060101010101" charset="-122"/>
                <a:ea typeface="楷体" panose="02010609060101010101" charset="-122"/>
                <a:cs typeface="微软雅黑" panose="020B0503020204020204" pitchFamily="34" charset="-122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10989" y="8177"/>
              <a:ext cx="5900" cy="849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p>
              <a:r>
                <a:rPr lang="zh-CN" altLang="en-US" sz="2400">
                  <a:latin typeface="楷体" panose="02010609060101010101" charset="-122"/>
                  <a:ea typeface="楷体" panose="02010609060101010101" charset="-122"/>
                  <a:cs typeface="微软雅黑" panose="020B0503020204020204" pitchFamily="34" charset="-122"/>
                </a:rPr>
                <a:t>数学、医学、文学</a:t>
              </a:r>
              <a:endParaRPr lang="zh-CN" altLang="en-US" sz="2400">
                <a:latin typeface="楷体" panose="02010609060101010101" charset="-122"/>
                <a:ea typeface="楷体" panose="02010609060101010101" charset="-122"/>
                <a:cs typeface="微软雅黑" panose="020B0503020204020204" pitchFamily="34" charset="-122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10989" y="8984"/>
              <a:ext cx="10222" cy="849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p>
              <a:r>
                <a:rPr lang="zh-CN" altLang="en-US" sz="2400">
                  <a:latin typeface="楷体" panose="02010609060101010101" charset="-122"/>
                  <a:ea typeface="楷体" panose="02010609060101010101" charset="-122"/>
                  <a:cs typeface="微软雅黑" panose="020B0503020204020204" pitchFamily="34" charset="-122"/>
                </a:rPr>
                <a:t>四大发明、棉花</a:t>
              </a:r>
              <a:r>
                <a:rPr lang="zh-CN" altLang="en-US" sz="2400">
                  <a:latin typeface="楷体" panose="02010609060101010101" charset="-122"/>
                  <a:ea typeface="楷体" panose="02010609060101010101" charset="-122"/>
                  <a:cs typeface="微软雅黑" panose="020B0503020204020204" pitchFamily="34" charset="-122"/>
                  <a:sym typeface="+mn-ea"/>
                </a:rPr>
                <a:t>食糖</a:t>
              </a:r>
              <a:r>
                <a:rPr lang="zh-CN" altLang="en-US" sz="2400">
                  <a:latin typeface="楷体" panose="02010609060101010101" charset="-122"/>
                  <a:ea typeface="楷体" panose="02010609060101010101" charset="-122"/>
                  <a:cs typeface="微软雅黑" panose="020B0503020204020204" pitchFamily="34" charset="-122"/>
                </a:rPr>
                <a:t>、阿拉伯数字</a:t>
              </a:r>
              <a:endParaRPr lang="zh-CN" altLang="en-US" sz="2400">
                <a:latin typeface="楷体" panose="02010609060101010101" charset="-122"/>
                <a:ea typeface="楷体" panose="02010609060101010101" charset="-122"/>
                <a:cs typeface="微软雅黑" panose="020B0503020204020204" pitchFamily="34" charset="-122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5306" y="9946"/>
              <a:ext cx="16163" cy="15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>
                  <a:latin typeface="楷体" panose="02010609060101010101" charset="-122"/>
                  <a:ea typeface="楷体" panose="02010609060101010101" charset="-122"/>
                  <a:cs typeface="微软雅黑" panose="020B0503020204020204" pitchFamily="34" charset="-122"/>
                </a:rPr>
                <a:t>①促进伊斯兰教传播；②</a:t>
              </a:r>
              <a:r>
                <a:rPr lang="zh-CN" altLang="en-US" sz="2400">
                  <a:latin typeface="楷体" panose="02010609060101010101" charset="-122"/>
                  <a:ea typeface="楷体" panose="02010609060101010101" charset="-122"/>
                  <a:cs typeface="微软雅黑" panose="020B0503020204020204" pitchFamily="34" charset="-122"/>
                  <a:sym typeface="+mn-ea"/>
                </a:rPr>
                <a:t>创造出独特的阿拉伯文化</a:t>
              </a:r>
              <a:endParaRPr lang="zh-CN" altLang="en-US" sz="2400">
                <a:latin typeface="楷体" panose="02010609060101010101" charset="-122"/>
                <a:ea typeface="楷体" panose="02010609060101010101" charset="-122"/>
                <a:cs typeface="微软雅黑" panose="020B0503020204020204" pitchFamily="34" charset="-122"/>
              </a:endParaRPr>
            </a:p>
            <a:p>
              <a:r>
                <a:rPr lang="zh-CN" altLang="en-US" sz="2400">
                  <a:latin typeface="楷体" panose="02010609060101010101" charset="-122"/>
                  <a:ea typeface="楷体" panose="02010609060101010101" charset="-122"/>
                  <a:cs typeface="微软雅黑" panose="020B0503020204020204" pitchFamily="34" charset="-122"/>
                  <a:sym typeface="+mn-ea"/>
                </a:rPr>
                <a:t>③</a:t>
              </a:r>
              <a:r>
                <a:rPr lang="zh-CN" altLang="en-US" sz="2400">
                  <a:latin typeface="楷体" panose="02010609060101010101" charset="-122"/>
                  <a:ea typeface="楷体" panose="02010609060101010101" charset="-122"/>
                  <a:cs typeface="微软雅黑" panose="020B0503020204020204" pitchFamily="34" charset="-122"/>
                </a:rPr>
                <a:t>沟通东西方文化</a:t>
              </a:r>
              <a:endParaRPr lang="zh-CN" altLang="en-US" sz="2400">
                <a:latin typeface="楷体" panose="02010609060101010101" charset="-122"/>
                <a:ea typeface="楷体" panose="02010609060101010101" charset="-122"/>
                <a:cs typeface="微软雅黑" panose="020B0503020204020204" pitchFamily="34" charset="-122"/>
              </a:endParaRPr>
            </a:p>
          </p:txBody>
        </p:sp>
      </p:grpSp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tile tx="0" ty="0" sx="64000" sy="64000" flip="none" algn="b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2195736" y="817144"/>
            <a:ext cx="4752528" cy="2107408"/>
          </a:xfrm>
          <a:prstGeom prst="rect">
            <a:avLst/>
          </a:prstGeom>
          <a:noFill/>
          <a:ln w="38100">
            <a:solidFill>
              <a:srgbClr val="7F5E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375756" y="1585725"/>
            <a:ext cx="4392488" cy="1202049"/>
          </a:xfrm>
          <a:prstGeom prst="rect">
            <a:avLst/>
          </a:prstGeom>
          <a:solidFill>
            <a:srgbClr val="7F5E4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239852" y="817144"/>
            <a:ext cx="26642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7F5E40"/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  <a:t>PART 2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7F5E40"/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062605" y="1757680"/>
            <a:ext cx="3019425" cy="1414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世界近代史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algn="ctr"/>
            <a:r>
              <a:rPr lang="en-US" altLang="zh-CN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WORLD MODERN HISTORY</a:t>
            </a:r>
            <a:endParaRPr lang="en-US" altLang="zh-CN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endParaRPr lang="zh-CN" altLang="en-US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1" grpId="0" animBg="1"/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tile tx="0" ty="0" sx="64000" sy="64000" flip="none" algn="b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0" y="341243"/>
            <a:ext cx="3923928" cy="645160"/>
          </a:xfrm>
          <a:prstGeom prst="rect">
            <a:avLst/>
          </a:prstGeom>
          <a:solidFill>
            <a:srgbClr val="7F5E40">
              <a:alpha val="7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大事年表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0" y="2726690"/>
            <a:ext cx="9135110" cy="491490"/>
          </a:xfrm>
          <a:prstGeom prst="rect">
            <a:avLst/>
          </a:prstGeom>
          <a:solidFill>
            <a:srgbClr val="7F5E40">
              <a:alpha val="70000"/>
            </a:srgbClr>
          </a:solidFill>
        </p:spPr>
        <p:txBody>
          <a:bodyPr wrap="square" rtlCol="0">
            <a:spAutoFit/>
          </a:bodyPr>
          <a:lstStyle/>
          <a:p>
            <a:pPr lvl="0" algn="just"/>
            <a:r>
              <a:rPr lang="zh-CN" altLang="en-US" sz="12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endParaRPr lang="zh-CN" altLang="en-US" sz="14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/>
            <a:endParaRPr lang="zh-CN" altLang="en-US" sz="14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流程图: 联系 10"/>
          <p:cNvSpPr/>
          <p:nvPr/>
        </p:nvSpPr>
        <p:spPr>
          <a:xfrm>
            <a:off x="251460" y="314769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0" y="2174240"/>
            <a:ext cx="106934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 b="1"/>
              <a:t>14</a:t>
            </a:r>
            <a:r>
              <a:rPr lang="zh-CN" altLang="en-US" sz="1600" b="1"/>
              <a:t>世纪</a:t>
            </a:r>
            <a:endParaRPr lang="zh-CN" altLang="en-US" sz="1600" b="1"/>
          </a:p>
        </p:txBody>
      </p:sp>
      <p:sp>
        <p:nvSpPr>
          <p:cNvPr id="13" name="流程图: 联系 12"/>
          <p:cNvSpPr/>
          <p:nvPr/>
        </p:nvSpPr>
        <p:spPr>
          <a:xfrm>
            <a:off x="1383665" y="314261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流程图: 联系 13"/>
          <p:cNvSpPr/>
          <p:nvPr/>
        </p:nvSpPr>
        <p:spPr>
          <a:xfrm>
            <a:off x="2582545" y="314261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流程图: 联系 14"/>
          <p:cNvSpPr/>
          <p:nvPr/>
        </p:nvSpPr>
        <p:spPr>
          <a:xfrm>
            <a:off x="3625215" y="314261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流程图: 联系 15"/>
          <p:cNvSpPr/>
          <p:nvPr/>
        </p:nvSpPr>
        <p:spPr>
          <a:xfrm>
            <a:off x="5817235" y="314769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流程图: 联系 16"/>
          <p:cNvSpPr/>
          <p:nvPr/>
        </p:nvSpPr>
        <p:spPr>
          <a:xfrm>
            <a:off x="6898640" y="314261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流程图: 联系 17"/>
          <p:cNvSpPr/>
          <p:nvPr/>
        </p:nvSpPr>
        <p:spPr>
          <a:xfrm>
            <a:off x="7808595" y="314261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流程图: 联系 18"/>
          <p:cNvSpPr/>
          <p:nvPr/>
        </p:nvSpPr>
        <p:spPr>
          <a:xfrm>
            <a:off x="8660130" y="314769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/>
        </p:nvSpPr>
        <p:spPr>
          <a:xfrm>
            <a:off x="1003300" y="2174240"/>
            <a:ext cx="106553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1600" b="1"/>
              <a:t>15-16</a:t>
            </a:r>
            <a:r>
              <a:rPr lang="zh-CN" altLang="en-US" sz="1600" b="1"/>
              <a:t>世纪</a:t>
            </a:r>
            <a:endParaRPr lang="zh-CN" altLang="en-US" sz="1600" b="1"/>
          </a:p>
        </p:txBody>
      </p:sp>
      <p:sp>
        <p:nvSpPr>
          <p:cNvPr id="21" name="文本框 20"/>
          <p:cNvSpPr txBox="1"/>
          <p:nvPr/>
        </p:nvSpPr>
        <p:spPr>
          <a:xfrm>
            <a:off x="3329305" y="2205355"/>
            <a:ext cx="59436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1600" b="1"/>
              <a:t>1640</a:t>
            </a:r>
            <a:endParaRPr lang="en-US" altLang="zh-CN" sz="1600" b="1"/>
          </a:p>
        </p:txBody>
      </p:sp>
      <p:sp>
        <p:nvSpPr>
          <p:cNvPr id="22" name="文本框 21"/>
          <p:cNvSpPr txBox="1"/>
          <p:nvPr/>
        </p:nvSpPr>
        <p:spPr>
          <a:xfrm>
            <a:off x="6735445" y="2174240"/>
            <a:ext cx="59436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1600" b="1"/>
              <a:t>1789</a:t>
            </a:r>
            <a:endParaRPr lang="en-US" altLang="zh-CN" sz="1600" b="1"/>
          </a:p>
        </p:txBody>
      </p:sp>
      <p:sp>
        <p:nvSpPr>
          <p:cNvPr id="23" name="文本框 22"/>
          <p:cNvSpPr txBox="1"/>
          <p:nvPr/>
        </p:nvSpPr>
        <p:spPr>
          <a:xfrm>
            <a:off x="7549515" y="2174240"/>
            <a:ext cx="59436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1600" b="1"/>
              <a:t>1804</a:t>
            </a:r>
            <a:endParaRPr lang="en-US" altLang="zh-CN" sz="1600" b="1"/>
          </a:p>
        </p:txBody>
      </p:sp>
      <p:sp>
        <p:nvSpPr>
          <p:cNvPr id="26" name="文本框 25"/>
          <p:cNvSpPr txBox="1"/>
          <p:nvPr/>
        </p:nvSpPr>
        <p:spPr>
          <a:xfrm>
            <a:off x="8401050" y="2174240"/>
            <a:ext cx="59436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1600" b="1"/>
              <a:t>1848</a:t>
            </a:r>
            <a:endParaRPr lang="en-US" altLang="zh-CN" sz="1600" b="1"/>
          </a:p>
        </p:txBody>
      </p:sp>
      <p:sp>
        <p:nvSpPr>
          <p:cNvPr id="28" name="文本框 27"/>
          <p:cNvSpPr txBox="1"/>
          <p:nvPr/>
        </p:nvSpPr>
        <p:spPr>
          <a:xfrm>
            <a:off x="2134870" y="2190115"/>
            <a:ext cx="106553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1600" b="1"/>
              <a:t>16-17</a:t>
            </a:r>
            <a:r>
              <a:rPr lang="zh-CN" altLang="en-US" sz="1600" b="1"/>
              <a:t>世纪</a:t>
            </a:r>
            <a:endParaRPr lang="zh-CN" altLang="en-US" sz="1600" b="1"/>
          </a:p>
        </p:txBody>
      </p:sp>
      <p:sp>
        <p:nvSpPr>
          <p:cNvPr id="29" name="文本框 28"/>
          <p:cNvSpPr txBox="1"/>
          <p:nvPr/>
        </p:nvSpPr>
        <p:spPr>
          <a:xfrm>
            <a:off x="5662295" y="2174240"/>
            <a:ext cx="64516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b="1"/>
              <a:t>1775</a:t>
            </a:r>
            <a:endParaRPr lang="en-US" altLang="zh-CN" b="1"/>
          </a:p>
        </p:txBody>
      </p:sp>
      <p:sp>
        <p:nvSpPr>
          <p:cNvPr id="30" name="文本框 29"/>
          <p:cNvSpPr txBox="1"/>
          <p:nvPr/>
        </p:nvSpPr>
        <p:spPr>
          <a:xfrm>
            <a:off x="4008755" y="2174240"/>
            <a:ext cx="156464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b="1"/>
              <a:t>18</a:t>
            </a:r>
            <a:r>
              <a:rPr lang="zh-CN" altLang="en-US" b="1"/>
              <a:t>世纪</a:t>
            </a:r>
            <a:r>
              <a:rPr lang="en-US" altLang="zh-CN" b="1"/>
              <a:t>60</a:t>
            </a:r>
            <a:r>
              <a:rPr lang="zh-CN" altLang="en-US" b="1"/>
              <a:t>年代</a:t>
            </a:r>
            <a:endParaRPr lang="zh-CN" altLang="en-US" b="1"/>
          </a:p>
        </p:txBody>
      </p:sp>
      <p:sp>
        <p:nvSpPr>
          <p:cNvPr id="31" name="流程图: 联系 30"/>
          <p:cNvSpPr/>
          <p:nvPr/>
        </p:nvSpPr>
        <p:spPr>
          <a:xfrm>
            <a:off x="4753610" y="314261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5" name="矩形 34"/>
          <p:cNvSpPr/>
          <p:nvPr/>
        </p:nvSpPr>
        <p:spPr>
          <a:xfrm>
            <a:off x="1128078" y="3748405"/>
            <a:ext cx="7069455" cy="11988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zh-CN" altLang="en-US" sz="72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说出</a:t>
            </a:r>
            <a:r>
              <a:rPr lang="zh-CN" altLang="en-US" sz="36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以上时间发生的重要事件</a:t>
            </a:r>
            <a:endParaRPr lang="zh-CN" altLang="en-US" sz="3600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tile tx="0" ty="0" sx="64000" sy="64000" flip="none" algn="b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直接连接符 32"/>
          <p:cNvCxnSpPr/>
          <p:nvPr/>
        </p:nvCxnSpPr>
        <p:spPr>
          <a:xfrm flipH="1">
            <a:off x="1419225" y="3142615"/>
            <a:ext cx="5080" cy="55562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0" y="341243"/>
            <a:ext cx="3923928" cy="645160"/>
          </a:xfrm>
          <a:prstGeom prst="rect">
            <a:avLst/>
          </a:prstGeom>
          <a:solidFill>
            <a:srgbClr val="7F5E40">
              <a:alpha val="7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大事年表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0" y="2726690"/>
            <a:ext cx="9135110" cy="491490"/>
          </a:xfrm>
          <a:prstGeom prst="rect">
            <a:avLst/>
          </a:prstGeom>
          <a:solidFill>
            <a:srgbClr val="7F5E40">
              <a:alpha val="70000"/>
            </a:srgbClr>
          </a:solidFill>
        </p:spPr>
        <p:txBody>
          <a:bodyPr wrap="square" rtlCol="0">
            <a:spAutoFit/>
          </a:bodyPr>
          <a:lstStyle/>
          <a:p>
            <a:pPr lvl="0" algn="just"/>
            <a:r>
              <a:rPr lang="zh-CN" altLang="en-US" sz="12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endParaRPr lang="zh-CN" altLang="en-US" sz="14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/>
            <a:endParaRPr lang="zh-CN" altLang="en-US" sz="14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流程图: 联系 10"/>
          <p:cNvSpPr/>
          <p:nvPr/>
        </p:nvSpPr>
        <p:spPr>
          <a:xfrm>
            <a:off x="251460" y="314769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0" y="2174240"/>
            <a:ext cx="106934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 b="1"/>
              <a:t>14</a:t>
            </a:r>
            <a:r>
              <a:rPr lang="zh-CN" altLang="en-US" sz="1600" b="1"/>
              <a:t>世纪</a:t>
            </a:r>
            <a:endParaRPr lang="zh-CN" altLang="en-US" sz="1600" b="1"/>
          </a:p>
        </p:txBody>
      </p:sp>
      <p:sp>
        <p:nvSpPr>
          <p:cNvPr id="13" name="流程图: 联系 12"/>
          <p:cNvSpPr/>
          <p:nvPr/>
        </p:nvSpPr>
        <p:spPr>
          <a:xfrm>
            <a:off x="1383665" y="314261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流程图: 联系 13"/>
          <p:cNvSpPr/>
          <p:nvPr/>
        </p:nvSpPr>
        <p:spPr>
          <a:xfrm>
            <a:off x="2582545" y="314261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流程图: 联系 14"/>
          <p:cNvSpPr/>
          <p:nvPr/>
        </p:nvSpPr>
        <p:spPr>
          <a:xfrm>
            <a:off x="3625215" y="314261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流程图: 联系 15"/>
          <p:cNvSpPr/>
          <p:nvPr/>
        </p:nvSpPr>
        <p:spPr>
          <a:xfrm>
            <a:off x="5817235" y="314769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流程图: 联系 16"/>
          <p:cNvSpPr/>
          <p:nvPr/>
        </p:nvSpPr>
        <p:spPr>
          <a:xfrm>
            <a:off x="6898640" y="314261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流程图: 联系 17"/>
          <p:cNvSpPr/>
          <p:nvPr/>
        </p:nvSpPr>
        <p:spPr>
          <a:xfrm>
            <a:off x="7808595" y="314261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流程图: 联系 18"/>
          <p:cNvSpPr/>
          <p:nvPr/>
        </p:nvSpPr>
        <p:spPr>
          <a:xfrm>
            <a:off x="8660130" y="314769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/>
        </p:nvSpPr>
        <p:spPr>
          <a:xfrm>
            <a:off x="1003300" y="2174240"/>
            <a:ext cx="106553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1600" b="1"/>
              <a:t>15-16</a:t>
            </a:r>
            <a:r>
              <a:rPr lang="zh-CN" altLang="en-US" sz="1600" b="1"/>
              <a:t>世纪</a:t>
            </a:r>
            <a:endParaRPr lang="zh-CN" altLang="en-US" sz="1600" b="1"/>
          </a:p>
        </p:txBody>
      </p:sp>
      <p:sp>
        <p:nvSpPr>
          <p:cNvPr id="21" name="文本框 20"/>
          <p:cNvSpPr txBox="1"/>
          <p:nvPr/>
        </p:nvSpPr>
        <p:spPr>
          <a:xfrm>
            <a:off x="3329305" y="2205355"/>
            <a:ext cx="59436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1600" b="1"/>
              <a:t>1640</a:t>
            </a:r>
            <a:endParaRPr lang="en-US" altLang="zh-CN" sz="1600" b="1"/>
          </a:p>
        </p:txBody>
      </p:sp>
      <p:sp>
        <p:nvSpPr>
          <p:cNvPr id="22" name="文本框 21"/>
          <p:cNvSpPr txBox="1"/>
          <p:nvPr/>
        </p:nvSpPr>
        <p:spPr>
          <a:xfrm>
            <a:off x="6735445" y="2174240"/>
            <a:ext cx="59436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1600" b="1"/>
              <a:t>1789</a:t>
            </a:r>
            <a:endParaRPr lang="en-US" altLang="zh-CN" sz="1600" b="1"/>
          </a:p>
        </p:txBody>
      </p:sp>
      <p:sp>
        <p:nvSpPr>
          <p:cNvPr id="23" name="文本框 22"/>
          <p:cNvSpPr txBox="1"/>
          <p:nvPr/>
        </p:nvSpPr>
        <p:spPr>
          <a:xfrm>
            <a:off x="7549515" y="2174240"/>
            <a:ext cx="59436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1600" b="1"/>
              <a:t>1804</a:t>
            </a:r>
            <a:endParaRPr lang="en-US" altLang="zh-CN" sz="1600" b="1"/>
          </a:p>
        </p:txBody>
      </p:sp>
      <p:sp>
        <p:nvSpPr>
          <p:cNvPr id="26" name="文本框 25"/>
          <p:cNvSpPr txBox="1"/>
          <p:nvPr/>
        </p:nvSpPr>
        <p:spPr>
          <a:xfrm>
            <a:off x="8401050" y="2174240"/>
            <a:ext cx="59436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1600" b="1"/>
              <a:t>1848</a:t>
            </a:r>
            <a:endParaRPr lang="en-US" altLang="zh-CN" sz="1600" b="1"/>
          </a:p>
        </p:txBody>
      </p:sp>
      <p:sp>
        <p:nvSpPr>
          <p:cNvPr id="28" name="文本框 27"/>
          <p:cNvSpPr txBox="1"/>
          <p:nvPr/>
        </p:nvSpPr>
        <p:spPr>
          <a:xfrm>
            <a:off x="2134870" y="2190115"/>
            <a:ext cx="106553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1600" b="1"/>
              <a:t>16-17</a:t>
            </a:r>
            <a:r>
              <a:rPr lang="zh-CN" altLang="en-US" sz="1600" b="1"/>
              <a:t>世纪</a:t>
            </a:r>
            <a:endParaRPr lang="zh-CN" altLang="en-US" sz="1600" b="1"/>
          </a:p>
        </p:txBody>
      </p:sp>
      <p:sp>
        <p:nvSpPr>
          <p:cNvPr id="29" name="文本框 28"/>
          <p:cNvSpPr txBox="1"/>
          <p:nvPr/>
        </p:nvSpPr>
        <p:spPr>
          <a:xfrm>
            <a:off x="5662295" y="2174240"/>
            <a:ext cx="64516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b="1"/>
              <a:t>1775</a:t>
            </a:r>
            <a:endParaRPr lang="en-US" altLang="zh-CN" b="1"/>
          </a:p>
        </p:txBody>
      </p:sp>
      <p:sp>
        <p:nvSpPr>
          <p:cNvPr id="30" name="文本框 29"/>
          <p:cNvSpPr txBox="1"/>
          <p:nvPr/>
        </p:nvSpPr>
        <p:spPr>
          <a:xfrm>
            <a:off x="4008755" y="2174240"/>
            <a:ext cx="156464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b="1"/>
              <a:t>18</a:t>
            </a:r>
            <a:r>
              <a:rPr lang="zh-CN" altLang="en-US" b="1"/>
              <a:t>世纪</a:t>
            </a:r>
            <a:r>
              <a:rPr lang="en-US" altLang="zh-CN" b="1"/>
              <a:t>60</a:t>
            </a:r>
            <a:r>
              <a:rPr lang="zh-CN" altLang="en-US" b="1"/>
              <a:t>年代</a:t>
            </a:r>
            <a:endParaRPr lang="zh-CN" altLang="en-US" b="1"/>
          </a:p>
        </p:txBody>
      </p:sp>
      <p:sp>
        <p:nvSpPr>
          <p:cNvPr id="31" name="流程图: 联系 30"/>
          <p:cNvSpPr/>
          <p:nvPr/>
        </p:nvSpPr>
        <p:spPr>
          <a:xfrm>
            <a:off x="4753610" y="314261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-93980" y="3285490"/>
            <a:ext cx="110236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>
                <a:gradFill>
                  <a:gsLst>
                    <a:gs pos="0">
                      <a:srgbClr val="14CD68"/>
                    </a:gs>
                    <a:gs pos="100000">
                      <a:srgbClr val="035C7D"/>
                    </a:gs>
                  </a:gsLst>
                  <a:lin scaled="0"/>
                </a:gradFill>
              </a:rPr>
              <a:t>文艺复兴</a:t>
            </a:r>
            <a:endParaRPr lang="zh-CN" altLang="en-US" b="1">
              <a:gradFill>
                <a:gsLst>
                  <a:gs pos="0">
                    <a:srgbClr val="14CD68"/>
                  </a:gs>
                  <a:gs pos="100000">
                    <a:srgbClr val="035C7D"/>
                  </a:gs>
                </a:gsLst>
                <a:lin scaled="0"/>
              </a:gra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08990" y="3625215"/>
            <a:ext cx="133223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新航路开辟</a:t>
            </a:r>
            <a:endParaRPr lang="zh-CN" altLang="en-US" b="1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890395" y="3285490"/>
            <a:ext cx="156210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>
                <a:solidFill>
                  <a:srgbClr val="FF0000"/>
                </a:solidFill>
              </a:rPr>
              <a:t>早期殖民掠夺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817495" y="3698240"/>
            <a:ext cx="202184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>
                <a:solidFill>
                  <a:schemeClr val="accent5">
                    <a:lumMod val="75000"/>
                  </a:schemeClr>
                </a:solidFill>
              </a:rPr>
              <a:t>英国资产阶级革命</a:t>
            </a:r>
            <a:endParaRPr lang="zh-CN" altLang="en-US" b="1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008755" y="3284855"/>
            <a:ext cx="179197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>
                <a:solidFill>
                  <a:schemeClr val="accent6">
                    <a:lumMod val="75000"/>
                  </a:schemeClr>
                </a:solidFill>
              </a:rPr>
              <a:t>第一次工业革命</a:t>
            </a:r>
            <a:endParaRPr lang="zh-CN" altLang="en-US" b="1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942840" y="3698240"/>
            <a:ext cx="156210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</a:rPr>
              <a:t>美国独立战争</a:t>
            </a:r>
            <a:endParaRPr lang="zh-CN" altLang="en-US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307455" y="3256915"/>
            <a:ext cx="133223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>
                <a:solidFill>
                  <a:schemeClr val="bg1"/>
                </a:solidFill>
              </a:rPr>
              <a:t>法国大革命</a:t>
            </a:r>
            <a:endParaRPr lang="zh-CN" altLang="en-US" b="1">
              <a:solidFill>
                <a:schemeClr val="bg1"/>
              </a:solidFill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7132320" y="3930015"/>
            <a:ext cx="179197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</a:rPr>
              <a:t>法兰西第一帝国</a:t>
            </a:r>
            <a:endParaRPr lang="zh-CN" altLang="en-US" b="1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7997190" y="3284855"/>
            <a:ext cx="133223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</a:rPr>
              <a:t>《共产党</a:t>
            </a:r>
            <a:endParaRPr lang="zh-CN" altLang="en-US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</a:endParaRPr>
          </a:p>
          <a:p>
            <a:r>
              <a:rPr lang="zh-CN" altLang="en-US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</a:rPr>
              <a:t>宣言》发表</a:t>
            </a:r>
            <a:endParaRPr lang="zh-CN" altLang="en-US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2425700" y="2701290"/>
            <a:ext cx="353758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800" b="1"/>
              <a:t>资   本   主   义   社   会</a:t>
            </a:r>
            <a:endParaRPr lang="zh-CN" altLang="en-US" sz="2800" b="1"/>
          </a:p>
        </p:txBody>
      </p:sp>
      <p:cxnSp>
        <p:nvCxnSpPr>
          <p:cNvPr id="35" name="直接连接符 34"/>
          <p:cNvCxnSpPr/>
          <p:nvPr/>
        </p:nvCxnSpPr>
        <p:spPr>
          <a:xfrm flipH="1">
            <a:off x="7843520" y="3285490"/>
            <a:ext cx="5080" cy="55562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6" name="直接连接符 35"/>
          <p:cNvCxnSpPr/>
          <p:nvPr/>
        </p:nvCxnSpPr>
        <p:spPr>
          <a:xfrm flipH="1">
            <a:off x="3625215" y="3218180"/>
            <a:ext cx="5080" cy="55562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4" name="直接连接符 33"/>
          <p:cNvCxnSpPr/>
          <p:nvPr/>
        </p:nvCxnSpPr>
        <p:spPr>
          <a:xfrm flipH="1">
            <a:off x="5852795" y="3218180"/>
            <a:ext cx="5080" cy="55562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7" grpId="0"/>
      <p:bldP spid="8" grpId="0"/>
      <p:bldP spid="9" grpId="0"/>
      <p:bldP spid="10" grpId="0"/>
      <p:bldP spid="24" grpId="0"/>
      <p:bldP spid="2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  <a:alpha val="5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直接箭头连接符 7"/>
          <p:cNvCxnSpPr/>
          <p:nvPr/>
        </p:nvCxnSpPr>
        <p:spPr>
          <a:xfrm>
            <a:off x="-36195" y="2499360"/>
            <a:ext cx="9215755" cy="3302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/>
          <p:cNvSpPr/>
          <p:nvPr/>
        </p:nvSpPr>
        <p:spPr>
          <a:xfrm>
            <a:off x="2755265" y="221615"/>
            <a:ext cx="3221990" cy="82994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lnSpc>
                <a:spcPct val="150000"/>
              </a:lnSpc>
            </a:pPr>
            <a:r>
              <a:rPr lang="zh-CN" altLang="en-US" sz="3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资本主义发展史</a:t>
            </a:r>
            <a:endParaRPr lang="zh-CN" altLang="en-US" sz="32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9" name="椭圆 38"/>
          <p:cNvSpPr/>
          <p:nvPr/>
        </p:nvSpPr>
        <p:spPr>
          <a:xfrm>
            <a:off x="2910003" y="2429442"/>
            <a:ext cx="205737" cy="205737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/>
          </a:p>
        </p:txBody>
      </p:sp>
      <p:sp>
        <p:nvSpPr>
          <p:cNvPr id="40" name="椭圆 39"/>
          <p:cNvSpPr/>
          <p:nvPr/>
        </p:nvSpPr>
        <p:spPr>
          <a:xfrm>
            <a:off x="5977265" y="2429442"/>
            <a:ext cx="205737" cy="205737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/>
          </a:p>
        </p:txBody>
      </p:sp>
      <p:sp>
        <p:nvSpPr>
          <p:cNvPr id="51" name="左中括号 50"/>
          <p:cNvSpPr/>
          <p:nvPr/>
        </p:nvSpPr>
        <p:spPr>
          <a:xfrm rot="5400000">
            <a:off x="5824855" y="1644015"/>
            <a:ext cx="365760" cy="141097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50" name="左中括号 49"/>
          <p:cNvSpPr/>
          <p:nvPr/>
        </p:nvSpPr>
        <p:spPr>
          <a:xfrm rot="5400000">
            <a:off x="3704590" y="1405890"/>
            <a:ext cx="295275" cy="175260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12" name="左中括号 11"/>
          <p:cNvSpPr/>
          <p:nvPr/>
        </p:nvSpPr>
        <p:spPr>
          <a:xfrm rot="5400000">
            <a:off x="1077595" y="1545590"/>
            <a:ext cx="398145" cy="157607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56" name="文本框 55"/>
          <p:cNvSpPr txBox="1"/>
          <p:nvPr/>
        </p:nvSpPr>
        <p:spPr>
          <a:xfrm>
            <a:off x="-12700" y="3247390"/>
            <a:ext cx="2577465" cy="132207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07950" indent="-107950" algn="just">
              <a:buFont typeface="Arial" panose="020B0604020202020204" pitchFamily="34" charset="0"/>
              <a:buChar char="•"/>
            </a:pPr>
            <a:r>
              <a:rPr lang="zh-CN" altLang="en-US" sz="2000" dirty="0" smtClean="0"/>
              <a:t>租地农场、手工工场</a:t>
            </a:r>
            <a:endParaRPr lang="en-US" altLang="zh-CN" sz="2000" dirty="0" smtClean="0"/>
          </a:p>
          <a:p>
            <a:pPr marL="107950" indent="-107950" algn="just">
              <a:buFont typeface="Arial" panose="020B0604020202020204" pitchFamily="34" charset="0"/>
              <a:buChar char="•"/>
            </a:pPr>
            <a:r>
              <a:rPr lang="zh-CN" altLang="en-US" sz="2000" dirty="0" smtClean="0"/>
              <a:t>文艺复兴</a:t>
            </a:r>
            <a:endParaRPr lang="en-US" altLang="zh-CN" sz="2000" dirty="0" smtClean="0"/>
          </a:p>
          <a:p>
            <a:pPr marL="107950" indent="-107950" algn="just">
              <a:buFont typeface="Arial" panose="020B0604020202020204" pitchFamily="34" charset="0"/>
              <a:buChar char="•"/>
            </a:pPr>
            <a:r>
              <a:rPr lang="zh-CN" altLang="en-US" sz="2000" dirty="0"/>
              <a:t>新</a:t>
            </a:r>
            <a:r>
              <a:rPr lang="zh-CN" altLang="en-US" sz="2000" dirty="0" smtClean="0"/>
              <a:t>航路开辟</a:t>
            </a:r>
            <a:endParaRPr lang="en-US" altLang="zh-CN" sz="2000" dirty="0" smtClean="0"/>
          </a:p>
          <a:p>
            <a:pPr marL="107950" indent="-107950" algn="just">
              <a:buFont typeface="Arial" panose="020B0604020202020204" pitchFamily="34" charset="0"/>
              <a:buChar char="•"/>
            </a:pPr>
            <a:r>
              <a:rPr lang="zh-CN" altLang="en-US" sz="2000" dirty="0" smtClean="0"/>
              <a:t>早期殖民掠夺</a:t>
            </a:r>
            <a:endParaRPr lang="zh-CN" altLang="en-US" sz="2000" dirty="0"/>
          </a:p>
        </p:txBody>
      </p:sp>
      <p:sp>
        <p:nvSpPr>
          <p:cNvPr id="62" name="文本框 61"/>
          <p:cNvSpPr txBox="1"/>
          <p:nvPr/>
        </p:nvSpPr>
        <p:spPr>
          <a:xfrm>
            <a:off x="7242810" y="3247390"/>
            <a:ext cx="186436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107950" indent="-107950" algn="just">
              <a:buFont typeface="Arial" panose="020B0604020202020204" pitchFamily="34" charset="0"/>
              <a:buChar char="•"/>
              <a:defRPr sz="1800"/>
            </a:lvl1pPr>
          </a:lstStyle>
          <a:p>
            <a:r>
              <a:rPr lang="zh-CN" altLang="en-US" sz="2000" dirty="0"/>
              <a:t>欧盟</a:t>
            </a:r>
            <a:endParaRPr lang="en-US" altLang="zh-CN" sz="2000" dirty="0"/>
          </a:p>
          <a:p>
            <a:r>
              <a:rPr lang="zh-CN" altLang="en-US" sz="2000" dirty="0"/>
              <a:t>美国的发展</a:t>
            </a:r>
            <a:endParaRPr lang="en-US" altLang="zh-CN" sz="2000" dirty="0"/>
          </a:p>
          <a:p>
            <a:r>
              <a:rPr lang="zh-CN" altLang="en-US" sz="2000" dirty="0"/>
              <a:t>日本的崛起</a:t>
            </a:r>
            <a:endParaRPr lang="en-US" altLang="zh-CN" sz="2000" dirty="0"/>
          </a:p>
          <a:p>
            <a:r>
              <a:rPr lang="zh-CN" altLang="en-US" sz="2000" dirty="0"/>
              <a:t>社会保障制度</a:t>
            </a:r>
            <a:endParaRPr lang="en-US" altLang="zh-CN" sz="2000" dirty="0"/>
          </a:p>
        </p:txBody>
      </p:sp>
      <p:sp>
        <p:nvSpPr>
          <p:cNvPr id="60" name="文本框 59"/>
          <p:cNvSpPr txBox="1"/>
          <p:nvPr/>
        </p:nvSpPr>
        <p:spPr>
          <a:xfrm>
            <a:off x="5097145" y="3247390"/>
            <a:ext cx="214566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107950" indent="-107950" algn="just">
              <a:buFont typeface="Arial" panose="020B0604020202020204" pitchFamily="34" charset="0"/>
              <a:buChar char="•"/>
              <a:defRPr sz="1800"/>
            </a:lvl1pPr>
          </a:lstStyle>
          <a:p>
            <a:r>
              <a:rPr lang="zh-CN" altLang="en-US" sz="2000" dirty="0">
                <a:latin typeface="+mn-ea"/>
              </a:rPr>
              <a:t>俄国农奴制改革</a:t>
            </a:r>
            <a:endParaRPr lang="en-US" altLang="zh-CN" sz="2000" dirty="0">
              <a:latin typeface="+mn-ea"/>
            </a:endParaRPr>
          </a:p>
          <a:p>
            <a:r>
              <a:rPr lang="zh-CN" altLang="en-US" sz="2000" dirty="0">
                <a:latin typeface="+mn-ea"/>
              </a:rPr>
              <a:t>美国内战</a:t>
            </a:r>
            <a:endParaRPr lang="en-US" altLang="zh-CN" sz="2000" dirty="0">
              <a:latin typeface="+mn-ea"/>
            </a:endParaRPr>
          </a:p>
          <a:p>
            <a:r>
              <a:rPr lang="zh-CN" altLang="en-US" sz="2000" dirty="0">
                <a:latin typeface="+mn-ea"/>
              </a:rPr>
              <a:t>日本明治维新</a:t>
            </a:r>
            <a:endParaRPr lang="en-US" altLang="zh-CN" sz="2000" dirty="0">
              <a:latin typeface="+mn-ea"/>
            </a:endParaRPr>
          </a:p>
        </p:txBody>
      </p:sp>
      <p:sp>
        <p:nvSpPr>
          <p:cNvPr id="58" name="文本框 57"/>
          <p:cNvSpPr txBox="1"/>
          <p:nvPr/>
        </p:nvSpPr>
        <p:spPr>
          <a:xfrm>
            <a:off x="2680970" y="3247390"/>
            <a:ext cx="2341245" cy="10147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zh-CN"/>
            </a:defPPr>
            <a:lvl1pPr marL="107950" indent="-107950" algn="just">
              <a:buFont typeface="Arial" panose="020B0604020202020204" pitchFamily="34" charset="0"/>
              <a:buChar char="•"/>
              <a:defRPr sz="1800"/>
            </a:lvl1pPr>
          </a:lstStyle>
          <a:p>
            <a:r>
              <a:rPr lang="zh-CN" altLang="en-US" sz="2000" dirty="0" smtClean="0">
                <a:latin typeface="+mn-ea"/>
              </a:rPr>
              <a:t>英国</a:t>
            </a:r>
            <a:r>
              <a:rPr lang="zh-CN" altLang="en-US" sz="2000" dirty="0">
                <a:latin typeface="+mn-ea"/>
              </a:rPr>
              <a:t>资产阶级革命</a:t>
            </a:r>
            <a:endParaRPr lang="en-US" altLang="zh-CN" sz="2000" dirty="0">
              <a:latin typeface="+mn-ea"/>
            </a:endParaRPr>
          </a:p>
          <a:p>
            <a:r>
              <a:rPr lang="zh-CN" altLang="en-US" sz="2000" dirty="0">
                <a:latin typeface="+mn-ea"/>
              </a:rPr>
              <a:t>美国独立战争</a:t>
            </a:r>
            <a:endParaRPr lang="en-US" altLang="zh-CN" sz="2000" dirty="0">
              <a:latin typeface="+mn-ea"/>
            </a:endParaRPr>
          </a:p>
          <a:p>
            <a:r>
              <a:rPr lang="zh-CN" altLang="en-US" sz="2000" dirty="0">
                <a:latin typeface="+mn-ea"/>
              </a:rPr>
              <a:t>法国大革命</a:t>
            </a:r>
            <a:endParaRPr lang="zh-CN" altLang="en-US" sz="2000" dirty="0">
              <a:latin typeface="+mn-ea"/>
            </a:endParaRPr>
          </a:p>
        </p:txBody>
      </p:sp>
      <p:sp>
        <p:nvSpPr>
          <p:cNvPr id="37" name="椭圆 36"/>
          <p:cNvSpPr/>
          <p:nvPr/>
        </p:nvSpPr>
        <p:spPr>
          <a:xfrm>
            <a:off x="414020" y="2429510"/>
            <a:ext cx="205740" cy="20574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38" name="椭圆 37"/>
          <p:cNvSpPr/>
          <p:nvPr/>
        </p:nvSpPr>
        <p:spPr>
          <a:xfrm>
            <a:off x="1960245" y="2429510"/>
            <a:ext cx="205740" cy="20574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41" name="椭圆 40"/>
          <p:cNvSpPr/>
          <p:nvPr/>
        </p:nvSpPr>
        <p:spPr>
          <a:xfrm>
            <a:off x="6958330" y="2429510"/>
            <a:ext cx="205740" cy="20574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42" name="文本框 41"/>
          <p:cNvSpPr txBox="1"/>
          <p:nvPr/>
        </p:nvSpPr>
        <p:spPr>
          <a:xfrm>
            <a:off x="1681480" y="2677795"/>
            <a:ext cx="1014730" cy="39878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altLang="zh-CN" sz="20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16</a:t>
            </a:r>
            <a:r>
              <a:rPr lang="zh-CN" altLang="en-US" sz="20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世纪</a:t>
            </a:r>
            <a:endParaRPr lang="zh-CN" altLang="en-US" sz="2000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2682875" y="2684780"/>
            <a:ext cx="1049655" cy="39878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altLang="zh-CN" sz="20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17</a:t>
            </a:r>
            <a:r>
              <a:rPr lang="zh-CN" altLang="en-US" sz="20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世纪</a:t>
            </a:r>
            <a:endParaRPr lang="zh-CN" altLang="en-US" sz="2000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4215765" y="2677795"/>
            <a:ext cx="1018540" cy="39878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altLang="zh-CN" sz="20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18</a:t>
            </a:r>
            <a:r>
              <a:rPr lang="zh-CN" altLang="en-US" sz="20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世纪</a:t>
            </a:r>
            <a:endParaRPr lang="zh-CN" altLang="en-US" sz="2000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5542915" y="2684780"/>
            <a:ext cx="1074420" cy="39878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altLang="zh-CN" sz="20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19</a:t>
            </a:r>
            <a:r>
              <a:rPr lang="zh-CN" altLang="en-US" sz="20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世纪</a:t>
            </a:r>
            <a:endParaRPr lang="zh-CN" altLang="en-US" sz="2000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6549390" y="2677795"/>
            <a:ext cx="1023620" cy="39878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altLang="zh-CN" sz="20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</a:t>
            </a:r>
            <a:r>
              <a:rPr lang="zh-CN" altLang="en-US" sz="20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世纪</a:t>
            </a:r>
            <a:endParaRPr lang="zh-CN" altLang="en-US" sz="2000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12750" y="1635125"/>
            <a:ext cx="1725930" cy="39878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2000" dirty="0" smtClean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资本主义萌芽</a:t>
            </a:r>
            <a:endParaRPr lang="zh-CN" altLang="en-US" sz="2000" dirty="0" smtClean="0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2475865" y="1635125"/>
            <a:ext cx="2826385" cy="39878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2000" dirty="0" smtClean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资本主义制度初步确立</a:t>
            </a:r>
            <a:endParaRPr lang="zh-CN" altLang="en-US" sz="2000" dirty="0" smtClean="0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5167630" y="1427480"/>
            <a:ext cx="1680210" cy="70675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资本主义</a:t>
            </a:r>
            <a:endParaRPr lang="en-US" altLang="zh-CN" sz="2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zh-CN" altLang="en-US" sz="2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巩固与扩大</a:t>
            </a:r>
            <a:endParaRPr lang="zh-CN" altLang="en-US" sz="20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4" name="左中括号 53"/>
          <p:cNvSpPr/>
          <p:nvPr/>
        </p:nvSpPr>
        <p:spPr>
          <a:xfrm rot="5400000">
            <a:off x="7957185" y="1546860"/>
            <a:ext cx="410210" cy="1495425"/>
          </a:xfrm>
          <a:custGeom>
            <a:avLst/>
            <a:gdLst>
              <a:gd name="connsiteX0" fmla="*/ 576063 w 576063"/>
              <a:gd name="connsiteY0" fmla="*/ 1317267 h 1317267"/>
              <a:gd name="connsiteX1" fmla="*/ 0 w 576063"/>
              <a:gd name="connsiteY1" fmla="*/ 1269264 h 1317267"/>
              <a:gd name="connsiteX2" fmla="*/ 0 w 576063"/>
              <a:gd name="connsiteY2" fmla="*/ 48003 h 1317267"/>
              <a:gd name="connsiteX3" fmla="*/ 576063 w 576063"/>
              <a:gd name="connsiteY3" fmla="*/ 0 h 1317267"/>
              <a:gd name="connsiteX4" fmla="*/ 576063 w 576063"/>
              <a:gd name="connsiteY4" fmla="*/ 1317267 h 1317267"/>
              <a:gd name="connsiteX0-1" fmla="*/ 576063 w 576063"/>
              <a:gd name="connsiteY0-2" fmla="*/ 1317267 h 1317267"/>
              <a:gd name="connsiteX1-3" fmla="*/ 0 w 576063"/>
              <a:gd name="connsiteY1-4" fmla="*/ 1269264 h 1317267"/>
              <a:gd name="connsiteX2-5" fmla="*/ 0 w 576063"/>
              <a:gd name="connsiteY2-6" fmla="*/ 48003 h 1317267"/>
              <a:gd name="connsiteX3-7" fmla="*/ 576063 w 576063"/>
              <a:gd name="connsiteY3-8" fmla="*/ 0 h 1317267"/>
              <a:gd name="connsiteX0-9" fmla="*/ 576063 w 576063"/>
              <a:gd name="connsiteY0-10" fmla="*/ 1317267 h 1317267"/>
              <a:gd name="connsiteX1-11" fmla="*/ 0 w 576063"/>
              <a:gd name="connsiteY1-12" fmla="*/ 1269264 h 1317267"/>
              <a:gd name="connsiteX2-13" fmla="*/ 0 w 576063"/>
              <a:gd name="connsiteY2-14" fmla="*/ 48003 h 1317267"/>
              <a:gd name="connsiteX3-15" fmla="*/ 576063 w 576063"/>
              <a:gd name="connsiteY3-16" fmla="*/ 0 h 1317267"/>
              <a:gd name="connsiteX4-17" fmla="*/ 576063 w 576063"/>
              <a:gd name="connsiteY4-18" fmla="*/ 1317267 h 1317267"/>
              <a:gd name="connsiteX0-19" fmla="*/ 576063 w 576063"/>
              <a:gd name="connsiteY0-20" fmla="*/ 1317267 h 1317267"/>
              <a:gd name="connsiteX1-21" fmla="*/ 0 w 576063"/>
              <a:gd name="connsiteY1-22" fmla="*/ 1269264 h 1317267"/>
              <a:gd name="connsiteX2-23" fmla="*/ 0 w 576063"/>
              <a:gd name="connsiteY2-24" fmla="*/ 48003 h 131726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576063" h="1317267" stroke="0" extrusionOk="0">
                <a:moveTo>
                  <a:pt x="576063" y="1317267"/>
                </a:moveTo>
                <a:cubicBezTo>
                  <a:pt x="257912" y="1317267"/>
                  <a:pt x="0" y="1295775"/>
                  <a:pt x="0" y="1269264"/>
                </a:cubicBezTo>
                <a:lnTo>
                  <a:pt x="0" y="48003"/>
                </a:lnTo>
                <a:cubicBezTo>
                  <a:pt x="0" y="21492"/>
                  <a:pt x="257912" y="0"/>
                  <a:pt x="576063" y="0"/>
                </a:cubicBezTo>
                <a:lnTo>
                  <a:pt x="576063" y="1317267"/>
                </a:lnTo>
                <a:close/>
              </a:path>
              <a:path w="576063" h="1317267" fill="none">
                <a:moveTo>
                  <a:pt x="576063" y="1317267"/>
                </a:moveTo>
                <a:cubicBezTo>
                  <a:pt x="257912" y="1317267"/>
                  <a:pt x="0" y="1295775"/>
                  <a:pt x="0" y="1269264"/>
                </a:cubicBezTo>
                <a:lnTo>
                  <a:pt x="0" y="48003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55" name="文本框 54"/>
          <p:cNvSpPr txBox="1"/>
          <p:nvPr/>
        </p:nvSpPr>
        <p:spPr>
          <a:xfrm>
            <a:off x="7415530" y="1327150"/>
            <a:ext cx="1518920" cy="70675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战后资本主义的发展</a:t>
            </a:r>
            <a:endParaRPr lang="zh-CN" altLang="en-US" sz="20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21920" y="2695575"/>
            <a:ext cx="1017905" cy="39878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altLang="zh-CN" sz="20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14</a:t>
            </a:r>
            <a:r>
              <a:rPr lang="zh-CN" altLang="en-US" sz="20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世纪</a:t>
            </a:r>
            <a:endParaRPr lang="zh-CN" altLang="en-US" sz="2000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4" name="椭圆 43"/>
          <p:cNvSpPr/>
          <p:nvPr/>
        </p:nvSpPr>
        <p:spPr>
          <a:xfrm>
            <a:off x="4657947" y="2429442"/>
            <a:ext cx="205737" cy="205737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bldLvl="0" animBg="1"/>
      <p:bldP spid="40" grpId="0" bldLvl="0" animBg="1"/>
      <p:bldP spid="44" grpId="0" bldLvl="0" animBg="1"/>
      <p:bldP spid="13" grpId="0"/>
      <p:bldP spid="13" grpId="1"/>
      <p:bldP spid="52" grpId="0"/>
      <p:bldP spid="52" grpId="1"/>
      <p:bldP spid="56" grpId="0" animBg="1"/>
      <p:bldP spid="56" grpId="1" animBg="1"/>
      <p:bldP spid="58" grpId="0" bldLvl="0" animBg="1"/>
      <p:bldP spid="58" grpId="1" animBg="1"/>
      <p:bldP spid="53" grpId="0"/>
      <p:bldP spid="60" grpId="0"/>
      <p:bldP spid="55" grpId="0"/>
      <p:bldP spid="62" grpId="0"/>
      <p:bldP spid="53" grpId="1"/>
      <p:bldP spid="60" grpId="1"/>
      <p:bldP spid="55" grpId="1"/>
      <p:bldP spid="62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tile tx="0" ty="0" sx="64000" sy="64000" flip="none" algn="b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2" name="Text Box 4"/>
          <p:cNvSpPr txBox="1"/>
          <p:nvPr/>
        </p:nvSpPr>
        <p:spPr>
          <a:xfrm>
            <a:off x="105093" y="798195"/>
            <a:ext cx="613410" cy="3529013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eaVert">
            <a:spAutoFit/>
          </a:bodyPr>
          <a:lstStyle/>
          <a:p>
            <a:pPr marR="0" algn="ctr" defTabSz="914400">
              <a:spcBef>
                <a:spcPct val="50000"/>
              </a:spcBef>
              <a:buClrTx/>
              <a:buSzTx/>
              <a:buFontTx/>
              <a:defRPr/>
            </a:pPr>
            <a:r>
              <a:rPr kumimoji="0" lang="zh-CN" altLang="en-US" sz="2800" b="1" kern="1200" cap="none" spc="0" normalizeH="0" baseline="0" noProof="0" dirty="0">
                <a:latin typeface="Arial" panose="020B0604020202020204" pitchFamily="34" charset="0"/>
                <a:ea typeface="等线" panose="02010600030101010101" pitchFamily="2" charset="-122"/>
                <a:cs typeface="+mn-cs"/>
              </a:rPr>
              <a:t>工业革命</a:t>
            </a:r>
            <a:endParaRPr kumimoji="0" lang="zh-CN" altLang="en-US" sz="2800" b="1" kern="1200" cap="none" spc="0" normalizeH="0" baseline="0" noProof="0" dirty="0">
              <a:latin typeface="Arial" panose="020B0604020202020204" pitchFamily="34" charset="0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3253" name="Text Box 5"/>
          <p:cNvSpPr txBox="1"/>
          <p:nvPr/>
        </p:nvSpPr>
        <p:spPr>
          <a:xfrm>
            <a:off x="1150303" y="797878"/>
            <a:ext cx="613410" cy="3983037"/>
          </a:xfrm>
          <a:prstGeom prst="rect">
            <a:avLst/>
          </a:prstGeom>
          <a:solidFill>
            <a:schemeClr val="hlink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eaVert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等线" panose="02010600030101010101" pitchFamily="2" charset="-122"/>
              </a:rPr>
              <a:t>阶级关系的变革</a:t>
            </a:r>
            <a:endParaRPr lang="zh-CN" altLang="en-US" b="1" dirty="0">
              <a:solidFill>
                <a:schemeClr val="bg1"/>
              </a:solidFill>
              <a:latin typeface="Arial" panose="020B0604020202020204" pitchFamily="34" charset="0"/>
              <a:ea typeface="等线" panose="02010600030101010101" pitchFamily="2" charset="-122"/>
            </a:endParaRPr>
          </a:p>
        </p:txBody>
      </p:sp>
      <p:sp>
        <p:nvSpPr>
          <p:cNvPr id="53254" name="AutoShape 6"/>
          <p:cNvSpPr/>
          <p:nvPr/>
        </p:nvSpPr>
        <p:spPr>
          <a:xfrm>
            <a:off x="718503" y="2528570"/>
            <a:ext cx="431800" cy="4318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505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zh-CN" altLang="en-US" dirty="0">
              <a:latin typeface="Arial" panose="020B0604020202020204" pitchFamily="34" charset="0"/>
              <a:ea typeface="等线" panose="02010600030101010101" pitchFamily="2" charset="-122"/>
            </a:endParaRPr>
          </a:p>
        </p:txBody>
      </p:sp>
      <p:sp>
        <p:nvSpPr>
          <p:cNvPr id="53255" name="Rectangle 7"/>
          <p:cNvSpPr/>
          <p:nvPr/>
        </p:nvSpPr>
        <p:spPr>
          <a:xfrm>
            <a:off x="2023110" y="1325880"/>
            <a:ext cx="2277110" cy="594360"/>
          </a:xfrm>
          <a:prstGeom prst="rect">
            <a:avLst/>
          </a:prstGeom>
          <a:solidFill>
            <a:srgbClr val="FF505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b="1" dirty="0">
                <a:solidFill>
                  <a:schemeClr val="bg1"/>
                </a:solidFill>
                <a:latin typeface="Tahoma" panose="020B0604030504040204" pitchFamily="34" charset="0"/>
                <a:ea typeface="华文隶书" panose="02010800040101010101" charset="-122"/>
              </a:rPr>
              <a:t>资产阶级</a:t>
            </a:r>
            <a:endParaRPr lang="zh-CN" altLang="en-US" b="1" dirty="0">
              <a:solidFill>
                <a:schemeClr val="bg1"/>
              </a:solidFill>
              <a:latin typeface="Tahoma" panose="020B0604030504040204" pitchFamily="34" charset="0"/>
              <a:ea typeface="华文隶书" panose="02010800040101010101" charset="-122"/>
            </a:endParaRPr>
          </a:p>
        </p:txBody>
      </p:sp>
      <p:sp>
        <p:nvSpPr>
          <p:cNvPr id="53256" name="Rectangle 8"/>
          <p:cNvSpPr/>
          <p:nvPr/>
        </p:nvSpPr>
        <p:spPr>
          <a:xfrm>
            <a:off x="2023110" y="3571875"/>
            <a:ext cx="2203450" cy="528320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b="1" dirty="0">
                <a:latin typeface="Tahoma" panose="020B0604030504040204" pitchFamily="34" charset="0"/>
                <a:ea typeface="华文隶书" panose="02010800040101010101" charset="-122"/>
              </a:rPr>
              <a:t>无产阶级</a:t>
            </a:r>
            <a:endParaRPr lang="zh-CN" altLang="en-US" b="1" dirty="0">
              <a:latin typeface="Tahoma" panose="020B0604030504040204" pitchFamily="34" charset="0"/>
              <a:ea typeface="华文隶书" panose="02010800040101010101" charset="-122"/>
            </a:endParaRPr>
          </a:p>
        </p:txBody>
      </p:sp>
      <p:sp>
        <p:nvSpPr>
          <p:cNvPr id="53257" name="AutoShape 9"/>
          <p:cNvSpPr/>
          <p:nvPr/>
        </p:nvSpPr>
        <p:spPr>
          <a:xfrm>
            <a:off x="1763713" y="2528253"/>
            <a:ext cx="431800" cy="4318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505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zh-CN" altLang="en-US" dirty="0">
              <a:latin typeface="Arial" panose="020B0604020202020204" pitchFamily="34" charset="0"/>
              <a:ea typeface="等线" panose="02010600030101010101" pitchFamily="2" charset="-122"/>
            </a:endParaRPr>
          </a:p>
        </p:txBody>
      </p:sp>
      <p:sp>
        <p:nvSpPr>
          <p:cNvPr id="53258" name="AutoShape 10"/>
          <p:cNvSpPr/>
          <p:nvPr/>
        </p:nvSpPr>
        <p:spPr>
          <a:xfrm>
            <a:off x="4226560" y="2562225"/>
            <a:ext cx="431800" cy="4318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505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zh-CN" altLang="en-US" dirty="0">
              <a:latin typeface="Arial" panose="020B0604020202020204" pitchFamily="34" charset="0"/>
              <a:ea typeface="等线" panose="02010600030101010101" pitchFamily="2" charset="-122"/>
            </a:endParaRPr>
          </a:p>
        </p:txBody>
      </p:sp>
      <p:sp>
        <p:nvSpPr>
          <p:cNvPr id="53259" name="Text Box 11"/>
          <p:cNvSpPr txBox="1"/>
          <p:nvPr/>
        </p:nvSpPr>
        <p:spPr>
          <a:xfrm>
            <a:off x="4658360" y="75565"/>
            <a:ext cx="613410" cy="4887595"/>
          </a:xfrm>
          <a:prstGeom prst="rect">
            <a:avLst/>
          </a:prstGeom>
          <a:solidFill>
            <a:schemeClr val="folHlink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eaVert"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等线" panose="02010600030101010101" pitchFamily="2" charset="-122"/>
              </a:rPr>
              <a:t>社会矛盾日益暴露</a:t>
            </a:r>
            <a:endParaRPr lang="zh-CN" altLang="en-US" b="1" dirty="0">
              <a:solidFill>
                <a:schemeClr val="bg1"/>
              </a:solidFill>
              <a:latin typeface="Arial" panose="020B0604020202020204" pitchFamily="34" charset="0"/>
              <a:ea typeface="等线" panose="02010600030101010101" pitchFamily="2" charset="-122"/>
            </a:endParaRPr>
          </a:p>
        </p:txBody>
      </p:sp>
      <p:sp>
        <p:nvSpPr>
          <p:cNvPr id="61460" name="右箭头 61459"/>
          <p:cNvSpPr/>
          <p:nvPr/>
        </p:nvSpPr>
        <p:spPr>
          <a:xfrm>
            <a:off x="7598410" y="2615565"/>
            <a:ext cx="666750" cy="90170"/>
          </a:xfrm>
          <a:prstGeom prst="rightArrow">
            <a:avLst>
              <a:gd name="adj1" fmla="val 50000"/>
              <a:gd name="adj2" fmla="val 149587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zh-CN" altLang="en-US" dirty="0">
              <a:latin typeface="Times New Roman" panose="02020603050405020304" pitchFamily="18" charset="0"/>
            </a:endParaRPr>
          </a:p>
        </p:txBody>
      </p:sp>
      <p:sp>
        <p:nvSpPr>
          <p:cNvPr id="61461" name="文本框 61460"/>
          <p:cNvSpPr txBox="1"/>
          <p:nvPr/>
        </p:nvSpPr>
        <p:spPr>
          <a:xfrm>
            <a:off x="5939909" y="1229995"/>
            <a:ext cx="613410" cy="3005870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 vert="eaVert" anchor="ctr">
            <a:spAutoFit/>
            <a:scene3d>
              <a:camera prst="orthographicFront"/>
              <a:lightRig rig="threePt" dir="t"/>
            </a:scene3d>
          </a:bodyPr>
          <a:lstStyle/>
          <a:p>
            <a:pPr marR="0" algn="ctr" defTabSz="914400" fontAlgn="auto">
              <a:spcBef>
                <a:spcPts val="0"/>
              </a:spcBef>
              <a:buClrTx/>
              <a:buSzTx/>
              <a:buFontTx/>
              <a:defRPr/>
            </a:pPr>
            <a:r>
              <a:rPr kumimoji="0" lang="zh-CN" altLang="en-US" sz="2800" b="1" kern="1200" cap="none" spc="0" normalizeH="0" baseline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工 人 觉 醒</a:t>
            </a:r>
            <a:endParaRPr kumimoji="0" lang="zh-CN" altLang="en-US" sz="2800" b="1" kern="1200" cap="none" spc="0" normalizeH="0" baseline="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AutoShape 10"/>
          <p:cNvSpPr/>
          <p:nvPr/>
        </p:nvSpPr>
        <p:spPr>
          <a:xfrm>
            <a:off x="6553200" y="2472055"/>
            <a:ext cx="431800" cy="4318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505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zh-CN" altLang="en-US" dirty="0">
              <a:latin typeface="Arial" panose="020B0604020202020204" pitchFamily="34" charset="0"/>
              <a:ea typeface="等线" panose="0201060003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85000" y="156210"/>
            <a:ext cx="613410" cy="447357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eaVert" wrap="square" anchor="ctr">
            <a:spAutoFit/>
            <a:scene3d>
              <a:camera prst="orthographicFront"/>
              <a:lightRig rig="threePt" dir="t"/>
            </a:scene3d>
          </a:bodyPr>
          <a:p>
            <a:pPr marR="0" algn="ctr" defTabSz="914400" fontAlgn="auto">
              <a:spcBef>
                <a:spcPts val="0"/>
              </a:spcBef>
              <a:buClrTx/>
              <a:buSzTx/>
              <a:buFontTx/>
              <a:defRPr/>
            </a:pPr>
            <a:r>
              <a:rPr kumimoji="0" lang="zh-CN" altLang="en-US" sz="2800" b="1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马克思主义诞生</a:t>
            </a:r>
            <a:endParaRPr kumimoji="0" lang="zh-CN" altLang="en-US" sz="2800" b="1" kern="1200" cap="none" spc="0" normalizeH="0" baseline="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等线" panose="02010600030101010101" pitchFamily="2" charset="-122"/>
              <a:cs typeface="+mn-cs"/>
            </a:endParaRPr>
          </a:p>
        </p:txBody>
      </p:sp>
      <p:sp>
        <p:nvSpPr>
          <p:cNvPr id="7" name="右箭头 6"/>
          <p:cNvSpPr/>
          <p:nvPr/>
        </p:nvSpPr>
        <p:spPr>
          <a:xfrm>
            <a:off x="5271770" y="2705735"/>
            <a:ext cx="668020" cy="111125"/>
          </a:xfrm>
          <a:prstGeom prst="rightArrow">
            <a:avLst>
              <a:gd name="adj1" fmla="val 50000"/>
              <a:gd name="adj2" fmla="val 305715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zh-CN" altLang="en-US" dirty="0">
              <a:latin typeface="Times New Roman" panose="02020603050405020304" pitchFamily="18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265160" y="156210"/>
            <a:ext cx="613410" cy="4883150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 vert="eaVert" wrap="square" anchor="ctr">
            <a:spAutoFit/>
            <a:scene3d>
              <a:camera prst="orthographicFront"/>
              <a:lightRig rig="threePt" dir="t"/>
            </a:scene3d>
          </a:bodyPr>
          <a:p>
            <a:pPr marR="0" algn="ctr" defTabSz="914400" fontAlgn="auto">
              <a:spcBef>
                <a:spcPts val="0"/>
              </a:spcBef>
              <a:buClrTx/>
              <a:buSzTx/>
              <a:buFontTx/>
              <a:defRPr/>
            </a:pPr>
            <a:r>
              <a:rPr kumimoji="0" lang="zh-CN" altLang="en-US" sz="2800" b="1" kern="1200" cap="none" spc="0" normalizeH="0" baseline="0" noProof="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工 人 运动</a:t>
            </a:r>
            <a:r>
              <a:rPr lang="zh-CN" altLang="en-US" sz="2800" b="1" noProof="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sym typeface="+mn-ea"/>
              </a:rPr>
              <a:t>进入</a:t>
            </a:r>
            <a:r>
              <a:rPr kumimoji="0" lang="zh-CN" altLang="en-US" sz="2800" b="1" kern="1200" cap="none" spc="0" normalizeH="0" baseline="0" noProof="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新时期</a:t>
            </a:r>
            <a:endParaRPr kumimoji="0" lang="zh-CN" altLang="en-US" sz="2800" b="1" kern="1200" cap="none" spc="0" normalizeH="0" baseline="0" noProof="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右箭头 14"/>
          <p:cNvSpPr/>
          <p:nvPr/>
        </p:nvSpPr>
        <p:spPr>
          <a:xfrm rot="5400000">
            <a:off x="2360295" y="2609215"/>
            <a:ext cx="1529080" cy="247650"/>
          </a:xfrm>
          <a:prstGeom prst="rightArrow">
            <a:avLst>
              <a:gd name="adj1" fmla="val 50000"/>
              <a:gd name="adj2" fmla="val 149587"/>
            </a:avLst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p>
            <a:endParaRPr lang="zh-CN" altLang="en-US" sz="28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2201545" y="2483485"/>
            <a:ext cx="184721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800">
                <a:solidFill>
                  <a:srgbClr val="FF0000"/>
                </a:solidFill>
              </a:rPr>
              <a:t>残酷   剥削</a:t>
            </a:r>
            <a:endParaRPr lang="zh-CN" altLang="en-US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3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3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3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3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3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3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3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3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3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3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3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3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3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1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1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1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1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2" grpId="0" animBg="1"/>
      <p:bldP spid="53254" grpId="0" animBg="1"/>
      <p:bldP spid="53252" grpId="1" animBg="1"/>
      <p:bldP spid="53254" grpId="1" animBg="1"/>
      <p:bldP spid="53253" grpId="0" animBg="1"/>
      <p:bldP spid="53257" grpId="0" animBg="1"/>
      <p:bldP spid="53253" grpId="1" animBg="1"/>
      <p:bldP spid="53257" grpId="1" animBg="1"/>
      <p:bldP spid="53255" grpId="0" animBg="1"/>
      <p:bldP spid="53256" grpId="0" animBg="1"/>
      <p:bldP spid="53255" grpId="1" animBg="1"/>
      <p:bldP spid="53256" grpId="1" animBg="1"/>
      <p:bldP spid="15" grpId="0" animBg="1"/>
      <p:bldP spid="15" grpId="1" animBg="1"/>
      <p:bldP spid="16" grpId="0"/>
      <p:bldP spid="16" grpId="1"/>
      <p:bldP spid="53258" grpId="0" animBg="1"/>
      <p:bldP spid="53259" grpId="0" animBg="1"/>
      <p:bldP spid="53258" grpId="1" animBg="1"/>
      <p:bldP spid="53259" grpId="1" animBg="1"/>
      <p:bldP spid="7" grpId="0" animBg="1"/>
      <p:bldP spid="61461" grpId="0" animBg="1"/>
      <p:bldP spid="7" grpId="1" animBg="1"/>
      <p:bldP spid="61461" grpId="1" animBg="1"/>
      <p:bldP spid="3" grpId="0" animBg="1"/>
      <p:bldP spid="5" grpId="0" animBg="1"/>
      <p:bldP spid="3" grpId="1" animBg="1"/>
      <p:bldP spid="5" grpId="1" animBg="1"/>
      <p:bldP spid="61460" grpId="0" animBg="1"/>
      <p:bldP spid="10" grpId="0" animBg="1"/>
      <p:bldP spid="61460" grpId="1" animBg="1"/>
      <p:bldP spid="10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tile tx="0" ty="0" sx="64000" sy="64000" flip="none" algn="b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2195830" y="1419860"/>
            <a:ext cx="4752340" cy="1504950"/>
          </a:xfrm>
          <a:prstGeom prst="rect">
            <a:avLst/>
          </a:prstGeom>
          <a:noFill/>
          <a:ln w="38100">
            <a:solidFill>
              <a:srgbClr val="7F5E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2375756" y="1585725"/>
            <a:ext cx="4392488" cy="1202049"/>
          </a:xfrm>
          <a:prstGeom prst="rect">
            <a:avLst/>
          </a:prstGeom>
          <a:solidFill>
            <a:srgbClr val="7F5E4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3151505" y="1648460"/>
            <a:ext cx="284099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练一练</a:t>
            </a:r>
            <a:endParaRPr lang="zh-CN" altLang="en-US" sz="48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sz="48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ldLvl="0" animBg="1"/>
      <p:bldP spid="11" grpId="0" bldLvl="0" animBg="1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tile tx="0" ty="0" sx="64000" sy="64000" flip="none" algn="b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-91440" y="92710"/>
            <a:ext cx="9235440" cy="1468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 fontAlgn="auto">
              <a:lnSpc>
                <a:spcPts val="3580"/>
              </a:lnSpc>
            </a:pPr>
            <a:r>
              <a:rPr lang="en-US" altLang="zh-CN"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【</a:t>
            </a:r>
            <a:r>
              <a:rPr lang="en-US" altLang="zh-CN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2020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陕西中考真题</a:t>
            </a:r>
            <a:r>
              <a:rPr lang="zh-CN" altLang="en-US" sz="2400" b="1">
                <a:solidFill>
                  <a:srgbClr val="FF0000"/>
                </a:solidFill>
                <a:latin typeface="华文宋体" panose="02010600040101010101" charset="-122"/>
                <a:ea typeface="华文宋体" panose="02010600040101010101" charset="-122"/>
                <a:cs typeface="宋体" panose="02010600030101010101" pitchFamily="2" charset="-122"/>
              </a:rPr>
              <a:t>•</a:t>
            </a:r>
            <a:r>
              <a:rPr lang="en-US" altLang="zh-CN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8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】</a:t>
            </a:r>
            <a:r>
              <a:rPr lang="zh-CN"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在雅典城邦,具有参加公民大会资格的是</a:t>
            </a:r>
            <a:endParaRPr lang="zh-CN" sz="2400" b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 fontAlgn="auto">
              <a:lnSpc>
                <a:spcPts val="3580"/>
              </a:lnSpc>
            </a:pPr>
            <a:r>
              <a:rPr lang="zh-CN"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A.外邦人和奴隶                   B.全体居民</a:t>
            </a:r>
            <a:endParaRPr lang="zh-CN" sz="2400" b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 fontAlgn="auto">
              <a:lnSpc>
                <a:spcPts val="3580"/>
              </a:lnSpc>
            </a:pPr>
            <a:r>
              <a:rPr lang="zh-CN"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C.雅典的成年男性公民             D.雅典的成年男性</a:t>
            </a:r>
            <a:endParaRPr lang="zh-CN" sz="2400" b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35" y="1561465"/>
            <a:ext cx="9143365" cy="33051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 fontAlgn="auto">
              <a:lnSpc>
                <a:spcPts val="3580"/>
              </a:lnSpc>
            </a:pPr>
            <a:r>
              <a:rPr lang="en-US" altLang="zh-CN"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2.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【</a:t>
            </a:r>
            <a:r>
              <a:rPr lang="en-US" altLang="zh-CN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2018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陕西中考真题</a:t>
            </a:r>
            <a:r>
              <a:rPr lang="zh-CN" altLang="en-US" sz="2400" b="1">
                <a:solidFill>
                  <a:srgbClr val="FF0000"/>
                </a:solidFill>
                <a:latin typeface="华文宋体" panose="02010600040101010101" charset="-122"/>
                <a:ea typeface="华文宋体" panose="02010600040101010101" charset="-122"/>
                <a:cs typeface="宋体" panose="02010600030101010101" pitchFamily="2" charset="-122"/>
              </a:rPr>
              <a:t>•</a:t>
            </a:r>
            <a:r>
              <a:rPr lang="en-US" altLang="zh-CN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17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】</a:t>
            </a:r>
            <a:r>
              <a:rPr lang="zh-CN"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英国国王财力不足导致宫廷服饰出现较大变化，王室审美观念也发生相应变化。1691年英国史学家盖伊·米吉这样写道：“英国宫廷内服饰朴素文雅，谦虚内敛，让人觉得之前的英国人那般模仿法国人的着装，是相当愚蠢的。”导致审美观念变化的根源是</a:t>
            </a:r>
            <a:endParaRPr lang="zh-CN" sz="2400" b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 fontAlgn="auto">
              <a:lnSpc>
                <a:spcPts val="3580"/>
              </a:lnSpc>
            </a:pPr>
            <a:r>
              <a:rPr lang="zh-CN"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A.君主权力受限</a:t>
            </a:r>
            <a:r>
              <a:rPr lang="en-US"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	      </a:t>
            </a:r>
            <a:r>
              <a:rPr lang="zh-CN"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B.文艺复兴深入</a:t>
            </a:r>
            <a:r>
              <a:rPr lang="en-US"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	</a:t>
            </a:r>
            <a:endParaRPr lang="en-US" sz="2400" b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 fontAlgn="auto">
              <a:lnSpc>
                <a:spcPts val="3580"/>
              </a:lnSpc>
            </a:pPr>
            <a:r>
              <a:rPr lang="zh-CN"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C.工业革命展开</a:t>
            </a:r>
            <a:r>
              <a:rPr lang="en-US"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		</a:t>
            </a:r>
            <a:r>
              <a:rPr lang="zh-CN"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D.社会经济衰退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" name="L 形 2"/>
          <p:cNvSpPr/>
          <p:nvPr/>
        </p:nvSpPr>
        <p:spPr>
          <a:xfrm rot="18720000">
            <a:off x="41275" y="1075690"/>
            <a:ext cx="666115" cy="408305"/>
          </a:xfrm>
          <a:prstGeom prst="corner">
            <a:avLst>
              <a:gd name="adj1" fmla="val 18562"/>
              <a:gd name="adj2" fmla="val 22758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L 形 3"/>
          <p:cNvSpPr/>
          <p:nvPr/>
        </p:nvSpPr>
        <p:spPr>
          <a:xfrm rot="18720000">
            <a:off x="145415" y="3879215"/>
            <a:ext cx="666115" cy="408305"/>
          </a:xfrm>
          <a:prstGeom prst="corner">
            <a:avLst>
              <a:gd name="adj1" fmla="val 18562"/>
              <a:gd name="adj2" fmla="val 22758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3" grpId="1" animBg="1"/>
      <p:bldP spid="4" grpId="0" bldLvl="0" animBg="1"/>
      <p:bldP spid="4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tile tx="0" ty="0" sx="64000" sy="64000" flip="none" algn="b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139952" y="0"/>
            <a:ext cx="5004048" cy="5143500"/>
          </a:xfrm>
          <a:custGeom>
            <a:avLst/>
            <a:gdLst>
              <a:gd name="connsiteX0" fmla="*/ 0 w 4644008"/>
              <a:gd name="connsiteY0" fmla="*/ 0 h 5143500"/>
              <a:gd name="connsiteX1" fmla="*/ 4644008 w 4644008"/>
              <a:gd name="connsiteY1" fmla="*/ 0 h 5143500"/>
              <a:gd name="connsiteX2" fmla="*/ 4644008 w 4644008"/>
              <a:gd name="connsiteY2" fmla="*/ 5143500 h 5143500"/>
              <a:gd name="connsiteX3" fmla="*/ 0 w 4644008"/>
              <a:gd name="connsiteY3" fmla="*/ 5143500 h 5143500"/>
              <a:gd name="connsiteX4" fmla="*/ 0 w 4644008"/>
              <a:gd name="connsiteY4" fmla="*/ 0 h 5143500"/>
              <a:gd name="connsiteX0-1" fmla="*/ 1143000 w 5787008"/>
              <a:gd name="connsiteY0-2" fmla="*/ 0 h 5143500"/>
              <a:gd name="connsiteX1-3" fmla="*/ 5787008 w 5787008"/>
              <a:gd name="connsiteY1-4" fmla="*/ 0 h 5143500"/>
              <a:gd name="connsiteX2-5" fmla="*/ 5787008 w 5787008"/>
              <a:gd name="connsiteY2-6" fmla="*/ 5143500 h 5143500"/>
              <a:gd name="connsiteX3-7" fmla="*/ 0 w 5787008"/>
              <a:gd name="connsiteY3-8" fmla="*/ 4904960 h 5143500"/>
              <a:gd name="connsiteX4-9" fmla="*/ 1143000 w 5787008"/>
              <a:gd name="connsiteY4-10" fmla="*/ 0 h 5143500"/>
              <a:gd name="connsiteX0-11" fmla="*/ 1212574 w 5856582"/>
              <a:gd name="connsiteY0-12" fmla="*/ 0 h 5143500"/>
              <a:gd name="connsiteX1-13" fmla="*/ 5856582 w 5856582"/>
              <a:gd name="connsiteY1-14" fmla="*/ 0 h 5143500"/>
              <a:gd name="connsiteX2-15" fmla="*/ 5856582 w 5856582"/>
              <a:gd name="connsiteY2-16" fmla="*/ 5143500 h 5143500"/>
              <a:gd name="connsiteX3-17" fmla="*/ 0 w 5856582"/>
              <a:gd name="connsiteY3-18" fmla="*/ 5143500 h 5143500"/>
              <a:gd name="connsiteX4-19" fmla="*/ 1212574 w 5856582"/>
              <a:gd name="connsiteY4-20" fmla="*/ 0 h 5143500"/>
              <a:gd name="connsiteX0-21" fmla="*/ 1189053 w 5856582"/>
              <a:gd name="connsiteY0-22" fmla="*/ 0 h 5143500"/>
              <a:gd name="connsiteX1-23" fmla="*/ 5856582 w 5856582"/>
              <a:gd name="connsiteY1-24" fmla="*/ 0 h 5143500"/>
              <a:gd name="connsiteX2-25" fmla="*/ 5856582 w 5856582"/>
              <a:gd name="connsiteY2-26" fmla="*/ 5143500 h 5143500"/>
              <a:gd name="connsiteX3-27" fmla="*/ 0 w 5856582"/>
              <a:gd name="connsiteY3-28" fmla="*/ 5143500 h 5143500"/>
              <a:gd name="connsiteX4-29" fmla="*/ 1189053 w 5856582"/>
              <a:gd name="connsiteY4-30" fmla="*/ 0 h 51435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5856582" h="5143500">
                <a:moveTo>
                  <a:pt x="1189053" y="0"/>
                </a:moveTo>
                <a:lnTo>
                  <a:pt x="5856582" y="0"/>
                </a:lnTo>
                <a:lnTo>
                  <a:pt x="5856582" y="5143500"/>
                </a:lnTo>
                <a:lnTo>
                  <a:pt x="0" y="5143500"/>
                </a:lnTo>
                <a:lnTo>
                  <a:pt x="1189053" y="0"/>
                </a:lnTo>
                <a:close/>
              </a:path>
            </a:pathLst>
          </a:custGeom>
          <a:solidFill>
            <a:srgbClr val="7F5E4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395536" y="2134478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grpSp>
        <p:nvGrpSpPr>
          <p:cNvPr id="10" name="组合 9"/>
          <p:cNvGrpSpPr/>
          <p:nvPr/>
        </p:nvGrpSpPr>
        <p:grpSpPr>
          <a:xfrm>
            <a:off x="539552" y="381893"/>
            <a:ext cx="1296144" cy="2261865"/>
            <a:chOff x="179512" y="195486"/>
            <a:chExt cx="1296144" cy="2261865"/>
          </a:xfrm>
        </p:grpSpPr>
        <p:sp>
          <p:nvSpPr>
            <p:cNvPr id="3" name="文本框 2"/>
            <p:cNvSpPr txBox="1"/>
            <p:nvPr/>
          </p:nvSpPr>
          <p:spPr>
            <a:xfrm>
              <a:off x="251520" y="195486"/>
              <a:ext cx="1008112" cy="1938992"/>
            </a:xfrm>
            <a:prstGeom prst="rect">
              <a:avLst/>
            </a:prstGeom>
            <a:solidFill>
              <a:srgbClr val="7F5E40">
                <a:alpha val="70000"/>
              </a:srgbClr>
            </a:solidFill>
          </p:spPr>
          <p:txBody>
            <a:bodyPr wrap="square" rtlCol="0">
              <a:spAutoFit/>
            </a:bodyPr>
            <a:lstStyle/>
            <a:p>
              <a:r>
                <a:rPr lang="zh-CN" altLang="en-US" sz="60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目</a:t>
              </a:r>
              <a:endParaRPr lang="en-US" altLang="zh-CN" sz="60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  <a:p>
              <a:r>
                <a:rPr lang="zh-CN" altLang="en-US" sz="60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录</a:t>
              </a:r>
              <a:endParaRPr lang="zh-CN" altLang="en-US" sz="60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79512" y="2057241"/>
              <a:ext cx="129614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solidFill>
                    <a:schemeClr val="bg1"/>
                  </a:solidFill>
                </a:rPr>
                <a:t>CONTENT</a:t>
              </a:r>
              <a:endParaRPr lang="zh-CN" altLang="en-US" sz="2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3171902" y="878943"/>
            <a:ext cx="4752528" cy="944245"/>
            <a:chOff x="3923928" y="267494"/>
            <a:chExt cx="4752528" cy="944245"/>
          </a:xfrm>
        </p:grpSpPr>
        <p:sp>
          <p:nvSpPr>
            <p:cNvPr id="6" name="文本框 5"/>
            <p:cNvSpPr txBox="1"/>
            <p:nvPr/>
          </p:nvSpPr>
          <p:spPr>
            <a:xfrm>
              <a:off x="3923928" y="267494"/>
              <a:ext cx="136815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dirty="0">
                  <a:solidFill>
                    <a:schemeClr val="bg1"/>
                  </a:solidFill>
                </a:rPr>
                <a:t>Part.1</a:t>
              </a:r>
              <a:endParaRPr lang="zh-CN" altLang="en-US" sz="3200" dirty="0">
                <a:solidFill>
                  <a:schemeClr val="bg1"/>
                </a:solidFill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5148064" y="267494"/>
              <a:ext cx="3528392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世界古代史</a:t>
              </a:r>
              <a:endParaRPr lang="zh-CN" altLang="en-US" sz="36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5167258" y="843439"/>
              <a:ext cx="267017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WORLD ANCIENT HISTORY</a:t>
              </a:r>
              <a:endParaRPr lang="zh-CN" altLang="en-US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2484350" y="2243735"/>
            <a:ext cx="4752528" cy="944245"/>
            <a:chOff x="3923928" y="267494"/>
            <a:chExt cx="4752528" cy="944245"/>
          </a:xfrm>
        </p:grpSpPr>
        <p:sp>
          <p:nvSpPr>
            <p:cNvPr id="15" name="文本框 14"/>
            <p:cNvSpPr txBox="1"/>
            <p:nvPr/>
          </p:nvSpPr>
          <p:spPr>
            <a:xfrm>
              <a:off x="3923928" y="267494"/>
              <a:ext cx="136815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dirty="0">
                  <a:solidFill>
                    <a:schemeClr val="bg1"/>
                  </a:solidFill>
                </a:rPr>
                <a:t>Part.2</a:t>
              </a:r>
              <a:endParaRPr lang="zh-CN" altLang="en-US" sz="3200" dirty="0">
                <a:solidFill>
                  <a:schemeClr val="bg1"/>
                </a:solidFill>
              </a:endParaRP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5148064" y="267494"/>
              <a:ext cx="3528392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世界近代史</a:t>
              </a:r>
              <a:endParaRPr lang="zh-CN" altLang="en-US" sz="36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5148208" y="843439"/>
              <a:ext cx="3281680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WORLD MODERN HISTORY</a:t>
              </a:r>
              <a:endParaRPr lang="en-US" altLang="zh-CN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tile tx="0" ty="0" sx="64000" sy="64000" flip="none" algn="b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4455" y="196850"/>
            <a:ext cx="906018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3.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【</a:t>
            </a:r>
            <a:r>
              <a:rPr lang="en-US" altLang="zh-CN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2019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陕西中考真题</a:t>
            </a:r>
            <a:r>
              <a:rPr lang="zh-CN" altLang="en-US" sz="2400" b="1">
                <a:solidFill>
                  <a:srgbClr val="FF0000"/>
                </a:solidFill>
                <a:latin typeface="华文宋体" panose="02010600040101010101" charset="-122"/>
                <a:ea typeface="华文宋体" panose="02010600040101010101" charset="-122"/>
                <a:cs typeface="宋体" panose="02010600030101010101" pitchFamily="2" charset="-122"/>
                <a:sym typeface="+mn-ea"/>
              </a:rPr>
              <a:t>•</a:t>
            </a:r>
            <a:r>
              <a:rPr lang="en-US" altLang="zh-CN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16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】</a:t>
            </a:r>
            <a:r>
              <a:rPr lang="zh-CN" sz="2400" b="0">
                <a:ea typeface="宋体" panose="02010600030101010101" pitchFamily="2" charset="-122"/>
              </a:rPr>
              <a:t>阅读表格，其内容反映出的共同历史背景是</a:t>
            </a:r>
            <a:endParaRPr lang="zh-CN" altLang="en-US" sz="2400"/>
          </a:p>
        </p:txBody>
      </p:sp>
      <p:graphicFrame>
        <p:nvGraphicFramePr>
          <p:cNvPr id="4" name="表格 3"/>
          <p:cNvGraphicFramePr/>
          <p:nvPr>
            <p:custDataLst>
              <p:tags r:id="rId2"/>
            </p:custDataLst>
          </p:nvPr>
        </p:nvGraphicFramePr>
        <p:xfrm>
          <a:off x="480060" y="1062038"/>
          <a:ext cx="7886700" cy="222948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98220"/>
                <a:gridCol w="2251710"/>
                <a:gridCol w="2423795"/>
                <a:gridCol w="2212975"/>
              </a:tblGrid>
              <a:tr h="35814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黑体" panose="02010609060101010101" pitchFamily="49" charset="-122"/>
                        </a:rPr>
                        <a:t> </a:t>
                      </a:r>
                      <a:endParaRPr lang="en-US" altLang="en-US" sz="2000" b="1">
                        <a:solidFill>
                          <a:srgbClr val="000000"/>
                        </a:solidFill>
                        <a:latin typeface="楷体" panose="02010609060101010101" charset="-122"/>
                        <a:ea typeface="楷体" panose="02010609060101010101" charset="-122"/>
                        <a:cs typeface="黑体" panose="02010609060101010101" pitchFamily="49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黑体" panose="02010609060101010101" pitchFamily="49" charset="-122"/>
                        </a:rPr>
                        <a:t>宣布废除奴隶贸易</a:t>
                      </a:r>
                      <a:endParaRPr lang="en-US" altLang="en-US" sz="2000" b="1">
                        <a:solidFill>
                          <a:srgbClr val="000000"/>
                        </a:solidFill>
                        <a:latin typeface="楷体" panose="02010609060101010101" charset="-122"/>
                        <a:ea typeface="楷体" panose="02010609060101010101" charset="-122"/>
                        <a:cs typeface="黑体" panose="02010609060101010101" pitchFamily="49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黑体" panose="02010609060101010101" pitchFamily="49" charset="-122"/>
                        </a:rPr>
                        <a:t>法律生效日期</a:t>
                      </a:r>
                      <a:endParaRPr lang="en-US" altLang="en-US" sz="2000" b="1">
                        <a:solidFill>
                          <a:srgbClr val="000000"/>
                        </a:solidFill>
                        <a:latin typeface="楷体" panose="02010609060101010101" charset="-122"/>
                        <a:ea typeface="楷体" panose="02010609060101010101" charset="-122"/>
                        <a:cs typeface="黑体" panose="02010609060101010101" pitchFamily="49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黑体" panose="02010609060101010101" pitchFamily="49" charset="-122"/>
                        </a:rPr>
                        <a:t>宣布废除奴隶制</a:t>
                      </a:r>
                      <a:endParaRPr lang="en-US" altLang="en-US" sz="2000" b="1">
                        <a:solidFill>
                          <a:srgbClr val="000000"/>
                        </a:solidFill>
                        <a:latin typeface="楷体" panose="02010609060101010101" charset="-122"/>
                        <a:ea typeface="楷体" panose="02010609060101010101" charset="-122"/>
                        <a:cs typeface="黑体" panose="02010609060101010101" pitchFamily="49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226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英国</a:t>
                      </a:r>
                      <a:endParaRPr lang="en-US" altLang="en-US" sz="2000" b="1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0">
                          <a:latin typeface="楷体" panose="02010609060101010101" charset="-122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1807</a:t>
                      </a:r>
                      <a:endParaRPr lang="en-US" altLang="en-US" sz="2000" b="0">
                        <a:latin typeface="楷体" panose="02010609060101010101" charset="-122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0">
                          <a:latin typeface="楷体" panose="02010609060101010101" charset="-122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1808.1.1</a:t>
                      </a:r>
                      <a:endParaRPr lang="en-US" altLang="en-US" sz="2000" b="0">
                        <a:latin typeface="楷体" panose="02010609060101010101" charset="-122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0">
                          <a:latin typeface="楷体" panose="02010609060101010101" charset="-122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1833</a:t>
                      </a:r>
                      <a:endParaRPr lang="en-US" altLang="en-US" sz="2000" b="0">
                        <a:latin typeface="楷体" panose="02010609060101010101" charset="-122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226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法国</a:t>
                      </a:r>
                      <a:endParaRPr lang="en-US" altLang="en-US" sz="2000" b="1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1792；1818</a:t>
                      </a:r>
                      <a:endParaRPr lang="en-US" altLang="en-US" sz="2000" b="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0">
                          <a:latin typeface="楷体" panose="02010609060101010101" charset="-122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1818</a:t>
                      </a:r>
                      <a:endParaRPr lang="en-US" altLang="en-US" sz="2000" b="0">
                        <a:latin typeface="楷体" panose="02010609060101010101" charset="-122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0">
                          <a:latin typeface="楷体" panose="02010609060101010101" charset="-122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1848</a:t>
                      </a:r>
                      <a:endParaRPr lang="en-US" altLang="en-US" sz="2000" b="0">
                        <a:latin typeface="楷体" panose="02010609060101010101" charset="-122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163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葡萄牙</a:t>
                      </a:r>
                      <a:endParaRPr lang="en-US" altLang="en-US" sz="2000" b="1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0">
                          <a:latin typeface="楷体" panose="02010609060101010101" charset="-122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1836</a:t>
                      </a:r>
                      <a:endParaRPr lang="en-US" altLang="en-US" sz="2000" b="0">
                        <a:latin typeface="楷体" panose="02010609060101010101" charset="-122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0">
                          <a:latin typeface="楷体" panose="02010609060101010101" charset="-122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2000" b="0">
                        <a:latin typeface="楷体" panose="02010609060101010101" charset="-122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0">
                          <a:latin typeface="楷体" panose="02010609060101010101" charset="-122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1865</a:t>
                      </a:r>
                      <a:endParaRPr lang="en-US" altLang="en-US" sz="2000" b="0">
                        <a:latin typeface="楷体" panose="02010609060101010101" charset="-122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226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西班牙</a:t>
                      </a:r>
                      <a:endParaRPr lang="en-US" altLang="en-US" sz="2000" b="1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0">
                          <a:latin typeface="楷体" panose="02010609060101010101" charset="-122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1820</a:t>
                      </a:r>
                      <a:endParaRPr lang="en-US" altLang="en-US" sz="2000" b="0">
                        <a:latin typeface="楷体" panose="02010609060101010101" charset="-122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1858；1869</a:t>
                      </a:r>
                      <a:endParaRPr lang="en-US" altLang="en-US" sz="2000" b="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0">
                          <a:latin typeface="楷体" panose="02010609060101010101" charset="-122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1878</a:t>
                      </a:r>
                      <a:endParaRPr lang="en-US" altLang="en-US" sz="2000" b="0">
                        <a:latin typeface="楷体" panose="02010609060101010101" charset="-122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292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英国</a:t>
                      </a:r>
                      <a:endParaRPr lang="en-US" altLang="en-US" sz="2000" b="1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0">
                          <a:latin typeface="楷体" panose="02010609060101010101" charset="-122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1836</a:t>
                      </a:r>
                      <a:endParaRPr lang="en-US" altLang="en-US" sz="2000" b="0">
                        <a:latin typeface="楷体" panose="02010609060101010101" charset="-122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2000" b="0">
                        <a:latin typeface="楷体" panose="02010609060101010101" charset="-122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0">
                          <a:latin typeface="楷体" panose="02010609060101010101" charset="-122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1878</a:t>
                      </a:r>
                      <a:endParaRPr lang="en-US" altLang="en-US" sz="2000" b="0">
                        <a:latin typeface="楷体" panose="02010609060101010101" charset="-122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386080" y="3291840"/>
            <a:ext cx="7887335" cy="1468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 algn="r" fontAlgn="auto">
              <a:lnSpc>
                <a:spcPts val="3580"/>
              </a:lnSpc>
            </a:pPr>
            <a:r>
              <a:rPr lang="en-US" altLang="zh-CN" sz="2400" b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——</a:t>
            </a:r>
            <a:r>
              <a:rPr lang="zh-CN" sz="2400" b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郑家馨《殖民主义史：非洲卷》</a:t>
            </a:r>
            <a:r>
              <a:rPr lang="zh-CN"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A.文艺复兴运动的兴起</a:t>
            </a:r>
            <a:r>
              <a:rPr lang="en-US"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   </a:t>
            </a:r>
            <a:r>
              <a:rPr lang="zh-CN"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B.早期资产阶级革命爆发C.工业革命的深入开展</a:t>
            </a:r>
            <a:r>
              <a:rPr lang="en-US"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   </a:t>
            </a:r>
            <a:r>
              <a:rPr lang="zh-CN"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D.民族解放运动空前高涨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" name="L 形 7"/>
          <p:cNvSpPr/>
          <p:nvPr/>
        </p:nvSpPr>
        <p:spPr>
          <a:xfrm rot="18720000">
            <a:off x="427355" y="4299585"/>
            <a:ext cx="666115" cy="408305"/>
          </a:xfrm>
          <a:prstGeom prst="corner">
            <a:avLst>
              <a:gd name="adj1" fmla="val 18562"/>
              <a:gd name="adj2" fmla="val 22758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tile tx="0" ty="0" sx="64000" sy="64000" flip="none" algn="b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635" y="1262380"/>
            <a:ext cx="9143365" cy="20453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 fontAlgn="auto">
              <a:lnSpc>
                <a:spcPts val="5080"/>
              </a:lnSpc>
            </a:pPr>
            <a:r>
              <a:rPr lang="en-US" altLang="zh-CN"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4.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【</a:t>
            </a:r>
            <a:r>
              <a:rPr lang="en-US" altLang="zh-CN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2020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年陕西中考真题</a:t>
            </a:r>
            <a:r>
              <a:rPr lang="zh-CN" altLang="en-US" sz="2400" b="1">
                <a:solidFill>
                  <a:srgbClr val="FF0000"/>
                </a:solidFill>
                <a:latin typeface="华文宋体" panose="02010600040101010101" charset="-122"/>
                <a:ea typeface="华文宋体" panose="02010600040101010101" charset="-122"/>
                <a:cs typeface="宋体" panose="02010600030101010101" pitchFamily="2" charset="-122"/>
              </a:rPr>
              <a:t>•</a:t>
            </a:r>
            <a:r>
              <a:rPr lang="en-US" altLang="zh-CN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14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】</a:t>
            </a:r>
            <a:r>
              <a:rPr lang="zh-CN"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公元前31年,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     </a:t>
            </a:r>
            <a:r>
              <a:rPr lang="zh-CN"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成为最后的胜利者,公元前27年,他首创“元首制”这一政治形式,掌握了最高统治实权,罗马共和国演变为罗马帝国。</a:t>
            </a:r>
            <a:endParaRPr lang="zh-CN" sz="2400" b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828030" y="1193165"/>
            <a:ext cx="1479550" cy="52197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p>
            <a:pPr algn="ctr"/>
            <a:r>
              <a:rPr lang="zh-CN" altLang="en-US" sz="2800"/>
              <a:t>屋大维</a:t>
            </a:r>
            <a:endParaRPr lang="zh-CN" altLang="en-US" sz="28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tile tx="0" ty="0" sx="64000" sy="64000" flip="none" algn="b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0" y="0"/>
            <a:ext cx="8987790" cy="10147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en-US" altLang="zh-CN" sz="20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5</a:t>
            </a:r>
            <a:r>
              <a:rPr lang="zh-CN" sz="20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lang="zh-CN" sz="20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【20</a:t>
            </a:r>
            <a:r>
              <a:rPr lang="en-US" altLang="zh-CN" sz="20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18</a:t>
            </a:r>
            <a:r>
              <a:rPr lang="zh-CN" sz="20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年陕西中考真题•</a:t>
            </a:r>
            <a:r>
              <a:rPr lang="en-US" altLang="zh-CN" sz="20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21(1)</a:t>
            </a:r>
            <a:r>
              <a:rPr lang="zh-CN" sz="20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】</a:t>
            </a:r>
            <a:r>
              <a:rPr lang="zh-CN" sz="20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某校九年级（1）班同学以“走向一体化的世界”为题展开探究活动，请你参与。材料一</a:t>
            </a:r>
            <a:endParaRPr lang="zh-CN" altLang="en-US" sz="20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3" name="图片 2"/>
          <p:cNvPicPr/>
          <p:nvPr/>
        </p:nvPicPr>
        <p:blipFill>
          <a:blip r:embed="rId2">
            <a:lum bright="-12000" contrast="18000"/>
          </a:blip>
          <a:stretch>
            <a:fillRect/>
          </a:stretch>
        </p:blipFill>
        <p:spPr>
          <a:xfrm>
            <a:off x="1000760" y="648335"/>
            <a:ext cx="7740015" cy="25596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1" name="文本框 100"/>
          <p:cNvSpPr txBox="1"/>
          <p:nvPr/>
        </p:nvSpPr>
        <p:spPr>
          <a:xfrm>
            <a:off x="43180" y="3208020"/>
            <a:ext cx="905764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（1）对哥伦布发现的航线做出完整表述。材料一中A促进了世界市场的发展，A是何史实</a:t>
            </a:r>
            <a:r>
              <a:rPr lang="en-US" altLang="zh-CN"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?</a:t>
            </a:r>
            <a:endParaRPr lang="en-US" altLang="zh-CN" sz="2400" b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03" name="文本框 102"/>
          <p:cNvSpPr txBox="1"/>
          <p:nvPr/>
        </p:nvSpPr>
        <p:spPr>
          <a:xfrm>
            <a:off x="43180" y="3957320"/>
            <a:ext cx="9144000" cy="101473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</a:bodyPr>
          <a:p>
            <a:pPr indent="0"/>
            <a:r>
              <a:rPr lang="zh-CN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宋体" panose="02010600030101010101" pitchFamily="2" charset="-122"/>
              </a:rPr>
              <a:t>表述：由欧洲（西班牙）出发，经大西洋，到达美洲的巴哈马群岛、古巴和海地等地。</a:t>
            </a:r>
            <a:endParaRPr lang="zh-CN" sz="2000" b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宋体" panose="02010600030101010101" pitchFamily="2" charset="-122"/>
            </a:endParaRPr>
          </a:p>
          <a:p>
            <a:pPr indent="0"/>
            <a:r>
              <a:rPr lang="zh-CN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宋体" panose="02010600030101010101" pitchFamily="2" charset="-122"/>
              </a:rPr>
              <a:t>A史实：早期殖民扩张</a:t>
            </a:r>
            <a:endParaRPr lang="zh-CN" altLang="en-US" sz="2000" b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 animBg="1"/>
      <p:bldP spid="103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tile tx="0" ty="0" sx="64000" sy="64000" flip="none" algn="b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/>
        </p:nvSpPr>
        <p:spPr>
          <a:xfrm>
            <a:off x="0" y="0"/>
            <a:ext cx="9144000" cy="10147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en-US" altLang="zh-CN" sz="2000" b="0">
                <a:latin typeface="宋体" panose="02010600030101010101" pitchFamily="2" charset="-122"/>
                <a:ea typeface="宋体" panose="02010600030101010101" pitchFamily="2" charset="-122"/>
              </a:rPr>
              <a:t>6</a:t>
            </a:r>
            <a:r>
              <a:rPr lang="zh-CN" sz="2000" b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r>
              <a:rPr lang="zh-CN" altLang="en-US" sz="20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【</a:t>
            </a:r>
            <a:r>
              <a:rPr lang="en-US" altLang="zh-CN" sz="20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2019</a:t>
            </a:r>
            <a:r>
              <a:rPr lang="zh-CN" altLang="en-US" sz="20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年陕西中考真题</a:t>
            </a:r>
            <a:r>
              <a:rPr lang="zh-CN" altLang="en-US" sz="2000">
                <a:solidFill>
                  <a:srgbClr val="FF0000"/>
                </a:solidFill>
                <a:latin typeface="华文宋体" panose="02010600040101010101" charset="-122"/>
                <a:ea typeface="华文宋体" panose="02010600040101010101" charset="-122"/>
                <a:cs typeface="宋体" panose="02010600030101010101" pitchFamily="2" charset="-122"/>
                <a:sym typeface="+mn-ea"/>
              </a:rPr>
              <a:t>•</a:t>
            </a:r>
            <a:r>
              <a:rPr lang="en-US" altLang="zh-CN" sz="2000">
                <a:solidFill>
                  <a:srgbClr val="FF0000"/>
                </a:solidFill>
                <a:latin typeface="华文宋体" panose="02010600040101010101" charset="-122"/>
                <a:ea typeface="华文宋体" panose="02010600040101010101" charset="-122"/>
                <a:cs typeface="宋体" panose="02010600030101010101" pitchFamily="2" charset="-122"/>
                <a:sym typeface="+mn-ea"/>
              </a:rPr>
              <a:t>21</a:t>
            </a:r>
            <a:r>
              <a:rPr lang="zh-CN" altLang="en-US" sz="2000">
                <a:solidFill>
                  <a:srgbClr val="FF0000"/>
                </a:solidFill>
                <a:latin typeface="华文宋体" panose="02010600040101010101" charset="-122"/>
                <a:ea typeface="华文宋体" panose="02010600040101010101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en-US" altLang="zh-CN" sz="2000">
                <a:solidFill>
                  <a:srgbClr val="FF0000"/>
                </a:solidFill>
                <a:latin typeface="华文宋体" panose="02010600040101010101" charset="-122"/>
                <a:ea typeface="华文宋体" panose="02010600040101010101" charset="-122"/>
                <a:cs typeface="宋体" panose="02010600030101010101" pitchFamily="2" charset="-122"/>
                <a:sym typeface="+mn-ea"/>
              </a:rPr>
              <a:t>1</a:t>
            </a:r>
            <a:r>
              <a:rPr lang="zh-CN" altLang="en-US" sz="2000">
                <a:solidFill>
                  <a:srgbClr val="FF0000"/>
                </a:solidFill>
                <a:latin typeface="华文宋体" panose="02010600040101010101" charset="-122"/>
                <a:ea typeface="华文宋体" panose="02010600040101010101" charset="-122"/>
                <a:cs typeface="宋体" panose="02010600030101010101" pitchFamily="2" charset="-122"/>
                <a:sym typeface="+mn-ea"/>
              </a:rPr>
              <a:t>）</a:t>
            </a:r>
            <a:r>
              <a:rPr lang="zh-CN" altLang="en-US" sz="20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】</a:t>
            </a:r>
            <a:r>
              <a:rPr lang="zh-CN" sz="2000" b="0">
                <a:latin typeface="宋体" panose="02010600030101010101" pitchFamily="2" charset="-122"/>
                <a:ea typeface="宋体" panose="02010600030101010101" pitchFamily="2" charset="-122"/>
              </a:rPr>
              <a:t>某校九年级二班同学以“民族主义与全球化”为主题进行探究，请你参与。</a:t>
            </a:r>
            <a:endParaRPr lang="zh-CN" sz="2000" b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0"/>
            <a:r>
              <a:rPr lang="zh-CN" sz="2000" b="0">
                <a:latin typeface="宋体" panose="02010600030101010101" pitchFamily="2" charset="-122"/>
                <a:ea typeface="宋体" panose="02010600030101010101" pitchFamily="2" charset="-122"/>
              </a:rPr>
              <a:t>材料一                 </a:t>
            </a:r>
            <a:r>
              <a:rPr lang="zh-CN" sz="20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民族主义发展历程表</a:t>
            </a:r>
            <a:endParaRPr lang="zh-CN" altLang="en-US" sz="20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aphicFrame>
        <p:nvGraphicFramePr>
          <p:cNvPr id="2" name="表格 1"/>
          <p:cNvGraphicFramePr/>
          <p:nvPr>
            <p:custDataLst>
              <p:tags r:id="rId2"/>
            </p:custDataLst>
          </p:nvPr>
        </p:nvGraphicFramePr>
        <p:xfrm>
          <a:off x="108585" y="988060"/>
          <a:ext cx="9013825" cy="25615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99920"/>
                <a:gridCol w="2467610"/>
                <a:gridCol w="2063115"/>
                <a:gridCol w="2583180"/>
              </a:tblGrid>
              <a:tr h="3672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</a:rPr>
                        <a:t>阶段</a:t>
                      </a:r>
                      <a:endParaRPr lang="en-US" altLang="en-US" sz="1800" b="0">
                        <a:solidFill>
                          <a:srgbClr val="000000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  <a:cs typeface="黑体" panose="02010609060101010101" pitchFamily="49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</a:rPr>
                        <a:t>时间</a:t>
                      </a:r>
                      <a:endParaRPr lang="en-US" altLang="en-US" sz="1800" b="0">
                        <a:solidFill>
                          <a:srgbClr val="000000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  <a:cs typeface="黑体" panose="02010609060101010101" pitchFamily="49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</a:rPr>
                        <a:t>主要涉及地区</a:t>
                      </a:r>
                      <a:endParaRPr lang="en-US" altLang="en-US" sz="1800" b="0">
                        <a:solidFill>
                          <a:srgbClr val="000000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  <a:cs typeface="黑体" panose="02010609060101010101" pitchFamily="49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</a:rPr>
                        <a:t>主要表现</a:t>
                      </a:r>
                      <a:endParaRPr lang="en-US" altLang="en-US" sz="1800" b="0">
                        <a:solidFill>
                          <a:srgbClr val="000000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  <a:cs typeface="黑体" panose="02010609060101010101" pitchFamily="49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solidFill>
                            <a:srgbClr val="FF0000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第一阶段形成</a:t>
                      </a:r>
                      <a:endParaRPr lang="en-US" altLang="en-US" sz="1800" b="0">
                        <a:solidFill>
                          <a:srgbClr val="FF0000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solidFill>
                            <a:srgbClr val="FF0000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16世纪—19世纪中叶</a:t>
                      </a:r>
                      <a:endParaRPr lang="en-US" altLang="en-US" sz="1800" b="0">
                        <a:solidFill>
                          <a:srgbClr val="FF0000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solidFill>
                            <a:srgbClr val="FF0000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由欧洲到北美</a:t>
                      </a:r>
                      <a:endParaRPr lang="en-US" altLang="en-US" sz="1800" b="0">
                        <a:solidFill>
                          <a:srgbClr val="FF0000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800" b="0">
                          <a:solidFill>
                            <a:srgbClr val="FF0000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民族主义和民主主义融为一体</a:t>
                      </a:r>
                      <a:endParaRPr lang="en-US" altLang="en-US" sz="1800" b="0">
                        <a:solidFill>
                          <a:srgbClr val="FF0000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第二阶段发展和扩散</a:t>
                      </a:r>
                      <a:endParaRPr lang="en-US" altLang="en-US" sz="1800" b="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19世纪中叶—20世纪中叶</a:t>
                      </a:r>
                      <a:endParaRPr lang="en-US" altLang="en-US" sz="1800" b="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逐渐波及世界</a:t>
                      </a:r>
                      <a:endParaRPr lang="en-US" altLang="en-US" sz="1800" b="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800" b="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民族国家的涌现；民族解放运动的兴起</a:t>
                      </a:r>
                      <a:endParaRPr lang="en-US" altLang="en-US" sz="1800" b="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第三阶段在全球的确立</a:t>
                      </a:r>
                      <a:endParaRPr lang="en-US" altLang="en-US" sz="1800" b="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20世纪中叶—20世纪90年代</a:t>
                      </a:r>
                      <a:endParaRPr lang="en-US" altLang="en-US" sz="1800" b="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亚、非、拉地区和欧洲</a:t>
                      </a:r>
                      <a:endParaRPr lang="en-US" altLang="en-US" sz="1800" b="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800" b="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亚、非、拉民族民主运动和欧洲共同体的形成</a:t>
                      </a:r>
                      <a:endParaRPr lang="en-US" altLang="en-US" sz="1800" b="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第四阶段陷入困境和新发展</a:t>
                      </a:r>
                      <a:endParaRPr lang="en-US" altLang="en-US" sz="1800" b="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20世纪90年代以来</a:t>
                      </a:r>
                      <a:endParaRPr lang="en-US" altLang="en-US" sz="1800" b="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全球</a:t>
                      </a:r>
                      <a:endParaRPr lang="en-US" altLang="en-US" sz="1800" b="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800" b="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民族主义受到冲击；地区间民族矛盾突出</a:t>
                      </a:r>
                      <a:endParaRPr lang="en-US" altLang="en-US" sz="1800" b="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文本框 2"/>
          <p:cNvSpPr txBox="1"/>
          <p:nvPr/>
        </p:nvSpPr>
        <p:spPr>
          <a:xfrm>
            <a:off x="11430" y="3293110"/>
            <a:ext cx="9121775" cy="10147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 algn="l"/>
            <a:r>
              <a:rPr lang="en-US" sz="2000" b="0">
                <a:solidFill>
                  <a:srgbClr val="000000"/>
                </a:solidFill>
                <a:latin typeface="仿宋" panose="02010609060101010101" charset="-122"/>
                <a:cs typeface="宋体" panose="02010600030101010101" pitchFamily="2" charset="-122"/>
              </a:rPr>
              <a:t>                                 ——</a:t>
            </a:r>
            <a:r>
              <a:rPr lang="zh-CN" sz="2000" b="0">
                <a:solidFill>
                  <a:srgbClr val="000000"/>
                </a:solidFill>
                <a:ea typeface="仿宋" panose="02010609060101010101" charset="-122"/>
              </a:rPr>
              <a:t>本尼迪克特</a:t>
            </a:r>
            <a:r>
              <a:rPr lang="en-US" sz="2000" b="0">
                <a:solidFill>
                  <a:srgbClr val="000000"/>
                </a:solidFill>
                <a:latin typeface="仿宋" panose="02010609060101010101" charset="-122"/>
                <a:cs typeface="宋体" panose="02010600030101010101" pitchFamily="2" charset="-122"/>
              </a:rPr>
              <a:t>·</a:t>
            </a:r>
            <a:r>
              <a:rPr lang="zh-CN" sz="2000" b="0">
                <a:solidFill>
                  <a:srgbClr val="000000"/>
                </a:solidFill>
                <a:ea typeface="仿宋" panose="02010609060101010101" charset="-122"/>
              </a:rPr>
              <a:t>安德森《想象的共同体》</a:t>
            </a:r>
            <a:r>
              <a:rPr lang="zh-CN" sz="2000" b="0">
                <a:ea typeface="宋体" panose="02010600030101010101" pitchFamily="2" charset="-122"/>
              </a:rPr>
              <a:t>（1）对材料一中第一阶段的主要表现用美国独立战争性质加以说明。</a:t>
            </a:r>
            <a:endParaRPr lang="zh-CN" altLang="en-US" sz="2000"/>
          </a:p>
        </p:txBody>
      </p:sp>
      <p:sp>
        <p:nvSpPr>
          <p:cNvPr id="5" name="文本框 4"/>
          <p:cNvSpPr txBox="1"/>
          <p:nvPr/>
        </p:nvSpPr>
        <p:spPr>
          <a:xfrm>
            <a:off x="290195" y="4307840"/>
            <a:ext cx="7642225" cy="39878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zh-CN" altLang="en-US" sz="2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说明：既是一场民族解放战争，又是一场资产阶级革命。</a:t>
            </a:r>
            <a:endParaRPr lang="zh-CN" altLang="en-US" sz="20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tile tx="0" ty="0" sx="64000" sy="64000" flip="none" algn="b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/>
        </p:nvSpPr>
        <p:spPr>
          <a:xfrm>
            <a:off x="-69215" y="0"/>
            <a:ext cx="9144000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en-US" altLang="zh-CN" sz="20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7.</a:t>
            </a:r>
            <a:r>
              <a:rPr lang="zh-CN" altLang="en-US" sz="20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【</a:t>
            </a:r>
            <a:r>
              <a:rPr lang="en-US" altLang="zh-CN" sz="20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2020</a:t>
            </a:r>
            <a:r>
              <a:rPr lang="zh-CN" altLang="en-US" sz="20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年陕西中考真题</a:t>
            </a:r>
            <a:r>
              <a:rPr lang="zh-CN" altLang="en-US" sz="2000">
                <a:solidFill>
                  <a:srgbClr val="FF0000"/>
                </a:solidFill>
                <a:latin typeface="华文宋体" panose="02010600040101010101" charset="-122"/>
                <a:ea typeface="华文宋体" panose="02010600040101010101" charset="-122"/>
                <a:cs typeface="宋体" panose="02010600030101010101" pitchFamily="2" charset="-122"/>
                <a:sym typeface="+mn-ea"/>
              </a:rPr>
              <a:t>•</a:t>
            </a:r>
            <a:r>
              <a:rPr lang="en-US" altLang="zh-CN" sz="2000">
                <a:solidFill>
                  <a:srgbClr val="FF0000"/>
                </a:solidFill>
                <a:latin typeface="华文宋体" panose="02010600040101010101" charset="-122"/>
                <a:ea typeface="华文宋体" panose="02010600040101010101" charset="-122"/>
                <a:cs typeface="宋体" panose="02010600030101010101" pitchFamily="2" charset="-122"/>
                <a:sym typeface="+mn-ea"/>
              </a:rPr>
              <a:t>19</a:t>
            </a:r>
            <a:r>
              <a:rPr lang="zh-CN" altLang="en-US" sz="2000">
                <a:solidFill>
                  <a:srgbClr val="FF0000"/>
                </a:solidFill>
                <a:latin typeface="华文宋体" panose="02010600040101010101" charset="-122"/>
                <a:ea typeface="华文宋体" panose="02010600040101010101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en-US" altLang="zh-CN" sz="2000">
                <a:solidFill>
                  <a:srgbClr val="FF0000"/>
                </a:solidFill>
                <a:latin typeface="华文宋体" panose="02010600040101010101" charset="-122"/>
                <a:ea typeface="华文宋体" panose="02010600040101010101" charset="-122"/>
                <a:cs typeface="宋体" panose="02010600030101010101" pitchFamily="2" charset="-122"/>
                <a:sym typeface="+mn-ea"/>
              </a:rPr>
              <a:t>1</a:t>
            </a:r>
            <a:r>
              <a:rPr lang="zh-CN" altLang="en-US" sz="2000">
                <a:solidFill>
                  <a:srgbClr val="FF0000"/>
                </a:solidFill>
                <a:latin typeface="华文宋体" panose="02010600040101010101" charset="-122"/>
                <a:ea typeface="华文宋体" panose="02010600040101010101" charset="-122"/>
                <a:cs typeface="宋体" panose="02010600030101010101" pitchFamily="2" charset="-122"/>
                <a:sym typeface="+mn-ea"/>
              </a:rPr>
              <a:t>）</a:t>
            </a:r>
            <a:r>
              <a:rPr lang="zh-CN" sz="2000" b="0">
                <a:ea typeface="宋体" panose="02010600030101010101" pitchFamily="2" charset="-122"/>
                <a:cs typeface="Times New Roman" panose="02020603050405020304" pitchFamily="18" charset="0"/>
              </a:rPr>
              <a:t>某校九年级(1)班同学以城市化与城市治理”为主题展开探究活动，请你参与。</a:t>
            </a:r>
            <a:endParaRPr lang="zh-CN" altLang="en-US" sz="2000" b="1"/>
          </a:p>
        </p:txBody>
      </p:sp>
      <p:pic>
        <p:nvPicPr>
          <p:cNvPr id="2" name="图片 1"/>
          <p:cNvPicPr/>
          <p:nvPr/>
        </p:nvPicPr>
        <p:blipFill>
          <a:blip r:embed="rId2"/>
          <a:stretch>
            <a:fillRect/>
          </a:stretch>
        </p:blipFill>
        <p:spPr>
          <a:xfrm>
            <a:off x="4332605" y="706120"/>
            <a:ext cx="4811395" cy="30892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2"/>
          <p:cNvPicPr/>
          <p:nvPr/>
        </p:nvPicPr>
        <p:blipFill>
          <a:blip r:embed="rId3">
            <a:lum bright="-6000" contrast="6000"/>
          </a:blip>
          <a:stretch>
            <a:fillRect/>
          </a:stretch>
        </p:blipFill>
        <p:spPr>
          <a:xfrm>
            <a:off x="104140" y="706755"/>
            <a:ext cx="4108450" cy="308864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3" name="文本框 102"/>
          <p:cNvSpPr txBox="1"/>
          <p:nvPr/>
        </p:nvSpPr>
        <p:spPr>
          <a:xfrm>
            <a:off x="-635" y="3957955"/>
            <a:ext cx="914463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133985"/>
            <a:r>
              <a:rPr lang="zh-CN" sz="20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0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zh-CN" altLang="en-US" sz="20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</a:t>
            </a:r>
            <a:r>
              <a:rPr lang="zh-CN" sz="20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从图中可得到英国社会发展哪些信息?结合所学知识,简析材料一中所述措施的原因。</a:t>
            </a:r>
            <a:endParaRPr lang="zh-CN" altLang="en-US" sz="20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-635" y="0"/>
            <a:ext cx="9144635" cy="2399665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p>
            <a:pPr indent="0" fontAlgn="auto">
              <a:lnSpc>
                <a:spcPts val="3000"/>
              </a:lnSpc>
            </a:pPr>
            <a:r>
              <a:rPr lang="zh-CN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信息</a:t>
            </a:r>
            <a:r>
              <a:rPr 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lang="zh-CN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①英国从</a:t>
            </a:r>
            <a:r>
              <a:rPr lang="en-US" altLang="zh-CN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18</a:t>
            </a:r>
            <a:r>
              <a:rPr lang="zh-CN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世纪中期到</a:t>
            </a:r>
            <a:r>
              <a:rPr lang="en-US" altLang="zh-CN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19</a:t>
            </a:r>
            <a:r>
              <a:rPr lang="zh-CN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世纪</a:t>
            </a:r>
            <a:r>
              <a:rPr lang="en-US" altLang="zh-CN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70</a:t>
            </a:r>
            <a:r>
              <a:rPr lang="zh-CN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年代城市人口增加，农村人口下降；</a:t>
            </a:r>
            <a:endParaRPr lang="zh-CN" sz="2000" b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 fontAlgn="auto">
              <a:lnSpc>
                <a:spcPts val="3000"/>
              </a:lnSpc>
            </a:pPr>
            <a:r>
              <a:rPr lang="zh-CN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②英国城市化发展；③英国城市化与工业革命同步。</a:t>
            </a:r>
            <a:endParaRPr lang="zh-CN" sz="2000" b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 fontAlgn="auto">
              <a:lnSpc>
                <a:spcPts val="3000"/>
              </a:lnSpc>
            </a:pPr>
            <a:r>
              <a:rPr lang="zh-CN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原因</a:t>
            </a:r>
            <a:r>
              <a:rPr 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lang="zh-CN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①资产阶级政治制度逐步完善；</a:t>
            </a:r>
            <a:endParaRPr lang="zh-CN" sz="2000" b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 fontAlgn="auto">
              <a:lnSpc>
                <a:spcPts val="3000"/>
              </a:lnSpc>
            </a:pPr>
            <a:r>
              <a:rPr lang="zh-CN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②城市通常缺乏统一的规划；</a:t>
            </a:r>
            <a:endParaRPr lang="zh-CN" sz="2000" b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 fontAlgn="auto">
              <a:lnSpc>
                <a:spcPts val="3000"/>
              </a:lnSpc>
            </a:pPr>
            <a:r>
              <a:rPr lang="zh-CN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③城市的环境很差,环境污染日益严重,城市问题逐渐增多。</a:t>
            </a:r>
            <a:endParaRPr lang="zh-CN" altLang="en-US" sz="2000" b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tile tx="0" ty="0" sx="64000" sy="64000" flip="none" algn="b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0" y="92075"/>
            <a:ext cx="9143365" cy="10096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 fontAlgn="auto">
              <a:lnSpc>
                <a:spcPts val="3580"/>
              </a:lnSpc>
            </a:pPr>
            <a:r>
              <a:rPr lang="en-US" altLang="zh-CN" sz="2400" b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8.</a:t>
            </a:r>
            <a:r>
              <a:rPr lang="zh-CN" altLang="en-US" sz="2400" b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【</a:t>
            </a:r>
            <a:r>
              <a:rPr lang="en-US" altLang="zh-CN" sz="2400" b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2018</a:t>
            </a:r>
            <a:r>
              <a:rPr lang="zh-CN" altLang="en-US" sz="2400" b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陕西中考真题</a:t>
            </a:r>
            <a:r>
              <a:rPr lang="zh-CN" altLang="en-US" sz="2400" b="0">
                <a:solidFill>
                  <a:srgbClr val="FF0000"/>
                </a:solidFill>
                <a:latin typeface="华文宋体" panose="02010600040101010101" charset="-122"/>
                <a:ea typeface="华文宋体" panose="02010600040101010101" charset="-122"/>
                <a:cs typeface="宋体" panose="02010600030101010101" pitchFamily="2" charset="-122"/>
              </a:rPr>
              <a:t>•</a:t>
            </a:r>
            <a:r>
              <a:rPr lang="en-US" altLang="zh-CN" sz="2400" b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20</a:t>
            </a:r>
            <a:r>
              <a:rPr lang="zh-CN" altLang="en-US" sz="2400" b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400" b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zh-CN" altLang="en-US" sz="2400" b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）】</a:t>
            </a:r>
            <a:r>
              <a:rPr lang="zh-CN"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阅读下列材料，回答问题。</a:t>
            </a:r>
            <a:endParaRPr lang="zh-CN" sz="2400" b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 fontAlgn="auto">
              <a:lnSpc>
                <a:spcPts val="3580"/>
              </a:lnSpc>
            </a:pPr>
            <a:r>
              <a:rPr lang="zh-CN" altLang="en-US"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材料二：</a:t>
            </a:r>
            <a:endParaRPr lang="zh-CN" altLang="en-US" sz="2400" b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2" name="图片 10" descr="s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7295" y="648335"/>
            <a:ext cx="7926070" cy="22936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0" y="2941955"/>
            <a:ext cx="9060180" cy="1630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>
              <a:lnSpc>
                <a:spcPts val="4000"/>
              </a:lnSpc>
            </a:pPr>
            <a:r>
              <a:rPr lang="zh-CN" altLang="en-US" sz="2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（2）《共产党宣言》是为哪一组织撰写的革命纲领？材料二图A中</a:t>
            </a:r>
            <a:r>
              <a:rPr lang="zh-CN" altLang="en-US" sz="20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马克思两大理论成果</a:t>
            </a:r>
            <a:r>
              <a:rPr lang="zh-CN" altLang="en-US" sz="2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毛泽东分别是如何实践发展的？图B中观点邓小平是如何在开创中国社会主义建设新局面中实践的？</a:t>
            </a:r>
            <a:endParaRPr lang="zh-CN" altLang="en-US" sz="20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03" name="文本框 102"/>
          <p:cNvSpPr txBox="1"/>
          <p:nvPr/>
        </p:nvSpPr>
        <p:spPr>
          <a:xfrm>
            <a:off x="175895" y="648335"/>
            <a:ext cx="8967470" cy="224536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p>
            <a:pPr indent="0"/>
            <a:r>
              <a:rPr lang="zh-CN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宋体" panose="02010600030101010101" pitchFamily="2" charset="-122"/>
              </a:rPr>
              <a:t>（2）</a:t>
            </a:r>
            <a:r>
              <a:rPr lang="zh-CN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宋体" panose="02010600030101010101" pitchFamily="2" charset="-122"/>
              </a:rPr>
              <a:t>组织：</a:t>
            </a:r>
            <a:r>
              <a:rPr lang="zh-CN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宋体" panose="02010600030101010101" pitchFamily="2" charset="-122"/>
              </a:rPr>
              <a:t>共产主义者同盟。</a:t>
            </a:r>
            <a:endParaRPr lang="zh-CN" sz="2000" b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宋体" panose="02010600030101010101" pitchFamily="2" charset="-122"/>
            </a:endParaRPr>
          </a:p>
          <a:p>
            <a:pPr indent="0"/>
            <a:r>
              <a:rPr lang="zh-CN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宋体" panose="02010600030101010101" pitchFamily="2" charset="-122"/>
              </a:rPr>
              <a:t> </a:t>
            </a:r>
            <a:r>
              <a:rPr lang="zh-CN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宋体" panose="02010600030101010101" pitchFamily="2" charset="-122"/>
              </a:rPr>
              <a:t>实践发展表现：</a:t>
            </a:r>
            <a:r>
              <a:rPr lang="zh-CN" sz="200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宋体" panose="02010600030101010101" pitchFamily="2" charset="-122"/>
              </a:rPr>
              <a:t>无产阶级革命理论：</a:t>
            </a:r>
            <a:r>
              <a:rPr lang="zh-CN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宋体" panose="02010600030101010101" pitchFamily="2" charset="-122"/>
              </a:rPr>
              <a:t>农村包围城市，武装夺取政权；走从新民主主义社会向社会主义社会过渡的道路（新民主主义理论）。</a:t>
            </a:r>
            <a:r>
              <a:rPr lang="zh-CN" sz="2000" b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宋体" panose="02010600030101010101" pitchFamily="2" charset="-122"/>
              </a:rPr>
              <a:t>无产阶级专政理论：</a:t>
            </a:r>
            <a:r>
              <a:rPr lang="zh-CN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宋体" panose="02010600030101010101" pitchFamily="2" charset="-122"/>
              </a:rPr>
              <a:t>社会主义工业化和社会主义改造同时并举；走出一条适合中国国情的工业化道路。</a:t>
            </a:r>
            <a:endParaRPr lang="zh-CN" sz="2000" b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宋体" panose="02010600030101010101" pitchFamily="2" charset="-122"/>
            </a:endParaRPr>
          </a:p>
          <a:p>
            <a:pPr indent="0"/>
            <a:r>
              <a:rPr lang="zh-CN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宋体" panose="02010600030101010101" pitchFamily="2" charset="-122"/>
              </a:rPr>
              <a:t>实践：</a:t>
            </a:r>
            <a:r>
              <a:rPr lang="zh-CN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宋体" panose="02010600030101010101" pitchFamily="2" charset="-122"/>
              </a:rPr>
              <a:t>实行改革开放；建立社会主义市场经济；形成建设有中国特色的社会主义理论。</a:t>
            </a:r>
            <a:endParaRPr lang="zh-CN" altLang="en-US" sz="2000" b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 bldLvl="0" animBg="1"/>
      <p:bldP spid="103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tile tx="0" ty="0" sx="64000" sy="64000" flip="none" algn="b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2195736" y="817144"/>
            <a:ext cx="4752528" cy="2107408"/>
          </a:xfrm>
          <a:prstGeom prst="rect">
            <a:avLst/>
          </a:prstGeom>
          <a:noFill/>
          <a:ln w="38100">
            <a:solidFill>
              <a:srgbClr val="7F5E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2375756" y="1585725"/>
            <a:ext cx="4392488" cy="1202049"/>
          </a:xfrm>
          <a:prstGeom prst="rect">
            <a:avLst/>
          </a:prstGeom>
          <a:solidFill>
            <a:srgbClr val="7F5E4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3239852" y="817144"/>
            <a:ext cx="26642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dirty="0">
                <a:solidFill>
                  <a:srgbClr val="7F5E40"/>
                </a:solidFill>
                <a:ea typeface="黑体" panose="02010609060101010101" pitchFamily="49" charset="-122"/>
              </a:rPr>
              <a:t>PART 1</a:t>
            </a:r>
            <a:endParaRPr lang="zh-CN" altLang="en-US" sz="4400" dirty="0">
              <a:solidFill>
                <a:srgbClr val="7F5E40"/>
              </a:solidFill>
              <a:ea typeface="黑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151505" y="1648460"/>
            <a:ext cx="284099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世界古代史</a:t>
            </a:r>
            <a:endParaRPr lang="zh-CN" altLang="en-US" sz="28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WORLD ANCIENT HISTORY</a:t>
            </a:r>
            <a:endParaRPr lang="zh-CN" altLang="en-US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1" grpId="0" animBg="1"/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tile tx="0" ty="0" sx="64000" sy="64000" flip="none" algn="b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2195830" y="1377950"/>
            <a:ext cx="5419090" cy="1546860"/>
          </a:xfrm>
          <a:prstGeom prst="rect">
            <a:avLst/>
          </a:prstGeom>
          <a:noFill/>
          <a:ln w="38100">
            <a:solidFill>
              <a:srgbClr val="7F5E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2376170" y="1550670"/>
            <a:ext cx="5101590" cy="1202055"/>
          </a:xfrm>
          <a:prstGeom prst="rect">
            <a:avLst/>
          </a:prstGeom>
          <a:solidFill>
            <a:srgbClr val="7F5E4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4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奴隶社会</a:t>
            </a:r>
            <a:endParaRPr lang="zh-CN" altLang="en-US" sz="44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Rectangle 5"/>
          <p:cNvSpPr/>
          <p:nvPr/>
        </p:nvSpPr>
        <p:spPr>
          <a:xfrm>
            <a:off x="2312670" y="3228975"/>
            <a:ext cx="4297680" cy="911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anchor="t">
            <a:spAutoFit/>
            <a:scene3d>
              <a:camera prst="orthographicFront"/>
              <a:lightRig rig="threePt" dir="t"/>
            </a:scene3d>
          </a:bodyPr>
          <a:p>
            <a:pPr algn="l" fontAlgn="auto">
              <a:lnSpc>
                <a:spcPts val="3200"/>
              </a:lnSpc>
            </a:pPr>
            <a:r>
              <a:rPr lang="zh-CN" altLang="en-US" sz="2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早期人类对自然环境的依赖性强；</a:t>
            </a:r>
            <a:endParaRPr lang="zh-CN" altLang="en-US" sz="2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 fontAlgn="auto">
              <a:lnSpc>
                <a:spcPts val="3200"/>
              </a:lnSpc>
            </a:pPr>
            <a:r>
              <a:rPr lang="zh-CN" altLang="en-US" sz="2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不同的地理环境造就不同的文明类型</a:t>
            </a:r>
            <a:endParaRPr lang="zh-CN" altLang="en-US" sz="2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ldLvl="0" animBg="1"/>
      <p:bldP spid="11" grpId="0" bldLvl="0" animBg="1"/>
      <p:bldP spid="2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椭圆 10"/>
          <p:cNvSpPr/>
          <p:nvPr/>
        </p:nvSpPr>
        <p:spPr>
          <a:xfrm>
            <a:off x="2492570" y="559595"/>
            <a:ext cx="44299" cy="6524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-635" y="0"/>
            <a:ext cx="9144635" cy="5144135"/>
          </a:xfrm>
          <a:prstGeom prst="rect">
            <a:avLst/>
          </a:prstGeom>
          <a:ln w="28575" cmpd="dbl">
            <a:solidFill>
              <a:srgbClr val="7030A0"/>
            </a:solidFill>
            <a:prstDash val="solid"/>
          </a:ln>
        </p:spPr>
      </p:pic>
      <p:sp>
        <p:nvSpPr>
          <p:cNvPr id="5" name="文本框 4"/>
          <p:cNvSpPr txBox="1"/>
          <p:nvPr/>
        </p:nvSpPr>
        <p:spPr>
          <a:xfrm>
            <a:off x="2980055" y="97790"/>
            <a:ext cx="6163945" cy="64516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1.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大河文明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——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古代亚非文明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tile tx="0" ty="0" sx="64000" sy="64000" flip="none" algn="b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74295" y="193040"/>
            <a:ext cx="7045325" cy="64516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2.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海洋文明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——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古希腊、罗马文明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0" y="2726690"/>
            <a:ext cx="9135110" cy="491490"/>
          </a:xfrm>
          <a:prstGeom prst="rect">
            <a:avLst/>
          </a:prstGeom>
          <a:solidFill>
            <a:srgbClr val="7F5E40">
              <a:alpha val="70000"/>
            </a:srgbClr>
          </a:solidFill>
        </p:spPr>
        <p:txBody>
          <a:bodyPr wrap="square" rtlCol="0">
            <a:spAutoFit/>
          </a:bodyPr>
          <a:lstStyle/>
          <a:p>
            <a:pPr lvl="0" algn="just"/>
            <a:r>
              <a:rPr lang="zh-CN" altLang="en-US" sz="12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endParaRPr lang="zh-CN" altLang="en-US" sz="14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/>
            <a:endParaRPr lang="zh-CN" altLang="en-US" sz="14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流程图: 联系 10"/>
          <p:cNvSpPr/>
          <p:nvPr/>
        </p:nvSpPr>
        <p:spPr>
          <a:xfrm>
            <a:off x="251460" y="314769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0" y="2143125"/>
            <a:ext cx="10693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600" b="1"/>
              <a:t>罗马城邦</a:t>
            </a:r>
            <a:endParaRPr lang="zh-CN" altLang="en-US" sz="1600" b="1"/>
          </a:p>
          <a:p>
            <a:r>
              <a:rPr lang="zh-CN" altLang="en-US" sz="1600" b="1"/>
              <a:t>兴起</a:t>
            </a:r>
            <a:endParaRPr lang="zh-CN" altLang="en-US" sz="1600" b="1"/>
          </a:p>
        </p:txBody>
      </p:sp>
      <p:sp>
        <p:nvSpPr>
          <p:cNvPr id="13" name="流程图: 联系 12"/>
          <p:cNvSpPr/>
          <p:nvPr/>
        </p:nvSpPr>
        <p:spPr>
          <a:xfrm>
            <a:off x="1383665" y="314261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流程图: 联系 13"/>
          <p:cNvSpPr/>
          <p:nvPr/>
        </p:nvSpPr>
        <p:spPr>
          <a:xfrm>
            <a:off x="2582545" y="314261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流程图: 联系 14"/>
          <p:cNvSpPr/>
          <p:nvPr/>
        </p:nvSpPr>
        <p:spPr>
          <a:xfrm>
            <a:off x="4455795" y="314261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流程图: 联系 15"/>
          <p:cNvSpPr/>
          <p:nvPr/>
        </p:nvSpPr>
        <p:spPr>
          <a:xfrm>
            <a:off x="6132195" y="3154680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流程图: 联系 17"/>
          <p:cNvSpPr/>
          <p:nvPr/>
        </p:nvSpPr>
        <p:spPr>
          <a:xfrm>
            <a:off x="7258685" y="314261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流程图: 联系 18"/>
          <p:cNvSpPr/>
          <p:nvPr/>
        </p:nvSpPr>
        <p:spPr>
          <a:xfrm>
            <a:off x="8446770" y="314261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/>
        </p:nvSpPr>
        <p:spPr>
          <a:xfrm>
            <a:off x="1069340" y="2143125"/>
            <a:ext cx="100076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1600" b="1"/>
              <a:t>希腊城邦</a:t>
            </a:r>
            <a:endParaRPr lang="zh-CN" altLang="en-US" sz="1600" b="1"/>
          </a:p>
          <a:p>
            <a:r>
              <a:rPr lang="zh-CN" altLang="en-US" sz="1600" b="1"/>
              <a:t>兴起</a:t>
            </a:r>
            <a:endParaRPr lang="zh-CN" altLang="en-US" sz="1600" b="1"/>
          </a:p>
        </p:txBody>
      </p:sp>
      <p:sp>
        <p:nvSpPr>
          <p:cNvPr id="21" name="文本框 20"/>
          <p:cNvSpPr txBox="1"/>
          <p:nvPr/>
        </p:nvSpPr>
        <p:spPr>
          <a:xfrm>
            <a:off x="4138930" y="2143125"/>
            <a:ext cx="100076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1600" b="1"/>
              <a:t>罗马帝国</a:t>
            </a:r>
            <a:endParaRPr lang="zh-CN" altLang="en-US" sz="1600" b="1"/>
          </a:p>
          <a:p>
            <a:r>
              <a:rPr lang="zh-CN" altLang="en-US" sz="1600" b="1"/>
              <a:t>建立</a:t>
            </a:r>
            <a:endParaRPr lang="zh-CN" altLang="en-US" sz="1600" b="1"/>
          </a:p>
        </p:txBody>
      </p:sp>
      <p:sp>
        <p:nvSpPr>
          <p:cNvPr id="22" name="文本框 21"/>
          <p:cNvSpPr txBox="1"/>
          <p:nvPr/>
        </p:nvSpPr>
        <p:spPr>
          <a:xfrm>
            <a:off x="5543550" y="2143760"/>
            <a:ext cx="12528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600" b="1"/>
              <a:t>黄金时代的罗马帝国</a:t>
            </a:r>
            <a:endParaRPr lang="en-US" altLang="zh-CN" sz="1600" b="1"/>
          </a:p>
        </p:txBody>
      </p:sp>
      <p:sp>
        <p:nvSpPr>
          <p:cNvPr id="23" name="文本框 22"/>
          <p:cNvSpPr txBox="1"/>
          <p:nvPr/>
        </p:nvSpPr>
        <p:spPr>
          <a:xfrm>
            <a:off x="6796405" y="2143760"/>
            <a:ext cx="100076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/>
            <a:r>
              <a:rPr lang="zh-CN" altLang="en-US" sz="1600" b="1"/>
              <a:t>罗马帝国</a:t>
            </a:r>
            <a:endParaRPr lang="zh-CN" altLang="en-US" sz="1600" b="1"/>
          </a:p>
          <a:p>
            <a:pPr algn="ctr"/>
            <a:r>
              <a:rPr lang="zh-CN" altLang="en-US" sz="1600" b="1"/>
              <a:t>分裂</a:t>
            </a:r>
            <a:endParaRPr lang="zh-CN" altLang="en-US" sz="1600" b="1"/>
          </a:p>
        </p:txBody>
      </p:sp>
      <p:sp>
        <p:nvSpPr>
          <p:cNvPr id="28" name="文本框 27"/>
          <p:cNvSpPr txBox="1"/>
          <p:nvPr/>
        </p:nvSpPr>
        <p:spPr>
          <a:xfrm>
            <a:off x="2207260" y="2143125"/>
            <a:ext cx="100076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1600" b="1"/>
              <a:t>罗马共和</a:t>
            </a:r>
            <a:endParaRPr lang="zh-CN" altLang="en-US" sz="1600" b="1"/>
          </a:p>
          <a:p>
            <a:r>
              <a:rPr lang="zh-CN" altLang="en-US" sz="1600" b="1"/>
              <a:t>国建立</a:t>
            </a:r>
            <a:endParaRPr lang="zh-CN" altLang="en-US" sz="1600" b="1"/>
          </a:p>
        </p:txBody>
      </p:sp>
      <p:sp>
        <p:nvSpPr>
          <p:cNvPr id="29" name="文本框 28"/>
          <p:cNvSpPr txBox="1"/>
          <p:nvPr/>
        </p:nvSpPr>
        <p:spPr>
          <a:xfrm>
            <a:off x="4675505" y="1226820"/>
            <a:ext cx="133223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/>
              <a:t>基督教诞生</a:t>
            </a:r>
            <a:endParaRPr lang="zh-CN" altLang="en-US" b="1"/>
          </a:p>
        </p:txBody>
      </p:sp>
      <p:sp>
        <p:nvSpPr>
          <p:cNvPr id="31" name="流程图: 联系 30"/>
          <p:cNvSpPr/>
          <p:nvPr/>
        </p:nvSpPr>
        <p:spPr>
          <a:xfrm>
            <a:off x="5304155" y="314261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32" name="直接连接符 31"/>
          <p:cNvCxnSpPr/>
          <p:nvPr/>
        </p:nvCxnSpPr>
        <p:spPr>
          <a:xfrm>
            <a:off x="5339715" y="1595120"/>
            <a:ext cx="3810" cy="143891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5" name="矩形 34"/>
          <p:cNvSpPr/>
          <p:nvPr/>
        </p:nvSpPr>
        <p:spPr>
          <a:xfrm>
            <a:off x="1103948" y="3388360"/>
            <a:ext cx="7069455" cy="11988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zh-CN" altLang="en-US" sz="72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说出</a:t>
            </a:r>
            <a:r>
              <a:rPr lang="zh-CN" altLang="en-US" sz="36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以上重大事件发生的时间</a:t>
            </a:r>
            <a:endParaRPr lang="zh-CN" altLang="en-US" sz="3600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208020" y="2143125"/>
            <a:ext cx="100076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1600" b="1"/>
              <a:t>亚历山大</a:t>
            </a:r>
            <a:endParaRPr lang="zh-CN" altLang="en-US" sz="1600" b="1"/>
          </a:p>
          <a:p>
            <a:r>
              <a:rPr lang="zh-CN" altLang="en-US" sz="1600" b="1"/>
              <a:t>东征</a:t>
            </a:r>
            <a:endParaRPr lang="zh-CN" altLang="en-US" sz="1600" b="1"/>
          </a:p>
        </p:txBody>
      </p:sp>
      <p:sp>
        <p:nvSpPr>
          <p:cNvPr id="3" name="流程图: 联系 2"/>
          <p:cNvSpPr/>
          <p:nvPr/>
        </p:nvSpPr>
        <p:spPr>
          <a:xfrm>
            <a:off x="3481705" y="3154680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7872730" y="2143760"/>
            <a:ext cx="12230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600" b="1"/>
              <a:t>西罗马帝国灭亡</a:t>
            </a:r>
            <a:endParaRPr lang="zh-CN" altLang="en-US" sz="1600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tile tx="0" ty="0" sx="64000" sy="64000" flip="none" algn="b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635" y="2726690"/>
            <a:ext cx="9144000" cy="491490"/>
          </a:xfrm>
          <a:prstGeom prst="rect">
            <a:avLst/>
          </a:prstGeom>
          <a:solidFill>
            <a:srgbClr val="7F5E40">
              <a:alpha val="70000"/>
            </a:srgbClr>
          </a:solidFill>
        </p:spPr>
        <p:txBody>
          <a:bodyPr wrap="square" rtlCol="0">
            <a:spAutoFit/>
          </a:bodyPr>
          <a:lstStyle/>
          <a:p>
            <a:pPr lvl="0" algn="just"/>
            <a:r>
              <a:rPr lang="zh-CN" altLang="en-US" sz="12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endParaRPr lang="zh-CN" altLang="en-US" sz="14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/>
            <a:endParaRPr lang="zh-CN" altLang="en-US" sz="14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7" name="流程图: 联系 86"/>
          <p:cNvSpPr/>
          <p:nvPr/>
        </p:nvSpPr>
        <p:spPr>
          <a:xfrm>
            <a:off x="8580755" y="314261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6" name="流程图: 联系 85"/>
          <p:cNvSpPr/>
          <p:nvPr/>
        </p:nvSpPr>
        <p:spPr>
          <a:xfrm>
            <a:off x="4829810" y="314261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流程图: 联系 10"/>
          <p:cNvSpPr/>
          <p:nvPr/>
        </p:nvSpPr>
        <p:spPr>
          <a:xfrm>
            <a:off x="251460" y="314769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0" y="2143125"/>
            <a:ext cx="10693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600" b="1"/>
              <a:t>罗马城邦</a:t>
            </a:r>
            <a:endParaRPr lang="zh-CN" altLang="en-US" sz="1600" b="1"/>
          </a:p>
          <a:p>
            <a:r>
              <a:rPr lang="zh-CN" altLang="en-US" sz="1600" b="1"/>
              <a:t>兴起</a:t>
            </a:r>
            <a:endParaRPr lang="zh-CN" altLang="en-US" sz="1600" b="1"/>
          </a:p>
        </p:txBody>
      </p:sp>
      <p:sp>
        <p:nvSpPr>
          <p:cNvPr id="13" name="流程图: 联系 12"/>
          <p:cNvSpPr/>
          <p:nvPr/>
        </p:nvSpPr>
        <p:spPr>
          <a:xfrm>
            <a:off x="1383665" y="314261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流程图: 联系 13"/>
          <p:cNvSpPr/>
          <p:nvPr/>
        </p:nvSpPr>
        <p:spPr>
          <a:xfrm>
            <a:off x="2582545" y="314261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流程图: 联系 14"/>
          <p:cNvSpPr/>
          <p:nvPr/>
        </p:nvSpPr>
        <p:spPr>
          <a:xfrm>
            <a:off x="3811905" y="314261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流程图: 联系 15"/>
          <p:cNvSpPr/>
          <p:nvPr/>
        </p:nvSpPr>
        <p:spPr>
          <a:xfrm>
            <a:off x="6457315" y="316801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流程图: 联系 17"/>
          <p:cNvSpPr/>
          <p:nvPr/>
        </p:nvSpPr>
        <p:spPr>
          <a:xfrm>
            <a:off x="7611745" y="316801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/>
        </p:nvSpPr>
        <p:spPr>
          <a:xfrm>
            <a:off x="1069340" y="2143125"/>
            <a:ext cx="100076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1600" b="1"/>
              <a:t>希腊城邦</a:t>
            </a:r>
            <a:endParaRPr lang="zh-CN" altLang="en-US" sz="1600" b="1"/>
          </a:p>
          <a:p>
            <a:r>
              <a:rPr lang="zh-CN" altLang="en-US" sz="1600" b="1"/>
              <a:t>兴起</a:t>
            </a:r>
            <a:endParaRPr lang="zh-CN" altLang="en-US" sz="1600" b="1"/>
          </a:p>
        </p:txBody>
      </p:sp>
      <p:sp>
        <p:nvSpPr>
          <p:cNvPr id="21" name="文本框 20"/>
          <p:cNvSpPr txBox="1"/>
          <p:nvPr/>
        </p:nvSpPr>
        <p:spPr>
          <a:xfrm>
            <a:off x="3259455" y="2195195"/>
            <a:ext cx="11804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600" b="1"/>
              <a:t>亚历山大</a:t>
            </a:r>
            <a:endParaRPr lang="zh-CN" altLang="en-US" sz="1600" b="1"/>
          </a:p>
          <a:p>
            <a:pPr algn="ctr"/>
            <a:r>
              <a:rPr lang="zh-CN" altLang="en-US" sz="1600" b="1"/>
              <a:t>东征</a:t>
            </a:r>
            <a:endParaRPr lang="zh-CN" altLang="en-US" sz="1600" b="1"/>
          </a:p>
        </p:txBody>
      </p:sp>
      <p:sp>
        <p:nvSpPr>
          <p:cNvPr id="22" name="文本框 21"/>
          <p:cNvSpPr txBox="1"/>
          <p:nvPr/>
        </p:nvSpPr>
        <p:spPr>
          <a:xfrm>
            <a:off x="5806440" y="2195195"/>
            <a:ext cx="120523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/>
            <a:r>
              <a:rPr lang="zh-CN" altLang="en-US" sz="1600" b="1"/>
              <a:t>黄金时代的</a:t>
            </a:r>
            <a:endParaRPr lang="zh-CN" altLang="en-US" sz="1600" b="1"/>
          </a:p>
          <a:p>
            <a:pPr algn="ctr"/>
            <a:r>
              <a:rPr lang="zh-CN" altLang="en-US" sz="1600" b="1"/>
              <a:t>罗马帝国</a:t>
            </a:r>
            <a:endParaRPr lang="en-US" altLang="zh-CN" sz="1600" b="1"/>
          </a:p>
        </p:txBody>
      </p:sp>
      <p:sp>
        <p:nvSpPr>
          <p:cNvPr id="23" name="文本框 22"/>
          <p:cNvSpPr txBox="1"/>
          <p:nvPr/>
        </p:nvSpPr>
        <p:spPr>
          <a:xfrm>
            <a:off x="7011670" y="2195195"/>
            <a:ext cx="11290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600" b="1"/>
              <a:t>罗马帝国分裂</a:t>
            </a:r>
            <a:endParaRPr lang="zh-CN" altLang="en-US" sz="1600" b="1"/>
          </a:p>
        </p:txBody>
      </p:sp>
      <p:sp>
        <p:nvSpPr>
          <p:cNvPr id="28" name="文本框 27"/>
          <p:cNvSpPr txBox="1"/>
          <p:nvPr/>
        </p:nvSpPr>
        <p:spPr>
          <a:xfrm>
            <a:off x="2207260" y="2143125"/>
            <a:ext cx="100076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1600" b="1"/>
              <a:t>罗马共和</a:t>
            </a:r>
            <a:endParaRPr lang="zh-CN" altLang="en-US" sz="1600" b="1"/>
          </a:p>
          <a:p>
            <a:r>
              <a:rPr lang="zh-CN" altLang="en-US" sz="1600" b="1"/>
              <a:t>国建立</a:t>
            </a:r>
            <a:endParaRPr lang="zh-CN" altLang="en-US" sz="1600" b="1"/>
          </a:p>
        </p:txBody>
      </p:sp>
      <p:sp>
        <p:nvSpPr>
          <p:cNvPr id="29" name="文本框 28"/>
          <p:cNvSpPr txBox="1"/>
          <p:nvPr/>
        </p:nvSpPr>
        <p:spPr>
          <a:xfrm>
            <a:off x="5125085" y="1275715"/>
            <a:ext cx="133223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/>
              <a:t>基督教诞生</a:t>
            </a:r>
            <a:endParaRPr lang="zh-CN" altLang="en-US" b="1"/>
          </a:p>
        </p:txBody>
      </p:sp>
      <p:sp>
        <p:nvSpPr>
          <p:cNvPr id="31" name="流程图: 联系 30"/>
          <p:cNvSpPr/>
          <p:nvPr/>
        </p:nvSpPr>
        <p:spPr>
          <a:xfrm>
            <a:off x="5612765" y="314261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32" name="直接连接符 31"/>
          <p:cNvCxnSpPr/>
          <p:nvPr/>
        </p:nvCxnSpPr>
        <p:spPr>
          <a:xfrm>
            <a:off x="5648325" y="1644015"/>
            <a:ext cx="3810" cy="143891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0" y="3312795"/>
            <a:ext cx="89154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BC1000</a:t>
            </a:r>
            <a:endParaRPr lang="en-US" altLang="zh-CN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17575" y="3312795"/>
            <a:ext cx="100774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b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</a:rPr>
              <a:t>BC8</a:t>
            </a:r>
            <a:r>
              <a:rPr lang="zh-CN" altLang="en-US" b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</a:rPr>
              <a:t>世纪</a:t>
            </a:r>
            <a:endParaRPr lang="zh-CN" altLang="en-US" b="1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232660" y="3312795"/>
            <a:ext cx="77914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b="1"/>
              <a:t>BC509</a:t>
            </a:r>
            <a:endParaRPr lang="en-US" altLang="zh-CN" b="1"/>
          </a:p>
        </p:txBody>
      </p:sp>
      <p:sp>
        <p:nvSpPr>
          <p:cNvPr id="7" name="文本框 6"/>
          <p:cNvSpPr txBox="1"/>
          <p:nvPr/>
        </p:nvSpPr>
        <p:spPr>
          <a:xfrm>
            <a:off x="4507230" y="3312795"/>
            <a:ext cx="66357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b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</a:rPr>
              <a:t>BC27</a:t>
            </a:r>
            <a:endParaRPr lang="en-US" altLang="zh-CN" b="1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340985" y="3343910"/>
            <a:ext cx="75819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b="1"/>
              <a:t>1</a:t>
            </a:r>
            <a:r>
              <a:rPr lang="zh-CN" altLang="en-US" b="1"/>
              <a:t>世纪</a:t>
            </a:r>
            <a:endParaRPr lang="zh-CN" altLang="en-US" b="1"/>
          </a:p>
        </p:txBody>
      </p:sp>
      <p:sp>
        <p:nvSpPr>
          <p:cNvPr id="9" name="文本框 8"/>
          <p:cNvSpPr txBox="1"/>
          <p:nvPr/>
        </p:nvSpPr>
        <p:spPr>
          <a:xfrm>
            <a:off x="6253480" y="3343910"/>
            <a:ext cx="75819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b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</a:rPr>
              <a:t>2</a:t>
            </a:r>
            <a:r>
              <a:rPr lang="zh-CN" altLang="en-US" b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</a:rPr>
              <a:t>世纪</a:t>
            </a:r>
            <a:endParaRPr lang="zh-CN" altLang="en-US" b="1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-12065" y="2713990"/>
            <a:ext cx="9156700" cy="52959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6" name="矩形 35"/>
          <p:cNvSpPr/>
          <p:nvPr/>
        </p:nvSpPr>
        <p:spPr>
          <a:xfrm>
            <a:off x="1517650" y="2713990"/>
            <a:ext cx="6607175" cy="58356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p>
            <a:pPr algn="ctr"/>
            <a:r>
              <a:rPr lang="en-US" altLang="zh-CN" sz="3200" b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zh-CN" altLang="en-US" sz="3200" b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奴    隶    社    会</a:t>
            </a:r>
            <a:endParaRPr lang="zh-CN" altLang="en-US" sz="3200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grpSp>
        <p:nvGrpSpPr>
          <p:cNvPr id="45" name="组合 44"/>
          <p:cNvGrpSpPr/>
          <p:nvPr/>
        </p:nvGrpSpPr>
        <p:grpSpPr>
          <a:xfrm>
            <a:off x="1440815" y="1131570"/>
            <a:ext cx="1079500" cy="791210"/>
            <a:chOff x="2210" y="1896"/>
            <a:chExt cx="1700" cy="1246"/>
          </a:xfrm>
        </p:grpSpPr>
        <p:sp>
          <p:nvSpPr>
            <p:cNvPr id="43" name="椭圆形标注 42"/>
            <p:cNvSpPr/>
            <p:nvPr/>
          </p:nvSpPr>
          <p:spPr>
            <a:xfrm>
              <a:off x="2210" y="1896"/>
              <a:ext cx="1701" cy="1247"/>
            </a:xfrm>
            <a:prstGeom prst="wedgeEllipseCallout">
              <a:avLst>
                <a:gd name="adj1" fmla="val -14021"/>
                <a:gd name="adj2" fmla="val 79911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4" name="文本框 43"/>
            <p:cNvSpPr txBox="1"/>
            <p:nvPr/>
          </p:nvSpPr>
          <p:spPr>
            <a:xfrm>
              <a:off x="2503" y="2011"/>
              <a:ext cx="1114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b="1"/>
                <a:t>伯里克利</a:t>
              </a:r>
              <a:endParaRPr lang="zh-CN" altLang="en-US" b="1"/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3400425" y="1606550"/>
            <a:ext cx="899160" cy="575310"/>
            <a:chOff x="5512" y="2468"/>
            <a:chExt cx="1416" cy="906"/>
          </a:xfrm>
        </p:grpSpPr>
        <p:sp>
          <p:nvSpPr>
            <p:cNvPr id="46" name="椭圆形标注 45"/>
            <p:cNvSpPr/>
            <p:nvPr/>
          </p:nvSpPr>
          <p:spPr>
            <a:xfrm>
              <a:off x="5596" y="2468"/>
              <a:ext cx="1248" cy="907"/>
            </a:xfrm>
            <a:prstGeom prst="wedgeEllipseCallou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7" name="文本框 46"/>
            <p:cNvSpPr txBox="1"/>
            <p:nvPr/>
          </p:nvSpPr>
          <p:spPr>
            <a:xfrm>
              <a:off x="5512" y="2660"/>
              <a:ext cx="1416" cy="4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zh-CN" altLang="en-US" sz="1400" b="1"/>
                <a:t>亚历山大</a:t>
              </a:r>
              <a:endParaRPr lang="zh-CN" altLang="en-US" sz="1400" b="1"/>
            </a:p>
          </p:txBody>
        </p:sp>
      </p:grpSp>
      <p:grpSp>
        <p:nvGrpSpPr>
          <p:cNvPr id="51" name="组合 50"/>
          <p:cNvGrpSpPr/>
          <p:nvPr/>
        </p:nvGrpSpPr>
        <p:grpSpPr>
          <a:xfrm>
            <a:off x="6365240" y="987425"/>
            <a:ext cx="791845" cy="575945"/>
            <a:chOff x="7427" y="1102"/>
            <a:chExt cx="1247" cy="907"/>
          </a:xfrm>
        </p:grpSpPr>
        <p:sp>
          <p:nvSpPr>
            <p:cNvPr id="49" name="椭圆形标注 48"/>
            <p:cNvSpPr/>
            <p:nvPr/>
          </p:nvSpPr>
          <p:spPr>
            <a:xfrm>
              <a:off x="7427" y="1102"/>
              <a:ext cx="1247" cy="907"/>
            </a:xfrm>
            <a:prstGeom prst="wedgeEllipseCallout">
              <a:avLst>
                <a:gd name="adj1" fmla="val -47433"/>
                <a:gd name="adj2" fmla="val 3853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50" name="文本框 49"/>
            <p:cNvSpPr txBox="1"/>
            <p:nvPr/>
          </p:nvSpPr>
          <p:spPr>
            <a:xfrm>
              <a:off x="7544" y="1265"/>
              <a:ext cx="1012" cy="5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zh-CN" altLang="en-US" b="1"/>
                <a:t>耶稣</a:t>
              </a:r>
              <a:endParaRPr lang="zh-CN" altLang="en-US" b="1"/>
            </a:p>
          </p:txBody>
        </p:sp>
      </p:grpSp>
      <p:grpSp>
        <p:nvGrpSpPr>
          <p:cNvPr id="54" name="组合 53"/>
          <p:cNvGrpSpPr/>
          <p:nvPr/>
        </p:nvGrpSpPr>
        <p:grpSpPr>
          <a:xfrm>
            <a:off x="4468495" y="1776095"/>
            <a:ext cx="872490" cy="431800"/>
            <a:chOff x="8698" y="2736"/>
            <a:chExt cx="1374" cy="680"/>
          </a:xfrm>
        </p:grpSpPr>
        <p:sp>
          <p:nvSpPr>
            <p:cNvPr id="52" name="椭圆形标注 51"/>
            <p:cNvSpPr/>
            <p:nvPr/>
          </p:nvSpPr>
          <p:spPr>
            <a:xfrm>
              <a:off x="8761" y="2736"/>
              <a:ext cx="1248" cy="681"/>
            </a:xfrm>
            <a:prstGeom prst="wedgeEllipseCallou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53" name="文本框 52"/>
            <p:cNvSpPr txBox="1"/>
            <p:nvPr/>
          </p:nvSpPr>
          <p:spPr>
            <a:xfrm>
              <a:off x="8698" y="2795"/>
              <a:ext cx="1374" cy="5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zh-CN" altLang="en-US" b="1"/>
                <a:t>屋大维</a:t>
              </a:r>
              <a:endParaRPr lang="zh-CN" altLang="en-US" b="1"/>
            </a:p>
          </p:txBody>
        </p:sp>
      </p:grpSp>
      <p:grpSp>
        <p:nvGrpSpPr>
          <p:cNvPr id="66" name="组合 65"/>
          <p:cNvGrpSpPr/>
          <p:nvPr/>
        </p:nvGrpSpPr>
        <p:grpSpPr>
          <a:xfrm>
            <a:off x="635" y="4234815"/>
            <a:ext cx="1440180" cy="767080"/>
            <a:chOff x="197" y="6242"/>
            <a:chExt cx="2268" cy="1208"/>
          </a:xfrm>
        </p:grpSpPr>
        <p:sp>
          <p:nvSpPr>
            <p:cNvPr id="64" name="流程图: 可选过程 63"/>
            <p:cNvSpPr/>
            <p:nvPr/>
          </p:nvSpPr>
          <p:spPr>
            <a:xfrm>
              <a:off x="197" y="6242"/>
              <a:ext cx="2268" cy="1208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65" name="文本框 64"/>
            <p:cNvSpPr txBox="1"/>
            <p:nvPr/>
          </p:nvSpPr>
          <p:spPr>
            <a:xfrm>
              <a:off x="287" y="6338"/>
              <a:ext cx="2088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/>
                <a:t>奴隶制民主政治高峰</a:t>
              </a:r>
              <a:endParaRPr lang="zh-CN" altLang="en-US"/>
            </a:p>
          </p:txBody>
        </p:sp>
      </p:grpSp>
      <p:grpSp>
        <p:nvGrpSpPr>
          <p:cNvPr id="69" name="组合 68"/>
          <p:cNvGrpSpPr/>
          <p:nvPr/>
        </p:nvGrpSpPr>
        <p:grpSpPr>
          <a:xfrm>
            <a:off x="2625173" y="4215765"/>
            <a:ext cx="1499787" cy="786130"/>
            <a:chOff x="2504" y="6091"/>
            <a:chExt cx="2088" cy="908"/>
          </a:xfrm>
        </p:grpSpPr>
        <p:sp>
          <p:nvSpPr>
            <p:cNvPr id="67" name="流程图: 可选过程 66"/>
            <p:cNvSpPr/>
            <p:nvPr/>
          </p:nvSpPr>
          <p:spPr>
            <a:xfrm>
              <a:off x="2550" y="6091"/>
              <a:ext cx="2042" cy="908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68" name="文本框 67"/>
            <p:cNvSpPr txBox="1"/>
            <p:nvPr/>
          </p:nvSpPr>
          <p:spPr>
            <a:xfrm>
              <a:off x="2504" y="6372"/>
              <a:ext cx="2088" cy="4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/>
                <a:t>横跨亚欧非</a:t>
              </a:r>
              <a:endParaRPr lang="zh-CN" altLang="en-US"/>
            </a:p>
          </p:txBody>
        </p:sp>
      </p:grpSp>
      <p:grpSp>
        <p:nvGrpSpPr>
          <p:cNvPr id="78" name="组合 77"/>
          <p:cNvGrpSpPr/>
          <p:nvPr/>
        </p:nvGrpSpPr>
        <p:grpSpPr>
          <a:xfrm>
            <a:off x="1570990" y="4234815"/>
            <a:ext cx="1045844" cy="803910"/>
            <a:chOff x="-2019" y="1962"/>
            <a:chExt cx="1373" cy="681"/>
          </a:xfrm>
        </p:grpSpPr>
        <p:sp>
          <p:nvSpPr>
            <p:cNvPr id="73" name="流程图: 可选过程 72"/>
            <p:cNvSpPr/>
            <p:nvPr/>
          </p:nvSpPr>
          <p:spPr>
            <a:xfrm>
              <a:off x="-2019" y="1962"/>
              <a:ext cx="1247" cy="681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75" name="文本框 74"/>
            <p:cNvSpPr txBox="1"/>
            <p:nvPr/>
          </p:nvSpPr>
          <p:spPr>
            <a:xfrm>
              <a:off x="-2014" y="2147"/>
              <a:ext cx="1368" cy="3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/>
                <a:t>救世主</a:t>
              </a:r>
              <a:endParaRPr lang="zh-CN" altLang="en-US"/>
            </a:p>
          </p:txBody>
        </p:sp>
      </p:grpSp>
      <p:cxnSp>
        <p:nvCxnSpPr>
          <p:cNvPr id="79" name="直接箭头连接符 78"/>
          <p:cNvCxnSpPr>
            <a:stCxn id="65" idx="0"/>
          </p:cNvCxnSpPr>
          <p:nvPr/>
        </p:nvCxnSpPr>
        <p:spPr>
          <a:xfrm flipV="1">
            <a:off x="720725" y="1851660"/>
            <a:ext cx="970915" cy="2444115"/>
          </a:xfrm>
          <a:prstGeom prst="straightConnector1">
            <a:avLst/>
          </a:prstGeom>
          <a:ln w="38100" cap="sq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接箭头连接符 80"/>
          <p:cNvCxnSpPr>
            <a:stCxn id="75" idx="0"/>
          </p:cNvCxnSpPr>
          <p:nvPr/>
        </p:nvCxnSpPr>
        <p:spPr>
          <a:xfrm flipV="1">
            <a:off x="2095500" y="1563370"/>
            <a:ext cx="4420235" cy="2889885"/>
          </a:xfrm>
          <a:prstGeom prst="straightConnector1">
            <a:avLst/>
          </a:prstGeom>
          <a:ln w="38100" cap="sq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接箭头连接符 81"/>
          <p:cNvCxnSpPr/>
          <p:nvPr/>
        </p:nvCxnSpPr>
        <p:spPr>
          <a:xfrm flipV="1">
            <a:off x="3203575" y="2653665"/>
            <a:ext cx="765810" cy="1645920"/>
          </a:xfrm>
          <a:prstGeom prst="straightConnector1">
            <a:avLst/>
          </a:prstGeom>
          <a:ln w="38100" cap="sq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接箭头连接符 82"/>
          <p:cNvCxnSpPr/>
          <p:nvPr/>
        </p:nvCxnSpPr>
        <p:spPr>
          <a:xfrm flipV="1">
            <a:off x="3779520" y="2726690"/>
            <a:ext cx="2585720" cy="1572895"/>
          </a:xfrm>
          <a:prstGeom prst="straightConnector1">
            <a:avLst/>
          </a:prstGeom>
          <a:ln w="38100" cap="sq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文本框 34"/>
          <p:cNvSpPr txBox="1"/>
          <p:nvPr/>
        </p:nvSpPr>
        <p:spPr>
          <a:xfrm>
            <a:off x="4488815" y="2221865"/>
            <a:ext cx="9264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600" b="1"/>
              <a:t>罗马帝国建立</a:t>
            </a:r>
            <a:endParaRPr lang="zh-CN" altLang="en-US" sz="1600" b="1"/>
          </a:p>
        </p:txBody>
      </p:sp>
      <p:sp>
        <p:nvSpPr>
          <p:cNvPr id="37" name="文本框 36"/>
          <p:cNvSpPr txBox="1"/>
          <p:nvPr/>
        </p:nvSpPr>
        <p:spPr>
          <a:xfrm>
            <a:off x="3453765" y="3313430"/>
            <a:ext cx="77914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b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</a:rPr>
              <a:t>BC334</a:t>
            </a:r>
            <a:endParaRPr lang="en-US" altLang="zh-CN" b="1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</a:endParaRPr>
          </a:p>
        </p:txBody>
      </p:sp>
      <p:sp>
        <p:nvSpPr>
          <p:cNvPr id="90" name="文本框 89"/>
          <p:cNvSpPr txBox="1"/>
          <p:nvPr/>
        </p:nvSpPr>
        <p:spPr>
          <a:xfrm>
            <a:off x="7155815" y="3313430"/>
            <a:ext cx="98806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b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</a:rPr>
              <a:t>4</a:t>
            </a:r>
            <a:r>
              <a:rPr lang="zh-CN" altLang="en-US" b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</a:rPr>
              <a:t>世纪末</a:t>
            </a:r>
            <a:endParaRPr lang="zh-CN" altLang="en-US" b="1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</a:endParaRPr>
          </a:p>
        </p:txBody>
      </p:sp>
      <p:sp>
        <p:nvSpPr>
          <p:cNvPr id="91" name="文本框 90"/>
          <p:cNvSpPr txBox="1"/>
          <p:nvPr/>
        </p:nvSpPr>
        <p:spPr>
          <a:xfrm>
            <a:off x="8239125" y="3312795"/>
            <a:ext cx="75946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b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</a:rPr>
              <a:t>476</a:t>
            </a:r>
            <a:r>
              <a:rPr lang="zh-CN" altLang="en-US" b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</a:rPr>
              <a:t>年</a:t>
            </a:r>
            <a:endParaRPr lang="zh-CN" altLang="en-US" b="1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</a:endParaRPr>
          </a:p>
        </p:txBody>
      </p:sp>
      <p:sp>
        <p:nvSpPr>
          <p:cNvPr id="92" name="文本框 91"/>
          <p:cNvSpPr txBox="1"/>
          <p:nvPr/>
        </p:nvSpPr>
        <p:spPr>
          <a:xfrm>
            <a:off x="7990840" y="2195195"/>
            <a:ext cx="12547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600" b="1"/>
              <a:t>西罗马帝国灭亡</a:t>
            </a:r>
            <a:endParaRPr lang="zh-CN" altLang="en-US" sz="1600" b="1"/>
          </a:p>
        </p:txBody>
      </p:sp>
      <p:sp>
        <p:nvSpPr>
          <p:cNvPr id="93" name="文本框 92"/>
          <p:cNvSpPr txBox="1"/>
          <p:nvPr/>
        </p:nvSpPr>
        <p:spPr>
          <a:xfrm>
            <a:off x="57785" y="278765"/>
            <a:ext cx="7045325" cy="64516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2.</a:t>
            </a: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海洋文明</a:t>
            </a:r>
            <a:r>
              <a:rPr lang="en-US" altLang="zh-CN" sz="36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——</a:t>
            </a: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古希腊、罗马文明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/>
      <p:sp>
        <p:nvSpPr>
          <p:cNvPr id="23" name="Rectangle 21"/>
          <p:cNvSpPr/>
          <p:nvPr/>
        </p:nvSpPr>
        <p:spPr>
          <a:xfrm>
            <a:off x="-84455" y="498475"/>
            <a:ext cx="9143365" cy="1391285"/>
          </a:xfrm>
          <a:prstGeom prst="rect">
            <a:avLst/>
          </a:prstGeom>
          <a:noFill/>
          <a:ln w="9525">
            <a:noFill/>
          </a:ln>
          <a:effectLst>
            <a:prstShdw prst="shdw13" dist="53882" dir="13499999">
              <a:schemeClr val="bg2">
                <a:alpha val="50000"/>
              </a:schemeClr>
            </a:prstShdw>
          </a:effectLst>
        </p:spPr>
        <p:txBody>
          <a:bodyPr wrap="square" anchor="t">
            <a:spAutoFit/>
          </a:bodyPr>
          <a:p>
            <a:pPr fontAlgn="auto">
              <a:lnSpc>
                <a:spcPts val="338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</a:rPr>
              <a:t>（</a:t>
            </a:r>
            <a:r>
              <a:rPr lang="en-US" altLang="zh-CN" sz="2400" b="1" dirty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</a:rPr>
              <a:t>1</a:t>
            </a:r>
            <a:r>
              <a:rPr lang="zh-CN" altLang="en-US" sz="2400" b="1" dirty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</a:rPr>
              <a:t>）古埃及文明</a:t>
            </a:r>
            <a:r>
              <a:rPr lang="en-US" altLang="zh-CN" sz="2400" dirty="0">
                <a:latin typeface="华文中宋" panose="02010600040101010101" charset="-122"/>
                <a:ea typeface="华文中宋" panose="02010600040101010101" charset="-122"/>
              </a:rPr>
              <a:t>—</a:t>
            </a:r>
            <a:r>
              <a:rPr lang="zh-CN" altLang="en-US" sz="2400" dirty="0">
                <a:latin typeface="华文中宋" panose="02010600040101010101" charset="-122"/>
                <a:ea typeface="华文中宋" panose="02010600040101010101" charset="-122"/>
              </a:rPr>
              <a:t>尼罗河</a:t>
            </a:r>
            <a:r>
              <a:rPr lang="en-US" altLang="zh-CN" sz="2400" dirty="0">
                <a:latin typeface="华文中宋" panose="02010600040101010101" charset="-122"/>
                <a:ea typeface="华文中宋" panose="02010600040101010101" charset="-122"/>
              </a:rPr>
              <a:t>—</a:t>
            </a:r>
            <a:r>
              <a:rPr lang="zh-CN" altLang="en-US" sz="2400" dirty="0">
                <a:latin typeface="华文中宋" panose="02010600040101010101" charset="-122"/>
                <a:ea typeface="华文中宋" panose="02010600040101010101" charset="-122"/>
              </a:rPr>
              <a:t>金字塔</a:t>
            </a:r>
            <a:r>
              <a:rPr lang="en-US" altLang="zh-CN" sz="2400" dirty="0">
                <a:latin typeface="华文中宋" panose="02010600040101010101" charset="-122"/>
                <a:ea typeface="华文中宋" panose="02010600040101010101" charset="-122"/>
              </a:rPr>
              <a:t>/</a:t>
            </a:r>
            <a:r>
              <a:rPr lang="zh-CN" altLang="en-US" sz="2400" dirty="0">
                <a:solidFill>
                  <a:srgbClr val="0000FF"/>
                </a:solidFill>
                <a:latin typeface="华文中宋" panose="02010600040101010101" charset="-122"/>
                <a:ea typeface="华文中宋" panose="02010600040101010101" charset="-122"/>
              </a:rPr>
              <a:t>象</a:t>
            </a:r>
            <a:r>
              <a:rPr lang="zh-CN" altLang="en-US" sz="2400" dirty="0">
                <a:latin typeface="华文中宋" panose="02010600040101010101" charset="-122"/>
                <a:ea typeface="华文中宋" panose="02010600040101010101" charset="-122"/>
              </a:rPr>
              <a:t>形文字；</a:t>
            </a:r>
            <a:endParaRPr lang="zh-CN" altLang="en-US" sz="2400" dirty="0">
              <a:latin typeface="华文中宋" panose="02010600040101010101" charset="-122"/>
              <a:ea typeface="华文中宋" panose="02010600040101010101" charset="-122"/>
            </a:endParaRPr>
          </a:p>
          <a:p>
            <a:pPr fontAlgn="auto">
              <a:lnSpc>
                <a:spcPts val="338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</a:rPr>
              <a:t>（</a:t>
            </a:r>
            <a:r>
              <a:rPr lang="en-US" altLang="zh-CN" sz="2400" b="1" dirty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</a:rPr>
              <a:t>2</a:t>
            </a:r>
            <a:r>
              <a:rPr lang="zh-CN" altLang="en-US" sz="2400" b="1" dirty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</a:rPr>
              <a:t>）古代两河流域文明</a:t>
            </a:r>
            <a:r>
              <a:rPr lang="en-US" altLang="zh-CN" sz="2400" dirty="0">
                <a:latin typeface="华文中宋" panose="02010600040101010101" charset="-122"/>
                <a:ea typeface="华文中宋" panose="02010600040101010101" charset="-122"/>
              </a:rPr>
              <a:t>—</a:t>
            </a:r>
            <a:r>
              <a:rPr lang="zh-CN" altLang="en-US" sz="2400" dirty="0">
                <a:latin typeface="华文中宋" panose="02010600040101010101" charset="-122"/>
                <a:ea typeface="华文中宋" panose="02010600040101010101" charset="-122"/>
              </a:rPr>
              <a:t>两河流域</a:t>
            </a:r>
            <a:r>
              <a:rPr lang="en-US" altLang="zh-CN" sz="2400" dirty="0">
                <a:latin typeface="华文中宋" panose="02010600040101010101" charset="-122"/>
                <a:ea typeface="华文中宋" panose="02010600040101010101" charset="-122"/>
                <a:sym typeface="+mn-ea"/>
              </a:rPr>
              <a:t>—</a:t>
            </a:r>
            <a:r>
              <a:rPr lang="en-US" altLang="zh-CN" sz="2400" dirty="0">
                <a:latin typeface="华文中宋" panose="02010600040101010101" charset="-122"/>
                <a:ea typeface="华文中宋" panose="02010600040101010101" charset="-122"/>
              </a:rPr>
              <a:t>《</a:t>
            </a:r>
            <a:r>
              <a:rPr lang="zh-CN" altLang="en-US" sz="2400" dirty="0">
                <a:latin typeface="华文中宋" panose="02010600040101010101" charset="-122"/>
                <a:ea typeface="华文中宋" panose="02010600040101010101" charset="-122"/>
              </a:rPr>
              <a:t>汉</a:t>
            </a:r>
            <a:r>
              <a:rPr lang="zh-CN" altLang="en-US" sz="2400" dirty="0">
                <a:solidFill>
                  <a:srgbClr val="0000FF"/>
                </a:solidFill>
                <a:latin typeface="华文中宋" panose="02010600040101010101" charset="-122"/>
                <a:ea typeface="华文中宋" panose="02010600040101010101" charset="-122"/>
              </a:rPr>
              <a:t>谟</a:t>
            </a:r>
            <a:r>
              <a:rPr lang="zh-CN" altLang="en-US" sz="2400" dirty="0">
                <a:latin typeface="华文中宋" panose="02010600040101010101" charset="-122"/>
                <a:ea typeface="华文中宋" panose="02010600040101010101" charset="-122"/>
              </a:rPr>
              <a:t>拉比法典</a:t>
            </a:r>
            <a:r>
              <a:rPr lang="en-US" altLang="zh-CN" sz="2400" dirty="0">
                <a:latin typeface="华文中宋" panose="02010600040101010101" charset="-122"/>
                <a:ea typeface="华文中宋" panose="02010600040101010101" charset="-122"/>
              </a:rPr>
              <a:t>》/</a:t>
            </a:r>
            <a:r>
              <a:rPr lang="zh-CN" altLang="en-US" sz="2400" dirty="0">
                <a:solidFill>
                  <a:srgbClr val="0000FF"/>
                </a:solidFill>
                <a:latin typeface="华文中宋" panose="02010600040101010101" charset="-122"/>
                <a:ea typeface="华文中宋" panose="02010600040101010101" charset="-122"/>
              </a:rPr>
              <a:t>楔</a:t>
            </a:r>
            <a:r>
              <a:rPr lang="zh-CN" altLang="en-US" sz="2400" dirty="0">
                <a:latin typeface="华文中宋" panose="02010600040101010101" charset="-122"/>
                <a:ea typeface="华文中宋" panose="02010600040101010101" charset="-122"/>
              </a:rPr>
              <a:t>形文字；</a:t>
            </a:r>
            <a:endParaRPr lang="zh-CN" altLang="en-US" sz="2400" dirty="0">
              <a:latin typeface="华文中宋" panose="02010600040101010101" charset="-122"/>
              <a:ea typeface="华文中宋" panose="02010600040101010101" charset="-122"/>
            </a:endParaRPr>
          </a:p>
          <a:p>
            <a:pPr fontAlgn="auto">
              <a:lnSpc>
                <a:spcPts val="338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</a:rPr>
              <a:t>（</a:t>
            </a:r>
            <a:r>
              <a:rPr lang="en-US" altLang="zh-CN" sz="2400" b="1" dirty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</a:rPr>
              <a:t>3</a:t>
            </a:r>
            <a:r>
              <a:rPr lang="zh-CN" altLang="en-US" sz="2400" b="1" dirty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</a:rPr>
              <a:t>）古印度文明</a:t>
            </a:r>
            <a:r>
              <a:rPr lang="en-US" altLang="zh-CN" sz="2400" b="1" dirty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</a:rPr>
              <a:t>—</a:t>
            </a:r>
            <a:r>
              <a:rPr lang="zh-CN" altLang="en-US" sz="2400" b="1" dirty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</a:rPr>
              <a:t>印度河</a:t>
            </a:r>
            <a:r>
              <a:rPr lang="en-US" altLang="zh-CN" sz="2400" dirty="0">
                <a:latin typeface="华文中宋" panose="02010600040101010101" charset="-122"/>
                <a:ea typeface="华文中宋" panose="02010600040101010101" charset="-122"/>
                <a:sym typeface="+mn-ea"/>
              </a:rPr>
              <a:t>—</a:t>
            </a:r>
            <a:r>
              <a:rPr lang="zh-CN" altLang="en-US" sz="2400" dirty="0">
                <a:latin typeface="华文中宋" panose="02010600040101010101" charset="-122"/>
                <a:ea typeface="华文中宋" panose="02010600040101010101" charset="-122"/>
              </a:rPr>
              <a:t>种</a:t>
            </a:r>
            <a:r>
              <a:rPr lang="zh-CN" altLang="en-US" sz="2400" dirty="0">
                <a:solidFill>
                  <a:srgbClr val="0000FF"/>
                </a:solidFill>
                <a:latin typeface="华文中宋" panose="02010600040101010101" charset="-122"/>
                <a:ea typeface="华文中宋" panose="02010600040101010101" charset="-122"/>
              </a:rPr>
              <a:t>姓</a:t>
            </a:r>
            <a:r>
              <a:rPr lang="zh-CN" altLang="en-US" sz="2400" dirty="0">
                <a:latin typeface="华文中宋" panose="02010600040101010101" charset="-122"/>
                <a:ea typeface="华文中宋" panose="02010600040101010101" charset="-122"/>
              </a:rPr>
              <a:t>制度</a:t>
            </a:r>
            <a:r>
              <a:rPr lang="en-US" altLang="zh-CN" sz="2400" dirty="0">
                <a:latin typeface="华文中宋" panose="02010600040101010101" charset="-122"/>
                <a:ea typeface="华文中宋" panose="02010600040101010101" charset="-122"/>
              </a:rPr>
              <a:t>/</a:t>
            </a:r>
            <a:r>
              <a:rPr lang="zh-CN" altLang="en-US" sz="2400" dirty="0">
                <a:latin typeface="华文中宋" panose="02010600040101010101" charset="-122"/>
                <a:ea typeface="华文中宋" panose="02010600040101010101" charset="-122"/>
              </a:rPr>
              <a:t>阿拉伯数字</a:t>
            </a:r>
            <a:r>
              <a:rPr lang="en-US" altLang="zh-CN" sz="2400" dirty="0">
                <a:latin typeface="华文中宋" panose="02010600040101010101" charset="-122"/>
                <a:ea typeface="华文中宋" panose="02010600040101010101" charset="-122"/>
              </a:rPr>
              <a:t>/</a:t>
            </a:r>
            <a:r>
              <a:rPr lang="zh-CN" altLang="en-US" sz="2400" dirty="0">
                <a:latin typeface="华文中宋" panose="02010600040101010101" charset="-122"/>
                <a:ea typeface="华文中宋" panose="02010600040101010101" charset="-122"/>
              </a:rPr>
              <a:t>佛教</a:t>
            </a:r>
            <a:endParaRPr lang="zh-CN" altLang="en-US" sz="2400" dirty="0">
              <a:latin typeface="华文中宋" panose="02010600040101010101" charset="-122"/>
              <a:ea typeface="华文中宋" panose="02010600040101010101" charset="-122"/>
            </a:endParaRPr>
          </a:p>
        </p:txBody>
      </p:sp>
      <p:sp>
        <p:nvSpPr>
          <p:cNvPr id="25" name="Rectangle 21"/>
          <p:cNvSpPr/>
          <p:nvPr/>
        </p:nvSpPr>
        <p:spPr>
          <a:xfrm>
            <a:off x="-84455" y="2373630"/>
            <a:ext cx="9354820" cy="2614930"/>
          </a:xfrm>
          <a:prstGeom prst="rect">
            <a:avLst/>
          </a:prstGeom>
          <a:noFill/>
          <a:ln w="9525">
            <a:noFill/>
          </a:ln>
          <a:effectLst>
            <a:prstShdw prst="shdw13" dist="53882" dir="13499999">
              <a:schemeClr val="bg2">
                <a:alpha val="50000"/>
              </a:schemeClr>
            </a:prstShdw>
          </a:effectLst>
        </p:spPr>
        <p:txBody>
          <a:bodyPr wrap="square" anchor="t">
            <a:spAutoFit/>
          </a:bodyPr>
          <a:p>
            <a:pPr fontAlgn="auto">
              <a:lnSpc>
                <a:spcPts val="328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</a:rPr>
              <a:t>（</a:t>
            </a:r>
            <a:r>
              <a:rPr lang="en-US" altLang="zh-CN" sz="2400" b="1" dirty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</a:rPr>
              <a:t>1</a:t>
            </a:r>
            <a:r>
              <a:rPr lang="zh-CN" altLang="en-US" sz="2400" b="1" dirty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</a:rPr>
              <a:t>）古希腊文明：</a:t>
            </a:r>
            <a:r>
              <a:rPr lang="zh-CN" altLang="en-US" sz="2400">
                <a:latin typeface="宋体" panose="02010600030101010101" pitchFamily="2" charset="-122"/>
                <a:sym typeface="宋体" panose="02010600030101010101" pitchFamily="2" charset="-122"/>
              </a:rPr>
              <a:t>前</a:t>
            </a:r>
            <a:r>
              <a:rPr lang="en-US" altLang="zh-CN" sz="2400">
                <a:latin typeface="宋体" panose="02010600030101010101" pitchFamily="2" charset="-122"/>
                <a:sym typeface="宋体" panose="02010600030101010101" pitchFamily="2" charset="-122"/>
              </a:rPr>
              <a:t>8</a:t>
            </a:r>
            <a:r>
              <a:rPr lang="zh-CN" altLang="en-US" sz="2400">
                <a:latin typeface="宋体" panose="02010600030101010101" pitchFamily="2" charset="-122"/>
                <a:sym typeface="宋体" panose="02010600030101010101" pitchFamily="2" charset="-122"/>
              </a:rPr>
              <a:t>世纪</a:t>
            </a:r>
            <a:r>
              <a:rPr lang="en-US" altLang="zh-CN" sz="2400">
                <a:latin typeface="宋体" panose="02010600030101010101" pitchFamily="2" charset="-122"/>
                <a:sym typeface="宋体" panose="02010600030101010101" pitchFamily="2" charset="-122"/>
              </a:rPr>
              <a:t>——</a:t>
            </a:r>
            <a:r>
              <a:rPr lang="zh-CN" altLang="en-US" sz="2400">
                <a:latin typeface="宋体" panose="02010600030101010101" pitchFamily="2" charset="-122"/>
                <a:sym typeface="宋体" panose="02010600030101010101" pitchFamily="2" charset="-122"/>
              </a:rPr>
              <a:t>前</a:t>
            </a:r>
            <a:r>
              <a:rPr lang="en-US" altLang="zh-CN" sz="2400">
                <a:latin typeface="宋体" panose="02010600030101010101" pitchFamily="2" charset="-122"/>
                <a:sym typeface="宋体" panose="02010600030101010101" pitchFamily="2" charset="-122"/>
              </a:rPr>
              <a:t>6</a:t>
            </a:r>
            <a:r>
              <a:rPr lang="zh-CN" altLang="en-US" sz="2400">
                <a:latin typeface="宋体" panose="02010600030101010101" pitchFamily="2" charset="-122"/>
                <a:sym typeface="宋体" panose="02010600030101010101" pitchFamily="2" charset="-122"/>
              </a:rPr>
              <a:t>世纪</a:t>
            </a:r>
            <a:r>
              <a:rPr lang="en-US" altLang="zh-CN" sz="2400">
                <a:latin typeface="宋体" panose="02010600030101010101" pitchFamily="2" charset="-122"/>
                <a:sym typeface="宋体" panose="02010600030101010101" pitchFamily="2" charset="-122"/>
              </a:rPr>
              <a:t>———</a:t>
            </a:r>
            <a:r>
              <a:rPr lang="zh-CN" altLang="en-US" sz="2400">
                <a:latin typeface="宋体" panose="02010600030101010101" pitchFamily="2" charset="-122"/>
                <a:sym typeface="宋体" panose="02010600030101010101" pitchFamily="2" charset="-122"/>
              </a:rPr>
              <a:t>前</a:t>
            </a:r>
            <a:r>
              <a:rPr lang="en-US" altLang="zh-CN" sz="2400">
                <a:latin typeface="宋体" panose="02010600030101010101" pitchFamily="2" charset="-122"/>
                <a:sym typeface="宋体" panose="02010600030101010101" pitchFamily="2" charset="-122"/>
              </a:rPr>
              <a:t>5</a:t>
            </a:r>
            <a:r>
              <a:rPr lang="zh-CN" altLang="en-US" sz="2400">
                <a:latin typeface="宋体" panose="02010600030101010101" pitchFamily="2" charset="-122"/>
                <a:sym typeface="宋体" panose="02010600030101010101" pitchFamily="2" charset="-122"/>
              </a:rPr>
              <a:t>世纪</a:t>
            </a:r>
            <a:r>
              <a:rPr lang="en-US" altLang="zh-CN" sz="2400">
                <a:latin typeface="宋体" panose="02010600030101010101" pitchFamily="2" charset="-122"/>
                <a:sym typeface="宋体" panose="02010600030101010101" pitchFamily="2" charset="-122"/>
              </a:rPr>
              <a:t>——</a:t>
            </a:r>
            <a:r>
              <a:rPr lang="zh-CN" altLang="en-US" sz="2400">
                <a:latin typeface="宋体" panose="02010600030101010101" pitchFamily="2" charset="-122"/>
                <a:sym typeface="宋体" panose="02010600030101010101" pitchFamily="2" charset="-122"/>
              </a:rPr>
              <a:t>前</a:t>
            </a:r>
            <a:r>
              <a:rPr lang="en-US" altLang="zh-CN" sz="2400">
                <a:latin typeface="宋体" panose="02010600030101010101" pitchFamily="2" charset="-122"/>
                <a:sym typeface="宋体" panose="02010600030101010101" pitchFamily="2" charset="-122"/>
              </a:rPr>
              <a:t>334</a:t>
            </a:r>
            <a:endParaRPr lang="zh-CN" altLang="en-US" sz="2400">
              <a:latin typeface="宋体" panose="02010600030101010101" pitchFamily="2" charset="-122"/>
              <a:sym typeface="宋体" panose="02010600030101010101" pitchFamily="2" charset="-122"/>
            </a:endParaRPr>
          </a:p>
          <a:p>
            <a:pPr fontAlgn="auto">
              <a:lnSpc>
                <a:spcPts val="3280"/>
              </a:lnSpc>
            </a:pPr>
            <a:r>
              <a:rPr lang="zh-CN" altLang="en-US" sz="2400">
                <a:solidFill>
                  <a:srgbClr val="F7155F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                 城邦建立  奴隶制共和国   全盛   希腊化时代 </a:t>
            </a:r>
            <a:endParaRPr lang="zh-CN" altLang="en-US" sz="2400">
              <a:solidFill>
                <a:srgbClr val="F7155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  <a:p>
            <a:pPr fontAlgn="auto">
              <a:lnSpc>
                <a:spcPts val="3280"/>
              </a:lnSpc>
            </a:pPr>
            <a:endParaRPr lang="zh-CN" altLang="en-US" sz="2400" b="1" dirty="0">
              <a:solidFill>
                <a:srgbClr val="F7155F"/>
              </a:solidFill>
              <a:latin typeface="宋体" panose="02010600030101010101" pitchFamily="2" charset="-122"/>
              <a:ea typeface="华文中宋" panose="02010600040101010101" charset="-122"/>
              <a:sym typeface="宋体" panose="02010600030101010101" pitchFamily="2" charset="-122"/>
            </a:endParaRPr>
          </a:p>
          <a:p>
            <a:pPr fontAlgn="auto">
              <a:lnSpc>
                <a:spcPts val="328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</a:rPr>
              <a:t>（</a:t>
            </a:r>
            <a:r>
              <a:rPr lang="en-US" altLang="zh-CN" sz="2400" b="1" dirty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</a:rPr>
              <a:t>2</a:t>
            </a:r>
            <a:r>
              <a:rPr lang="zh-CN" altLang="en-US" sz="2400" b="1" dirty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</a:rPr>
              <a:t>）古罗马文明：</a:t>
            </a:r>
            <a:endParaRPr lang="zh-CN" altLang="en-US" sz="2400" dirty="0">
              <a:latin typeface="华文中宋" panose="02010600040101010101" charset="-122"/>
              <a:ea typeface="华文中宋" panose="02010600040101010101" charset="-122"/>
            </a:endParaRPr>
          </a:p>
          <a:p>
            <a:pPr fontAlgn="auto">
              <a:lnSpc>
                <a:spcPts val="3280"/>
              </a:lnSpc>
            </a:pPr>
            <a:endParaRPr lang="zh-CN" altLang="en-US" sz="2400" dirty="0">
              <a:latin typeface="华文中宋" panose="02010600040101010101" charset="-122"/>
              <a:ea typeface="华文中宋" panose="02010600040101010101" charset="-122"/>
            </a:endParaRPr>
          </a:p>
          <a:p>
            <a:pPr fontAlgn="auto">
              <a:lnSpc>
                <a:spcPts val="3280"/>
              </a:lnSpc>
            </a:pPr>
            <a:r>
              <a:rPr lang="zh-CN" altLang="en-US" sz="2400" dirty="0">
                <a:latin typeface="华文中宋" panose="02010600040101010101" charset="-122"/>
                <a:ea typeface="华文中宋" panose="02010600040101010101" charset="-122"/>
              </a:rPr>
              <a:t>（</a:t>
            </a:r>
            <a:r>
              <a:rPr lang="en-US" altLang="zh-CN" sz="2400" dirty="0">
                <a:latin typeface="华文中宋" panose="02010600040101010101" charset="-122"/>
                <a:ea typeface="华文中宋" panose="02010600040101010101" charset="-122"/>
              </a:rPr>
              <a:t>3</a:t>
            </a:r>
            <a:r>
              <a:rPr lang="zh-CN" altLang="en-US" sz="2400" dirty="0">
                <a:latin typeface="华文中宋" panose="02010600040101010101" charset="-122"/>
                <a:ea typeface="华文中宋" panose="02010600040101010101" charset="-122"/>
              </a:rPr>
              <a:t>）古希腊、罗马文化</a:t>
            </a:r>
            <a:endParaRPr lang="zh-CN" altLang="en-US" sz="2400" dirty="0">
              <a:latin typeface="华文中宋" panose="02010600040101010101" charset="-122"/>
              <a:ea typeface="华文中宋" panose="0201060004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540" y="1921510"/>
            <a:ext cx="5543550" cy="52197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2.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海洋文明</a:t>
            </a:r>
            <a:r>
              <a:rPr lang="en-US" altLang="zh-CN" sz="2800" b="1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——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古希腊、罗马文明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540" y="0"/>
            <a:ext cx="5544185" cy="52197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1.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大河文明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——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古代亚非文明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2297430" y="3521075"/>
            <a:ext cx="5179060" cy="955785"/>
            <a:chOff x="943" y="5267"/>
            <a:chExt cx="7568" cy="1835"/>
          </a:xfrm>
        </p:grpSpPr>
        <p:cxnSp>
          <p:nvCxnSpPr>
            <p:cNvPr id="6" name="直接连接符 5"/>
            <p:cNvCxnSpPr/>
            <p:nvPr/>
          </p:nvCxnSpPr>
          <p:spPr>
            <a:xfrm>
              <a:off x="1287" y="5400"/>
              <a:ext cx="7024" cy="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心形 9"/>
            <p:cNvSpPr/>
            <p:nvPr/>
          </p:nvSpPr>
          <p:spPr>
            <a:xfrm>
              <a:off x="3633" y="5267"/>
              <a:ext cx="340" cy="340"/>
            </a:xfrm>
            <a:prstGeom prst="hear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2782" y="5509"/>
              <a:ext cx="2041" cy="15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en-US" altLang="zh-CN" sz="2400"/>
                <a:t>BC509</a:t>
              </a:r>
              <a:endParaRPr lang="en-US" altLang="zh-CN" sz="2400" b="1"/>
            </a:p>
            <a:p>
              <a:pPr algn="ctr"/>
              <a:r>
                <a:rPr lang="zh-CN" altLang="en-US" sz="2400"/>
                <a:t>共和国</a:t>
              </a:r>
              <a:endParaRPr lang="zh-CN" altLang="en-US" sz="2400"/>
            </a:p>
          </p:txBody>
        </p:sp>
        <p:sp>
          <p:nvSpPr>
            <p:cNvPr id="13" name="心形 12"/>
            <p:cNvSpPr/>
            <p:nvPr/>
          </p:nvSpPr>
          <p:spPr>
            <a:xfrm>
              <a:off x="5688" y="5267"/>
              <a:ext cx="340" cy="340"/>
            </a:xfrm>
            <a:prstGeom prst="hear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4838" y="5509"/>
              <a:ext cx="2041" cy="15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en-US" altLang="zh-CN" sz="2400"/>
                <a:t>BC27</a:t>
              </a:r>
              <a:endParaRPr lang="en-US" altLang="zh-CN" sz="2400"/>
            </a:p>
            <a:p>
              <a:pPr algn="ctr"/>
              <a:r>
                <a:rPr lang="zh-CN" altLang="en-US" sz="2400"/>
                <a:t>帝国</a:t>
              </a:r>
              <a:endParaRPr lang="zh-CN" altLang="en-US" sz="2400"/>
            </a:p>
          </p:txBody>
        </p:sp>
        <p:sp>
          <p:nvSpPr>
            <p:cNvPr id="15" name="心形 14"/>
            <p:cNvSpPr/>
            <p:nvPr/>
          </p:nvSpPr>
          <p:spPr>
            <a:xfrm>
              <a:off x="7320" y="5267"/>
              <a:ext cx="340" cy="340"/>
            </a:xfrm>
            <a:prstGeom prst="hear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6470" y="5509"/>
              <a:ext cx="2041" cy="15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en-US" altLang="zh-CN" sz="2400"/>
                <a:t>395</a:t>
              </a:r>
              <a:r>
                <a:rPr lang="zh-CN" altLang="en-US" sz="2400"/>
                <a:t>年</a:t>
              </a:r>
              <a:endParaRPr lang="en-US" altLang="zh-CN" sz="2400"/>
            </a:p>
            <a:p>
              <a:pPr algn="ctr"/>
              <a:r>
                <a:rPr lang="zh-CN" altLang="en-US" sz="2400"/>
                <a:t>分裂</a:t>
              </a:r>
              <a:endParaRPr lang="zh-CN" altLang="en-US" sz="2400"/>
            </a:p>
          </p:txBody>
        </p:sp>
        <p:sp>
          <p:nvSpPr>
            <p:cNvPr id="7" name="心形 6"/>
            <p:cNvSpPr/>
            <p:nvPr/>
          </p:nvSpPr>
          <p:spPr>
            <a:xfrm>
              <a:off x="1470" y="5267"/>
              <a:ext cx="340" cy="340"/>
            </a:xfrm>
            <a:prstGeom prst="hear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943" y="5509"/>
              <a:ext cx="2041" cy="15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en-US" altLang="zh-CN" sz="2400"/>
                <a:t>BC1000</a:t>
              </a:r>
              <a:endParaRPr lang="en-US" altLang="zh-CN" sz="2400" b="1"/>
            </a:p>
            <a:p>
              <a:pPr algn="ctr"/>
              <a:r>
                <a:rPr lang="zh-CN" altLang="en-US" sz="2400" b="1"/>
                <a:t>城邦</a:t>
              </a:r>
              <a:endParaRPr lang="zh-CN" altLang="en-US" sz="2400" b="1"/>
            </a:p>
          </p:txBody>
        </p: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3" grpId="0" animBg="1"/>
      <p:bldP spid="2" grpId="0" animBg="1"/>
      <p:bldP spid="5" grpId="1" animBg="1"/>
      <p:bldP spid="23" grpId="1" animBg="1"/>
      <p:bldP spid="2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tile tx="0" ty="0" sx="64000" sy="64000" flip="none" algn="b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2195830" y="1377950"/>
            <a:ext cx="5419090" cy="1546860"/>
          </a:xfrm>
          <a:prstGeom prst="rect">
            <a:avLst/>
          </a:prstGeom>
          <a:noFill/>
          <a:ln w="38100">
            <a:solidFill>
              <a:srgbClr val="7F5E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2354580" y="1550035"/>
            <a:ext cx="5101590" cy="1202055"/>
          </a:xfrm>
          <a:prstGeom prst="rect">
            <a:avLst/>
          </a:prstGeom>
          <a:solidFill>
            <a:srgbClr val="7F5E4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4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封建社会</a:t>
            </a:r>
            <a:endParaRPr lang="zh-CN" altLang="en-US" sz="44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ldLvl="0" animBg="1"/>
      <p:bldP spid="11" grpId="0" bldLvl="0" animBg="1"/>
    </p:bldLst>
  </p:timing>
</p:sld>
</file>

<file path=ppt/tags/tag1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</p:tagLst>
</file>

<file path=ppt/tags/tag2.xml><?xml version="1.0" encoding="utf-8"?>
<p:tagLst xmlns:p="http://schemas.openxmlformats.org/presentationml/2006/main">
  <p:tag name="KSO_WM_TEMPLATE_CATEGORY" val="custom"/>
  <p:tag name="KSO_WM_TEMPLATE_INDEX" val="20202601"/>
</p:tagLst>
</file>

<file path=ppt/tags/tag3.xml><?xml version="1.0" encoding="utf-8"?>
<p:tagLst xmlns:p="http://schemas.openxmlformats.org/presentationml/2006/main">
  <p:tag name="KSO_WM_UNIT_PLACING_PICTURE_USER_VIEWPORT" val="{&quot;height&quot;:1874,&quot;width&quot;:9755}"/>
</p:tagLst>
</file>

<file path=ppt/tags/tag4.xml><?xml version="1.0" encoding="utf-8"?>
<p:tagLst xmlns:p="http://schemas.openxmlformats.org/presentationml/2006/main">
  <p:tag name="KSO_WM_TEMPLATE_CATEGORY" val="custom"/>
  <p:tag name="KSO_WM_TEMPLATE_INDEX" val="20202601"/>
</p:tagLst>
</file>

<file path=ppt/tags/tag5.xml><?xml version="1.0" encoding="utf-8"?>
<p:tagLst xmlns:p="http://schemas.openxmlformats.org/presentationml/2006/main">
  <p:tag name="KSO_WM_BEAUTIFY_FLAG" val="#wm#"/>
  <p:tag name="KSO_WM_TEMPLATE_CATEGORY" val="custom"/>
  <p:tag name="KSO_WM_TEMPLATE_INDEX" val="20202601"/>
</p:tagLst>
</file>

<file path=ppt/tags/tag6.xml><?xml version="1.0" encoding="utf-8"?>
<p:tagLst xmlns:p="http://schemas.openxmlformats.org/presentationml/2006/main">
  <p:tag name="KSO_WM_SLIDE_MODEL_TYPE" val="timeline"/>
</p:tagLst>
</file>

<file path=ppt/tags/tag7.xml><?xml version="1.0" encoding="utf-8"?>
<p:tagLst xmlns:p="http://schemas.openxmlformats.org/presentationml/2006/main">
  <p:tag name="KSO_WM_UNIT_TABLE_BEAUTIFY" val="smartTable{d0b9e785-d72c-4572-994c-b50ea087bacf}"/>
  <p:tag name="TABLE_ENDDRAG_ORIGIN_RECT" val="621*175"/>
  <p:tag name="TABLE_ENDDRAG_RECT" val="40*81*621*175"/>
</p:tagLst>
</file>

<file path=ppt/tags/tag8.xml><?xml version="1.0" encoding="utf-8"?>
<p:tagLst xmlns:p="http://schemas.openxmlformats.org/presentationml/2006/main">
  <p:tag name="KSO_WM_UNIT_TABLE_BEAUTIFY" val="smartTable{613a9835-878a-4297-a349-110c37843969}"/>
  <p:tag name="TABLE_ENDDRAG_ORIGIN_RECT" val="719*324"/>
  <p:tag name="TABLE_ENDDRAG_RECT" val="-1*77*719*324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8100" cap="sq">
          <a:solidFill>
            <a:schemeClr val="bg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7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2959</Words>
  <Application>WPS 演示</Application>
  <PresentationFormat>全屏显示(16:9)</PresentationFormat>
  <Paragraphs>513</Paragraphs>
  <Slides>25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25</vt:i4>
      </vt:variant>
    </vt:vector>
  </HeadingPairs>
  <TitlesOfParts>
    <vt:vector size="43" baseType="lpstr">
      <vt:lpstr>Arial</vt:lpstr>
      <vt:lpstr>宋体</vt:lpstr>
      <vt:lpstr>Wingdings</vt:lpstr>
      <vt:lpstr>微软雅黑</vt:lpstr>
      <vt:lpstr>黑体</vt:lpstr>
      <vt:lpstr>楷体</vt:lpstr>
      <vt:lpstr>华文中宋</vt:lpstr>
      <vt:lpstr>Calibri</vt:lpstr>
      <vt:lpstr>华文隶书</vt:lpstr>
      <vt:lpstr>华文新魏</vt:lpstr>
      <vt:lpstr>Calibri</vt:lpstr>
      <vt:lpstr>等线</vt:lpstr>
      <vt:lpstr>Tahoma</vt:lpstr>
      <vt:lpstr>Times New Roman</vt:lpstr>
      <vt:lpstr>华文宋体</vt:lpstr>
      <vt:lpstr>仿宋</vt:lpstr>
      <vt:lpstr>Office 主题</vt:lpstr>
      <vt:lpstr>7_Office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陆</dc:creator>
  <cp:lastModifiedBy>Administrator</cp:lastModifiedBy>
  <cp:revision>135</cp:revision>
  <dcterms:created xsi:type="dcterms:W3CDTF">2018-05-26T12:43:00Z</dcterms:created>
  <dcterms:modified xsi:type="dcterms:W3CDTF">2022-01-13T01:00:03Z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2052-10.8.2.7058</vt:lpwstr>
  </property>
</Properties>
</file>