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5" r:id="rId5"/>
    <p:sldMasterId id="2147483699" r:id="rId6"/>
  </p:sldMasterIdLst>
  <p:notesMasterIdLst>
    <p:notesMasterId r:id="rId8"/>
  </p:notesMasterIdLst>
  <p:sldIdLst>
    <p:sldId id="1305" r:id="rId7"/>
    <p:sldId id="1358" r:id="rId9"/>
    <p:sldId id="1359" r:id="rId10"/>
    <p:sldId id="1365" r:id="rId11"/>
    <p:sldId id="1468" r:id="rId12"/>
    <p:sldId id="1366" r:id="rId13"/>
    <p:sldId id="1368" r:id="rId14"/>
    <p:sldId id="1465" r:id="rId15"/>
    <p:sldId id="1370" r:id="rId16"/>
    <p:sldId id="1415" r:id="rId17"/>
    <p:sldId id="1466" r:id="rId18"/>
    <p:sldId id="1306" r:id="rId19"/>
    <p:sldId id="1361" r:id="rId20"/>
    <p:sldId id="1416" r:id="rId21"/>
    <p:sldId id="1417" r:id="rId22"/>
    <p:sldId id="1469" r:id="rId23"/>
    <p:sldId id="1327" r:id="rId24"/>
    <p:sldId id="1328" r:id="rId25"/>
    <p:sldId id="1418" r:id="rId26"/>
    <p:sldId id="1462" r:id="rId27"/>
    <p:sldId id="1463" r:id="rId28"/>
    <p:sldId id="1471" r:id="rId29"/>
    <p:sldId id="296" r:id="rId30"/>
    <p:sldId id="1329" r:id="rId31"/>
    <p:sldId id="1464" r:id="rId32"/>
    <p:sldId id="1467" r:id="rId33"/>
    <p:sldId id="1472" r:id="rId3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FtpDown" initials="F" lastIdx="2" clrIdx="0"/>
  <p:cmAuthor id="3" name="新课标第一网" initials="新" lastIdx="2" clrIdx="0"/>
  <p:cmAuthor id="4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B72F33-A459-4D1D-A560-0CA6D76B18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2B44F8-9E7C-45C3-8411-59943D0085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768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2" name="文本占位符 7680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trike="noStrike" noProof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苏格拉底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强调人在社会中的地位权利责任</a:t>
            </a:r>
            <a:r>
              <a:rPr lang="en-US" altLang="zh-CN" sz="1200" b="1" strike="noStrike" noProof="1" dirty="0" smtClean="0">
                <a:latin typeface="仿宋_GB2312" pitchFamily="49" charset="-122"/>
                <a:ea typeface="仿宋_GB2312" pitchFamily="49" charset="-122"/>
              </a:rPr>
              <a:t>,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有利于个性发展，</a:t>
            </a:r>
            <a:r>
              <a:rPr lang="zh-CN" altLang="en-US" sz="1200" b="1" strike="noStrike" noProof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有利于民主政治的发展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en-US" sz="1200" b="1" strike="noStrike" noProof="1" dirty="0" smtClean="0">
              <a:latin typeface="仿宋_GB2312" pitchFamily="49" charset="-122"/>
              <a:ea typeface="仿宋_GB2312" pitchFamily="49" charset="-122"/>
            </a:endParaRPr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1945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7985125"/>
            <a:ext cx="2971800" cy="4206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Char char="z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0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293994" y="3365974"/>
            <a:ext cx="3898006" cy="3499964"/>
            <a:chOff x="3933" y="3726"/>
            <a:chExt cx="4421" cy="3612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9" name="等腰三角形 8"/>
            <p:cNvSpPr/>
            <p:nvPr/>
          </p:nvSpPr>
          <p:spPr>
            <a:xfrm>
              <a:off x="5540" y="3726"/>
              <a:ext cx="1207" cy="11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>
              <a:off x="3933" y="6102"/>
              <a:ext cx="4421" cy="1236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4781" y="4888"/>
              <a:ext cx="2755" cy="1154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151410"/>
              </a:clrFrom>
              <a:clrTo>
                <a:srgbClr val="151410">
                  <a:alpha val="0"/>
                </a:srgbClr>
              </a:clrTo>
            </a:clrChange>
          </a:blip>
          <a:stretch>
            <a:fillRect/>
          </a:stretch>
        </p:blipFill>
        <p:spPr>
          <a:xfrm rot="972348">
            <a:off x="10736263" y="-146050"/>
            <a:ext cx="1395413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3"/>
          <p:cNvSpPr txBox="1"/>
          <p:nvPr/>
        </p:nvSpPr>
        <p:spPr>
          <a:xfrm>
            <a:off x="2081277" y="737465"/>
            <a:ext cx="8029445" cy="20114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3000" cap="none" spc="5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西欧庄园</a:t>
            </a:r>
            <a:endParaRPr kumimoji="0" lang="zh-CN" altLang="en-US" sz="7200" b="1" i="0" u="none" strike="noStrike" kern="3000" cap="none" spc="5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410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学习目标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410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512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  目     录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512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6149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  内     容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6152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7173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合作探究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7176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8197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课堂小结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8200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922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当堂达标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922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1024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拓展延伸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1024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0875"/>
            <a:ext cx="12192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396C-1CFD-4FDD-8A03-4DD6416D4DD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C10A95-A710-4C8D-9CBB-95E6F56ECD9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59637F-7745-4F7C-AA8A-43524C896D8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8"/>
          <p:cNvSpPr/>
          <p:nvPr/>
        </p:nvSpPr>
        <p:spPr>
          <a:xfrm>
            <a:off x="255588" y="263525"/>
            <a:ext cx="11682413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长方形 9"/>
          <p:cNvSpPr/>
          <p:nvPr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/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0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293994" y="3365974"/>
            <a:ext cx="3898006" cy="3499964"/>
            <a:chOff x="3933" y="3726"/>
            <a:chExt cx="4421" cy="3612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9" name="等腰三角形 8"/>
            <p:cNvSpPr/>
            <p:nvPr/>
          </p:nvSpPr>
          <p:spPr>
            <a:xfrm>
              <a:off x="5540" y="3726"/>
              <a:ext cx="1207" cy="11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>
              <a:off x="3933" y="6102"/>
              <a:ext cx="4421" cy="1236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4781" y="4888"/>
              <a:ext cx="2755" cy="1154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151410"/>
              </a:clrFrom>
              <a:clrTo>
                <a:srgbClr val="151410">
                  <a:alpha val="0"/>
                </a:srgbClr>
              </a:clrTo>
            </a:clrChange>
          </a:blip>
          <a:stretch>
            <a:fillRect/>
          </a:stretch>
        </p:blipFill>
        <p:spPr>
          <a:xfrm rot="972348">
            <a:off x="10736263" y="-146050"/>
            <a:ext cx="1395413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3"/>
          <p:cNvSpPr txBox="1"/>
          <p:nvPr/>
        </p:nvSpPr>
        <p:spPr>
          <a:xfrm>
            <a:off x="2081277" y="737465"/>
            <a:ext cx="8029445" cy="20114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3000" cap="none" spc="5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西欧庄园</a:t>
            </a:r>
            <a:endParaRPr kumimoji="0" lang="zh-CN" altLang="en-US" sz="7200" b="1" i="0" u="none" strike="noStrike" kern="3000" cap="none" spc="5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410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学习目标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410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512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  目     录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512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6149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  内     容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6152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7173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合作探究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7176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8197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课堂小结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8200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922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当堂达标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922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1024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+mn-cs"/>
                </a:rPr>
                <a:t>拓展延伸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endParaRPr>
            </a:p>
          </p:txBody>
        </p:sp>
        <p:pic>
          <p:nvPicPr>
            <p:cNvPr id="1024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0875"/>
            <a:ext cx="12192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396C-1CFD-4FDD-8A03-4DD6416D4DD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C10A95-A710-4C8D-9CBB-95E6F56ECD9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59637F-7745-4F7C-AA8A-43524C896D8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8"/>
          <p:cNvSpPr/>
          <p:nvPr/>
        </p:nvSpPr>
        <p:spPr>
          <a:xfrm>
            <a:off x="255588" y="263525"/>
            <a:ext cx="11682413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长方形 9"/>
          <p:cNvSpPr/>
          <p:nvPr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/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2.pn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3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5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6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7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9.xml"/><Relationship Id="rId4" Type="http://schemas.openxmlformats.org/officeDocument/2006/relationships/image" Target="../media/image29.jpeg"/><Relationship Id="rId3" Type="http://schemas.openxmlformats.org/officeDocument/2006/relationships/hyperlink" Target="&#23627;&#22823;&#32500;&#29420;&#35009;&#32479;&#27835;.mp4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tags" Target="../tags/tag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 txBox="1"/>
          <p:nvPr/>
        </p:nvSpPr>
        <p:spPr>
          <a:xfrm>
            <a:off x="506219" y="882994"/>
            <a:ext cx="11179561" cy="7913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 spc="-5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-50" normalizeH="0" baseline="0" noProof="0" dirty="0">
                <a:ln w="9525" cmpd="sng">
                  <a:solidFill>
                    <a:srgbClr val="477DE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77DE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第一、二单元整合复习　</a:t>
            </a:r>
            <a:endParaRPr kumimoji="0" lang="zh-CN" altLang="en-US" sz="4400" b="1" i="0" u="none" strike="noStrike" kern="1200" cap="all" spc="-50" normalizeH="0" baseline="0" noProof="0" dirty="0">
              <a:ln w="9525" cmpd="sng">
                <a:solidFill>
                  <a:srgbClr val="477DE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77DEA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387" name="TextBox 4"/>
          <p:cNvSpPr txBox="1"/>
          <p:nvPr/>
        </p:nvSpPr>
        <p:spPr>
          <a:xfrm>
            <a:off x="1512888" y="3055938"/>
            <a:ext cx="9166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初中历史（人教版）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九年级 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标题 1"/>
          <p:cNvSpPr txBox="1"/>
          <p:nvPr/>
        </p:nvSpPr>
        <p:spPr>
          <a:xfrm>
            <a:off x="1512888" y="4416425"/>
            <a:ext cx="9166225" cy="500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古代亚非欧文明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1651"/>
          <a:stretch>
            <a:fillRect/>
          </a:stretch>
        </p:blipFill>
        <p:spPr>
          <a:xfrm>
            <a:off x="494665" y="1849120"/>
            <a:ext cx="2156460" cy="24961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89325" y="1424305"/>
            <a:ext cx="7503795" cy="3006090"/>
          </a:xfrm>
          <a:prstGeom prst="roundRect">
            <a:avLst/>
          </a:prstGeom>
          <a:solidFill>
            <a:srgbClr val="FFFFFF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8505" y="2165350"/>
            <a:ext cx="497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创始人：乔达摩·悉达多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494665" y="1257935"/>
            <a:ext cx="243776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2800">
                <a:sym typeface="隶书" panose="02010509060101010101" pitchFamily="49" charset="-122"/>
              </a:rPr>
              <a:t>5.</a:t>
            </a:r>
            <a:r>
              <a:rPr lang="zh-CN" altLang="en-US" sz="2800">
                <a:sym typeface="隶书" panose="02010509060101010101" pitchFamily="49" charset="-122"/>
              </a:rPr>
              <a:t>佛教的创立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8505" y="2973705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别称：释迦牟尼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48505" y="1471930"/>
            <a:ext cx="41224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时间：公元前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世纪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8505" y="3700145"/>
            <a:ext cx="6108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教义：众生平等、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忍耐顺从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237615" y="12954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4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336675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132080" y="4642485"/>
            <a:ext cx="11927840" cy="22155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(2019安徽第一次大联考)佛陀(释迦牟尼)微笑着说:“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我的法好像深广的大海,无论什么都能包容。在我的法中,贫富、贵贱种姓、阶级都是虚妄的假名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”这句话表明佛陀主张</a:t>
            </a:r>
            <a:r>
              <a:rPr kumimoji="0" lang="zh-CN" altLang="en-US" sz="2400" b="1" kern="0" cap="none" spc="439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 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　　)</a:t>
            </a:r>
            <a:endParaRPr kumimoji="0" lang="zh-CN" altLang="en-US" sz="2400" b="1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A.世间一切皆苦　B.世人都要拥护种姓制度    C.世间众生平等　D.世人都可进入极乐世界</a:t>
            </a:r>
            <a:endParaRPr kumimoji="0" lang="zh-CN" altLang="en-US" sz="2400" b="1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6595" y="674370"/>
            <a:ext cx="1164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通过种姓制度和佛教创立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古代印度社会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5185" y="566356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C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4300" y="8826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16535" y="624205"/>
            <a:ext cx="10414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16535" y="700405"/>
            <a:ext cx="111131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1.（2020·山东菏泽·13）人类最早的文明是在大河流域产生的。与“种 姓制度创立佛教”相关的古代文明发祥地是（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</a:t>
            </a:r>
            <a:r>
              <a:rPr lang="en-US" sz="2400">
                <a:latin typeface="宋体" panose="02010600030101010101" pitchFamily="2" charset="-122"/>
              </a:rPr>
              <a:t>A</a:t>
            </a:r>
            <a:r>
              <a:rPr lang="zh-CN" sz="2400">
                <a:ea typeface="宋体" panose="02010600030101010101" pitchFamily="2" charset="-122"/>
              </a:rPr>
              <a:t>．两河流城                          </a:t>
            </a:r>
            <a:r>
              <a:rPr lang="en-US" sz="2400">
                <a:latin typeface="Times New Roman" panose="02020603050405020304" pitchFamily="18" charset="0"/>
              </a:rPr>
              <a:t>B</a:t>
            </a:r>
            <a:r>
              <a:rPr lang="zh-CN" sz="2400">
                <a:ea typeface="宋体" panose="02010600030101010101" pitchFamily="2" charset="-122"/>
              </a:rPr>
              <a:t>．尼罗河流域</a:t>
            </a:r>
            <a:r>
              <a:rPr lang="en-US" sz="2400">
                <a:latin typeface="宋体" panose="02010600030101010101" pitchFamily="2" charset="-122"/>
              </a:rPr>
              <a:t>C</a:t>
            </a:r>
            <a:r>
              <a:rPr lang="zh-CN" sz="2400">
                <a:ea typeface="宋体" panose="02010600030101010101" pitchFamily="2" charset="-122"/>
              </a:rPr>
              <a:t>．黄河流域                          </a:t>
            </a:r>
            <a:r>
              <a:rPr lang="en-US" sz="2400">
                <a:latin typeface="Times New Roman" panose="02020603050405020304" pitchFamily="18" charset="0"/>
              </a:rPr>
              <a:t>D</a:t>
            </a:r>
            <a:r>
              <a:rPr lang="zh-CN" sz="2400">
                <a:ea typeface="宋体" panose="02010600030101010101" pitchFamily="2" charset="-122"/>
              </a:rPr>
              <a:t>．印度河流域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216535" y="2459990"/>
            <a:ext cx="115163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（2020·山东东营·19）某《法典》规定：“刹帝利辱骂了婆罗门要罚款100帕那（银钱单位），吠舍骂了要罚款150到200帕那，首陀罗骂了，要用滚烫的油灌人他的口中和耳中。”这一规定反映的是古代印度的（   ）A．种姓制度                        B．津贴制度C．封建制度                        D．福利制度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0" y="4599305"/>
            <a:ext cx="12077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（2020·湖南怀化·9）小杨同学在复习相关宗教知识点时，看到了下列信息：“公元前6世纪”“释迦牟尼”“《金刚经》”，由此判断此宗教是（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A．伊斯兰教	                  B．道教C．基督教	                        D．佛教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4905" y="13081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9585" y="316420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5000" y="496887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866775"/>
            <a:ext cx="5980113" cy="320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3" y="4075113"/>
            <a:ext cx="5988050" cy="278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898" y="590386"/>
            <a:ext cx="3034457" cy="1463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9905" y="68580"/>
            <a:ext cx="921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一、大河文明</a:t>
            </a:r>
            <a:r>
              <a:rPr lang="en-US" altLang="zh-CN" sz="2800"/>
              <a:t>-</a:t>
            </a:r>
            <a:r>
              <a:rPr lang="zh-CN" altLang="zh-CN" sz="2800"/>
              <a:t>四大文明古国</a:t>
            </a:r>
            <a:endParaRPr lang="zh-CN" altLang="zh-CN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29615" y="822325"/>
          <a:ext cx="8928100" cy="4975225"/>
        </p:xfrm>
        <a:graphic>
          <a:graphicData uri="http://schemas.openxmlformats.org/drawingml/2006/table">
            <a:tbl>
              <a:tblPr/>
              <a:tblGrid>
                <a:gridCol w="771525"/>
                <a:gridCol w="711835"/>
                <a:gridCol w="2801620"/>
                <a:gridCol w="4643120"/>
              </a:tblGrid>
              <a:tr h="912495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 b="1" dirty="0"/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四大文明古国</a:t>
                      </a:r>
                      <a:endParaRPr lang="zh-CN" altLang="en-US" sz="2600" b="1" dirty="0"/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古希腊、古罗马文明</a:t>
                      </a:r>
                      <a:endParaRPr lang="zh-CN" altLang="en-US" sz="26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72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相同点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都发源于大河流域</a:t>
                      </a:r>
                      <a:r>
                        <a:rPr lang="en-US" altLang="zh-CN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地理位置优越，都是大河文明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都孕育于地中海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;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都有民主政治色彩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,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如雅典公民大会、罗马贵族元老院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;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都是海洋文明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005">
                <a:tc row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基本特征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经济上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农业文明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商品经济、海外贸易发达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005">
                <a:tc vMerge="1"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政治上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中央集权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民主政治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35305" y="182245"/>
            <a:ext cx="921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二、文明的共通点</a:t>
            </a:r>
            <a:endParaRPr lang="zh-CN" altLang="zh-CN" sz="2800"/>
          </a:p>
        </p:txBody>
      </p:sp>
      <p:pic>
        <p:nvPicPr>
          <p:cNvPr id="7169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03" y="5533861"/>
            <a:ext cx="3034457" cy="1463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550" y="711835"/>
            <a:ext cx="11649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希腊城邦和雅典民主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，初步了解亚历山大帝国对东西方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文化交流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的作用。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055" y="1788160"/>
            <a:ext cx="9551670" cy="1494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>
              <a:lnSpc>
                <a:spcPct val="120000"/>
              </a:lnSpc>
            </a:pPr>
            <a:r>
              <a:rPr lang="zh-CN" altLang="en-US" sz="2800">
                <a:sym typeface="+mn-ea"/>
              </a:rPr>
              <a:t>一、希腊城邦</a:t>
            </a:r>
            <a:endParaRPr lang="zh-CN" altLang="en-US" sz="2800"/>
          </a:p>
          <a:p>
            <a:pPr algn="l" defTabSz="1171575" eaLnBrk="1" hangingPunct="1">
              <a:lnSpc>
                <a:spcPct val="120000"/>
              </a:lnSpc>
            </a:pPr>
            <a:r>
              <a:rPr lang="zh-CN" altLang="en-US" sz="2400">
                <a:sym typeface="+mn-ea"/>
              </a:rPr>
              <a:t>1.地理环境：环海、多山、多岛屿;适合商业贸易的发展。</a:t>
            </a:r>
            <a:endParaRPr lang="zh-CN" altLang="en-US" sz="2400">
              <a:sym typeface="+mn-ea"/>
            </a:endParaRPr>
          </a:p>
          <a:p>
            <a:pPr algn="l" defTabSz="1171575" eaLnBrk="1" hangingPunct="1">
              <a:lnSpc>
                <a:spcPct val="120000"/>
              </a:lnSpc>
            </a:pPr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城邦特点：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小国寡民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0247" name="组合 19"/>
          <p:cNvGrpSpPr/>
          <p:nvPr/>
        </p:nvGrpSpPr>
        <p:grpSpPr>
          <a:xfrm>
            <a:off x="8488680" y="3320415"/>
            <a:ext cx="3703320" cy="3537585"/>
            <a:chOff x="686" y="605"/>
            <a:chExt cx="10302" cy="9590"/>
          </a:xfrm>
        </p:grpSpPr>
        <p:pic>
          <p:nvPicPr>
            <p:cNvPr id="10248" name="图片 13" descr="希腊)"/>
            <p:cNvPicPr>
              <a:picLocks noChangeAspect="1"/>
            </p:cNvPicPr>
            <p:nvPr/>
          </p:nvPicPr>
          <p:blipFill>
            <a:blip r:embed="rId2"/>
            <a:srcRect l="569" r="23128" b="5292"/>
            <a:stretch>
              <a:fillRect/>
            </a:stretch>
          </p:blipFill>
          <p:spPr>
            <a:xfrm>
              <a:off x="686" y="605"/>
              <a:ext cx="10302" cy="9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9" name="文本框 25"/>
            <p:cNvSpPr txBox="1"/>
            <p:nvPr/>
          </p:nvSpPr>
          <p:spPr>
            <a:xfrm>
              <a:off x="6359" y="3858"/>
              <a:ext cx="1026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爱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250" name="文本框 26"/>
            <p:cNvSpPr txBox="1"/>
            <p:nvPr/>
          </p:nvSpPr>
          <p:spPr>
            <a:xfrm>
              <a:off x="6839" y="5280"/>
              <a:ext cx="870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琴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251" name="文本框 27"/>
            <p:cNvSpPr txBox="1"/>
            <p:nvPr/>
          </p:nvSpPr>
          <p:spPr>
            <a:xfrm>
              <a:off x="7384" y="7251"/>
              <a:ext cx="836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海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124075" y="2326640"/>
            <a:ext cx="2762885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14220" y="2878455"/>
            <a:ext cx="1678305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6070" y="3471545"/>
            <a:ext cx="842454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/>
            <a:r>
              <a:rPr lang="zh-CN" altLang="en-US" sz="2800">
                <a:sym typeface="+mn-ea"/>
              </a:rPr>
              <a:t>二、雅典的民主政治</a:t>
            </a:r>
            <a:endParaRPr lang="zh-CN" altLang="en-US" sz="2800">
              <a:sym typeface="+mn-ea"/>
            </a:endParaRPr>
          </a:p>
          <a:p>
            <a:pPr defTabSz="1171575"/>
            <a:r>
              <a:rPr lang="en-US" altLang="zh-CN" sz="2800"/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全盛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公元前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世纪中后期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伯里克利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主政时期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雅典奴隶制民主政治发展到高峰。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en-US" altLang="zh-CN" sz="2800"/>
              <a:t>2.</a:t>
            </a:r>
            <a:r>
              <a:rPr lang="zh-CN" altLang="en-US" sz="2800"/>
              <a:t>实质：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奴隶主民主政治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en-US" altLang="zh-CN" sz="2800"/>
              <a:t>3.</a:t>
            </a:r>
            <a:r>
              <a:rPr lang="zh-CN" altLang="en-US" sz="2800"/>
              <a:t>措施：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公职人员几乎都是从全体公民中抽签产生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公民大会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是最高权力机构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建立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津贴制度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，保证贫穷公民参政议政。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4716780" y="3938905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8470" y="521208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5290" y="561594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9030" y="614045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/>
      <p:bldP spid="5" grpId="0" bldLvl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2550" y="711835"/>
            <a:ext cx="11649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希腊城邦和雅典民主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，初步了解亚历山大帝国对东西方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文化交流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的作用。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965" y="1889760"/>
            <a:ext cx="471741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4.</a:t>
            </a:r>
            <a:r>
              <a:rPr lang="zh-CN" altLang="en-US" sz="2800">
                <a:sym typeface="等线" panose="02010600030101010101" pitchFamily="2" charset="-122"/>
              </a:rPr>
              <a:t>如何评价雅典民主政治？</a:t>
            </a:r>
            <a:endParaRPr lang="zh-CN" altLang="en-US"/>
          </a:p>
        </p:txBody>
      </p:sp>
      <p:sp>
        <p:nvSpPr>
          <p:cNvPr id="24577" name="Text Box 7"/>
          <p:cNvSpPr txBox="1"/>
          <p:nvPr/>
        </p:nvSpPr>
        <p:spPr>
          <a:xfrm>
            <a:off x="-27940" y="2554605"/>
            <a:ext cx="204914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8" rIns="68577" bIns="34288" anchor="t">
            <a:spAutoFit/>
          </a:bodyPr>
          <a:p>
            <a:pPr eaLnBrk="0" fontAlgn="auto" hangingPunct="0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（1）积极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47190" y="2461895"/>
            <a:ext cx="5344160" cy="506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①开启近代西方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民主政治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先河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47349" y="3052128"/>
            <a:ext cx="6306026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②雅典在</a:t>
            </a:r>
            <a:r>
              <a:rPr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精神文化领域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取得了辉煌成就</a:t>
            </a:r>
            <a:endParaRPr sz="2700" b="1" dirty="0" smtClean="0">
              <a:solidFill>
                <a:srgbClr val="0202F4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82550" y="3698240"/>
            <a:ext cx="193929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8" rIns="68577" bIns="34288" anchor="t">
            <a:spAutoFit/>
          </a:bodyPr>
          <a:p>
            <a:pPr eaLnBrk="0" fontAlgn="auto" hangingPunct="0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（2）局限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507" name="矩形 6"/>
          <p:cNvSpPr/>
          <p:nvPr/>
        </p:nvSpPr>
        <p:spPr>
          <a:xfrm>
            <a:off x="1764030" y="3642995"/>
            <a:ext cx="9785350" cy="607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占雅典人口绝大多数的</a:t>
            </a:r>
            <a:r>
              <a:rPr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外邦人、奴隶、妇女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没有任何政治权利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60" y="4479290"/>
            <a:ext cx="2745740" cy="237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7965" y="4349750"/>
            <a:ext cx="385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三、亚历山大东征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85" y="4871720"/>
            <a:ext cx="9363075" cy="15119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积极：</a:t>
            </a:r>
            <a:r>
              <a:rPr lang="zh-CN" altLang="en-US" sz="2800">
                <a:sym typeface="等线" panose="02010600030101010101" pitchFamily="2" charset="-122"/>
              </a:rPr>
              <a:t>促进了东西方</a:t>
            </a:r>
            <a:r>
              <a:rPr lang="zh-CN" altLang="en-US" sz="2800">
                <a:solidFill>
                  <a:srgbClr val="FF0000"/>
                </a:solidFill>
                <a:sym typeface="等线" panose="02010600030101010101" pitchFamily="2" charset="-122"/>
              </a:rPr>
              <a:t>文化的大交汇</a:t>
            </a:r>
            <a:r>
              <a:rPr lang="zh-CN" altLang="en-US" sz="2800">
                <a:sym typeface="等线" panose="02010600030101010101" pitchFamily="2" charset="-122"/>
              </a:rPr>
              <a:t>；</a:t>
            </a:r>
            <a:endParaRPr lang="zh-CN" altLang="en-US" sz="2800"/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>
                <a:sym typeface="等线" panose="02010600030101010101" pitchFamily="2" charset="-122"/>
              </a:rPr>
              <a:t>        加强东西方之间的</a:t>
            </a:r>
            <a:r>
              <a:rPr lang="zh-CN" altLang="en-US" sz="2800">
                <a:solidFill>
                  <a:srgbClr val="FF0000"/>
                </a:solidFill>
                <a:sym typeface="等线" panose="02010600030101010101" pitchFamily="2" charset="-122"/>
              </a:rPr>
              <a:t>经济联系和贸易往来</a:t>
            </a:r>
            <a:r>
              <a:rPr lang="zh-CN" altLang="en-US" sz="2800">
                <a:sym typeface="等线" panose="02010600030101010101" pitchFamily="2" charset="-122"/>
              </a:rPr>
              <a:t>。</a:t>
            </a:r>
            <a:endParaRPr lang="zh-CN" altLang="en-US" sz="2800">
              <a:sym typeface="等线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消极：具有侵略性质，</a:t>
            </a:r>
            <a:r>
              <a:rPr lang="zh-CN" altLang="en-US" sz="2800">
                <a:sym typeface="等线" panose="02010600030101010101" pitchFamily="2" charset="-122"/>
              </a:rPr>
              <a:t>给东方人民</a:t>
            </a:r>
            <a:r>
              <a:rPr lang="zh-CN" altLang="en-US" sz="2800">
                <a:solidFill>
                  <a:srgbClr val="FF0000"/>
                </a:solidFill>
                <a:sym typeface="等线" panose="02010600030101010101" pitchFamily="2" charset="-122"/>
              </a:rPr>
              <a:t>带来灾难和掠夺</a:t>
            </a:r>
            <a:endParaRPr lang="zh-CN" altLang="en-US" sz="2800">
              <a:ea typeface="等线" panose="02010600030101010101" pitchFamily="2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 bldLvl="0" animBg="1"/>
      <p:bldP spid="21507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283" y="535940"/>
            <a:ext cx="47625" cy="4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228600" y="583565"/>
            <a:ext cx="116928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1．（2020·四川成都·16）雅典政治家伯里克利认为，在民民主政治中，贫困不能阻碍一个公民参与城邦公共事务。下列措施中最能体现这一主张的是（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A．抽签产生公职人员                  B．扩大公民大会的权力C．赋予妇女政治权利                  D．给参政公民发放津贴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225" y="2152015"/>
            <a:ext cx="11162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（2020·福建省·22）表2所示内容体现了古代希腊城邦的特点是</a:t>
            </a:r>
            <a:r>
              <a:rPr lang="en-US" altLang="zh-CN" sz="2400">
                <a:ea typeface="宋体" panose="02010600030101010101" pitchFamily="2" charset="-122"/>
              </a:rPr>
              <a:t>(    )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8006080" y="2746375"/>
          <a:ext cx="3647440" cy="1379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590"/>
                <a:gridCol w="1543050"/>
                <a:gridCol w="106680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城邦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面积（平方千米）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人口（万）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雅典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约30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斯巴达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约40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76250" y="2868930"/>
            <a:ext cx="7440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79705"/>
            <a:r>
              <a:rPr lang="zh-CN" sz="2400">
                <a:ea typeface="宋体" panose="02010600030101010101" pitchFamily="2" charset="-122"/>
              </a:rPr>
              <a:t>A．等级森严                    B．小国寡民 C．自给自足                    D．军事独裁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685" y="4126230"/>
            <a:ext cx="113525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（2020·湖南湘西·6）西方有一句谚语说：“辉煌属于希腊，宏伟属于罗马。”希腊的“辉煌”主要得益于（   ）A．种姓制度	                        B．雅典民主政治C．中央集权	                        D．君主立宪制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34220" y="104267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34220" y="187261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1510" y="44958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6" name="组合 3"/>
          <p:cNvGrpSpPr/>
          <p:nvPr/>
        </p:nvGrpSpPr>
        <p:grpSpPr>
          <a:xfrm>
            <a:off x="195580" y="833755"/>
            <a:ext cx="11753850" cy="4937125"/>
            <a:chOff x="-1189695" y="991377"/>
            <a:chExt cx="9825196" cy="6600573"/>
          </a:xfrm>
        </p:grpSpPr>
        <p:sp>
          <p:nvSpPr>
            <p:cNvPr id="2" name="TextBox 2"/>
            <p:cNvSpPr txBox="1"/>
            <p:nvPr/>
          </p:nvSpPr>
          <p:spPr>
            <a:xfrm>
              <a:off x="-1189695" y="991377"/>
              <a:ext cx="9825196" cy="51845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en-US" altLang="zh-CN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3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.(2019河南开封尉氏县丰华学校第一次月考)阅读下列材料,回答问题。</a:t>
              </a:r>
              <a:endPara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材料一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 伯里克利在某演说词中这样说:“我们的制度之所以被称为民主政治,因为政权是在全体公民的手中,而不是在少数人手中。”</a:t>
              </a:r>
              <a:endPara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endPara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材料二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 雅典的主要政治机构是公民大会,这个公民大会通常由5000~6000名成员组成,所有本邦成年男性公民都可以参加。</a:t>
              </a:r>
              <a:endPara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材料三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</a:t>
              </a:r>
              <a:r>
                <a:rPr kumimoji="0" lang="zh-CN" altLang="en-US" sz="2015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</a:t>
              </a:r>
              <a:endParaRPr kumimoji="0" lang="zh-CN" altLang="en-US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72708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63416" y="5812080"/>
              <a:ext cx="2802632" cy="177987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6" name="直接连接符 5"/>
          <p:cNvCxnSpPr/>
          <p:nvPr/>
        </p:nvCxnSpPr>
        <p:spPr>
          <a:xfrm>
            <a:off x="195580" y="2500630"/>
            <a:ext cx="5293995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24785" y="3554095"/>
            <a:ext cx="2915285" cy="1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95263" y="866775"/>
            <a:ext cx="11790363" cy="3262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(1)材料一中的伯里克利所说的“制度”有什么特点?(2分)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(2)材料二中的“公民大会”在雅典的民主政治生活中有何地位?其具有哪些职能?(4分)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(3)材料三是古代雅典“交通禁行标志”示意图,在通往公民大会会场路途中,被这一标志禁行的人有哪些?(2分)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(4)通过上述材料,你认为“政权是在全体公民的手中,而不是在少数人手中”是真的吗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这里所说的“全体公民”是指什么人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雅典民主政治的实质是什么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?(5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分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4416425"/>
            <a:ext cx="11790363" cy="2152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答案</a:t>
            </a: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　(1)主权在民。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(2)公民大会是最高权力机构。具有立法、司法等多种职能。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(3)外邦人、奴隶、妇女、本邦未成年男子。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(4)不是。本邦成年男性公民。实质:奴隶主民主政治。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705" name="Picture 2" descr="http://map.ps123.net/world/UploadFile/201502/2015021107322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05" y="1268095"/>
            <a:ext cx="3745230" cy="4549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1500" y="68453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一、罗马城邦</a:t>
            </a:r>
            <a:endParaRPr lang="zh-CN" altLang="en-US" sz="32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9700" name="文本框 6151"/>
          <p:cNvSpPr txBox="1"/>
          <p:nvPr/>
        </p:nvSpPr>
        <p:spPr>
          <a:xfrm>
            <a:off x="82550" y="1268095"/>
            <a:ext cx="661162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.地理环境：位于地中海中部，三面临海（海洋文明）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2.兴起时间：公元前1000年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67323" y="3044508"/>
            <a:ext cx="41122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二、罗马共和国</a:t>
            </a:r>
            <a:endParaRPr lang="zh-CN" altLang="en-US" sz="32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2018665" y="3624580"/>
            <a:ext cx="387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年，罗马建立了共和国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67640" y="3992880"/>
            <a:ext cx="1892935" cy="120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67640" y="35363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公元前509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640" y="4146550"/>
            <a:ext cx="320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2.政治统治机构：                  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800" y="4859655"/>
            <a:ext cx="4783455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掌握国家决策权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掌握行政权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形式上的最高权力机关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拥有否决权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942590" y="5137150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302510" y="557974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37610" y="485965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元老院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97530" y="531876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执政官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737610" y="531876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110230" y="580517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964940" y="610171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759960" y="6211570"/>
            <a:ext cx="145986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16780" y="5689600"/>
            <a:ext cx="1830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公民大会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298700" y="656399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0720" y="673354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10230" y="6211570"/>
            <a:ext cx="1535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buClr>
                <a:srgbClr val="000000"/>
              </a:buClr>
              <a:buSzTx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保民官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6" grpId="0"/>
      <p:bldP spid="12" grpId="0"/>
      <p:bldP spid="13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5"/>
          <p:cNvSpPr txBox="1">
            <a:spLocks noChangeAspect="1"/>
          </p:cNvSpPr>
          <p:nvPr/>
        </p:nvSpPr>
        <p:spPr>
          <a:xfrm>
            <a:off x="262573" y="874713"/>
            <a:ext cx="1752600" cy="7372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844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b="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1988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1780" indent="-1701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1998980" indent="-1701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时空坐标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2890" y="1704658"/>
            <a:ext cx="0" cy="2736850"/>
          </a:xfrm>
          <a:prstGeom prst="line">
            <a:avLst/>
          </a:prstGeom>
          <a:ln w="76200">
            <a:solidFill>
              <a:schemeClr val="accent6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文本框 13"/>
          <p:cNvSpPr txBox="1"/>
          <p:nvPr/>
        </p:nvSpPr>
        <p:spPr>
          <a:xfrm>
            <a:off x="2586673" y="947738"/>
            <a:ext cx="5059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</a:rPr>
              <a:t>迅速说出坐标缺少的内容：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4098" name="209lsrj45.jpg" descr="id:2147495287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" y="2097405"/>
            <a:ext cx="11283950" cy="175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: 圆角 3"/>
          <p:cNvSpPr/>
          <p:nvPr/>
        </p:nvSpPr>
        <p:spPr>
          <a:xfrm>
            <a:off x="2928938" y="2389823"/>
            <a:ext cx="792163" cy="6492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3721735" y="3185160"/>
            <a:ext cx="1094105" cy="487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7"/>
          <p:cNvSpPr/>
          <p:nvPr/>
        </p:nvSpPr>
        <p:spPr>
          <a:xfrm>
            <a:off x="6949440" y="3112135"/>
            <a:ext cx="881380" cy="6337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③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9"/>
          <p:cNvSpPr/>
          <p:nvPr/>
        </p:nvSpPr>
        <p:spPr>
          <a:xfrm>
            <a:off x="10029190" y="2472055"/>
            <a:ext cx="1327785" cy="485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0930" y="4081745"/>
            <a:ext cx="683568" cy="36004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74190" y="4081780"/>
            <a:ext cx="989330" cy="3600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763520" y="4081780"/>
            <a:ext cx="2052320" cy="360045"/>
          </a:xfrm>
          <a:prstGeom prst="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16475" y="4081780"/>
            <a:ext cx="1198245" cy="3600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14720" y="4081780"/>
            <a:ext cx="1632585" cy="360045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089231" y="4081745"/>
            <a:ext cx="2267744" cy="36004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7305" y="4081780"/>
            <a:ext cx="1442085" cy="36004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1048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西周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2015173" y="4532972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商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1034733" y="4532972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夏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44720" y="4533265"/>
            <a:ext cx="1438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春秋战国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3071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西汉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70500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东汉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66721" y="4532972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魏晋南北朝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4" grpId="0" bldLvl="0" animBg="1"/>
      <p:bldP spid="48" grpId="0"/>
      <p:bldP spid="6" grpId="0"/>
      <p:bldP spid="8" grpId="0"/>
      <p:bldP spid="49" grpId="0"/>
      <p:bldP spid="51" grpId="0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1890" y="720090"/>
            <a:ext cx="3095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3.《十二铜表法》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3535" y="1287780"/>
            <a:ext cx="7765415" cy="982345"/>
          </a:xfrm>
          <a:prstGeom prst="rect">
            <a:avLst/>
          </a:prstGeom>
          <a:noFill/>
          <a:ln w="9525">
            <a:noFill/>
          </a:ln>
        </p:spPr>
        <p:txBody>
          <a:bodyPr wrap="square" lIns="121900" tIns="60949" rIns="121900" bIns="60949">
            <a:spAutoFit/>
          </a:bodyPr>
          <a:p>
            <a:pPr>
              <a:spcBef>
                <a:spcPts val="6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（1）作用：使量刑定罪有了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文字依据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，在一定程度上遏制了贵族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对法律的曲解和滥用。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8675" name="Picture 2" descr="http://a4.att.hudong.com/45/68/01300000336597123667684290662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110" y="518795"/>
            <a:ext cx="381889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86715" y="2270125"/>
            <a:ext cx="7679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（2）地位：罗马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法制建设的第一步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，是后世罗马法典乃至欧洲法学的渊源。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715" y="3332480"/>
            <a:ext cx="4966970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实质：维护奴隶主贵族的利益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535" y="3975735"/>
            <a:ext cx="8133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4.共和国扩张：公元前2世纪，成为地中海的霸主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5.共和国衰落：公元前73年，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斯巴达克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奴隶起义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43535" y="5055870"/>
            <a:ext cx="11753850" cy="166179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.(2019安徽芜湖澛港中学月考)罗马共和国后期,共和制出现了危机,属于这一危机重要表现的是</a:t>
            </a:r>
            <a:r>
              <a:rPr kumimoji="0" lang="zh-CN" altLang="en-US" sz="2400" b="1" kern="0" cap="none" spc="439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 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　　)</a:t>
            </a:r>
            <a:endParaRPr kumimoji="0" lang="zh-CN" altLang="en-US" sz="2400" b="1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A.布匿战争        B.雅利安人入侵        C.斯巴达克起义        D.波斯帝国入侵</a:t>
            </a:r>
            <a:endParaRPr kumimoji="0" lang="zh-CN" altLang="en-US" sz="2400" b="1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4030" y="5685155"/>
            <a:ext cx="568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C00000"/>
                </a:solidFill>
              </a:rPr>
              <a:t>C</a:t>
            </a:r>
            <a:endParaRPr lang="en-US" altLang="zh-CN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 bldLvl="0" animBg="1"/>
      <p:bldP spid="3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45161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416878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262380" y="612775"/>
            <a:ext cx="2874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三、罗马帝国</a:t>
            </a:r>
            <a:endParaRPr lang="zh-CN" altLang="en-US" sz="4400" b="1" dirty="0">
              <a:solidFill>
                <a:srgbClr val="00206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5445" y="1372870"/>
            <a:ext cx="956691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1.建立：公元前49年，          控制元老院，成为终身独裁官。</a:t>
            </a:r>
            <a:endParaRPr kumimoji="0" lang="zh-CN" altLang="en-US" sz="2800" i="0" u="none" strike="noStrike" kern="1200" cap="none" spc="0" normalizeH="0" baseline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5405" y="952500"/>
            <a:ext cx="1858645" cy="2103755"/>
          </a:xfrm>
          <a:prstGeom prst="roundRect">
            <a:avLst>
              <a:gd name="adj" fmla="val 7750"/>
            </a:avLst>
          </a:prstGeom>
        </p:spPr>
      </p:pic>
      <p:pic>
        <p:nvPicPr>
          <p:cNvPr id="21508" name="图片 32" descr="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8405" y="3679825"/>
            <a:ext cx="1985645" cy="2558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49700" y="132334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凯撒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949700" y="1757045"/>
            <a:ext cx="1097915" cy="101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5445" y="1970405"/>
            <a:ext cx="97129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公元前27年，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屋大维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首创                 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罗马共和国演变为罗马帝国。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5165" y="192659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“元首制”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716780" y="2441575"/>
            <a:ext cx="1517015" cy="69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5445" y="2952115"/>
            <a:ext cx="95021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3.黄金时期：2世纪，罗马进入“黄金时期”，成为地跨欧亚非三洲的大帝国。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445" y="3905250"/>
            <a:ext cx="7542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4.帝国衰亡：内部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             外部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341370" y="419671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341370" y="4664710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5445" y="5060950"/>
            <a:ext cx="10828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5.帝国灭亡：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395年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分裂成东西罗马帝国，西罗马帝国在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476年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灭亡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（西欧奴隶社会的结束，进入封建社会，即中世纪）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6390" y="390525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奴隶制危机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36390" y="4427220"/>
            <a:ext cx="36525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375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年，日耳曼人入侵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8890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8900" y="583565"/>
            <a:ext cx="118948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1.</a:t>
            </a:r>
            <a:r>
              <a:rPr lang="zh-CN" sz="2400">
                <a:ea typeface="宋体" panose="02010600030101010101" pitchFamily="2" charset="-122"/>
              </a:rPr>
              <a:t>（2020·海南·13）早在公元前450年左右，罗马共和国就已经有了量刑定罪的成文法。要了解这一历史，我们可选取的第一手史料是（   ）A．《汉谟拉比法典》                   B．《十二铜表法》C．《查士丁尼法典》                   D．《新法典》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en-US" altLang="zh-CN" sz="2400">
                <a:ea typeface="宋体" panose="02010600030101010101" pitchFamily="2" charset="-122"/>
                <a:sym typeface="+mn-ea"/>
              </a:rPr>
              <a:t>2.</a:t>
            </a:r>
            <a:r>
              <a:rPr lang="zh-CN" sz="2400">
                <a:ea typeface="宋体" panose="02010600030101010101" pitchFamily="2" charset="-122"/>
                <a:sym typeface="+mn-ea"/>
              </a:rPr>
              <a:t>（2020·山东泰安·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8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）屋大维首创的政治形式是（    ）</a:t>
            </a:r>
            <a:endParaRPr lang="zh-CN" sz="2400">
              <a:ea typeface="宋体" panose="02010600030101010101" pitchFamily="2" charset="-122"/>
              <a:sym typeface="+mn-ea"/>
            </a:endParaRPr>
          </a:p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 A</a:t>
            </a:r>
            <a:r>
              <a:rPr lang="zh-CN" altLang="en-US" sz="2400">
                <a:ea typeface="宋体" panose="02010600030101010101" pitchFamily="2" charset="-122"/>
              </a:rPr>
              <a:t>、元首制                    </a:t>
            </a:r>
            <a:r>
              <a:rPr lang="en-US" altLang="zh-CN" sz="2400">
                <a:ea typeface="宋体" panose="02010600030101010101" pitchFamily="2" charset="-122"/>
              </a:rPr>
              <a:t>B</a:t>
            </a:r>
            <a:r>
              <a:rPr lang="zh-CN" altLang="en-US" sz="2400">
                <a:ea typeface="宋体" panose="02010600030101010101" pitchFamily="2" charset="-122"/>
              </a:rPr>
              <a:t>、大统一的中央集权制  </a:t>
            </a:r>
            <a:endParaRPr lang="zh-CN" altLang="en-US" sz="2400">
              <a:ea typeface="宋体" panose="02010600030101010101" pitchFamily="2" charset="-122"/>
            </a:endParaRPr>
          </a:p>
          <a:p>
            <a:pPr marL="179705" indent="-179705"/>
            <a:r>
              <a:rPr lang="zh-CN" altLang="en-US" sz="2400">
                <a:ea typeface="宋体" panose="02010600030101010101" pitchFamily="2" charset="-122"/>
              </a:rPr>
              <a:t> </a:t>
            </a:r>
            <a:r>
              <a:rPr lang="en-US" altLang="zh-CN" sz="2400">
                <a:ea typeface="宋体" panose="02010600030101010101" pitchFamily="2" charset="-122"/>
              </a:rPr>
              <a:t>C</a:t>
            </a:r>
            <a:r>
              <a:rPr lang="zh-CN" altLang="en-US" sz="2400">
                <a:ea typeface="宋体" panose="02010600030101010101" pitchFamily="2" charset="-122"/>
              </a:rPr>
              <a:t>、人民代表大会制度          </a:t>
            </a:r>
            <a:r>
              <a:rPr lang="en-US" altLang="zh-CN" sz="2400">
                <a:ea typeface="宋体" panose="02010600030101010101" pitchFamily="2" charset="-122"/>
              </a:rPr>
              <a:t>D</a:t>
            </a:r>
            <a:r>
              <a:rPr lang="zh-CN" altLang="en-US" sz="2400">
                <a:ea typeface="宋体" panose="02010600030101010101" pitchFamily="2" charset="-122"/>
              </a:rPr>
              <a:t>、多党合作的政治协商制度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4032250"/>
            <a:ext cx="117856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5．（2020·广西贺州·9）公元前449年，罗马颁布了《十二铜表法》，这些刻于12块铜牌之上的法律条文，是（   ）A．在罗马帝国时期颁布                B．雅典民主政治特点的具体体现C．罗马法制建设的开始                D．完整的罗马法学系统形成的标志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79230" y="101727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5145" y="216598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6545" y="440182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C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87960" y="1035368"/>
            <a:ext cx="11815763" cy="49860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.(2019山东聊城东阿实验中学期中)阅读下列材料: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材料一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公元前509年,罗马开始建立A,A的最高行政长官是2名执政官,每年由选举产生,但统治实权仍由贵族组成的元老院把持,一切重大事务均须经元老院决议。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材料二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屋大维战胜政敌之后,攫取了罗马国家最高权力。公元前27年,罗马进入B时代。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材料三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3世纪中期爆发的巴高达运动,虽被镇压,但前后延续了100多年,沉重打击了罗马帝国的统治。此后,奴隶、隶农、贫农不断起义。4世纪末,日耳曼人中的西哥特人进入罗马帝国境内,多次打败罗马军队。罗马帝国内外交困,于395年分为东西两个帝国。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87960" y="2645410"/>
            <a:ext cx="4960620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341245" y="4337050"/>
            <a:ext cx="3842385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7960" y="4907280"/>
            <a:ext cx="3635375" cy="1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87325" y="849313"/>
            <a:ext cx="11817350" cy="2152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请回答: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(1)材料一和材料二中A、B分别指什么?(4分)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(2)阅读材料一、二,结合所学知识,指出A、B在政治上的主要区别。(4分)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(3)根据材料三分析罗马帝国衰落的原因是什么。(4分)</a:t>
            </a:r>
            <a:endParaRPr kumimoji="0" lang="zh-CN" altLang="en-US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" y="3364230"/>
            <a:ext cx="11963400" cy="2769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答：</a:t>
            </a: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(1)共和国;帝国。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(2)罗马共和国实行共和制,是奴隶主贵族统治下的民主政治。罗马帝国实行元首制,“元首”独揽政治、军事、司法等大权。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(3)奴隶、隶农、贫农不断起义,动摇了帝国的统治;日耳曼人进入罗马并多次打败罗马军队。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451610" y="-6477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285" y="690245"/>
            <a:ext cx="11696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课标导读：＊以建筑艺术、公历为例，初步认识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希腊罗马古典文化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的成就。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5255" y="1844040"/>
          <a:ext cx="9075420" cy="45713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97835"/>
                <a:gridCol w="6077585"/>
              </a:tblGrid>
              <a:tr h="4273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古希腊文学成就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古希腊雕塑成就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《</a:t>
                      </a:r>
                      <a:r>
                        <a:rPr lang="zh-CN" altLang="en-US" sz="2800" b="1">
                          <a:sym typeface="+mn-ea"/>
                        </a:rPr>
                        <a:t>掷铁饼者》、</a:t>
                      </a: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建筑艺术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古罗马：</a:t>
                      </a:r>
                      <a:endParaRPr lang="zh-CN" altLang="en-US" sz="2800"/>
                    </a:p>
                  </a:txBody>
                  <a:tcPr/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古希腊哲学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             </a:t>
                      </a:r>
                      <a:r>
                        <a:rPr lang="zh-CN" altLang="en-US" sz="2800"/>
                        <a:t>：原子论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苏格拉底</a:t>
                      </a:r>
                      <a:r>
                        <a:rPr lang="zh-CN" altLang="en-US" sz="2800"/>
                        <a:t>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                       ：逻辑学</a:t>
                      </a:r>
                      <a:endParaRPr lang="zh-CN" altLang="en-US" sz="2800"/>
                    </a:p>
                  </a:txBody>
                  <a:tcPr/>
                </a:tc>
              </a:tr>
              <a:tr h="6546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古罗马法学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                  </a:t>
                      </a:r>
                      <a:r>
                        <a:rPr lang="zh-CN" altLang="en-US" sz="2800"/>
                        <a:t>、万民法、经济法</a:t>
                      </a:r>
                      <a:endParaRPr lang="zh-CN" altLang="en-US" sz="2800"/>
                    </a:p>
                  </a:txBody>
                  <a:tcPr/>
                </a:tc>
              </a:tr>
              <a:tr h="6546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公历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</a:t>
                      </a:r>
                      <a:r>
                        <a:rPr lang="zh-CN" altLang="en-US" sz="2800"/>
                        <a:t>制定</a:t>
                      </a: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儒略历</a:t>
                      </a: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43935" y="1844040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 b="1">
                <a:latin typeface="+mn-lt"/>
                <a:ea typeface="+mn-ea"/>
                <a:sym typeface="+mn-ea"/>
              </a:rPr>
              <a:t>《荷马史诗》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34990" y="236601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宙斯像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06265" y="288798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雅典帕特农神庙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45000" y="3268980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大竞技场、凯旋门</a:t>
            </a:r>
            <a:r>
              <a:rPr lang="zh-CN" altLang="en-US" sz="2800">
                <a:latin typeface="+mn-lt"/>
                <a:ea typeface="+mn-ea"/>
                <a:sym typeface="+mn-ea"/>
              </a:rPr>
              <a:t>、万神庙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28340" y="379095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德谟克利特 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20920" y="4228465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latin typeface="+mn-lt"/>
                <a:ea typeface="+mn-ea"/>
                <a:sym typeface="+mn-ea"/>
              </a:rPr>
              <a:t>认识你自己；问和答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12770" y="475043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亚里士多德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99765" y="519684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《十二铜表法》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94075" y="585660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+mn-lt"/>
                <a:ea typeface="+mn-ea"/>
                <a:sym typeface="+mn-ea"/>
              </a:rPr>
              <a:t>凯撒</a:t>
            </a:r>
            <a:endParaRPr lang="zh-CN" altLang="en-US"/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2910" y="1227455"/>
            <a:ext cx="2879090" cy="186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图片 1" descr="5407459b59028b5b65d85"/>
          <p:cNvPicPr>
            <a:picLocks noChangeAspect="1"/>
          </p:cNvPicPr>
          <p:nvPr/>
        </p:nvPicPr>
        <p:blipFill>
          <a:blip r:embed="rId4"/>
          <a:srcRect l="909" t="1123" r="1627" b="1913"/>
          <a:stretch>
            <a:fillRect/>
          </a:stretch>
        </p:blipFill>
        <p:spPr>
          <a:xfrm>
            <a:off x="9312910" y="3237865"/>
            <a:ext cx="2980690" cy="1627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1315" y="4988560"/>
            <a:ext cx="3103880" cy="172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1"/>
          <p:cNvSpPr/>
          <p:nvPr/>
        </p:nvSpPr>
        <p:spPr>
          <a:xfrm>
            <a:off x="3647017" y="620184"/>
            <a:ext cx="5473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儒家思想历程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5884" y="5156200"/>
            <a:ext cx="8640233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处理人与社会关系的着眼点不同：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儒家思想强调社会的等级秩序，古希腊思想家们强调人的平等。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37317" y="1322917"/>
            <a:ext cx="407246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孔子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恢复“周礼”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7317" y="1907117"/>
            <a:ext cx="389678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孟子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主张“仁政”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37317" y="2478617"/>
            <a:ext cx="35801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董仲舒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“君权神授”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7317" y="3050117"/>
            <a:ext cx="41173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朱熹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“存天理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灭人欲”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5884" y="3716867"/>
            <a:ext cx="8640233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对人的属性的关注点不同：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2800" b="1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儒家思想强调“社会”的人，古希腊思想家们强调“个体”的人。</a:t>
            </a:r>
            <a:endParaRPr lang="zh-CN" altLang="en-US" sz="2800" b="1" dirty="0">
              <a:solidFill>
                <a:srgbClr val="00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451610" y="-6477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1564958" y="31464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647498" y="1561783"/>
            <a:ext cx="4470400" cy="189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/>
              <a:t>中西文化有异曲同工之处：</a:t>
            </a:r>
            <a:endParaRPr lang="en-US" altLang="zh-CN" sz="2400" b="1" strike="noStrike" noProof="1" dirty="0" smtClean="0"/>
          </a:p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都强调了道德的重要性；</a:t>
            </a:r>
            <a:endParaRPr lang="en-US" altLang="zh-CN" sz="2400" b="1" strike="noStrike" noProof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都关注人、关注人与社会。</a:t>
            </a:r>
            <a:r>
              <a:rPr lang="zh-CN" altLang="en-US" sz="3000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000" strike="noStrike" noProof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6" name="Picture 2" descr="http://pic.90sjimg.com/design/00/71/42/87/58e7892ccdb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979805"/>
            <a:ext cx="2085975" cy="2592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苏格拉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926" y="-162"/>
            <a:ext cx="1527810" cy="14697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  <p:bldP spid="9" grpId="0"/>
      <p:bldP spid="10" grpId="0"/>
      <p:bldP spid="11" grpId="0"/>
      <p:bldP spid="12" grpId="0" bldLvl="0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" name="文本框 103"/>
          <p:cNvSpPr txBox="1"/>
          <p:nvPr/>
        </p:nvSpPr>
        <p:spPr>
          <a:xfrm>
            <a:off x="262255" y="583565"/>
            <a:ext cx="113150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ea typeface="宋体" panose="02010600030101010101" pitchFamily="2" charset="-122"/>
              </a:rPr>
              <a:t>1.</a:t>
            </a:r>
            <a:r>
              <a:rPr lang="zh-CN" sz="2400">
                <a:ea typeface="宋体" panose="02010600030101010101" pitchFamily="2" charset="-122"/>
              </a:rPr>
              <a:t>（2020·黑龙江绥化·20）了解早期希腊社会的主要文献是（   ）A．《荷马史诗》                       B．《神曲》C．《哈姆雷特》                       D．《高老头》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11266" name="文本框 3"/>
          <p:cNvSpPr txBox="1"/>
          <p:nvPr/>
        </p:nvSpPr>
        <p:spPr>
          <a:xfrm>
            <a:off x="0" y="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2183765"/>
            <a:ext cx="116459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00025" indent="-200025"/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（2020·湖北宜昌·41）古代希腊有一位与中国孟子同时代的思想家，他在逻辑学、物理学、生物学和人文学科诸领域有卓越贡献。他就是百科全书式的学者（   ）A．苏格拉底                          B．柏拉图C．亚里士多德                        D．希罗多德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245" y="4215765"/>
            <a:ext cx="117436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（2020湖南郴州·9）2020年是闰年，古人为了纠正古代历法中每年将近6小时的误差，采取每4年增加一天的办法设置闰年。这种设置闰年的方法最早出自（   ）A．古埃及太阳历                      B．苏美尔人的阴历C．中国农历                          D．古罗马儒略历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3500" y="4191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82630" y="2552700"/>
            <a:ext cx="607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C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7330" y="45847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390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408940"/>
            <a:ext cx="10972165" cy="644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2390018"/>
          <p:cNvSpPr txBox="1"/>
          <p:nvPr/>
        </p:nvSpPr>
        <p:spPr>
          <a:xfrm>
            <a:off x="1204913" y="42863"/>
            <a:ext cx="3535362" cy="446087"/>
          </a:xfrm>
          <a:prstGeom prst="rect">
            <a:avLst/>
          </a:prstGeom>
          <a:noFill/>
          <a:ln w="9525">
            <a:noFill/>
          </a:ln>
        </p:spPr>
        <p:txBody>
          <a:bodyPr lIns="117176" tIns="58589" rIns="117176" bIns="58589" anchor="t">
            <a:spAutoFit/>
          </a:bodyPr>
          <a:p>
            <a:pPr defTabSz="1171575">
              <a:lnSpc>
                <a:spcPct val="9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思维导图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+mn-ea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建体系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3452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古埃及文明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2335213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0990" y="784225"/>
            <a:ext cx="9187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知道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金字塔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古埃及文明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05" y="92075"/>
            <a:ext cx="2538095" cy="145859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882650" y="3589020"/>
            <a:ext cx="3659505" cy="1383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天文：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文字：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0760" y="3589020"/>
            <a:ext cx="1968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太阳历</a:t>
            </a:r>
            <a:endParaRPr lang="zh-CN" altLang="en-US" sz="2800"/>
          </a:p>
          <a:p>
            <a:r>
              <a:rPr lang="zh-CN" altLang="en-US" sz="2800"/>
              <a:t>象形文字</a:t>
            </a:r>
            <a:endParaRPr lang="zh-CN" altLang="en-US" sz="2800"/>
          </a:p>
          <a:p>
            <a:r>
              <a:rPr lang="zh-CN" altLang="en-US" sz="2800"/>
              <a:t>金字塔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55650" y="516255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solidFill>
                  <a:schemeClr val="accent6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chemeClr val="accent6"/>
                </a:solidFill>
                <a:sym typeface="+mn-ea"/>
              </a:rPr>
              <a:t>金字塔</a:t>
            </a:r>
            <a:endParaRPr lang="zh-CN" altLang="en-US" sz="3200" b="1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650" y="2894965"/>
            <a:ext cx="3285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6"/>
                </a:solidFill>
                <a:sym typeface="+mn-ea"/>
              </a:rPr>
              <a:t>2.古埃及文明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55650" y="5746115"/>
            <a:ext cx="10026650" cy="953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时代内涵：</a:t>
            </a:r>
            <a:endParaRPr lang="zh-CN" altLang="en-US" sz="280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评价：</a:t>
            </a:r>
            <a:endParaRPr lang="zh-CN" altLang="en-US" sz="280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0470" y="5746115"/>
            <a:ext cx="5894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sym typeface="+mn-ea"/>
              </a:rPr>
              <a:t>金字塔的修建是国王权力的象征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1849755" y="6177280"/>
            <a:ext cx="8717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800">
                <a:sym typeface="+mn-ea"/>
              </a:rPr>
              <a:t>金字塔是古埃及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文明的象征</a:t>
            </a:r>
            <a:r>
              <a:rPr lang="zh-CN" altLang="en-US" sz="2800">
                <a:sym typeface="+mn-ea"/>
              </a:rPr>
              <a:t>，是古埃及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人民智慧的结晶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165" y="1551305"/>
            <a:ext cx="3427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文明起源于_____流域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77715" y="1551305"/>
            <a:ext cx="38620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约从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年出现国家</a:t>
            </a: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820160" y="1617345"/>
            <a:ext cx="757555" cy="327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84215" y="2434590"/>
            <a:ext cx="60058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      ___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年左右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古埃及初步实现了统一</a:t>
            </a:r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7583805" y="1941195"/>
            <a:ext cx="379095" cy="4927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4475" y="2433955"/>
            <a:ext cx="4935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公元前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525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吞并古埃及</a:t>
            </a:r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5090160" y="2503170"/>
            <a:ext cx="694055" cy="39116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219lsrj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10" y="2827655"/>
            <a:ext cx="1901190" cy="291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2308860" y="1548130"/>
            <a:ext cx="1022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尼罗河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65115" y="1548130"/>
            <a:ext cx="1461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公元前3500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953125" y="2433955"/>
            <a:ext cx="1461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公元前3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00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2384425" y="2388235"/>
            <a:ext cx="1022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波斯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20" grpId="0"/>
      <p:bldP spid="21" grpId="0"/>
      <p:bldP spid="2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3452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古埃及文明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25120" y="839470"/>
            <a:ext cx="108851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1.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（2020·福建省·21）某历史研究所出版了《神秘的金字塔》《揭开狮身人面像的面纱》等著作。据此可知，其介绍的文明古国是（   ）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  <a:p>
            <a:pPr marL="179705" indent="-179705"/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 A．古埃及         B．古巴比伦      C．古印度         D．古罗马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785" y="2228215"/>
            <a:ext cx="109988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2.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（2020·黑龙江齐齐哈尔·18）古埃及文明的象征，也是古埃及人智慧结晶的是（    ）A．金字塔      B．长城        C．凯旋门          D．万神庙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785" y="3522345"/>
            <a:ext cx="1112393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3.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（2020·江苏常州·8）人类最早的文明产生于亚非地区的大河流域，古希腊著名历史学家希罗多德形象地把古埃及文明称为“尼罗河的赠礼”。这主要是由于尼罗河流域（   ）A．商品经济比较活跃                B．适合于农业耕作C．民主政治起源较早                D．有利于建金字塔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185" y="5460365"/>
            <a:ext cx="89293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4.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（2020·江苏扬州·11）下图中的建筑群是某古代文明的象征。该建筑群所在的文明区域是（   ）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185" y="6290310"/>
            <a:ext cx="10645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00025"/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A．尼罗河流域     B．两河流域     C．印度河流域       D．黄河流域</a:t>
            </a:r>
            <a:endParaRPr lang="zh-CN" altLang="en-US"/>
          </a:p>
        </p:txBody>
      </p:sp>
      <p:pic>
        <p:nvPicPr>
          <p:cNvPr id="4" name="图片 -2147482609" descr="金字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3555" y="5212398"/>
            <a:ext cx="1612900" cy="1077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146030" y="114427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67865" y="244348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13530" y="427418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B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6045" y="573786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812800"/>
            <a:ext cx="12559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通过《汉谟拉比法典》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古代两河流域文明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2-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57590" y="1557655"/>
            <a:ext cx="3345815" cy="5179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0525" y="1557655"/>
            <a:ext cx="5717540" cy="21583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起源：</a:t>
            </a:r>
            <a:endParaRPr lang="zh-CN" altLang="en-US" sz="280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兴起：</a:t>
            </a:r>
            <a:endParaRPr lang="zh-CN" altLang="en-US" sz="280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统一：</a:t>
            </a:r>
            <a:endParaRPr lang="zh-CN" altLang="en-US" sz="280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文明成就：</a:t>
            </a:r>
            <a:endParaRPr lang="zh-CN" altLang="en-US" sz="280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9110" y="1608455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幼发拉底河、底格里斯河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9110" y="213042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公元前</a:t>
            </a:r>
            <a:r>
              <a:rPr lang="en-US" altLang="zh-CN" sz="2800">
                <a:sym typeface="+mn-ea"/>
              </a:rPr>
              <a:t>3500</a:t>
            </a:r>
            <a:r>
              <a:rPr lang="zh-CN" altLang="en-US" sz="2800">
                <a:sym typeface="+mn-ea"/>
              </a:rPr>
              <a:t>年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91030" y="265239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公元前</a:t>
            </a:r>
            <a:r>
              <a:rPr lang="en-US" altLang="zh-CN" sz="2800">
                <a:sym typeface="+mn-ea"/>
              </a:rPr>
              <a:t>24</a:t>
            </a:r>
            <a:r>
              <a:rPr lang="zh-CN" altLang="en-US" sz="2800">
                <a:sym typeface="+mn-ea"/>
              </a:rPr>
              <a:t>世纪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02230" y="317436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楔形文字、阴历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5" y="3976370"/>
            <a:ext cx="2994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1171575"/>
            <a:r>
              <a:rPr lang="zh-CN" altLang="en-US" sz="2800">
                <a:sym typeface="+mn-ea"/>
              </a:rPr>
              <a:t>5.古巴比伦王国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1486535" y="4603115"/>
            <a:ext cx="7170420" cy="1383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/>
              <a:t>建立者：</a:t>
            </a:r>
            <a:endParaRPr lang="zh-CN" altLang="en-US" sz="2800"/>
          </a:p>
          <a:p>
            <a:r>
              <a:rPr lang="zh-CN" altLang="en-US" sz="2800"/>
              <a:t>巩固政权措施：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2769235" y="460311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+mn-lt"/>
                <a:ea typeface="+mn-ea"/>
                <a:sym typeface="+mn-ea"/>
              </a:rPr>
              <a:t>汉谟拉比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67785" y="5033645"/>
            <a:ext cx="4822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实行君主专制，加强中央集权</a:t>
            </a:r>
            <a:endParaRPr lang="zh-CN" altLang="en-US" sz="28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制定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汉谟拉比法典》</a:t>
            </a:r>
            <a:endParaRPr lang="zh-CN" altLang="en-US" sz="2800">
              <a:solidFill>
                <a:srgbClr val="C00000"/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34" name="图片 33" descr="01300000309670123658611980172_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4387850"/>
            <a:ext cx="1486535" cy="18249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61845" y="155321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社会等级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6915" y="2736215"/>
            <a:ext cx="627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家庭奴隶制：古巴比伦的一大特征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6915" y="3456305"/>
            <a:ext cx="712406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规定租赁、雇佣、交换、借贷等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（表明商品经济在古巴比伦较为活跃）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697355" y="1347470"/>
            <a:ext cx="364490" cy="2794000"/>
          </a:xfrm>
          <a:prstGeom prst="leftBrace">
            <a:avLst>
              <a:gd name="adj1" fmla="val 347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870325" y="1248410"/>
            <a:ext cx="212090" cy="1359535"/>
          </a:xfrm>
          <a:prstGeom prst="leftBrace">
            <a:avLst>
              <a:gd name="adj1" fmla="val 347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9898" y="1120140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拥有公民权的自由民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59898" y="161448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无公民权的自由民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9898" y="213645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奴隶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6730" y="4671695"/>
            <a:ext cx="3396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维护奴隶主利益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1769745" y="4671695"/>
            <a:ext cx="1918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性质：</a:t>
            </a:r>
            <a:endParaRPr lang="zh-CN" altLang="en-US" sz="3600"/>
          </a:p>
        </p:txBody>
      </p:sp>
      <p:sp>
        <p:nvSpPr>
          <p:cNvPr id="14" name="文本框 13"/>
          <p:cNvSpPr txBox="1"/>
          <p:nvPr/>
        </p:nvSpPr>
        <p:spPr>
          <a:xfrm>
            <a:off x="890905" y="1689735"/>
            <a:ext cx="5670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汉谟拉比法典</a:t>
            </a:r>
            <a:endParaRPr lang="zh-CN" altLang="en-US"/>
          </a:p>
        </p:txBody>
      </p:sp>
      <p:sp>
        <p:nvSpPr>
          <p:cNvPr id="11266" name="文本框 3"/>
          <p:cNvSpPr txBox="1"/>
          <p:nvPr/>
        </p:nvSpPr>
        <p:spPr>
          <a:xfrm>
            <a:off x="164465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" name="矩形 4"/>
          <p:cNvSpPr/>
          <p:nvPr/>
        </p:nvSpPr>
        <p:spPr>
          <a:xfrm>
            <a:off x="494665" y="5316855"/>
            <a:ext cx="11492865" cy="1568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地位：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是迄今已知世界上第一部较为完整的成文法典。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意义：是古巴比伦留给人类的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宝贵文化遗产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，表明人类社会的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法制传统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源远流长。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6" name="图片 105" descr="2011051603392249_8347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CCB08B"/>
              </a:clrFrom>
              <a:clrTo>
                <a:srgbClr val="CCB08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980" y="713105"/>
            <a:ext cx="3081020" cy="306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713105"/>
            <a:ext cx="12559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通过《汉谟拉比法典》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古代两河流域文明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bldLvl="0" animBg="1"/>
      <p:bldP spid="9" grpId="0" bldLvl="0" animBg="1"/>
      <p:bldP spid="10" grpId="0"/>
      <p:bldP spid="11" grpId="0"/>
      <p:bldP spid="12" grpId="0"/>
      <p:bldP spid="6" grpId="0"/>
      <p:bldP spid="3" grpId="0"/>
      <p:bldP spid="3" grpId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7805" y="713105"/>
            <a:ext cx="117563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1.（2019·广东深圳·20）《汉谟拉比法典》是人类宝贵的文化遗产。该法典主要维护（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）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A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．外邦人的利益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                   B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．奴隶的利益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C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．奴隶主的利益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                   D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．法老的利益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29540" y="2281555"/>
            <a:ext cx="1184465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2.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（2019·湖南怀化·11）《汉谟拉比法典》是历史上已知最早的较为完备的成文法典。这部法典诞生于（   ）A．古埃及                            B．古中国C．古印度                            D．古巴比伦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panose="02010600030101010101" pitchFamily="2" charset="-122"/>
              </a:rPr>
              <a:t>3.</a:t>
            </a:r>
            <a:r>
              <a:rPr lang="zh-CN" sz="2400">
                <a:solidFill>
                  <a:srgbClr val="000000"/>
                </a:solidFill>
                <a:cs typeface="等线" panose="02010600030101010101" pitchFamily="2" charset="-122"/>
              </a:rPr>
              <a:t>（2019·湖南郴州·10）古巴比伦国王为了强化自己的统治，缓和社会矛盾，命人编写了一部内容丰富的法典。它是历史上已知最早的较为完备的成文法典。“它”是（   ）A．《查士丁尼法典》                   B．《汉谟拉比法典》C．《民法典》                         D．1787年宪法</a:t>
            </a:r>
            <a:endParaRPr lang="zh-CN" sz="2400">
              <a:solidFill>
                <a:srgbClr val="000000"/>
              </a:solidFill>
              <a:cs typeface="等线" panose="02010600030101010101" pitchFamily="2" charset="-122"/>
            </a:endParaRPr>
          </a:p>
        </p:txBody>
      </p:sp>
      <p:sp>
        <p:nvSpPr>
          <p:cNvPr id="11266" name="文本框 3"/>
          <p:cNvSpPr txBox="1"/>
          <p:nvPr/>
        </p:nvSpPr>
        <p:spPr>
          <a:xfrm>
            <a:off x="111760" y="9207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0" y="101790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C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350" y="263398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D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1240" y="452755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B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4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-197485"/>
            <a:ext cx="1336675" cy="1487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753110" y="1290320"/>
            <a:ext cx="635063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zh-CN" altLang="en-US" sz="2800">
                <a:sym typeface="隶书" panose="02010509060101010101" pitchFamily="49" charset="-122"/>
              </a:rPr>
              <a:t>1.文明发源地：印度河、恒河流域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110" y="2009140"/>
            <a:ext cx="5479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/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           左右,国家出现。</a:t>
            </a:r>
            <a:endParaRPr lang="zh-CN" altLang="en-US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210310"/>
            <a:ext cx="3674110" cy="3509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2370" y="2009140"/>
            <a:ext cx="2110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公元前1500年</a:t>
            </a:r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1367155" y="2009140"/>
            <a:ext cx="1740535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92475" y="1290320"/>
            <a:ext cx="304038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380920" name="表格 2380919"/>
          <p:cNvGraphicFramePr/>
          <p:nvPr>
            <p:custDataLst>
              <p:tags r:id="rId3"/>
            </p:custDataLst>
          </p:nvPr>
        </p:nvGraphicFramePr>
        <p:xfrm>
          <a:off x="378460" y="3230880"/>
          <a:ext cx="7099300" cy="3627120"/>
        </p:xfrm>
        <a:graphic>
          <a:graphicData uri="http://schemas.openxmlformats.org/drawingml/2006/table">
            <a:tbl>
              <a:tblPr/>
              <a:tblGrid>
                <a:gridCol w="1521460"/>
                <a:gridCol w="5577840"/>
              </a:tblGrid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latin typeface="Arial" panose="020B0604020202020204" pitchFamily="34" charset="0"/>
                        </a:rPr>
                        <a:t>等级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权利或义务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婆罗门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掌管祭祀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刹帝利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掌管军事和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行政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权力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吠舍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从事农业、畜牧业和商业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2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首陀罗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主要由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被征服居民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构成</a:t>
                      </a: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从事农业、畜牧业等</a:t>
                      </a: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要为前三个等级服务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贱民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在社会上遭到歧视和凌辱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53110" y="2531110"/>
            <a:ext cx="477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3.种姓制度（雅利安人）</a:t>
            </a:r>
            <a:endParaRPr lang="zh-CN" altLang="en-US" sz="2800"/>
          </a:p>
        </p:txBody>
      </p:sp>
      <p:sp>
        <p:nvSpPr>
          <p:cNvPr id="2381826" name="文本框 2381825"/>
          <p:cNvSpPr txBox="1"/>
          <p:nvPr/>
        </p:nvSpPr>
        <p:spPr>
          <a:xfrm>
            <a:off x="7736840" y="5015230"/>
            <a:ext cx="4455160" cy="1593850"/>
          </a:xfrm>
          <a:prstGeom prst="rect">
            <a:avLst/>
          </a:prstGeom>
          <a:noFill/>
          <a:ln w="9525">
            <a:noFill/>
          </a:ln>
        </p:spPr>
        <p:txBody>
          <a:bodyPr wrap="square" lIns="117176" tIns="58589" rIns="117176" bIns="58589">
            <a:spAutoFit/>
          </a:bodyPr>
          <a:p>
            <a:pPr defTabSz="1171575"/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.特点: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等级森严，世代相袭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各等级之间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贵贱分明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,低等级的人不得从事高等级的人的职业,不同等级的人不得通婚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240" y="3751580"/>
            <a:ext cx="97155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57420" y="415544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3110" y="471932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16885" y="5341620"/>
            <a:ext cx="1740535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3110" y="645414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8460" y="674370"/>
            <a:ext cx="1164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通过种姓制度和佛教创立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古代印度社会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2" grpId="0" bldLvl="0" animBg="1"/>
      <p:bldP spid="13" grpId="0" animBg="1"/>
      <p:bldP spid="14" grpId="0" bldLvl="0" animBg="1"/>
      <p:bldP spid="15" grpId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AS_UNIQUEID" val="1791"/>
</p:tagLst>
</file>

<file path=ppt/tags/tag2.xml><?xml version="1.0" encoding="utf-8"?>
<p:tagLst xmlns:p="http://schemas.openxmlformats.org/presentationml/2006/main">
  <p:tag name="KSO_WM_UNIT_PLACING_PICTURE_USER_VIEWPORT" val="{&quot;height&quot;:10541,&quot;width&quot;:9322}"/>
</p:tagLst>
</file>

<file path=ppt/tags/tag3.xml><?xml version="1.0" encoding="utf-8"?>
<p:tagLst xmlns:p="http://schemas.openxmlformats.org/presentationml/2006/main">
  <p:tag name="KSO_WM_UNIT_TABLE_BEAUTIFY" val="smartTable{398b5340-2d28-4c09-9eda-e08216c6f78e}"/>
</p:tagLst>
</file>

<file path=ppt/tags/tag4.xml><?xml version="1.0" encoding="utf-8"?>
<p:tagLst xmlns:p="http://schemas.openxmlformats.org/presentationml/2006/main">
  <p:tag name="KSO_WM_UNIT_TABLE_BEAUTIFY" val="smartTable{ba676a13-9d37-42a2-9344-e5ff44196775}"/>
</p:tagLst>
</file>

<file path=ppt/tags/tag5.xml><?xml version="1.0" encoding="utf-8"?>
<p:tagLst xmlns:p="http://schemas.openxmlformats.org/presentationml/2006/main">
  <p:tag name="KSO_WM_UNIT_TABLE_BEAUTIFY" val="smartTable{5c145df5-947a-4722-bae8-311faf7cca33}"/>
</p:tagLst>
</file>

<file path=ppt/tags/tag6.xml><?xml version="1.0" encoding="utf-8"?>
<p:tagLst xmlns:p="http://schemas.openxmlformats.org/presentationml/2006/main">
  <p:tag name="KSO_WM_UNIT_TABLE_BEAUTIFY" val="smartTable{a7a986b6-2802-4acd-9f53-79c96c59aecf}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SIGN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3300"/>
      </a:hlink>
      <a:folHlink>
        <a:srgbClr val="663300"/>
      </a:folHlink>
    </a:clrScheme>
    <a:fontScheme name="CDESIGNA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CDESIGN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ESIGN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6449</Words>
  <Application>WPS 演示</Application>
  <PresentationFormat>宽屏</PresentationFormat>
  <Paragraphs>583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53" baseType="lpstr">
      <vt:lpstr>Arial</vt:lpstr>
      <vt:lpstr>宋体</vt:lpstr>
      <vt:lpstr>Wingdings</vt:lpstr>
      <vt:lpstr>等线</vt:lpstr>
      <vt:lpstr>隶书</vt:lpstr>
      <vt:lpstr>Times New Roman</vt:lpstr>
      <vt:lpstr>Calibri Light</vt:lpstr>
      <vt:lpstr>华文新魏</vt:lpstr>
      <vt:lpstr>Calibri</vt:lpstr>
      <vt:lpstr>华文行楷</vt:lpstr>
      <vt:lpstr>微软雅黑</vt:lpstr>
      <vt:lpstr>Arial</vt:lpstr>
      <vt:lpstr>黑体</vt:lpstr>
      <vt:lpstr>Wingdings 3</vt:lpstr>
      <vt:lpstr>华康古籍木兰W3</vt:lpstr>
      <vt:lpstr>楷体</vt:lpstr>
      <vt:lpstr>Times New Roman</vt:lpstr>
      <vt:lpstr>华文中宋</vt:lpstr>
      <vt:lpstr>方正粗黑宋简体</vt:lpstr>
      <vt:lpstr>仿宋_GB2312</vt:lpstr>
      <vt:lpstr>仿宋</vt:lpstr>
      <vt:lpstr>2_自定义设计方案</vt:lpstr>
      <vt:lpstr>CDESIGNA</vt:lpstr>
      <vt:lpstr>自定义设计方案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1290</cp:revision>
  <dcterms:created xsi:type="dcterms:W3CDTF">2018-09-05T02:21:00Z</dcterms:created>
  <dcterms:modified xsi:type="dcterms:W3CDTF">2026-02-03T03:11:11Z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2052-10.8.2.7058</vt:lpwstr>
  </property>
</Properties>
</file>