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355" r:id="rId3"/>
    <p:sldId id="263"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2" r:id="rId18"/>
    <p:sldId id="303" r:id="rId19"/>
    <p:sldId id="304" r:id="rId20"/>
    <p:sldId id="305" r:id="rId21"/>
    <p:sldId id="306" r:id="rId22"/>
    <p:sldId id="307" r:id="rId23"/>
    <p:sldId id="309" r:id="rId24"/>
    <p:sldId id="356" r:id="rId25"/>
    <p:sldId id="357" r:id="rId26"/>
    <p:sldId id="358" r:id="rId27"/>
    <p:sldId id="363" r:id="rId28"/>
    <p:sldId id="364" r:id="rId29"/>
    <p:sldId id="365" r:id="rId30"/>
    <p:sldId id="366" r:id="rId31"/>
    <p:sldId id="367" r:id="rId32"/>
    <p:sldId id="368" r:id="rId33"/>
    <p:sldId id="310" r:id="rId34"/>
    <p:sldId id="311" r:id="rId35"/>
    <p:sldId id="312"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36" r:id="rId52"/>
    <p:sldId id="330" r:id="rId53"/>
    <p:sldId id="331" r:id="rId54"/>
    <p:sldId id="332" r:id="rId55"/>
    <p:sldId id="333" r:id="rId56"/>
    <p:sldId id="334" r:id="rId57"/>
    <p:sldId id="335" r:id="rId58"/>
    <p:sldId id="338" r:id="rId59"/>
    <p:sldId id="337" r:id="rId60"/>
    <p:sldId id="341" r:id="rId61"/>
    <p:sldId id="342" r:id="rId62"/>
    <p:sldId id="348" r:id="rId63"/>
    <p:sldId id="349" r:id="rId64"/>
    <p:sldId id="344" r:id="rId65"/>
    <p:sldId id="345" r:id="rId66"/>
    <p:sldId id="346" r:id="rId67"/>
    <p:sldId id="369" r:id="rId68"/>
    <p:sldId id="350" r:id="rId69"/>
    <p:sldId id="351" r:id="rId70"/>
    <p:sldId id="352" r:id="rId71"/>
    <p:sldId id="353" r:id="rId72"/>
    <p:sldId id="359" r:id="rId73"/>
    <p:sldId id="370" r:id="rId74"/>
    <p:sldId id="361" r:id="rId75"/>
    <p:sldId id="354" r:id="rId76"/>
    <p:sldId id="283" r:id="rId77"/>
  </p:sldIdLst>
  <p:sldSz cx="11522075" cy="648017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41">
          <p15:clr>
            <a:srgbClr val="A4A3A4"/>
          </p15:clr>
        </p15:guide>
        <p15:guide id="2" pos="362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5F5F5F"/>
    <a:srgbClr val="262626"/>
    <a:srgbClr val="232323"/>
    <a:srgbClr val="1E1E1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87" autoAdjust="0"/>
    <p:restoredTop sz="87384" autoAdjust="0"/>
  </p:normalViewPr>
  <p:slideViewPr>
    <p:cSldViewPr snapToObjects="1">
      <p:cViewPr>
        <p:scale>
          <a:sx n="59" d="100"/>
          <a:sy n="59" d="100"/>
        </p:scale>
        <p:origin x="-570" y="-198"/>
      </p:cViewPr>
      <p:guideLst>
        <p:guide orient="horz" pos="2041"/>
        <p:guide pos="36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6" d="100"/>
        <a:sy n="96" d="100"/>
      </p:scale>
      <p:origin x="0" y="0"/>
    </p:cViewPr>
  </p:sorterViewPr>
  <p:notesViewPr>
    <p:cSldViewPr snapToObjects="1">
      <p:cViewPr varScale="1">
        <p:scale>
          <a:sx n="83" d="100"/>
          <a:sy n="83" d="100"/>
        </p:scale>
        <p:origin x="-3192" y="-90"/>
      </p:cViewPr>
      <p:guideLst>
        <p:guide orient="horz" pos="2880"/>
        <p:guide pos="2160"/>
      </p:guideLst>
    </p:cSldViewPr>
  </p:notesViewPr>
  <p:gridSpacing cx="184343675" cy="18434367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2B699-C6B7-4DA8-8858-B4A63886AB96}" type="datetimeFigureOut">
              <a:rPr lang="zh-CN" altLang="en-US" smtClean="0"/>
              <a:pPr/>
              <a:t>2018/11/12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1AD92-4491-470B-AC64-A48031177DA2}" type="slidenum">
              <a:rPr lang="zh-CN" altLang="en-US" smtClean="0"/>
              <a:pPr/>
              <a:t>‹#›</a:t>
            </a:fld>
            <a:endParaRPr lang="zh-CN" altLang="en-US"/>
          </a:p>
        </p:txBody>
      </p:sp>
    </p:spTree>
    <p:extLst>
      <p:ext uri="{BB962C8B-B14F-4D97-AF65-F5344CB8AC3E}">
        <p14:creationId xmlns:p14="http://schemas.microsoft.com/office/powerpoint/2010/main" xmlns="" val="23907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1AD92-4491-470B-AC64-A48031177DA2}" type="slidenum">
              <a:rPr lang="zh-CN" altLang="en-US" smtClean="0"/>
              <a:pPr/>
              <a:t>1</a:t>
            </a:fld>
            <a:endParaRPr lang="zh-CN" altLang="en-US"/>
          </a:p>
        </p:txBody>
      </p:sp>
    </p:spTree>
    <p:extLst>
      <p:ext uri="{BB962C8B-B14F-4D97-AF65-F5344CB8AC3E}">
        <p14:creationId xmlns:p14="http://schemas.microsoft.com/office/powerpoint/2010/main" xmlns="" val="401305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pPr/>
              <a:t>18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pPr/>
              <a:t>71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64156" y="2013055"/>
            <a:ext cx="9793764" cy="138903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28311" y="3672099"/>
            <a:ext cx="8065453"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353504" y="259508"/>
            <a:ext cx="2592467" cy="552914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6104" y="259508"/>
            <a:ext cx="7585366" cy="552914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10164" y="4164113"/>
            <a:ext cx="9793764" cy="128703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10164" y="2746575"/>
            <a:ext cx="9793764"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76104" y="1512041"/>
            <a:ext cx="508891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857055" y="1512041"/>
            <a:ext cx="508891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4" y="1450540"/>
            <a:ext cx="509091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76104" y="2055056"/>
            <a:ext cx="509091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853055" y="1450540"/>
            <a:ext cx="509291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853055" y="2055056"/>
            <a:ext cx="509291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76105" y="258007"/>
            <a:ext cx="3790683" cy="109803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04811" y="258007"/>
            <a:ext cx="6441160"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76105" y="1356037"/>
            <a:ext cx="3790683"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58407" y="4536122"/>
            <a:ext cx="6913245" cy="53551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258407" y="579016"/>
            <a:ext cx="6913245"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258407" y="5071637"/>
            <a:ext cx="6913245"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76104" y="259508"/>
            <a:ext cx="10369868" cy="108002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4" y="1512041"/>
            <a:ext cx="10369868" cy="427661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76104" y="6006163"/>
            <a:ext cx="2688484" cy="345009"/>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2018/11/12</a:t>
            </a:fld>
            <a:endParaRPr lang="zh-CN" altLang="en-US"/>
          </a:p>
        </p:txBody>
      </p:sp>
      <p:sp>
        <p:nvSpPr>
          <p:cNvPr id="5" name="页脚占位符 4"/>
          <p:cNvSpPr>
            <a:spLocks noGrp="1"/>
          </p:cNvSpPr>
          <p:nvPr>
            <p:ph type="ftr" sz="quarter" idx="3"/>
          </p:nvPr>
        </p:nvSpPr>
        <p:spPr>
          <a:xfrm>
            <a:off x="3936709" y="6006163"/>
            <a:ext cx="3648657" cy="34500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257487" y="6006163"/>
            <a:ext cx="2688484" cy="345009"/>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
        <p:nvSpPr>
          <p:cNvPr id="8" name="矩形 7"/>
          <p:cNvSpPr/>
          <p:nvPr userDrawn="1"/>
        </p:nvSpPr>
        <p:spPr>
          <a:xfrm>
            <a:off x="8023711" y="4680271"/>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tx1">
                    <a:lumMod val="85000"/>
                    <a:lumOff val="15000"/>
                  </a:schemeClr>
                </a:solidFill>
                <a:effectLst/>
                <a:uLnTx/>
                <a:uFillTx/>
              </a:rPr>
              <a:t>PPT</a:t>
            </a:r>
            <a:r>
              <a:rPr kumimoji="0" lang="zh-CN" altLang="en-US" sz="100" b="0" i="0" u="none" strike="noStrike" kern="0" cap="none" spc="0" normalizeH="0" baseline="0" noProof="0" dirty="0" smtClean="0">
                <a:ln>
                  <a:noFill/>
                </a:ln>
                <a:solidFill>
                  <a:schemeClr val="tx1">
                    <a:lumMod val="85000"/>
                    <a:lumOff val="15000"/>
                  </a:schemeClr>
                </a:solidFill>
                <a:effectLst/>
                <a:uLnTx/>
                <a:uFillTx/>
              </a:rPr>
              <a:t>模板下载：</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www.1ppt.com/moban/     </a:t>
            </a:r>
            <a:r>
              <a:rPr kumimoji="0" lang="zh-CN" altLang="en-US" sz="100" b="0" i="0" u="none" strike="noStrike" kern="0" cap="none" spc="0" normalizeH="0" baseline="0" noProof="0" dirty="0" smtClean="0">
                <a:ln>
                  <a:noFill/>
                </a:ln>
                <a:solidFill>
                  <a:schemeClr val="tx1">
                    <a:lumMod val="85000"/>
                    <a:lumOff val="15000"/>
                  </a:schemeClr>
                </a:solidFill>
                <a:effectLst/>
                <a:uLnTx/>
                <a:uFillTx/>
              </a:rPr>
              <a:t>行业</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PPT</a:t>
            </a:r>
            <a:r>
              <a:rPr kumimoji="0" lang="zh-CN" altLang="en-US" sz="100" b="0" i="0" u="none" strike="noStrike" kern="0" cap="none" spc="0" normalizeH="0" baseline="0" noProof="0" dirty="0" smtClean="0">
                <a:ln>
                  <a:noFill/>
                </a:ln>
                <a:solidFill>
                  <a:schemeClr val="tx1">
                    <a:lumMod val="85000"/>
                    <a:lumOff val="15000"/>
                  </a:schemeClr>
                </a:solidFill>
                <a:effectLst/>
                <a:uLnTx/>
                <a:uFillTx/>
              </a:rPr>
              <a:t>模板：</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tx1">
                    <a:lumMod val="85000"/>
                    <a:lumOff val="15000"/>
                  </a:schemeClr>
                </a:solidFill>
                <a:effectLst/>
                <a:uLnTx/>
                <a:uFillTx/>
              </a:rPr>
              <a:t>节日</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PPT</a:t>
            </a:r>
            <a:r>
              <a:rPr kumimoji="0" lang="zh-CN" altLang="en-US" sz="100" b="0" i="0" u="none" strike="noStrike" kern="0" cap="none" spc="0" normalizeH="0" baseline="0" noProof="0" dirty="0" smtClean="0">
                <a:ln>
                  <a:noFill/>
                </a:ln>
                <a:solidFill>
                  <a:schemeClr val="tx1">
                    <a:lumMod val="85000"/>
                    <a:lumOff val="15000"/>
                  </a:schemeClr>
                </a:solidFill>
                <a:effectLst/>
                <a:uLnTx/>
                <a:uFillTx/>
              </a:rPr>
              <a:t>模板：</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www.1ppt.com/jieri/           PPT</a:t>
            </a:r>
            <a:r>
              <a:rPr kumimoji="0" lang="zh-CN" altLang="en-US" sz="100" b="0" i="0" u="none" strike="noStrike" kern="0" cap="none" spc="0" normalizeH="0" baseline="0" noProof="0" dirty="0" smtClean="0">
                <a:ln>
                  <a:noFill/>
                </a:ln>
                <a:solidFill>
                  <a:schemeClr val="tx1">
                    <a:lumMod val="85000"/>
                    <a:lumOff val="15000"/>
                  </a:schemeClr>
                </a:solidFill>
                <a:effectLst/>
                <a:uLnTx/>
                <a:uFillTx/>
              </a:rPr>
              <a:t>素材下载：</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tx1">
                    <a:lumMod val="85000"/>
                    <a:lumOff val="15000"/>
                  </a:schemeClr>
                </a:solidFill>
                <a:effectLst/>
                <a:uLnTx/>
                <a:uFillTx/>
              </a:rPr>
              <a:t>PPT</a:t>
            </a:r>
            <a:r>
              <a:rPr kumimoji="0" lang="zh-CN" altLang="en-US" sz="100" b="0" i="0" u="none" strike="noStrike" kern="0" cap="none" spc="0" normalizeH="0" baseline="0" noProof="0" dirty="0" smtClean="0">
                <a:ln>
                  <a:noFill/>
                </a:ln>
                <a:solidFill>
                  <a:schemeClr val="tx1">
                    <a:lumMod val="85000"/>
                    <a:lumOff val="15000"/>
                  </a:schemeClr>
                </a:solidFill>
                <a:effectLst/>
                <a:uLnTx/>
                <a:uFillTx/>
              </a:rPr>
              <a:t>背景图片：</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www.1ppt.com/beijing/      PPT</a:t>
            </a:r>
            <a:r>
              <a:rPr kumimoji="0" lang="zh-CN" altLang="en-US" sz="100" b="0" i="0" u="none" strike="noStrike" kern="0" cap="none" spc="0" normalizeH="0" baseline="0" noProof="0" dirty="0" smtClean="0">
                <a:ln>
                  <a:noFill/>
                </a:ln>
                <a:solidFill>
                  <a:schemeClr val="tx1">
                    <a:lumMod val="85000"/>
                    <a:lumOff val="15000"/>
                  </a:schemeClr>
                </a:solidFill>
                <a:effectLst/>
                <a:uLnTx/>
                <a:uFillTx/>
              </a:rPr>
              <a:t>图表下载：</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tx1">
                    <a:lumMod val="85000"/>
                    <a:lumOff val="15000"/>
                  </a:schemeClr>
                </a:solidFill>
                <a:effectLst/>
                <a:uLnTx/>
                <a:uFillTx/>
              </a:rPr>
              <a:t>优秀</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PPT</a:t>
            </a:r>
            <a:r>
              <a:rPr kumimoji="0" lang="zh-CN" altLang="en-US" sz="100" b="0" i="0" u="none" strike="noStrike" kern="0" cap="none" spc="0" normalizeH="0" baseline="0" noProof="0" dirty="0" smtClean="0">
                <a:ln>
                  <a:noFill/>
                </a:ln>
                <a:solidFill>
                  <a:schemeClr val="tx1">
                    <a:lumMod val="85000"/>
                    <a:lumOff val="15000"/>
                  </a:schemeClr>
                </a:solidFill>
                <a:effectLst/>
                <a:uLnTx/>
                <a:uFillTx/>
              </a:rPr>
              <a:t>下载：</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www.1ppt.com/xiazai/        PPT</a:t>
            </a:r>
            <a:r>
              <a:rPr kumimoji="0" lang="zh-CN" altLang="en-US" sz="100" b="0" i="0" u="none" strike="noStrike" kern="0" cap="none" spc="0" normalizeH="0" baseline="0" noProof="0" dirty="0" smtClean="0">
                <a:ln>
                  <a:noFill/>
                </a:ln>
                <a:solidFill>
                  <a:schemeClr val="tx1">
                    <a:lumMod val="85000"/>
                    <a:lumOff val="15000"/>
                  </a:schemeClr>
                </a:solidFill>
                <a:effectLst/>
                <a:uLnTx/>
                <a:uFillTx/>
              </a:rPr>
              <a:t>教程： </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tx1">
                    <a:lumMod val="85000"/>
                    <a:lumOff val="15000"/>
                  </a:schemeClr>
                </a:solidFill>
                <a:effectLst/>
                <a:uLnTx/>
                <a:uFillTx/>
              </a:rPr>
              <a:t>Word</a:t>
            </a:r>
            <a:r>
              <a:rPr kumimoji="0" lang="zh-CN" altLang="en-US" sz="100" b="0" i="0" u="none" strike="noStrike" kern="0" cap="none" spc="0" normalizeH="0" baseline="0" noProof="0" dirty="0" smtClean="0">
                <a:ln>
                  <a:noFill/>
                </a:ln>
                <a:solidFill>
                  <a:schemeClr val="tx1">
                    <a:lumMod val="85000"/>
                    <a:lumOff val="15000"/>
                  </a:schemeClr>
                </a:solidFill>
                <a:effectLst/>
                <a:uLnTx/>
                <a:uFillTx/>
              </a:rPr>
              <a:t>教程： </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www.1ppt.com/word/              Excel</a:t>
            </a:r>
            <a:r>
              <a:rPr kumimoji="0" lang="zh-CN" altLang="en-US" sz="100" b="0" i="0" u="none" strike="noStrike" kern="0" cap="none" spc="0" normalizeH="0" baseline="0" noProof="0" dirty="0" smtClean="0">
                <a:ln>
                  <a:noFill/>
                </a:ln>
                <a:solidFill>
                  <a:schemeClr val="tx1">
                    <a:lumMod val="85000"/>
                    <a:lumOff val="15000"/>
                  </a:schemeClr>
                </a:solidFill>
                <a:effectLst/>
                <a:uLnTx/>
                <a:uFillTx/>
              </a:rPr>
              <a:t>教程：</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tx1">
                    <a:lumMod val="85000"/>
                    <a:lumOff val="15000"/>
                  </a:schemeClr>
                </a:solidFill>
                <a:effectLst/>
                <a:uLnTx/>
                <a:uFillTx/>
              </a:rPr>
              <a:t>资料下载：</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www.1ppt.com/ziliao/                PPT</a:t>
            </a:r>
            <a:r>
              <a:rPr kumimoji="0" lang="zh-CN" altLang="en-US" sz="100" b="0" i="0" u="none" strike="noStrike" kern="0" cap="none" spc="0" normalizeH="0" baseline="0" noProof="0" dirty="0" smtClean="0">
                <a:ln>
                  <a:noFill/>
                </a:ln>
                <a:solidFill>
                  <a:schemeClr val="tx1">
                    <a:lumMod val="85000"/>
                    <a:lumOff val="15000"/>
                  </a:schemeClr>
                </a:solidFill>
                <a:effectLst/>
                <a:uLnTx/>
                <a:uFillTx/>
              </a:rPr>
              <a:t>课件下载：</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tx1">
                    <a:lumMod val="85000"/>
                    <a:lumOff val="15000"/>
                  </a:schemeClr>
                </a:solidFill>
                <a:effectLst/>
                <a:uLnTx/>
                <a:uFillTx/>
              </a:rPr>
              <a:t>范文下载：</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www.1ppt.com/fanwen/             </a:t>
            </a:r>
            <a:r>
              <a:rPr kumimoji="0" lang="zh-CN" altLang="en-US" sz="100" b="0" i="0" u="none" strike="noStrike" kern="0" cap="none" spc="0" normalizeH="0" baseline="0" noProof="0" dirty="0" smtClean="0">
                <a:ln>
                  <a:noFill/>
                </a:ln>
                <a:solidFill>
                  <a:schemeClr val="tx1">
                    <a:lumMod val="85000"/>
                    <a:lumOff val="15000"/>
                  </a:schemeClr>
                </a:solidFill>
                <a:effectLst/>
                <a:uLnTx/>
                <a:uFillTx/>
              </a:rPr>
              <a:t>试卷下载：</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tx1">
                    <a:lumMod val="85000"/>
                    <a:lumOff val="15000"/>
                  </a:schemeClr>
                </a:solidFill>
                <a:effectLst/>
                <a:uLnTx/>
                <a:uFillTx/>
              </a:rPr>
              <a:t>教案下载：</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tx1">
                    <a:lumMod val="85000"/>
                    <a:lumOff val="15000"/>
                  </a:schemeClr>
                </a:solidFill>
                <a:effectLst/>
                <a:uLnTx/>
                <a:uFillTx/>
              </a:rPr>
              <a:t>字体下载：</a:t>
            </a:r>
            <a:r>
              <a:rPr kumimoji="0" lang="en-US" altLang="zh-CN" sz="100" b="0" i="0" u="none" strike="noStrike" kern="0" cap="none" spc="0" normalizeH="0" baseline="0" noProof="0" dirty="0" smtClean="0">
                <a:ln>
                  <a:noFill/>
                </a:ln>
                <a:solidFill>
                  <a:schemeClr val="tx1">
                    <a:lumMod val="85000"/>
                    <a:lumOff val="15000"/>
                  </a:schemeClr>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tx1">
                    <a:lumMod val="85000"/>
                    <a:lumOff val="15000"/>
                  </a:schemeClr>
                </a:solidFill>
                <a:effectLst/>
                <a:uLnTx/>
                <a:uFillTx/>
              </a:rPr>
              <a:t> </a:t>
            </a:r>
            <a:endParaRPr kumimoji="0" lang="zh-CN" altLang="en-US" sz="100" b="0" i="0" u="none" strike="noStrike" kern="0" cap="none" spc="0" normalizeH="0" baseline="0" noProof="0" dirty="0" smtClean="0">
              <a:ln>
                <a:noFill/>
              </a:ln>
              <a:solidFill>
                <a:schemeClr val="tx1">
                  <a:lumMod val="85000"/>
                  <a:lumOff val="15000"/>
                </a:schemeClr>
              </a:solidFill>
              <a:effectLst/>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39640;&#26195;&#26494;.mp4"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36825;&#20010;11&#23681;&#30340;&#23567;&#22899;&#23401;.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p.iask.com/showzsou.php?n=295&amp;keyword=%CA%E9%BC%AE&amp;page=14&amp;total=22842&amp;sinatotal=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0.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35270;&#39057;&#65306;&#30005;&#24433;&#12298;&#25105;&#22312;&#25925;&#23467;&#20462;&#25991;&#29289;&#12299;&#26333;&#32456;&#26497;&#39044;&#21578;.flv"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7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75529" y="3948570"/>
            <a:ext cx="3077766" cy="1094067"/>
            <a:chOff x="6301106" y="4320225"/>
            <a:chExt cx="3077766" cy="1094067"/>
          </a:xfrm>
        </p:grpSpPr>
        <p:sp>
          <p:nvSpPr>
            <p:cNvPr id="1225" name="Freeform 537"/>
            <p:cNvSpPr>
              <a:spLocks/>
            </p:cNvSpPr>
            <p:nvPr/>
          </p:nvSpPr>
          <p:spPr bwMode="auto">
            <a:xfrm>
              <a:off x="7744009" y="4320225"/>
              <a:ext cx="79748" cy="78272"/>
            </a:xfrm>
            <a:custGeom>
              <a:avLst/>
              <a:gdLst>
                <a:gd name="T0" fmla="*/ 123 w 246"/>
                <a:gd name="T1" fmla="*/ 240 h 240"/>
                <a:gd name="T2" fmla="*/ 184 w 246"/>
                <a:gd name="T3" fmla="*/ 120 h 240"/>
                <a:gd name="T4" fmla="*/ 246 w 246"/>
                <a:gd name="T5" fmla="*/ 0 h 240"/>
                <a:gd name="T6" fmla="*/ 123 w 246"/>
                <a:gd name="T7" fmla="*/ 0 h 240"/>
                <a:gd name="T8" fmla="*/ 0 w 246"/>
                <a:gd name="T9" fmla="*/ 0 h 240"/>
                <a:gd name="T10" fmla="*/ 62 w 246"/>
                <a:gd name="T11" fmla="*/ 120 h 240"/>
                <a:gd name="T12" fmla="*/ 123 w 246"/>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246" h="240">
                  <a:moveTo>
                    <a:pt x="123" y="240"/>
                  </a:moveTo>
                  <a:lnTo>
                    <a:pt x="184" y="120"/>
                  </a:lnTo>
                  <a:lnTo>
                    <a:pt x="246" y="0"/>
                  </a:lnTo>
                  <a:lnTo>
                    <a:pt x="123" y="0"/>
                  </a:lnTo>
                  <a:lnTo>
                    <a:pt x="0" y="0"/>
                  </a:lnTo>
                  <a:lnTo>
                    <a:pt x="62" y="120"/>
                  </a:lnTo>
                  <a:lnTo>
                    <a:pt x="123" y="2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6" name="Rectangle 586"/>
            <p:cNvSpPr>
              <a:spLocks noChangeArrowheads="1"/>
            </p:cNvSpPr>
            <p:nvPr/>
          </p:nvSpPr>
          <p:spPr bwMode="auto">
            <a:xfrm>
              <a:off x="6301106" y="4675628"/>
              <a:ext cx="307776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4800" b="0" i="0" u="none" strike="noStrike" cap="none" normalizeH="0" baseline="0" dirty="0" smtClean="0">
                  <a:ln>
                    <a:noFill/>
                  </a:ln>
                  <a:solidFill>
                    <a:schemeClr val="bg1"/>
                  </a:solidFill>
                  <a:effectLst/>
                  <a:latin typeface="华文隶书" pitchFamily="2" charset="-122"/>
                  <a:ea typeface="华文隶书" pitchFamily="2" charset="-122"/>
                  <a:cs typeface="宋体" pitchFamily="2" charset="-122"/>
                </a:rPr>
                <a:t>高一历史组</a:t>
              </a:r>
              <a:endParaRPr kumimoji="0" lang="zh-CN" sz="4800" b="0" i="0" u="none" strike="noStrike" cap="none" normalizeH="0" baseline="0" dirty="0" smtClean="0">
                <a:ln>
                  <a:noFill/>
                </a:ln>
                <a:solidFill>
                  <a:schemeClr val="bg1"/>
                </a:solidFill>
                <a:effectLst/>
                <a:latin typeface="华文隶书" pitchFamily="2" charset="-122"/>
                <a:ea typeface="华文隶书" pitchFamily="2" charset="-122"/>
                <a:cs typeface="宋体" pitchFamily="2" charset="-122"/>
              </a:endParaRPr>
            </a:p>
          </p:txBody>
        </p:sp>
        <p:sp>
          <p:nvSpPr>
            <p:cNvPr id="1229" name="Rectangle 589"/>
            <p:cNvSpPr>
              <a:spLocks noChangeArrowheads="1"/>
            </p:cNvSpPr>
            <p:nvPr/>
          </p:nvSpPr>
          <p:spPr bwMode="auto">
            <a:xfrm>
              <a:off x="7783851" y="4500248"/>
              <a:ext cx="6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1705" name="Rectangle 478"/>
          <p:cNvSpPr>
            <a:spLocks noChangeArrowheads="1"/>
          </p:cNvSpPr>
          <p:nvPr/>
        </p:nvSpPr>
        <p:spPr bwMode="auto">
          <a:xfrm>
            <a:off x="5581649" y="2290206"/>
            <a:ext cx="4488408"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zh-CN" altLang="en-US" sz="2900" spc="600" dirty="0" smtClean="0">
                <a:solidFill>
                  <a:srgbClr val="FFFFFF"/>
                </a:solidFill>
                <a:latin typeface="华文隶书" pitchFamily="2" charset="-122"/>
                <a:ea typeface="华文隶书" pitchFamily="2" charset="-122"/>
                <a:cs typeface="宋体" pitchFamily="2" charset="-122"/>
              </a:rPr>
              <a:t>历史学科生涯规划指导</a:t>
            </a:r>
            <a:endParaRPr kumimoji="0" lang="zh-CN" sz="1800" b="0" i="0" u="none" strike="noStrike" cap="none" spc="600" normalizeH="0" baseline="0" dirty="0" smtClean="0">
              <a:ln>
                <a:noFill/>
              </a:ln>
              <a:solidFill>
                <a:schemeClr val="tx1"/>
              </a:solidFill>
              <a:effectLst/>
              <a:latin typeface="华文隶书" pitchFamily="2" charset="-122"/>
              <a:ea typeface="华文隶书" pitchFamily="2" charset="-122"/>
              <a:cs typeface="宋体" pitchFamily="2" charset="-122"/>
            </a:endParaRPr>
          </a:p>
        </p:txBody>
      </p:sp>
      <p:sp>
        <p:nvSpPr>
          <p:cNvPr id="1547" name="Freeform 606"/>
          <p:cNvSpPr>
            <a:spLocks/>
          </p:cNvSpPr>
          <p:nvPr/>
        </p:nvSpPr>
        <p:spPr bwMode="auto">
          <a:xfrm>
            <a:off x="7038360" y="908043"/>
            <a:ext cx="1293423" cy="1382163"/>
          </a:xfrm>
          <a:custGeom>
            <a:avLst/>
            <a:gdLst>
              <a:gd name="T0" fmla="*/ 70 w 3350"/>
              <a:gd name="T1" fmla="*/ 0 h 1023"/>
              <a:gd name="T2" fmla="*/ 3281 w 3350"/>
              <a:gd name="T3" fmla="*/ 0 h 1023"/>
              <a:gd name="T4" fmla="*/ 3350 w 3350"/>
              <a:gd name="T5" fmla="*/ 0 h 1023"/>
              <a:gd name="T6" fmla="*/ 3350 w 3350"/>
              <a:gd name="T7" fmla="*/ 70 h 1023"/>
              <a:gd name="T8" fmla="*/ 3350 w 3350"/>
              <a:gd name="T9" fmla="*/ 1023 h 1023"/>
              <a:gd name="T10" fmla="*/ 3211 w 3350"/>
              <a:gd name="T11" fmla="*/ 1023 h 1023"/>
              <a:gd name="T12" fmla="*/ 3211 w 3350"/>
              <a:gd name="T13" fmla="*/ 139 h 1023"/>
              <a:gd name="T14" fmla="*/ 139 w 3350"/>
              <a:gd name="T15" fmla="*/ 139 h 1023"/>
              <a:gd name="T16" fmla="*/ 139 w 3350"/>
              <a:gd name="T17" fmla="*/ 1023 h 1023"/>
              <a:gd name="T18" fmla="*/ 0 w 3350"/>
              <a:gd name="T19" fmla="*/ 1023 h 1023"/>
              <a:gd name="T20" fmla="*/ 0 w 3350"/>
              <a:gd name="T21" fmla="*/ 70 h 1023"/>
              <a:gd name="T22" fmla="*/ 0 w 3350"/>
              <a:gd name="T23" fmla="*/ 0 h 1023"/>
              <a:gd name="T24" fmla="*/ 70 w 3350"/>
              <a:gd name="T25"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0" h="1023">
                <a:moveTo>
                  <a:pt x="70" y="0"/>
                </a:moveTo>
                <a:lnTo>
                  <a:pt x="3281" y="0"/>
                </a:lnTo>
                <a:lnTo>
                  <a:pt x="3350" y="0"/>
                </a:lnTo>
                <a:lnTo>
                  <a:pt x="3350" y="70"/>
                </a:lnTo>
                <a:lnTo>
                  <a:pt x="3350" y="1023"/>
                </a:lnTo>
                <a:lnTo>
                  <a:pt x="3211" y="1023"/>
                </a:lnTo>
                <a:lnTo>
                  <a:pt x="3211" y="139"/>
                </a:lnTo>
                <a:lnTo>
                  <a:pt x="139" y="139"/>
                </a:lnTo>
                <a:lnTo>
                  <a:pt x="139" y="1023"/>
                </a:lnTo>
                <a:lnTo>
                  <a:pt x="0" y="1023"/>
                </a:lnTo>
                <a:lnTo>
                  <a:pt x="0" y="70"/>
                </a:lnTo>
                <a:lnTo>
                  <a:pt x="0" y="0"/>
                </a:lnTo>
                <a:lnTo>
                  <a:pt x="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8" name="Freeform 607"/>
          <p:cNvSpPr>
            <a:spLocks/>
          </p:cNvSpPr>
          <p:nvPr/>
        </p:nvSpPr>
        <p:spPr bwMode="auto">
          <a:xfrm>
            <a:off x="7038360" y="2736482"/>
            <a:ext cx="1293423" cy="1392111"/>
          </a:xfrm>
          <a:custGeom>
            <a:avLst/>
            <a:gdLst>
              <a:gd name="T0" fmla="*/ 70 w 3350"/>
              <a:gd name="T1" fmla="*/ 1023 h 1023"/>
              <a:gd name="T2" fmla="*/ 3281 w 3350"/>
              <a:gd name="T3" fmla="*/ 1023 h 1023"/>
              <a:gd name="T4" fmla="*/ 3350 w 3350"/>
              <a:gd name="T5" fmla="*/ 1023 h 1023"/>
              <a:gd name="T6" fmla="*/ 3350 w 3350"/>
              <a:gd name="T7" fmla="*/ 953 h 1023"/>
              <a:gd name="T8" fmla="*/ 3350 w 3350"/>
              <a:gd name="T9" fmla="*/ 0 h 1023"/>
              <a:gd name="T10" fmla="*/ 3211 w 3350"/>
              <a:gd name="T11" fmla="*/ 0 h 1023"/>
              <a:gd name="T12" fmla="*/ 3211 w 3350"/>
              <a:gd name="T13" fmla="*/ 884 h 1023"/>
              <a:gd name="T14" fmla="*/ 139 w 3350"/>
              <a:gd name="T15" fmla="*/ 884 h 1023"/>
              <a:gd name="T16" fmla="*/ 139 w 3350"/>
              <a:gd name="T17" fmla="*/ 0 h 1023"/>
              <a:gd name="T18" fmla="*/ 0 w 3350"/>
              <a:gd name="T19" fmla="*/ 0 h 1023"/>
              <a:gd name="T20" fmla="*/ 0 w 3350"/>
              <a:gd name="T21" fmla="*/ 953 h 1023"/>
              <a:gd name="T22" fmla="*/ 0 w 3350"/>
              <a:gd name="T23" fmla="*/ 1023 h 1023"/>
              <a:gd name="T24" fmla="*/ 70 w 3350"/>
              <a:gd name="T25" fmla="*/ 102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0" h="1023">
                <a:moveTo>
                  <a:pt x="70" y="1023"/>
                </a:moveTo>
                <a:lnTo>
                  <a:pt x="3281" y="1023"/>
                </a:lnTo>
                <a:lnTo>
                  <a:pt x="3350" y="1023"/>
                </a:lnTo>
                <a:lnTo>
                  <a:pt x="3350" y="953"/>
                </a:lnTo>
                <a:lnTo>
                  <a:pt x="3350" y="0"/>
                </a:lnTo>
                <a:lnTo>
                  <a:pt x="3211" y="0"/>
                </a:lnTo>
                <a:lnTo>
                  <a:pt x="3211" y="884"/>
                </a:lnTo>
                <a:lnTo>
                  <a:pt x="139" y="884"/>
                </a:lnTo>
                <a:lnTo>
                  <a:pt x="139" y="0"/>
                </a:lnTo>
                <a:lnTo>
                  <a:pt x="0" y="0"/>
                </a:lnTo>
                <a:lnTo>
                  <a:pt x="0" y="953"/>
                </a:lnTo>
                <a:lnTo>
                  <a:pt x="0" y="1023"/>
                </a:lnTo>
                <a:lnTo>
                  <a:pt x="70" y="10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1" name="平行四边形 630"/>
          <p:cNvSpPr/>
          <p:nvPr/>
        </p:nvSpPr>
        <p:spPr>
          <a:xfrm flipH="1">
            <a:off x="1591697" y="1191188"/>
            <a:ext cx="3497104" cy="4097798"/>
          </a:xfrm>
          <a:prstGeom prst="parallelogram">
            <a:avLst/>
          </a:prstGeom>
          <a:blipFill dpi="0" rotWithShape="0">
            <a:blip r:embed="rId3" cstate="screen">
              <a:extLst>
                <a:ext uri="{BEBA8EAE-BF5A-486C-A8C5-ECC9F3942E4B}">
                  <a14:imgProps xmlns:a14="http://schemas.microsoft.com/office/drawing/2010/main" xmlns="">
                    <a14:imgLayer r:embed="rId4">
                      <a14:imgEffect>
                        <a14:colorTemperature colorTemp="4700"/>
                      </a14:imgEffect>
                      <a14:imgEffect>
                        <a14:saturation sat="33000"/>
                      </a14:imgEffect>
                    </a14:imgLayer>
                  </a14:imgProps>
                </a:ex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5581447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wipe(up)">
                                      <p:cBhvr>
                                        <p:cTn id="7" dur="750"/>
                                        <p:tgtEl>
                                          <p:spTgt spid="631"/>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1547"/>
                                        </p:tgtEl>
                                        <p:attrNameLst>
                                          <p:attrName>style.visibility</p:attrName>
                                        </p:attrNameLst>
                                      </p:cBhvr>
                                      <p:to>
                                        <p:strVal val="visible"/>
                                      </p:to>
                                    </p:set>
                                    <p:animEffect transition="in" filter="wipe(up)">
                                      <p:cBhvr>
                                        <p:cTn id="10" dur="250"/>
                                        <p:tgtEl>
                                          <p:spTgt spid="1547"/>
                                        </p:tgtEl>
                                      </p:cBhvr>
                                    </p:animEffect>
                                  </p:childTnLst>
                                </p:cTn>
                              </p:par>
                              <p:par>
                                <p:cTn id="11" presetID="22" presetClass="entr" presetSubtype="4" fill="hold" grpId="0" nodeType="withEffect">
                                  <p:stCondLst>
                                    <p:cond delay="750"/>
                                  </p:stCondLst>
                                  <p:childTnLst>
                                    <p:set>
                                      <p:cBhvr>
                                        <p:cTn id="12" dur="1" fill="hold">
                                          <p:stCondLst>
                                            <p:cond delay="0"/>
                                          </p:stCondLst>
                                        </p:cTn>
                                        <p:tgtEl>
                                          <p:spTgt spid="1548"/>
                                        </p:tgtEl>
                                        <p:attrNameLst>
                                          <p:attrName>style.visibility</p:attrName>
                                        </p:attrNameLst>
                                      </p:cBhvr>
                                      <p:to>
                                        <p:strVal val="visible"/>
                                      </p:to>
                                    </p:set>
                                    <p:animEffect transition="in" filter="wipe(down)">
                                      <p:cBhvr>
                                        <p:cTn id="13" dur="250"/>
                                        <p:tgtEl>
                                          <p:spTgt spid="1548"/>
                                        </p:tgtEl>
                                      </p:cBhvr>
                                    </p:animEffect>
                                  </p:childTnLst>
                                </p:cTn>
                              </p:par>
                              <p:par>
                                <p:cTn id="14" presetID="47" presetClass="entr" presetSubtype="0" fill="hold" nodeType="withEffect">
                                  <p:stCondLst>
                                    <p:cond delay="17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7" grpId="0" animBg="1"/>
      <p:bldP spid="1548" grpId="0" animBg="1"/>
      <p:bldP spid="6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379397" y="908043"/>
            <a:ext cx="10369868" cy="4276616"/>
          </a:xfr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buFontTx/>
              <a:buNone/>
            </a:pPr>
            <a:r>
              <a:rPr lang="en-US" altLang="zh-CN" b="1" dirty="0"/>
              <a:t>          </a:t>
            </a:r>
            <a:r>
              <a:rPr lang="zh-CN" altLang="en-US" b="1" dirty="0">
                <a:latin typeface="楷体_GB2312" pitchFamily="1" charset="-122"/>
                <a:ea typeface="楷体_GB2312" pitchFamily="1" charset="-122"/>
              </a:rPr>
              <a:t>教育部教育发展研究中心所做的一项针对初三和高三学生的调研显示，高三学生对高考志愿中专业的了解程度为</a:t>
            </a:r>
            <a:r>
              <a:rPr lang="zh-CN" altLang="en-US" b="1" dirty="0">
                <a:latin typeface="Arial"/>
                <a:ea typeface="楷体_GB2312" pitchFamily="1" charset="-122"/>
              </a:rPr>
              <a:t>“</a:t>
            </a:r>
            <a:r>
              <a:rPr lang="zh-CN" altLang="en-US" b="1" dirty="0">
                <a:latin typeface="楷体_GB2312" pitchFamily="1" charset="-122"/>
                <a:ea typeface="楷体_GB2312" pitchFamily="1" charset="-122"/>
              </a:rPr>
              <a:t>一小部分</a:t>
            </a:r>
            <a:r>
              <a:rPr lang="zh-CN" altLang="en-US" b="1" dirty="0">
                <a:latin typeface="Arial"/>
                <a:ea typeface="楷体_GB2312" pitchFamily="1" charset="-122"/>
              </a:rPr>
              <a:t>”</a:t>
            </a:r>
            <a:r>
              <a:rPr lang="zh-CN" altLang="en-US" b="1" dirty="0">
                <a:latin typeface="楷体_GB2312" pitchFamily="1" charset="-122"/>
                <a:ea typeface="楷体_GB2312" pitchFamily="1" charset="-122"/>
              </a:rPr>
              <a:t>和</a:t>
            </a:r>
            <a:r>
              <a:rPr lang="zh-CN" altLang="en-US" b="1" dirty="0">
                <a:latin typeface="Arial"/>
                <a:ea typeface="楷体_GB2312" pitchFamily="1" charset="-122"/>
              </a:rPr>
              <a:t>“</a:t>
            </a:r>
            <a:r>
              <a:rPr lang="zh-CN" altLang="en-US" b="1" dirty="0">
                <a:latin typeface="楷体_GB2312" pitchFamily="1" charset="-122"/>
                <a:ea typeface="楷体_GB2312" pitchFamily="1" charset="-122"/>
              </a:rPr>
              <a:t>全不了解</a:t>
            </a:r>
            <a:r>
              <a:rPr lang="zh-CN" altLang="en-US" b="1" dirty="0">
                <a:latin typeface="Arial"/>
                <a:ea typeface="楷体_GB2312" pitchFamily="1" charset="-122"/>
              </a:rPr>
              <a:t>”</a:t>
            </a:r>
            <a:r>
              <a:rPr lang="zh-CN" altLang="en-US" b="1" dirty="0">
                <a:latin typeface="楷体_GB2312" pitchFamily="1" charset="-122"/>
                <a:ea typeface="楷体_GB2312" pitchFamily="1" charset="-122"/>
              </a:rPr>
              <a:t>的比例为</a:t>
            </a:r>
            <a:r>
              <a:rPr lang="en-US" altLang="zh-CN" b="1" dirty="0">
                <a:latin typeface="楷体_GB2312" pitchFamily="1" charset="-122"/>
                <a:ea typeface="楷体_GB2312" pitchFamily="1" charset="-122"/>
              </a:rPr>
              <a:t>75.2%</a:t>
            </a:r>
            <a:r>
              <a:rPr lang="zh-CN" altLang="en-US" b="1" dirty="0">
                <a:latin typeface="楷体_GB2312" pitchFamily="1" charset="-122"/>
                <a:ea typeface="楷体_GB2312" pitchFamily="1" charset="-122"/>
              </a:rPr>
              <a:t>，初三学生只有</a:t>
            </a:r>
            <a:r>
              <a:rPr lang="en-US" altLang="zh-CN" b="1" dirty="0">
                <a:latin typeface="楷体_GB2312" pitchFamily="1" charset="-122"/>
                <a:ea typeface="楷体_GB2312" pitchFamily="1" charset="-122"/>
              </a:rPr>
              <a:t>11.4%</a:t>
            </a:r>
            <a:r>
              <a:rPr lang="zh-CN" altLang="en-US" b="1" dirty="0">
                <a:latin typeface="楷体_GB2312" pitchFamily="1" charset="-122"/>
                <a:ea typeface="楷体_GB2312" pitchFamily="1" charset="-122"/>
              </a:rPr>
              <a:t>的城市学生和</a:t>
            </a:r>
            <a:r>
              <a:rPr lang="en-US" altLang="zh-CN" b="1" dirty="0">
                <a:latin typeface="楷体_GB2312" pitchFamily="1" charset="-122"/>
                <a:ea typeface="楷体_GB2312" pitchFamily="1" charset="-122"/>
              </a:rPr>
              <a:t>7.1%</a:t>
            </a:r>
            <a:r>
              <a:rPr lang="zh-CN" altLang="en-US" b="1" dirty="0">
                <a:latin typeface="楷体_GB2312" pitchFamily="1" charset="-122"/>
                <a:ea typeface="楷体_GB2312" pitchFamily="1" charset="-122"/>
              </a:rPr>
              <a:t>的县镇学生认为自己可以从容就业。</a:t>
            </a:r>
            <a:r>
              <a:rPr lang="zh-CN" altLang="en-US" dirty="0">
                <a:latin typeface="楷体_GB2312" pitchFamily="1" charset="-122"/>
                <a:ea typeface="楷体_GB2312" pitchFamily="1" charset="-122"/>
              </a:rPr>
              <a:t> </a:t>
            </a:r>
          </a:p>
          <a:p>
            <a:endParaRPr lang="en-US" altLang="zh-CN" dirty="0">
              <a:latin typeface="楷体_GB2312" pitchFamily="1" charset="-122"/>
              <a:ea typeface="楷体_GB2312" pitchFamily="1"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44098" y="484514"/>
            <a:ext cx="10369868" cy="1080029"/>
          </a:xfrm>
          <a:noFill/>
          <a:ln>
            <a:miter lim="800000"/>
            <a:headEnd/>
            <a:tailEnd/>
          </a:ln>
        </p:spPr>
        <p:txBody>
          <a:bodyPr vert="horz" wrap="square" lIns="91440" tIns="45720" rIns="91440" bIns="45720" numCol="1" anchor="t" anchorCtr="0" compatLnSpc="1">
            <a:prstTxWarp prst="textNoShape">
              <a:avLst/>
            </a:prstTxWarp>
          </a:bodyPr>
          <a:lstStyle/>
          <a:p>
            <a:r>
              <a:rPr lang="zh-CN" altLang="en-US" sz="3600" dirty="0">
                <a:solidFill>
                  <a:schemeClr val="bg1"/>
                </a:solidFill>
              </a:rPr>
              <a:t>高考生对所选专业与学校的了解程度</a:t>
            </a:r>
          </a:p>
        </p:txBody>
      </p:sp>
      <p:pic>
        <p:nvPicPr>
          <p:cNvPr id="14339" name="Picture 3"/>
          <p:cNvPicPr>
            <a:picLocks noGrp="1" noChangeAspect="1" noChangeArrowheads="1"/>
          </p:cNvPicPr>
          <p:nvPr>
            <p:ph type="body" idx="1"/>
          </p:nvPr>
        </p:nvPicPr>
        <p:blipFill>
          <a:blip r:embed="rId2"/>
          <a:srcRect/>
          <a:stretch>
            <a:fillRect/>
          </a:stretch>
        </p:blipFill>
        <p:spPr bwMode="auto">
          <a:xfrm>
            <a:off x="1635113" y="1087431"/>
            <a:ext cx="8755577" cy="4780630"/>
          </a:xfrm>
          <a:noFill/>
          <a:ln>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dirty="0">
                <a:solidFill>
                  <a:schemeClr val="bg1"/>
                </a:solidFill>
              </a:rPr>
              <a:t>大学生对自己专业的满意程度</a:t>
            </a:r>
          </a:p>
        </p:txBody>
      </p:sp>
      <p:pic>
        <p:nvPicPr>
          <p:cNvPr id="15363" name="Picture 3"/>
          <p:cNvPicPr>
            <a:picLocks noGrp="1" noChangeAspect="1" noChangeArrowheads="1"/>
          </p:cNvPicPr>
          <p:nvPr>
            <p:ph type="body" idx="1"/>
          </p:nvPr>
        </p:nvPicPr>
        <p:blipFill>
          <a:blip r:embed="rId2"/>
          <a:srcRect/>
          <a:stretch>
            <a:fillRect/>
          </a:stretch>
        </p:blipFill>
        <p:spPr bwMode="auto">
          <a:xfrm>
            <a:off x="1635113" y="1087431"/>
            <a:ext cx="8029446" cy="4983135"/>
          </a:xfrm>
          <a:noFill/>
          <a:ln>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amond(in)">
                                      <p:cBhvr>
                                        <p:cTn id="7"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CN" altLang="en-US" b="1" dirty="0">
                <a:solidFill>
                  <a:schemeClr val="bg1"/>
                </a:solidFill>
              </a:rPr>
              <a:t>高考状元  职场失利</a:t>
            </a:r>
          </a:p>
        </p:txBody>
      </p:sp>
      <p:sp>
        <p:nvSpPr>
          <p:cNvPr id="16387" name="Rectangle 3"/>
          <p:cNvSpPr>
            <a:spLocks noGrp="1" noChangeArrowheads="1"/>
          </p:cNvSpPr>
          <p:nvPr>
            <p:ph type="body"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r>
              <a:rPr lang="zh-CN" altLang="en-US" sz="4000" dirty="0"/>
              <a:t>《中国高考状元调查报告》发布：报告对1977年~2008年我国各地区高考状元的求学和职业等状况展开调查研究。报告显示，经济管理专业成状元</a:t>
            </a:r>
            <a:r>
              <a:rPr lang="zh-CN" altLang="en-US" sz="4000" dirty="0">
                <a:latin typeface="Times New Roman"/>
              </a:rPr>
              <a:t>“</a:t>
            </a:r>
            <a:r>
              <a:rPr lang="zh-CN" altLang="en-US" sz="4000" dirty="0"/>
              <a:t>最爱</a:t>
            </a:r>
            <a:r>
              <a:rPr lang="zh-CN" altLang="en-US" sz="4000" dirty="0">
                <a:latin typeface="Times New Roman"/>
              </a:rPr>
              <a:t>”</a:t>
            </a:r>
            <a:r>
              <a:rPr lang="zh-CN" altLang="en-US" sz="4000" dirty="0"/>
              <a:t>，但状元们毕业后职业发展却较少</a:t>
            </a:r>
            <a:r>
              <a:rPr lang="zh-CN" altLang="en-US" sz="4000" dirty="0">
                <a:latin typeface="Times New Roman"/>
              </a:rPr>
              <a:t>“</a:t>
            </a:r>
            <a:r>
              <a:rPr lang="zh-CN" altLang="en-US" sz="4000" dirty="0"/>
              <a:t>出类拔萃</a:t>
            </a:r>
            <a:r>
              <a:rPr lang="zh-CN" altLang="en-US" sz="4000" dirty="0">
                <a:latin typeface="Times New Roman"/>
              </a:rPr>
              <a:t>”</a:t>
            </a:r>
            <a:r>
              <a:rPr lang="zh-CN" altLang="en-US" sz="4000" dirty="0"/>
              <a:t>，职业成就远低于</a:t>
            </a:r>
            <a:r>
              <a:rPr lang="zh-CN" altLang="en-US" sz="4000" dirty="0">
                <a:latin typeface="Times New Roman"/>
              </a:rPr>
              <a:t>“</a:t>
            </a:r>
            <a:r>
              <a:rPr lang="zh-CN" altLang="en-US" sz="4000" dirty="0"/>
              <a:t>社会预期</a:t>
            </a:r>
            <a:r>
              <a:rPr lang="zh-CN" altLang="en-US" sz="4000" dirty="0">
                <a:latin typeface="Times New Roman"/>
              </a:rPr>
              <a:t>”</a:t>
            </a:r>
            <a:r>
              <a:rPr lang="zh-CN" altLang="en-US" sz="2400" dirty="0"/>
              <a:t>。</a:t>
            </a:r>
          </a:p>
          <a:p>
            <a:endParaRPr lang="zh-CN" altLang="en-US" sz="2400" dirty="0"/>
          </a:p>
          <a:p>
            <a:r>
              <a:rPr lang="zh-CN" altLang="en-US" sz="2400" dirty="0"/>
              <a:t>　</a:t>
            </a:r>
          </a:p>
          <a:p>
            <a:endParaRPr lang="zh-CN" alt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576104" y="908043"/>
            <a:ext cx="10369868" cy="4276616"/>
          </a:xfrm>
        </p:spPr>
        <p:style>
          <a:lnRef idx="2">
            <a:schemeClr val="accent1"/>
          </a:lnRef>
          <a:fillRef idx="1">
            <a:schemeClr val="lt1"/>
          </a:fillRef>
          <a:effectRef idx="0">
            <a:schemeClr val="accent1"/>
          </a:effectRef>
          <a:fontRef idx="minor">
            <a:schemeClr val="dk1"/>
          </a:fontRef>
        </p:style>
        <p:txBody>
          <a:bodyPr>
            <a:normAutofit fontScale="92500"/>
          </a:bodyPr>
          <a:lstStyle/>
          <a:p>
            <a:pPr>
              <a:lnSpc>
                <a:spcPct val="90000"/>
              </a:lnSpc>
            </a:pPr>
            <a:r>
              <a:rPr lang="zh-CN" altLang="en-US" sz="2800" dirty="0"/>
              <a:t>调查显示，部分高考状元之所以职业成就不如预期，其中一个重要原因是他们在选大学时多看牌子、</a:t>
            </a:r>
            <a:r>
              <a:rPr lang="zh-CN" altLang="en-US" sz="2800" b="1" dirty="0">
                <a:solidFill>
                  <a:srgbClr val="FF0000"/>
                </a:solidFill>
              </a:rPr>
              <a:t>少关注大学的发展环境，挑专业时多随大流奔热门、少立志长远。此外，职业生涯能否成功还要受人的健康状况、性格、兴趣爱好等诸多因素影响，高考状元未必在这些方面也出色。</a:t>
            </a:r>
          </a:p>
          <a:p>
            <a:pPr>
              <a:lnSpc>
                <a:spcPct val="90000"/>
              </a:lnSpc>
            </a:pPr>
            <a:endParaRPr lang="zh-CN" altLang="en-US" sz="2800" dirty="0"/>
          </a:p>
          <a:p>
            <a:pPr>
              <a:lnSpc>
                <a:spcPct val="90000"/>
              </a:lnSpc>
            </a:pPr>
            <a:r>
              <a:rPr lang="zh-CN" altLang="en-US" sz="2800" dirty="0"/>
              <a:t>　　专家建议：蔡言厚表示，一方面，高考状元自身</a:t>
            </a:r>
            <a:r>
              <a:rPr lang="zh-CN" altLang="en-US" sz="2800" b="1" dirty="0">
                <a:solidFill>
                  <a:srgbClr val="FF0000"/>
                </a:solidFill>
              </a:rPr>
              <a:t>要有长远的职业规划</a:t>
            </a:r>
            <a:r>
              <a:rPr lang="zh-CN" altLang="en-US" sz="2800" dirty="0"/>
              <a:t>、培养较高的专业忠诚度，不选最流行最热门的专业，只</a:t>
            </a:r>
            <a:r>
              <a:rPr lang="zh-CN" altLang="en-US" sz="2800" b="1" dirty="0">
                <a:solidFill>
                  <a:srgbClr val="FF0000"/>
                </a:solidFill>
              </a:rPr>
              <a:t>选最好最适合的专业</a:t>
            </a:r>
            <a:r>
              <a:rPr lang="zh-CN" altLang="en-US" sz="2800" dirty="0"/>
              <a:t>。另一方面，要结合国家、社会和经济的发展趋势，充分认识到未来社会的发展方向，结合自身的兴趣、特长和职业规划，来选择最具发展潜力的院校及其优势专业。</a:t>
            </a:r>
          </a:p>
          <a:p>
            <a:pPr>
              <a:lnSpc>
                <a:spcPct val="90000"/>
              </a:lnSpc>
            </a:pPr>
            <a:endParaRPr lang="en-US" altLang="zh-CN"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38173" y="369879"/>
            <a:ext cx="8305496" cy="1154162"/>
          </a:xfrm>
          <a:prstGeom prst="rect">
            <a:avLst/>
          </a:prstGeom>
          <a:noFill/>
          <a:ln w="9525">
            <a:noFill/>
            <a:miter lim="800000"/>
            <a:headEnd/>
            <a:tailEnd/>
          </a:ln>
          <a:effectLst/>
        </p:spPr>
        <p:txBody>
          <a:bodyPr>
            <a:spAutoFit/>
          </a:bodyPr>
          <a:lstStyle/>
          <a:p>
            <a:pPr>
              <a:spcBef>
                <a:spcPct val="20000"/>
              </a:spcBef>
              <a:buClr>
                <a:schemeClr val="accent2"/>
              </a:buClr>
              <a:buFont typeface="Wingdings" pitchFamily="2" charset="2"/>
              <a:buNone/>
            </a:pPr>
            <a:r>
              <a:rPr lang="zh-CN" altLang="en-US" sz="5100" b="1" dirty="0">
                <a:solidFill>
                  <a:schemeClr val="bg1"/>
                </a:solidFill>
                <a:latin typeface="Verdana" pitchFamily="34" charset="0"/>
                <a:ea typeface="方正舒体" pitchFamily="2" charset="-122"/>
              </a:rPr>
              <a:t>我不知道想要什么</a:t>
            </a:r>
            <a:r>
              <a:rPr lang="en-US" altLang="zh-CN" sz="5100" b="1" dirty="0">
                <a:solidFill>
                  <a:schemeClr val="bg1"/>
                </a:solidFill>
                <a:latin typeface="Verdana" pitchFamily="34" charset="0"/>
                <a:ea typeface="方正舒体" pitchFamily="2" charset="-122"/>
              </a:rPr>
              <a:t>?</a:t>
            </a:r>
          </a:p>
          <a:p>
            <a:endParaRPr lang="en-US" altLang="zh-CN" b="1" dirty="0">
              <a:solidFill>
                <a:srgbClr val="000066"/>
              </a:solidFill>
              <a:latin typeface="Verdana" pitchFamily="34" charset="0"/>
              <a:ea typeface="方正舒体" pitchFamily="2" charset="-122"/>
            </a:endParaRPr>
          </a:p>
        </p:txBody>
      </p:sp>
      <p:sp>
        <p:nvSpPr>
          <p:cNvPr id="21508" name="Rectangle 4"/>
          <p:cNvSpPr>
            <a:spLocks noChangeArrowheads="1"/>
          </p:cNvSpPr>
          <p:nvPr/>
        </p:nvSpPr>
        <p:spPr bwMode="auto">
          <a:xfrm>
            <a:off x="3072553" y="648017"/>
            <a:ext cx="6625193" cy="461665"/>
          </a:xfrm>
          <a:prstGeom prst="rect">
            <a:avLst/>
          </a:prstGeom>
          <a:noFill/>
          <a:ln w="9525">
            <a:noFill/>
            <a:miter lim="800000"/>
            <a:headEnd/>
            <a:tailEnd/>
          </a:ln>
          <a:effectLst/>
        </p:spPr>
        <p:txBody>
          <a:bodyPr>
            <a:spAutoFit/>
          </a:bodyPr>
          <a:lstStyle/>
          <a:p>
            <a:endParaRPr lang="zh-CN" altLang="zh-CN" sz="2400">
              <a:solidFill>
                <a:schemeClr val="bg1"/>
              </a:solidFill>
              <a:effectLst>
                <a:outerShdw blurRad="38100" dist="38100" dir="2700000" algn="tl">
                  <a:srgbClr val="C0C0C0"/>
                </a:outerShdw>
              </a:effectLst>
            </a:endParaRPr>
          </a:p>
        </p:txBody>
      </p:sp>
      <p:pic>
        <p:nvPicPr>
          <p:cNvPr id="54274" name="Picture 2" descr="http://i.wy2.chinabm.cn/201404/29/10-53-32-93-3976.jpg"/>
          <p:cNvPicPr>
            <a:picLocks noChangeAspect="1" noChangeArrowheads="1"/>
          </p:cNvPicPr>
          <p:nvPr/>
        </p:nvPicPr>
        <p:blipFill>
          <a:blip r:embed="rId2"/>
          <a:srcRect/>
          <a:stretch>
            <a:fillRect/>
          </a:stretch>
        </p:blipFill>
        <p:spPr bwMode="auto">
          <a:xfrm>
            <a:off x="3072553" y="1686763"/>
            <a:ext cx="7620000" cy="4086226"/>
          </a:xfrm>
          <a:prstGeom prst="rect">
            <a:avLst/>
          </a:prstGeom>
          <a:noFill/>
        </p:spPr>
      </p:pic>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图片 1" descr="问号1.jpg"/>
          <p:cNvPicPr>
            <a:picLocks noGrp="1" noChangeAspect="1" noChangeArrowheads="1"/>
          </p:cNvPicPr>
          <p:nvPr/>
        </p:nvPicPr>
        <p:blipFill>
          <a:blip r:embed="rId2"/>
          <a:srcRect/>
          <a:stretch>
            <a:fillRect/>
          </a:stretch>
        </p:blipFill>
        <p:spPr bwMode="auto">
          <a:xfrm>
            <a:off x="0" y="0"/>
            <a:ext cx="11522075" cy="6480175"/>
          </a:xfrm>
          <a:prstGeom prst="rect">
            <a:avLst/>
          </a:prstGeom>
          <a:noFill/>
          <a:ln w="9525">
            <a:noFill/>
            <a:miter lim="800000"/>
            <a:headEnd/>
            <a:tailEnd/>
          </a:ln>
        </p:spPr>
      </p:pic>
      <p:sp>
        <p:nvSpPr>
          <p:cNvPr id="6" name="矩形 5"/>
          <p:cNvSpPr/>
          <p:nvPr/>
        </p:nvSpPr>
        <p:spPr>
          <a:xfrm>
            <a:off x="0" y="0"/>
            <a:ext cx="11522075" cy="6480175"/>
          </a:xfrm>
          <a:prstGeom prst="rect">
            <a:avLst/>
          </a:prstGeom>
          <a:solidFill>
            <a:schemeClr val="tx2">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3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zh-CN" dirty="0"/>
          </a:p>
        </p:txBody>
      </p:sp>
      <p:sp>
        <p:nvSpPr>
          <p:cNvPr id="22531" name="Rectangle 3"/>
          <p:cNvSpPr>
            <a:spLocks noChangeArrowheads="1"/>
          </p:cNvSpPr>
          <p:nvPr/>
        </p:nvSpPr>
        <p:spPr bwMode="auto">
          <a:xfrm>
            <a:off x="7077275" y="2361064"/>
            <a:ext cx="4444800" cy="707886"/>
          </a:xfrm>
          <a:prstGeom prst="rect">
            <a:avLst/>
          </a:prstGeom>
          <a:noFill/>
          <a:ln w="9525">
            <a:noFill/>
            <a:miter lim="800000"/>
            <a:headEnd/>
            <a:tailEnd/>
          </a:ln>
          <a:effectLst/>
        </p:spPr>
        <p:txBody>
          <a:bodyPr>
            <a:spAutoFit/>
          </a:bodyPr>
          <a:lstStyle/>
          <a:p>
            <a:endParaRPr lang="zh-CN" altLang="zh-CN" sz="40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
        <p:nvSpPr>
          <p:cNvPr id="22533" name="Rectangle 5"/>
          <p:cNvSpPr>
            <a:spLocks noGrp="1" noChangeArrowheads="1"/>
          </p:cNvSpPr>
          <p:nvPr>
            <p:ph type="body" idx="1"/>
          </p:nvPr>
        </p:nvSpPr>
        <p:spPr bwMode="auto">
          <a:xfrm>
            <a:off x="2532053" y="1625595"/>
            <a:ext cx="7759397" cy="4276616"/>
          </a:xfrm>
          <a:noFill/>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a:buFontTx/>
              <a:buNone/>
            </a:pPr>
            <a:r>
              <a:rPr lang="en-US" altLang="zh-CN" sz="4400" b="1" dirty="0">
                <a:solidFill>
                  <a:srgbClr val="0066FF"/>
                </a:solidFill>
                <a:effectLst>
                  <a:outerShdw blurRad="38100" dist="38100" dir="2700000" algn="tl">
                    <a:srgbClr val="C0C0C0"/>
                  </a:outerShdw>
                </a:effectLst>
              </a:rPr>
              <a:t> </a:t>
            </a:r>
            <a:r>
              <a:rPr lang="zh-CN" altLang="en-US" sz="4700" b="1" dirty="0">
                <a:solidFill>
                  <a:schemeClr val="bg1"/>
                </a:solidFill>
                <a:effectLst>
                  <a:outerShdw blurRad="38100" dist="38100" dir="2700000" algn="tl">
                    <a:srgbClr val="C0C0C0"/>
                  </a:outerShdw>
                </a:effectLst>
              </a:rPr>
              <a:t>我是谁？</a:t>
            </a:r>
          </a:p>
          <a:p>
            <a:endParaRPr lang="zh-CN" altLang="en-US" sz="4700" b="1" dirty="0">
              <a:solidFill>
                <a:schemeClr val="bg1"/>
              </a:solidFill>
              <a:effectLst>
                <a:outerShdw blurRad="38100" dist="38100" dir="2700000" algn="tl">
                  <a:srgbClr val="C0C0C0"/>
                </a:outerShdw>
              </a:effectLst>
            </a:endParaRPr>
          </a:p>
          <a:p>
            <a:pPr>
              <a:buFontTx/>
              <a:buNone/>
            </a:pPr>
            <a:r>
              <a:rPr lang="zh-CN" altLang="en-US" sz="4700" b="1" dirty="0">
                <a:solidFill>
                  <a:schemeClr val="bg1"/>
                </a:solidFill>
                <a:effectLst>
                  <a:outerShdw blurRad="38100" dist="38100" dir="2700000" algn="tl">
                    <a:srgbClr val="C0C0C0"/>
                  </a:outerShdw>
                </a:effectLst>
              </a:rPr>
              <a:t>      我在哪里？</a:t>
            </a:r>
          </a:p>
          <a:p>
            <a:endParaRPr lang="zh-CN" altLang="en-US" sz="4700" b="1" dirty="0">
              <a:solidFill>
                <a:schemeClr val="bg1"/>
              </a:solidFill>
              <a:effectLst>
                <a:outerShdw blurRad="38100" dist="38100" dir="2700000" algn="tl">
                  <a:srgbClr val="C0C0C0"/>
                </a:outerShdw>
              </a:effectLst>
            </a:endParaRPr>
          </a:p>
          <a:p>
            <a:pPr>
              <a:buFontTx/>
              <a:buNone/>
            </a:pPr>
            <a:r>
              <a:rPr lang="zh-CN" altLang="en-US" sz="4700" b="1" dirty="0">
                <a:solidFill>
                  <a:schemeClr val="bg1"/>
                </a:solidFill>
                <a:effectLst>
                  <a:outerShdw blurRad="38100" dist="38100" dir="2700000" algn="tl">
                    <a:srgbClr val="C0C0C0"/>
                  </a:outerShdw>
                </a:effectLst>
              </a:rPr>
              <a:t>           我去向何方？</a:t>
            </a:r>
          </a:p>
          <a:p>
            <a:endParaRPr lang="zh-CN" altLang="en-US" sz="4700" b="1" dirty="0">
              <a:solidFill>
                <a:schemeClr val="bg1"/>
              </a:solidFill>
              <a:effectLst>
                <a:outerShdw blurRad="38100" dist="38100" dir="2700000" algn="tl">
                  <a:srgbClr val="C0C0C0"/>
                </a:outerShdw>
              </a:effectLst>
            </a:endParaRPr>
          </a:p>
          <a:p>
            <a:pPr>
              <a:buFontTx/>
              <a:buNone/>
            </a:pPr>
            <a:r>
              <a:rPr lang="zh-CN" altLang="en-US" sz="4700" b="1" dirty="0">
                <a:solidFill>
                  <a:schemeClr val="bg1"/>
                </a:solidFill>
                <a:effectLst>
                  <a:outerShdw blurRad="38100" dist="38100" dir="2700000" algn="tl">
                    <a:srgbClr val="C0C0C0"/>
                  </a:outerShdw>
                </a:effectLst>
              </a:rPr>
              <a:t>                我如何到达？</a:t>
            </a:r>
          </a:p>
          <a:p>
            <a:endParaRPr lang="en-US" altLang="zh-CN" sz="4800" b="1" dirty="0">
              <a:solidFill>
                <a:srgbClr val="0066FF"/>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76337" y="728655"/>
            <a:ext cx="8833591" cy="1754326"/>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r>
              <a:rPr lang="en-US" altLang="zh-CN" dirty="0">
                <a:solidFill>
                  <a:schemeClr val="bg1"/>
                </a:solidFill>
                <a:latin typeface="楷体_GB2312" pitchFamily="1" charset="-122"/>
                <a:ea typeface="楷体_GB2312" pitchFamily="1" charset="-122"/>
              </a:rPr>
              <a:t>   </a:t>
            </a:r>
            <a:r>
              <a:rPr lang="zh-CN" altLang="en-US" sz="2800" dirty="0">
                <a:solidFill>
                  <a:schemeClr val="bg1"/>
                </a:solidFill>
                <a:latin typeface="楷体_GB2312" pitchFamily="1" charset="-122"/>
                <a:ea typeface="楷体_GB2312" pitchFamily="1" charset="-122"/>
              </a:rPr>
              <a:t>一个了解自己天分的人未必会一事无成，</a:t>
            </a:r>
          </a:p>
          <a:p>
            <a:r>
              <a:rPr lang="zh-CN" altLang="en-US" sz="2800" dirty="0">
                <a:solidFill>
                  <a:schemeClr val="bg1"/>
                </a:solidFill>
                <a:latin typeface="楷体_GB2312" pitchFamily="1" charset="-122"/>
                <a:ea typeface="楷体_GB2312" pitchFamily="1" charset="-122"/>
              </a:rPr>
              <a:t>而一个不了解自己才能的人必然会一事无成。</a:t>
            </a:r>
          </a:p>
          <a:p>
            <a:r>
              <a:rPr lang="zh-CN" altLang="en-US" sz="2800" dirty="0">
                <a:solidFill>
                  <a:schemeClr val="bg1"/>
                </a:solidFill>
                <a:latin typeface="楷体_GB2312" pitchFamily="1" charset="-122"/>
                <a:ea typeface="楷体_GB2312" pitchFamily="1" charset="-122"/>
              </a:rPr>
              <a:t>   </a:t>
            </a:r>
            <a:r>
              <a:rPr lang="en-US" altLang="zh-CN" sz="2400" dirty="0">
                <a:solidFill>
                  <a:schemeClr val="bg1"/>
                </a:solidFill>
                <a:latin typeface="Arial"/>
                <a:ea typeface="楷体_GB2312" pitchFamily="1" charset="-122"/>
              </a:rPr>
              <a:t>——</a:t>
            </a:r>
            <a:r>
              <a:rPr lang="zh-CN" altLang="en-US" sz="2400" dirty="0">
                <a:solidFill>
                  <a:schemeClr val="bg1"/>
                </a:solidFill>
                <a:latin typeface="楷体_GB2312" pitchFamily="1" charset="-122"/>
                <a:ea typeface="楷体_GB2312" pitchFamily="1" charset="-122"/>
              </a:rPr>
              <a:t>奥里森</a:t>
            </a:r>
            <a:r>
              <a:rPr lang="en-US" altLang="zh-CN" sz="2400" dirty="0">
                <a:solidFill>
                  <a:schemeClr val="bg1"/>
                </a:solidFill>
                <a:latin typeface="Arial"/>
                <a:ea typeface="楷体_GB2312" pitchFamily="1" charset="-122"/>
              </a:rPr>
              <a:t>·</a:t>
            </a:r>
            <a:r>
              <a:rPr lang="zh-CN" altLang="en-US" sz="2400" dirty="0">
                <a:solidFill>
                  <a:schemeClr val="bg1"/>
                </a:solidFill>
                <a:latin typeface="楷体_GB2312" pitchFamily="1" charset="-122"/>
                <a:ea typeface="楷体_GB2312" pitchFamily="1" charset="-122"/>
              </a:rPr>
              <a:t>斯韦特</a:t>
            </a:r>
            <a:r>
              <a:rPr lang="en-US" altLang="zh-CN" sz="2400" dirty="0">
                <a:solidFill>
                  <a:schemeClr val="bg1"/>
                </a:solidFill>
                <a:latin typeface="Arial"/>
                <a:ea typeface="楷体_GB2312" pitchFamily="1" charset="-122"/>
              </a:rPr>
              <a:t>·</a:t>
            </a:r>
            <a:r>
              <a:rPr lang="zh-CN" altLang="en-US" sz="2400" dirty="0">
                <a:solidFill>
                  <a:schemeClr val="bg1"/>
                </a:solidFill>
                <a:latin typeface="楷体_GB2312" pitchFamily="1" charset="-122"/>
                <a:ea typeface="楷体_GB2312" pitchFamily="1" charset="-122"/>
              </a:rPr>
              <a:t>马登</a:t>
            </a:r>
            <a:r>
              <a:rPr lang="en-US" altLang="zh-CN" sz="2400" dirty="0">
                <a:solidFill>
                  <a:schemeClr val="bg1"/>
                </a:solidFill>
                <a:latin typeface="楷体_GB2312" pitchFamily="1" charset="-122"/>
                <a:ea typeface="楷体_GB2312" pitchFamily="1" charset="-122"/>
              </a:rPr>
              <a:t>(</a:t>
            </a:r>
            <a:r>
              <a:rPr lang="en-US" altLang="zh-CN" sz="2400" dirty="0" err="1">
                <a:solidFill>
                  <a:schemeClr val="bg1"/>
                </a:solidFill>
                <a:latin typeface="楷体_GB2312" pitchFamily="1" charset="-122"/>
                <a:ea typeface="楷体_GB2312" pitchFamily="1" charset="-122"/>
              </a:rPr>
              <a:t>OrisonS</a:t>
            </a:r>
            <a:r>
              <a:rPr lang="zh-CN" altLang="en-US" sz="2400" dirty="0">
                <a:solidFill>
                  <a:schemeClr val="bg1"/>
                </a:solidFill>
                <a:latin typeface="楷体_GB2312" pitchFamily="1" charset="-122"/>
                <a:ea typeface="楷体_GB2312" pitchFamily="1" charset="-122"/>
              </a:rPr>
              <a:t>．</a:t>
            </a:r>
            <a:r>
              <a:rPr lang="en-US" altLang="zh-CN" sz="2400" dirty="0" err="1">
                <a:solidFill>
                  <a:schemeClr val="bg1"/>
                </a:solidFill>
                <a:latin typeface="楷体_GB2312" pitchFamily="1" charset="-122"/>
                <a:ea typeface="楷体_GB2312" pitchFamily="1" charset="-122"/>
              </a:rPr>
              <a:t>Marden</a:t>
            </a:r>
            <a:r>
              <a:rPr lang="zh-CN" altLang="en-US" sz="2400" dirty="0">
                <a:solidFill>
                  <a:schemeClr val="bg1"/>
                </a:solidFill>
                <a:latin typeface="楷体_GB2312" pitchFamily="1" charset="-122"/>
                <a:ea typeface="楷体_GB2312" pitchFamily="1" charset="-122"/>
              </a:rPr>
              <a:t>，</a:t>
            </a:r>
            <a:r>
              <a:rPr lang="en-US" altLang="zh-CN" sz="2400" dirty="0">
                <a:solidFill>
                  <a:schemeClr val="bg1"/>
                </a:solidFill>
                <a:latin typeface="楷体_GB2312" pitchFamily="1" charset="-122"/>
                <a:ea typeface="楷体_GB2312" pitchFamily="1" charset="-122"/>
              </a:rPr>
              <a:t>1850</a:t>
            </a:r>
            <a:r>
              <a:rPr lang="en-US" altLang="zh-CN" sz="2400" dirty="0">
                <a:solidFill>
                  <a:schemeClr val="bg1"/>
                </a:solidFill>
                <a:latin typeface="Arial"/>
                <a:ea typeface="楷体_GB2312" pitchFamily="1" charset="-122"/>
              </a:rPr>
              <a:t>—</a:t>
            </a:r>
            <a:r>
              <a:rPr lang="en-US" altLang="zh-CN" sz="2400" dirty="0">
                <a:solidFill>
                  <a:schemeClr val="bg1"/>
                </a:solidFill>
                <a:latin typeface="楷体_GB2312" pitchFamily="1" charset="-122"/>
                <a:ea typeface="楷体_GB2312" pitchFamily="1" charset="-122"/>
              </a:rPr>
              <a:t>1924</a:t>
            </a:r>
            <a:r>
              <a:rPr lang="zh-CN" altLang="en-US" sz="2400" dirty="0">
                <a:solidFill>
                  <a:schemeClr val="bg1"/>
                </a:solidFill>
                <a:latin typeface="楷体_GB2312" pitchFamily="1" charset="-122"/>
                <a:ea typeface="楷体_GB2312" pitchFamily="1" charset="-122"/>
              </a:rPr>
              <a:t>年，美国励志学运动先驱</a:t>
            </a:r>
            <a:r>
              <a:rPr lang="en-US" altLang="zh-CN" sz="2400" dirty="0">
                <a:solidFill>
                  <a:schemeClr val="bg1"/>
                </a:solidFill>
                <a:latin typeface="楷体_GB2312" pitchFamily="1" charset="-122"/>
                <a:ea typeface="楷体_GB2312" pitchFamily="1" charset="-122"/>
              </a:rPr>
              <a:t>) </a:t>
            </a:r>
          </a:p>
        </p:txBody>
      </p:sp>
      <p:sp>
        <p:nvSpPr>
          <p:cNvPr id="5" name="Text Box 3"/>
          <p:cNvSpPr txBox="1">
            <a:spLocks noChangeArrowheads="1"/>
          </p:cNvSpPr>
          <p:nvPr/>
        </p:nvSpPr>
        <p:spPr bwMode="auto">
          <a:xfrm>
            <a:off x="558785" y="3419475"/>
            <a:ext cx="10273850" cy="1938992"/>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r>
              <a:rPr lang="en-US" altLang="zh-CN" dirty="0">
                <a:latin typeface="Verdana" pitchFamily="34" charset="0"/>
              </a:rPr>
              <a:t>           </a:t>
            </a:r>
            <a:r>
              <a:rPr lang="zh-CN" altLang="en-US" sz="4000" dirty="0">
                <a:latin typeface="Verdana" pitchFamily="34" charset="0"/>
              </a:rPr>
              <a:t>成功的人生需要正确的规划，你今天站在哪一个位置并不重要，但是你下一步迈向哪里却很重要。</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2" descr="http://imgsa.baidu.com/exp/w=500/sign=c57b5c39be003af34dbadc60052bc619/37d12f2eb9389b50bc6a5c628d35e5dde7116e6d.jpg"/>
          <p:cNvPicPr>
            <a:picLocks noChangeAspect="1" noChangeArrowheads="1"/>
          </p:cNvPicPr>
          <p:nvPr/>
        </p:nvPicPr>
        <p:blipFill>
          <a:blip r:embed="rId3"/>
          <a:srcRect/>
          <a:stretch>
            <a:fillRect/>
          </a:stretch>
        </p:blipFill>
        <p:spPr bwMode="auto">
          <a:xfrm>
            <a:off x="0" y="0"/>
            <a:ext cx="11522075" cy="6480175"/>
          </a:xfrm>
          <a:prstGeom prst="rect">
            <a:avLst/>
          </a:prstGeom>
          <a:noFill/>
        </p:spPr>
      </p:pic>
      <p:sp>
        <p:nvSpPr>
          <p:cNvPr id="4" name="矩形 3"/>
          <p:cNvSpPr/>
          <p:nvPr/>
        </p:nvSpPr>
        <p:spPr>
          <a:xfrm>
            <a:off x="0" y="0"/>
            <a:ext cx="11522075" cy="6480175"/>
          </a:xfrm>
          <a:prstGeom prst="rect">
            <a:avLst/>
          </a:prstGeom>
          <a:solidFill>
            <a:schemeClr val="tx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79" name="Text Box 3"/>
          <p:cNvSpPr txBox="1">
            <a:spLocks noChangeArrowheads="1"/>
          </p:cNvSpPr>
          <p:nvPr/>
        </p:nvSpPr>
        <p:spPr bwMode="auto">
          <a:xfrm>
            <a:off x="1635113" y="2901088"/>
            <a:ext cx="8619553" cy="1754326"/>
          </a:xfrm>
          <a:prstGeom prst="rect">
            <a:avLst/>
          </a:prstGeom>
          <a:noFill/>
          <a:ln w="9525">
            <a:noFill/>
            <a:miter lim="800000"/>
            <a:headEnd/>
            <a:tailEnd/>
          </a:ln>
          <a:effectLst/>
        </p:spPr>
        <p:txBody>
          <a:bodyPr>
            <a:spAutoFit/>
          </a:bodyPr>
          <a:lstStyle/>
          <a:p>
            <a:endParaRPr lang="en-US" altLang="zh-CN" sz="4800" b="1" dirty="0">
              <a:solidFill>
                <a:srgbClr val="000066"/>
              </a:solidFill>
            </a:endParaRPr>
          </a:p>
          <a:p>
            <a:r>
              <a:rPr lang="zh-CN" altLang="en-US" sz="6000" b="1" dirty="0">
                <a:solidFill>
                  <a:schemeClr val="bg1"/>
                </a:solidFill>
                <a:latin typeface="隶书" pitchFamily="49" charset="-122"/>
                <a:ea typeface="隶书" pitchFamily="49" charset="-122"/>
              </a:rPr>
              <a:t>职业生涯规划</a:t>
            </a:r>
          </a:p>
        </p:txBody>
      </p:sp>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CN" altLang="en-US" b="1" dirty="0">
                <a:solidFill>
                  <a:schemeClr val="bg1"/>
                </a:solidFill>
              </a:rPr>
              <a:t>基本概念</a:t>
            </a:r>
          </a:p>
        </p:txBody>
      </p:sp>
      <p:sp>
        <p:nvSpPr>
          <p:cNvPr id="25603" name="Rectangle 3"/>
          <p:cNvSpPr>
            <a:spLocks noGrp="1" noChangeArrowheads="1"/>
          </p:cNvSpPr>
          <p:nvPr>
            <p:ph type="body" idx="1"/>
          </p:nvPr>
        </p:nvSpPr>
        <p:spPr>
          <a:xfrm>
            <a:off x="576104" y="1440040"/>
            <a:ext cx="10369868" cy="4066610"/>
          </a:xfrm>
        </p:spPr>
        <p:style>
          <a:lnRef idx="2">
            <a:schemeClr val="accent1"/>
          </a:lnRef>
          <a:fillRef idx="1">
            <a:schemeClr val="lt1"/>
          </a:fillRef>
          <a:effectRef idx="0">
            <a:schemeClr val="accent1"/>
          </a:effectRef>
          <a:fontRef idx="minor">
            <a:schemeClr val="dk1"/>
          </a:fontRef>
        </p:style>
        <p:txBody>
          <a:bodyPr/>
          <a:lstStyle/>
          <a:p>
            <a:pPr>
              <a:lnSpc>
                <a:spcPct val="80000"/>
              </a:lnSpc>
              <a:buFont typeface="Wingdings" pitchFamily="2" charset="2"/>
              <a:buNone/>
            </a:pPr>
            <a:r>
              <a:rPr lang="en-US" altLang="zh-CN" sz="3600" b="1" dirty="0">
                <a:solidFill>
                  <a:srgbClr val="000066"/>
                </a:solidFill>
              </a:rPr>
              <a:t>     </a:t>
            </a:r>
            <a:r>
              <a:rPr lang="zh-CN" altLang="en-US" sz="3200" b="1" dirty="0">
                <a:solidFill>
                  <a:srgbClr val="000066"/>
                </a:solidFill>
              </a:rPr>
              <a:t>生涯的字面理解就是</a:t>
            </a:r>
            <a:r>
              <a:rPr lang="zh-CN" altLang="en-US" sz="3200" b="1" dirty="0">
                <a:solidFill>
                  <a:srgbClr val="000066"/>
                </a:solidFill>
                <a:latin typeface="Times New Roman"/>
              </a:rPr>
              <a:t>“</a:t>
            </a:r>
            <a:r>
              <a:rPr lang="zh-CN" altLang="en-US" sz="3200" b="1" dirty="0">
                <a:solidFill>
                  <a:srgbClr val="000066"/>
                </a:solidFill>
              </a:rPr>
              <a:t>生</a:t>
            </a:r>
            <a:r>
              <a:rPr lang="zh-CN" altLang="en-US" sz="3200" b="1" dirty="0">
                <a:solidFill>
                  <a:srgbClr val="000066"/>
                </a:solidFill>
                <a:latin typeface="Times New Roman"/>
              </a:rPr>
              <a:t>”</a:t>
            </a:r>
            <a:r>
              <a:rPr lang="zh-CN" altLang="en-US" sz="3200" b="1" dirty="0">
                <a:solidFill>
                  <a:srgbClr val="000066"/>
                </a:solidFill>
              </a:rPr>
              <a:t>原意为</a:t>
            </a:r>
            <a:r>
              <a:rPr lang="zh-CN" altLang="en-US" sz="3200" b="1" dirty="0">
                <a:solidFill>
                  <a:srgbClr val="000066"/>
                </a:solidFill>
                <a:latin typeface="Times New Roman"/>
              </a:rPr>
              <a:t>“</a:t>
            </a:r>
            <a:r>
              <a:rPr lang="zh-CN" altLang="en-US" sz="3200" b="1" dirty="0">
                <a:solidFill>
                  <a:srgbClr val="000066"/>
                </a:solidFill>
              </a:rPr>
              <a:t>活着</a:t>
            </a:r>
            <a:r>
              <a:rPr lang="zh-CN" altLang="en-US" sz="3200" b="1" dirty="0">
                <a:solidFill>
                  <a:srgbClr val="000066"/>
                </a:solidFill>
                <a:latin typeface="Times New Roman"/>
              </a:rPr>
              <a:t>”</a:t>
            </a:r>
            <a:r>
              <a:rPr lang="zh-CN" altLang="en-US" sz="3200" b="1" dirty="0">
                <a:solidFill>
                  <a:srgbClr val="000066"/>
                </a:solidFill>
              </a:rPr>
              <a:t>，</a:t>
            </a:r>
            <a:r>
              <a:rPr lang="zh-CN" altLang="en-US" sz="3200" b="1" dirty="0">
                <a:solidFill>
                  <a:srgbClr val="000066"/>
                </a:solidFill>
                <a:latin typeface="Times New Roman"/>
              </a:rPr>
              <a:t>“</a:t>
            </a:r>
            <a:r>
              <a:rPr lang="zh-CN" altLang="en-US" sz="3200" b="1" dirty="0">
                <a:solidFill>
                  <a:srgbClr val="000066"/>
                </a:solidFill>
              </a:rPr>
              <a:t>涯</a:t>
            </a:r>
            <a:r>
              <a:rPr lang="zh-CN" altLang="en-US" sz="3200" b="1" dirty="0">
                <a:solidFill>
                  <a:srgbClr val="000066"/>
                </a:solidFill>
                <a:latin typeface="Times New Roman"/>
              </a:rPr>
              <a:t>”</a:t>
            </a:r>
            <a:r>
              <a:rPr lang="zh-CN" altLang="en-US" sz="3200" b="1" dirty="0">
                <a:solidFill>
                  <a:srgbClr val="000066"/>
                </a:solidFill>
              </a:rPr>
              <a:t>为</a:t>
            </a:r>
            <a:r>
              <a:rPr lang="zh-CN" altLang="en-US" sz="3200" b="1" dirty="0">
                <a:solidFill>
                  <a:srgbClr val="000066"/>
                </a:solidFill>
                <a:latin typeface="Times New Roman"/>
              </a:rPr>
              <a:t>“</a:t>
            </a:r>
            <a:r>
              <a:rPr lang="zh-CN" altLang="en-US" sz="3200" b="1" dirty="0">
                <a:solidFill>
                  <a:srgbClr val="000066"/>
                </a:solidFill>
              </a:rPr>
              <a:t>边际</a:t>
            </a:r>
            <a:r>
              <a:rPr lang="zh-CN" altLang="en-US" sz="3200" b="1" dirty="0">
                <a:solidFill>
                  <a:srgbClr val="000066"/>
                </a:solidFill>
                <a:latin typeface="Times New Roman"/>
              </a:rPr>
              <a:t>”</a:t>
            </a:r>
            <a:r>
              <a:rPr lang="zh-CN" altLang="en-US" sz="3200" b="1" dirty="0">
                <a:solidFill>
                  <a:srgbClr val="000066"/>
                </a:solidFill>
              </a:rPr>
              <a:t>，</a:t>
            </a:r>
            <a:r>
              <a:rPr lang="zh-CN" altLang="en-US" sz="3200" b="1" dirty="0">
                <a:solidFill>
                  <a:srgbClr val="000066"/>
                </a:solidFill>
                <a:latin typeface="Times New Roman"/>
              </a:rPr>
              <a:t>“</a:t>
            </a:r>
            <a:r>
              <a:rPr lang="zh-CN" altLang="en-US" sz="3200" b="1" dirty="0">
                <a:solidFill>
                  <a:srgbClr val="000066"/>
                </a:solidFill>
              </a:rPr>
              <a:t>生涯</a:t>
            </a:r>
            <a:r>
              <a:rPr lang="zh-CN" altLang="en-US" sz="3200" b="1" dirty="0">
                <a:solidFill>
                  <a:srgbClr val="000066"/>
                </a:solidFill>
                <a:latin typeface="Times New Roman"/>
              </a:rPr>
              <a:t>”</a:t>
            </a:r>
            <a:r>
              <a:rPr lang="zh-CN" altLang="en-US" sz="3200" b="1" dirty="0">
                <a:solidFill>
                  <a:srgbClr val="000066"/>
                </a:solidFill>
              </a:rPr>
              <a:t>就是指人的一生的意思，是人的一生的发展道路。</a:t>
            </a:r>
          </a:p>
          <a:p>
            <a:pPr>
              <a:lnSpc>
                <a:spcPct val="80000"/>
              </a:lnSpc>
              <a:buFont typeface="Wingdings" pitchFamily="2" charset="2"/>
              <a:buNone/>
            </a:pPr>
            <a:r>
              <a:rPr lang="zh-CN" altLang="en-US" sz="3200" b="1" dirty="0">
                <a:solidFill>
                  <a:srgbClr val="000066"/>
                </a:solidFill>
              </a:rPr>
              <a:t>      </a:t>
            </a:r>
          </a:p>
          <a:p>
            <a:pPr>
              <a:lnSpc>
                <a:spcPct val="80000"/>
              </a:lnSpc>
              <a:buFont typeface="Wingdings" pitchFamily="2" charset="2"/>
              <a:buNone/>
            </a:pPr>
            <a:r>
              <a:rPr lang="zh-CN" altLang="en-US" sz="3200" b="1" dirty="0">
                <a:solidFill>
                  <a:srgbClr val="000066"/>
                </a:solidFill>
              </a:rPr>
              <a:t>      职业生涯是指一个人一生工作经历中所包括的一系列活动和行为。</a:t>
            </a:r>
          </a:p>
          <a:p>
            <a:pPr>
              <a:lnSpc>
                <a:spcPct val="80000"/>
              </a:lnSpc>
              <a:buFont typeface="Wingdings" pitchFamily="2" charset="2"/>
              <a:buNone/>
            </a:pPr>
            <a:endParaRPr lang="zh-CN" altLang="en-US" sz="3200" b="1" dirty="0">
              <a:solidFill>
                <a:srgbClr val="000066"/>
              </a:solidFill>
            </a:endParaRPr>
          </a:p>
          <a:p>
            <a:pPr>
              <a:lnSpc>
                <a:spcPct val="80000"/>
              </a:lnSpc>
            </a:pPr>
            <a:endParaRPr lang="zh-CN" altLang="en-US" sz="3600" b="1" dirty="0">
              <a:solidFill>
                <a:srgbClr val="000066"/>
              </a:solidFill>
            </a:endParaRPr>
          </a:p>
          <a:p>
            <a:pPr>
              <a:lnSpc>
                <a:spcPct val="180000"/>
              </a:lnSpc>
              <a:buFont typeface="Wingdings" pitchFamily="2" charset="2"/>
              <a:buNone/>
            </a:pPr>
            <a:endParaRPr lang="zh-CN" altLang="en-US" sz="3600" b="1" dirty="0"/>
          </a:p>
          <a:p>
            <a:pPr>
              <a:lnSpc>
                <a:spcPct val="80000"/>
              </a:lnSpc>
            </a:pPr>
            <a:endParaRPr lang="en-US" altLang="zh-CN" sz="3600" dirty="0"/>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imgsa.baidu.com/timg?image&amp;quality=80&amp;size=b9999_10000&amp;sec=1541067328713&amp;di=169c02db5b5e5fff27e19ca56b2a0434&amp;imgtype=0&amp;src=http%3A%2F%2Fpic2.zhimg.com%2Fd50a684c7b88043e8d82c9ff5bb3ca7f_r.jpg">
            <a:hlinkClick r:id="rId2" action="ppaction://hlinkfile"/>
          </p:cNvPr>
          <p:cNvPicPr>
            <a:picLocks noChangeAspect="1" noChangeArrowheads="1"/>
          </p:cNvPicPr>
          <p:nvPr/>
        </p:nvPicPr>
        <p:blipFill>
          <a:blip r:embed="rId3"/>
          <a:srcRect/>
          <a:stretch>
            <a:fillRect/>
          </a:stretch>
        </p:blipFill>
        <p:spPr bwMode="auto">
          <a:xfrm>
            <a:off x="1096949" y="1538282"/>
            <a:ext cx="4125924" cy="3778251"/>
          </a:xfrm>
          <a:prstGeom prst="rect">
            <a:avLst/>
          </a:prstGeom>
          <a:noFill/>
        </p:spPr>
      </p:pic>
      <p:pic>
        <p:nvPicPr>
          <p:cNvPr id="1028" name="Picture 4" descr="https://ss1.bdstatic.com/70cFuXSh_Q1YnxGkpoWK1HF6hhy/it/u=3966046889,971999068&amp;fm=11&amp;gp=0.jpg">
            <a:hlinkClick r:id="rId4" action="ppaction://hlinkfile"/>
          </p:cNvPr>
          <p:cNvPicPr>
            <a:picLocks noChangeAspect="1" noChangeArrowheads="1"/>
          </p:cNvPicPr>
          <p:nvPr/>
        </p:nvPicPr>
        <p:blipFill>
          <a:blip r:embed="rId5"/>
          <a:srcRect/>
          <a:stretch>
            <a:fillRect/>
          </a:stretch>
        </p:blipFill>
        <p:spPr bwMode="auto">
          <a:xfrm>
            <a:off x="6837365" y="1538282"/>
            <a:ext cx="3676650" cy="36861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zh-CN" altLang="en-US" dirty="0"/>
              <a:t>中学生需要职业生涯规划吗？</a:t>
            </a:r>
          </a:p>
        </p:txBody>
      </p:sp>
      <p:sp>
        <p:nvSpPr>
          <p:cNvPr id="26627" name="Rectangle 3"/>
          <p:cNvSpPr>
            <a:spLocks noGrp="1" noChangeArrowheads="1"/>
          </p:cNvSpPr>
          <p:nvPr>
            <p:ph type="body" idx="1"/>
          </p:nvPr>
        </p:nvSpPr>
        <p:spPr/>
        <p:style>
          <a:lnRef idx="2">
            <a:schemeClr val="accent1"/>
          </a:lnRef>
          <a:fillRef idx="1">
            <a:schemeClr val="lt1"/>
          </a:fillRef>
          <a:effectRef idx="0">
            <a:schemeClr val="accent1"/>
          </a:effectRef>
          <a:fontRef idx="minor">
            <a:schemeClr val="dk1"/>
          </a:fontRef>
        </p:style>
        <p:txBody>
          <a:bodyPr/>
          <a:lstStyle/>
          <a:p>
            <a:r>
              <a:rPr lang="en-US" altLang="zh-CN" b="1" dirty="0"/>
              <a:t>    </a:t>
            </a:r>
            <a:r>
              <a:rPr lang="zh-CN" altLang="en-US" sz="3200" b="1" dirty="0"/>
              <a:t>据了解，已经考入大学的许多大学生因为对其所报学校、专业缺乏了解，导致入学后学习兴趣不高。某高校研究所调查显示，逾</a:t>
            </a:r>
            <a:r>
              <a:rPr lang="en-US" altLang="zh-CN" sz="3200" b="1" dirty="0"/>
              <a:t>5</a:t>
            </a:r>
            <a:r>
              <a:rPr lang="zh-CN" altLang="en-US" sz="3200" b="1" dirty="0"/>
              <a:t>成大学生认为目前就读专业不理想，近</a:t>
            </a:r>
            <a:r>
              <a:rPr lang="en-US" altLang="zh-CN" sz="3200" b="1" dirty="0"/>
              <a:t>2</a:t>
            </a:r>
            <a:r>
              <a:rPr lang="zh-CN" altLang="en-US" sz="3200" b="1" dirty="0"/>
              <a:t>成大学生对就读学校不满意，</a:t>
            </a:r>
            <a:r>
              <a:rPr lang="en-US" altLang="zh-CN" sz="3200" b="1" dirty="0"/>
              <a:t>3</a:t>
            </a:r>
            <a:r>
              <a:rPr lang="zh-CN" altLang="en-US" sz="3200" b="1" dirty="0"/>
              <a:t>成学生对所学专业热情不高</a:t>
            </a:r>
            <a:r>
              <a:rPr lang="en-US" altLang="zh-CN" sz="3200" b="1" dirty="0"/>
              <a:t>,</a:t>
            </a:r>
            <a:r>
              <a:rPr lang="zh-CN" altLang="en-US" sz="3200" b="1" dirty="0"/>
              <a:t>仅有</a:t>
            </a:r>
            <a:r>
              <a:rPr lang="en-US" altLang="zh-CN" sz="3200" b="1" dirty="0"/>
              <a:t>3.4%</a:t>
            </a:r>
            <a:r>
              <a:rPr lang="zh-CN" altLang="en-US" sz="3200" b="1" dirty="0"/>
              <a:t>的学生入学前了解所报专业。</a:t>
            </a:r>
          </a:p>
          <a:p>
            <a:r>
              <a:rPr lang="zh-CN" altLang="en-US" sz="3200" b="1" dirty="0">
                <a:latin typeface="Times New Roman"/>
              </a:rPr>
              <a:t>   </a:t>
            </a:r>
            <a:r>
              <a:rPr lang="zh-CN" altLang="en-US" sz="3200" b="1" dirty="0"/>
              <a:t> 每年都有许多学生因不满意所考入的大学或专业选择复读，甚至厌学。</a:t>
            </a:r>
            <a:r>
              <a:rPr lang="zh-CN" altLang="en-US"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8139" y="190491"/>
            <a:ext cx="9985798" cy="1008027"/>
          </a:xfrm>
        </p:spPr>
        <p:style>
          <a:lnRef idx="2">
            <a:schemeClr val="accent1"/>
          </a:lnRef>
          <a:fillRef idx="1">
            <a:schemeClr val="lt1"/>
          </a:fillRef>
          <a:effectRef idx="0">
            <a:schemeClr val="accent1"/>
          </a:effectRef>
          <a:fontRef idx="minor">
            <a:schemeClr val="dk1"/>
          </a:fontRef>
        </p:style>
        <p:txBody>
          <a:bodyPr/>
          <a:lstStyle/>
          <a:p>
            <a:r>
              <a:rPr lang="zh-CN" altLang="en-US" sz="4000" b="0"/>
              <a:t>中学生职业生涯规划</a:t>
            </a:r>
          </a:p>
        </p:txBody>
      </p:sp>
      <p:sp>
        <p:nvSpPr>
          <p:cNvPr id="27651" name="Rectangle 3"/>
          <p:cNvSpPr>
            <a:spLocks noGrp="1" noChangeArrowheads="1"/>
          </p:cNvSpPr>
          <p:nvPr>
            <p:ph type="body" idx="1"/>
          </p:nvPr>
        </p:nvSpPr>
        <p:spPr>
          <a:xfrm>
            <a:off x="768139" y="1446207"/>
            <a:ext cx="9985798" cy="4752128"/>
          </a:xfrm>
        </p:spPr>
        <p:style>
          <a:lnRef idx="2">
            <a:schemeClr val="accent1"/>
          </a:lnRef>
          <a:fillRef idx="1">
            <a:schemeClr val="lt1"/>
          </a:fillRef>
          <a:effectRef idx="0">
            <a:schemeClr val="accent1"/>
          </a:effectRef>
          <a:fontRef idx="minor">
            <a:schemeClr val="dk1"/>
          </a:fontRef>
        </p:style>
        <p:txBody>
          <a:bodyPr/>
          <a:lstStyle/>
          <a:p>
            <a:pPr>
              <a:lnSpc>
                <a:spcPct val="90000"/>
              </a:lnSpc>
            </a:pPr>
            <a:r>
              <a:rPr lang="en-US" altLang="zh-CN" b="1" dirty="0"/>
              <a:t>    </a:t>
            </a:r>
            <a:r>
              <a:rPr lang="zh-CN" altLang="en-US" sz="3600" b="1" dirty="0"/>
              <a:t>所谓中学生职业生涯规划，就是让中学生尽早认识自我、认识职业、认识教育与职业的关系，学会职业决策，从小根据自己感兴趣的职业目标，从知识、技能和综合素质方面锻炼自己的职业竞争力。</a:t>
            </a:r>
            <a:r>
              <a:rPr lang="zh-CN" altLang="en-US" sz="3600" dirty="0"/>
              <a:t> </a:t>
            </a:r>
          </a:p>
        </p:txBody>
      </p:sp>
      <p:pic>
        <p:nvPicPr>
          <p:cNvPr id="27652" name="Picture 4" descr="img?id=300c544c7db9fb9a4aa&amp;fg=0">
            <a:hlinkClick r:id="rId2"/>
          </p:cNvPr>
          <p:cNvPicPr>
            <a:picLocks noChangeAspect="1" noChangeArrowheads="1"/>
          </p:cNvPicPr>
          <p:nvPr/>
        </p:nvPicPr>
        <p:blipFill>
          <a:blip r:embed="rId3"/>
          <a:srcRect/>
          <a:stretch>
            <a:fillRect/>
          </a:stretch>
        </p:blipFill>
        <p:spPr bwMode="auto">
          <a:xfrm>
            <a:off x="8065453" y="4536123"/>
            <a:ext cx="1846333" cy="1330536"/>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zh-CN" altLang="en-US" dirty="0">
                <a:solidFill>
                  <a:schemeClr val="bg1"/>
                </a:solidFill>
              </a:rPr>
              <a:t>职业生涯规划模式</a:t>
            </a:r>
          </a:p>
        </p:txBody>
      </p:sp>
      <p:grpSp>
        <p:nvGrpSpPr>
          <p:cNvPr id="2" name="Group 3"/>
          <p:cNvGrpSpPr>
            <a:grpSpLocks/>
          </p:cNvGrpSpPr>
          <p:nvPr/>
        </p:nvGrpSpPr>
        <p:grpSpPr bwMode="auto">
          <a:xfrm>
            <a:off x="3130565" y="1675546"/>
            <a:ext cx="6805226" cy="4015608"/>
            <a:chOff x="0" y="0"/>
            <a:chExt cx="4525" cy="2964"/>
          </a:xfrm>
        </p:grpSpPr>
        <p:sp>
          <p:nvSpPr>
            <p:cNvPr id="28676" name="Line 4"/>
            <p:cNvSpPr>
              <a:spLocks noChangeShapeType="1"/>
            </p:cNvSpPr>
            <p:nvPr/>
          </p:nvSpPr>
          <p:spPr bwMode="auto">
            <a:xfrm>
              <a:off x="543" y="624"/>
              <a:ext cx="0" cy="156"/>
            </a:xfrm>
            <a:prstGeom prst="line">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28677" name="Line 5"/>
            <p:cNvSpPr>
              <a:spLocks noChangeShapeType="1"/>
            </p:cNvSpPr>
            <p:nvPr/>
          </p:nvSpPr>
          <p:spPr bwMode="auto">
            <a:xfrm>
              <a:off x="2012" y="624"/>
              <a:ext cx="0" cy="156"/>
            </a:xfrm>
            <a:prstGeom prst="line">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28678" name="Line 6"/>
            <p:cNvSpPr>
              <a:spLocks noChangeShapeType="1"/>
            </p:cNvSpPr>
            <p:nvPr/>
          </p:nvSpPr>
          <p:spPr bwMode="auto">
            <a:xfrm>
              <a:off x="543" y="780"/>
              <a:ext cx="1448" cy="0"/>
            </a:xfrm>
            <a:prstGeom prst="line">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28679" name="Line 7"/>
            <p:cNvSpPr>
              <a:spLocks noChangeShapeType="1"/>
            </p:cNvSpPr>
            <p:nvPr/>
          </p:nvSpPr>
          <p:spPr bwMode="auto">
            <a:xfrm>
              <a:off x="1267" y="780"/>
              <a:ext cx="0" cy="468"/>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28680" name="Line 8"/>
            <p:cNvSpPr>
              <a:spLocks noChangeShapeType="1"/>
            </p:cNvSpPr>
            <p:nvPr/>
          </p:nvSpPr>
          <p:spPr bwMode="auto">
            <a:xfrm>
              <a:off x="1267" y="1872"/>
              <a:ext cx="0" cy="468"/>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28681" name="AutoShape 9"/>
            <p:cNvSpPr>
              <a:spLocks noChangeArrowheads="1"/>
            </p:cNvSpPr>
            <p:nvPr/>
          </p:nvSpPr>
          <p:spPr bwMode="auto">
            <a:xfrm>
              <a:off x="2896" y="3"/>
              <a:ext cx="1629" cy="624"/>
            </a:xfrm>
            <a:prstGeom prst="wedgeEllipseCallout">
              <a:avLst>
                <a:gd name="adj1" fmla="val -65963"/>
                <a:gd name="adj2" fmla="val 19870"/>
              </a:avLst>
            </a:prstGeom>
            <a:ln>
              <a:headEnd/>
              <a:tailEnd/>
            </a:ln>
          </p:spPr>
          <p:style>
            <a:lnRef idx="2">
              <a:schemeClr val="accent1"/>
            </a:lnRef>
            <a:fillRef idx="1">
              <a:schemeClr val="lt1"/>
            </a:fillRef>
            <a:effectRef idx="0">
              <a:schemeClr val="accent1"/>
            </a:effectRef>
            <a:fontRef idx="minor">
              <a:schemeClr val="dk1"/>
            </a:fontRef>
          </p:style>
          <p:txBody>
            <a:bodyPr/>
            <a:lstStyle/>
            <a:p>
              <a:pPr algn="just"/>
              <a:r>
                <a:rPr lang="zh-CN" altLang="en-US" sz="2400">
                  <a:latin typeface="Times New Roman" pitchFamily="18" charset="0"/>
                </a:rPr>
                <a:t>生涯探索</a:t>
              </a:r>
              <a:endParaRPr lang="zh-CN" altLang="en-US" sz="2400"/>
            </a:p>
          </p:txBody>
        </p:sp>
        <p:sp>
          <p:nvSpPr>
            <p:cNvPr id="28682" name="AutoShape 10"/>
            <p:cNvSpPr>
              <a:spLocks noChangeArrowheads="1"/>
            </p:cNvSpPr>
            <p:nvPr/>
          </p:nvSpPr>
          <p:spPr bwMode="auto">
            <a:xfrm>
              <a:off x="2956" y="1004"/>
              <a:ext cx="1569" cy="556"/>
            </a:xfrm>
            <a:prstGeom prst="wedgeEllipseCallout">
              <a:avLst>
                <a:gd name="adj1" fmla="val -105449"/>
                <a:gd name="adj2" fmla="val 60074"/>
              </a:avLst>
            </a:prstGeom>
            <a:ln>
              <a:headEnd/>
              <a:tailEnd/>
            </a:ln>
          </p:spPr>
          <p:style>
            <a:lnRef idx="2">
              <a:schemeClr val="accent1"/>
            </a:lnRef>
            <a:fillRef idx="1">
              <a:schemeClr val="lt1"/>
            </a:fillRef>
            <a:effectRef idx="0">
              <a:schemeClr val="accent1"/>
            </a:effectRef>
            <a:fontRef idx="minor">
              <a:schemeClr val="dk1"/>
            </a:fontRef>
          </p:style>
          <p:txBody>
            <a:bodyPr/>
            <a:lstStyle/>
            <a:p>
              <a:pPr algn="just"/>
              <a:r>
                <a:rPr lang="zh-CN" altLang="en-US" sz="2300">
                  <a:latin typeface="Times New Roman" pitchFamily="18" charset="0"/>
                </a:rPr>
                <a:t>生涯抉择</a:t>
              </a:r>
              <a:endParaRPr lang="zh-CN" altLang="en-US" sz="2300"/>
            </a:p>
          </p:txBody>
        </p:sp>
        <p:sp>
          <p:nvSpPr>
            <p:cNvPr id="28683" name="AutoShape 11"/>
            <p:cNvSpPr>
              <a:spLocks noChangeArrowheads="1"/>
            </p:cNvSpPr>
            <p:nvPr/>
          </p:nvSpPr>
          <p:spPr bwMode="auto">
            <a:xfrm>
              <a:off x="2928" y="2028"/>
              <a:ext cx="1597" cy="624"/>
            </a:xfrm>
            <a:prstGeom prst="wedgeEllipseCallout">
              <a:avLst>
                <a:gd name="adj1" fmla="val -101972"/>
                <a:gd name="adj2" fmla="val 62500"/>
              </a:avLst>
            </a:prstGeom>
            <a:ln>
              <a:headEnd/>
              <a:tailEnd/>
            </a:ln>
          </p:spPr>
          <p:style>
            <a:lnRef idx="2">
              <a:schemeClr val="accent1"/>
            </a:lnRef>
            <a:fillRef idx="1">
              <a:schemeClr val="lt1"/>
            </a:fillRef>
            <a:effectRef idx="0">
              <a:schemeClr val="accent1"/>
            </a:effectRef>
            <a:fontRef idx="minor">
              <a:schemeClr val="dk1"/>
            </a:fontRef>
          </p:style>
          <p:txBody>
            <a:bodyPr/>
            <a:lstStyle/>
            <a:p>
              <a:pPr algn="just"/>
              <a:r>
                <a:rPr lang="zh-CN" altLang="en-US" sz="2300">
                  <a:latin typeface="Times New Roman" pitchFamily="18" charset="0"/>
                </a:rPr>
                <a:t>生涯行动</a:t>
              </a:r>
              <a:endParaRPr lang="zh-CN" altLang="en-US" sz="2300"/>
            </a:p>
          </p:txBody>
        </p:sp>
        <p:sp>
          <p:nvSpPr>
            <p:cNvPr id="28684" name="Text Box 12"/>
            <p:cNvSpPr txBox="1">
              <a:spLocks noChangeArrowheads="1"/>
            </p:cNvSpPr>
            <p:nvPr/>
          </p:nvSpPr>
          <p:spPr bwMode="auto">
            <a:xfrm>
              <a:off x="0" y="0"/>
              <a:ext cx="1086" cy="6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r>
                <a:rPr lang="zh-CN" altLang="en-US" sz="2800" b="1">
                  <a:latin typeface="黑体" pitchFamily="49" charset="-122"/>
                  <a:ea typeface="黑体" pitchFamily="49" charset="-122"/>
                  <a:hlinkClick r:id="rId2" action="ppaction://hlinksldjump"/>
                </a:rPr>
                <a:t>知己</a:t>
              </a:r>
              <a:endParaRPr lang="zh-CN" altLang="en-US" sz="2800"/>
            </a:p>
          </p:txBody>
        </p:sp>
        <p:sp>
          <p:nvSpPr>
            <p:cNvPr id="28685" name="Text Box 13"/>
            <p:cNvSpPr txBox="1">
              <a:spLocks noChangeArrowheads="1"/>
            </p:cNvSpPr>
            <p:nvPr/>
          </p:nvSpPr>
          <p:spPr bwMode="auto">
            <a:xfrm>
              <a:off x="1448" y="0"/>
              <a:ext cx="1086" cy="6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r>
                <a:rPr lang="zh-CN" altLang="en-US" sz="2800" b="1">
                  <a:latin typeface="黑体" pitchFamily="49" charset="-122"/>
                  <a:ea typeface="黑体" pitchFamily="49" charset="-122"/>
                  <a:hlinkClick r:id="rId3" action="ppaction://hlinksldjump"/>
                </a:rPr>
                <a:t>知彼</a:t>
              </a:r>
              <a:endParaRPr lang="zh-CN" altLang="en-US" sz="2800"/>
            </a:p>
          </p:txBody>
        </p:sp>
        <p:sp>
          <p:nvSpPr>
            <p:cNvPr id="28686" name="Text Box 14"/>
            <p:cNvSpPr txBox="1">
              <a:spLocks noChangeArrowheads="1"/>
            </p:cNvSpPr>
            <p:nvPr/>
          </p:nvSpPr>
          <p:spPr bwMode="auto">
            <a:xfrm>
              <a:off x="540" y="1248"/>
              <a:ext cx="1448" cy="6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r>
                <a:rPr lang="zh-CN" altLang="en-US" sz="2800" b="1">
                  <a:latin typeface="黑体" pitchFamily="49" charset="-122"/>
                  <a:ea typeface="黑体" pitchFamily="49" charset="-122"/>
                  <a:hlinkClick r:id="rId4" action="ppaction://hlinksldjump"/>
                </a:rPr>
                <a:t>目标</a:t>
              </a:r>
              <a:endParaRPr lang="zh-CN" altLang="en-US" sz="2800"/>
            </a:p>
          </p:txBody>
        </p:sp>
        <p:sp>
          <p:nvSpPr>
            <p:cNvPr id="28687" name="Text Box 15"/>
            <p:cNvSpPr txBox="1">
              <a:spLocks noChangeArrowheads="1"/>
            </p:cNvSpPr>
            <p:nvPr/>
          </p:nvSpPr>
          <p:spPr bwMode="auto">
            <a:xfrm>
              <a:off x="540" y="2340"/>
              <a:ext cx="1448" cy="6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r>
                <a:rPr lang="zh-CN" altLang="en-US" sz="2800" b="1">
                  <a:latin typeface="黑体" pitchFamily="49" charset="-122"/>
                  <a:ea typeface="黑体" pitchFamily="49" charset="-122"/>
                  <a:hlinkClick r:id="rId5" action="ppaction://hlinksldjump"/>
                </a:rPr>
                <a:t>方法</a:t>
              </a:r>
              <a:endParaRPr lang="zh-CN" altLang="en-US" sz="280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960173" y="1800049"/>
            <a:ext cx="9697746" cy="1938992"/>
          </a:xfrm>
          <a:prstGeom prst="rect">
            <a:avLst/>
          </a:prstGeom>
          <a:noFill/>
          <a:ln w="9525">
            <a:noFill/>
            <a:miter lim="800000"/>
            <a:headEnd/>
            <a:tailEnd/>
          </a:ln>
        </p:spPr>
        <p:txBody>
          <a:bodyPr>
            <a:spAutoFit/>
          </a:bodyPr>
          <a:lstStyle/>
          <a:p>
            <a:pPr algn="ctr"/>
            <a:r>
              <a:rPr lang="zh-CN" altLang="en-US" sz="6000" b="1" dirty="0">
                <a:solidFill>
                  <a:schemeClr val="bg1"/>
                </a:solidFill>
              </a:rPr>
              <a:t>职业生涯规划课程</a:t>
            </a:r>
          </a:p>
          <a:p>
            <a:pPr algn="ctr"/>
            <a:r>
              <a:rPr lang="zh-CN" altLang="en-US" sz="6000" b="1" dirty="0">
                <a:solidFill>
                  <a:schemeClr val="bg1"/>
                </a:solidFill>
              </a:rPr>
              <a:t>（历史学科）</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png"/>
          <p:cNvPicPr>
            <a:picLocks noChangeAspect="1"/>
          </p:cNvPicPr>
          <p:nvPr/>
        </p:nvPicPr>
        <p:blipFill>
          <a:blip r:embed="rId2"/>
          <a:stretch>
            <a:fillRect/>
          </a:stretch>
        </p:blipFill>
        <p:spPr>
          <a:xfrm>
            <a:off x="200009" y="190491"/>
            <a:ext cx="11126716" cy="574041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png"/>
          <p:cNvPicPr>
            <a:picLocks noChangeAspect="1"/>
          </p:cNvPicPr>
          <p:nvPr/>
        </p:nvPicPr>
        <p:blipFill>
          <a:blip r:embed="rId2"/>
          <a:stretch>
            <a:fillRect/>
          </a:stretch>
        </p:blipFill>
        <p:spPr>
          <a:xfrm>
            <a:off x="200009" y="190491"/>
            <a:ext cx="11209428" cy="591980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png"/>
          <p:cNvPicPr>
            <a:picLocks noChangeAspect="1"/>
          </p:cNvPicPr>
          <p:nvPr/>
        </p:nvPicPr>
        <p:blipFill>
          <a:blip r:embed="rId2"/>
          <a:stretch>
            <a:fillRect/>
          </a:stretch>
        </p:blipFill>
        <p:spPr>
          <a:xfrm>
            <a:off x="0" y="369879"/>
            <a:ext cx="11522075" cy="611029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s2.baidu.com/6ONYsjip0QIZ8tyhnq/it/u=2393237327,121347736&amp;fm=173&amp;s=155019C7C04612EC2EB6053303005012&amp;w=640&amp;h=640&amp;img.JPEG"/>
          <p:cNvPicPr>
            <a:picLocks noChangeAspect="1" noChangeArrowheads="1"/>
          </p:cNvPicPr>
          <p:nvPr/>
        </p:nvPicPr>
        <p:blipFill>
          <a:blip r:embed="rId2"/>
          <a:srcRect/>
          <a:stretch>
            <a:fillRect/>
          </a:stretch>
        </p:blipFill>
        <p:spPr bwMode="auto">
          <a:xfrm>
            <a:off x="379397" y="39693"/>
            <a:ext cx="5043485" cy="6096001"/>
          </a:xfrm>
          <a:prstGeom prst="rect">
            <a:avLst/>
          </a:prstGeom>
          <a:noFill/>
        </p:spPr>
      </p:pic>
      <p:pic>
        <p:nvPicPr>
          <p:cNvPr id="1028" name="Picture 4" descr="https://ss0.baidu.com/6ONWsjip0QIZ8tyhnq/it/u=2281308279,2018932886&amp;fm=173&amp;s=0062FB06C86684CE07E9648003007092&amp;w=640&amp;h=640&amp;img.JPEG"/>
          <p:cNvPicPr>
            <a:picLocks noChangeAspect="1" noChangeArrowheads="1"/>
          </p:cNvPicPr>
          <p:nvPr/>
        </p:nvPicPr>
        <p:blipFill>
          <a:blip r:embed="rId3"/>
          <a:srcRect/>
          <a:stretch>
            <a:fillRect/>
          </a:stretch>
        </p:blipFill>
        <p:spPr bwMode="auto">
          <a:xfrm>
            <a:off x="5761037" y="39692"/>
            <a:ext cx="5043484" cy="60960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s://ss0.baidu.com/6ONWsjip0QIZ8tyhnq/it/u=250688244,3615327972&amp;fm=173&amp;s=EA783AC6F2EA2AAF2E9E37730300505A&amp;w=640&amp;h=640&amp;img.JPEG"/>
          <p:cNvPicPr>
            <a:picLocks noChangeAspect="1" noChangeArrowheads="1"/>
          </p:cNvPicPr>
          <p:nvPr/>
        </p:nvPicPr>
        <p:blipFill>
          <a:blip r:embed="rId2"/>
          <a:srcRect/>
          <a:stretch>
            <a:fillRect/>
          </a:stretch>
        </p:blipFill>
        <p:spPr bwMode="auto">
          <a:xfrm>
            <a:off x="200009" y="369879"/>
            <a:ext cx="5222873" cy="5726122"/>
          </a:xfrm>
          <a:prstGeom prst="rect">
            <a:avLst/>
          </a:prstGeom>
          <a:noFill/>
        </p:spPr>
      </p:pic>
      <p:pic>
        <p:nvPicPr>
          <p:cNvPr id="90116" name="Picture 4" descr="https://ss0.baidu.com/6ONWsjip0QIZ8tyhnq/it/u=1268329308,113795405&amp;fm=173&amp;s=5F382CC6026E8EEE0CBA24330300D04A&amp;w=640&amp;h=640&amp;img.JPEG"/>
          <p:cNvPicPr>
            <a:picLocks noChangeAspect="1" noChangeArrowheads="1"/>
          </p:cNvPicPr>
          <p:nvPr/>
        </p:nvPicPr>
        <p:blipFill>
          <a:blip r:embed="rId3"/>
          <a:srcRect/>
          <a:stretch>
            <a:fillRect/>
          </a:stretch>
        </p:blipFill>
        <p:spPr bwMode="auto">
          <a:xfrm>
            <a:off x="6119813" y="122237"/>
            <a:ext cx="4660896" cy="60960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s://ss1.baidu.com/6ONXsjip0QIZ8tyhnq/it/u=1289365762,2844686810&amp;fm=173&amp;s=265019C34B668ACA067125B303005002&amp;w=640&amp;h=640&amp;img.JPEG"/>
          <p:cNvPicPr>
            <a:picLocks noChangeAspect="1" noChangeArrowheads="1"/>
          </p:cNvPicPr>
          <p:nvPr/>
        </p:nvPicPr>
        <p:blipFill>
          <a:blip r:embed="rId2"/>
          <a:srcRect/>
          <a:stretch>
            <a:fillRect/>
          </a:stretch>
        </p:blipFill>
        <p:spPr bwMode="auto">
          <a:xfrm>
            <a:off x="0" y="0"/>
            <a:ext cx="5022864" cy="6096001"/>
          </a:xfrm>
          <a:prstGeom prst="rect">
            <a:avLst/>
          </a:prstGeom>
          <a:noFill/>
        </p:spPr>
      </p:pic>
      <p:pic>
        <p:nvPicPr>
          <p:cNvPr id="91140" name="Picture 4" descr="https://ss0.baidu.com/6ONWsjip0QIZ8tyhnq/it/u=200332335,37085364&amp;fm=173&amp;s=4B3A2BC7964A0EEC06A92513030070C2&amp;w=640&amp;h=640&amp;img.JPEG"/>
          <p:cNvPicPr>
            <a:picLocks noChangeAspect="1" noChangeArrowheads="1"/>
          </p:cNvPicPr>
          <p:nvPr/>
        </p:nvPicPr>
        <p:blipFill>
          <a:blip r:embed="rId3"/>
          <a:srcRect/>
          <a:stretch>
            <a:fillRect/>
          </a:stretch>
        </p:blipFill>
        <p:spPr bwMode="auto">
          <a:xfrm>
            <a:off x="5761037" y="0"/>
            <a:ext cx="4840284" cy="6096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167937" y="1885950"/>
            <a:ext cx="1354138" cy="2708275"/>
            <a:chOff x="10237788" y="1897063"/>
            <a:chExt cx="1354138" cy="2708275"/>
          </a:xfrm>
        </p:grpSpPr>
        <p:sp>
          <p:nvSpPr>
            <p:cNvPr id="5" name="Freeform 19"/>
            <p:cNvSpPr>
              <a:spLocks/>
            </p:cNvSpPr>
            <p:nvPr/>
          </p:nvSpPr>
          <p:spPr bwMode="auto">
            <a:xfrm>
              <a:off x="10237788" y="1897063"/>
              <a:ext cx="1354138" cy="2708275"/>
            </a:xfrm>
            <a:custGeom>
              <a:avLst/>
              <a:gdLst>
                <a:gd name="T0" fmla="*/ 3744 w 3744"/>
                <a:gd name="T1" fmla="*/ 0 h 7488"/>
                <a:gd name="T2" fmla="*/ 0 w 3744"/>
                <a:gd name="T3" fmla="*/ 3744 h 7488"/>
                <a:gd name="T4" fmla="*/ 3744 w 3744"/>
                <a:gd name="T5" fmla="*/ 7488 h 7488"/>
                <a:gd name="T6" fmla="*/ 3744 w 3744"/>
                <a:gd name="T7" fmla="*/ 0 h 7488"/>
              </a:gdLst>
              <a:ahLst/>
              <a:cxnLst>
                <a:cxn ang="0">
                  <a:pos x="T0" y="T1"/>
                </a:cxn>
                <a:cxn ang="0">
                  <a:pos x="T2" y="T3"/>
                </a:cxn>
                <a:cxn ang="0">
                  <a:pos x="T4" y="T5"/>
                </a:cxn>
                <a:cxn ang="0">
                  <a:pos x="T6" y="T7"/>
                </a:cxn>
              </a:cxnLst>
              <a:rect l="0" t="0" r="r" b="b"/>
              <a:pathLst>
                <a:path w="3744" h="7488">
                  <a:moveTo>
                    <a:pt x="3744" y="0"/>
                  </a:moveTo>
                  <a:cubicBezTo>
                    <a:pt x="1676" y="0"/>
                    <a:pt x="0" y="1676"/>
                    <a:pt x="0" y="3744"/>
                  </a:cubicBezTo>
                  <a:cubicBezTo>
                    <a:pt x="0" y="5812"/>
                    <a:pt x="1676" y="7488"/>
                    <a:pt x="3744" y="7488"/>
                  </a:cubicBezTo>
                  <a:lnTo>
                    <a:pt x="3744"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20"/>
            <p:cNvSpPr>
              <a:spLocks/>
            </p:cNvSpPr>
            <p:nvPr/>
          </p:nvSpPr>
          <p:spPr bwMode="auto">
            <a:xfrm>
              <a:off x="10271126" y="1930400"/>
              <a:ext cx="1320800" cy="2641600"/>
            </a:xfrm>
            <a:custGeom>
              <a:avLst/>
              <a:gdLst>
                <a:gd name="T0" fmla="*/ 3651 w 3651"/>
                <a:gd name="T1" fmla="*/ 0 h 7302"/>
                <a:gd name="T2" fmla="*/ 0 w 3651"/>
                <a:gd name="T3" fmla="*/ 3651 h 7302"/>
                <a:gd name="T4" fmla="*/ 3651 w 3651"/>
                <a:gd name="T5" fmla="*/ 7302 h 7302"/>
                <a:gd name="T6" fmla="*/ 3651 w 3651"/>
                <a:gd name="T7" fmla="*/ 0 h 7302"/>
              </a:gdLst>
              <a:ahLst/>
              <a:cxnLst>
                <a:cxn ang="0">
                  <a:pos x="T0" y="T1"/>
                </a:cxn>
                <a:cxn ang="0">
                  <a:pos x="T2" y="T3"/>
                </a:cxn>
                <a:cxn ang="0">
                  <a:pos x="T4" y="T5"/>
                </a:cxn>
                <a:cxn ang="0">
                  <a:pos x="T6" y="T7"/>
                </a:cxn>
              </a:cxnLst>
              <a:rect l="0" t="0" r="r" b="b"/>
              <a:pathLst>
                <a:path w="3651" h="7302">
                  <a:moveTo>
                    <a:pt x="3651" y="0"/>
                  </a:moveTo>
                  <a:cubicBezTo>
                    <a:pt x="1635" y="0"/>
                    <a:pt x="0" y="1634"/>
                    <a:pt x="0" y="3651"/>
                  </a:cubicBezTo>
                  <a:cubicBezTo>
                    <a:pt x="0" y="5668"/>
                    <a:pt x="1635" y="7302"/>
                    <a:pt x="3651" y="7302"/>
                  </a:cubicBezTo>
                  <a:lnTo>
                    <a:pt x="3651" y="0"/>
                  </a:lnTo>
                  <a:close/>
                </a:path>
              </a:pathLst>
            </a:custGeom>
            <a:solidFill>
              <a:srgbClr val="2323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21"/>
            <p:cNvSpPr>
              <a:spLocks/>
            </p:cNvSpPr>
            <p:nvPr/>
          </p:nvSpPr>
          <p:spPr bwMode="auto">
            <a:xfrm>
              <a:off x="10966451" y="3171825"/>
              <a:ext cx="93663" cy="158750"/>
            </a:xfrm>
            <a:custGeom>
              <a:avLst/>
              <a:gdLst>
                <a:gd name="T0" fmla="*/ 39 w 259"/>
                <a:gd name="T1" fmla="*/ 0 h 438"/>
                <a:gd name="T2" fmla="*/ 259 w 259"/>
                <a:gd name="T3" fmla="*/ 219 h 438"/>
                <a:gd name="T4" fmla="*/ 39 w 259"/>
                <a:gd name="T5" fmla="*/ 438 h 438"/>
                <a:gd name="T6" fmla="*/ 0 w 259"/>
                <a:gd name="T7" fmla="*/ 399 h 438"/>
                <a:gd name="T8" fmla="*/ 181 w 259"/>
                <a:gd name="T9" fmla="*/ 219 h 438"/>
                <a:gd name="T10" fmla="*/ 0 w 259"/>
                <a:gd name="T11" fmla="*/ 39 h 438"/>
                <a:gd name="T12" fmla="*/ 39 w 259"/>
                <a:gd name="T13" fmla="*/ 0 h 438"/>
              </a:gdLst>
              <a:ahLst/>
              <a:cxnLst>
                <a:cxn ang="0">
                  <a:pos x="T0" y="T1"/>
                </a:cxn>
                <a:cxn ang="0">
                  <a:pos x="T2" y="T3"/>
                </a:cxn>
                <a:cxn ang="0">
                  <a:pos x="T4" y="T5"/>
                </a:cxn>
                <a:cxn ang="0">
                  <a:pos x="T6" y="T7"/>
                </a:cxn>
                <a:cxn ang="0">
                  <a:pos x="T8" y="T9"/>
                </a:cxn>
                <a:cxn ang="0">
                  <a:pos x="T10" y="T11"/>
                </a:cxn>
                <a:cxn ang="0">
                  <a:pos x="T12" y="T13"/>
                </a:cxn>
              </a:cxnLst>
              <a:rect l="0" t="0" r="r" b="b"/>
              <a:pathLst>
                <a:path w="259" h="438">
                  <a:moveTo>
                    <a:pt x="39" y="0"/>
                  </a:moveTo>
                  <a:lnTo>
                    <a:pt x="259" y="219"/>
                  </a:lnTo>
                  <a:lnTo>
                    <a:pt x="39" y="438"/>
                  </a:lnTo>
                  <a:lnTo>
                    <a:pt x="0" y="399"/>
                  </a:lnTo>
                  <a:lnTo>
                    <a:pt x="181" y="219"/>
                  </a:lnTo>
                  <a:lnTo>
                    <a:pt x="0" y="39"/>
                  </a:lnTo>
                  <a:lnTo>
                    <a:pt x="39" y="0"/>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TextBox 11"/>
          <p:cNvSpPr txBox="1"/>
          <p:nvPr/>
        </p:nvSpPr>
        <p:spPr>
          <a:xfrm>
            <a:off x="5165296" y="1149487"/>
            <a:ext cx="1244251" cy="646331"/>
          </a:xfrm>
          <a:prstGeom prst="rect">
            <a:avLst/>
          </a:prstGeom>
          <a:noFill/>
        </p:spPr>
        <p:txBody>
          <a:bodyPr wrap="none" rtlCol="0">
            <a:spAutoFit/>
          </a:bodyPr>
          <a:lstStyle/>
          <a:p>
            <a:r>
              <a:rPr lang="zh-CN" altLang="en-US" sz="3600" b="1" dirty="0">
                <a:solidFill>
                  <a:schemeClr val="bg1"/>
                </a:solidFill>
                <a:latin typeface="微软雅黑" pitchFamily="34" charset="-122"/>
                <a:ea typeface="微软雅黑" pitchFamily="34" charset="-122"/>
              </a:rPr>
              <a:t>序 言</a:t>
            </a:r>
          </a:p>
        </p:txBody>
      </p:sp>
      <p:sp>
        <p:nvSpPr>
          <p:cNvPr id="13" name="TextBox 12"/>
          <p:cNvSpPr txBox="1"/>
          <p:nvPr/>
        </p:nvSpPr>
        <p:spPr>
          <a:xfrm>
            <a:off x="200009" y="3160712"/>
            <a:ext cx="10527241" cy="799258"/>
          </a:xfrm>
          <a:prstGeom prst="rect">
            <a:avLst/>
          </a:prstGeom>
          <a:noFill/>
        </p:spPr>
        <p:txBody>
          <a:bodyPr wrap="none" rtlCol="0">
            <a:spAutoFit/>
          </a:bodyPr>
          <a:lstStyle/>
          <a:p>
            <a:pPr algn="ctr">
              <a:lnSpc>
                <a:spcPct val="200000"/>
              </a:lnSpc>
            </a:pPr>
            <a:r>
              <a:rPr lang="zh-CN" altLang="en-US" sz="900" dirty="0" smtClean="0"/>
              <a:t>　</a:t>
            </a:r>
            <a:r>
              <a:rPr lang="zh-CN" altLang="en-US" sz="2800" b="1" dirty="0" smtClean="0">
                <a:solidFill>
                  <a:schemeClr val="bg1"/>
                </a:solidFill>
              </a:rPr>
              <a:t>心中有梦，才会有前行的动力。唯有抱定宗旨，才会去志在远行</a:t>
            </a:r>
            <a:r>
              <a:rPr lang="zh-CN" altLang="en-US" sz="1000" dirty="0" smtClean="0"/>
              <a:t>。</a:t>
            </a:r>
            <a:endParaRPr lang="zh-CN" altLang="en-US" sz="1000" dirty="0">
              <a:solidFill>
                <a:schemeClr val="bg1"/>
              </a:solidFill>
              <a:latin typeface="微软雅黑" pitchFamily="34" charset="-122"/>
              <a:ea typeface="微软雅黑" pitchFamily="34" charset="-122"/>
            </a:endParaRPr>
          </a:p>
        </p:txBody>
      </p:sp>
      <p:sp>
        <p:nvSpPr>
          <p:cNvPr id="8" name="矩形 7"/>
          <p:cNvSpPr/>
          <p:nvPr/>
        </p:nvSpPr>
        <p:spPr>
          <a:xfrm>
            <a:off x="3967157" y="2252771"/>
            <a:ext cx="4512774" cy="523220"/>
          </a:xfrm>
          <a:prstGeom prst="rect">
            <a:avLst/>
          </a:prstGeom>
        </p:spPr>
        <p:txBody>
          <a:bodyPr wrap="none">
            <a:spAutoFit/>
          </a:bodyPr>
          <a:lstStyle/>
          <a:p>
            <a:r>
              <a:rPr lang="zh-CN" altLang="en-US" sz="2800" b="1" dirty="0" smtClean="0">
                <a:solidFill>
                  <a:schemeClr val="bg1"/>
                </a:solidFill>
                <a:latin typeface="Times New Roman"/>
              </a:rPr>
              <a:t>“</a:t>
            </a:r>
            <a:r>
              <a:rPr lang="zh-CN" altLang="en-US" sz="2800" b="1" dirty="0" smtClean="0">
                <a:solidFill>
                  <a:schemeClr val="bg1"/>
                </a:solidFill>
              </a:rPr>
              <a:t>凡事预则立，不预则废</a:t>
            </a:r>
            <a:r>
              <a:rPr lang="zh-CN" altLang="en-US" sz="2800" b="1" dirty="0" smtClean="0">
                <a:solidFill>
                  <a:schemeClr val="bg1"/>
                </a:solidFill>
                <a:latin typeface="Times New Roman"/>
              </a:rPr>
              <a:t>”</a:t>
            </a:r>
            <a:endParaRPr lang="zh-CN" altLang="en-US" sz="2800" b="1" dirty="0">
              <a:solidFill>
                <a:schemeClr val="bg1"/>
              </a:solidFill>
            </a:endParaRPr>
          </a:p>
        </p:txBody>
      </p:sp>
    </p:spTree>
    <p:extLst>
      <p:ext uri="{BB962C8B-B14F-4D97-AF65-F5344CB8AC3E}">
        <p14:creationId xmlns:p14="http://schemas.microsoft.com/office/powerpoint/2010/main" xmlns="" val="3914312738"/>
      </p:ext>
    </p:extLst>
  </p:cSld>
  <p:clrMapOvr>
    <a:masterClrMapping/>
  </p:clrMapOvr>
  <mc:AlternateContent xmlns:mc="http://schemas.openxmlformats.org/markup-compatibility/2006">
    <mc:Choice xmlns:p14="http://schemas.microsoft.com/office/powerpoint/2010/main" xmlns="" Requires="p14">
      <p:transition spd="slow" p14:dur="15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s://ss1.baidu.com/6ONXsjip0QIZ8tyhnq/it/u=2031563803,4207417935&amp;fm=173&amp;s=361019CF094E0ECE0F98653B03005042&amp;w=640&amp;h=640&amp;img.JPEG"/>
          <p:cNvPicPr>
            <a:picLocks noChangeAspect="1" noChangeArrowheads="1"/>
          </p:cNvPicPr>
          <p:nvPr/>
        </p:nvPicPr>
        <p:blipFill>
          <a:blip r:embed="rId2"/>
          <a:srcRect/>
          <a:stretch>
            <a:fillRect/>
          </a:stretch>
        </p:blipFill>
        <p:spPr bwMode="auto">
          <a:xfrm>
            <a:off x="379397" y="384174"/>
            <a:ext cx="5378448" cy="6096001"/>
          </a:xfrm>
          <a:prstGeom prst="rect">
            <a:avLst/>
          </a:prstGeom>
          <a:noFill/>
        </p:spPr>
      </p:pic>
      <p:pic>
        <p:nvPicPr>
          <p:cNvPr id="92164" name="Picture 4" descr="https://ss0.baidu.com/6ONWsjip0QIZ8tyhnq/it/u=2918249229,2231120310&amp;fm=173&amp;s=45701BC6C32A86EE2771251603005082&amp;w=640&amp;h=640&amp;img.JPEG"/>
          <p:cNvPicPr>
            <a:picLocks noChangeAspect="1" noChangeArrowheads="1"/>
          </p:cNvPicPr>
          <p:nvPr/>
        </p:nvPicPr>
        <p:blipFill>
          <a:blip r:embed="rId3"/>
          <a:srcRect/>
          <a:stretch>
            <a:fillRect/>
          </a:stretch>
        </p:blipFill>
        <p:spPr bwMode="auto">
          <a:xfrm>
            <a:off x="6119813" y="122237"/>
            <a:ext cx="5022864" cy="60960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s://ss2.baidu.com/6ONYsjip0QIZ8tyhnq/it/u=407673833,691778641&amp;fm=173&amp;s=028099454A6686CE0578640F03007042&amp;w=640&amp;h=640&amp;img.JPEG"/>
          <p:cNvPicPr>
            <a:picLocks noChangeAspect="1" noChangeArrowheads="1"/>
          </p:cNvPicPr>
          <p:nvPr/>
        </p:nvPicPr>
        <p:blipFill>
          <a:blip r:embed="rId2"/>
          <a:srcRect/>
          <a:stretch>
            <a:fillRect/>
          </a:stretch>
        </p:blipFill>
        <p:spPr bwMode="auto">
          <a:xfrm>
            <a:off x="379397" y="384174"/>
            <a:ext cx="4864097" cy="6096001"/>
          </a:xfrm>
          <a:prstGeom prst="rect">
            <a:avLst/>
          </a:prstGeom>
          <a:noFill/>
        </p:spPr>
      </p:pic>
      <p:pic>
        <p:nvPicPr>
          <p:cNvPr id="93188" name="Picture 4" descr="https://ss0.baidu.com/6ONWsjip0QIZ8tyhnq/it/u=1744525221,541718691&amp;fm=173&amp;s=56F019C14B7A8ACC07E9651B030050C2&amp;w=640&amp;h=640&amp;img.JPEG"/>
          <p:cNvPicPr>
            <a:picLocks noChangeAspect="1" noChangeArrowheads="1"/>
          </p:cNvPicPr>
          <p:nvPr/>
        </p:nvPicPr>
        <p:blipFill>
          <a:blip r:embed="rId3"/>
          <a:srcRect/>
          <a:stretch>
            <a:fillRect/>
          </a:stretch>
        </p:blipFill>
        <p:spPr bwMode="auto">
          <a:xfrm>
            <a:off x="5761037" y="122237"/>
            <a:ext cx="5019672" cy="60960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s://ss0.baidu.com/6ONWsjip0QIZ8tyhnq/it/u=2561652909,145463722&amp;fm=173&amp;s=6A5019C7C06682EC8E3805B303005012&amp;w=640&amp;h=640&amp;img.JPEG"/>
          <p:cNvPicPr>
            <a:picLocks noChangeAspect="1" noChangeArrowheads="1"/>
          </p:cNvPicPr>
          <p:nvPr/>
        </p:nvPicPr>
        <p:blipFill>
          <a:blip r:embed="rId2"/>
          <a:srcRect/>
          <a:stretch>
            <a:fillRect/>
          </a:stretch>
        </p:blipFill>
        <p:spPr bwMode="auto">
          <a:xfrm>
            <a:off x="558785" y="122237"/>
            <a:ext cx="5022864" cy="6096001"/>
          </a:xfrm>
          <a:prstGeom prst="rect">
            <a:avLst/>
          </a:prstGeom>
          <a:noFill/>
        </p:spPr>
      </p:pic>
      <p:pic>
        <p:nvPicPr>
          <p:cNvPr id="94212" name="Picture 4" descr="https://ss2.baidu.com/6ONYsjip0QIZ8tyhnq/it/u=2123008109,549863427&amp;fm=173&amp;s=056066A2C4002155120BA12203002051&amp;w=640&amp;h=360&amp;img.JPEG"/>
          <p:cNvPicPr>
            <a:picLocks noChangeAspect="1" noChangeArrowheads="1"/>
          </p:cNvPicPr>
          <p:nvPr/>
        </p:nvPicPr>
        <p:blipFill>
          <a:blip r:embed="rId3"/>
          <a:srcRect/>
          <a:stretch>
            <a:fillRect/>
          </a:stretch>
        </p:blipFill>
        <p:spPr bwMode="auto">
          <a:xfrm>
            <a:off x="5940425" y="369879"/>
            <a:ext cx="5202252" cy="556102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92035" y="172505"/>
            <a:ext cx="6721210" cy="646331"/>
          </a:xfrm>
          <a:prstGeom prst="rect">
            <a:avLst/>
          </a:prstGeom>
          <a:noFill/>
          <a:ln w="9525">
            <a:noFill/>
            <a:miter lim="800000"/>
            <a:headEnd/>
            <a:tailEnd/>
          </a:ln>
        </p:spPr>
        <p:txBody>
          <a:bodyPr anchor="ctr">
            <a:spAutoFit/>
          </a:bodyPr>
          <a:lstStyle/>
          <a:p>
            <a:r>
              <a:rPr lang="zh-CN" altLang="en-US" sz="3600" b="1" dirty="0">
                <a:solidFill>
                  <a:schemeClr val="bg1"/>
                </a:solidFill>
                <a:ea typeface="华文中宋" pitchFamily="2" charset="-122"/>
              </a:rPr>
              <a:t>一、高中历史学科介绍</a:t>
            </a:r>
          </a:p>
        </p:txBody>
      </p:sp>
      <p:sp>
        <p:nvSpPr>
          <p:cNvPr id="3075" name="Rectangle 5"/>
          <p:cNvSpPr>
            <a:spLocks noChangeArrowheads="1"/>
          </p:cNvSpPr>
          <p:nvPr/>
        </p:nvSpPr>
        <p:spPr bwMode="auto">
          <a:xfrm>
            <a:off x="672121" y="864024"/>
            <a:ext cx="4128744"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1</a:t>
            </a:r>
            <a:r>
              <a:rPr lang="zh-CN" altLang="en-US" sz="3600" b="1" dirty="0">
                <a:solidFill>
                  <a:schemeClr val="bg1"/>
                </a:solidFill>
                <a:ea typeface="华文中宋" pitchFamily="2" charset="-122"/>
              </a:rPr>
              <a:t>、学科特点</a:t>
            </a:r>
          </a:p>
        </p:txBody>
      </p:sp>
      <p:sp>
        <p:nvSpPr>
          <p:cNvPr id="5126" name="Rectangle 6"/>
          <p:cNvSpPr>
            <a:spLocks noChangeArrowheads="1"/>
          </p:cNvSpPr>
          <p:nvPr/>
        </p:nvSpPr>
        <p:spPr bwMode="auto">
          <a:xfrm>
            <a:off x="960174" y="1582543"/>
            <a:ext cx="4586512" cy="646331"/>
          </a:xfrm>
          <a:prstGeom prst="rect">
            <a:avLst/>
          </a:prstGeom>
          <a:noFill/>
          <a:ln w="9525">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①</a:t>
            </a:r>
            <a:r>
              <a:rPr lang="zh-CN" altLang="en-US" sz="3600" b="1" dirty="0">
                <a:solidFill>
                  <a:schemeClr val="bg1"/>
                </a:solidFill>
                <a:latin typeface="楷体_GB2312" pitchFamily="49" charset="-122"/>
                <a:ea typeface="楷体_GB2312" pitchFamily="49" charset="-122"/>
              </a:rPr>
              <a:t>规定性与发展性。 </a:t>
            </a:r>
          </a:p>
        </p:txBody>
      </p:sp>
      <p:sp>
        <p:nvSpPr>
          <p:cNvPr id="5127" name="Rectangle 7"/>
          <p:cNvSpPr>
            <a:spLocks noChangeArrowheads="1"/>
          </p:cNvSpPr>
          <p:nvPr/>
        </p:nvSpPr>
        <p:spPr bwMode="auto">
          <a:xfrm>
            <a:off x="960174" y="2274062"/>
            <a:ext cx="4586512" cy="646331"/>
          </a:xfrm>
          <a:prstGeom prst="rect">
            <a:avLst/>
          </a:prstGeom>
          <a:noFill/>
          <a:ln w="9525" algn="ctr">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②</a:t>
            </a:r>
            <a:r>
              <a:rPr lang="zh-CN" altLang="en-US" sz="3600" b="1" dirty="0">
                <a:solidFill>
                  <a:schemeClr val="bg1"/>
                </a:solidFill>
                <a:latin typeface="楷体_GB2312" pitchFamily="49" charset="-122"/>
                <a:ea typeface="楷体_GB2312" pitchFamily="49" charset="-122"/>
              </a:rPr>
              <a:t>人文性与社会性。 </a:t>
            </a:r>
          </a:p>
        </p:txBody>
      </p:sp>
      <p:sp>
        <p:nvSpPr>
          <p:cNvPr id="5128" name="Rectangle 8"/>
          <p:cNvSpPr>
            <a:spLocks noChangeArrowheads="1"/>
          </p:cNvSpPr>
          <p:nvPr/>
        </p:nvSpPr>
        <p:spPr bwMode="auto">
          <a:xfrm>
            <a:off x="960174" y="2922079"/>
            <a:ext cx="4586512" cy="646331"/>
          </a:xfrm>
          <a:prstGeom prst="rect">
            <a:avLst/>
          </a:prstGeom>
          <a:noFill/>
          <a:ln w="9525" algn="ctr">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③</a:t>
            </a:r>
            <a:r>
              <a:rPr lang="zh-CN" altLang="en-US" sz="3600" b="1" dirty="0">
                <a:solidFill>
                  <a:schemeClr val="bg1"/>
                </a:solidFill>
                <a:latin typeface="楷体_GB2312" pitchFamily="49" charset="-122"/>
                <a:ea typeface="楷体_GB2312" pitchFamily="49" charset="-122"/>
              </a:rPr>
              <a:t>阶段性与综合性。 </a:t>
            </a:r>
          </a:p>
        </p:txBody>
      </p:sp>
      <p:sp>
        <p:nvSpPr>
          <p:cNvPr id="5129" name="Rectangle 9"/>
          <p:cNvSpPr>
            <a:spLocks noChangeArrowheads="1"/>
          </p:cNvSpPr>
          <p:nvPr/>
        </p:nvSpPr>
        <p:spPr bwMode="auto">
          <a:xfrm>
            <a:off x="480086" y="3684099"/>
            <a:ext cx="10753937" cy="206210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spAutoFit/>
          </a:bodyPr>
          <a:lstStyle/>
          <a:p>
            <a:r>
              <a:rPr lang="en-US" altLang="zh-CN" sz="3200" b="1" dirty="0">
                <a:latin typeface="楷体_GB2312" pitchFamily="49" charset="-122"/>
                <a:ea typeface="楷体_GB2312" pitchFamily="49" charset="-122"/>
              </a:rPr>
              <a:t>   </a:t>
            </a:r>
            <a:r>
              <a:rPr lang="zh-CN" altLang="en-US" sz="3200" b="1" dirty="0">
                <a:solidFill>
                  <a:schemeClr val="bg1"/>
                </a:solidFill>
                <a:latin typeface="楷体_GB2312" pitchFamily="49" charset="-122"/>
                <a:ea typeface="楷体_GB2312" pitchFamily="49" charset="-122"/>
              </a:rPr>
              <a:t>历史学科的价值在于通过对历史的学习，有助于培养透过现象看本质的习惯、综合与分析事物的思辨能力；增强对社会现象的理解力，指导社会定位与自我价值的实现；形成理性的现代精神与豁达的人生态度。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1000"/>
                                        <p:tgtEl>
                                          <p:spTgt spid="5126"/>
                                        </p:tgtEl>
                                      </p:cBhvr>
                                    </p:animEffect>
                                    <p:anim calcmode="lin" valueType="num">
                                      <p:cBhvr>
                                        <p:cTn id="8" dur="1000" fill="hold"/>
                                        <p:tgtEl>
                                          <p:spTgt spid="5126"/>
                                        </p:tgtEl>
                                        <p:attrNameLst>
                                          <p:attrName>ppt_x</p:attrName>
                                        </p:attrNameLst>
                                      </p:cBhvr>
                                      <p:tavLst>
                                        <p:tav tm="0">
                                          <p:val>
                                            <p:strVal val="#ppt_x"/>
                                          </p:val>
                                        </p:tav>
                                        <p:tav tm="100000">
                                          <p:val>
                                            <p:strVal val="#ppt_x"/>
                                          </p:val>
                                        </p:tav>
                                      </p:tavLst>
                                    </p:anim>
                                    <p:anim calcmode="lin" valueType="num">
                                      <p:cBhvr>
                                        <p:cTn id="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127"/>
                                        </p:tgtEl>
                                        <p:attrNameLst>
                                          <p:attrName>style.visibility</p:attrName>
                                        </p:attrNameLst>
                                      </p:cBhvr>
                                      <p:to>
                                        <p:strVal val="visible"/>
                                      </p:to>
                                    </p:set>
                                    <p:animEffect transition="in" filter="fade">
                                      <p:cBhvr>
                                        <p:cTn id="14" dur="1000"/>
                                        <p:tgtEl>
                                          <p:spTgt spid="5127"/>
                                        </p:tgtEl>
                                      </p:cBhvr>
                                    </p:animEffect>
                                    <p:anim calcmode="lin" valueType="num">
                                      <p:cBhvr>
                                        <p:cTn id="15" dur="1000" fill="hold"/>
                                        <p:tgtEl>
                                          <p:spTgt spid="5127"/>
                                        </p:tgtEl>
                                        <p:attrNameLst>
                                          <p:attrName>ppt_x</p:attrName>
                                        </p:attrNameLst>
                                      </p:cBhvr>
                                      <p:tavLst>
                                        <p:tav tm="0">
                                          <p:val>
                                            <p:strVal val="#ppt_x"/>
                                          </p:val>
                                        </p:tav>
                                        <p:tav tm="100000">
                                          <p:val>
                                            <p:strVal val="#ppt_x"/>
                                          </p:val>
                                        </p:tav>
                                      </p:tavLst>
                                    </p:anim>
                                    <p:anim calcmode="lin" valueType="num">
                                      <p:cBhvr>
                                        <p:cTn id="16" dur="1000" fill="hold"/>
                                        <p:tgtEl>
                                          <p:spTgt spid="51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128"/>
                                        </p:tgtEl>
                                        <p:attrNameLst>
                                          <p:attrName>style.visibility</p:attrName>
                                        </p:attrNameLst>
                                      </p:cBhvr>
                                      <p:to>
                                        <p:strVal val="visible"/>
                                      </p:to>
                                    </p:set>
                                    <p:animEffect transition="in" filter="fade">
                                      <p:cBhvr>
                                        <p:cTn id="21" dur="1000"/>
                                        <p:tgtEl>
                                          <p:spTgt spid="5128"/>
                                        </p:tgtEl>
                                      </p:cBhvr>
                                    </p:animEffect>
                                    <p:anim calcmode="lin" valueType="num">
                                      <p:cBhvr>
                                        <p:cTn id="22" dur="1000" fill="hold"/>
                                        <p:tgtEl>
                                          <p:spTgt spid="5128"/>
                                        </p:tgtEl>
                                        <p:attrNameLst>
                                          <p:attrName>ppt_x</p:attrName>
                                        </p:attrNameLst>
                                      </p:cBhvr>
                                      <p:tavLst>
                                        <p:tav tm="0">
                                          <p:val>
                                            <p:strVal val="#ppt_x"/>
                                          </p:val>
                                        </p:tav>
                                        <p:tav tm="100000">
                                          <p:val>
                                            <p:strVal val="#ppt_x"/>
                                          </p:val>
                                        </p:tav>
                                      </p:tavLst>
                                    </p:anim>
                                    <p:anim calcmode="lin" valueType="num">
                                      <p:cBhvr>
                                        <p:cTn id="23"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129"/>
                                        </p:tgtEl>
                                        <p:attrNameLst>
                                          <p:attrName>style.visibility</p:attrName>
                                        </p:attrNameLst>
                                      </p:cBhvr>
                                      <p:to>
                                        <p:strVal val="visible"/>
                                      </p:to>
                                    </p:set>
                                    <p:animEffect transition="in" filter="fade">
                                      <p:cBhvr>
                                        <p:cTn id="28" dur="1000"/>
                                        <p:tgtEl>
                                          <p:spTgt spid="5129"/>
                                        </p:tgtEl>
                                      </p:cBhvr>
                                    </p:animEffect>
                                    <p:anim calcmode="lin" valueType="num">
                                      <p:cBhvr>
                                        <p:cTn id="29" dur="1000" fill="hold"/>
                                        <p:tgtEl>
                                          <p:spTgt spid="5129"/>
                                        </p:tgtEl>
                                        <p:attrNameLst>
                                          <p:attrName>ppt_x</p:attrName>
                                        </p:attrNameLst>
                                      </p:cBhvr>
                                      <p:tavLst>
                                        <p:tav tm="0">
                                          <p:val>
                                            <p:strVal val="#ppt_x"/>
                                          </p:val>
                                        </p:tav>
                                        <p:tav tm="100000">
                                          <p:val>
                                            <p:strVal val="#ppt_x"/>
                                          </p:val>
                                        </p:tav>
                                      </p:tavLst>
                                    </p:anim>
                                    <p:anim calcmode="lin" valueType="num">
                                      <p:cBhvr>
                                        <p:cTn id="30" dur="1000" fill="hold"/>
                                        <p:tgtEl>
                                          <p:spTgt spid="5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P spid="5128" grpId="0"/>
      <p:bldP spid="51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80086" y="864024"/>
            <a:ext cx="3936709"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2</a:t>
            </a:r>
            <a:r>
              <a:rPr lang="zh-CN" altLang="en-US" sz="3600" b="1" dirty="0">
                <a:solidFill>
                  <a:schemeClr val="bg1"/>
                </a:solidFill>
                <a:ea typeface="华文中宋" pitchFamily="2" charset="-122"/>
              </a:rPr>
              <a:t>、学科内容</a:t>
            </a:r>
          </a:p>
        </p:txBody>
      </p:sp>
      <p:sp>
        <p:nvSpPr>
          <p:cNvPr id="4099" name="Rectangle 5"/>
          <p:cNvSpPr>
            <a:spLocks noChangeArrowheads="1"/>
          </p:cNvSpPr>
          <p:nvPr/>
        </p:nvSpPr>
        <p:spPr bwMode="auto">
          <a:xfrm>
            <a:off x="192035" y="172505"/>
            <a:ext cx="6721210" cy="646331"/>
          </a:xfrm>
          <a:prstGeom prst="rect">
            <a:avLst/>
          </a:prstGeom>
          <a:noFill/>
          <a:ln w="9525">
            <a:noFill/>
            <a:miter lim="800000"/>
            <a:headEnd/>
            <a:tailEnd/>
          </a:ln>
        </p:spPr>
        <p:txBody>
          <a:bodyPr anchor="ctr">
            <a:spAutoFit/>
          </a:bodyPr>
          <a:lstStyle/>
          <a:p>
            <a:r>
              <a:rPr lang="zh-CN" altLang="en-US" sz="3600" b="1" dirty="0">
                <a:solidFill>
                  <a:schemeClr val="bg1"/>
                </a:solidFill>
                <a:ea typeface="华文中宋" pitchFamily="2" charset="-122"/>
              </a:rPr>
              <a:t>一、高中历史学科介绍</a:t>
            </a:r>
          </a:p>
        </p:txBody>
      </p:sp>
      <p:pic>
        <p:nvPicPr>
          <p:cNvPr id="6152" name="Picture 8" descr="rBEhVFMX7nUIAAAAAAFs_WNxQ0AAAJjWwI2rw8AAW0V392"/>
          <p:cNvPicPr>
            <a:picLocks noChangeAspect="1" noChangeArrowheads="1"/>
          </p:cNvPicPr>
          <p:nvPr/>
        </p:nvPicPr>
        <p:blipFill>
          <a:blip r:embed="rId2"/>
          <a:srcRect/>
          <a:stretch>
            <a:fillRect/>
          </a:stretch>
        </p:blipFill>
        <p:spPr bwMode="auto">
          <a:xfrm>
            <a:off x="864157" y="2376064"/>
            <a:ext cx="2814507" cy="2893579"/>
          </a:xfrm>
          <a:prstGeom prst="rect">
            <a:avLst/>
          </a:prstGeom>
          <a:noFill/>
          <a:ln w="9525">
            <a:solidFill>
              <a:schemeClr val="tx1"/>
            </a:solidFill>
            <a:miter lim="800000"/>
            <a:headEnd/>
            <a:tailEnd/>
          </a:ln>
        </p:spPr>
      </p:pic>
      <p:pic>
        <p:nvPicPr>
          <p:cNvPr id="6156" name="Picture 12" descr="5574_f_b"/>
          <p:cNvPicPr>
            <a:picLocks noChangeAspect="1" noChangeArrowheads="1"/>
          </p:cNvPicPr>
          <p:nvPr/>
        </p:nvPicPr>
        <p:blipFill>
          <a:blip r:embed="rId3"/>
          <a:srcRect/>
          <a:stretch>
            <a:fillRect/>
          </a:stretch>
        </p:blipFill>
        <p:spPr bwMode="auto">
          <a:xfrm>
            <a:off x="7873418" y="2448066"/>
            <a:ext cx="2616471" cy="2844077"/>
          </a:xfrm>
          <a:prstGeom prst="rect">
            <a:avLst/>
          </a:prstGeom>
          <a:noFill/>
          <a:ln w="9525">
            <a:solidFill>
              <a:schemeClr val="tx1"/>
            </a:solidFill>
            <a:miter lim="800000"/>
            <a:headEnd/>
            <a:tailEnd/>
          </a:ln>
        </p:spPr>
      </p:pic>
      <p:pic>
        <p:nvPicPr>
          <p:cNvPr id="6158" name="Picture 14" descr="634893607046250000"/>
          <p:cNvPicPr>
            <a:picLocks noChangeAspect="1" noChangeArrowheads="1"/>
          </p:cNvPicPr>
          <p:nvPr/>
        </p:nvPicPr>
        <p:blipFill>
          <a:blip r:embed="rId4"/>
          <a:srcRect/>
          <a:stretch>
            <a:fillRect/>
          </a:stretch>
        </p:blipFill>
        <p:spPr bwMode="auto">
          <a:xfrm>
            <a:off x="4224761" y="2376064"/>
            <a:ext cx="2736493" cy="2880078"/>
          </a:xfrm>
          <a:prstGeom prst="rect">
            <a:avLst/>
          </a:prstGeom>
          <a:noFill/>
          <a:ln w="9525">
            <a:solidFill>
              <a:schemeClr val="tx1"/>
            </a:solidFill>
            <a:miter lim="800000"/>
            <a:headEnd/>
            <a:tailEnd/>
          </a:ln>
        </p:spPr>
      </p:pic>
      <p:sp>
        <p:nvSpPr>
          <p:cNvPr id="6159" name="Rectangle 15"/>
          <p:cNvSpPr>
            <a:spLocks noChangeArrowheads="1"/>
          </p:cNvSpPr>
          <p:nvPr/>
        </p:nvSpPr>
        <p:spPr bwMode="auto">
          <a:xfrm>
            <a:off x="960173" y="1582543"/>
            <a:ext cx="2733441" cy="646331"/>
          </a:xfrm>
          <a:prstGeom prst="rect">
            <a:avLst/>
          </a:prstGeom>
          <a:noFill/>
          <a:ln w="9525">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①</a:t>
            </a:r>
            <a:r>
              <a:rPr lang="zh-CN" altLang="en-US" sz="3600" b="1" dirty="0">
                <a:solidFill>
                  <a:schemeClr val="bg1"/>
                </a:solidFill>
                <a:latin typeface="楷体_GB2312" pitchFamily="49" charset="-122"/>
                <a:ea typeface="楷体_GB2312" pitchFamily="49" charset="-122"/>
              </a:rPr>
              <a:t>必修部分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59"/>
                                        </p:tgtEl>
                                        <p:attrNameLst>
                                          <p:attrName>style.visibility</p:attrName>
                                        </p:attrNameLst>
                                      </p:cBhvr>
                                      <p:to>
                                        <p:strVal val="visible"/>
                                      </p:to>
                                    </p:set>
                                    <p:animEffect transition="in" filter="fade">
                                      <p:cBhvr>
                                        <p:cTn id="7" dur="1000"/>
                                        <p:tgtEl>
                                          <p:spTgt spid="6159"/>
                                        </p:tgtEl>
                                      </p:cBhvr>
                                    </p:animEffect>
                                    <p:anim calcmode="lin" valueType="num">
                                      <p:cBhvr>
                                        <p:cTn id="8" dur="1000" fill="hold"/>
                                        <p:tgtEl>
                                          <p:spTgt spid="6159"/>
                                        </p:tgtEl>
                                        <p:attrNameLst>
                                          <p:attrName>ppt_x</p:attrName>
                                        </p:attrNameLst>
                                      </p:cBhvr>
                                      <p:tavLst>
                                        <p:tav tm="0">
                                          <p:val>
                                            <p:strVal val="#ppt_x"/>
                                          </p:val>
                                        </p:tav>
                                        <p:tav tm="100000">
                                          <p:val>
                                            <p:strVal val="#ppt_x"/>
                                          </p:val>
                                        </p:tav>
                                      </p:tavLst>
                                    </p:anim>
                                    <p:anim calcmode="lin" valueType="num">
                                      <p:cBhvr>
                                        <p:cTn id="9" dur="1000" fill="hold"/>
                                        <p:tgtEl>
                                          <p:spTgt spid="61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152"/>
                                        </p:tgtEl>
                                        <p:attrNameLst>
                                          <p:attrName>style.visibility</p:attrName>
                                        </p:attrNameLst>
                                      </p:cBhvr>
                                      <p:to>
                                        <p:strVal val="visible"/>
                                      </p:to>
                                    </p:set>
                                    <p:animEffect transition="in" filter="fade">
                                      <p:cBhvr>
                                        <p:cTn id="14" dur="1000"/>
                                        <p:tgtEl>
                                          <p:spTgt spid="6152"/>
                                        </p:tgtEl>
                                      </p:cBhvr>
                                    </p:animEffect>
                                    <p:anim calcmode="lin" valueType="num">
                                      <p:cBhvr>
                                        <p:cTn id="15" dur="1000" fill="hold"/>
                                        <p:tgtEl>
                                          <p:spTgt spid="6152"/>
                                        </p:tgtEl>
                                        <p:attrNameLst>
                                          <p:attrName>ppt_x</p:attrName>
                                        </p:attrNameLst>
                                      </p:cBhvr>
                                      <p:tavLst>
                                        <p:tav tm="0">
                                          <p:val>
                                            <p:strVal val="#ppt_x"/>
                                          </p:val>
                                        </p:tav>
                                        <p:tav tm="100000">
                                          <p:val>
                                            <p:strVal val="#ppt_x"/>
                                          </p:val>
                                        </p:tav>
                                      </p:tavLst>
                                    </p:anim>
                                    <p:anim calcmode="lin" valueType="num">
                                      <p:cBhvr>
                                        <p:cTn id="16" dur="1000" fill="hold"/>
                                        <p:tgtEl>
                                          <p:spTgt spid="6152"/>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6158"/>
                                        </p:tgtEl>
                                        <p:attrNameLst>
                                          <p:attrName>style.visibility</p:attrName>
                                        </p:attrNameLst>
                                      </p:cBhvr>
                                      <p:to>
                                        <p:strVal val="visible"/>
                                      </p:to>
                                    </p:set>
                                    <p:animEffect transition="in" filter="fade">
                                      <p:cBhvr>
                                        <p:cTn id="19" dur="1000"/>
                                        <p:tgtEl>
                                          <p:spTgt spid="6158"/>
                                        </p:tgtEl>
                                      </p:cBhvr>
                                    </p:animEffect>
                                    <p:anim calcmode="lin" valueType="num">
                                      <p:cBhvr>
                                        <p:cTn id="20" dur="1000" fill="hold"/>
                                        <p:tgtEl>
                                          <p:spTgt spid="6158"/>
                                        </p:tgtEl>
                                        <p:attrNameLst>
                                          <p:attrName>ppt_x</p:attrName>
                                        </p:attrNameLst>
                                      </p:cBhvr>
                                      <p:tavLst>
                                        <p:tav tm="0">
                                          <p:val>
                                            <p:strVal val="#ppt_x"/>
                                          </p:val>
                                        </p:tav>
                                        <p:tav tm="100000">
                                          <p:val>
                                            <p:strVal val="#ppt_x"/>
                                          </p:val>
                                        </p:tav>
                                      </p:tavLst>
                                    </p:anim>
                                    <p:anim calcmode="lin" valueType="num">
                                      <p:cBhvr>
                                        <p:cTn id="21" dur="1000" fill="hold"/>
                                        <p:tgtEl>
                                          <p:spTgt spid="6158"/>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6156"/>
                                        </p:tgtEl>
                                        <p:attrNameLst>
                                          <p:attrName>style.visibility</p:attrName>
                                        </p:attrNameLst>
                                      </p:cBhvr>
                                      <p:to>
                                        <p:strVal val="visible"/>
                                      </p:to>
                                    </p:set>
                                    <p:animEffect transition="in" filter="fade">
                                      <p:cBhvr>
                                        <p:cTn id="24" dur="1000"/>
                                        <p:tgtEl>
                                          <p:spTgt spid="6156"/>
                                        </p:tgtEl>
                                      </p:cBhvr>
                                    </p:animEffect>
                                    <p:anim calcmode="lin" valueType="num">
                                      <p:cBhvr>
                                        <p:cTn id="25" dur="1000" fill="hold"/>
                                        <p:tgtEl>
                                          <p:spTgt spid="6156"/>
                                        </p:tgtEl>
                                        <p:attrNameLst>
                                          <p:attrName>ppt_x</p:attrName>
                                        </p:attrNameLst>
                                      </p:cBhvr>
                                      <p:tavLst>
                                        <p:tav tm="0">
                                          <p:val>
                                            <p:strVal val="#ppt_x"/>
                                          </p:val>
                                        </p:tav>
                                        <p:tav tm="100000">
                                          <p:val>
                                            <p:strVal val="#ppt_x"/>
                                          </p:val>
                                        </p:tav>
                                      </p:tavLst>
                                    </p:anim>
                                    <p:anim calcmode="lin" valueType="num">
                                      <p:cBhvr>
                                        <p:cTn id="26" dur="1000" fill="hold"/>
                                        <p:tgtEl>
                                          <p:spTgt spid="6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80086" y="864024"/>
            <a:ext cx="3936709"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2</a:t>
            </a:r>
            <a:r>
              <a:rPr lang="zh-CN" altLang="en-US" sz="3600" b="1" dirty="0">
                <a:solidFill>
                  <a:schemeClr val="bg1"/>
                </a:solidFill>
                <a:ea typeface="华文中宋" pitchFamily="2" charset="-122"/>
              </a:rPr>
              <a:t>、学科内容</a:t>
            </a:r>
          </a:p>
        </p:txBody>
      </p:sp>
      <p:sp>
        <p:nvSpPr>
          <p:cNvPr id="5123" name="Rectangle 3"/>
          <p:cNvSpPr>
            <a:spLocks noChangeArrowheads="1"/>
          </p:cNvSpPr>
          <p:nvPr/>
        </p:nvSpPr>
        <p:spPr bwMode="auto">
          <a:xfrm>
            <a:off x="192035" y="172505"/>
            <a:ext cx="6721210" cy="646331"/>
          </a:xfrm>
          <a:prstGeom prst="rect">
            <a:avLst/>
          </a:prstGeom>
          <a:noFill/>
          <a:ln w="9525">
            <a:noFill/>
            <a:miter lim="800000"/>
            <a:headEnd/>
            <a:tailEnd/>
          </a:ln>
        </p:spPr>
        <p:txBody>
          <a:bodyPr anchor="ctr">
            <a:spAutoFit/>
          </a:bodyPr>
          <a:lstStyle/>
          <a:p>
            <a:r>
              <a:rPr lang="zh-CN" altLang="en-US" sz="3600" b="1" dirty="0">
                <a:solidFill>
                  <a:schemeClr val="bg1"/>
                </a:solidFill>
                <a:ea typeface="华文中宋" pitchFamily="2" charset="-122"/>
              </a:rPr>
              <a:t>一、高中历史学科介绍</a:t>
            </a:r>
          </a:p>
        </p:txBody>
      </p:sp>
      <p:sp>
        <p:nvSpPr>
          <p:cNvPr id="8199" name="Rectangle 7"/>
          <p:cNvSpPr>
            <a:spLocks noChangeArrowheads="1"/>
          </p:cNvSpPr>
          <p:nvPr/>
        </p:nvSpPr>
        <p:spPr bwMode="auto">
          <a:xfrm>
            <a:off x="960173" y="1582543"/>
            <a:ext cx="2733441" cy="646331"/>
          </a:xfrm>
          <a:prstGeom prst="rect">
            <a:avLst/>
          </a:prstGeom>
          <a:noFill/>
          <a:ln w="9525">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②</a:t>
            </a:r>
            <a:r>
              <a:rPr lang="zh-CN" altLang="en-US" sz="3600" b="1" dirty="0">
                <a:solidFill>
                  <a:schemeClr val="bg1"/>
                </a:solidFill>
                <a:latin typeface="楷体_GB2312" pitchFamily="49" charset="-122"/>
                <a:ea typeface="楷体_GB2312" pitchFamily="49" charset="-122"/>
              </a:rPr>
              <a:t>选修部分 </a:t>
            </a:r>
          </a:p>
        </p:txBody>
      </p:sp>
      <p:pic>
        <p:nvPicPr>
          <p:cNvPr id="5125" name="Picture 16" descr="https://timgsa.baidu.com/timg?image&amp;quality=80&amp;size=b9999_10000&amp;sec=1540897407565&amp;di=fc80a2c0372f93325181555f4ff3fb38&amp;imgtype=0&amp;src=http%3A%2F%2Fwww.kfzimg.com%2FG01%2FM00%2F51%2FBC%2Fo4YBAFRwSTeATs0aAAFxy5OuLig521_b.jpg"/>
          <p:cNvPicPr>
            <a:picLocks noChangeAspect="1" noChangeArrowheads="1"/>
          </p:cNvPicPr>
          <p:nvPr/>
        </p:nvPicPr>
        <p:blipFill>
          <a:blip r:embed="rId2"/>
          <a:srcRect/>
          <a:stretch>
            <a:fillRect/>
          </a:stretch>
        </p:blipFill>
        <p:spPr bwMode="auto">
          <a:xfrm>
            <a:off x="7196141" y="2315522"/>
            <a:ext cx="4013876" cy="4008108"/>
          </a:xfrm>
          <a:prstGeom prst="rect">
            <a:avLst/>
          </a:prstGeom>
          <a:noFill/>
          <a:ln w="9525">
            <a:noFill/>
            <a:miter lim="800000"/>
            <a:headEnd/>
            <a:tailEnd/>
          </a:ln>
        </p:spPr>
      </p:pic>
      <p:pic>
        <p:nvPicPr>
          <p:cNvPr id="43012" name="Picture 4" descr="https://timgsa.baidu.com/timg?image&amp;quality=80&amp;size=b9999_10000&amp;sec=1541472394704&amp;di=55554e62f9bf97764523600ddac5c26e&amp;imgtype=0&amp;src=http%3A%2F%2Fs7.cdn.deahu.com%2Fshow%2Flfile%2FE4F0AAACAC30614446B2D0278C379C1E.jpg"/>
          <p:cNvPicPr>
            <a:picLocks noChangeAspect="1" noChangeArrowheads="1"/>
          </p:cNvPicPr>
          <p:nvPr/>
        </p:nvPicPr>
        <p:blipFill>
          <a:blip r:embed="rId3"/>
          <a:srcRect/>
          <a:stretch>
            <a:fillRect/>
          </a:stretch>
        </p:blipFill>
        <p:spPr bwMode="auto">
          <a:xfrm>
            <a:off x="480086" y="2315522"/>
            <a:ext cx="2842630" cy="4008108"/>
          </a:xfrm>
          <a:prstGeom prst="rect">
            <a:avLst/>
          </a:prstGeom>
          <a:noFill/>
        </p:spPr>
      </p:pic>
      <p:pic>
        <p:nvPicPr>
          <p:cNvPr id="43014" name="Picture 6" descr="https://timgsa.baidu.com/timg?image&amp;quality=80&amp;size=b9999_10000&amp;sec=1542067168&amp;di=adb058570fa21230eb44f63b40e2316a&amp;imgtype=jpg&amp;er=1&amp;src=http%3A%2F%2Fwww.8287755.cn%2Fimages%2FTB1.i5gJVXXXXXfXVXXXXXXXXXX_%21%210-item_pic.jpg_260x260.jpg"/>
          <p:cNvPicPr>
            <a:picLocks noChangeAspect="1" noChangeArrowheads="1"/>
          </p:cNvPicPr>
          <p:nvPr/>
        </p:nvPicPr>
        <p:blipFill>
          <a:blip r:embed="rId4"/>
          <a:srcRect/>
          <a:stretch>
            <a:fillRect/>
          </a:stretch>
        </p:blipFill>
        <p:spPr bwMode="auto">
          <a:xfrm>
            <a:off x="3693614" y="2315522"/>
            <a:ext cx="2784975" cy="38515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92035" y="172505"/>
            <a:ext cx="6721210" cy="646331"/>
          </a:xfrm>
          <a:prstGeom prst="rect">
            <a:avLst/>
          </a:prstGeom>
          <a:noFill/>
          <a:ln w="9525">
            <a:noFill/>
            <a:miter lim="800000"/>
            <a:headEnd/>
            <a:tailEnd/>
          </a:ln>
        </p:spPr>
        <p:txBody>
          <a:bodyPr anchor="ctr">
            <a:spAutoFit/>
          </a:bodyPr>
          <a:lstStyle/>
          <a:p>
            <a:r>
              <a:rPr lang="zh-CN" altLang="en-US" sz="3600" b="1" dirty="0">
                <a:solidFill>
                  <a:schemeClr val="bg1"/>
                </a:solidFill>
                <a:ea typeface="华文中宋" pitchFamily="2" charset="-122"/>
              </a:rPr>
              <a:t>一、高中历史学科介绍</a:t>
            </a:r>
          </a:p>
        </p:txBody>
      </p:sp>
      <p:sp>
        <p:nvSpPr>
          <p:cNvPr id="7171" name="Rectangle 5"/>
          <p:cNvSpPr>
            <a:spLocks noChangeArrowheads="1"/>
          </p:cNvSpPr>
          <p:nvPr/>
        </p:nvSpPr>
        <p:spPr bwMode="auto">
          <a:xfrm>
            <a:off x="672121" y="864024"/>
            <a:ext cx="4128744"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3</a:t>
            </a:r>
            <a:r>
              <a:rPr lang="zh-CN" altLang="en-US" sz="3600" b="1" dirty="0">
                <a:solidFill>
                  <a:schemeClr val="bg1"/>
                </a:solidFill>
                <a:ea typeface="华文中宋" pitchFamily="2" charset="-122"/>
              </a:rPr>
              <a:t>、考试要求</a:t>
            </a:r>
          </a:p>
        </p:txBody>
      </p:sp>
      <p:sp>
        <p:nvSpPr>
          <p:cNvPr id="7176" name="Rectangle 8"/>
          <p:cNvSpPr>
            <a:spLocks noChangeArrowheads="1"/>
          </p:cNvSpPr>
          <p:nvPr/>
        </p:nvSpPr>
        <p:spPr bwMode="auto">
          <a:xfrm>
            <a:off x="672121" y="1584043"/>
            <a:ext cx="2733441" cy="646331"/>
          </a:xfrm>
          <a:prstGeom prst="rect">
            <a:avLst/>
          </a:prstGeom>
          <a:noFill/>
          <a:ln w="9525" algn="ctr">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①</a:t>
            </a:r>
            <a:r>
              <a:rPr lang="zh-CN" altLang="en-US" sz="3600" b="1" dirty="0">
                <a:solidFill>
                  <a:schemeClr val="bg1"/>
                </a:solidFill>
                <a:latin typeface="楷体_GB2312" pitchFamily="49" charset="-122"/>
                <a:ea typeface="楷体_GB2312" pitchFamily="49" charset="-122"/>
              </a:rPr>
              <a:t>内容要求 </a:t>
            </a:r>
          </a:p>
        </p:txBody>
      </p:sp>
      <p:sp>
        <p:nvSpPr>
          <p:cNvPr id="7177" name="Rectangle 9"/>
          <p:cNvSpPr>
            <a:spLocks noChangeArrowheads="1"/>
          </p:cNvSpPr>
          <p:nvPr/>
        </p:nvSpPr>
        <p:spPr bwMode="auto">
          <a:xfrm>
            <a:off x="672121" y="2448066"/>
            <a:ext cx="7829387" cy="646331"/>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spAutoFit/>
          </a:bodyPr>
          <a:lstStyle/>
          <a:p>
            <a:r>
              <a:rPr lang="zh-CN" altLang="en-US" sz="3600" b="1" dirty="0">
                <a:latin typeface="楷体_GB2312" pitchFamily="49" charset="-122"/>
                <a:ea typeface="楷体_GB2312" pitchFamily="49" charset="-122"/>
              </a:rPr>
              <a:t>学考范围：必修模块的基本要求部分 </a:t>
            </a:r>
          </a:p>
        </p:txBody>
      </p:sp>
      <p:sp>
        <p:nvSpPr>
          <p:cNvPr id="7178" name="Rectangle 10"/>
          <p:cNvSpPr>
            <a:spLocks noChangeArrowheads="1"/>
          </p:cNvSpPr>
          <p:nvPr/>
        </p:nvSpPr>
        <p:spPr bwMode="auto">
          <a:xfrm>
            <a:off x="768138" y="3528095"/>
            <a:ext cx="2501006" cy="646331"/>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spAutoFit/>
          </a:bodyPr>
          <a:lstStyle/>
          <a:p>
            <a:r>
              <a:rPr lang="zh-CN" altLang="en-US" sz="3600" b="1" dirty="0">
                <a:latin typeface="楷体_GB2312" pitchFamily="49" charset="-122"/>
                <a:ea typeface="楷体_GB2312" pitchFamily="49" charset="-122"/>
              </a:rPr>
              <a:t>选考范围：</a:t>
            </a:r>
          </a:p>
        </p:txBody>
      </p:sp>
      <p:sp>
        <p:nvSpPr>
          <p:cNvPr id="7179" name="Rectangle 11"/>
          <p:cNvSpPr>
            <a:spLocks noChangeArrowheads="1"/>
          </p:cNvSpPr>
          <p:nvPr/>
        </p:nvSpPr>
        <p:spPr bwMode="auto">
          <a:xfrm>
            <a:off x="3648657" y="3312090"/>
            <a:ext cx="7009262" cy="646331"/>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CN" altLang="en-US" sz="3600" b="1" dirty="0">
                <a:latin typeface="楷体_GB2312" pitchFamily="49" charset="-122"/>
                <a:ea typeface="楷体_GB2312" pitchFamily="49" charset="-122"/>
              </a:rPr>
              <a:t>必修模块的发展要求部分</a:t>
            </a:r>
          </a:p>
        </p:txBody>
      </p:sp>
      <p:sp>
        <p:nvSpPr>
          <p:cNvPr id="7180" name="Rectangle 12"/>
          <p:cNvSpPr>
            <a:spLocks noChangeArrowheads="1"/>
          </p:cNvSpPr>
          <p:nvPr/>
        </p:nvSpPr>
        <p:spPr bwMode="auto">
          <a:xfrm>
            <a:off x="3648657" y="3888105"/>
            <a:ext cx="3168571" cy="646331"/>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CN" altLang="en-US" sz="3600" b="1" dirty="0">
                <a:latin typeface="楷体_GB2312" pitchFamily="49" charset="-122"/>
                <a:ea typeface="楷体_GB2312" pitchFamily="49" charset="-122"/>
              </a:rPr>
              <a:t>选修模块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1000"/>
                                        <p:tgtEl>
                                          <p:spTgt spid="7176"/>
                                        </p:tgtEl>
                                      </p:cBhvr>
                                    </p:animEffect>
                                    <p:anim calcmode="lin" valueType="num">
                                      <p:cBhvr>
                                        <p:cTn id="8" dur="1000" fill="hold"/>
                                        <p:tgtEl>
                                          <p:spTgt spid="7176"/>
                                        </p:tgtEl>
                                        <p:attrNameLst>
                                          <p:attrName>ppt_x</p:attrName>
                                        </p:attrNameLst>
                                      </p:cBhvr>
                                      <p:tavLst>
                                        <p:tav tm="0">
                                          <p:val>
                                            <p:strVal val="#ppt_x"/>
                                          </p:val>
                                        </p:tav>
                                        <p:tav tm="100000">
                                          <p:val>
                                            <p:strVal val="#ppt_x"/>
                                          </p:val>
                                        </p:tav>
                                      </p:tavLst>
                                    </p:anim>
                                    <p:anim calcmode="lin" valueType="num">
                                      <p:cBhvr>
                                        <p:cTn id="9"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177"/>
                                        </p:tgtEl>
                                        <p:attrNameLst>
                                          <p:attrName>style.visibility</p:attrName>
                                        </p:attrNameLst>
                                      </p:cBhvr>
                                      <p:to>
                                        <p:strVal val="visible"/>
                                      </p:to>
                                    </p:set>
                                    <p:animEffect transition="in" filter="fade">
                                      <p:cBhvr>
                                        <p:cTn id="14" dur="1000"/>
                                        <p:tgtEl>
                                          <p:spTgt spid="7177"/>
                                        </p:tgtEl>
                                      </p:cBhvr>
                                    </p:animEffect>
                                    <p:anim calcmode="lin" valueType="num">
                                      <p:cBhvr>
                                        <p:cTn id="15" dur="1000" fill="hold"/>
                                        <p:tgtEl>
                                          <p:spTgt spid="7177"/>
                                        </p:tgtEl>
                                        <p:attrNameLst>
                                          <p:attrName>ppt_x</p:attrName>
                                        </p:attrNameLst>
                                      </p:cBhvr>
                                      <p:tavLst>
                                        <p:tav tm="0">
                                          <p:val>
                                            <p:strVal val="#ppt_x"/>
                                          </p:val>
                                        </p:tav>
                                        <p:tav tm="100000">
                                          <p:val>
                                            <p:strVal val="#ppt_x"/>
                                          </p:val>
                                        </p:tav>
                                      </p:tavLst>
                                    </p:anim>
                                    <p:anim calcmode="lin" valueType="num">
                                      <p:cBhvr>
                                        <p:cTn id="16" dur="1000" fill="hold"/>
                                        <p:tgtEl>
                                          <p:spTgt spid="71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178"/>
                                        </p:tgtEl>
                                        <p:attrNameLst>
                                          <p:attrName>style.visibility</p:attrName>
                                        </p:attrNameLst>
                                      </p:cBhvr>
                                      <p:to>
                                        <p:strVal val="visible"/>
                                      </p:to>
                                    </p:set>
                                    <p:animEffect transition="in" filter="fade">
                                      <p:cBhvr>
                                        <p:cTn id="21" dur="1000"/>
                                        <p:tgtEl>
                                          <p:spTgt spid="7178"/>
                                        </p:tgtEl>
                                      </p:cBhvr>
                                    </p:animEffect>
                                    <p:anim calcmode="lin" valueType="num">
                                      <p:cBhvr>
                                        <p:cTn id="22" dur="1000" fill="hold"/>
                                        <p:tgtEl>
                                          <p:spTgt spid="7178"/>
                                        </p:tgtEl>
                                        <p:attrNameLst>
                                          <p:attrName>ppt_x</p:attrName>
                                        </p:attrNameLst>
                                      </p:cBhvr>
                                      <p:tavLst>
                                        <p:tav tm="0">
                                          <p:val>
                                            <p:strVal val="#ppt_x"/>
                                          </p:val>
                                        </p:tav>
                                        <p:tav tm="100000">
                                          <p:val>
                                            <p:strVal val="#ppt_x"/>
                                          </p:val>
                                        </p:tav>
                                      </p:tavLst>
                                    </p:anim>
                                    <p:anim calcmode="lin" valueType="num">
                                      <p:cBhvr>
                                        <p:cTn id="23"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179"/>
                                        </p:tgtEl>
                                        <p:attrNameLst>
                                          <p:attrName>style.visibility</p:attrName>
                                        </p:attrNameLst>
                                      </p:cBhvr>
                                      <p:to>
                                        <p:strVal val="visible"/>
                                      </p:to>
                                    </p:set>
                                    <p:animEffect transition="in" filter="fade">
                                      <p:cBhvr>
                                        <p:cTn id="28" dur="1000"/>
                                        <p:tgtEl>
                                          <p:spTgt spid="7179"/>
                                        </p:tgtEl>
                                      </p:cBhvr>
                                    </p:animEffect>
                                    <p:anim calcmode="lin" valueType="num">
                                      <p:cBhvr>
                                        <p:cTn id="29" dur="1000" fill="hold"/>
                                        <p:tgtEl>
                                          <p:spTgt spid="7179"/>
                                        </p:tgtEl>
                                        <p:attrNameLst>
                                          <p:attrName>ppt_x</p:attrName>
                                        </p:attrNameLst>
                                      </p:cBhvr>
                                      <p:tavLst>
                                        <p:tav tm="0">
                                          <p:val>
                                            <p:strVal val="#ppt_x"/>
                                          </p:val>
                                        </p:tav>
                                        <p:tav tm="100000">
                                          <p:val>
                                            <p:strVal val="#ppt_x"/>
                                          </p:val>
                                        </p:tav>
                                      </p:tavLst>
                                    </p:anim>
                                    <p:anim calcmode="lin" valueType="num">
                                      <p:cBhvr>
                                        <p:cTn id="30" dur="1000" fill="hold"/>
                                        <p:tgtEl>
                                          <p:spTgt spid="717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180"/>
                                        </p:tgtEl>
                                        <p:attrNameLst>
                                          <p:attrName>style.visibility</p:attrName>
                                        </p:attrNameLst>
                                      </p:cBhvr>
                                      <p:to>
                                        <p:strVal val="visible"/>
                                      </p:to>
                                    </p:set>
                                    <p:animEffect transition="in" filter="fade">
                                      <p:cBhvr>
                                        <p:cTn id="33" dur="1000"/>
                                        <p:tgtEl>
                                          <p:spTgt spid="7180"/>
                                        </p:tgtEl>
                                      </p:cBhvr>
                                    </p:animEffect>
                                    <p:anim calcmode="lin" valueType="num">
                                      <p:cBhvr>
                                        <p:cTn id="34" dur="1000" fill="hold"/>
                                        <p:tgtEl>
                                          <p:spTgt spid="7180"/>
                                        </p:tgtEl>
                                        <p:attrNameLst>
                                          <p:attrName>ppt_x</p:attrName>
                                        </p:attrNameLst>
                                      </p:cBhvr>
                                      <p:tavLst>
                                        <p:tav tm="0">
                                          <p:val>
                                            <p:strVal val="#ppt_x"/>
                                          </p:val>
                                        </p:tav>
                                        <p:tav tm="100000">
                                          <p:val>
                                            <p:strVal val="#ppt_x"/>
                                          </p:val>
                                        </p:tav>
                                      </p:tavLst>
                                    </p:anim>
                                    <p:anim calcmode="lin" valueType="num">
                                      <p:cBhvr>
                                        <p:cTn id="35" dur="1000" fill="hold"/>
                                        <p:tgtEl>
                                          <p:spTgt spid="7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7" grpId="0" animBg="1"/>
      <p:bldP spid="7178" grpId="0" animBg="1"/>
      <p:bldP spid="7179" grpId="0" animBg="1"/>
      <p:bldP spid="71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92035" y="172505"/>
            <a:ext cx="6721210" cy="646331"/>
          </a:xfrm>
          <a:prstGeom prst="rect">
            <a:avLst/>
          </a:prstGeom>
          <a:noFill/>
          <a:ln w="9525">
            <a:noFill/>
            <a:miter lim="800000"/>
            <a:headEnd/>
            <a:tailEnd/>
          </a:ln>
        </p:spPr>
        <p:txBody>
          <a:bodyPr anchor="ctr">
            <a:spAutoFit/>
          </a:bodyPr>
          <a:lstStyle/>
          <a:p>
            <a:r>
              <a:rPr lang="zh-CN" altLang="en-US" sz="3600" b="1" dirty="0">
                <a:solidFill>
                  <a:schemeClr val="bg1"/>
                </a:solidFill>
                <a:ea typeface="华文中宋" pitchFamily="2" charset="-122"/>
              </a:rPr>
              <a:t>一、高中历史学科介绍</a:t>
            </a:r>
          </a:p>
        </p:txBody>
      </p:sp>
      <p:sp>
        <p:nvSpPr>
          <p:cNvPr id="8195" name="Rectangle 3"/>
          <p:cNvSpPr>
            <a:spLocks noChangeArrowheads="1"/>
          </p:cNvSpPr>
          <p:nvPr/>
        </p:nvSpPr>
        <p:spPr bwMode="auto">
          <a:xfrm>
            <a:off x="768138" y="818836"/>
            <a:ext cx="4128744"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3</a:t>
            </a:r>
            <a:r>
              <a:rPr lang="zh-CN" altLang="en-US" sz="3600" b="1" dirty="0">
                <a:solidFill>
                  <a:schemeClr val="bg1"/>
                </a:solidFill>
                <a:ea typeface="华文中宋" pitchFamily="2" charset="-122"/>
              </a:rPr>
              <a:t>、考试要求</a:t>
            </a:r>
          </a:p>
        </p:txBody>
      </p:sp>
      <p:sp>
        <p:nvSpPr>
          <p:cNvPr id="9220" name="Rectangle 4"/>
          <p:cNvSpPr>
            <a:spLocks noChangeArrowheads="1"/>
          </p:cNvSpPr>
          <p:nvPr/>
        </p:nvSpPr>
        <p:spPr bwMode="auto">
          <a:xfrm>
            <a:off x="672121" y="1584043"/>
            <a:ext cx="2733441" cy="646331"/>
          </a:xfrm>
          <a:prstGeom prst="rect">
            <a:avLst/>
          </a:prstGeom>
          <a:noFill/>
          <a:ln w="9525" algn="ctr">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②</a:t>
            </a:r>
            <a:r>
              <a:rPr lang="zh-CN" altLang="en-US" sz="3600" b="1" dirty="0">
                <a:solidFill>
                  <a:schemeClr val="bg1"/>
                </a:solidFill>
                <a:latin typeface="楷体_GB2312" pitchFamily="49" charset="-122"/>
                <a:ea typeface="楷体_GB2312" pitchFamily="49" charset="-122"/>
              </a:rPr>
              <a:t>能力要求 </a:t>
            </a:r>
          </a:p>
        </p:txBody>
      </p:sp>
      <p:sp>
        <p:nvSpPr>
          <p:cNvPr id="9221" name="Rectangle 5"/>
          <p:cNvSpPr>
            <a:spLocks noChangeArrowheads="1"/>
          </p:cNvSpPr>
          <p:nvPr/>
        </p:nvSpPr>
        <p:spPr bwMode="auto">
          <a:xfrm>
            <a:off x="768138" y="2376064"/>
            <a:ext cx="5857055" cy="6463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en-US" altLang="zh-CN" sz="3600" b="1">
                <a:latin typeface="楷体_GB2312" pitchFamily="49" charset="-122"/>
                <a:ea typeface="楷体_GB2312" pitchFamily="49" charset="-122"/>
              </a:rPr>
              <a:t>A</a:t>
            </a:r>
            <a:r>
              <a:rPr lang="zh-CN" altLang="en-US" sz="3600" b="1">
                <a:latin typeface="楷体_GB2312" pitchFamily="49" charset="-122"/>
                <a:ea typeface="楷体_GB2312" pitchFamily="49" charset="-122"/>
              </a:rPr>
              <a:t>、信息处理能力 </a:t>
            </a:r>
          </a:p>
        </p:txBody>
      </p:sp>
      <p:sp>
        <p:nvSpPr>
          <p:cNvPr id="9225" name="Rectangle 9"/>
          <p:cNvSpPr>
            <a:spLocks noChangeArrowheads="1"/>
          </p:cNvSpPr>
          <p:nvPr/>
        </p:nvSpPr>
        <p:spPr bwMode="auto">
          <a:xfrm>
            <a:off x="672122" y="3096084"/>
            <a:ext cx="6159058" cy="58477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spAutoFit/>
          </a:bodyPr>
          <a:lstStyle/>
          <a:p>
            <a:r>
              <a:rPr lang="zh-CN" altLang="en-US" sz="3200" b="1" dirty="0">
                <a:latin typeface="楷体_GB2312" pitchFamily="49" charset="-122"/>
                <a:ea typeface="楷体_GB2312" pitchFamily="49" charset="-122"/>
              </a:rPr>
              <a:t>包括存储和提取信息两大环节。 </a:t>
            </a:r>
          </a:p>
        </p:txBody>
      </p:sp>
      <p:sp>
        <p:nvSpPr>
          <p:cNvPr id="9226" name="Rectangle 10"/>
          <p:cNvSpPr>
            <a:spLocks noChangeArrowheads="1"/>
          </p:cNvSpPr>
          <p:nvPr/>
        </p:nvSpPr>
        <p:spPr bwMode="auto">
          <a:xfrm>
            <a:off x="768138" y="3888106"/>
            <a:ext cx="9889781" cy="156966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3200" b="1" dirty="0">
                <a:latin typeface="楷体_GB2312" pitchFamily="49" charset="-122"/>
                <a:ea typeface="楷体_GB2312" pitchFamily="49" charset="-122"/>
              </a:rPr>
              <a:t>提取信息能力：</a:t>
            </a:r>
          </a:p>
          <a:p>
            <a:r>
              <a:rPr lang="zh-CN" altLang="en-US" sz="3200" b="1" dirty="0">
                <a:latin typeface="楷体_GB2312" pitchFamily="49" charset="-122"/>
                <a:ea typeface="楷体_GB2312" pitchFamily="49" charset="-122"/>
              </a:rPr>
              <a:t>一是指从知识库中选择和提取能够支持试题考核目标的信息。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221"/>
                                        </p:tgtEl>
                                        <p:attrNameLst>
                                          <p:attrName>style.visibility</p:attrName>
                                        </p:attrNameLst>
                                      </p:cBhvr>
                                      <p:to>
                                        <p:strVal val="visible"/>
                                      </p:to>
                                    </p:set>
                                    <p:animEffect transition="in" filter="fade">
                                      <p:cBhvr>
                                        <p:cTn id="14" dur="1000"/>
                                        <p:tgtEl>
                                          <p:spTgt spid="9221"/>
                                        </p:tgtEl>
                                      </p:cBhvr>
                                    </p:animEffect>
                                    <p:anim calcmode="lin" valueType="num">
                                      <p:cBhvr>
                                        <p:cTn id="15" dur="1000" fill="hold"/>
                                        <p:tgtEl>
                                          <p:spTgt spid="9221"/>
                                        </p:tgtEl>
                                        <p:attrNameLst>
                                          <p:attrName>ppt_x</p:attrName>
                                        </p:attrNameLst>
                                      </p:cBhvr>
                                      <p:tavLst>
                                        <p:tav tm="0">
                                          <p:val>
                                            <p:strVal val="#ppt_x"/>
                                          </p:val>
                                        </p:tav>
                                        <p:tav tm="100000">
                                          <p:val>
                                            <p:strVal val="#ppt_x"/>
                                          </p:val>
                                        </p:tav>
                                      </p:tavLst>
                                    </p:anim>
                                    <p:anim calcmode="lin" valueType="num">
                                      <p:cBhvr>
                                        <p:cTn id="16"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225"/>
                                        </p:tgtEl>
                                        <p:attrNameLst>
                                          <p:attrName>style.visibility</p:attrName>
                                        </p:attrNameLst>
                                      </p:cBhvr>
                                      <p:to>
                                        <p:strVal val="visible"/>
                                      </p:to>
                                    </p:set>
                                    <p:animEffect transition="in" filter="fade">
                                      <p:cBhvr>
                                        <p:cTn id="21" dur="1000"/>
                                        <p:tgtEl>
                                          <p:spTgt spid="9225"/>
                                        </p:tgtEl>
                                      </p:cBhvr>
                                    </p:animEffect>
                                    <p:anim calcmode="lin" valueType="num">
                                      <p:cBhvr>
                                        <p:cTn id="22" dur="1000" fill="hold"/>
                                        <p:tgtEl>
                                          <p:spTgt spid="9225"/>
                                        </p:tgtEl>
                                        <p:attrNameLst>
                                          <p:attrName>ppt_x</p:attrName>
                                        </p:attrNameLst>
                                      </p:cBhvr>
                                      <p:tavLst>
                                        <p:tav tm="0">
                                          <p:val>
                                            <p:strVal val="#ppt_x"/>
                                          </p:val>
                                        </p:tav>
                                        <p:tav tm="100000">
                                          <p:val>
                                            <p:strVal val="#ppt_x"/>
                                          </p:val>
                                        </p:tav>
                                      </p:tavLst>
                                    </p:anim>
                                    <p:anim calcmode="lin" valueType="num">
                                      <p:cBhvr>
                                        <p:cTn id="23" dur="1000" fill="hold"/>
                                        <p:tgtEl>
                                          <p:spTgt spid="92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226"/>
                                        </p:tgtEl>
                                        <p:attrNameLst>
                                          <p:attrName>style.visibility</p:attrName>
                                        </p:attrNameLst>
                                      </p:cBhvr>
                                      <p:to>
                                        <p:strVal val="visible"/>
                                      </p:to>
                                    </p:set>
                                    <p:animEffect transition="in" filter="fade">
                                      <p:cBhvr>
                                        <p:cTn id="28" dur="1000"/>
                                        <p:tgtEl>
                                          <p:spTgt spid="9226"/>
                                        </p:tgtEl>
                                      </p:cBhvr>
                                    </p:animEffect>
                                    <p:anim calcmode="lin" valueType="num">
                                      <p:cBhvr>
                                        <p:cTn id="29" dur="1000" fill="hold"/>
                                        <p:tgtEl>
                                          <p:spTgt spid="9226"/>
                                        </p:tgtEl>
                                        <p:attrNameLst>
                                          <p:attrName>ppt_x</p:attrName>
                                        </p:attrNameLst>
                                      </p:cBhvr>
                                      <p:tavLst>
                                        <p:tav tm="0">
                                          <p:val>
                                            <p:strVal val="#ppt_x"/>
                                          </p:val>
                                        </p:tav>
                                        <p:tav tm="100000">
                                          <p:val>
                                            <p:strVal val="#ppt_x"/>
                                          </p:val>
                                        </p:tav>
                                      </p:tavLst>
                                    </p:anim>
                                    <p:anim calcmode="lin" valueType="num">
                                      <p:cBhvr>
                                        <p:cTn id="30" dur="1000" fill="hold"/>
                                        <p:tgtEl>
                                          <p:spTgt spid="9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animBg="1"/>
      <p:bldP spid="9225" grpId="0" animBg="1"/>
      <p:bldP spid="92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ChangeArrowheads="1"/>
          </p:cNvSpPr>
          <p:nvPr/>
        </p:nvSpPr>
        <p:spPr bwMode="auto">
          <a:xfrm>
            <a:off x="672121" y="604517"/>
            <a:ext cx="9601729"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en-US" altLang="en-US" sz="2400" b="1" dirty="0" smtClean="0">
                <a:latin typeface="Times New Roman" pitchFamily="18" charset="0"/>
                <a:cs typeface="Times New Roman" pitchFamily="18" charset="0"/>
              </a:rPr>
              <a:t>（浙江省文综高考</a:t>
            </a:r>
            <a:r>
              <a:rPr lang="en-US" altLang="en-US" sz="2400" b="1" dirty="0">
                <a:latin typeface="Times New Roman" pitchFamily="18" charset="0"/>
                <a:cs typeface="Times New Roman" pitchFamily="18" charset="0"/>
              </a:rPr>
              <a:t>）</a:t>
            </a:r>
            <a:r>
              <a:rPr lang="en-US" altLang="zh-CN" sz="2400" b="1" dirty="0">
                <a:latin typeface="Times New Roman" pitchFamily="18" charset="0"/>
                <a:cs typeface="Times New Roman" pitchFamily="18" charset="0"/>
              </a:rPr>
              <a:t>16</a:t>
            </a:r>
            <a:r>
              <a:rPr lang="zh-CN" altLang="en-US" sz="2400" b="1" dirty="0">
                <a:latin typeface="Times New Roman" pitchFamily="18" charset="0"/>
                <a:cs typeface="Times New Roman" pitchFamily="18" charset="0"/>
              </a:rPr>
              <a:t>．从甲图到乙图，表明</a:t>
            </a:r>
          </a:p>
        </p:txBody>
      </p:sp>
      <p:pic>
        <p:nvPicPr>
          <p:cNvPr id="9219" name="Picture 7" descr="中学历史教学园地（www.zxls.com）——全国文章总量、访问量最大的历史教学网站。"/>
          <p:cNvPicPr>
            <a:picLocks noChangeAspect="1" noChangeArrowheads="1"/>
          </p:cNvPicPr>
          <p:nvPr/>
        </p:nvPicPr>
        <p:blipFill>
          <a:blip r:embed="rId2"/>
          <a:srcRect/>
          <a:stretch>
            <a:fillRect/>
          </a:stretch>
        </p:blipFill>
        <p:spPr bwMode="auto">
          <a:xfrm>
            <a:off x="2532053" y="1512041"/>
            <a:ext cx="2160389" cy="1620044"/>
          </a:xfrm>
          <a:prstGeom prst="rect">
            <a:avLst/>
          </a:prstGeom>
          <a:noFill/>
          <a:ln w="9525">
            <a:noFill/>
            <a:miter lim="800000"/>
            <a:headEnd/>
            <a:tailEnd/>
          </a:ln>
        </p:spPr>
      </p:pic>
      <p:pic>
        <p:nvPicPr>
          <p:cNvPr id="9220" name="Picture 6" descr="中学历史教学园地（www.zxls.com）——全国文章总量、访问量最大的历史教学网站。"/>
          <p:cNvPicPr>
            <a:picLocks noChangeAspect="1" noChangeArrowheads="1"/>
          </p:cNvPicPr>
          <p:nvPr/>
        </p:nvPicPr>
        <p:blipFill>
          <a:blip r:embed="rId3"/>
          <a:srcRect/>
          <a:stretch>
            <a:fillRect/>
          </a:stretch>
        </p:blipFill>
        <p:spPr bwMode="auto">
          <a:xfrm>
            <a:off x="5689024" y="1494041"/>
            <a:ext cx="2232402" cy="1638044"/>
          </a:xfrm>
          <a:prstGeom prst="rect">
            <a:avLst/>
          </a:prstGeom>
          <a:noFill/>
          <a:ln w="9525">
            <a:noFill/>
            <a:miter lim="800000"/>
            <a:headEnd/>
            <a:tailEnd/>
          </a:ln>
        </p:spPr>
      </p:pic>
      <p:sp>
        <p:nvSpPr>
          <p:cNvPr id="9221" name="Text Box 5" descr="中学历史教学园地（www.zxls.com）——全国文章总量、访问量最大的历史教学网站。"/>
          <p:cNvSpPr txBox="1">
            <a:spLocks noChangeArrowheads="1"/>
          </p:cNvSpPr>
          <p:nvPr/>
        </p:nvSpPr>
        <p:spPr bwMode="auto">
          <a:xfrm>
            <a:off x="2173277" y="3168086"/>
            <a:ext cx="2496450" cy="707886"/>
          </a:xfrm>
          <a:prstGeom prst="rect">
            <a:avLst/>
          </a:prstGeom>
          <a:noFill/>
          <a:ln w="9525">
            <a:noFill/>
            <a:miter lim="800000"/>
            <a:headEnd/>
            <a:tailEnd/>
          </a:ln>
        </p:spPr>
        <p:txBody>
          <a:bodyPr>
            <a:spAutoFit/>
          </a:bodyPr>
          <a:lstStyle/>
          <a:p>
            <a:pPr algn="ctr"/>
            <a:r>
              <a:rPr lang="zh-CN" altLang="en-US" sz="2000" b="1" dirty="0">
                <a:solidFill>
                  <a:schemeClr val="bg1"/>
                </a:solidFill>
                <a:latin typeface="Times New Roman" pitchFamily="18" charset="0"/>
                <a:cs typeface="Times New Roman" pitchFamily="18" charset="0"/>
              </a:rPr>
              <a:t>甲图  清初男子剃发蓄辫</a:t>
            </a:r>
            <a:endParaRPr lang="zh-CN" altLang="en-US" sz="2000" b="1" dirty="0">
              <a:solidFill>
                <a:schemeClr val="bg1"/>
              </a:solidFill>
            </a:endParaRPr>
          </a:p>
        </p:txBody>
      </p:sp>
      <p:sp>
        <p:nvSpPr>
          <p:cNvPr id="9222" name="Rectangle 10"/>
          <p:cNvSpPr>
            <a:spLocks noChangeArrowheads="1"/>
          </p:cNvSpPr>
          <p:nvPr/>
        </p:nvSpPr>
        <p:spPr bwMode="auto">
          <a:xfrm>
            <a:off x="2173277" y="4176113"/>
            <a:ext cx="6013185" cy="15696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spAutoFit/>
          </a:bodyPr>
          <a:lstStyle/>
          <a:p>
            <a:pPr indent="266700"/>
            <a:r>
              <a:rPr lang="en-US" altLang="zh-CN" sz="2400" b="1" dirty="0">
                <a:latin typeface="Times New Roman" pitchFamily="18" charset="0"/>
                <a:cs typeface="Times New Roman" pitchFamily="18" charset="0"/>
              </a:rPr>
              <a:t>A</a:t>
            </a:r>
            <a:r>
              <a:rPr lang="zh-CN" altLang="en-US" sz="2400" b="1" dirty="0">
                <a:latin typeface="Times New Roman" pitchFamily="18" charset="0"/>
                <a:cs typeface="Times New Roman" pitchFamily="18" charset="0"/>
              </a:rPr>
              <a:t>．先进习俗必然取代落后习俗         </a:t>
            </a:r>
          </a:p>
          <a:p>
            <a:pPr indent="266700"/>
            <a:r>
              <a:rPr lang="en-US" altLang="zh-CN" sz="2400" b="1" dirty="0">
                <a:solidFill>
                  <a:srgbClr val="FF0000"/>
                </a:solidFill>
                <a:latin typeface="Times New Roman" pitchFamily="18" charset="0"/>
                <a:cs typeface="Times New Roman" pitchFamily="18" charset="0"/>
              </a:rPr>
              <a:t>B</a:t>
            </a:r>
            <a:r>
              <a:rPr lang="zh-CN" altLang="en-US" sz="2400" b="1" dirty="0">
                <a:solidFill>
                  <a:srgbClr val="FF0000"/>
                </a:solidFill>
                <a:latin typeface="Times New Roman" pitchFamily="18" charset="0"/>
                <a:cs typeface="Times New Roman" pitchFamily="18" charset="0"/>
              </a:rPr>
              <a:t>．某些生活习俗具有深刻的政治意义</a:t>
            </a:r>
            <a:endParaRPr lang="zh-CN" altLang="en-US" sz="2400" b="1" dirty="0"/>
          </a:p>
          <a:p>
            <a:pPr indent="266700" eaLnBrk="0" hangingPunct="0"/>
            <a:r>
              <a:rPr lang="en-US" altLang="zh-CN" sz="2400" b="1" dirty="0">
                <a:latin typeface="Times New Roman" pitchFamily="18" charset="0"/>
                <a:cs typeface="Times New Roman" pitchFamily="18" charset="0"/>
              </a:rPr>
              <a:t>C</a:t>
            </a:r>
            <a:r>
              <a:rPr lang="zh-CN" altLang="en-US" sz="2400" b="1" dirty="0">
                <a:latin typeface="Times New Roman" pitchFamily="18" charset="0"/>
                <a:cs typeface="Times New Roman" pitchFamily="18" charset="0"/>
              </a:rPr>
              <a:t>．专制王朝由强大走向败落的历史命运 </a:t>
            </a:r>
          </a:p>
          <a:p>
            <a:pPr indent="266700" eaLnBrk="0" hangingPunct="0"/>
            <a:r>
              <a:rPr lang="en-US" altLang="zh-CN" sz="2400" b="1" dirty="0">
                <a:latin typeface="Times New Roman" pitchFamily="18" charset="0"/>
                <a:cs typeface="Times New Roman" pitchFamily="18" charset="0"/>
              </a:rPr>
              <a:t>D</a:t>
            </a:r>
            <a:r>
              <a:rPr lang="zh-CN" altLang="en-US" sz="2400" b="1" dirty="0">
                <a:latin typeface="Times New Roman" pitchFamily="18" charset="0"/>
                <a:cs typeface="Times New Roman" pitchFamily="18" charset="0"/>
              </a:rPr>
              <a:t>．专制与民主的斗争是一个漫长的过程</a:t>
            </a:r>
            <a:endParaRPr lang="zh-CN" altLang="en-US" sz="2400" b="1" dirty="0"/>
          </a:p>
        </p:txBody>
      </p:sp>
      <p:sp>
        <p:nvSpPr>
          <p:cNvPr id="9223" name="Text Box 11" descr="中学历史教学园地（www.zxls.com）——全国文章总量、访问量最大的历史教学网站。"/>
          <p:cNvSpPr txBox="1">
            <a:spLocks noChangeArrowheads="1"/>
          </p:cNvSpPr>
          <p:nvPr/>
        </p:nvSpPr>
        <p:spPr bwMode="auto">
          <a:xfrm>
            <a:off x="5328959" y="3240088"/>
            <a:ext cx="2592467" cy="707886"/>
          </a:xfrm>
          <a:prstGeom prst="rect">
            <a:avLst/>
          </a:prstGeom>
          <a:noFill/>
          <a:ln w="9525">
            <a:noFill/>
            <a:miter lim="800000"/>
            <a:headEnd/>
            <a:tailEnd/>
          </a:ln>
        </p:spPr>
        <p:txBody>
          <a:bodyPr>
            <a:spAutoFit/>
          </a:bodyPr>
          <a:lstStyle/>
          <a:p>
            <a:pPr algn="ctr"/>
            <a:r>
              <a:rPr lang="zh-CN" altLang="en-US" sz="2000" b="1" dirty="0">
                <a:solidFill>
                  <a:schemeClr val="bg1"/>
                </a:solidFill>
                <a:latin typeface="Times New Roman" pitchFamily="18" charset="0"/>
                <a:cs typeface="Times New Roman" pitchFamily="18" charset="0"/>
              </a:rPr>
              <a:t>乙图  民国初年男子剪辫</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92035" y="172505"/>
            <a:ext cx="6721210" cy="646331"/>
          </a:xfrm>
          <a:prstGeom prst="rect">
            <a:avLst/>
          </a:prstGeom>
          <a:noFill/>
          <a:ln w="9525">
            <a:noFill/>
            <a:miter lim="800000"/>
            <a:headEnd/>
            <a:tailEnd/>
          </a:ln>
        </p:spPr>
        <p:txBody>
          <a:bodyPr anchor="ctr">
            <a:spAutoFit/>
          </a:bodyPr>
          <a:lstStyle/>
          <a:p>
            <a:r>
              <a:rPr lang="zh-CN" altLang="en-US" sz="3600" b="1" dirty="0">
                <a:solidFill>
                  <a:schemeClr val="bg1"/>
                </a:solidFill>
                <a:ea typeface="华文中宋" pitchFamily="2" charset="-122"/>
              </a:rPr>
              <a:t>一、高中历史学科介绍</a:t>
            </a:r>
          </a:p>
        </p:txBody>
      </p:sp>
      <p:sp>
        <p:nvSpPr>
          <p:cNvPr id="10243" name="Rectangle 3"/>
          <p:cNvSpPr>
            <a:spLocks noChangeArrowheads="1"/>
          </p:cNvSpPr>
          <p:nvPr/>
        </p:nvSpPr>
        <p:spPr bwMode="auto">
          <a:xfrm>
            <a:off x="672121" y="864024"/>
            <a:ext cx="4128744"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3</a:t>
            </a:r>
            <a:r>
              <a:rPr lang="zh-CN" altLang="en-US" sz="3600" b="1" dirty="0">
                <a:solidFill>
                  <a:schemeClr val="bg1"/>
                </a:solidFill>
                <a:ea typeface="华文中宋" pitchFamily="2" charset="-122"/>
              </a:rPr>
              <a:t>、考试要求</a:t>
            </a:r>
          </a:p>
        </p:txBody>
      </p:sp>
      <p:sp>
        <p:nvSpPr>
          <p:cNvPr id="10244" name="Rectangle 4"/>
          <p:cNvSpPr>
            <a:spLocks noChangeArrowheads="1"/>
          </p:cNvSpPr>
          <p:nvPr/>
        </p:nvSpPr>
        <p:spPr bwMode="auto">
          <a:xfrm>
            <a:off x="672121" y="1584043"/>
            <a:ext cx="2733441" cy="646331"/>
          </a:xfrm>
          <a:prstGeom prst="rect">
            <a:avLst/>
          </a:prstGeom>
          <a:noFill/>
          <a:ln w="9525" algn="ctr">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②</a:t>
            </a:r>
            <a:r>
              <a:rPr lang="zh-CN" altLang="en-US" sz="3600" b="1" dirty="0">
                <a:solidFill>
                  <a:schemeClr val="bg1"/>
                </a:solidFill>
                <a:latin typeface="楷体_GB2312" pitchFamily="49" charset="-122"/>
                <a:ea typeface="楷体_GB2312" pitchFamily="49" charset="-122"/>
              </a:rPr>
              <a:t>能力要求 </a:t>
            </a:r>
          </a:p>
        </p:txBody>
      </p:sp>
      <p:sp>
        <p:nvSpPr>
          <p:cNvPr id="10245" name="Rectangle 5"/>
          <p:cNvSpPr>
            <a:spLocks noChangeArrowheads="1"/>
          </p:cNvSpPr>
          <p:nvPr/>
        </p:nvSpPr>
        <p:spPr bwMode="auto">
          <a:xfrm>
            <a:off x="768138" y="2376064"/>
            <a:ext cx="6241124" cy="6463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en-US" altLang="zh-CN" sz="3600" b="1" dirty="0">
                <a:latin typeface="楷体_GB2312" pitchFamily="49" charset="-122"/>
                <a:ea typeface="楷体_GB2312" pitchFamily="49" charset="-122"/>
              </a:rPr>
              <a:t>A</a:t>
            </a:r>
            <a:r>
              <a:rPr lang="zh-CN" altLang="en-US" sz="3600" b="1" dirty="0">
                <a:latin typeface="楷体_GB2312" pitchFamily="49" charset="-122"/>
                <a:ea typeface="楷体_GB2312" pitchFamily="49" charset="-122"/>
              </a:rPr>
              <a:t>、信息处理能力 </a:t>
            </a:r>
          </a:p>
        </p:txBody>
      </p:sp>
      <p:sp>
        <p:nvSpPr>
          <p:cNvPr id="10246" name="Rectangle 6"/>
          <p:cNvSpPr>
            <a:spLocks noChangeArrowheads="1"/>
          </p:cNvSpPr>
          <p:nvPr/>
        </p:nvSpPr>
        <p:spPr bwMode="auto">
          <a:xfrm>
            <a:off x="672122" y="3096084"/>
            <a:ext cx="6159058" cy="58477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spAutoFit/>
          </a:bodyPr>
          <a:lstStyle/>
          <a:p>
            <a:r>
              <a:rPr lang="zh-CN" altLang="en-US" sz="3200" b="1" dirty="0">
                <a:latin typeface="楷体_GB2312" pitchFamily="49" charset="-122"/>
                <a:ea typeface="楷体_GB2312" pitchFamily="49" charset="-122"/>
              </a:rPr>
              <a:t>包括存储和提取信息两大环节。 </a:t>
            </a:r>
          </a:p>
        </p:txBody>
      </p:sp>
      <p:sp>
        <p:nvSpPr>
          <p:cNvPr id="23559" name="Rectangle 7"/>
          <p:cNvSpPr>
            <a:spLocks noChangeArrowheads="1"/>
          </p:cNvSpPr>
          <p:nvPr/>
        </p:nvSpPr>
        <p:spPr bwMode="auto">
          <a:xfrm>
            <a:off x="768138" y="3802604"/>
            <a:ext cx="9889781" cy="2062103"/>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3200" b="1" dirty="0">
                <a:latin typeface="楷体_GB2312" pitchFamily="49" charset="-122"/>
                <a:ea typeface="楷体_GB2312" pitchFamily="49" charset="-122"/>
              </a:rPr>
              <a:t>提取信息能力：</a:t>
            </a:r>
          </a:p>
          <a:p>
            <a:r>
              <a:rPr lang="zh-CN" altLang="en-US" sz="3200" b="1" dirty="0">
                <a:latin typeface="楷体_GB2312" pitchFamily="49" charset="-122"/>
                <a:ea typeface="楷体_GB2312" pitchFamily="49" charset="-122"/>
              </a:rPr>
              <a:t>一是指从知识库中选择和提取能够支持试题考核目标的信息。</a:t>
            </a:r>
          </a:p>
          <a:p>
            <a:r>
              <a:rPr lang="zh-CN" altLang="en-US" sz="3200" b="1" dirty="0">
                <a:latin typeface="楷体_GB2312" pitchFamily="49" charset="-122"/>
                <a:ea typeface="楷体_GB2312" pitchFamily="49" charset="-122"/>
              </a:rPr>
              <a:t>二是从历史材料中获取和提取历史信息的能力。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559">
                                            <p:txEl>
                                              <p:pRg st="2" end="2"/>
                                            </p:txEl>
                                          </p:spTgt>
                                        </p:tgtEl>
                                        <p:attrNameLst>
                                          <p:attrName>style.visibility</p:attrName>
                                        </p:attrNameLst>
                                      </p:cBhvr>
                                      <p:to>
                                        <p:strVal val="visible"/>
                                      </p:to>
                                    </p:set>
                                    <p:animEffect transition="in" filter="fade">
                                      <p:cBhvr>
                                        <p:cTn id="7" dur="1000"/>
                                        <p:tgtEl>
                                          <p:spTgt spid="23559">
                                            <p:txEl>
                                              <p:pRg st="2" end="2"/>
                                            </p:txEl>
                                          </p:spTgt>
                                        </p:tgtEl>
                                      </p:cBhvr>
                                    </p:animEffect>
                                    <p:anim calcmode="lin" valueType="num">
                                      <p:cBhvr>
                                        <p:cTn id="8" dur="1000" fill="hold"/>
                                        <p:tgtEl>
                                          <p:spTgt spid="2355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35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sz="4000" dirty="0">
                <a:solidFill>
                  <a:schemeClr val="bg1"/>
                </a:solidFill>
              </a:rPr>
              <a:t>三个工人</a:t>
            </a:r>
          </a:p>
        </p:txBody>
      </p:sp>
      <p:sp>
        <p:nvSpPr>
          <p:cNvPr id="6147" name="Rectangle 3"/>
          <p:cNvSpPr>
            <a:spLocks noGrp="1" noChangeArrowheads="1"/>
          </p:cNvSpPr>
          <p:nvPr>
            <p:ph type="body" idx="1"/>
          </p:nvPr>
        </p:nvSpPr>
        <p:spPr>
          <a:xfrm>
            <a:off x="384069" y="1296035"/>
            <a:ext cx="11138006" cy="4276616"/>
          </a:xfrm>
        </p:spPr>
        <p:txBody>
          <a:bodyPr>
            <a:normAutofit fontScale="92500"/>
          </a:bodyPr>
          <a:lstStyle/>
          <a:p>
            <a:r>
              <a:rPr lang="zh-CN" altLang="en-US" dirty="0">
                <a:solidFill>
                  <a:schemeClr val="bg1"/>
                </a:solidFill>
              </a:rPr>
              <a:t>三个工人在砌一堵墙。</a:t>
            </a:r>
          </a:p>
          <a:p>
            <a:r>
              <a:rPr lang="zh-CN" altLang="en-US" dirty="0">
                <a:solidFill>
                  <a:schemeClr val="bg1"/>
                </a:solidFill>
              </a:rPr>
              <a:t>有人过来问：</a:t>
            </a:r>
            <a:r>
              <a:rPr lang="zh-CN" altLang="en-US" dirty="0">
                <a:solidFill>
                  <a:schemeClr val="bg1"/>
                </a:solidFill>
                <a:latin typeface="Times New Roman"/>
              </a:rPr>
              <a:t>“</a:t>
            </a:r>
            <a:r>
              <a:rPr lang="zh-CN" altLang="en-US" dirty="0">
                <a:solidFill>
                  <a:schemeClr val="bg1"/>
                </a:solidFill>
              </a:rPr>
              <a:t>你们在干什么</a:t>
            </a:r>
            <a:r>
              <a:rPr lang="en-US" altLang="zh-CN" dirty="0">
                <a:solidFill>
                  <a:schemeClr val="bg1"/>
                </a:solidFill>
              </a:rPr>
              <a:t>?</a:t>
            </a:r>
            <a:r>
              <a:rPr lang="en-US" altLang="zh-CN" dirty="0">
                <a:solidFill>
                  <a:schemeClr val="bg1"/>
                </a:solidFill>
                <a:latin typeface="Times New Roman"/>
              </a:rPr>
              <a:t>”</a:t>
            </a:r>
            <a:endParaRPr lang="en-US" altLang="zh-CN" dirty="0">
              <a:solidFill>
                <a:schemeClr val="bg1"/>
              </a:solidFill>
            </a:endParaRPr>
          </a:p>
          <a:p>
            <a:r>
              <a:rPr lang="zh-CN" altLang="en-US" dirty="0">
                <a:solidFill>
                  <a:schemeClr val="bg1"/>
                </a:solidFill>
              </a:rPr>
              <a:t>第一个人没好气地说：</a:t>
            </a:r>
            <a:r>
              <a:rPr lang="zh-CN" altLang="en-US" dirty="0">
                <a:solidFill>
                  <a:schemeClr val="bg1"/>
                </a:solidFill>
                <a:latin typeface="Times New Roman"/>
              </a:rPr>
              <a:t>“</a:t>
            </a:r>
            <a:r>
              <a:rPr lang="zh-CN" altLang="en-US" dirty="0">
                <a:solidFill>
                  <a:schemeClr val="bg1"/>
                </a:solidFill>
              </a:rPr>
              <a:t>没看见吗</a:t>
            </a:r>
            <a:r>
              <a:rPr lang="en-US" altLang="zh-CN" dirty="0">
                <a:solidFill>
                  <a:schemeClr val="bg1"/>
                </a:solidFill>
              </a:rPr>
              <a:t>?</a:t>
            </a:r>
            <a:r>
              <a:rPr lang="zh-CN" altLang="en-US" dirty="0">
                <a:solidFill>
                  <a:schemeClr val="bg1"/>
                </a:solidFill>
              </a:rPr>
              <a:t>砌墙。</a:t>
            </a:r>
            <a:r>
              <a:rPr lang="zh-CN" altLang="en-US" dirty="0">
                <a:solidFill>
                  <a:schemeClr val="bg1"/>
                </a:solidFill>
                <a:latin typeface="Times New Roman"/>
              </a:rPr>
              <a:t>”</a:t>
            </a:r>
            <a:endParaRPr lang="zh-CN" altLang="en-US" dirty="0">
              <a:solidFill>
                <a:schemeClr val="bg1"/>
              </a:solidFill>
            </a:endParaRPr>
          </a:p>
          <a:p>
            <a:r>
              <a:rPr lang="zh-CN" altLang="en-US" dirty="0">
                <a:solidFill>
                  <a:schemeClr val="bg1"/>
                </a:solidFill>
              </a:rPr>
              <a:t>第二个人抬头笑了笑，说：</a:t>
            </a:r>
            <a:r>
              <a:rPr lang="zh-CN" altLang="en-US" dirty="0">
                <a:solidFill>
                  <a:schemeClr val="bg1"/>
                </a:solidFill>
                <a:latin typeface="Times New Roman"/>
              </a:rPr>
              <a:t>“</a:t>
            </a:r>
            <a:r>
              <a:rPr lang="zh-CN" altLang="en-US" dirty="0">
                <a:solidFill>
                  <a:schemeClr val="bg1"/>
                </a:solidFill>
              </a:rPr>
              <a:t>我们在盖一幢高楼。</a:t>
            </a:r>
            <a:r>
              <a:rPr lang="zh-CN" altLang="en-US" dirty="0">
                <a:solidFill>
                  <a:schemeClr val="bg1"/>
                </a:solidFill>
                <a:latin typeface="Times New Roman"/>
              </a:rPr>
              <a:t>”</a:t>
            </a:r>
            <a:endParaRPr lang="zh-CN" altLang="en-US" dirty="0">
              <a:solidFill>
                <a:schemeClr val="bg1"/>
              </a:solidFill>
            </a:endParaRPr>
          </a:p>
          <a:p>
            <a:r>
              <a:rPr lang="zh-CN" altLang="en-US" dirty="0">
                <a:solidFill>
                  <a:schemeClr val="bg1"/>
                </a:solidFill>
              </a:rPr>
              <a:t>第三个人边干边哼着歌曲，他的笑容很灿烂：</a:t>
            </a:r>
            <a:r>
              <a:rPr lang="zh-CN" altLang="en-US" dirty="0">
                <a:solidFill>
                  <a:schemeClr val="bg1"/>
                </a:solidFill>
                <a:latin typeface="Times New Roman"/>
              </a:rPr>
              <a:t>“</a:t>
            </a:r>
            <a:r>
              <a:rPr lang="zh-CN" altLang="en-US" dirty="0">
                <a:solidFill>
                  <a:schemeClr val="bg1"/>
                </a:solidFill>
              </a:rPr>
              <a:t>我们正在建设一个城市。</a:t>
            </a:r>
            <a:r>
              <a:rPr lang="zh-CN" altLang="en-US" dirty="0">
                <a:solidFill>
                  <a:schemeClr val="bg1"/>
                </a:solidFill>
                <a:latin typeface="Times New Roman"/>
              </a:rPr>
              <a:t>”</a:t>
            </a:r>
            <a:endParaRPr lang="zh-CN" altLang="en-US" dirty="0">
              <a:solidFill>
                <a:schemeClr val="bg1"/>
              </a:solidFill>
            </a:endParaRPr>
          </a:p>
          <a:p>
            <a:r>
              <a:rPr lang="zh-CN" altLang="en-US" dirty="0">
                <a:solidFill>
                  <a:schemeClr val="bg1"/>
                </a:solidFill>
              </a:rPr>
              <a:t>十年后，第一个人在另一个工地上砌墙；第二个人坐在办公室中画蓝图，他成了工程师；第三个人呢，是前两个人的老板。</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864156" y="403512"/>
            <a:ext cx="9601729"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000" b="1" dirty="0" smtClean="0">
                <a:latin typeface="Times New Roman" pitchFamily="18" charset="0"/>
                <a:cs typeface="Times New Roman" pitchFamily="18" charset="0"/>
              </a:rPr>
              <a:t>（浙江省</a:t>
            </a:r>
            <a:r>
              <a:rPr lang="zh-CN" altLang="en-US" sz="2000" b="1" dirty="0">
                <a:latin typeface="Times New Roman" pitchFamily="18" charset="0"/>
                <a:cs typeface="Times New Roman" pitchFamily="18" charset="0"/>
              </a:rPr>
              <a:t>文综高考）</a:t>
            </a:r>
            <a:r>
              <a:rPr lang="en-US" altLang="zh-CN" sz="2000" b="1" dirty="0">
                <a:latin typeface="Times New Roman" pitchFamily="18" charset="0"/>
                <a:cs typeface="Times New Roman" pitchFamily="18" charset="0"/>
              </a:rPr>
              <a:t>14</a:t>
            </a:r>
            <a:r>
              <a:rPr lang="zh-CN" altLang="en-US" sz="2000" b="1" dirty="0">
                <a:latin typeface="Times New Roman" pitchFamily="18" charset="0"/>
                <a:cs typeface="Times New Roman" pitchFamily="18" charset="0"/>
              </a:rPr>
              <a:t>．下列是宋、元、民国、当代编纂的浙江地方志及其部分目录，这些地方志按先后排列是</a:t>
            </a:r>
            <a:endParaRPr lang="zh-CN" altLang="en-US" sz="2000" b="1" dirty="0"/>
          </a:p>
        </p:txBody>
      </p:sp>
      <p:graphicFrame>
        <p:nvGraphicFramePr>
          <p:cNvPr id="10325" name="Group 85"/>
          <p:cNvGraphicFramePr>
            <a:graphicFrameLocks noGrp="1"/>
          </p:cNvGraphicFramePr>
          <p:nvPr/>
        </p:nvGraphicFramePr>
        <p:xfrm>
          <a:off x="1248225" y="1479360"/>
          <a:ext cx="9217660" cy="1793408"/>
        </p:xfrm>
        <a:graphic>
          <a:graphicData uri="http://schemas.openxmlformats.org/drawingml/2006/table">
            <a:tbl>
              <a:tblPr/>
              <a:tblGrid>
                <a:gridCol w="746135"/>
                <a:gridCol w="1780321"/>
                <a:gridCol w="6691204"/>
              </a:tblGrid>
              <a:tr h="374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900" b="1" i="0" u="none" strike="noStrike" cap="none" normalizeH="0" baseline="0" dirty="0" smtClean="0">
                          <a:ln>
                            <a:noFill/>
                          </a:ln>
                          <a:solidFill>
                            <a:schemeClr val="bg1"/>
                          </a:solidFill>
                          <a:effectLst/>
                          <a:latin typeface="宋体" pitchFamily="2" charset="-122"/>
                          <a:ea typeface="楷体_GB2312" pitchFamily="49" charset="-122"/>
                          <a:cs typeface="Times New Roman" pitchFamily="18" charset="0"/>
                        </a:rPr>
                        <a:t>①</a:t>
                      </a:r>
                      <a:endParaRPr kumimoji="0" lang="en-US" altLang="zh-CN" sz="1900" b="1" i="0" u="none" strike="noStrike" cap="none" normalizeH="0" baseline="0" dirty="0" smtClean="0">
                        <a:ln>
                          <a:noFill/>
                        </a:ln>
                        <a:solidFill>
                          <a:schemeClr val="bg1"/>
                        </a:solidFill>
                        <a:effectLst/>
                        <a:latin typeface="Arial" charset="0"/>
                        <a:ea typeface="楷体_GB2312" pitchFamily="49" charset="-122"/>
                        <a:cs typeface="Times New Roman" pitchFamily="18" charset="0"/>
                      </a:endParaRPr>
                    </a:p>
                  </a:txBody>
                  <a:tcPr marL="115221" marR="115221" marT="43201" marB="43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a:t>
                      </a:r>
                      <a:r>
                        <a:rPr kumimoji="0" lang="zh-CN" altLang="en-US"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山阴志</a:t>
                      </a:r>
                      <a:r>
                        <a:rPr kumimoji="0" lang="en-US" altLang="zh-CN"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a:t>
                      </a:r>
                      <a:endParaRPr kumimoji="0" lang="en-US" altLang="zh-CN" sz="1900" b="1" i="0" u="none" strike="noStrike" cap="none" normalizeH="0" baseline="0" smtClean="0">
                        <a:ln>
                          <a:noFill/>
                        </a:ln>
                        <a:solidFill>
                          <a:schemeClr val="bg1"/>
                        </a:solidFill>
                        <a:effectLst/>
                        <a:latin typeface="Arial" charset="0"/>
                        <a:ea typeface="楷体_GB2312" pitchFamily="49" charset="-122"/>
                        <a:cs typeface="Times New Roman" pitchFamily="18" charset="0"/>
                      </a:endParaRPr>
                    </a:p>
                  </a:txBody>
                  <a:tcPr marL="115221" marR="115221" marT="43201" marB="43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dirty="0" smtClean="0">
                          <a:ln>
                            <a:noFill/>
                          </a:ln>
                          <a:solidFill>
                            <a:schemeClr val="bg1"/>
                          </a:solidFill>
                          <a:effectLst/>
                          <a:latin typeface="宋体" pitchFamily="2" charset="-122"/>
                          <a:ea typeface="楷体_GB2312" pitchFamily="49" charset="-122"/>
                          <a:cs typeface="Times New Roman" pitchFamily="18" charset="0"/>
                        </a:rPr>
                        <a:t>选举、书院、学堂、新军、警察</a:t>
                      </a:r>
                      <a:endParaRPr kumimoji="0" lang="zh-CN" altLang="en-US" sz="1900" b="1" i="0" u="none" strike="noStrike" cap="none" normalizeH="0" baseline="0" dirty="0" smtClean="0">
                        <a:ln>
                          <a:noFill/>
                        </a:ln>
                        <a:solidFill>
                          <a:schemeClr val="bg1"/>
                        </a:solidFill>
                        <a:effectLst/>
                        <a:latin typeface="Arial" charset="0"/>
                        <a:ea typeface="楷体_GB2312" pitchFamily="49" charset="-122"/>
                        <a:cs typeface="Times New Roman" pitchFamily="18" charset="0"/>
                      </a:endParaRPr>
                    </a:p>
                  </a:txBody>
                  <a:tcPr marL="115221" marR="115221" marT="43201" marB="432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②</a:t>
                      </a:r>
                      <a:endParaRPr kumimoji="0" lang="en-US" altLang="zh-CN" sz="1900" b="1" i="0" u="none" strike="noStrike" cap="none" normalizeH="0" baseline="0" smtClean="0">
                        <a:ln>
                          <a:noFill/>
                        </a:ln>
                        <a:solidFill>
                          <a:schemeClr val="bg1"/>
                        </a:solidFill>
                        <a:effectLst/>
                        <a:latin typeface="Arial" charset="0"/>
                        <a:ea typeface="楷体_GB2312" pitchFamily="49" charset="-122"/>
                        <a:cs typeface="Times New Roman" pitchFamily="18" charset="0"/>
                      </a:endParaRPr>
                    </a:p>
                  </a:txBody>
                  <a:tcPr marL="115221" marR="115221" marT="43201" marB="43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a:t>
                      </a:r>
                      <a:r>
                        <a:rPr kumimoji="0" lang="zh-CN" altLang="en-US"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临安志</a:t>
                      </a:r>
                      <a:r>
                        <a:rPr kumimoji="0" lang="en-US" altLang="zh-CN"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a:t>
                      </a:r>
                      <a:endParaRPr kumimoji="0" lang="en-US" altLang="zh-CN" sz="1900" b="1" i="0" u="none" strike="noStrike" cap="none" normalizeH="0" baseline="0" smtClean="0">
                        <a:ln>
                          <a:noFill/>
                        </a:ln>
                        <a:solidFill>
                          <a:schemeClr val="bg1"/>
                        </a:solidFill>
                        <a:effectLst/>
                        <a:latin typeface="Arial" charset="0"/>
                        <a:ea typeface="楷体_GB2312" pitchFamily="49" charset="-122"/>
                        <a:cs typeface="Times New Roman" pitchFamily="18" charset="0"/>
                      </a:endParaRPr>
                    </a:p>
                  </a:txBody>
                  <a:tcPr marL="115221" marR="115221" marT="43201" marB="43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dirty="0" smtClean="0">
                          <a:ln>
                            <a:noFill/>
                          </a:ln>
                          <a:solidFill>
                            <a:schemeClr val="bg1"/>
                          </a:solidFill>
                          <a:effectLst/>
                          <a:latin typeface="宋体" pitchFamily="2" charset="-122"/>
                          <a:ea typeface="楷体_GB2312" pitchFamily="49" charset="-122"/>
                          <a:cs typeface="Times New Roman" pitchFamily="18" charset="0"/>
                        </a:rPr>
                        <a:t>宫阙、宗庙、三省、台阁、禁军、科举、坊市</a:t>
                      </a:r>
                      <a:endParaRPr kumimoji="0" lang="zh-CN" altLang="en-US" sz="1900" b="1" i="0" u="none" strike="noStrike" cap="none" normalizeH="0" baseline="0" dirty="0" smtClean="0">
                        <a:ln>
                          <a:noFill/>
                        </a:ln>
                        <a:solidFill>
                          <a:schemeClr val="bg1"/>
                        </a:solidFill>
                        <a:effectLst/>
                        <a:latin typeface="Arial" charset="0"/>
                        <a:ea typeface="楷体_GB2312" pitchFamily="49" charset="-122"/>
                        <a:cs typeface="Times New Roman" pitchFamily="18" charset="0"/>
                      </a:endParaRPr>
                    </a:p>
                  </a:txBody>
                  <a:tcPr marL="115221" marR="115221" marT="43201" marB="432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24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③</a:t>
                      </a:r>
                      <a:endParaRPr kumimoji="0" lang="en-US" altLang="zh-CN" sz="1900" b="1" i="0" u="none" strike="noStrike" cap="none" normalizeH="0" baseline="0" smtClean="0">
                        <a:ln>
                          <a:noFill/>
                        </a:ln>
                        <a:solidFill>
                          <a:schemeClr val="bg1"/>
                        </a:solidFill>
                        <a:effectLst/>
                        <a:latin typeface="Arial" charset="0"/>
                        <a:ea typeface="楷体_GB2312" pitchFamily="49" charset="-122"/>
                        <a:cs typeface="Times New Roman" pitchFamily="18" charset="0"/>
                      </a:endParaRPr>
                    </a:p>
                  </a:txBody>
                  <a:tcPr marL="115221" marR="115221" marT="43201" marB="43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a:t>
                      </a:r>
                      <a:r>
                        <a:rPr kumimoji="0" lang="zh-CN" altLang="en-US"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四明志</a:t>
                      </a:r>
                      <a:r>
                        <a:rPr kumimoji="0" lang="en-US" altLang="zh-CN"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a:t>
                      </a:r>
                      <a:endParaRPr kumimoji="0" lang="en-US" altLang="zh-CN" sz="1900" b="1" i="0" u="none" strike="noStrike" cap="none" normalizeH="0" baseline="0" smtClean="0">
                        <a:ln>
                          <a:noFill/>
                        </a:ln>
                        <a:solidFill>
                          <a:schemeClr val="bg1"/>
                        </a:solidFill>
                        <a:effectLst/>
                        <a:latin typeface="Arial" charset="0"/>
                        <a:ea typeface="楷体_GB2312" pitchFamily="49" charset="-122"/>
                        <a:cs typeface="Times New Roman" pitchFamily="18" charset="0"/>
                      </a:endParaRPr>
                    </a:p>
                  </a:txBody>
                  <a:tcPr marL="115221" marR="115221" marT="43201" marB="43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dirty="0" smtClean="0">
                          <a:ln>
                            <a:noFill/>
                          </a:ln>
                          <a:solidFill>
                            <a:schemeClr val="bg1"/>
                          </a:solidFill>
                          <a:effectLst/>
                          <a:latin typeface="宋体" pitchFamily="2" charset="-122"/>
                          <a:ea typeface="楷体_GB2312" pitchFamily="49" charset="-122"/>
                          <a:cs typeface="Times New Roman" pitchFamily="18" charset="0"/>
                        </a:rPr>
                        <a:t>职官考（府州官员）、</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dirty="0" smtClean="0">
                          <a:ln>
                            <a:noFill/>
                          </a:ln>
                          <a:solidFill>
                            <a:schemeClr val="bg1"/>
                          </a:solidFill>
                          <a:effectLst/>
                          <a:latin typeface="宋体" pitchFamily="2" charset="-122"/>
                          <a:ea typeface="楷体_GB2312" pitchFamily="49" charset="-122"/>
                          <a:cs typeface="Times New Roman" pitchFamily="18" charset="0"/>
                        </a:rPr>
                        <a:t>学校考（本路蒙古学、本路儒学）</a:t>
                      </a:r>
                      <a:endParaRPr kumimoji="0" lang="zh-CN" altLang="en-US" sz="1900" b="1" i="0" u="none" strike="noStrike" cap="none" normalizeH="0" baseline="0" dirty="0" smtClean="0">
                        <a:ln>
                          <a:noFill/>
                        </a:ln>
                        <a:solidFill>
                          <a:schemeClr val="bg1"/>
                        </a:solidFill>
                        <a:effectLst/>
                        <a:latin typeface="Arial" charset="0"/>
                        <a:ea typeface="楷体_GB2312" pitchFamily="49" charset="-122"/>
                        <a:cs typeface="Times New Roman" pitchFamily="18" charset="0"/>
                      </a:endParaRPr>
                    </a:p>
                  </a:txBody>
                  <a:tcPr marL="115221" marR="115221" marT="43201" marB="432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④</a:t>
                      </a:r>
                      <a:endParaRPr kumimoji="0" lang="en-US" altLang="zh-CN" sz="1900" b="1" i="0" u="none" strike="noStrike" cap="none" normalizeH="0" baseline="0" smtClean="0">
                        <a:ln>
                          <a:noFill/>
                        </a:ln>
                        <a:solidFill>
                          <a:schemeClr val="bg1"/>
                        </a:solidFill>
                        <a:effectLst/>
                        <a:latin typeface="Arial" charset="0"/>
                        <a:ea typeface="楷体_GB2312" pitchFamily="49" charset="-122"/>
                        <a:cs typeface="Times New Roman" pitchFamily="18" charset="0"/>
                      </a:endParaRPr>
                    </a:p>
                  </a:txBody>
                  <a:tcPr marL="115221" marR="115221" marT="43201" marB="43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a:t>
                      </a:r>
                      <a:r>
                        <a:rPr kumimoji="0" lang="zh-CN" altLang="en-US"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绍兴志</a:t>
                      </a:r>
                      <a:r>
                        <a:rPr kumimoji="0" lang="en-US" altLang="zh-CN" sz="1900" b="1" i="0" u="none" strike="noStrike" cap="none" normalizeH="0" baseline="0" smtClean="0">
                          <a:ln>
                            <a:noFill/>
                          </a:ln>
                          <a:solidFill>
                            <a:schemeClr val="bg1"/>
                          </a:solidFill>
                          <a:effectLst/>
                          <a:latin typeface="宋体" pitchFamily="2" charset="-122"/>
                          <a:ea typeface="楷体_GB2312" pitchFamily="49" charset="-122"/>
                          <a:cs typeface="Times New Roman" pitchFamily="18" charset="0"/>
                        </a:rPr>
                        <a:t>》</a:t>
                      </a:r>
                      <a:endParaRPr kumimoji="0" lang="en-US" altLang="zh-CN" sz="1900" b="1" i="0" u="none" strike="noStrike" cap="none" normalizeH="0" baseline="0" smtClean="0">
                        <a:ln>
                          <a:noFill/>
                        </a:ln>
                        <a:solidFill>
                          <a:schemeClr val="bg1"/>
                        </a:solidFill>
                        <a:effectLst/>
                        <a:latin typeface="Arial" charset="0"/>
                        <a:ea typeface="楷体_GB2312" pitchFamily="49" charset="-122"/>
                        <a:cs typeface="Times New Roman" pitchFamily="18" charset="0"/>
                      </a:endParaRPr>
                    </a:p>
                  </a:txBody>
                  <a:tcPr marL="115221" marR="115221" marT="43201" marB="43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dirty="0" smtClean="0">
                          <a:ln>
                            <a:noFill/>
                          </a:ln>
                          <a:solidFill>
                            <a:schemeClr val="bg1"/>
                          </a:solidFill>
                          <a:effectLst/>
                          <a:latin typeface="宋体" pitchFamily="2" charset="-122"/>
                          <a:ea typeface="楷体_GB2312" pitchFamily="49" charset="-122"/>
                          <a:cs typeface="Times New Roman" pitchFamily="18" charset="0"/>
                        </a:rPr>
                        <a:t>科学技术、报刊、文物古迹、名家学术思想</a:t>
                      </a:r>
                      <a:endParaRPr kumimoji="0" lang="zh-CN" altLang="en-US" sz="1900" b="1" i="0" u="none" strike="noStrike" cap="none" normalizeH="0" baseline="0" dirty="0" smtClean="0">
                        <a:ln>
                          <a:noFill/>
                        </a:ln>
                        <a:solidFill>
                          <a:schemeClr val="bg1"/>
                        </a:solidFill>
                        <a:effectLst/>
                        <a:latin typeface="Arial" charset="0"/>
                        <a:ea typeface="楷体_GB2312" pitchFamily="49" charset="-122"/>
                        <a:cs typeface="Times New Roman" pitchFamily="18" charset="0"/>
                      </a:endParaRPr>
                    </a:p>
                  </a:txBody>
                  <a:tcPr marL="115221" marR="115221" marT="43201" marB="432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89" name="Rectangle 81"/>
          <p:cNvSpPr>
            <a:spLocks noChangeArrowheads="1"/>
          </p:cNvSpPr>
          <p:nvPr/>
        </p:nvSpPr>
        <p:spPr bwMode="auto">
          <a:xfrm>
            <a:off x="1728311" y="3702315"/>
            <a:ext cx="7422225"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spAutoFit/>
          </a:bodyPr>
          <a:lstStyle/>
          <a:p>
            <a:r>
              <a:rPr lang="en-US" altLang="zh-CN" sz="2000" b="1" dirty="0">
                <a:latin typeface="Times New Roman" pitchFamily="18" charset="0"/>
                <a:cs typeface="Times New Roman" pitchFamily="18" charset="0"/>
              </a:rPr>
              <a:t>A</a:t>
            </a:r>
            <a:r>
              <a:rPr lang="zh-CN" altLang="en-US" sz="2000" b="1" dirty="0">
                <a:latin typeface="Times New Roman" pitchFamily="18" charset="0"/>
                <a:cs typeface="Times New Roman" pitchFamily="18" charset="0"/>
              </a:rPr>
              <a:t>．①②④③      </a:t>
            </a:r>
            <a:r>
              <a:rPr lang="en-US" altLang="zh-CN" sz="2000" b="1" dirty="0">
                <a:latin typeface="Times New Roman" pitchFamily="18" charset="0"/>
                <a:cs typeface="Times New Roman" pitchFamily="18" charset="0"/>
              </a:rPr>
              <a:t>B</a:t>
            </a:r>
            <a:r>
              <a:rPr lang="zh-CN" altLang="en-US" sz="2000" b="1" dirty="0">
                <a:latin typeface="Times New Roman" pitchFamily="18" charset="0"/>
                <a:cs typeface="Times New Roman" pitchFamily="18" charset="0"/>
              </a:rPr>
              <a:t>．②③①④       </a:t>
            </a:r>
            <a:r>
              <a:rPr lang="en-US" altLang="zh-CN" sz="2000" b="1" dirty="0">
                <a:latin typeface="Times New Roman" pitchFamily="18" charset="0"/>
                <a:cs typeface="Times New Roman" pitchFamily="18" charset="0"/>
              </a:rPr>
              <a:t>C</a:t>
            </a:r>
            <a:r>
              <a:rPr lang="zh-CN" altLang="en-US" sz="2000" b="1" dirty="0">
                <a:latin typeface="Times New Roman" pitchFamily="18" charset="0"/>
                <a:cs typeface="Times New Roman" pitchFamily="18" charset="0"/>
              </a:rPr>
              <a:t>．③①②④       </a:t>
            </a:r>
            <a:r>
              <a:rPr lang="en-US" altLang="zh-CN" sz="2000" b="1" dirty="0">
                <a:latin typeface="Times New Roman" pitchFamily="18" charset="0"/>
                <a:cs typeface="Times New Roman" pitchFamily="18" charset="0"/>
              </a:rPr>
              <a:t>D</a:t>
            </a:r>
            <a:r>
              <a:rPr lang="zh-CN" altLang="en-US" sz="2000" b="1" dirty="0">
                <a:latin typeface="Times New Roman" pitchFamily="18" charset="0"/>
                <a:cs typeface="Times New Roman" pitchFamily="18" charset="0"/>
              </a:rPr>
              <a:t>． ③①④②</a:t>
            </a:r>
            <a:endParaRPr lang="zh-CN" altLang="en-US" sz="2000" b="1" dirty="0"/>
          </a:p>
        </p:txBody>
      </p:sp>
      <p:sp>
        <p:nvSpPr>
          <p:cNvPr id="10326" name="Rectangle 86"/>
          <p:cNvSpPr>
            <a:spLocks noChangeArrowheads="1"/>
          </p:cNvSpPr>
          <p:nvPr/>
        </p:nvSpPr>
        <p:spPr bwMode="auto">
          <a:xfrm>
            <a:off x="5940425" y="1479360"/>
            <a:ext cx="1824329" cy="288008"/>
          </a:xfrm>
          <a:prstGeom prst="rect">
            <a:avLst/>
          </a:prstGeom>
          <a:noFill/>
          <a:ln w="9525">
            <a:solidFill>
              <a:srgbClr val="FF0000"/>
            </a:solidFill>
            <a:miter lim="800000"/>
            <a:headEnd/>
            <a:tailEnd/>
          </a:ln>
        </p:spPr>
        <p:txBody>
          <a:bodyPr wrap="none" anchor="ctr"/>
          <a:lstStyle/>
          <a:p>
            <a:endParaRPr lang="zh-CN" altLang="en-US"/>
          </a:p>
        </p:txBody>
      </p:sp>
      <p:sp>
        <p:nvSpPr>
          <p:cNvPr id="10327" name="Rectangle 87"/>
          <p:cNvSpPr>
            <a:spLocks noChangeArrowheads="1"/>
          </p:cNvSpPr>
          <p:nvPr/>
        </p:nvSpPr>
        <p:spPr bwMode="auto">
          <a:xfrm>
            <a:off x="7422225" y="1848050"/>
            <a:ext cx="1728311" cy="288008"/>
          </a:xfrm>
          <a:prstGeom prst="rect">
            <a:avLst/>
          </a:prstGeom>
          <a:noFill/>
          <a:ln w="9525">
            <a:solidFill>
              <a:srgbClr val="FF0000"/>
            </a:solidFill>
            <a:miter lim="800000"/>
            <a:headEnd/>
            <a:tailEnd/>
          </a:ln>
        </p:spPr>
        <p:txBody>
          <a:bodyPr wrap="none" anchor="ctr"/>
          <a:lstStyle/>
          <a:p>
            <a:endParaRPr lang="zh-CN" altLang="en-US"/>
          </a:p>
        </p:txBody>
      </p:sp>
      <p:sp>
        <p:nvSpPr>
          <p:cNvPr id="10328" name="Rectangle 88"/>
          <p:cNvSpPr>
            <a:spLocks noChangeArrowheads="1"/>
          </p:cNvSpPr>
          <p:nvPr/>
        </p:nvSpPr>
        <p:spPr bwMode="auto">
          <a:xfrm>
            <a:off x="4684709" y="2520068"/>
            <a:ext cx="1632294" cy="288008"/>
          </a:xfrm>
          <a:prstGeom prst="rect">
            <a:avLst/>
          </a:prstGeom>
          <a:noFill/>
          <a:ln w="9525">
            <a:solidFill>
              <a:srgbClr val="FF0000"/>
            </a:solidFill>
            <a:miter lim="800000"/>
            <a:headEnd/>
            <a:tailEnd/>
          </a:ln>
        </p:spPr>
        <p:txBody>
          <a:bodyPr wrap="none" anchor="ctr"/>
          <a:lstStyle/>
          <a:p>
            <a:endParaRPr lang="zh-CN" altLang="en-US"/>
          </a:p>
        </p:txBody>
      </p:sp>
      <p:sp>
        <p:nvSpPr>
          <p:cNvPr id="10329" name="Rectangle 89"/>
          <p:cNvSpPr>
            <a:spLocks noChangeArrowheads="1"/>
          </p:cNvSpPr>
          <p:nvPr/>
        </p:nvSpPr>
        <p:spPr bwMode="auto">
          <a:xfrm>
            <a:off x="3608381" y="2892078"/>
            <a:ext cx="1344242" cy="288008"/>
          </a:xfrm>
          <a:prstGeom prst="rect">
            <a:avLst/>
          </a:prstGeom>
          <a:noFill/>
          <a:ln w="9525">
            <a:solidFill>
              <a:srgbClr val="FF0000"/>
            </a:solidFill>
            <a:miter lim="800000"/>
            <a:headEnd/>
            <a:tailEnd/>
          </a:ln>
        </p:spPr>
        <p:txBody>
          <a:bodyPr wrap="none" anchor="ctr"/>
          <a:lstStyle/>
          <a:p>
            <a:endParaRPr lang="zh-CN" altLang="en-US"/>
          </a:p>
        </p:txBody>
      </p:sp>
      <p:sp>
        <p:nvSpPr>
          <p:cNvPr id="10330" name="Rectangle 90"/>
          <p:cNvSpPr>
            <a:spLocks noChangeArrowheads="1"/>
          </p:cNvSpPr>
          <p:nvPr/>
        </p:nvSpPr>
        <p:spPr bwMode="auto">
          <a:xfrm>
            <a:off x="3608381" y="3456094"/>
            <a:ext cx="413896" cy="646331"/>
          </a:xfrm>
          <a:prstGeom prst="rect">
            <a:avLst/>
          </a:prstGeom>
          <a:noFill/>
          <a:ln w="9525">
            <a:noFill/>
            <a:miter lim="800000"/>
            <a:headEnd/>
            <a:tailEnd/>
          </a:ln>
        </p:spPr>
        <p:txBody>
          <a:bodyPr wrap="none">
            <a:spAutoFit/>
          </a:bodyPr>
          <a:lstStyle/>
          <a:p>
            <a:r>
              <a:rPr lang="en-US" altLang="zh-CN" sz="36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326"/>
                                        </p:tgtEl>
                                        <p:attrNameLst>
                                          <p:attrName>style.visibility</p:attrName>
                                        </p:attrNameLst>
                                      </p:cBhvr>
                                      <p:to>
                                        <p:strVal val="visible"/>
                                      </p:to>
                                    </p:set>
                                    <p:animEffect transition="in" filter="wheel(1)">
                                      <p:cBhvr>
                                        <p:cTn id="7" dur="1000"/>
                                        <p:tgtEl>
                                          <p:spTgt spid="103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327"/>
                                        </p:tgtEl>
                                        <p:attrNameLst>
                                          <p:attrName>style.visibility</p:attrName>
                                        </p:attrNameLst>
                                      </p:cBhvr>
                                      <p:to>
                                        <p:strVal val="visible"/>
                                      </p:to>
                                    </p:set>
                                    <p:animEffect transition="in" filter="wheel(1)">
                                      <p:cBhvr>
                                        <p:cTn id="12" dur="1000"/>
                                        <p:tgtEl>
                                          <p:spTgt spid="1032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328"/>
                                        </p:tgtEl>
                                        <p:attrNameLst>
                                          <p:attrName>style.visibility</p:attrName>
                                        </p:attrNameLst>
                                      </p:cBhvr>
                                      <p:to>
                                        <p:strVal val="visible"/>
                                      </p:to>
                                    </p:set>
                                    <p:animEffect transition="in" filter="wheel(1)">
                                      <p:cBhvr>
                                        <p:cTn id="17" dur="1000"/>
                                        <p:tgtEl>
                                          <p:spTgt spid="1032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329"/>
                                        </p:tgtEl>
                                        <p:attrNameLst>
                                          <p:attrName>style.visibility</p:attrName>
                                        </p:attrNameLst>
                                      </p:cBhvr>
                                      <p:to>
                                        <p:strVal val="visible"/>
                                      </p:to>
                                    </p:set>
                                    <p:animEffect transition="in" filter="wheel(1)">
                                      <p:cBhvr>
                                        <p:cTn id="22" dur="1000"/>
                                        <p:tgtEl>
                                          <p:spTgt spid="1032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330"/>
                                        </p:tgtEl>
                                        <p:attrNameLst>
                                          <p:attrName>style.visibility</p:attrName>
                                        </p:attrNameLst>
                                      </p:cBhvr>
                                      <p:to>
                                        <p:strVal val="visible"/>
                                      </p:to>
                                    </p:set>
                                    <p:animEffect transition="in" filter="fade">
                                      <p:cBhvr>
                                        <p:cTn id="27" dur="1000"/>
                                        <p:tgtEl>
                                          <p:spTgt spid="10330"/>
                                        </p:tgtEl>
                                      </p:cBhvr>
                                    </p:animEffect>
                                    <p:anim calcmode="lin" valueType="num">
                                      <p:cBhvr>
                                        <p:cTn id="28" dur="1000" fill="hold"/>
                                        <p:tgtEl>
                                          <p:spTgt spid="10330"/>
                                        </p:tgtEl>
                                        <p:attrNameLst>
                                          <p:attrName>ppt_x</p:attrName>
                                        </p:attrNameLst>
                                      </p:cBhvr>
                                      <p:tavLst>
                                        <p:tav tm="0">
                                          <p:val>
                                            <p:strVal val="#ppt_x"/>
                                          </p:val>
                                        </p:tav>
                                        <p:tav tm="100000">
                                          <p:val>
                                            <p:strVal val="#ppt_x"/>
                                          </p:val>
                                        </p:tav>
                                      </p:tavLst>
                                    </p:anim>
                                    <p:anim calcmode="lin" valueType="num">
                                      <p:cBhvr>
                                        <p:cTn id="29" dur="1000" fill="hold"/>
                                        <p:tgtEl>
                                          <p:spTgt spid="103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6" grpId="0" animBg="1"/>
      <p:bldP spid="10327" grpId="0" animBg="1"/>
      <p:bldP spid="10328" grpId="0" animBg="1"/>
      <p:bldP spid="10329" grpId="0" animBg="1"/>
      <p:bldP spid="103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92035" y="172505"/>
            <a:ext cx="6721210" cy="646331"/>
          </a:xfrm>
          <a:prstGeom prst="rect">
            <a:avLst/>
          </a:prstGeom>
          <a:noFill/>
          <a:ln w="9525">
            <a:noFill/>
            <a:miter lim="800000"/>
            <a:headEnd/>
            <a:tailEnd/>
          </a:ln>
        </p:spPr>
        <p:txBody>
          <a:bodyPr anchor="ctr">
            <a:spAutoFit/>
          </a:bodyPr>
          <a:lstStyle/>
          <a:p>
            <a:r>
              <a:rPr lang="zh-CN" altLang="en-US" sz="3600" b="1" dirty="0">
                <a:solidFill>
                  <a:schemeClr val="bg1"/>
                </a:solidFill>
                <a:ea typeface="华文中宋" pitchFamily="2" charset="-122"/>
              </a:rPr>
              <a:t>一、高中历史学科介绍</a:t>
            </a:r>
          </a:p>
        </p:txBody>
      </p:sp>
      <p:sp>
        <p:nvSpPr>
          <p:cNvPr id="12291" name="Rectangle 3"/>
          <p:cNvSpPr>
            <a:spLocks noChangeArrowheads="1"/>
          </p:cNvSpPr>
          <p:nvPr/>
        </p:nvSpPr>
        <p:spPr bwMode="auto">
          <a:xfrm>
            <a:off x="672121" y="864024"/>
            <a:ext cx="4128744"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3</a:t>
            </a:r>
            <a:r>
              <a:rPr lang="zh-CN" altLang="en-US" sz="3600" b="1" dirty="0">
                <a:solidFill>
                  <a:schemeClr val="bg1"/>
                </a:solidFill>
                <a:ea typeface="华文中宋" pitchFamily="2" charset="-122"/>
              </a:rPr>
              <a:t>、考试要求</a:t>
            </a:r>
          </a:p>
        </p:txBody>
      </p:sp>
      <p:sp>
        <p:nvSpPr>
          <p:cNvPr id="12292" name="Rectangle 4"/>
          <p:cNvSpPr>
            <a:spLocks noChangeArrowheads="1"/>
          </p:cNvSpPr>
          <p:nvPr/>
        </p:nvSpPr>
        <p:spPr bwMode="auto">
          <a:xfrm>
            <a:off x="672121" y="1584043"/>
            <a:ext cx="2733441" cy="646331"/>
          </a:xfrm>
          <a:prstGeom prst="rect">
            <a:avLst/>
          </a:prstGeom>
          <a:noFill/>
          <a:ln w="9525" algn="ctr">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②</a:t>
            </a:r>
            <a:r>
              <a:rPr lang="zh-CN" altLang="en-US" sz="3600" b="1" dirty="0">
                <a:solidFill>
                  <a:schemeClr val="bg1"/>
                </a:solidFill>
                <a:latin typeface="楷体_GB2312" pitchFamily="49" charset="-122"/>
                <a:ea typeface="楷体_GB2312" pitchFamily="49" charset="-122"/>
              </a:rPr>
              <a:t>能力要求 </a:t>
            </a:r>
          </a:p>
        </p:txBody>
      </p:sp>
      <p:sp>
        <p:nvSpPr>
          <p:cNvPr id="12293" name="Rectangle 5"/>
          <p:cNvSpPr>
            <a:spLocks noChangeArrowheads="1"/>
          </p:cNvSpPr>
          <p:nvPr/>
        </p:nvSpPr>
        <p:spPr bwMode="auto">
          <a:xfrm>
            <a:off x="768138" y="2376064"/>
            <a:ext cx="6433159" cy="646331"/>
          </a:xfrm>
          <a:prstGeom prst="rect">
            <a:avLst/>
          </a:prstGeom>
          <a:noFill/>
          <a:ln w="9525" algn="ctr">
            <a:noFill/>
            <a:miter lim="800000"/>
            <a:headEnd/>
            <a:tailEnd/>
          </a:ln>
        </p:spPr>
        <p:txBody>
          <a:bodyPr anchor="ctr">
            <a:spAutoFit/>
          </a:bodyPr>
          <a:lstStyle/>
          <a:p>
            <a:r>
              <a:rPr lang="en-US" altLang="zh-CN" sz="3600" b="1" dirty="0">
                <a:solidFill>
                  <a:schemeClr val="bg1"/>
                </a:solidFill>
                <a:latin typeface="楷体_GB2312" pitchFamily="49" charset="-122"/>
                <a:ea typeface="楷体_GB2312" pitchFamily="49" charset="-122"/>
              </a:rPr>
              <a:t>B</a:t>
            </a:r>
            <a:r>
              <a:rPr lang="zh-CN" altLang="en-US" sz="3600" b="1" dirty="0">
                <a:solidFill>
                  <a:schemeClr val="bg1"/>
                </a:solidFill>
                <a:latin typeface="楷体_GB2312" pitchFamily="49" charset="-122"/>
                <a:ea typeface="楷体_GB2312" pitchFamily="49" charset="-122"/>
              </a:rPr>
              <a:t>、思维活动能力</a:t>
            </a:r>
          </a:p>
        </p:txBody>
      </p:sp>
      <p:sp>
        <p:nvSpPr>
          <p:cNvPr id="12297" name="Rectangle 9"/>
          <p:cNvSpPr>
            <a:spLocks noChangeArrowheads="1"/>
          </p:cNvSpPr>
          <p:nvPr/>
        </p:nvSpPr>
        <p:spPr bwMode="auto">
          <a:xfrm>
            <a:off x="576104" y="3312090"/>
            <a:ext cx="10273850" cy="2062103"/>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3200" b="1" dirty="0">
                <a:latin typeface="楷体_GB2312" pitchFamily="49" charset="-122"/>
                <a:ea typeface="楷体_GB2312" pitchFamily="49" charset="-122"/>
              </a:rPr>
              <a:t>思维活动能力实际上是对信息进行进一步加工的能力，是对已提取的信息用正确的逻辑方法进行组织说明的能力，包括叙述、概括、分析、比较、解释、推理等思维活动的方法。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1000"/>
                                        <p:tgtEl>
                                          <p:spTgt spid="12293"/>
                                        </p:tgtEl>
                                      </p:cBhvr>
                                    </p:animEffect>
                                    <p:anim calcmode="lin" valueType="num">
                                      <p:cBhvr>
                                        <p:cTn id="8" dur="1000" fill="hold"/>
                                        <p:tgtEl>
                                          <p:spTgt spid="12293"/>
                                        </p:tgtEl>
                                        <p:attrNameLst>
                                          <p:attrName>ppt_x</p:attrName>
                                        </p:attrNameLst>
                                      </p:cBhvr>
                                      <p:tavLst>
                                        <p:tav tm="0">
                                          <p:val>
                                            <p:strVal val="#ppt_x"/>
                                          </p:val>
                                        </p:tav>
                                        <p:tav tm="100000">
                                          <p:val>
                                            <p:strVal val="#ppt_x"/>
                                          </p:val>
                                        </p:tav>
                                      </p:tavLst>
                                    </p:anim>
                                    <p:anim calcmode="lin" valueType="num">
                                      <p:cBhvr>
                                        <p:cTn id="9"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297"/>
                                        </p:tgtEl>
                                        <p:attrNameLst>
                                          <p:attrName>style.visibility</p:attrName>
                                        </p:attrNameLst>
                                      </p:cBhvr>
                                      <p:to>
                                        <p:strVal val="visible"/>
                                      </p:to>
                                    </p:set>
                                    <p:animEffect transition="in" filter="fade">
                                      <p:cBhvr>
                                        <p:cTn id="14" dur="1000"/>
                                        <p:tgtEl>
                                          <p:spTgt spid="12297"/>
                                        </p:tgtEl>
                                      </p:cBhvr>
                                    </p:animEffect>
                                    <p:anim calcmode="lin" valueType="num">
                                      <p:cBhvr>
                                        <p:cTn id="15" dur="1000" fill="hold"/>
                                        <p:tgtEl>
                                          <p:spTgt spid="12297"/>
                                        </p:tgtEl>
                                        <p:attrNameLst>
                                          <p:attrName>ppt_x</p:attrName>
                                        </p:attrNameLst>
                                      </p:cBhvr>
                                      <p:tavLst>
                                        <p:tav tm="0">
                                          <p:val>
                                            <p:strVal val="#ppt_x"/>
                                          </p:val>
                                        </p:tav>
                                        <p:tav tm="100000">
                                          <p:val>
                                            <p:strVal val="#ppt_x"/>
                                          </p:val>
                                        </p:tav>
                                      </p:tavLst>
                                    </p:anim>
                                    <p:anim calcmode="lin" valueType="num">
                                      <p:cBhvr>
                                        <p:cTn id="16" dur="1000" fill="hold"/>
                                        <p:tgtEl>
                                          <p:spTgt spid="122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192035" y="144004"/>
            <a:ext cx="11138006" cy="646331"/>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CN" altLang="en-US" b="1" dirty="0">
                <a:latin typeface="Times New Roman" pitchFamily="18" charset="0"/>
                <a:cs typeface="Times New Roman" pitchFamily="18" charset="0"/>
              </a:rPr>
              <a:t>（</a:t>
            </a:r>
            <a:r>
              <a:rPr lang="en-US" altLang="zh-CN" b="1" dirty="0">
                <a:latin typeface="Times New Roman" pitchFamily="18" charset="0"/>
                <a:cs typeface="Times New Roman" pitchFamily="18" charset="0"/>
              </a:rPr>
              <a:t>2014</a:t>
            </a:r>
            <a:r>
              <a:rPr lang="zh-CN" altLang="en-US" b="1" dirty="0">
                <a:latin typeface="Times New Roman" pitchFamily="18" charset="0"/>
                <a:cs typeface="Times New Roman" pitchFamily="18" charset="0"/>
              </a:rPr>
              <a:t>年浙江省高考文综历史）</a:t>
            </a:r>
            <a:r>
              <a:rPr lang="en-US" altLang="zh-CN" b="1" dirty="0">
                <a:latin typeface="Times New Roman" pitchFamily="18" charset="0"/>
                <a:cs typeface="Times New Roman" pitchFamily="18" charset="0"/>
              </a:rPr>
              <a:t>38</a:t>
            </a:r>
            <a:r>
              <a:rPr lang="zh-CN" altLang="en-US" b="1" dirty="0">
                <a:latin typeface="Times New Roman" pitchFamily="18" charset="0"/>
                <a:cs typeface="Times New Roman" pitchFamily="18" charset="0"/>
              </a:rPr>
              <a:t>．（</a:t>
            </a:r>
            <a:r>
              <a:rPr lang="en-US" altLang="zh-CN" b="1" dirty="0">
                <a:latin typeface="Times New Roman" pitchFamily="18" charset="0"/>
                <a:cs typeface="Times New Roman" pitchFamily="18" charset="0"/>
              </a:rPr>
              <a:t>26</a:t>
            </a:r>
            <a:r>
              <a:rPr lang="zh-CN" altLang="en-US" b="1" dirty="0">
                <a:latin typeface="Times New Roman" pitchFamily="18" charset="0"/>
                <a:cs typeface="Times New Roman" pitchFamily="18" charset="0"/>
              </a:rPr>
              <a:t>分）学习历史，不仅要广泛阅读，更要感悟智慧，融会贯通。阅读材料，回答问题</a:t>
            </a:r>
            <a:r>
              <a:rPr lang="zh-CN" altLang="en-US" dirty="0">
                <a:latin typeface="宋体" pitchFamily="2" charset="-122"/>
                <a:cs typeface="Times New Roman" pitchFamily="18" charset="0"/>
              </a:rPr>
              <a:t>。</a:t>
            </a:r>
          </a:p>
        </p:txBody>
      </p:sp>
      <p:sp>
        <p:nvSpPr>
          <p:cNvPr id="13315" name="Rectangle 5"/>
          <p:cNvSpPr>
            <a:spLocks noChangeArrowheads="1"/>
          </p:cNvSpPr>
          <p:nvPr/>
        </p:nvSpPr>
        <p:spPr bwMode="auto">
          <a:xfrm>
            <a:off x="96018" y="750021"/>
            <a:ext cx="11330040" cy="2677656"/>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indent="266700" eaLnBrk="0" hangingPunct="0">
              <a:lnSpc>
                <a:spcPct val="120000"/>
              </a:lnSpc>
            </a:pPr>
            <a:r>
              <a:rPr lang="zh-CN" altLang="en-US" sz="2000" b="1" dirty="0">
                <a:latin typeface="楷体_GB2312" pitchFamily="49" charset="-122"/>
                <a:ea typeface="楷体_GB2312" pitchFamily="49" charset="-122"/>
                <a:cs typeface="Times New Roman" pitchFamily="18" charset="0"/>
              </a:rPr>
              <a:t>材料一  </a:t>
            </a:r>
            <a:r>
              <a:rPr lang="en-US" altLang="zh-CN" sz="2000" b="1" dirty="0">
                <a:latin typeface="楷体_GB2312" pitchFamily="49" charset="-122"/>
                <a:ea typeface="楷体_GB2312" pitchFamily="49" charset="-122"/>
                <a:cs typeface="Times New Roman" pitchFamily="18" charset="0"/>
              </a:rPr>
              <a:t>1587</a:t>
            </a:r>
            <a:r>
              <a:rPr lang="zh-CN" altLang="en-US" sz="2000" b="1" dirty="0">
                <a:latin typeface="楷体_GB2312" pitchFamily="49" charset="-122"/>
                <a:ea typeface="楷体_GB2312" pitchFamily="49" charset="-122"/>
                <a:cs typeface="Times New Roman" pitchFamily="18" charset="0"/>
              </a:rPr>
              <a:t>年</a:t>
            </a:r>
            <a:r>
              <a:rPr lang="zh-CN" altLang="en-US" sz="2000" b="1" dirty="0">
                <a:latin typeface="宋体" pitchFamily="2" charset="-122"/>
                <a:ea typeface="楷体_GB2312" pitchFamily="49" charset="-122"/>
                <a:cs typeface="Times New Roman" pitchFamily="18" charset="0"/>
              </a:rPr>
              <a:t>“</a:t>
            </a:r>
            <a:r>
              <a:rPr lang="zh-CN" altLang="en-US" sz="2000" b="1" dirty="0">
                <a:latin typeface="楷体_GB2312" pitchFamily="49" charset="-122"/>
                <a:ea typeface="楷体_GB2312" pitchFamily="49" charset="-122"/>
                <a:cs typeface="Times New Roman" pitchFamily="18" charset="0"/>
              </a:rPr>
              <a:t>并无大事可叙</a:t>
            </a:r>
            <a:r>
              <a:rPr lang="zh-CN" altLang="en-US" sz="2000" b="1" dirty="0">
                <a:latin typeface="宋体" pitchFamily="2" charset="-122"/>
                <a:ea typeface="楷体_GB2312" pitchFamily="49" charset="-122"/>
                <a:cs typeface="Times New Roman" pitchFamily="18" charset="0"/>
              </a:rPr>
              <a:t>”</a:t>
            </a:r>
            <a:r>
              <a:rPr lang="zh-CN" altLang="en-US" sz="2000" b="1" dirty="0">
                <a:latin typeface="楷体_GB2312" pitchFamily="49" charset="-122"/>
                <a:ea typeface="楷体_GB2312" pitchFamily="49" charset="-122"/>
                <a:cs typeface="Times New Roman" pitchFamily="18" charset="0"/>
              </a:rPr>
              <a:t>。学者黄仁宇却从此年入手，剖析明中后期社会，写成</a:t>
            </a:r>
            <a:r>
              <a:rPr lang="en-US" altLang="zh-CN" sz="2000" b="1" dirty="0">
                <a:latin typeface="楷体_GB2312" pitchFamily="49" charset="-122"/>
                <a:ea typeface="楷体_GB2312" pitchFamily="49" charset="-122"/>
                <a:cs typeface="Times New Roman" pitchFamily="18" charset="0"/>
              </a:rPr>
              <a:t>《</a:t>
            </a:r>
            <a:r>
              <a:rPr lang="zh-CN" altLang="en-US" sz="2000" b="1" dirty="0">
                <a:latin typeface="楷体_GB2312" pitchFamily="49" charset="-122"/>
                <a:ea typeface="楷体_GB2312" pitchFamily="49" charset="-122"/>
                <a:cs typeface="Times New Roman" pitchFamily="18" charset="0"/>
              </a:rPr>
              <a:t>万历十五年</a:t>
            </a:r>
            <a:r>
              <a:rPr lang="en-US" altLang="zh-CN" sz="2000" b="1" dirty="0">
                <a:latin typeface="楷体_GB2312" pitchFamily="49" charset="-122"/>
                <a:ea typeface="楷体_GB2312" pitchFamily="49" charset="-122"/>
                <a:cs typeface="Times New Roman" pitchFamily="18" charset="0"/>
              </a:rPr>
              <a:t>》</a:t>
            </a:r>
            <a:r>
              <a:rPr lang="zh-CN" altLang="en-US" sz="2000" b="1" dirty="0">
                <a:latin typeface="楷体_GB2312" pitchFamily="49" charset="-122"/>
                <a:ea typeface="楷体_GB2312" pitchFamily="49" charset="-122"/>
                <a:cs typeface="Times New Roman" pitchFamily="18" charset="0"/>
              </a:rPr>
              <a:t>。该著作涉及的重要人物有：</a:t>
            </a:r>
          </a:p>
          <a:p>
            <a:pPr indent="266700" eaLnBrk="0" hangingPunct="0">
              <a:lnSpc>
                <a:spcPct val="120000"/>
              </a:lnSpc>
            </a:pPr>
            <a:r>
              <a:rPr lang="zh-CN" altLang="en-US" sz="2000" b="1" dirty="0">
                <a:latin typeface="楷体_GB2312" pitchFamily="49" charset="-122"/>
                <a:ea typeface="楷体_GB2312" pitchFamily="49" charset="-122"/>
                <a:cs typeface="Times New Roman" pitchFamily="18" charset="0"/>
              </a:rPr>
              <a:t>时年</a:t>
            </a:r>
            <a:r>
              <a:rPr lang="en-US" altLang="zh-CN" sz="2000" b="1" dirty="0">
                <a:latin typeface="楷体_GB2312" pitchFamily="49" charset="-122"/>
                <a:ea typeface="楷体_GB2312" pitchFamily="49" charset="-122"/>
                <a:cs typeface="Times New Roman" pitchFamily="18" charset="0"/>
              </a:rPr>
              <a:t>24</a:t>
            </a:r>
            <a:r>
              <a:rPr lang="zh-CN" altLang="en-US" sz="2000" b="1" dirty="0">
                <a:latin typeface="楷体_GB2312" pitchFamily="49" charset="-122"/>
                <a:ea typeface="楷体_GB2312" pitchFamily="49" charset="-122"/>
                <a:cs typeface="Times New Roman" pitchFamily="18" charset="0"/>
              </a:rPr>
              <a:t>岁的万历皇帝。他一方面依赖内阁，另一方面又以司礼监太监加以牵制，后来创造了近</a:t>
            </a:r>
            <a:r>
              <a:rPr lang="en-US" altLang="zh-CN" sz="2000" b="1" dirty="0">
                <a:latin typeface="楷体_GB2312" pitchFamily="49" charset="-122"/>
                <a:ea typeface="楷体_GB2312" pitchFamily="49" charset="-122"/>
                <a:cs typeface="Times New Roman" pitchFamily="18" charset="0"/>
              </a:rPr>
              <a:t>30</a:t>
            </a:r>
            <a:r>
              <a:rPr lang="zh-CN" altLang="en-US" sz="2000" b="1" dirty="0">
                <a:latin typeface="楷体_GB2312" pitchFamily="49" charset="-122"/>
                <a:ea typeface="楷体_GB2312" pitchFamily="49" charset="-122"/>
                <a:cs typeface="Times New Roman" pitchFamily="18" charset="0"/>
              </a:rPr>
              <a:t>年不上朝的专制主义君主制史上</a:t>
            </a:r>
            <a:r>
              <a:rPr lang="zh-CN" altLang="en-US" sz="2000" b="1" dirty="0">
                <a:latin typeface="宋体" pitchFamily="2" charset="-122"/>
                <a:ea typeface="楷体_GB2312" pitchFamily="49" charset="-122"/>
                <a:cs typeface="Times New Roman" pitchFamily="18" charset="0"/>
              </a:rPr>
              <a:t>“</a:t>
            </a:r>
            <a:r>
              <a:rPr lang="zh-CN" altLang="en-US" sz="2000" b="1" dirty="0">
                <a:latin typeface="楷体_GB2312" pitchFamily="49" charset="-122"/>
                <a:ea typeface="楷体_GB2312" pitchFamily="49" charset="-122"/>
                <a:cs typeface="Times New Roman" pitchFamily="18" charset="0"/>
              </a:rPr>
              <a:t>荒诞奇迹</a:t>
            </a:r>
            <a:r>
              <a:rPr lang="zh-CN" altLang="en-US" sz="2000" b="1" dirty="0">
                <a:latin typeface="宋体" pitchFamily="2" charset="-122"/>
                <a:ea typeface="楷体_GB2312" pitchFamily="49" charset="-122"/>
                <a:cs typeface="Times New Roman" pitchFamily="18" charset="0"/>
              </a:rPr>
              <a:t>”</a:t>
            </a:r>
            <a:r>
              <a:rPr lang="zh-CN" altLang="en-US" sz="2000" b="1" dirty="0">
                <a:latin typeface="楷体_GB2312" pitchFamily="49" charset="-122"/>
                <a:ea typeface="楷体_GB2312" pitchFamily="49" charset="-122"/>
                <a:cs typeface="Times New Roman" pitchFamily="18" charset="0"/>
              </a:rPr>
              <a:t>；</a:t>
            </a:r>
          </a:p>
          <a:p>
            <a:pPr indent="266700" eaLnBrk="0" hangingPunct="0">
              <a:lnSpc>
                <a:spcPct val="120000"/>
              </a:lnSpc>
            </a:pPr>
            <a:r>
              <a:rPr lang="zh-CN" altLang="en-US" sz="2000" b="1" dirty="0">
                <a:latin typeface="楷体_GB2312" pitchFamily="49" charset="-122"/>
                <a:ea typeface="楷体_GB2312" pitchFamily="49" charset="-122"/>
                <a:cs typeface="Times New Roman" pitchFamily="18" charset="0"/>
              </a:rPr>
              <a:t>已经去世了</a:t>
            </a:r>
            <a:r>
              <a:rPr lang="en-US" altLang="zh-CN" sz="2000" b="1" dirty="0">
                <a:latin typeface="楷体_GB2312" pitchFamily="49" charset="-122"/>
                <a:ea typeface="楷体_GB2312" pitchFamily="49" charset="-122"/>
                <a:cs typeface="Times New Roman" pitchFamily="18" charset="0"/>
              </a:rPr>
              <a:t>5</a:t>
            </a:r>
            <a:r>
              <a:rPr lang="zh-CN" altLang="en-US" sz="2000" b="1" dirty="0">
                <a:latin typeface="楷体_GB2312" pitchFamily="49" charset="-122"/>
                <a:ea typeface="楷体_GB2312" pitchFamily="49" charset="-122"/>
                <a:cs typeface="Times New Roman" pitchFamily="18" charset="0"/>
              </a:rPr>
              <a:t>年的内阁首辅张居正。他生前虽然守住了内阁只是皇帝处理国政的助理机构、不能正式统率六部百司的底线，却把内阁政治演绎的有声有色；</a:t>
            </a:r>
            <a:r>
              <a:rPr lang="en-US" altLang="zh-CN" sz="2000" b="1" dirty="0">
                <a:latin typeface="宋体" pitchFamily="2" charset="-122"/>
                <a:ea typeface="楷体_GB2312" pitchFamily="49" charset="-122"/>
                <a:cs typeface="Times New Roman" pitchFamily="18" charset="0"/>
              </a:rPr>
              <a:t>……</a:t>
            </a:r>
            <a:endParaRPr lang="en-US" altLang="zh-CN" sz="2000" b="1" dirty="0">
              <a:latin typeface="楷体_GB2312" pitchFamily="49" charset="-122"/>
              <a:ea typeface="楷体_GB2312" pitchFamily="49" charset="-122"/>
              <a:cs typeface="Times New Roman" pitchFamily="18" charset="0"/>
            </a:endParaRPr>
          </a:p>
          <a:p>
            <a:pPr indent="266700" algn="r" eaLnBrk="0" hangingPunct="0">
              <a:lnSpc>
                <a:spcPct val="120000"/>
              </a:lnSpc>
            </a:pPr>
            <a:r>
              <a:rPr lang="en-US" altLang="zh-CN" sz="2000" b="1" dirty="0">
                <a:latin typeface="宋体" pitchFamily="2" charset="-122"/>
                <a:ea typeface="楷体_GB2312" pitchFamily="49" charset="-122"/>
                <a:cs typeface="Times New Roman" pitchFamily="18" charset="0"/>
              </a:rPr>
              <a:t>——</a:t>
            </a:r>
            <a:r>
              <a:rPr lang="zh-CN" altLang="en-US" sz="2000" b="1" dirty="0">
                <a:latin typeface="楷体_GB2312" pitchFamily="49" charset="-122"/>
                <a:ea typeface="楷体_GB2312" pitchFamily="49" charset="-122"/>
                <a:cs typeface="Times New Roman" pitchFamily="18" charset="0"/>
              </a:rPr>
              <a:t>据</a:t>
            </a:r>
            <a:r>
              <a:rPr lang="en-US" altLang="zh-CN" sz="2000" b="1" dirty="0">
                <a:latin typeface="楷体_GB2312" pitchFamily="49" charset="-122"/>
                <a:ea typeface="楷体_GB2312" pitchFamily="49" charset="-122"/>
                <a:cs typeface="Times New Roman" pitchFamily="18" charset="0"/>
              </a:rPr>
              <a:t>《</a:t>
            </a:r>
            <a:r>
              <a:rPr lang="zh-CN" altLang="en-US" sz="2000" b="1" dirty="0">
                <a:latin typeface="楷体_GB2312" pitchFamily="49" charset="-122"/>
                <a:ea typeface="楷体_GB2312" pitchFamily="49" charset="-122"/>
                <a:cs typeface="Times New Roman" pitchFamily="18" charset="0"/>
              </a:rPr>
              <a:t>万历十五年</a:t>
            </a:r>
            <a:r>
              <a:rPr lang="en-US" altLang="zh-CN" sz="2000" b="1" dirty="0">
                <a:latin typeface="楷体_GB2312" pitchFamily="49" charset="-122"/>
                <a:ea typeface="楷体_GB2312" pitchFamily="49" charset="-122"/>
                <a:cs typeface="Times New Roman" pitchFamily="18" charset="0"/>
              </a:rPr>
              <a:t>》</a:t>
            </a:r>
            <a:r>
              <a:rPr lang="zh-CN" altLang="en-US" sz="2000" b="1" dirty="0">
                <a:latin typeface="楷体_GB2312" pitchFamily="49" charset="-122"/>
                <a:ea typeface="楷体_GB2312" pitchFamily="49" charset="-122"/>
                <a:cs typeface="Times New Roman" pitchFamily="18" charset="0"/>
              </a:rPr>
              <a:t>编写 </a:t>
            </a:r>
          </a:p>
        </p:txBody>
      </p:sp>
      <p:sp>
        <p:nvSpPr>
          <p:cNvPr id="13316" name="Rectangle 6"/>
          <p:cNvSpPr>
            <a:spLocks noChangeArrowheads="1"/>
          </p:cNvSpPr>
          <p:nvPr/>
        </p:nvSpPr>
        <p:spPr bwMode="auto">
          <a:xfrm>
            <a:off x="288052" y="3427677"/>
            <a:ext cx="10945971" cy="646331"/>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CN" altLang="en-US" b="1" dirty="0">
                <a:latin typeface="Times New Roman" pitchFamily="18" charset="0"/>
                <a:cs typeface="Times New Roman" pitchFamily="18" charset="0"/>
              </a:rPr>
              <a:t>（</a:t>
            </a:r>
            <a:r>
              <a:rPr lang="en-US" altLang="zh-CN" b="1" dirty="0">
                <a:latin typeface="Times New Roman" pitchFamily="18" charset="0"/>
                <a:cs typeface="Times New Roman" pitchFamily="18" charset="0"/>
              </a:rPr>
              <a:t>1</a:t>
            </a:r>
            <a:r>
              <a:rPr lang="zh-CN" altLang="en-US" b="1" dirty="0">
                <a:latin typeface="Times New Roman" pitchFamily="18" charset="0"/>
                <a:cs typeface="Times New Roman" pitchFamily="18" charset="0"/>
              </a:rPr>
              <a:t>）阅读材料，联系所学知识，简述明朝中后期的政治形态，并分析造成政治日益黑暗的重要原因。（</a:t>
            </a:r>
            <a:r>
              <a:rPr lang="en-US" altLang="zh-CN" b="1" dirty="0">
                <a:latin typeface="Times New Roman" pitchFamily="18" charset="0"/>
                <a:cs typeface="Times New Roman" pitchFamily="18" charset="0"/>
              </a:rPr>
              <a:t>8</a:t>
            </a:r>
            <a:r>
              <a:rPr lang="zh-CN" altLang="en-US" b="1" dirty="0">
                <a:latin typeface="Times New Roman" pitchFamily="18" charset="0"/>
                <a:cs typeface="Times New Roman" pitchFamily="18" charset="0"/>
              </a:rPr>
              <a:t>分） </a:t>
            </a:r>
          </a:p>
        </p:txBody>
      </p:sp>
      <p:sp>
        <p:nvSpPr>
          <p:cNvPr id="13319" name="Rectangle 7"/>
          <p:cNvSpPr>
            <a:spLocks noChangeArrowheads="1"/>
          </p:cNvSpPr>
          <p:nvPr/>
        </p:nvSpPr>
        <p:spPr bwMode="auto">
          <a:xfrm>
            <a:off x="2030367" y="4428120"/>
            <a:ext cx="1570282" cy="369332"/>
          </a:xfrm>
          <a:prstGeom prst="rect">
            <a:avLst/>
          </a:prstGeom>
          <a:noFill/>
          <a:ln w="9525">
            <a:noFill/>
            <a:miter lim="800000"/>
            <a:headEnd/>
            <a:tailEnd/>
          </a:ln>
        </p:spPr>
        <p:txBody>
          <a:bodyPr>
            <a:spAutoFit/>
          </a:bodyPr>
          <a:lstStyle/>
          <a:p>
            <a:r>
              <a:rPr lang="zh-CN" altLang="en-US" b="1" dirty="0">
                <a:solidFill>
                  <a:schemeClr val="bg1"/>
                </a:solidFill>
                <a:latin typeface="Times New Roman" pitchFamily="18" charset="0"/>
                <a:cs typeface="Times New Roman" pitchFamily="18" charset="0"/>
              </a:rPr>
              <a:t>政治形态</a:t>
            </a:r>
          </a:p>
        </p:txBody>
      </p:sp>
      <p:sp>
        <p:nvSpPr>
          <p:cNvPr id="13320" name="Rectangle 8"/>
          <p:cNvSpPr>
            <a:spLocks noChangeArrowheads="1"/>
          </p:cNvSpPr>
          <p:nvPr/>
        </p:nvSpPr>
        <p:spPr bwMode="auto">
          <a:xfrm>
            <a:off x="6625194" y="4416120"/>
            <a:ext cx="2550460" cy="369332"/>
          </a:xfrm>
          <a:prstGeom prst="rect">
            <a:avLst/>
          </a:prstGeom>
          <a:noFill/>
          <a:ln w="9525">
            <a:noFill/>
            <a:miter lim="800000"/>
            <a:headEnd/>
            <a:tailEnd/>
          </a:ln>
        </p:spPr>
        <p:txBody>
          <a:bodyPr>
            <a:spAutoFit/>
          </a:bodyPr>
          <a:lstStyle/>
          <a:p>
            <a:r>
              <a:rPr lang="zh-CN" altLang="en-US" b="1" dirty="0">
                <a:solidFill>
                  <a:schemeClr val="bg1"/>
                </a:solidFill>
                <a:latin typeface="Times New Roman" pitchFamily="18" charset="0"/>
                <a:cs typeface="Times New Roman" pitchFamily="18" charset="0"/>
              </a:rPr>
              <a:t>政治黑暗的原因</a:t>
            </a:r>
          </a:p>
        </p:txBody>
      </p:sp>
      <p:sp>
        <p:nvSpPr>
          <p:cNvPr id="13321" name="Rectangle 9"/>
          <p:cNvSpPr>
            <a:spLocks noChangeArrowheads="1"/>
          </p:cNvSpPr>
          <p:nvPr/>
        </p:nvSpPr>
        <p:spPr bwMode="auto">
          <a:xfrm>
            <a:off x="480086" y="4392119"/>
            <a:ext cx="10753937" cy="2016054"/>
          </a:xfrm>
          <a:prstGeom prst="rect">
            <a:avLst/>
          </a:prstGeom>
          <a:noFill/>
          <a:ln w="9525">
            <a:solidFill>
              <a:schemeClr val="tx1"/>
            </a:solidFill>
            <a:miter lim="800000"/>
            <a:headEnd/>
            <a:tailEnd/>
          </a:ln>
        </p:spPr>
        <p:txBody>
          <a:bodyPr wrap="none" anchor="ctr"/>
          <a:lstStyle/>
          <a:p>
            <a:endParaRPr lang="zh-CN" altLang="en-US"/>
          </a:p>
        </p:txBody>
      </p:sp>
      <p:sp>
        <p:nvSpPr>
          <p:cNvPr id="13322" name="Line 10"/>
          <p:cNvSpPr>
            <a:spLocks noChangeShapeType="1"/>
          </p:cNvSpPr>
          <p:nvPr/>
        </p:nvSpPr>
        <p:spPr bwMode="auto">
          <a:xfrm>
            <a:off x="480086" y="4824130"/>
            <a:ext cx="10753937" cy="0"/>
          </a:xfrm>
          <a:prstGeom prst="line">
            <a:avLst/>
          </a:prstGeom>
          <a:noFill/>
          <a:ln w="9525">
            <a:solidFill>
              <a:schemeClr val="tx1"/>
            </a:solidFill>
            <a:round/>
            <a:headEnd/>
            <a:tailEnd/>
          </a:ln>
        </p:spPr>
        <p:txBody>
          <a:bodyPr/>
          <a:lstStyle/>
          <a:p>
            <a:endParaRPr lang="zh-CN" altLang="en-US"/>
          </a:p>
        </p:txBody>
      </p:sp>
      <p:sp>
        <p:nvSpPr>
          <p:cNvPr id="13323" name="Line 11"/>
          <p:cNvSpPr>
            <a:spLocks noChangeShapeType="1"/>
          </p:cNvSpPr>
          <p:nvPr/>
        </p:nvSpPr>
        <p:spPr bwMode="auto">
          <a:xfrm>
            <a:off x="6049089" y="4392119"/>
            <a:ext cx="0" cy="2016054"/>
          </a:xfrm>
          <a:prstGeom prst="line">
            <a:avLst/>
          </a:prstGeom>
          <a:noFill/>
          <a:ln w="9525">
            <a:solidFill>
              <a:schemeClr val="tx1"/>
            </a:solidFill>
            <a:round/>
            <a:headEnd/>
            <a:tailEnd/>
          </a:ln>
        </p:spPr>
        <p:txBody>
          <a:bodyPr/>
          <a:lstStyle/>
          <a:p>
            <a:endParaRPr lang="zh-CN" altLang="en-US"/>
          </a:p>
        </p:txBody>
      </p:sp>
      <p:sp>
        <p:nvSpPr>
          <p:cNvPr id="13324" name="Rectangle 12"/>
          <p:cNvSpPr>
            <a:spLocks noChangeArrowheads="1"/>
          </p:cNvSpPr>
          <p:nvPr/>
        </p:nvSpPr>
        <p:spPr bwMode="auto">
          <a:xfrm>
            <a:off x="672121" y="4896133"/>
            <a:ext cx="2842513" cy="369332"/>
          </a:xfrm>
          <a:prstGeom prst="rect">
            <a:avLst/>
          </a:prstGeom>
          <a:noFill/>
          <a:ln w="9525" algn="ctr">
            <a:noFill/>
            <a:miter lim="800000"/>
            <a:headEnd/>
            <a:tailEnd/>
          </a:ln>
        </p:spPr>
        <p:txBody>
          <a:bodyPr>
            <a:spAutoFit/>
          </a:bodyPr>
          <a:lstStyle/>
          <a:p>
            <a:r>
              <a:rPr lang="zh-CN" altLang="en-US" b="1" dirty="0">
                <a:solidFill>
                  <a:schemeClr val="bg1"/>
                </a:solidFill>
                <a:latin typeface="Times New Roman" pitchFamily="18" charset="0"/>
                <a:ea typeface="楷体_GB2312" pitchFamily="49" charset="-122"/>
                <a:cs typeface="Times New Roman" pitchFamily="18" charset="0"/>
              </a:rPr>
              <a:t>君主专制进一步强化。</a:t>
            </a:r>
          </a:p>
        </p:txBody>
      </p:sp>
      <p:sp>
        <p:nvSpPr>
          <p:cNvPr id="13325" name="Rectangle 13"/>
          <p:cNvSpPr>
            <a:spLocks noChangeArrowheads="1"/>
          </p:cNvSpPr>
          <p:nvPr/>
        </p:nvSpPr>
        <p:spPr bwMode="auto">
          <a:xfrm>
            <a:off x="6529176" y="4896133"/>
            <a:ext cx="4800865" cy="369332"/>
          </a:xfrm>
          <a:prstGeom prst="rect">
            <a:avLst/>
          </a:prstGeom>
          <a:noFill/>
          <a:ln w="9525" algn="ctr">
            <a:noFill/>
            <a:miter lim="800000"/>
            <a:headEnd/>
            <a:tailEnd/>
          </a:ln>
        </p:spPr>
        <p:txBody>
          <a:bodyPr>
            <a:spAutoFit/>
          </a:bodyPr>
          <a:lstStyle/>
          <a:p>
            <a:r>
              <a:rPr lang="zh-CN" altLang="en-US" b="1" dirty="0">
                <a:solidFill>
                  <a:schemeClr val="bg1"/>
                </a:solidFill>
                <a:latin typeface="Times New Roman" pitchFamily="18" charset="0"/>
                <a:ea typeface="楷体_GB2312" pitchFamily="49" charset="-122"/>
                <a:cs typeface="Times New Roman" pitchFamily="18" charset="0"/>
              </a:rPr>
              <a:t>皇权加强，但皇帝政治素质低下</a:t>
            </a:r>
            <a:r>
              <a:rPr lang="zh-CN" altLang="en-US" b="1" dirty="0">
                <a:solidFill>
                  <a:srgbClr val="000099"/>
                </a:solidFill>
                <a:latin typeface="Times New Roman" pitchFamily="18" charset="0"/>
                <a:ea typeface="楷体_GB2312" pitchFamily="49" charset="-122"/>
                <a:cs typeface="Times New Roman" pitchFamily="18" charset="0"/>
              </a:rPr>
              <a:t>。</a:t>
            </a:r>
          </a:p>
        </p:txBody>
      </p:sp>
      <p:sp>
        <p:nvSpPr>
          <p:cNvPr id="13326" name="Rectangle 14"/>
          <p:cNvSpPr>
            <a:spLocks noChangeArrowheads="1"/>
          </p:cNvSpPr>
          <p:nvPr/>
        </p:nvSpPr>
        <p:spPr bwMode="auto">
          <a:xfrm>
            <a:off x="672121" y="5256142"/>
            <a:ext cx="4896882" cy="646331"/>
          </a:xfrm>
          <a:prstGeom prst="rect">
            <a:avLst/>
          </a:prstGeom>
          <a:noFill/>
          <a:ln w="9525" algn="ctr">
            <a:noFill/>
            <a:miter lim="800000"/>
            <a:headEnd/>
            <a:tailEnd/>
          </a:ln>
        </p:spPr>
        <p:txBody>
          <a:bodyPr>
            <a:spAutoFit/>
          </a:bodyPr>
          <a:lstStyle/>
          <a:p>
            <a:r>
              <a:rPr lang="zh-CN" altLang="en-US" b="1" dirty="0">
                <a:solidFill>
                  <a:schemeClr val="bg1"/>
                </a:solidFill>
                <a:latin typeface="Times New Roman" pitchFamily="18" charset="0"/>
                <a:ea typeface="楷体_GB2312" pitchFamily="49" charset="-122"/>
                <a:cs typeface="Times New Roman" pitchFamily="18" charset="0"/>
              </a:rPr>
              <a:t>内阁没有取得法定地位，不能正式统帅六部。后来内阁的地位有所上升。</a:t>
            </a:r>
          </a:p>
        </p:txBody>
      </p:sp>
      <p:sp>
        <p:nvSpPr>
          <p:cNvPr id="13327" name="Rectangle 15"/>
          <p:cNvSpPr>
            <a:spLocks noChangeArrowheads="1"/>
          </p:cNvSpPr>
          <p:nvPr/>
        </p:nvSpPr>
        <p:spPr bwMode="auto">
          <a:xfrm>
            <a:off x="3552640" y="4428120"/>
            <a:ext cx="1346844" cy="369332"/>
          </a:xfrm>
          <a:prstGeom prst="rect">
            <a:avLst/>
          </a:prstGeom>
          <a:noFill/>
          <a:ln w="9525">
            <a:noFill/>
            <a:miter lim="800000"/>
            <a:headEnd/>
            <a:tailEnd/>
          </a:ln>
        </p:spPr>
        <p:txBody>
          <a:bodyPr wrap="none">
            <a:spAutoFit/>
          </a:bodyPr>
          <a:lstStyle/>
          <a:p>
            <a:r>
              <a:rPr lang="zh-CN" altLang="en-US" b="1" dirty="0">
                <a:solidFill>
                  <a:schemeClr val="bg1"/>
                </a:solidFill>
                <a:latin typeface="Times New Roman" pitchFamily="18" charset="0"/>
                <a:ea typeface="楷体_GB2312" pitchFamily="49" charset="-122"/>
                <a:cs typeface="Times New Roman" pitchFamily="18" charset="0"/>
              </a:rPr>
              <a:t>（怎么样）</a:t>
            </a:r>
          </a:p>
        </p:txBody>
      </p:sp>
      <p:sp>
        <p:nvSpPr>
          <p:cNvPr id="13328" name="Rectangle 16"/>
          <p:cNvSpPr>
            <a:spLocks noChangeArrowheads="1"/>
          </p:cNvSpPr>
          <p:nvPr/>
        </p:nvSpPr>
        <p:spPr bwMode="auto">
          <a:xfrm>
            <a:off x="9121643" y="4416120"/>
            <a:ext cx="1346844" cy="369332"/>
          </a:xfrm>
          <a:prstGeom prst="rect">
            <a:avLst/>
          </a:prstGeom>
          <a:noFill/>
          <a:ln w="9525">
            <a:noFill/>
            <a:miter lim="800000"/>
            <a:headEnd/>
            <a:tailEnd/>
          </a:ln>
        </p:spPr>
        <p:txBody>
          <a:bodyPr wrap="none">
            <a:spAutoFit/>
          </a:bodyPr>
          <a:lstStyle/>
          <a:p>
            <a:r>
              <a:rPr lang="zh-CN" altLang="en-US" b="1" dirty="0">
                <a:solidFill>
                  <a:schemeClr val="bg1"/>
                </a:solidFill>
                <a:latin typeface="Times New Roman" pitchFamily="18" charset="0"/>
                <a:ea typeface="楷体_GB2312" pitchFamily="49" charset="-122"/>
                <a:cs typeface="Times New Roman" pitchFamily="18" charset="0"/>
              </a:rPr>
              <a:t>（为什么）</a:t>
            </a:r>
          </a:p>
        </p:txBody>
      </p:sp>
      <p:sp>
        <p:nvSpPr>
          <p:cNvPr id="13329" name="Rectangle 17"/>
          <p:cNvSpPr>
            <a:spLocks noChangeArrowheads="1"/>
          </p:cNvSpPr>
          <p:nvPr/>
        </p:nvSpPr>
        <p:spPr bwMode="auto">
          <a:xfrm>
            <a:off x="672121" y="5904160"/>
            <a:ext cx="3840692" cy="369332"/>
          </a:xfrm>
          <a:prstGeom prst="rect">
            <a:avLst/>
          </a:prstGeom>
          <a:noFill/>
          <a:ln w="9525" algn="ctr">
            <a:noFill/>
            <a:miter lim="800000"/>
            <a:headEnd/>
            <a:tailEnd/>
          </a:ln>
        </p:spPr>
        <p:txBody>
          <a:bodyPr>
            <a:spAutoFit/>
          </a:bodyPr>
          <a:lstStyle/>
          <a:p>
            <a:r>
              <a:rPr lang="zh-CN" altLang="en-US" b="1" dirty="0">
                <a:solidFill>
                  <a:schemeClr val="bg1"/>
                </a:solidFill>
                <a:latin typeface="Times New Roman" pitchFamily="18" charset="0"/>
                <a:ea typeface="楷体_GB2312" pitchFamily="49" charset="-122"/>
                <a:cs typeface="Times New Roman" pitchFamily="18" charset="0"/>
              </a:rPr>
              <a:t>以司礼监牵制内阁。</a:t>
            </a:r>
          </a:p>
        </p:txBody>
      </p:sp>
      <p:sp>
        <p:nvSpPr>
          <p:cNvPr id="13330" name="Rectangle 18"/>
          <p:cNvSpPr>
            <a:spLocks noChangeArrowheads="1"/>
          </p:cNvSpPr>
          <p:nvPr/>
        </p:nvSpPr>
        <p:spPr bwMode="auto">
          <a:xfrm>
            <a:off x="2688484" y="1560042"/>
            <a:ext cx="864156" cy="288008"/>
          </a:xfrm>
          <a:prstGeom prst="rect">
            <a:avLst/>
          </a:prstGeom>
          <a:noFill/>
          <a:ln w="28575">
            <a:solidFill>
              <a:srgbClr val="FF0000"/>
            </a:solidFill>
            <a:miter lim="800000"/>
            <a:headEnd/>
            <a:tailEnd/>
          </a:ln>
        </p:spPr>
        <p:txBody>
          <a:bodyPr wrap="none" anchor="ctr"/>
          <a:lstStyle/>
          <a:p>
            <a:endParaRPr lang="zh-CN" altLang="en-US"/>
          </a:p>
        </p:txBody>
      </p:sp>
      <p:sp>
        <p:nvSpPr>
          <p:cNvPr id="13331" name="Rectangle 19"/>
          <p:cNvSpPr>
            <a:spLocks noChangeArrowheads="1"/>
          </p:cNvSpPr>
          <p:nvPr/>
        </p:nvSpPr>
        <p:spPr bwMode="auto">
          <a:xfrm>
            <a:off x="5649017" y="1548042"/>
            <a:ext cx="864156" cy="288008"/>
          </a:xfrm>
          <a:prstGeom prst="rect">
            <a:avLst/>
          </a:prstGeom>
          <a:noFill/>
          <a:ln w="28575">
            <a:solidFill>
              <a:srgbClr val="FF0000"/>
            </a:solidFill>
            <a:miter lim="800000"/>
            <a:headEnd/>
            <a:tailEnd/>
          </a:ln>
        </p:spPr>
        <p:txBody>
          <a:bodyPr wrap="none" anchor="ctr"/>
          <a:lstStyle/>
          <a:p>
            <a:endParaRPr lang="zh-CN" altLang="en-US"/>
          </a:p>
        </p:txBody>
      </p:sp>
      <p:sp>
        <p:nvSpPr>
          <p:cNvPr id="13332" name="Rectangle 20"/>
          <p:cNvSpPr>
            <a:spLocks noChangeArrowheads="1"/>
          </p:cNvSpPr>
          <p:nvPr/>
        </p:nvSpPr>
        <p:spPr bwMode="auto">
          <a:xfrm>
            <a:off x="8545539" y="1536041"/>
            <a:ext cx="1056190" cy="288008"/>
          </a:xfrm>
          <a:prstGeom prst="rect">
            <a:avLst/>
          </a:prstGeom>
          <a:noFill/>
          <a:ln w="28575">
            <a:solidFill>
              <a:srgbClr val="FF0000"/>
            </a:solidFill>
            <a:miter lim="800000"/>
            <a:headEnd/>
            <a:tailEnd/>
          </a:ln>
        </p:spPr>
        <p:txBody>
          <a:bodyPr wrap="none" anchor="ctr"/>
          <a:lstStyle/>
          <a:p>
            <a:endParaRPr lang="zh-CN" altLang="en-US"/>
          </a:p>
        </p:txBody>
      </p:sp>
      <p:sp>
        <p:nvSpPr>
          <p:cNvPr id="13333" name="Rectangle 21"/>
          <p:cNvSpPr>
            <a:spLocks noChangeArrowheads="1"/>
          </p:cNvSpPr>
          <p:nvPr/>
        </p:nvSpPr>
        <p:spPr bwMode="auto">
          <a:xfrm>
            <a:off x="6529176" y="5328144"/>
            <a:ext cx="4032726" cy="646331"/>
          </a:xfrm>
          <a:prstGeom prst="rect">
            <a:avLst/>
          </a:prstGeom>
          <a:noFill/>
          <a:ln w="9525" algn="ctr">
            <a:noFill/>
            <a:miter lim="800000"/>
            <a:headEnd/>
            <a:tailEnd/>
          </a:ln>
        </p:spPr>
        <p:txBody>
          <a:bodyPr>
            <a:spAutoFit/>
          </a:bodyPr>
          <a:lstStyle/>
          <a:p>
            <a:r>
              <a:rPr lang="zh-CN" altLang="en-US" b="1" dirty="0">
                <a:solidFill>
                  <a:schemeClr val="bg1"/>
                </a:solidFill>
                <a:latin typeface="Times New Roman" pitchFamily="18" charset="0"/>
                <a:ea typeface="楷体_GB2312" pitchFamily="49" charset="-122"/>
                <a:cs typeface="Times New Roman" pitchFamily="18" charset="0"/>
              </a:rPr>
              <a:t>内阁作为皇权的助理机构无法有效制约皇帝的行政失误</a:t>
            </a:r>
            <a:r>
              <a:rPr lang="zh-CN" altLang="en-US" b="1" dirty="0">
                <a:solidFill>
                  <a:srgbClr val="000099"/>
                </a:solidFill>
                <a:latin typeface="Times New Roman" pitchFamily="18" charset="0"/>
                <a:ea typeface="楷体_GB2312" pitchFamily="49" charset="-122"/>
                <a:cs typeface="Times New Roman" pitchFamily="18" charset="0"/>
              </a:rPr>
              <a:t>。</a:t>
            </a:r>
          </a:p>
        </p:txBody>
      </p:sp>
      <p:sp>
        <p:nvSpPr>
          <p:cNvPr id="13334" name="Rectangle 22"/>
          <p:cNvSpPr>
            <a:spLocks noChangeArrowheads="1"/>
          </p:cNvSpPr>
          <p:nvPr/>
        </p:nvSpPr>
        <p:spPr bwMode="auto">
          <a:xfrm>
            <a:off x="6529176" y="5976162"/>
            <a:ext cx="3840692" cy="369332"/>
          </a:xfrm>
          <a:prstGeom prst="rect">
            <a:avLst/>
          </a:prstGeom>
          <a:noFill/>
          <a:ln w="9525" algn="ctr">
            <a:noFill/>
            <a:miter lim="800000"/>
            <a:headEnd/>
            <a:tailEnd/>
          </a:ln>
        </p:spPr>
        <p:txBody>
          <a:bodyPr>
            <a:spAutoFit/>
          </a:bodyPr>
          <a:lstStyle/>
          <a:p>
            <a:r>
              <a:rPr lang="zh-CN" altLang="en-US" b="1" dirty="0">
                <a:solidFill>
                  <a:schemeClr val="bg1"/>
                </a:solidFill>
                <a:latin typeface="Times New Roman" pitchFamily="18" charset="0"/>
                <a:ea typeface="楷体_GB2312" pitchFamily="49" charset="-122"/>
                <a:cs typeface="Times New Roman" pitchFamily="18" charset="0"/>
              </a:rPr>
              <a:t>宦官参政加剧政治黑暗。</a:t>
            </a:r>
          </a:p>
        </p:txBody>
      </p:sp>
      <p:sp>
        <p:nvSpPr>
          <p:cNvPr id="13335" name="Line 23"/>
          <p:cNvSpPr>
            <a:spLocks noChangeShapeType="1"/>
          </p:cNvSpPr>
          <p:nvPr/>
        </p:nvSpPr>
        <p:spPr bwMode="auto">
          <a:xfrm>
            <a:off x="4080735" y="5064137"/>
            <a:ext cx="2304415" cy="0"/>
          </a:xfrm>
          <a:prstGeom prst="line">
            <a:avLst/>
          </a:prstGeom>
          <a:ln>
            <a:solidFill>
              <a:schemeClr val="bg1"/>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zh-CN" altLang="en-US"/>
          </a:p>
        </p:txBody>
      </p:sp>
      <p:sp>
        <p:nvSpPr>
          <p:cNvPr id="13336" name="Line 24"/>
          <p:cNvSpPr>
            <a:spLocks noChangeShapeType="1"/>
          </p:cNvSpPr>
          <p:nvPr/>
        </p:nvSpPr>
        <p:spPr bwMode="auto">
          <a:xfrm>
            <a:off x="5761038" y="5616152"/>
            <a:ext cx="768138" cy="0"/>
          </a:xfrm>
          <a:prstGeom prst="line">
            <a:avLst/>
          </a:prstGeom>
          <a:noFill/>
          <a:ln w="28575">
            <a:solidFill>
              <a:schemeClr val="bg1"/>
            </a:solidFill>
            <a:round/>
            <a:headEnd/>
            <a:tailEnd type="triangle" w="med" len="med"/>
          </a:ln>
        </p:spPr>
        <p:txBody>
          <a:bodyPr/>
          <a:lstStyle/>
          <a:p>
            <a:endParaRPr lang="zh-CN" altLang="en-US"/>
          </a:p>
        </p:txBody>
      </p:sp>
      <p:sp>
        <p:nvSpPr>
          <p:cNvPr id="13337" name="Line 25"/>
          <p:cNvSpPr>
            <a:spLocks noChangeShapeType="1"/>
          </p:cNvSpPr>
          <p:nvPr/>
        </p:nvSpPr>
        <p:spPr bwMode="auto">
          <a:xfrm>
            <a:off x="3744675" y="6120165"/>
            <a:ext cx="2784501" cy="0"/>
          </a:xfrm>
          <a:prstGeom prst="line">
            <a:avLst/>
          </a:prstGeom>
          <a:noFill/>
          <a:ln w="28575">
            <a:solidFill>
              <a:schemeClr val="bg1"/>
            </a:solidFill>
            <a:round/>
            <a:headEnd/>
            <a:tailEnd type="triangle" w="med" len="me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1000"/>
                                        <p:tgtEl>
                                          <p:spTgt spid="13319"/>
                                        </p:tgtEl>
                                      </p:cBhvr>
                                    </p:animEffect>
                                    <p:anim calcmode="lin" valueType="num">
                                      <p:cBhvr>
                                        <p:cTn id="8" dur="1000" fill="hold"/>
                                        <p:tgtEl>
                                          <p:spTgt spid="13319"/>
                                        </p:tgtEl>
                                        <p:attrNameLst>
                                          <p:attrName>ppt_x</p:attrName>
                                        </p:attrNameLst>
                                      </p:cBhvr>
                                      <p:tavLst>
                                        <p:tav tm="0">
                                          <p:val>
                                            <p:strVal val="#ppt_x"/>
                                          </p:val>
                                        </p:tav>
                                        <p:tav tm="100000">
                                          <p:val>
                                            <p:strVal val="#ppt_x"/>
                                          </p:val>
                                        </p:tav>
                                      </p:tavLst>
                                    </p:anim>
                                    <p:anim calcmode="lin" valueType="num">
                                      <p:cBhvr>
                                        <p:cTn id="9" dur="1000" fill="hold"/>
                                        <p:tgtEl>
                                          <p:spTgt spid="133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fade">
                                      <p:cBhvr>
                                        <p:cTn id="12" dur="1000"/>
                                        <p:tgtEl>
                                          <p:spTgt spid="13320"/>
                                        </p:tgtEl>
                                      </p:cBhvr>
                                    </p:animEffect>
                                    <p:anim calcmode="lin" valueType="num">
                                      <p:cBhvr>
                                        <p:cTn id="13" dur="1000" fill="hold"/>
                                        <p:tgtEl>
                                          <p:spTgt spid="13320"/>
                                        </p:tgtEl>
                                        <p:attrNameLst>
                                          <p:attrName>ppt_x</p:attrName>
                                        </p:attrNameLst>
                                      </p:cBhvr>
                                      <p:tavLst>
                                        <p:tav tm="0">
                                          <p:val>
                                            <p:strVal val="#ppt_x"/>
                                          </p:val>
                                        </p:tav>
                                        <p:tav tm="100000">
                                          <p:val>
                                            <p:strVal val="#ppt_x"/>
                                          </p:val>
                                        </p:tav>
                                      </p:tavLst>
                                    </p:anim>
                                    <p:anim calcmode="lin" valueType="num">
                                      <p:cBhvr>
                                        <p:cTn id="14" dur="1000" fill="hold"/>
                                        <p:tgtEl>
                                          <p:spTgt spid="133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3321"/>
                                        </p:tgtEl>
                                        <p:attrNameLst>
                                          <p:attrName>style.visibility</p:attrName>
                                        </p:attrNameLst>
                                      </p:cBhvr>
                                      <p:to>
                                        <p:strVal val="visible"/>
                                      </p:to>
                                    </p:set>
                                    <p:animEffect transition="in" filter="fade">
                                      <p:cBhvr>
                                        <p:cTn id="17" dur="1000"/>
                                        <p:tgtEl>
                                          <p:spTgt spid="13321"/>
                                        </p:tgtEl>
                                      </p:cBhvr>
                                    </p:animEffect>
                                    <p:anim calcmode="lin" valueType="num">
                                      <p:cBhvr>
                                        <p:cTn id="18" dur="1000" fill="hold"/>
                                        <p:tgtEl>
                                          <p:spTgt spid="13321"/>
                                        </p:tgtEl>
                                        <p:attrNameLst>
                                          <p:attrName>ppt_x</p:attrName>
                                        </p:attrNameLst>
                                      </p:cBhvr>
                                      <p:tavLst>
                                        <p:tav tm="0">
                                          <p:val>
                                            <p:strVal val="#ppt_x"/>
                                          </p:val>
                                        </p:tav>
                                        <p:tav tm="100000">
                                          <p:val>
                                            <p:strVal val="#ppt_x"/>
                                          </p:val>
                                        </p:tav>
                                      </p:tavLst>
                                    </p:anim>
                                    <p:anim calcmode="lin" valueType="num">
                                      <p:cBhvr>
                                        <p:cTn id="19" dur="1000" fill="hold"/>
                                        <p:tgtEl>
                                          <p:spTgt spid="1332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3322"/>
                                        </p:tgtEl>
                                        <p:attrNameLst>
                                          <p:attrName>style.visibility</p:attrName>
                                        </p:attrNameLst>
                                      </p:cBhvr>
                                      <p:to>
                                        <p:strVal val="visible"/>
                                      </p:to>
                                    </p:set>
                                    <p:animEffect transition="in" filter="fade">
                                      <p:cBhvr>
                                        <p:cTn id="22" dur="1000"/>
                                        <p:tgtEl>
                                          <p:spTgt spid="13322"/>
                                        </p:tgtEl>
                                      </p:cBhvr>
                                    </p:animEffect>
                                    <p:anim calcmode="lin" valueType="num">
                                      <p:cBhvr>
                                        <p:cTn id="23" dur="1000" fill="hold"/>
                                        <p:tgtEl>
                                          <p:spTgt spid="13322"/>
                                        </p:tgtEl>
                                        <p:attrNameLst>
                                          <p:attrName>ppt_x</p:attrName>
                                        </p:attrNameLst>
                                      </p:cBhvr>
                                      <p:tavLst>
                                        <p:tav tm="0">
                                          <p:val>
                                            <p:strVal val="#ppt_x"/>
                                          </p:val>
                                        </p:tav>
                                        <p:tav tm="100000">
                                          <p:val>
                                            <p:strVal val="#ppt_x"/>
                                          </p:val>
                                        </p:tav>
                                      </p:tavLst>
                                    </p:anim>
                                    <p:anim calcmode="lin" valueType="num">
                                      <p:cBhvr>
                                        <p:cTn id="24" dur="1000" fill="hold"/>
                                        <p:tgtEl>
                                          <p:spTgt spid="1332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3323"/>
                                        </p:tgtEl>
                                        <p:attrNameLst>
                                          <p:attrName>style.visibility</p:attrName>
                                        </p:attrNameLst>
                                      </p:cBhvr>
                                      <p:to>
                                        <p:strVal val="visible"/>
                                      </p:to>
                                    </p:set>
                                    <p:animEffect transition="in" filter="fade">
                                      <p:cBhvr>
                                        <p:cTn id="27" dur="1000"/>
                                        <p:tgtEl>
                                          <p:spTgt spid="13323"/>
                                        </p:tgtEl>
                                      </p:cBhvr>
                                    </p:animEffect>
                                    <p:anim calcmode="lin" valueType="num">
                                      <p:cBhvr>
                                        <p:cTn id="28" dur="1000" fill="hold"/>
                                        <p:tgtEl>
                                          <p:spTgt spid="13323"/>
                                        </p:tgtEl>
                                        <p:attrNameLst>
                                          <p:attrName>ppt_x</p:attrName>
                                        </p:attrNameLst>
                                      </p:cBhvr>
                                      <p:tavLst>
                                        <p:tav tm="0">
                                          <p:val>
                                            <p:strVal val="#ppt_x"/>
                                          </p:val>
                                        </p:tav>
                                        <p:tav tm="100000">
                                          <p:val>
                                            <p:strVal val="#ppt_x"/>
                                          </p:val>
                                        </p:tav>
                                      </p:tavLst>
                                    </p:anim>
                                    <p:anim calcmode="lin" valueType="num">
                                      <p:cBhvr>
                                        <p:cTn id="29" dur="1000" fill="hold"/>
                                        <p:tgtEl>
                                          <p:spTgt spid="133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13327"/>
                                        </p:tgtEl>
                                        <p:attrNameLst>
                                          <p:attrName>style.visibility</p:attrName>
                                        </p:attrNameLst>
                                      </p:cBhvr>
                                      <p:to>
                                        <p:strVal val="visible"/>
                                      </p:to>
                                    </p:set>
                                    <p:animEffect transition="in" filter="slide(fromLeft)">
                                      <p:cBhvr>
                                        <p:cTn id="34" dur="500"/>
                                        <p:tgtEl>
                                          <p:spTgt spid="13327"/>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13328"/>
                                        </p:tgtEl>
                                        <p:attrNameLst>
                                          <p:attrName>style.visibility</p:attrName>
                                        </p:attrNameLst>
                                      </p:cBhvr>
                                      <p:to>
                                        <p:strVal val="visible"/>
                                      </p:to>
                                    </p:set>
                                    <p:animEffect transition="in" filter="slide(fromLeft)">
                                      <p:cBhvr>
                                        <p:cTn id="39" dur="500"/>
                                        <p:tgtEl>
                                          <p:spTgt spid="13328"/>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3330"/>
                                        </p:tgtEl>
                                        <p:attrNameLst>
                                          <p:attrName>style.visibility</p:attrName>
                                        </p:attrNameLst>
                                      </p:cBhvr>
                                      <p:to>
                                        <p:strVal val="visible"/>
                                      </p:to>
                                    </p:set>
                                    <p:animEffect transition="in" filter="wheel(1)">
                                      <p:cBhvr>
                                        <p:cTn id="44" dur="1000"/>
                                        <p:tgtEl>
                                          <p:spTgt spid="13330"/>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3331"/>
                                        </p:tgtEl>
                                        <p:attrNameLst>
                                          <p:attrName>style.visibility</p:attrName>
                                        </p:attrNameLst>
                                      </p:cBhvr>
                                      <p:to>
                                        <p:strVal val="visible"/>
                                      </p:to>
                                    </p:set>
                                    <p:animEffect transition="in" filter="wheel(1)">
                                      <p:cBhvr>
                                        <p:cTn id="47" dur="1000"/>
                                        <p:tgtEl>
                                          <p:spTgt spid="13331"/>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3332"/>
                                        </p:tgtEl>
                                        <p:attrNameLst>
                                          <p:attrName>style.visibility</p:attrName>
                                        </p:attrNameLst>
                                      </p:cBhvr>
                                      <p:to>
                                        <p:strVal val="visible"/>
                                      </p:to>
                                    </p:set>
                                    <p:animEffect transition="in" filter="wheel(1)">
                                      <p:cBhvr>
                                        <p:cTn id="50" dur="1000"/>
                                        <p:tgtEl>
                                          <p:spTgt spid="13332"/>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13324"/>
                                        </p:tgtEl>
                                        <p:attrNameLst>
                                          <p:attrName>style.visibility</p:attrName>
                                        </p:attrNameLst>
                                      </p:cBhvr>
                                      <p:to>
                                        <p:strVal val="visible"/>
                                      </p:to>
                                    </p:set>
                                    <p:animEffect transition="in" filter="slide(fromLeft)">
                                      <p:cBhvr>
                                        <p:cTn id="55" dur="500"/>
                                        <p:tgtEl>
                                          <p:spTgt spid="13324"/>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8" fill="hold" grpId="0" nodeType="clickEffect">
                                  <p:stCondLst>
                                    <p:cond delay="0"/>
                                  </p:stCondLst>
                                  <p:childTnLst>
                                    <p:set>
                                      <p:cBhvr>
                                        <p:cTn id="59" dur="1" fill="hold">
                                          <p:stCondLst>
                                            <p:cond delay="0"/>
                                          </p:stCondLst>
                                        </p:cTn>
                                        <p:tgtEl>
                                          <p:spTgt spid="13326"/>
                                        </p:tgtEl>
                                        <p:attrNameLst>
                                          <p:attrName>style.visibility</p:attrName>
                                        </p:attrNameLst>
                                      </p:cBhvr>
                                      <p:to>
                                        <p:strVal val="visible"/>
                                      </p:to>
                                    </p:set>
                                    <p:animEffect transition="in" filter="slide(fromLeft)">
                                      <p:cBhvr>
                                        <p:cTn id="60" dur="500"/>
                                        <p:tgtEl>
                                          <p:spTgt spid="13326"/>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8" fill="hold" grpId="0" nodeType="clickEffect">
                                  <p:stCondLst>
                                    <p:cond delay="0"/>
                                  </p:stCondLst>
                                  <p:childTnLst>
                                    <p:set>
                                      <p:cBhvr>
                                        <p:cTn id="64" dur="1" fill="hold">
                                          <p:stCondLst>
                                            <p:cond delay="0"/>
                                          </p:stCondLst>
                                        </p:cTn>
                                        <p:tgtEl>
                                          <p:spTgt spid="13329"/>
                                        </p:tgtEl>
                                        <p:attrNameLst>
                                          <p:attrName>style.visibility</p:attrName>
                                        </p:attrNameLst>
                                      </p:cBhvr>
                                      <p:to>
                                        <p:strVal val="visible"/>
                                      </p:to>
                                    </p:set>
                                    <p:animEffect transition="in" filter="slide(fromLeft)">
                                      <p:cBhvr>
                                        <p:cTn id="65" dur="500"/>
                                        <p:tgtEl>
                                          <p:spTgt spid="1332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3335"/>
                                        </p:tgtEl>
                                        <p:attrNameLst>
                                          <p:attrName>style.visibility</p:attrName>
                                        </p:attrNameLst>
                                      </p:cBhvr>
                                      <p:to>
                                        <p:strVal val="visible"/>
                                      </p:to>
                                    </p:set>
                                    <p:animEffect transition="in" filter="wipe(left)">
                                      <p:cBhvr>
                                        <p:cTn id="70" dur="500"/>
                                        <p:tgtEl>
                                          <p:spTgt spid="13335"/>
                                        </p:tgtEl>
                                      </p:cBhvr>
                                    </p:animEffect>
                                  </p:childTnLst>
                                </p:cTn>
                              </p:par>
                            </p:childTnLst>
                          </p:cTn>
                        </p:par>
                        <p:par>
                          <p:cTn id="71" fill="hold">
                            <p:stCondLst>
                              <p:cond delay="500"/>
                            </p:stCondLst>
                            <p:childTnLst>
                              <p:par>
                                <p:cTn id="72" presetID="12" presetClass="entr" presetSubtype="8" fill="hold" grpId="0" nodeType="afterEffect">
                                  <p:stCondLst>
                                    <p:cond delay="0"/>
                                  </p:stCondLst>
                                  <p:childTnLst>
                                    <p:set>
                                      <p:cBhvr>
                                        <p:cTn id="73" dur="1" fill="hold">
                                          <p:stCondLst>
                                            <p:cond delay="0"/>
                                          </p:stCondLst>
                                        </p:cTn>
                                        <p:tgtEl>
                                          <p:spTgt spid="13325"/>
                                        </p:tgtEl>
                                        <p:attrNameLst>
                                          <p:attrName>style.visibility</p:attrName>
                                        </p:attrNameLst>
                                      </p:cBhvr>
                                      <p:to>
                                        <p:strVal val="visible"/>
                                      </p:to>
                                    </p:set>
                                    <p:animEffect transition="in" filter="slide(fromLeft)">
                                      <p:cBhvr>
                                        <p:cTn id="74" dur="500"/>
                                        <p:tgtEl>
                                          <p:spTgt spid="1332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3336"/>
                                        </p:tgtEl>
                                        <p:attrNameLst>
                                          <p:attrName>style.visibility</p:attrName>
                                        </p:attrNameLst>
                                      </p:cBhvr>
                                      <p:to>
                                        <p:strVal val="visible"/>
                                      </p:to>
                                    </p:set>
                                    <p:animEffect transition="in" filter="wipe(left)">
                                      <p:cBhvr>
                                        <p:cTn id="79" dur="500"/>
                                        <p:tgtEl>
                                          <p:spTgt spid="13336"/>
                                        </p:tgtEl>
                                      </p:cBhvr>
                                    </p:animEffect>
                                  </p:childTnLst>
                                </p:cTn>
                              </p:par>
                            </p:childTnLst>
                          </p:cTn>
                        </p:par>
                        <p:par>
                          <p:cTn id="80" fill="hold">
                            <p:stCondLst>
                              <p:cond delay="500"/>
                            </p:stCondLst>
                            <p:childTnLst>
                              <p:par>
                                <p:cTn id="81" presetID="12" presetClass="entr" presetSubtype="8" fill="hold" grpId="0" nodeType="afterEffect">
                                  <p:stCondLst>
                                    <p:cond delay="0"/>
                                  </p:stCondLst>
                                  <p:childTnLst>
                                    <p:set>
                                      <p:cBhvr>
                                        <p:cTn id="82" dur="1" fill="hold">
                                          <p:stCondLst>
                                            <p:cond delay="0"/>
                                          </p:stCondLst>
                                        </p:cTn>
                                        <p:tgtEl>
                                          <p:spTgt spid="13333"/>
                                        </p:tgtEl>
                                        <p:attrNameLst>
                                          <p:attrName>style.visibility</p:attrName>
                                        </p:attrNameLst>
                                      </p:cBhvr>
                                      <p:to>
                                        <p:strVal val="visible"/>
                                      </p:to>
                                    </p:set>
                                    <p:animEffect transition="in" filter="slide(fromLeft)">
                                      <p:cBhvr>
                                        <p:cTn id="83" dur="500"/>
                                        <p:tgtEl>
                                          <p:spTgt spid="1333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3337"/>
                                        </p:tgtEl>
                                        <p:attrNameLst>
                                          <p:attrName>style.visibility</p:attrName>
                                        </p:attrNameLst>
                                      </p:cBhvr>
                                      <p:to>
                                        <p:strVal val="visible"/>
                                      </p:to>
                                    </p:set>
                                    <p:animEffect transition="in" filter="wipe(left)">
                                      <p:cBhvr>
                                        <p:cTn id="88" dur="500"/>
                                        <p:tgtEl>
                                          <p:spTgt spid="13337"/>
                                        </p:tgtEl>
                                      </p:cBhvr>
                                    </p:animEffect>
                                  </p:childTnLst>
                                </p:cTn>
                              </p:par>
                            </p:childTnLst>
                          </p:cTn>
                        </p:par>
                        <p:par>
                          <p:cTn id="89" fill="hold">
                            <p:stCondLst>
                              <p:cond delay="500"/>
                            </p:stCondLst>
                            <p:childTnLst>
                              <p:par>
                                <p:cTn id="90" presetID="12" presetClass="entr" presetSubtype="8" fill="hold" grpId="0" nodeType="afterEffect">
                                  <p:stCondLst>
                                    <p:cond delay="0"/>
                                  </p:stCondLst>
                                  <p:childTnLst>
                                    <p:set>
                                      <p:cBhvr>
                                        <p:cTn id="91" dur="1" fill="hold">
                                          <p:stCondLst>
                                            <p:cond delay="0"/>
                                          </p:stCondLst>
                                        </p:cTn>
                                        <p:tgtEl>
                                          <p:spTgt spid="13334"/>
                                        </p:tgtEl>
                                        <p:attrNameLst>
                                          <p:attrName>style.visibility</p:attrName>
                                        </p:attrNameLst>
                                      </p:cBhvr>
                                      <p:to>
                                        <p:strVal val="visible"/>
                                      </p:to>
                                    </p:set>
                                    <p:animEffect transition="in" filter="slide(fromLeft)">
                                      <p:cBhvr>
                                        <p:cTn id="92" dur="500"/>
                                        <p:tgtEl>
                                          <p:spTgt spid="13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P spid="13321" grpId="0" animBg="1"/>
      <p:bldP spid="13322" grpId="0" animBg="1"/>
      <p:bldP spid="13323" grpId="0" animBg="1"/>
      <p:bldP spid="13324" grpId="0"/>
      <p:bldP spid="13325" grpId="0"/>
      <p:bldP spid="13326" grpId="0"/>
      <p:bldP spid="13327" grpId="0"/>
      <p:bldP spid="13328" grpId="0"/>
      <p:bldP spid="13329" grpId="0"/>
      <p:bldP spid="13330" grpId="0" animBg="1"/>
      <p:bldP spid="13331" grpId="0" animBg="1"/>
      <p:bldP spid="13332" grpId="0" animBg="1"/>
      <p:bldP spid="13333" grpId="0"/>
      <p:bldP spid="13334" grpId="0"/>
      <p:bldP spid="13335" grpId="0" animBg="1"/>
      <p:bldP spid="13336" grpId="0" animBg="1"/>
      <p:bldP spid="133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92035" y="172505"/>
            <a:ext cx="6721210" cy="646331"/>
          </a:xfrm>
          <a:prstGeom prst="rect">
            <a:avLst/>
          </a:prstGeom>
          <a:noFill/>
          <a:ln w="9525">
            <a:noFill/>
            <a:miter lim="800000"/>
            <a:headEnd/>
            <a:tailEnd/>
          </a:ln>
        </p:spPr>
        <p:txBody>
          <a:bodyPr anchor="ctr">
            <a:spAutoFit/>
          </a:bodyPr>
          <a:lstStyle/>
          <a:p>
            <a:r>
              <a:rPr lang="zh-CN" altLang="en-US" sz="3600" b="1" dirty="0">
                <a:solidFill>
                  <a:schemeClr val="bg1"/>
                </a:solidFill>
                <a:ea typeface="华文中宋" pitchFamily="2" charset="-122"/>
              </a:rPr>
              <a:t>一、高中历史学科介绍</a:t>
            </a:r>
          </a:p>
        </p:txBody>
      </p:sp>
      <p:sp>
        <p:nvSpPr>
          <p:cNvPr id="14339" name="Rectangle 3"/>
          <p:cNvSpPr>
            <a:spLocks noChangeArrowheads="1"/>
          </p:cNvSpPr>
          <p:nvPr/>
        </p:nvSpPr>
        <p:spPr bwMode="auto">
          <a:xfrm>
            <a:off x="672121" y="864024"/>
            <a:ext cx="4128744"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3</a:t>
            </a:r>
            <a:r>
              <a:rPr lang="zh-CN" altLang="en-US" sz="3600" b="1" dirty="0">
                <a:solidFill>
                  <a:schemeClr val="bg1"/>
                </a:solidFill>
                <a:ea typeface="华文中宋" pitchFamily="2" charset="-122"/>
              </a:rPr>
              <a:t>、考试要求</a:t>
            </a:r>
          </a:p>
        </p:txBody>
      </p:sp>
      <p:sp>
        <p:nvSpPr>
          <p:cNvPr id="14340" name="Rectangle 4"/>
          <p:cNvSpPr>
            <a:spLocks noChangeArrowheads="1"/>
          </p:cNvSpPr>
          <p:nvPr/>
        </p:nvSpPr>
        <p:spPr bwMode="auto">
          <a:xfrm>
            <a:off x="672121" y="1584043"/>
            <a:ext cx="2733441" cy="646331"/>
          </a:xfrm>
          <a:prstGeom prst="rect">
            <a:avLst/>
          </a:prstGeom>
          <a:noFill/>
          <a:ln w="9525" algn="ctr">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②</a:t>
            </a:r>
            <a:r>
              <a:rPr lang="zh-CN" altLang="en-US" sz="3600" b="1" dirty="0">
                <a:solidFill>
                  <a:schemeClr val="bg1"/>
                </a:solidFill>
                <a:latin typeface="楷体_GB2312" pitchFamily="49" charset="-122"/>
                <a:ea typeface="楷体_GB2312" pitchFamily="49" charset="-122"/>
              </a:rPr>
              <a:t>能力要求 </a:t>
            </a:r>
          </a:p>
        </p:txBody>
      </p:sp>
      <p:sp>
        <p:nvSpPr>
          <p:cNvPr id="14341" name="Rectangle 5"/>
          <p:cNvSpPr>
            <a:spLocks noChangeArrowheads="1"/>
          </p:cNvSpPr>
          <p:nvPr/>
        </p:nvSpPr>
        <p:spPr bwMode="auto">
          <a:xfrm>
            <a:off x="768138" y="2376064"/>
            <a:ext cx="6817228" cy="646331"/>
          </a:xfrm>
          <a:prstGeom prst="rect">
            <a:avLst/>
          </a:prstGeom>
          <a:noFill/>
          <a:ln w="9525" algn="ctr">
            <a:noFill/>
            <a:miter lim="800000"/>
            <a:headEnd/>
            <a:tailEnd/>
          </a:ln>
        </p:spPr>
        <p:txBody>
          <a:bodyPr anchor="ctr">
            <a:spAutoFit/>
          </a:bodyPr>
          <a:lstStyle/>
          <a:p>
            <a:r>
              <a:rPr lang="en-US" altLang="zh-CN" sz="3600" b="1" dirty="0">
                <a:solidFill>
                  <a:schemeClr val="bg1"/>
                </a:solidFill>
                <a:latin typeface="楷体_GB2312" pitchFamily="49" charset="-122"/>
                <a:ea typeface="楷体_GB2312" pitchFamily="49" charset="-122"/>
              </a:rPr>
              <a:t>C</a:t>
            </a:r>
            <a:r>
              <a:rPr lang="zh-CN" altLang="en-US" sz="3600" b="1" dirty="0">
                <a:solidFill>
                  <a:schemeClr val="bg1"/>
                </a:solidFill>
                <a:latin typeface="楷体_GB2312" pitchFamily="49" charset="-122"/>
                <a:ea typeface="楷体_GB2312" pitchFamily="49" charset="-122"/>
              </a:rPr>
              <a:t>、价值观念生成能力</a:t>
            </a:r>
          </a:p>
        </p:txBody>
      </p:sp>
      <p:sp>
        <p:nvSpPr>
          <p:cNvPr id="14342" name="Rectangle 6"/>
          <p:cNvSpPr>
            <a:spLocks noChangeArrowheads="1"/>
          </p:cNvSpPr>
          <p:nvPr/>
        </p:nvSpPr>
        <p:spPr bwMode="auto">
          <a:xfrm>
            <a:off x="576104" y="3168086"/>
            <a:ext cx="10273850" cy="25545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r>
              <a:rPr lang="zh-CN" altLang="en-US" sz="3200" b="1" dirty="0">
                <a:latin typeface="楷体_GB2312" pitchFamily="49" charset="-122"/>
                <a:ea typeface="楷体_GB2312" pitchFamily="49" charset="-122"/>
              </a:rPr>
              <a:t>具体是指论证历史问题、评论历史观点、发表历史见解的能力，是</a:t>
            </a:r>
            <a:r>
              <a:rPr lang="zh-CN" altLang="en-US" sz="3200" b="1" dirty="0">
                <a:solidFill>
                  <a:schemeClr val="bg1"/>
                </a:solidFill>
                <a:latin typeface="华文中宋" pitchFamily="2" charset="-122"/>
                <a:ea typeface="楷体_GB2312" pitchFamily="49" charset="-122"/>
              </a:rPr>
              <a:t>“</a:t>
            </a:r>
            <a:r>
              <a:rPr lang="zh-CN" altLang="en-US" sz="3200" b="1" dirty="0">
                <a:solidFill>
                  <a:schemeClr val="bg1"/>
                </a:solidFill>
                <a:latin typeface="楷体_GB2312" pitchFamily="49" charset="-122"/>
                <a:ea typeface="楷体_GB2312" pitchFamily="49" charset="-122"/>
              </a:rPr>
              <a:t>学以致用</a:t>
            </a:r>
            <a:r>
              <a:rPr lang="zh-CN" altLang="en-US" sz="3200" b="1" dirty="0">
                <a:solidFill>
                  <a:schemeClr val="bg1"/>
                </a:solidFill>
                <a:latin typeface="华文中宋" pitchFamily="2" charset="-122"/>
                <a:ea typeface="楷体_GB2312" pitchFamily="49" charset="-122"/>
              </a:rPr>
              <a:t>”</a:t>
            </a:r>
            <a:r>
              <a:rPr lang="zh-CN" altLang="en-US" sz="3200" b="1" dirty="0">
                <a:latin typeface="楷体_GB2312" pitchFamily="49" charset="-122"/>
                <a:ea typeface="楷体_GB2312" pitchFamily="49" charset="-122"/>
              </a:rPr>
              <a:t>的层面。这是思维层次相对较高的运用历史的能力，因为这方面的能力不仅需要具备丰富的历史知识和运用知识的能力，而且需要掌握一定的史观，包含正确的价值判断。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1000"/>
                                        <p:tgtEl>
                                          <p:spTgt spid="14341"/>
                                        </p:tgtEl>
                                      </p:cBhvr>
                                    </p:animEffect>
                                    <p:anim calcmode="lin" valueType="num">
                                      <p:cBhvr>
                                        <p:cTn id="8" dur="1000" fill="hold"/>
                                        <p:tgtEl>
                                          <p:spTgt spid="14341"/>
                                        </p:tgtEl>
                                        <p:attrNameLst>
                                          <p:attrName>ppt_x</p:attrName>
                                        </p:attrNameLst>
                                      </p:cBhvr>
                                      <p:tavLst>
                                        <p:tav tm="0">
                                          <p:val>
                                            <p:strVal val="#ppt_x"/>
                                          </p:val>
                                        </p:tav>
                                        <p:tav tm="100000">
                                          <p:val>
                                            <p:strVal val="#ppt_x"/>
                                          </p:val>
                                        </p:tav>
                                      </p:tavLst>
                                    </p:anim>
                                    <p:anim calcmode="lin" valueType="num">
                                      <p:cBhvr>
                                        <p:cTn id="9" dur="1000" fill="hold"/>
                                        <p:tgtEl>
                                          <p:spTgt spid="143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342"/>
                                        </p:tgtEl>
                                        <p:attrNameLst>
                                          <p:attrName>style.visibility</p:attrName>
                                        </p:attrNameLst>
                                      </p:cBhvr>
                                      <p:to>
                                        <p:strVal val="visible"/>
                                      </p:to>
                                    </p:set>
                                    <p:animEffect transition="in" filter="fade">
                                      <p:cBhvr>
                                        <p:cTn id="14" dur="1000"/>
                                        <p:tgtEl>
                                          <p:spTgt spid="14342"/>
                                        </p:tgtEl>
                                      </p:cBhvr>
                                    </p:animEffect>
                                    <p:anim calcmode="lin" valueType="num">
                                      <p:cBhvr>
                                        <p:cTn id="15" dur="1000" fill="hold"/>
                                        <p:tgtEl>
                                          <p:spTgt spid="14342"/>
                                        </p:tgtEl>
                                        <p:attrNameLst>
                                          <p:attrName>ppt_x</p:attrName>
                                        </p:attrNameLst>
                                      </p:cBhvr>
                                      <p:tavLst>
                                        <p:tav tm="0">
                                          <p:val>
                                            <p:strVal val="#ppt_x"/>
                                          </p:val>
                                        </p:tav>
                                        <p:tav tm="100000">
                                          <p:val>
                                            <p:strVal val="#ppt_x"/>
                                          </p:val>
                                        </p:tav>
                                      </p:tavLst>
                                    </p:anim>
                                    <p:anim calcmode="lin" valueType="num">
                                      <p:cBhvr>
                                        <p:cTn id="16"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480087" y="190491"/>
            <a:ext cx="10081816" cy="855234"/>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nSpc>
                <a:spcPct val="130000"/>
              </a:lnSpc>
            </a:pPr>
            <a:r>
              <a:rPr lang="en-US" altLang="en-US" sz="2000" b="1" dirty="0" smtClean="0"/>
              <a:t>（浙江高考</a:t>
            </a:r>
            <a:r>
              <a:rPr lang="en-US" altLang="en-US" sz="2000" b="1" dirty="0"/>
              <a:t>）</a:t>
            </a:r>
            <a:r>
              <a:rPr lang="en-US" altLang="zh-CN" sz="2000" b="1" dirty="0"/>
              <a:t>39</a:t>
            </a:r>
            <a:r>
              <a:rPr lang="zh-CN" altLang="en-US" sz="2000" b="1" dirty="0"/>
              <a:t>．</a:t>
            </a:r>
            <a:r>
              <a:rPr lang="en-US" altLang="zh-CN" sz="2000" b="1" dirty="0"/>
              <a:t>1750——1850</a:t>
            </a:r>
            <a:r>
              <a:rPr lang="zh-CN" altLang="en-US" sz="2000" b="1" dirty="0"/>
              <a:t>年是西方文明突飞猛进的重要阶段。阅读材料，回答问题。（</a:t>
            </a:r>
            <a:r>
              <a:rPr lang="en-US" altLang="zh-CN" sz="2000" b="1" dirty="0"/>
              <a:t>26</a:t>
            </a:r>
            <a:r>
              <a:rPr lang="zh-CN" altLang="en-US" sz="2000" b="1" dirty="0"/>
              <a:t>分）</a:t>
            </a:r>
          </a:p>
        </p:txBody>
      </p:sp>
      <p:sp>
        <p:nvSpPr>
          <p:cNvPr id="15363" name="Rectangle 7"/>
          <p:cNvSpPr>
            <a:spLocks noChangeArrowheads="1"/>
          </p:cNvSpPr>
          <p:nvPr/>
        </p:nvSpPr>
        <p:spPr bwMode="auto">
          <a:xfrm>
            <a:off x="384069" y="4939487"/>
            <a:ext cx="10849954" cy="95410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800" b="1" dirty="0"/>
              <a:t>（</a:t>
            </a:r>
            <a:r>
              <a:rPr lang="en-US" altLang="zh-CN" sz="2800" b="1" dirty="0"/>
              <a:t>3</a:t>
            </a:r>
            <a:r>
              <a:rPr lang="zh-CN" altLang="en-US" sz="2800" b="1" dirty="0"/>
              <a:t>）关于中西方差距拉大的原因，您赞成材料三中的哪种观点？简要说明理由。（</a:t>
            </a:r>
            <a:r>
              <a:rPr lang="en-US" altLang="zh-CN" sz="2800" b="1" dirty="0"/>
              <a:t>6</a:t>
            </a:r>
            <a:r>
              <a:rPr lang="zh-CN" altLang="en-US" sz="2800" b="1" dirty="0"/>
              <a:t>分，只列观点，不说理由不得分）</a:t>
            </a:r>
          </a:p>
        </p:txBody>
      </p:sp>
      <p:sp>
        <p:nvSpPr>
          <p:cNvPr id="15364" name="Rectangle 8"/>
          <p:cNvSpPr>
            <a:spLocks noChangeArrowheads="1"/>
          </p:cNvSpPr>
          <p:nvPr/>
        </p:nvSpPr>
        <p:spPr bwMode="auto">
          <a:xfrm>
            <a:off x="480087" y="1296035"/>
            <a:ext cx="10273850" cy="353943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800" b="1" dirty="0">
                <a:latin typeface="楷体_GB2312" pitchFamily="49" charset="-122"/>
                <a:ea typeface="楷体_GB2312" pitchFamily="49" charset="-122"/>
              </a:rPr>
              <a:t>材料三</a:t>
            </a:r>
          </a:p>
          <a:p>
            <a:r>
              <a:rPr lang="zh-CN" altLang="en-US" sz="2800" b="1" dirty="0">
                <a:latin typeface="楷体_GB2312" pitchFamily="49" charset="-122"/>
                <a:ea typeface="楷体_GB2312" pitchFamily="49" charset="-122"/>
              </a:rPr>
              <a:t>在</a:t>
            </a:r>
            <a:r>
              <a:rPr lang="en-US" altLang="zh-CN" sz="2800" b="1" dirty="0">
                <a:latin typeface="楷体_GB2312" pitchFamily="49" charset="-122"/>
                <a:ea typeface="楷体_GB2312" pitchFamily="49" charset="-122"/>
              </a:rPr>
              <a:t>1750</a:t>
            </a:r>
            <a:r>
              <a:rPr lang="zh-CN" altLang="en-US" sz="2800" b="1" dirty="0">
                <a:latin typeface="楷体_GB2312" pitchFamily="49" charset="-122"/>
                <a:ea typeface="楷体_GB2312" pitchFamily="49" charset="-122"/>
              </a:rPr>
              <a:t>年，中西方的差距并不大；到了</a:t>
            </a:r>
            <a:r>
              <a:rPr lang="en-US" altLang="zh-CN" sz="2800" b="1" dirty="0">
                <a:latin typeface="楷体_GB2312" pitchFamily="49" charset="-122"/>
                <a:ea typeface="楷体_GB2312" pitchFamily="49" charset="-122"/>
              </a:rPr>
              <a:t>1850</a:t>
            </a:r>
            <a:r>
              <a:rPr lang="zh-CN" altLang="en-US" sz="2800" b="1" dirty="0">
                <a:latin typeface="楷体_GB2312" pitchFamily="49" charset="-122"/>
                <a:ea typeface="楷体_GB2312" pitchFamily="49" charset="-122"/>
              </a:rPr>
              <a:t>年，双方的差距不含天壤之别。这不仅是中西方的差距，也是东西方的差距。到</a:t>
            </a:r>
            <a:r>
              <a:rPr lang="en-US" altLang="zh-CN" sz="2800" b="1" dirty="0">
                <a:latin typeface="楷体_GB2312" pitchFamily="49" charset="-122"/>
                <a:ea typeface="楷体_GB2312" pitchFamily="49" charset="-122"/>
              </a:rPr>
              <a:t>19</a:t>
            </a:r>
            <a:r>
              <a:rPr lang="zh-CN" altLang="en-US" sz="2800" b="1" dirty="0">
                <a:latin typeface="楷体_GB2312" pitchFamily="49" charset="-122"/>
                <a:ea typeface="楷体_GB2312" pitchFamily="49" charset="-122"/>
              </a:rPr>
              <a:t>世纪中期，印度完全沦为殖民地，埃及岌岌可危，地跨欧亚非的奥斯曼帝国风雨飘摇，伊朗横遭列强干涉。</a:t>
            </a:r>
          </a:p>
          <a:p>
            <a:r>
              <a:rPr lang="zh-CN" altLang="en-US" sz="2800" b="1" dirty="0">
                <a:latin typeface="楷体_GB2312" pitchFamily="49" charset="-122"/>
                <a:ea typeface="楷体_GB2312" pitchFamily="49" charset="-122"/>
              </a:rPr>
              <a:t>关于中西方差距拉大的原因，学术界现有三大基本观点：①主要是中国落后了；②关键是西方腾飞了；③在中国落后的同时，西方腾飞了。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192035" y="172505"/>
            <a:ext cx="6721210" cy="646331"/>
          </a:xfrm>
          <a:prstGeom prst="rect">
            <a:avLst/>
          </a:prstGeom>
          <a:noFill/>
          <a:ln w="9525">
            <a:noFill/>
            <a:miter lim="800000"/>
            <a:headEnd/>
            <a:tailEnd/>
          </a:ln>
        </p:spPr>
        <p:txBody>
          <a:bodyPr anchor="ctr">
            <a:spAutoFit/>
          </a:bodyPr>
          <a:lstStyle/>
          <a:p>
            <a:r>
              <a:rPr lang="zh-CN" altLang="en-US" sz="3600" b="1" dirty="0">
                <a:solidFill>
                  <a:schemeClr val="bg1"/>
                </a:solidFill>
                <a:ea typeface="华文中宋" pitchFamily="2" charset="-122"/>
              </a:rPr>
              <a:t>一、高中历史学科介绍</a:t>
            </a:r>
          </a:p>
        </p:txBody>
      </p:sp>
      <p:sp>
        <p:nvSpPr>
          <p:cNvPr id="16387" name="Rectangle 5"/>
          <p:cNvSpPr>
            <a:spLocks noChangeArrowheads="1"/>
          </p:cNvSpPr>
          <p:nvPr/>
        </p:nvSpPr>
        <p:spPr bwMode="auto">
          <a:xfrm>
            <a:off x="672121" y="864024"/>
            <a:ext cx="4128744"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3</a:t>
            </a:r>
            <a:r>
              <a:rPr lang="zh-CN" altLang="en-US" sz="3600" b="1" dirty="0">
                <a:solidFill>
                  <a:schemeClr val="bg1"/>
                </a:solidFill>
                <a:ea typeface="华文中宋" pitchFamily="2" charset="-122"/>
              </a:rPr>
              <a:t>、考试要求</a:t>
            </a:r>
          </a:p>
        </p:txBody>
      </p:sp>
      <p:sp>
        <p:nvSpPr>
          <p:cNvPr id="16388" name="Rectangle 6"/>
          <p:cNvSpPr>
            <a:spLocks noChangeArrowheads="1"/>
          </p:cNvSpPr>
          <p:nvPr/>
        </p:nvSpPr>
        <p:spPr bwMode="auto">
          <a:xfrm>
            <a:off x="672121" y="1584043"/>
            <a:ext cx="2733441" cy="646331"/>
          </a:xfrm>
          <a:prstGeom prst="rect">
            <a:avLst/>
          </a:prstGeom>
          <a:noFill/>
          <a:ln w="9525" algn="ctr">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③</a:t>
            </a:r>
            <a:r>
              <a:rPr lang="zh-CN" altLang="en-US" sz="3600" b="1" dirty="0">
                <a:solidFill>
                  <a:schemeClr val="bg1"/>
                </a:solidFill>
                <a:latin typeface="楷体_GB2312" pitchFamily="49" charset="-122"/>
                <a:ea typeface="楷体_GB2312" pitchFamily="49" charset="-122"/>
              </a:rPr>
              <a:t>题型介绍 </a:t>
            </a:r>
          </a:p>
        </p:txBody>
      </p:sp>
      <p:sp>
        <p:nvSpPr>
          <p:cNvPr id="17415" name="Rectangle 7"/>
          <p:cNvSpPr>
            <a:spLocks noChangeArrowheads="1"/>
          </p:cNvSpPr>
          <p:nvPr/>
        </p:nvSpPr>
        <p:spPr bwMode="auto">
          <a:xfrm>
            <a:off x="960173" y="2304062"/>
            <a:ext cx="4992899" cy="646331"/>
          </a:xfrm>
          <a:prstGeom prst="rect">
            <a:avLst/>
          </a:prstGeom>
          <a:noFill/>
          <a:ln w="9525" algn="ctr">
            <a:noFill/>
            <a:miter lim="800000"/>
            <a:headEnd/>
            <a:tailEnd/>
          </a:ln>
        </p:spPr>
        <p:txBody>
          <a:bodyPr anchor="ctr">
            <a:spAutoFit/>
          </a:bodyPr>
          <a:lstStyle/>
          <a:p>
            <a:r>
              <a:rPr lang="en-US" altLang="zh-CN" sz="3600" b="1" dirty="0">
                <a:solidFill>
                  <a:schemeClr val="bg1"/>
                </a:solidFill>
                <a:latin typeface="楷体_GB2312" pitchFamily="49" charset="-122"/>
                <a:ea typeface="楷体_GB2312" pitchFamily="49" charset="-122"/>
              </a:rPr>
              <a:t>A</a:t>
            </a:r>
            <a:r>
              <a:rPr lang="zh-CN" altLang="en-US" sz="3600" b="1" dirty="0">
                <a:solidFill>
                  <a:schemeClr val="bg1"/>
                </a:solidFill>
                <a:latin typeface="楷体_GB2312" pitchFamily="49" charset="-122"/>
                <a:ea typeface="楷体_GB2312" pitchFamily="49" charset="-122"/>
              </a:rPr>
              <a:t>、单项选择题 </a:t>
            </a:r>
          </a:p>
        </p:txBody>
      </p:sp>
      <p:sp>
        <p:nvSpPr>
          <p:cNvPr id="17416" name="Rectangle 8"/>
          <p:cNvSpPr>
            <a:spLocks noChangeArrowheads="1"/>
          </p:cNvSpPr>
          <p:nvPr/>
        </p:nvSpPr>
        <p:spPr bwMode="auto">
          <a:xfrm>
            <a:off x="384069" y="3168086"/>
            <a:ext cx="10753937" cy="1200329"/>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3600" b="1" dirty="0">
                <a:latin typeface="楷体_GB2312" pitchFamily="49" charset="-122"/>
                <a:ea typeface="楷体_GB2312" pitchFamily="49" charset="-122"/>
              </a:rPr>
              <a:t>选择题一般有因果选择、逆向选择、推理选择、排序选择、组合选择、比较选择、概念选择等常见类型。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1000"/>
                                        <p:tgtEl>
                                          <p:spTgt spid="17415"/>
                                        </p:tgtEl>
                                      </p:cBhvr>
                                    </p:animEffect>
                                    <p:anim calcmode="lin" valueType="num">
                                      <p:cBhvr>
                                        <p:cTn id="8" dur="1000" fill="hold"/>
                                        <p:tgtEl>
                                          <p:spTgt spid="17415"/>
                                        </p:tgtEl>
                                        <p:attrNameLst>
                                          <p:attrName>ppt_x</p:attrName>
                                        </p:attrNameLst>
                                      </p:cBhvr>
                                      <p:tavLst>
                                        <p:tav tm="0">
                                          <p:val>
                                            <p:strVal val="#ppt_x"/>
                                          </p:val>
                                        </p:tav>
                                        <p:tav tm="100000">
                                          <p:val>
                                            <p:strVal val="#ppt_x"/>
                                          </p:val>
                                        </p:tav>
                                      </p:tavLst>
                                    </p:anim>
                                    <p:anim calcmode="lin" valueType="num">
                                      <p:cBhvr>
                                        <p:cTn id="9" dur="1000" fill="hold"/>
                                        <p:tgtEl>
                                          <p:spTgt spid="174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416"/>
                                        </p:tgtEl>
                                        <p:attrNameLst>
                                          <p:attrName>style.visibility</p:attrName>
                                        </p:attrNameLst>
                                      </p:cBhvr>
                                      <p:to>
                                        <p:strVal val="visible"/>
                                      </p:to>
                                    </p:set>
                                    <p:animEffect transition="in" filter="fade">
                                      <p:cBhvr>
                                        <p:cTn id="14" dur="1000"/>
                                        <p:tgtEl>
                                          <p:spTgt spid="17416"/>
                                        </p:tgtEl>
                                      </p:cBhvr>
                                    </p:animEffect>
                                    <p:anim calcmode="lin" valueType="num">
                                      <p:cBhvr>
                                        <p:cTn id="15" dur="1000" fill="hold"/>
                                        <p:tgtEl>
                                          <p:spTgt spid="17416"/>
                                        </p:tgtEl>
                                        <p:attrNameLst>
                                          <p:attrName>ppt_x</p:attrName>
                                        </p:attrNameLst>
                                      </p:cBhvr>
                                      <p:tavLst>
                                        <p:tav tm="0">
                                          <p:val>
                                            <p:strVal val="#ppt_x"/>
                                          </p:val>
                                        </p:tav>
                                        <p:tav tm="100000">
                                          <p:val>
                                            <p:strVal val="#ppt_x"/>
                                          </p:val>
                                        </p:tav>
                                      </p:tavLst>
                                    </p:anim>
                                    <p:anim calcmode="lin" valueType="num">
                                      <p:cBhvr>
                                        <p:cTn id="16" dur="1000" fill="hold"/>
                                        <p:tgtEl>
                                          <p:spTgt spid="174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92035" y="172505"/>
            <a:ext cx="6721210" cy="646331"/>
          </a:xfrm>
          <a:prstGeom prst="rect">
            <a:avLst/>
          </a:prstGeom>
          <a:noFill/>
          <a:ln w="9525">
            <a:noFill/>
            <a:miter lim="800000"/>
            <a:headEnd/>
            <a:tailEnd/>
          </a:ln>
        </p:spPr>
        <p:txBody>
          <a:bodyPr anchor="ctr">
            <a:spAutoFit/>
          </a:bodyPr>
          <a:lstStyle/>
          <a:p>
            <a:r>
              <a:rPr lang="zh-CN" altLang="en-US" sz="3600" b="1" dirty="0">
                <a:solidFill>
                  <a:schemeClr val="bg1"/>
                </a:solidFill>
                <a:ea typeface="华文中宋" pitchFamily="2" charset="-122"/>
              </a:rPr>
              <a:t>一、高中历史学科介绍</a:t>
            </a:r>
          </a:p>
        </p:txBody>
      </p:sp>
      <p:sp>
        <p:nvSpPr>
          <p:cNvPr id="17411" name="Rectangle 3"/>
          <p:cNvSpPr>
            <a:spLocks noChangeArrowheads="1"/>
          </p:cNvSpPr>
          <p:nvPr/>
        </p:nvSpPr>
        <p:spPr bwMode="auto">
          <a:xfrm>
            <a:off x="672121" y="864024"/>
            <a:ext cx="4128744"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3</a:t>
            </a:r>
            <a:r>
              <a:rPr lang="zh-CN" altLang="en-US" sz="3600" b="1" dirty="0">
                <a:solidFill>
                  <a:schemeClr val="bg1"/>
                </a:solidFill>
                <a:ea typeface="华文中宋" pitchFamily="2" charset="-122"/>
              </a:rPr>
              <a:t>、考试要求</a:t>
            </a:r>
          </a:p>
        </p:txBody>
      </p:sp>
      <p:sp>
        <p:nvSpPr>
          <p:cNvPr id="17412" name="Rectangle 4"/>
          <p:cNvSpPr>
            <a:spLocks noChangeArrowheads="1"/>
          </p:cNvSpPr>
          <p:nvPr/>
        </p:nvSpPr>
        <p:spPr bwMode="auto">
          <a:xfrm>
            <a:off x="672121" y="1584043"/>
            <a:ext cx="2733441" cy="646331"/>
          </a:xfrm>
          <a:prstGeom prst="rect">
            <a:avLst/>
          </a:prstGeom>
          <a:noFill/>
          <a:ln w="9525" algn="ctr">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③</a:t>
            </a:r>
            <a:r>
              <a:rPr lang="zh-CN" altLang="en-US" sz="3600" b="1" dirty="0">
                <a:solidFill>
                  <a:schemeClr val="bg1"/>
                </a:solidFill>
                <a:latin typeface="楷体_GB2312" pitchFamily="49" charset="-122"/>
                <a:ea typeface="楷体_GB2312" pitchFamily="49" charset="-122"/>
              </a:rPr>
              <a:t>题型介绍 </a:t>
            </a:r>
          </a:p>
        </p:txBody>
      </p:sp>
      <p:sp>
        <p:nvSpPr>
          <p:cNvPr id="18437" name="Rectangle 5"/>
          <p:cNvSpPr>
            <a:spLocks noChangeArrowheads="1"/>
          </p:cNvSpPr>
          <p:nvPr/>
        </p:nvSpPr>
        <p:spPr bwMode="auto">
          <a:xfrm>
            <a:off x="960173" y="2304062"/>
            <a:ext cx="2502608" cy="646331"/>
          </a:xfrm>
          <a:prstGeom prst="rect">
            <a:avLst/>
          </a:prstGeom>
          <a:noFill/>
          <a:ln w="9525" algn="ctr">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B</a:t>
            </a:r>
            <a:r>
              <a:rPr lang="zh-CN" altLang="en-US" sz="3600" b="1" dirty="0">
                <a:solidFill>
                  <a:schemeClr val="bg1"/>
                </a:solidFill>
                <a:latin typeface="楷体_GB2312" pitchFamily="49" charset="-122"/>
                <a:ea typeface="楷体_GB2312" pitchFamily="49" charset="-122"/>
              </a:rPr>
              <a:t>、材料题 </a:t>
            </a:r>
          </a:p>
        </p:txBody>
      </p:sp>
      <p:sp>
        <p:nvSpPr>
          <p:cNvPr id="18438" name="Rectangle 6"/>
          <p:cNvSpPr>
            <a:spLocks noChangeArrowheads="1"/>
          </p:cNvSpPr>
          <p:nvPr/>
        </p:nvSpPr>
        <p:spPr bwMode="auto">
          <a:xfrm>
            <a:off x="672121" y="3096084"/>
            <a:ext cx="10081816" cy="2308324"/>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3600" b="1" dirty="0">
                <a:latin typeface="楷体_GB2312" pitchFamily="49" charset="-122"/>
                <a:ea typeface="楷体_GB2312" pitchFamily="49" charset="-122"/>
              </a:rPr>
              <a:t>材料题是基于同一主题下的不同情境组织材料（一般为三段材料）。材料一般以原始材料为主，也有经过选编而成的。在内容上以教材外的材料为主，也不排除出现教材中的相关素材。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1000"/>
                                        <p:tgtEl>
                                          <p:spTgt spid="18437"/>
                                        </p:tgtEl>
                                      </p:cBhvr>
                                    </p:animEffect>
                                    <p:anim calcmode="lin" valueType="num">
                                      <p:cBhvr>
                                        <p:cTn id="8" dur="1000" fill="hold"/>
                                        <p:tgtEl>
                                          <p:spTgt spid="18437"/>
                                        </p:tgtEl>
                                        <p:attrNameLst>
                                          <p:attrName>ppt_x</p:attrName>
                                        </p:attrNameLst>
                                      </p:cBhvr>
                                      <p:tavLst>
                                        <p:tav tm="0">
                                          <p:val>
                                            <p:strVal val="#ppt_x"/>
                                          </p:val>
                                        </p:tav>
                                        <p:tav tm="100000">
                                          <p:val>
                                            <p:strVal val="#ppt_x"/>
                                          </p:val>
                                        </p:tav>
                                      </p:tavLst>
                                    </p:anim>
                                    <p:anim calcmode="lin" valueType="num">
                                      <p:cBhvr>
                                        <p:cTn id="9" dur="1000" fill="hold"/>
                                        <p:tgtEl>
                                          <p:spTgt spid="184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438"/>
                                        </p:tgtEl>
                                        <p:attrNameLst>
                                          <p:attrName>style.visibility</p:attrName>
                                        </p:attrNameLst>
                                      </p:cBhvr>
                                      <p:to>
                                        <p:strVal val="visible"/>
                                      </p:to>
                                    </p:set>
                                    <p:animEffect transition="in" filter="fade">
                                      <p:cBhvr>
                                        <p:cTn id="14" dur="1000"/>
                                        <p:tgtEl>
                                          <p:spTgt spid="18438"/>
                                        </p:tgtEl>
                                      </p:cBhvr>
                                    </p:animEffect>
                                    <p:anim calcmode="lin" valueType="num">
                                      <p:cBhvr>
                                        <p:cTn id="15" dur="1000" fill="hold"/>
                                        <p:tgtEl>
                                          <p:spTgt spid="18438"/>
                                        </p:tgtEl>
                                        <p:attrNameLst>
                                          <p:attrName>ppt_x</p:attrName>
                                        </p:attrNameLst>
                                      </p:cBhvr>
                                      <p:tavLst>
                                        <p:tav tm="0">
                                          <p:val>
                                            <p:strVal val="#ppt_x"/>
                                          </p:val>
                                        </p:tav>
                                        <p:tav tm="100000">
                                          <p:val>
                                            <p:strVal val="#ppt_x"/>
                                          </p:val>
                                        </p:tav>
                                      </p:tavLst>
                                    </p:anim>
                                    <p:anim calcmode="lin" valueType="num">
                                      <p:cBhvr>
                                        <p:cTn id="16" dur="1000" fill="hold"/>
                                        <p:tgtEl>
                                          <p:spTgt spid="18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92035" y="172505"/>
            <a:ext cx="6721210" cy="646331"/>
          </a:xfrm>
          <a:prstGeom prst="rect">
            <a:avLst/>
          </a:prstGeom>
          <a:noFill/>
          <a:ln w="9525">
            <a:noFill/>
            <a:miter lim="800000"/>
            <a:headEnd/>
            <a:tailEnd/>
          </a:ln>
        </p:spPr>
        <p:txBody>
          <a:bodyPr anchor="ctr">
            <a:spAutoFit/>
          </a:bodyPr>
          <a:lstStyle/>
          <a:p>
            <a:r>
              <a:rPr lang="zh-CN" altLang="en-US" sz="3600" b="1" dirty="0">
                <a:solidFill>
                  <a:schemeClr val="bg1"/>
                </a:solidFill>
                <a:ea typeface="华文中宋" pitchFamily="2" charset="-122"/>
              </a:rPr>
              <a:t>一、高中历史学科介绍</a:t>
            </a:r>
          </a:p>
        </p:txBody>
      </p:sp>
      <p:sp>
        <p:nvSpPr>
          <p:cNvPr id="18435" name="Rectangle 3"/>
          <p:cNvSpPr>
            <a:spLocks noChangeArrowheads="1"/>
          </p:cNvSpPr>
          <p:nvPr/>
        </p:nvSpPr>
        <p:spPr bwMode="auto">
          <a:xfrm>
            <a:off x="672121" y="864024"/>
            <a:ext cx="4128744"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3</a:t>
            </a:r>
            <a:r>
              <a:rPr lang="zh-CN" altLang="en-US" sz="3600" b="1" dirty="0">
                <a:solidFill>
                  <a:schemeClr val="bg1"/>
                </a:solidFill>
                <a:ea typeface="华文中宋" pitchFamily="2" charset="-122"/>
              </a:rPr>
              <a:t>、考试要求</a:t>
            </a:r>
          </a:p>
        </p:txBody>
      </p:sp>
      <p:sp>
        <p:nvSpPr>
          <p:cNvPr id="19460" name="Rectangle 4"/>
          <p:cNvSpPr>
            <a:spLocks noChangeArrowheads="1"/>
          </p:cNvSpPr>
          <p:nvPr/>
        </p:nvSpPr>
        <p:spPr bwMode="auto">
          <a:xfrm>
            <a:off x="672121" y="1584043"/>
            <a:ext cx="4123245" cy="646331"/>
          </a:xfrm>
          <a:prstGeom prst="rect">
            <a:avLst/>
          </a:prstGeom>
          <a:noFill/>
          <a:ln w="9525" algn="ctr">
            <a:noFill/>
            <a:miter lim="800000"/>
            <a:headEnd/>
            <a:tailEnd/>
          </a:ln>
        </p:spPr>
        <p:txBody>
          <a:bodyPr wrap="none" anchor="ctr">
            <a:spAutoFit/>
          </a:bodyPr>
          <a:lstStyle/>
          <a:p>
            <a:r>
              <a:rPr lang="en-US" altLang="zh-CN" sz="3600" b="1" dirty="0">
                <a:solidFill>
                  <a:schemeClr val="bg1"/>
                </a:solidFill>
                <a:latin typeface="楷体_GB2312" pitchFamily="49" charset="-122"/>
                <a:ea typeface="楷体_GB2312" pitchFamily="49" charset="-122"/>
              </a:rPr>
              <a:t>④</a:t>
            </a:r>
            <a:r>
              <a:rPr lang="zh-CN" altLang="en-US" sz="3600" b="1" dirty="0">
                <a:solidFill>
                  <a:schemeClr val="bg1"/>
                </a:solidFill>
                <a:latin typeface="楷体_GB2312" pitchFamily="49" charset="-122"/>
                <a:ea typeface="楷体_GB2312" pitchFamily="49" charset="-122"/>
              </a:rPr>
              <a:t>近年来考试特点 </a:t>
            </a:r>
          </a:p>
        </p:txBody>
      </p:sp>
      <p:sp>
        <p:nvSpPr>
          <p:cNvPr id="19465" name="Rectangle 9"/>
          <p:cNvSpPr>
            <a:spLocks noChangeArrowheads="1"/>
          </p:cNvSpPr>
          <p:nvPr/>
        </p:nvSpPr>
        <p:spPr bwMode="auto">
          <a:xfrm>
            <a:off x="768139" y="2592070"/>
            <a:ext cx="4586512" cy="646331"/>
          </a:xfrm>
          <a:prstGeom prst="rect">
            <a:avLst/>
          </a:prstGeom>
          <a:noFill/>
          <a:ln w="9525" algn="ctr">
            <a:noFill/>
            <a:miter lim="800000"/>
            <a:headEnd/>
            <a:tailEnd/>
          </a:ln>
        </p:spPr>
        <p:txBody>
          <a:bodyPr wrap="none" anchor="ctr">
            <a:spAutoFit/>
          </a:bodyPr>
          <a:lstStyle/>
          <a:p>
            <a:r>
              <a:rPr lang="zh-CN" altLang="en-US" sz="3600" b="1" dirty="0">
                <a:solidFill>
                  <a:schemeClr val="bg1"/>
                </a:solidFill>
                <a:latin typeface="楷体_GB2312" pitchFamily="49" charset="-122"/>
                <a:ea typeface="楷体_GB2312" pitchFamily="49" charset="-122"/>
              </a:rPr>
              <a:t>一是强调历史情境性 </a:t>
            </a:r>
          </a:p>
        </p:txBody>
      </p:sp>
      <p:sp>
        <p:nvSpPr>
          <p:cNvPr id="19466" name="Rectangle 10"/>
          <p:cNvSpPr>
            <a:spLocks noChangeArrowheads="1"/>
          </p:cNvSpPr>
          <p:nvPr/>
        </p:nvSpPr>
        <p:spPr bwMode="auto">
          <a:xfrm>
            <a:off x="792142" y="3528095"/>
            <a:ext cx="7366119" cy="646331"/>
          </a:xfrm>
          <a:prstGeom prst="rect">
            <a:avLst/>
          </a:prstGeom>
          <a:noFill/>
          <a:ln w="9525" algn="ctr">
            <a:noFill/>
            <a:miter lim="800000"/>
            <a:headEnd/>
            <a:tailEnd/>
          </a:ln>
        </p:spPr>
        <p:txBody>
          <a:bodyPr wrap="none" anchor="ctr">
            <a:spAutoFit/>
          </a:bodyPr>
          <a:lstStyle/>
          <a:p>
            <a:r>
              <a:rPr lang="zh-CN" altLang="en-US" sz="3600" b="1" dirty="0">
                <a:solidFill>
                  <a:schemeClr val="bg1"/>
                </a:solidFill>
                <a:latin typeface="楷体_GB2312" pitchFamily="49" charset="-122"/>
                <a:ea typeface="楷体_GB2312" pitchFamily="49" charset="-122"/>
              </a:rPr>
              <a:t>二是新史观成为解读历史的主流。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9465"/>
                                        </p:tgtEl>
                                        <p:attrNameLst>
                                          <p:attrName>style.visibility</p:attrName>
                                        </p:attrNameLst>
                                      </p:cBhvr>
                                      <p:to>
                                        <p:strVal val="visible"/>
                                      </p:to>
                                    </p:set>
                                    <p:animEffect transition="in" filter="fade">
                                      <p:cBhvr>
                                        <p:cTn id="14" dur="1000"/>
                                        <p:tgtEl>
                                          <p:spTgt spid="19465"/>
                                        </p:tgtEl>
                                      </p:cBhvr>
                                    </p:animEffect>
                                    <p:anim calcmode="lin" valueType="num">
                                      <p:cBhvr>
                                        <p:cTn id="15" dur="1000" fill="hold"/>
                                        <p:tgtEl>
                                          <p:spTgt spid="19465"/>
                                        </p:tgtEl>
                                        <p:attrNameLst>
                                          <p:attrName>ppt_x</p:attrName>
                                        </p:attrNameLst>
                                      </p:cBhvr>
                                      <p:tavLst>
                                        <p:tav tm="0">
                                          <p:val>
                                            <p:strVal val="#ppt_x"/>
                                          </p:val>
                                        </p:tav>
                                        <p:tav tm="100000">
                                          <p:val>
                                            <p:strVal val="#ppt_x"/>
                                          </p:val>
                                        </p:tav>
                                      </p:tavLst>
                                    </p:anim>
                                    <p:anim calcmode="lin" valueType="num">
                                      <p:cBhvr>
                                        <p:cTn id="16" dur="1000" fill="hold"/>
                                        <p:tgtEl>
                                          <p:spTgt spid="194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9466"/>
                                        </p:tgtEl>
                                        <p:attrNameLst>
                                          <p:attrName>style.visibility</p:attrName>
                                        </p:attrNameLst>
                                      </p:cBhvr>
                                      <p:to>
                                        <p:strVal val="visible"/>
                                      </p:to>
                                    </p:set>
                                    <p:animEffect transition="in" filter="fade">
                                      <p:cBhvr>
                                        <p:cTn id="21" dur="1000"/>
                                        <p:tgtEl>
                                          <p:spTgt spid="19466"/>
                                        </p:tgtEl>
                                      </p:cBhvr>
                                    </p:animEffect>
                                    <p:anim calcmode="lin" valueType="num">
                                      <p:cBhvr>
                                        <p:cTn id="22" dur="1000" fill="hold"/>
                                        <p:tgtEl>
                                          <p:spTgt spid="19466"/>
                                        </p:tgtEl>
                                        <p:attrNameLst>
                                          <p:attrName>ppt_x</p:attrName>
                                        </p:attrNameLst>
                                      </p:cBhvr>
                                      <p:tavLst>
                                        <p:tav tm="0">
                                          <p:val>
                                            <p:strVal val="#ppt_x"/>
                                          </p:val>
                                        </p:tav>
                                        <p:tav tm="100000">
                                          <p:val>
                                            <p:strVal val="#ppt_x"/>
                                          </p:val>
                                        </p:tav>
                                      </p:tavLst>
                                    </p:anim>
                                    <p:anim calcmode="lin" valueType="num">
                                      <p:cBhvr>
                                        <p:cTn id="23" dur="1000" fill="hold"/>
                                        <p:tgtEl>
                                          <p:spTgt spid="194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5" grpId="0"/>
      <p:bldP spid="1946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576104" y="288008"/>
            <a:ext cx="9985798"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000" b="1" dirty="0" smtClean="0">
                <a:latin typeface="Times New Roman" pitchFamily="18" charset="0"/>
                <a:cs typeface="Times New Roman" pitchFamily="18" charset="0"/>
              </a:rPr>
              <a:t>（浙江省</a:t>
            </a:r>
            <a:r>
              <a:rPr lang="zh-CN" altLang="en-US" sz="2000" b="1" dirty="0">
                <a:latin typeface="Times New Roman" pitchFamily="18" charset="0"/>
                <a:cs typeface="Times New Roman" pitchFamily="18" charset="0"/>
              </a:rPr>
              <a:t>高考文综历史） </a:t>
            </a:r>
            <a:r>
              <a:rPr lang="en-US" altLang="zh-CN" sz="2000" b="1" dirty="0">
                <a:latin typeface="Times New Roman" pitchFamily="18" charset="0"/>
                <a:cs typeface="Times New Roman" pitchFamily="18" charset="0"/>
              </a:rPr>
              <a:t>39.</a:t>
            </a:r>
            <a:r>
              <a:rPr lang="zh-CN" altLang="en-US" sz="2000" b="1" dirty="0">
                <a:latin typeface="Times New Roman" pitchFamily="18" charset="0"/>
                <a:cs typeface="Times New Roman" pitchFamily="18" charset="0"/>
              </a:rPr>
              <a:t>（</a:t>
            </a:r>
            <a:r>
              <a:rPr lang="en-US" altLang="zh-CN" sz="2000" b="1" dirty="0">
                <a:latin typeface="Times New Roman" pitchFamily="18" charset="0"/>
                <a:cs typeface="Times New Roman" pitchFamily="18" charset="0"/>
              </a:rPr>
              <a:t>26</a:t>
            </a:r>
            <a:r>
              <a:rPr lang="zh-CN" altLang="en-US" sz="2000" b="1" dirty="0">
                <a:latin typeface="Times New Roman" pitchFamily="18" charset="0"/>
                <a:cs typeface="Times New Roman" pitchFamily="18" charset="0"/>
              </a:rPr>
              <a:t>分）去年是辛亥革命</a:t>
            </a:r>
            <a:r>
              <a:rPr lang="en-US" altLang="zh-CN" sz="2000" b="1" dirty="0">
                <a:latin typeface="Times New Roman" pitchFamily="18" charset="0"/>
                <a:cs typeface="Times New Roman" pitchFamily="18" charset="0"/>
              </a:rPr>
              <a:t>100</a:t>
            </a:r>
            <a:r>
              <a:rPr lang="zh-CN" altLang="en-US" sz="2000" b="1" dirty="0">
                <a:latin typeface="Times New Roman" pitchFamily="18" charset="0"/>
                <a:cs typeface="Times New Roman" pitchFamily="18" charset="0"/>
              </a:rPr>
              <a:t>周年，不少学者注重从世界历史的宏观角度来研究中国史上的这一重大事件。阅读材料，回答问题。</a:t>
            </a:r>
          </a:p>
        </p:txBody>
      </p:sp>
      <p:sp>
        <p:nvSpPr>
          <p:cNvPr id="19459" name="Rectangle 5"/>
          <p:cNvSpPr>
            <a:spLocks noChangeArrowheads="1"/>
          </p:cNvSpPr>
          <p:nvPr/>
        </p:nvSpPr>
        <p:spPr bwMode="auto">
          <a:xfrm>
            <a:off x="576104" y="5040136"/>
            <a:ext cx="10665921"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indent="269875"/>
            <a:r>
              <a:rPr lang="zh-CN" altLang="en-US" sz="2000" b="1" dirty="0">
                <a:latin typeface="Times New Roman" pitchFamily="18" charset="0"/>
                <a:cs typeface="Times New Roman" pitchFamily="18" charset="0"/>
              </a:rPr>
              <a:t>（</a:t>
            </a:r>
            <a:r>
              <a:rPr lang="en-US" altLang="zh-CN" sz="2000" b="1" dirty="0">
                <a:latin typeface="Times New Roman" pitchFamily="18" charset="0"/>
                <a:cs typeface="Times New Roman" pitchFamily="18" charset="0"/>
              </a:rPr>
              <a:t>2</a:t>
            </a:r>
            <a:r>
              <a:rPr lang="zh-CN" altLang="en-US" sz="2000" b="1" dirty="0">
                <a:latin typeface="Times New Roman" pitchFamily="18" charset="0"/>
                <a:cs typeface="Times New Roman" pitchFamily="18" charset="0"/>
              </a:rPr>
              <a:t>）在辛亥革命中没有流太多的血，这令人想起世界近代史上的“光荣革命”。请根据材料一、二，并结合所学知识，概述“光荣革命”的历史事实，并思考该事件为何被称为“光荣革命”（</a:t>
            </a:r>
            <a:r>
              <a:rPr lang="en-US" altLang="zh-CN" sz="2000" b="1" dirty="0">
                <a:latin typeface="Times New Roman" pitchFamily="18" charset="0"/>
                <a:cs typeface="Times New Roman" pitchFamily="18" charset="0"/>
              </a:rPr>
              <a:t>7</a:t>
            </a:r>
            <a:r>
              <a:rPr lang="zh-CN" altLang="en-US" sz="2000" b="1" dirty="0">
                <a:latin typeface="Times New Roman" pitchFamily="18" charset="0"/>
                <a:cs typeface="Times New Roman" pitchFamily="18" charset="0"/>
              </a:rPr>
              <a:t>分</a:t>
            </a:r>
            <a:r>
              <a:rPr lang="en-US" altLang="zh-CN" sz="2000" b="1" dirty="0">
                <a:latin typeface="Times New Roman" pitchFamily="18" charset="0"/>
                <a:cs typeface="Times New Roman" pitchFamily="18" charset="0"/>
              </a:rPr>
              <a:t>)</a:t>
            </a:r>
          </a:p>
        </p:txBody>
      </p:sp>
      <p:sp>
        <p:nvSpPr>
          <p:cNvPr id="19460" name="Rectangle 6"/>
          <p:cNvSpPr>
            <a:spLocks noChangeArrowheads="1"/>
          </p:cNvSpPr>
          <p:nvPr/>
        </p:nvSpPr>
        <p:spPr bwMode="auto">
          <a:xfrm>
            <a:off x="576104" y="1266819"/>
            <a:ext cx="10465885" cy="341632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indent="200025"/>
            <a:r>
              <a:rPr lang="zh-CN" altLang="en-US" sz="2400" b="1" dirty="0">
                <a:latin typeface="楷体_GB2312" pitchFamily="49" charset="-122"/>
                <a:ea typeface="楷体_GB2312" pitchFamily="49" charset="-122"/>
              </a:rPr>
              <a:t>材料一</a:t>
            </a:r>
          </a:p>
          <a:p>
            <a:pPr indent="200025"/>
            <a:r>
              <a:rPr lang="en-US" altLang="zh-CN" sz="2400" b="1" dirty="0">
                <a:latin typeface="楷体_GB2312" pitchFamily="49" charset="-122"/>
                <a:ea typeface="楷体_GB2312" pitchFamily="49" charset="-122"/>
              </a:rPr>
              <a:t>1688</a:t>
            </a:r>
            <a:r>
              <a:rPr lang="zh-CN" altLang="en-US" sz="2400" b="1" dirty="0">
                <a:latin typeface="楷体_GB2312" pitchFamily="49" charset="-122"/>
                <a:ea typeface="楷体_GB2312" pitchFamily="49" charset="-122"/>
              </a:rPr>
              <a:t>年</a:t>
            </a:r>
            <a:r>
              <a:rPr lang="en-US" altLang="zh-CN" sz="2400" b="1" dirty="0">
                <a:latin typeface="楷体_GB2312" pitchFamily="49" charset="-122"/>
                <a:ea typeface="楷体_GB2312" pitchFamily="49" charset="-122"/>
              </a:rPr>
              <a:t>11</a:t>
            </a:r>
            <a:r>
              <a:rPr lang="zh-CN" altLang="en-US" sz="2400" b="1" dirty="0">
                <a:latin typeface="楷体_GB2312" pitchFamily="49" charset="-122"/>
                <a:ea typeface="楷体_GB2312" pitchFamily="49" charset="-122"/>
              </a:rPr>
              <a:t>月，威廉率</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万多军队在英国登陆。詹姆斯二世召集大批军队，但当威廉的军队登陆后却未去指挥。众叛亲离之际，他在</a:t>
            </a:r>
            <a:r>
              <a:rPr lang="en-US" altLang="zh-CN" sz="2400" b="1" dirty="0">
                <a:latin typeface="楷体_GB2312" pitchFamily="49" charset="-122"/>
                <a:ea typeface="楷体_GB2312" pitchFamily="49" charset="-122"/>
              </a:rPr>
              <a:t>12</a:t>
            </a:r>
            <a:r>
              <a:rPr lang="zh-CN" altLang="en-US" sz="2400" b="1" dirty="0">
                <a:latin typeface="楷体_GB2312" pitchFamily="49" charset="-122"/>
                <a:ea typeface="楷体_GB2312" pitchFamily="49" charset="-122"/>
              </a:rPr>
              <a:t>月</a:t>
            </a:r>
            <a:r>
              <a:rPr lang="en-US" altLang="zh-CN" sz="2400" b="1" dirty="0">
                <a:latin typeface="楷体_GB2312" pitchFamily="49" charset="-122"/>
                <a:ea typeface="楷体_GB2312" pitchFamily="49" charset="-122"/>
              </a:rPr>
              <a:t>10</a:t>
            </a:r>
            <a:r>
              <a:rPr lang="zh-CN" altLang="en-US" sz="2400" b="1" dirty="0">
                <a:latin typeface="楷体_GB2312" pitchFamily="49" charset="-122"/>
                <a:ea typeface="楷体_GB2312" pitchFamily="49" charset="-122"/>
              </a:rPr>
              <a:t>日逃往法国。</a:t>
            </a:r>
          </a:p>
          <a:p>
            <a:pPr indent="200025" algn="r"/>
            <a:r>
              <a:rPr lang="en-US" altLang="zh-CN" sz="2400" b="1" dirty="0">
                <a:ea typeface="楷体_GB2312" pitchFamily="49" charset="-122"/>
              </a:rPr>
              <a:t>——</a:t>
            </a:r>
            <a:r>
              <a:rPr lang="zh-CN" altLang="en-US" sz="2400" b="1" dirty="0">
                <a:latin typeface="楷体_GB2312" pitchFamily="49" charset="-122"/>
                <a:ea typeface="楷体_GB2312" pitchFamily="49" charset="-122"/>
              </a:rPr>
              <a:t>摘编自吴于廑等</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世界史</a:t>
            </a:r>
            <a:r>
              <a:rPr lang="en-US" altLang="zh-CN" sz="2400" b="1" dirty="0">
                <a:ea typeface="楷体_GB2312" pitchFamily="49" charset="-122"/>
              </a:rPr>
              <a:t>·</a:t>
            </a:r>
            <a:r>
              <a:rPr lang="zh-CN" altLang="en-US" sz="2400" b="1" dirty="0">
                <a:latin typeface="楷体_GB2312" pitchFamily="49" charset="-122"/>
                <a:ea typeface="楷体_GB2312" pitchFamily="49" charset="-122"/>
              </a:rPr>
              <a:t>近代史编</a:t>
            </a:r>
            <a:r>
              <a:rPr lang="en-US" altLang="zh-CN" sz="2400" b="1" dirty="0" smtClean="0">
                <a:latin typeface="楷体_GB2312" pitchFamily="49" charset="-122"/>
                <a:ea typeface="楷体_GB2312" pitchFamily="49" charset="-122"/>
              </a:rPr>
              <a:t>》</a:t>
            </a:r>
            <a:endParaRPr lang="en-US" altLang="zh-CN" sz="2400" b="1" dirty="0">
              <a:latin typeface="楷体_GB2312" pitchFamily="49" charset="-122"/>
              <a:ea typeface="楷体_GB2312" pitchFamily="49" charset="-122"/>
            </a:endParaRPr>
          </a:p>
          <a:p>
            <a:pPr indent="200025"/>
            <a:r>
              <a:rPr lang="zh-CN" altLang="en-US" sz="2400" b="1" dirty="0">
                <a:latin typeface="楷体_GB2312" pitchFamily="49" charset="-122"/>
                <a:ea typeface="楷体_GB2312" pitchFamily="49" charset="-122"/>
              </a:rPr>
              <a:t>材料二</a:t>
            </a:r>
          </a:p>
          <a:p>
            <a:pPr indent="200025"/>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1688</a:t>
            </a:r>
            <a:r>
              <a:rPr lang="zh-CN" altLang="en-US" sz="2400" b="1" dirty="0">
                <a:latin typeface="楷体_GB2312" pitchFamily="49" charset="-122"/>
                <a:ea typeface="楷体_GB2312" pitchFamily="49" charset="-122"/>
              </a:rPr>
              <a:t>年革命）真正</a:t>
            </a:r>
            <a:r>
              <a:rPr lang="zh-CN" altLang="en-US" sz="2400" b="1" dirty="0">
                <a:ea typeface="楷体_GB2312" pitchFamily="49" charset="-122"/>
              </a:rPr>
              <a:t>“</a:t>
            </a:r>
            <a:r>
              <a:rPr lang="zh-CN" altLang="en-US" sz="2400" b="1" dirty="0">
                <a:latin typeface="楷体_GB2312" pitchFamily="49" charset="-122"/>
                <a:ea typeface="楷体_GB2312" pitchFamily="49" charset="-122"/>
              </a:rPr>
              <a:t>光荣</a:t>
            </a:r>
            <a:r>
              <a:rPr lang="zh-CN" altLang="en-US" sz="2400" b="1" dirty="0">
                <a:ea typeface="楷体_GB2312" pitchFamily="49" charset="-122"/>
              </a:rPr>
              <a:t>”</a:t>
            </a:r>
            <a:r>
              <a:rPr lang="zh-CN" altLang="en-US" sz="2400" b="1" dirty="0">
                <a:latin typeface="楷体_GB2312" pitchFamily="49" charset="-122"/>
                <a:ea typeface="楷体_GB2312" pitchFamily="49" charset="-122"/>
              </a:rPr>
              <a:t>的地方：它是不流血的，它无须乎内战、屠杀、放逐或报复</a:t>
            </a:r>
            <a:r>
              <a:rPr lang="en-US" altLang="zh-CN" sz="2400" b="1" dirty="0">
                <a:ea typeface="楷体_GB2312" pitchFamily="49" charset="-122"/>
              </a:rPr>
              <a:t>……</a:t>
            </a:r>
            <a:r>
              <a:rPr lang="zh-CN" altLang="en-US" sz="2400" b="1" dirty="0">
                <a:latin typeface="楷体_GB2312" pitchFamily="49" charset="-122"/>
                <a:ea typeface="楷体_GB2312" pitchFamily="49" charset="-122"/>
              </a:rPr>
              <a:t>往日国王及国会间麋费精神的竞争今改而为两者之合作，而国会则占着上风。</a:t>
            </a:r>
          </a:p>
          <a:p>
            <a:pPr indent="200025" algn="r"/>
            <a:r>
              <a:rPr lang="en-US" altLang="zh-CN" sz="2400" b="1" dirty="0">
                <a:ea typeface="楷体_GB2312" pitchFamily="49" charset="-122"/>
              </a:rPr>
              <a:t>——</a:t>
            </a:r>
            <a:r>
              <a:rPr lang="zh-CN" altLang="en-US" sz="2400" b="1" dirty="0">
                <a:latin typeface="楷体_GB2312" pitchFamily="49" charset="-122"/>
                <a:ea typeface="楷体_GB2312" pitchFamily="49" charset="-122"/>
              </a:rPr>
              <a:t>屈勒味林</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英国史</a:t>
            </a:r>
            <a:r>
              <a:rPr lang="en-US" altLang="zh-CN" sz="2400" b="1" dirty="0">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92035" y="172505"/>
            <a:ext cx="6721210" cy="646331"/>
          </a:xfrm>
          <a:prstGeom prst="rect">
            <a:avLst/>
          </a:prstGeom>
          <a:noFill/>
          <a:ln w="9525">
            <a:noFill/>
            <a:miter lim="800000"/>
            <a:headEnd/>
            <a:tailEnd/>
          </a:ln>
        </p:spPr>
        <p:txBody>
          <a:bodyPr anchor="ctr">
            <a:spAutoFit/>
          </a:bodyPr>
          <a:lstStyle/>
          <a:p>
            <a:r>
              <a:rPr lang="zh-CN" altLang="en-US" sz="3600" b="1" dirty="0">
                <a:solidFill>
                  <a:schemeClr val="bg1"/>
                </a:solidFill>
                <a:ea typeface="华文中宋" pitchFamily="2" charset="-122"/>
              </a:rPr>
              <a:t>一、高中历史学科介绍</a:t>
            </a:r>
          </a:p>
        </p:txBody>
      </p:sp>
      <p:sp>
        <p:nvSpPr>
          <p:cNvPr id="20483" name="Rectangle 3"/>
          <p:cNvSpPr>
            <a:spLocks noChangeArrowheads="1"/>
          </p:cNvSpPr>
          <p:nvPr/>
        </p:nvSpPr>
        <p:spPr bwMode="auto">
          <a:xfrm>
            <a:off x="672121" y="864024"/>
            <a:ext cx="4128744"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4</a:t>
            </a:r>
            <a:r>
              <a:rPr lang="zh-CN" altLang="en-US" sz="3600" b="1" dirty="0">
                <a:solidFill>
                  <a:schemeClr val="bg1"/>
                </a:solidFill>
                <a:ea typeface="华文中宋" pitchFamily="2" charset="-122"/>
              </a:rPr>
              <a:t>、学习方法</a:t>
            </a:r>
          </a:p>
        </p:txBody>
      </p:sp>
      <p:sp>
        <p:nvSpPr>
          <p:cNvPr id="20484" name="Rectangle 4"/>
          <p:cNvSpPr>
            <a:spLocks noChangeArrowheads="1"/>
          </p:cNvSpPr>
          <p:nvPr/>
        </p:nvSpPr>
        <p:spPr bwMode="auto">
          <a:xfrm>
            <a:off x="672121" y="1540543"/>
            <a:ext cx="7188186" cy="584775"/>
          </a:xfrm>
          <a:prstGeom prst="rect">
            <a:avLst/>
          </a:prstGeom>
          <a:noFill/>
          <a:ln w="9525" algn="ctr">
            <a:noFill/>
            <a:miter lim="800000"/>
            <a:headEnd/>
            <a:tailEnd/>
          </a:ln>
        </p:spPr>
        <p:txBody>
          <a:bodyPr wrap="none" anchor="ctr">
            <a:spAutoFit/>
          </a:bodyPr>
          <a:lstStyle/>
          <a:p>
            <a:r>
              <a:rPr lang="en-US" altLang="zh-CN" sz="3200" b="1" dirty="0">
                <a:solidFill>
                  <a:schemeClr val="bg1"/>
                </a:solidFill>
                <a:latin typeface="楷体_GB2312" pitchFamily="49" charset="-122"/>
                <a:ea typeface="楷体_GB2312" pitchFamily="49" charset="-122"/>
              </a:rPr>
              <a:t>①</a:t>
            </a:r>
            <a:r>
              <a:rPr lang="zh-CN" altLang="en-US" sz="3200" b="1" dirty="0">
                <a:solidFill>
                  <a:schemeClr val="bg1"/>
                </a:solidFill>
                <a:latin typeface="楷体_GB2312" pitchFamily="49" charset="-122"/>
                <a:ea typeface="楷体_GB2312" pitchFamily="49" charset="-122"/>
              </a:rPr>
              <a:t>及时预习课文，明确考试内容边界。</a:t>
            </a:r>
          </a:p>
        </p:txBody>
      </p:sp>
      <p:sp>
        <p:nvSpPr>
          <p:cNvPr id="20487" name="Rectangle 7"/>
          <p:cNvSpPr>
            <a:spLocks noChangeArrowheads="1"/>
          </p:cNvSpPr>
          <p:nvPr/>
        </p:nvSpPr>
        <p:spPr bwMode="auto">
          <a:xfrm>
            <a:off x="672121" y="2188560"/>
            <a:ext cx="5747086" cy="584775"/>
          </a:xfrm>
          <a:prstGeom prst="rect">
            <a:avLst/>
          </a:prstGeom>
          <a:noFill/>
          <a:ln w="9525" algn="ctr">
            <a:noFill/>
            <a:miter lim="800000"/>
            <a:headEnd/>
            <a:tailEnd/>
          </a:ln>
        </p:spPr>
        <p:txBody>
          <a:bodyPr wrap="none" anchor="ctr">
            <a:spAutoFit/>
          </a:bodyPr>
          <a:lstStyle/>
          <a:p>
            <a:r>
              <a:rPr lang="en-US" altLang="zh-CN" sz="3200" b="1" dirty="0">
                <a:solidFill>
                  <a:schemeClr val="bg1"/>
                </a:solidFill>
                <a:latin typeface="楷体_GB2312" pitchFamily="49" charset="-122"/>
                <a:ea typeface="楷体_GB2312" pitchFamily="49" charset="-122"/>
              </a:rPr>
              <a:t>②</a:t>
            </a:r>
            <a:r>
              <a:rPr lang="zh-CN" altLang="en-US" sz="3200" b="1" dirty="0">
                <a:solidFill>
                  <a:schemeClr val="bg1"/>
                </a:solidFill>
                <a:latin typeface="楷体_GB2312" pitchFamily="49" charset="-122"/>
                <a:ea typeface="楷体_GB2312" pitchFamily="49" charset="-122"/>
              </a:rPr>
              <a:t>掌握科学的信息加工方法。 </a:t>
            </a:r>
          </a:p>
        </p:txBody>
      </p:sp>
      <p:sp>
        <p:nvSpPr>
          <p:cNvPr id="20488" name="Rectangle 8"/>
          <p:cNvSpPr>
            <a:spLocks noChangeArrowheads="1"/>
          </p:cNvSpPr>
          <p:nvPr/>
        </p:nvSpPr>
        <p:spPr bwMode="auto">
          <a:xfrm>
            <a:off x="1500270" y="2880078"/>
            <a:ext cx="6571030" cy="584775"/>
          </a:xfrm>
          <a:prstGeom prst="rect">
            <a:avLst/>
          </a:prstGeom>
          <a:noFill/>
          <a:ln w="9525" algn="ctr">
            <a:noFill/>
            <a:miter lim="800000"/>
            <a:headEnd/>
            <a:tailEnd/>
          </a:ln>
        </p:spPr>
        <p:txBody>
          <a:bodyPr wrap="none" anchor="ctr">
            <a:spAutoFit/>
          </a:bodyPr>
          <a:lstStyle/>
          <a:p>
            <a:r>
              <a:rPr lang="zh-CN" altLang="en-US" sz="3200" b="1" dirty="0">
                <a:solidFill>
                  <a:schemeClr val="bg1"/>
                </a:solidFill>
                <a:latin typeface="楷体_GB2312" pitchFamily="49" charset="-122"/>
                <a:ea typeface="楷体_GB2312" pitchFamily="49" charset="-122"/>
              </a:rPr>
              <a:t>一是</a:t>
            </a:r>
            <a:r>
              <a:rPr lang="zh-CN" altLang="en-US" sz="3200" b="1" dirty="0">
                <a:solidFill>
                  <a:schemeClr val="bg1"/>
                </a:solidFill>
                <a:latin typeface="华文中宋" pitchFamily="2" charset="-122"/>
                <a:ea typeface="楷体_GB2312" pitchFamily="49" charset="-122"/>
              </a:rPr>
              <a:t>“</a:t>
            </a:r>
            <a:r>
              <a:rPr lang="zh-CN" altLang="en-US" sz="3200" b="1" dirty="0">
                <a:solidFill>
                  <a:schemeClr val="bg1"/>
                </a:solidFill>
                <a:latin typeface="楷体_GB2312" pitchFamily="49" charset="-122"/>
                <a:ea typeface="楷体_GB2312" pitchFamily="49" charset="-122"/>
              </a:rPr>
              <a:t>愚公移山</a:t>
            </a:r>
            <a:r>
              <a:rPr lang="zh-CN" altLang="en-US" sz="3200" b="1" dirty="0">
                <a:solidFill>
                  <a:schemeClr val="bg1"/>
                </a:solidFill>
                <a:latin typeface="华文中宋" pitchFamily="2" charset="-122"/>
                <a:ea typeface="楷体_GB2312" pitchFamily="49" charset="-122"/>
              </a:rPr>
              <a:t>”</a:t>
            </a:r>
            <a:r>
              <a:rPr lang="zh-CN" altLang="en-US" sz="3200" b="1" dirty="0">
                <a:solidFill>
                  <a:schemeClr val="bg1"/>
                </a:solidFill>
                <a:latin typeface="楷体_GB2312" pitchFamily="49" charset="-122"/>
                <a:ea typeface="楷体_GB2312" pitchFamily="49" charset="-122"/>
              </a:rPr>
              <a:t>，即反复记忆。 </a:t>
            </a:r>
          </a:p>
        </p:txBody>
      </p:sp>
      <p:sp>
        <p:nvSpPr>
          <p:cNvPr id="20489" name="Rectangle 9"/>
          <p:cNvSpPr>
            <a:spLocks noChangeArrowheads="1"/>
          </p:cNvSpPr>
          <p:nvPr/>
        </p:nvSpPr>
        <p:spPr bwMode="auto">
          <a:xfrm>
            <a:off x="1500270" y="3456093"/>
            <a:ext cx="6571030" cy="584775"/>
          </a:xfrm>
          <a:prstGeom prst="rect">
            <a:avLst/>
          </a:prstGeom>
          <a:noFill/>
          <a:ln w="9525" algn="ctr">
            <a:noFill/>
            <a:miter lim="800000"/>
            <a:headEnd/>
            <a:tailEnd/>
          </a:ln>
        </p:spPr>
        <p:txBody>
          <a:bodyPr wrap="none" anchor="ctr">
            <a:spAutoFit/>
          </a:bodyPr>
          <a:lstStyle/>
          <a:p>
            <a:r>
              <a:rPr lang="zh-CN" altLang="en-US" sz="3200" b="1" dirty="0">
                <a:solidFill>
                  <a:schemeClr val="bg1"/>
                </a:solidFill>
                <a:latin typeface="楷体_GB2312" pitchFamily="49" charset="-122"/>
                <a:ea typeface="楷体_GB2312" pitchFamily="49" charset="-122"/>
              </a:rPr>
              <a:t>二是</a:t>
            </a:r>
            <a:r>
              <a:rPr lang="zh-CN" altLang="en-US" sz="3200" b="1" dirty="0">
                <a:solidFill>
                  <a:schemeClr val="bg1"/>
                </a:solidFill>
                <a:latin typeface="华文中宋" pitchFamily="2" charset="-122"/>
                <a:ea typeface="楷体_GB2312" pitchFamily="49" charset="-122"/>
              </a:rPr>
              <a:t>“</a:t>
            </a:r>
            <a:r>
              <a:rPr lang="zh-CN" altLang="en-US" sz="3200" b="1" dirty="0">
                <a:solidFill>
                  <a:schemeClr val="bg1"/>
                </a:solidFill>
                <a:latin typeface="楷体_GB2312" pitchFamily="49" charset="-122"/>
                <a:ea typeface="楷体_GB2312" pitchFamily="49" charset="-122"/>
              </a:rPr>
              <a:t>庖丁解牛</a:t>
            </a:r>
            <a:r>
              <a:rPr lang="zh-CN" altLang="en-US" sz="3200" b="1" dirty="0">
                <a:solidFill>
                  <a:schemeClr val="bg1"/>
                </a:solidFill>
                <a:latin typeface="华文中宋" pitchFamily="2" charset="-122"/>
                <a:ea typeface="楷体_GB2312" pitchFamily="49" charset="-122"/>
              </a:rPr>
              <a:t>”</a:t>
            </a:r>
            <a:r>
              <a:rPr lang="zh-CN" altLang="en-US" sz="3200" b="1" dirty="0">
                <a:solidFill>
                  <a:schemeClr val="bg1"/>
                </a:solidFill>
                <a:latin typeface="楷体_GB2312" pitchFamily="49" charset="-122"/>
                <a:ea typeface="楷体_GB2312" pitchFamily="49" charset="-122"/>
              </a:rPr>
              <a:t>，即整体记忆。 </a:t>
            </a:r>
          </a:p>
        </p:txBody>
      </p:sp>
      <p:sp>
        <p:nvSpPr>
          <p:cNvPr id="20490" name="Rectangle 10"/>
          <p:cNvSpPr>
            <a:spLocks noChangeArrowheads="1"/>
          </p:cNvSpPr>
          <p:nvPr/>
        </p:nvSpPr>
        <p:spPr bwMode="auto">
          <a:xfrm>
            <a:off x="576104" y="4104111"/>
            <a:ext cx="9793764" cy="1077218"/>
          </a:xfrm>
          <a:prstGeom prst="rect">
            <a:avLst/>
          </a:prstGeom>
          <a:noFill/>
          <a:ln w="9525" algn="ctr">
            <a:noFill/>
            <a:miter lim="800000"/>
            <a:headEnd/>
            <a:tailEnd/>
          </a:ln>
        </p:spPr>
        <p:txBody>
          <a:bodyPr anchor="ctr">
            <a:spAutoFit/>
          </a:bodyPr>
          <a:lstStyle/>
          <a:p>
            <a:r>
              <a:rPr lang="en-US" altLang="zh-CN" sz="3200" b="1" dirty="0">
                <a:solidFill>
                  <a:schemeClr val="bg1"/>
                </a:solidFill>
                <a:latin typeface="楷体_GB2312" pitchFamily="49" charset="-122"/>
                <a:ea typeface="楷体_GB2312" pitchFamily="49" charset="-122"/>
              </a:rPr>
              <a:t>③</a:t>
            </a:r>
            <a:r>
              <a:rPr lang="zh-CN" altLang="en-US" sz="3200" b="1" dirty="0">
                <a:solidFill>
                  <a:schemeClr val="bg1"/>
                </a:solidFill>
                <a:latin typeface="楷体_GB2312" pitchFamily="49" charset="-122"/>
                <a:ea typeface="楷体_GB2312" pitchFamily="49" charset="-122"/>
              </a:rPr>
              <a:t>认真听课，掌握研究历史的方法论和评判历史的价值观。 </a:t>
            </a:r>
          </a:p>
        </p:txBody>
      </p:sp>
      <p:sp>
        <p:nvSpPr>
          <p:cNvPr id="20491" name="Rectangle 11"/>
          <p:cNvSpPr>
            <a:spLocks noChangeArrowheads="1"/>
          </p:cNvSpPr>
          <p:nvPr/>
        </p:nvSpPr>
        <p:spPr bwMode="auto">
          <a:xfrm>
            <a:off x="576104" y="5184140"/>
            <a:ext cx="10753937" cy="584775"/>
          </a:xfrm>
          <a:prstGeom prst="rect">
            <a:avLst/>
          </a:prstGeom>
          <a:noFill/>
          <a:ln w="9525" algn="ctr">
            <a:noFill/>
            <a:miter lim="800000"/>
            <a:headEnd/>
            <a:tailEnd/>
          </a:ln>
        </p:spPr>
        <p:txBody>
          <a:bodyPr anchor="ctr">
            <a:spAutoFit/>
          </a:bodyPr>
          <a:lstStyle/>
          <a:p>
            <a:r>
              <a:rPr lang="en-US" altLang="zh-CN" sz="3200" b="1" dirty="0">
                <a:solidFill>
                  <a:schemeClr val="bg1"/>
                </a:solidFill>
                <a:latin typeface="楷体_GB2312" pitchFamily="49" charset="-122"/>
                <a:ea typeface="楷体_GB2312" pitchFamily="49" charset="-122"/>
              </a:rPr>
              <a:t>④</a:t>
            </a:r>
            <a:r>
              <a:rPr lang="zh-CN" altLang="en-US" sz="3200" b="1" dirty="0">
                <a:solidFill>
                  <a:schemeClr val="bg1"/>
                </a:solidFill>
                <a:latin typeface="楷体_GB2312" pitchFamily="49" charset="-122"/>
                <a:ea typeface="楷体_GB2312" pitchFamily="49" charset="-122"/>
              </a:rPr>
              <a:t>及时完成作业，从学的层面上升到用的层面。 </a:t>
            </a:r>
          </a:p>
        </p:txBody>
      </p:sp>
      <p:sp>
        <p:nvSpPr>
          <p:cNvPr id="20492" name="Rectangle 12"/>
          <p:cNvSpPr>
            <a:spLocks noChangeArrowheads="1"/>
          </p:cNvSpPr>
          <p:nvPr/>
        </p:nvSpPr>
        <p:spPr bwMode="auto">
          <a:xfrm>
            <a:off x="576104" y="5832158"/>
            <a:ext cx="10753937" cy="584775"/>
          </a:xfrm>
          <a:prstGeom prst="rect">
            <a:avLst/>
          </a:prstGeom>
          <a:noFill/>
          <a:ln w="9525" algn="ctr">
            <a:noFill/>
            <a:miter lim="800000"/>
            <a:headEnd/>
            <a:tailEnd/>
          </a:ln>
        </p:spPr>
        <p:txBody>
          <a:bodyPr anchor="ctr">
            <a:spAutoFit/>
          </a:bodyPr>
          <a:lstStyle/>
          <a:p>
            <a:r>
              <a:rPr lang="en-US" altLang="zh-CN" sz="3200" b="1" dirty="0">
                <a:solidFill>
                  <a:schemeClr val="bg1"/>
                </a:solidFill>
                <a:latin typeface="楷体_GB2312" pitchFamily="49" charset="-122"/>
                <a:ea typeface="楷体_GB2312" pitchFamily="49" charset="-122"/>
              </a:rPr>
              <a:t>⑤</a:t>
            </a:r>
            <a:r>
              <a:rPr lang="zh-CN" altLang="en-US" sz="3200" b="1" dirty="0">
                <a:solidFill>
                  <a:schemeClr val="bg1"/>
                </a:solidFill>
                <a:latin typeface="楷体_GB2312" pitchFamily="49" charset="-122"/>
                <a:ea typeface="楷体_GB2312" pitchFamily="49" charset="-122"/>
              </a:rPr>
              <a:t>必要的自学习惯。如学会自己整理知识结构。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anim calcmode="lin" valueType="num">
                                      <p:cBhvr>
                                        <p:cTn id="8" dur="1000" fill="hold"/>
                                        <p:tgtEl>
                                          <p:spTgt spid="20484"/>
                                        </p:tgtEl>
                                        <p:attrNameLst>
                                          <p:attrName>ppt_x</p:attrName>
                                        </p:attrNameLst>
                                      </p:cBhvr>
                                      <p:tavLst>
                                        <p:tav tm="0">
                                          <p:val>
                                            <p:strVal val="#ppt_x"/>
                                          </p:val>
                                        </p:tav>
                                        <p:tav tm="100000">
                                          <p:val>
                                            <p:strVal val="#ppt_x"/>
                                          </p:val>
                                        </p:tav>
                                      </p:tavLst>
                                    </p:anim>
                                    <p:anim calcmode="lin" valueType="num">
                                      <p:cBhvr>
                                        <p:cTn id="9"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487"/>
                                        </p:tgtEl>
                                        <p:attrNameLst>
                                          <p:attrName>style.visibility</p:attrName>
                                        </p:attrNameLst>
                                      </p:cBhvr>
                                      <p:to>
                                        <p:strVal val="visible"/>
                                      </p:to>
                                    </p:set>
                                    <p:animEffect transition="in" filter="fade">
                                      <p:cBhvr>
                                        <p:cTn id="14" dur="1000"/>
                                        <p:tgtEl>
                                          <p:spTgt spid="20487"/>
                                        </p:tgtEl>
                                      </p:cBhvr>
                                    </p:animEffect>
                                    <p:anim calcmode="lin" valueType="num">
                                      <p:cBhvr>
                                        <p:cTn id="15" dur="1000" fill="hold"/>
                                        <p:tgtEl>
                                          <p:spTgt spid="20487"/>
                                        </p:tgtEl>
                                        <p:attrNameLst>
                                          <p:attrName>ppt_x</p:attrName>
                                        </p:attrNameLst>
                                      </p:cBhvr>
                                      <p:tavLst>
                                        <p:tav tm="0">
                                          <p:val>
                                            <p:strVal val="#ppt_x"/>
                                          </p:val>
                                        </p:tav>
                                        <p:tav tm="100000">
                                          <p:val>
                                            <p:strVal val="#ppt_x"/>
                                          </p:val>
                                        </p:tav>
                                      </p:tavLst>
                                    </p:anim>
                                    <p:anim calcmode="lin" valueType="num">
                                      <p:cBhvr>
                                        <p:cTn id="16" dur="1000" fill="hold"/>
                                        <p:tgtEl>
                                          <p:spTgt spid="2048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488"/>
                                        </p:tgtEl>
                                        <p:attrNameLst>
                                          <p:attrName>style.visibility</p:attrName>
                                        </p:attrNameLst>
                                      </p:cBhvr>
                                      <p:to>
                                        <p:strVal val="visible"/>
                                      </p:to>
                                    </p:set>
                                    <p:animEffect transition="in" filter="fade">
                                      <p:cBhvr>
                                        <p:cTn id="21" dur="1000"/>
                                        <p:tgtEl>
                                          <p:spTgt spid="20488"/>
                                        </p:tgtEl>
                                      </p:cBhvr>
                                    </p:animEffect>
                                    <p:anim calcmode="lin" valueType="num">
                                      <p:cBhvr>
                                        <p:cTn id="22" dur="1000" fill="hold"/>
                                        <p:tgtEl>
                                          <p:spTgt spid="20488"/>
                                        </p:tgtEl>
                                        <p:attrNameLst>
                                          <p:attrName>ppt_x</p:attrName>
                                        </p:attrNameLst>
                                      </p:cBhvr>
                                      <p:tavLst>
                                        <p:tav tm="0">
                                          <p:val>
                                            <p:strVal val="#ppt_x"/>
                                          </p:val>
                                        </p:tav>
                                        <p:tav tm="100000">
                                          <p:val>
                                            <p:strVal val="#ppt_x"/>
                                          </p:val>
                                        </p:tav>
                                      </p:tavLst>
                                    </p:anim>
                                    <p:anim calcmode="lin" valueType="num">
                                      <p:cBhvr>
                                        <p:cTn id="23" dur="1000" fill="hold"/>
                                        <p:tgtEl>
                                          <p:spTgt spid="2048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0489"/>
                                        </p:tgtEl>
                                        <p:attrNameLst>
                                          <p:attrName>style.visibility</p:attrName>
                                        </p:attrNameLst>
                                      </p:cBhvr>
                                      <p:to>
                                        <p:strVal val="visible"/>
                                      </p:to>
                                    </p:set>
                                    <p:animEffect transition="in" filter="fade">
                                      <p:cBhvr>
                                        <p:cTn id="28" dur="1000"/>
                                        <p:tgtEl>
                                          <p:spTgt spid="20489"/>
                                        </p:tgtEl>
                                      </p:cBhvr>
                                    </p:animEffect>
                                    <p:anim calcmode="lin" valueType="num">
                                      <p:cBhvr>
                                        <p:cTn id="29" dur="1000" fill="hold"/>
                                        <p:tgtEl>
                                          <p:spTgt spid="20489"/>
                                        </p:tgtEl>
                                        <p:attrNameLst>
                                          <p:attrName>ppt_x</p:attrName>
                                        </p:attrNameLst>
                                      </p:cBhvr>
                                      <p:tavLst>
                                        <p:tav tm="0">
                                          <p:val>
                                            <p:strVal val="#ppt_x"/>
                                          </p:val>
                                        </p:tav>
                                        <p:tav tm="100000">
                                          <p:val>
                                            <p:strVal val="#ppt_x"/>
                                          </p:val>
                                        </p:tav>
                                      </p:tavLst>
                                    </p:anim>
                                    <p:anim calcmode="lin" valueType="num">
                                      <p:cBhvr>
                                        <p:cTn id="30" dur="1000" fill="hold"/>
                                        <p:tgtEl>
                                          <p:spTgt spid="2048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0490"/>
                                        </p:tgtEl>
                                        <p:attrNameLst>
                                          <p:attrName>style.visibility</p:attrName>
                                        </p:attrNameLst>
                                      </p:cBhvr>
                                      <p:to>
                                        <p:strVal val="visible"/>
                                      </p:to>
                                    </p:set>
                                    <p:animEffect transition="in" filter="fade">
                                      <p:cBhvr>
                                        <p:cTn id="35" dur="1000"/>
                                        <p:tgtEl>
                                          <p:spTgt spid="20490"/>
                                        </p:tgtEl>
                                      </p:cBhvr>
                                    </p:animEffect>
                                    <p:anim calcmode="lin" valueType="num">
                                      <p:cBhvr>
                                        <p:cTn id="36" dur="1000" fill="hold"/>
                                        <p:tgtEl>
                                          <p:spTgt spid="20490"/>
                                        </p:tgtEl>
                                        <p:attrNameLst>
                                          <p:attrName>ppt_x</p:attrName>
                                        </p:attrNameLst>
                                      </p:cBhvr>
                                      <p:tavLst>
                                        <p:tav tm="0">
                                          <p:val>
                                            <p:strVal val="#ppt_x"/>
                                          </p:val>
                                        </p:tav>
                                        <p:tav tm="100000">
                                          <p:val>
                                            <p:strVal val="#ppt_x"/>
                                          </p:val>
                                        </p:tav>
                                      </p:tavLst>
                                    </p:anim>
                                    <p:anim calcmode="lin" valueType="num">
                                      <p:cBhvr>
                                        <p:cTn id="37" dur="1000" fill="hold"/>
                                        <p:tgtEl>
                                          <p:spTgt spid="2049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0491"/>
                                        </p:tgtEl>
                                        <p:attrNameLst>
                                          <p:attrName>style.visibility</p:attrName>
                                        </p:attrNameLst>
                                      </p:cBhvr>
                                      <p:to>
                                        <p:strVal val="visible"/>
                                      </p:to>
                                    </p:set>
                                    <p:animEffect transition="in" filter="fade">
                                      <p:cBhvr>
                                        <p:cTn id="42" dur="1000"/>
                                        <p:tgtEl>
                                          <p:spTgt spid="20491"/>
                                        </p:tgtEl>
                                      </p:cBhvr>
                                    </p:animEffect>
                                    <p:anim calcmode="lin" valueType="num">
                                      <p:cBhvr>
                                        <p:cTn id="43" dur="1000" fill="hold"/>
                                        <p:tgtEl>
                                          <p:spTgt spid="20491"/>
                                        </p:tgtEl>
                                        <p:attrNameLst>
                                          <p:attrName>ppt_x</p:attrName>
                                        </p:attrNameLst>
                                      </p:cBhvr>
                                      <p:tavLst>
                                        <p:tav tm="0">
                                          <p:val>
                                            <p:strVal val="#ppt_x"/>
                                          </p:val>
                                        </p:tav>
                                        <p:tav tm="100000">
                                          <p:val>
                                            <p:strVal val="#ppt_x"/>
                                          </p:val>
                                        </p:tav>
                                      </p:tavLst>
                                    </p:anim>
                                    <p:anim calcmode="lin" valueType="num">
                                      <p:cBhvr>
                                        <p:cTn id="44" dur="1000" fill="hold"/>
                                        <p:tgtEl>
                                          <p:spTgt spid="2049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0492"/>
                                        </p:tgtEl>
                                        <p:attrNameLst>
                                          <p:attrName>style.visibility</p:attrName>
                                        </p:attrNameLst>
                                      </p:cBhvr>
                                      <p:to>
                                        <p:strVal val="visible"/>
                                      </p:to>
                                    </p:set>
                                    <p:animEffect transition="in" filter="fade">
                                      <p:cBhvr>
                                        <p:cTn id="49" dur="1000"/>
                                        <p:tgtEl>
                                          <p:spTgt spid="20492"/>
                                        </p:tgtEl>
                                      </p:cBhvr>
                                    </p:animEffect>
                                    <p:anim calcmode="lin" valueType="num">
                                      <p:cBhvr>
                                        <p:cTn id="50" dur="1000" fill="hold"/>
                                        <p:tgtEl>
                                          <p:spTgt spid="20492"/>
                                        </p:tgtEl>
                                        <p:attrNameLst>
                                          <p:attrName>ppt_x</p:attrName>
                                        </p:attrNameLst>
                                      </p:cBhvr>
                                      <p:tavLst>
                                        <p:tav tm="0">
                                          <p:val>
                                            <p:strVal val="#ppt_x"/>
                                          </p:val>
                                        </p:tav>
                                        <p:tav tm="100000">
                                          <p:val>
                                            <p:strVal val="#ppt_x"/>
                                          </p:val>
                                        </p:tav>
                                      </p:tavLst>
                                    </p:anim>
                                    <p:anim calcmode="lin" valueType="num">
                                      <p:cBhvr>
                                        <p:cTn id="51" dur="1000" fill="hold"/>
                                        <p:tgtEl>
                                          <p:spTgt spid="204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7" grpId="0"/>
      <p:bldP spid="20488" grpId="0"/>
      <p:bldP spid="20489" grpId="0"/>
      <p:bldP spid="20490" grpId="0"/>
      <p:bldP spid="20491" grpId="0"/>
      <p:bldP spid="204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8785" y="1266819"/>
            <a:ext cx="5759450" cy="2585323"/>
          </a:xfrm>
          <a:prstGeom prst="rect">
            <a:avLst/>
          </a:prstGeom>
        </p:spPr>
        <p:txBody>
          <a:bodyPr>
            <a:spAutoFit/>
          </a:bodyPr>
          <a:lstStyle/>
          <a:p>
            <a:r>
              <a:rPr lang="zh-CN" altLang="en-US" sz="5400" b="1" dirty="0" smtClean="0">
                <a:solidFill>
                  <a:schemeClr val="bg1"/>
                </a:solidFill>
                <a:latin typeface="隶书" pitchFamily="49" charset="-122"/>
                <a:ea typeface="隶书" pitchFamily="49" charset="-122"/>
              </a:rPr>
              <a:t>假如我们，</a:t>
            </a:r>
          </a:p>
          <a:p>
            <a:r>
              <a:rPr lang="zh-CN" altLang="en-US" sz="5400" b="1" dirty="0" smtClean="0">
                <a:solidFill>
                  <a:schemeClr val="bg1"/>
                </a:solidFill>
                <a:latin typeface="隶书" pitchFamily="49" charset="-122"/>
                <a:ea typeface="隶书" pitchFamily="49" charset="-122"/>
              </a:rPr>
              <a:t>有一次旅行，</a:t>
            </a:r>
          </a:p>
          <a:p>
            <a:r>
              <a:rPr lang="zh-CN" altLang="en-US" sz="5400" b="1" dirty="0" smtClean="0">
                <a:solidFill>
                  <a:schemeClr val="bg1"/>
                </a:solidFill>
                <a:latin typeface="隶书" pitchFamily="49" charset="-122"/>
                <a:ea typeface="隶书" pitchFamily="49" charset="-122"/>
              </a:rPr>
              <a:t>你会怎么做呢？</a:t>
            </a:r>
            <a:endParaRPr lang="zh-CN" altLang="en-US" sz="5400" b="1" dirty="0">
              <a:solidFill>
                <a:schemeClr val="bg1"/>
              </a:solidFill>
              <a:latin typeface="隶书" pitchFamily="49" charset="-122"/>
              <a:ea typeface="隶书" pitchFamily="49" charset="-122"/>
            </a:endParaRPr>
          </a:p>
        </p:txBody>
      </p:sp>
      <p:pic>
        <p:nvPicPr>
          <p:cNvPr id="64516" name="Picture 4" descr="http://s9.sinaimg.cn/mw690/001x6Psnzy7gDW58heM68&amp;690"/>
          <p:cNvPicPr>
            <a:picLocks noChangeAspect="1" noChangeArrowheads="1"/>
          </p:cNvPicPr>
          <p:nvPr/>
        </p:nvPicPr>
        <p:blipFill>
          <a:blip r:embed="rId2"/>
          <a:srcRect/>
          <a:stretch>
            <a:fillRect/>
          </a:stretch>
        </p:blipFill>
        <p:spPr bwMode="auto">
          <a:xfrm>
            <a:off x="6318235" y="1446207"/>
            <a:ext cx="4221172" cy="4381501"/>
          </a:xfrm>
          <a:prstGeom prst="rect">
            <a:avLst/>
          </a:prstGeom>
          <a:noFill/>
        </p:spPr>
      </p:pic>
    </p:spTree>
  </p:cSld>
  <p:clrMapOvr>
    <a:masterClrMapping/>
  </p:clrMapOvr>
  <p:transition>
    <p:whee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480087" y="360010"/>
            <a:ext cx="6337141" cy="646331"/>
          </a:xfrm>
          <a:prstGeom prst="rect">
            <a:avLst/>
          </a:prstGeom>
          <a:noFill/>
          <a:ln w="9525" algn="ctr">
            <a:noFill/>
            <a:miter lim="800000"/>
            <a:headEnd/>
            <a:tailEnd/>
          </a:ln>
        </p:spPr>
        <p:txBody>
          <a:bodyPr anchor="ctr">
            <a:spAutoFit/>
          </a:bodyPr>
          <a:lstStyle/>
          <a:p>
            <a:r>
              <a:rPr lang="zh-CN" altLang="en-US" sz="3600" b="1" dirty="0">
                <a:solidFill>
                  <a:schemeClr val="bg1"/>
                </a:solidFill>
                <a:ea typeface="华文中宋" pitchFamily="2" charset="-122"/>
              </a:rPr>
              <a:t>二、高校历史专业简介</a:t>
            </a:r>
          </a:p>
        </p:txBody>
      </p:sp>
      <p:sp>
        <p:nvSpPr>
          <p:cNvPr id="21507" name="Rectangle 5"/>
          <p:cNvSpPr>
            <a:spLocks noChangeArrowheads="1"/>
          </p:cNvSpPr>
          <p:nvPr/>
        </p:nvSpPr>
        <p:spPr bwMode="auto">
          <a:xfrm>
            <a:off x="672121" y="1080029"/>
            <a:ext cx="10273850"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1</a:t>
            </a:r>
            <a:r>
              <a:rPr lang="zh-CN" altLang="en-US" sz="3600" b="1" dirty="0">
                <a:solidFill>
                  <a:schemeClr val="bg1"/>
                </a:solidFill>
                <a:ea typeface="华文中宋" pitchFamily="2" charset="-122"/>
              </a:rPr>
              <a:t>、高校专业对高中历史学科的要求</a:t>
            </a:r>
          </a:p>
        </p:txBody>
      </p:sp>
      <p:sp>
        <p:nvSpPr>
          <p:cNvPr id="21510" name="Rectangle 6"/>
          <p:cNvSpPr>
            <a:spLocks noChangeArrowheads="1"/>
          </p:cNvSpPr>
          <p:nvPr/>
        </p:nvSpPr>
        <p:spPr bwMode="auto">
          <a:xfrm>
            <a:off x="480086" y="1800049"/>
            <a:ext cx="10177833" cy="1077218"/>
          </a:xfrm>
          <a:prstGeom prst="rect">
            <a:avLst/>
          </a:prstGeom>
          <a:noFill/>
          <a:ln w="9525" algn="ctr">
            <a:noFill/>
            <a:miter lim="800000"/>
            <a:headEnd/>
            <a:tailEnd/>
          </a:ln>
        </p:spPr>
        <p:txBody>
          <a:bodyPr anchor="ctr">
            <a:spAutoFit/>
          </a:bodyPr>
          <a:lstStyle/>
          <a:p>
            <a:r>
              <a:rPr lang="zh-CN" altLang="en-US" sz="3200" b="1" dirty="0">
                <a:solidFill>
                  <a:schemeClr val="bg1"/>
                </a:solidFill>
                <a:latin typeface="楷体_GB2312" pitchFamily="49" charset="-122"/>
                <a:ea typeface="楷体_GB2312" pitchFamily="49" charset="-122"/>
              </a:rPr>
              <a:t>在文史哲这类以文科见长的专业中，都会提出对高中历史学科的要求。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1000"/>
                                        <p:tgtEl>
                                          <p:spTgt spid="21510"/>
                                        </p:tgtEl>
                                      </p:cBhvr>
                                    </p:animEffect>
                                    <p:anim calcmode="lin" valueType="num">
                                      <p:cBhvr>
                                        <p:cTn id="8" dur="1000" fill="hold"/>
                                        <p:tgtEl>
                                          <p:spTgt spid="21510"/>
                                        </p:tgtEl>
                                        <p:attrNameLst>
                                          <p:attrName>ppt_x</p:attrName>
                                        </p:attrNameLst>
                                      </p:cBhvr>
                                      <p:tavLst>
                                        <p:tav tm="0">
                                          <p:val>
                                            <p:strVal val="#ppt_x"/>
                                          </p:val>
                                        </p:tav>
                                        <p:tav tm="100000">
                                          <p:val>
                                            <p:strVal val="#ppt_x"/>
                                          </p:val>
                                        </p:tav>
                                      </p:tavLst>
                                    </p:anim>
                                    <p:anim calcmode="lin" valueType="num">
                                      <p:cBhvr>
                                        <p:cTn id="9" dur="1000" fill="hold"/>
                                        <p:tgtEl>
                                          <p:spTgt spid="215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80087" y="360010"/>
            <a:ext cx="6337141" cy="646331"/>
          </a:xfrm>
          <a:prstGeom prst="rect">
            <a:avLst/>
          </a:prstGeom>
          <a:noFill/>
          <a:ln w="9525" algn="ctr">
            <a:noFill/>
            <a:miter lim="800000"/>
            <a:headEnd/>
            <a:tailEnd/>
          </a:ln>
        </p:spPr>
        <p:txBody>
          <a:bodyPr anchor="ctr">
            <a:spAutoFit/>
          </a:bodyPr>
          <a:lstStyle/>
          <a:p>
            <a:r>
              <a:rPr lang="zh-CN" altLang="en-US" sz="3600" b="1" dirty="0">
                <a:solidFill>
                  <a:schemeClr val="bg1"/>
                </a:solidFill>
                <a:ea typeface="华文中宋" pitchFamily="2" charset="-122"/>
              </a:rPr>
              <a:t>二、高校历史专业简介</a:t>
            </a:r>
          </a:p>
        </p:txBody>
      </p:sp>
      <p:sp>
        <p:nvSpPr>
          <p:cNvPr id="23555" name="Rectangle 5"/>
          <p:cNvSpPr>
            <a:spLocks noChangeArrowheads="1"/>
          </p:cNvSpPr>
          <p:nvPr/>
        </p:nvSpPr>
        <p:spPr bwMode="auto">
          <a:xfrm>
            <a:off x="576104" y="1080029"/>
            <a:ext cx="10657919" cy="646331"/>
          </a:xfrm>
          <a:prstGeom prst="rect">
            <a:avLst/>
          </a:prstGeom>
          <a:noFill/>
          <a:ln w="9525" algn="ctr">
            <a:noFill/>
            <a:miter lim="800000"/>
            <a:headEnd/>
            <a:tailEnd/>
          </a:ln>
        </p:spPr>
        <p:txBody>
          <a:bodyPr anchor="ctr">
            <a:spAutoFit/>
          </a:bodyPr>
          <a:lstStyle/>
          <a:p>
            <a:r>
              <a:rPr lang="en-US" altLang="zh-CN" sz="3600" b="1" dirty="0">
                <a:solidFill>
                  <a:schemeClr val="bg1"/>
                </a:solidFill>
                <a:ea typeface="华文中宋" pitchFamily="2" charset="-122"/>
              </a:rPr>
              <a:t>2</a:t>
            </a:r>
            <a:r>
              <a:rPr lang="zh-CN" altLang="en-US" sz="3600" b="1" dirty="0">
                <a:solidFill>
                  <a:schemeClr val="bg1"/>
                </a:solidFill>
                <a:ea typeface="华文中宋" pitchFamily="2" charset="-122"/>
              </a:rPr>
              <a:t>、我国历史学专业主要代表院校 </a:t>
            </a:r>
          </a:p>
        </p:txBody>
      </p:sp>
      <p:sp>
        <p:nvSpPr>
          <p:cNvPr id="22534" name="Rectangle 6"/>
          <p:cNvSpPr>
            <a:spLocks noChangeArrowheads="1"/>
          </p:cNvSpPr>
          <p:nvPr/>
        </p:nvSpPr>
        <p:spPr bwMode="auto">
          <a:xfrm>
            <a:off x="192035" y="1800049"/>
            <a:ext cx="11138006" cy="5847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r>
              <a:rPr lang="zh-CN" altLang="en-US" sz="3200" b="1" dirty="0" smtClean="0">
                <a:latin typeface="楷体_GB2312" pitchFamily="49" charset="-122"/>
                <a:ea typeface="楷体_GB2312" pitchFamily="49" charset="-122"/>
              </a:rPr>
              <a:t>全国</a:t>
            </a:r>
            <a:r>
              <a:rPr lang="zh-CN" altLang="en-US" sz="3200" b="1" dirty="0">
                <a:latin typeface="楷体_GB2312" pitchFamily="49" charset="-122"/>
                <a:ea typeface="楷体_GB2312" pitchFamily="49" charset="-122"/>
              </a:rPr>
              <a:t>高校学科评估</a:t>
            </a:r>
            <a:r>
              <a:rPr lang="zh-CN" altLang="en-US" sz="3200" b="1" dirty="0">
                <a:solidFill>
                  <a:srgbClr val="FF0000"/>
                </a:solidFill>
                <a:latin typeface="楷体_GB2312" pitchFamily="49" charset="-122"/>
                <a:ea typeface="楷体_GB2312" pitchFamily="49" charset="-122"/>
              </a:rPr>
              <a:t>中国史</a:t>
            </a:r>
            <a:r>
              <a:rPr lang="zh-CN" altLang="en-US" sz="3200" b="1" dirty="0">
                <a:latin typeface="楷体_GB2312" pitchFamily="49" charset="-122"/>
                <a:ea typeface="楷体_GB2312" pitchFamily="49" charset="-122"/>
              </a:rPr>
              <a:t>得分前列的高校： </a:t>
            </a:r>
          </a:p>
        </p:txBody>
      </p:sp>
      <p:sp>
        <p:nvSpPr>
          <p:cNvPr id="22535" name="Rectangle 7"/>
          <p:cNvSpPr>
            <a:spLocks noChangeArrowheads="1"/>
          </p:cNvSpPr>
          <p:nvPr/>
        </p:nvSpPr>
        <p:spPr bwMode="auto">
          <a:xfrm>
            <a:off x="192035" y="2518569"/>
            <a:ext cx="11138006" cy="95410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800" b="1" dirty="0">
                <a:latin typeface="楷体_GB2312" pitchFamily="49" charset="-122"/>
                <a:ea typeface="楷体_GB2312" pitchFamily="49" charset="-122"/>
              </a:rPr>
              <a:t>前十：北京大学、北京师范大学、复旦大学、中国人民大学、南开大学、南京大学、华中师范大学、中山大学、清华大学、厦门大学。 </a:t>
            </a:r>
          </a:p>
        </p:txBody>
      </p:sp>
      <p:sp>
        <p:nvSpPr>
          <p:cNvPr id="22537" name="Rectangle 9"/>
          <p:cNvSpPr>
            <a:spLocks noChangeArrowheads="1"/>
          </p:cNvSpPr>
          <p:nvPr/>
        </p:nvSpPr>
        <p:spPr bwMode="auto">
          <a:xfrm>
            <a:off x="192035" y="4030610"/>
            <a:ext cx="11138006" cy="1384995"/>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800" b="1" dirty="0">
                <a:latin typeface="楷体_GB2312" pitchFamily="49" charset="-122"/>
                <a:ea typeface="楷体_GB2312" pitchFamily="49" charset="-122"/>
              </a:rPr>
              <a:t>十一至二十：武汉大学、四川大学、山东大学、华东师范大学、陕西师范大学、兰州大学、首都师范大学、吉林大学、西北大学、上海师范大学、湖南大学。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1000"/>
                                        <p:tgtEl>
                                          <p:spTgt spid="22534"/>
                                        </p:tgtEl>
                                      </p:cBhvr>
                                    </p:animEffect>
                                    <p:anim calcmode="lin" valueType="num">
                                      <p:cBhvr>
                                        <p:cTn id="8" dur="1000" fill="hold"/>
                                        <p:tgtEl>
                                          <p:spTgt spid="22534"/>
                                        </p:tgtEl>
                                        <p:attrNameLst>
                                          <p:attrName>ppt_x</p:attrName>
                                        </p:attrNameLst>
                                      </p:cBhvr>
                                      <p:tavLst>
                                        <p:tav tm="0">
                                          <p:val>
                                            <p:strVal val="#ppt_x"/>
                                          </p:val>
                                        </p:tav>
                                        <p:tav tm="100000">
                                          <p:val>
                                            <p:strVal val="#ppt_x"/>
                                          </p:val>
                                        </p:tav>
                                      </p:tavLst>
                                    </p:anim>
                                    <p:anim calcmode="lin" valueType="num">
                                      <p:cBhvr>
                                        <p:cTn id="9" dur="1000" fill="hold"/>
                                        <p:tgtEl>
                                          <p:spTgt spid="225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2535"/>
                                        </p:tgtEl>
                                        <p:attrNameLst>
                                          <p:attrName>style.visibility</p:attrName>
                                        </p:attrNameLst>
                                      </p:cBhvr>
                                      <p:to>
                                        <p:strVal val="visible"/>
                                      </p:to>
                                    </p:set>
                                    <p:animEffect transition="in" filter="fade">
                                      <p:cBhvr>
                                        <p:cTn id="14" dur="1000"/>
                                        <p:tgtEl>
                                          <p:spTgt spid="22535"/>
                                        </p:tgtEl>
                                      </p:cBhvr>
                                    </p:animEffect>
                                    <p:anim calcmode="lin" valueType="num">
                                      <p:cBhvr>
                                        <p:cTn id="15" dur="1000" fill="hold"/>
                                        <p:tgtEl>
                                          <p:spTgt spid="22535"/>
                                        </p:tgtEl>
                                        <p:attrNameLst>
                                          <p:attrName>ppt_x</p:attrName>
                                        </p:attrNameLst>
                                      </p:cBhvr>
                                      <p:tavLst>
                                        <p:tav tm="0">
                                          <p:val>
                                            <p:strVal val="#ppt_x"/>
                                          </p:val>
                                        </p:tav>
                                        <p:tav tm="100000">
                                          <p:val>
                                            <p:strVal val="#ppt_x"/>
                                          </p:val>
                                        </p:tav>
                                      </p:tavLst>
                                    </p:anim>
                                    <p:anim calcmode="lin" valueType="num">
                                      <p:cBhvr>
                                        <p:cTn id="16" dur="1000" fill="hold"/>
                                        <p:tgtEl>
                                          <p:spTgt spid="225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2537"/>
                                        </p:tgtEl>
                                        <p:attrNameLst>
                                          <p:attrName>style.visibility</p:attrName>
                                        </p:attrNameLst>
                                      </p:cBhvr>
                                      <p:to>
                                        <p:strVal val="visible"/>
                                      </p:to>
                                    </p:set>
                                    <p:animEffect transition="in" filter="fade">
                                      <p:cBhvr>
                                        <p:cTn id="21" dur="1000"/>
                                        <p:tgtEl>
                                          <p:spTgt spid="22537"/>
                                        </p:tgtEl>
                                      </p:cBhvr>
                                    </p:animEffect>
                                    <p:anim calcmode="lin" valueType="num">
                                      <p:cBhvr>
                                        <p:cTn id="22" dur="1000" fill="hold"/>
                                        <p:tgtEl>
                                          <p:spTgt spid="22537"/>
                                        </p:tgtEl>
                                        <p:attrNameLst>
                                          <p:attrName>ppt_x</p:attrName>
                                        </p:attrNameLst>
                                      </p:cBhvr>
                                      <p:tavLst>
                                        <p:tav tm="0">
                                          <p:val>
                                            <p:strVal val="#ppt_x"/>
                                          </p:val>
                                        </p:tav>
                                        <p:tav tm="100000">
                                          <p:val>
                                            <p:strVal val="#ppt_x"/>
                                          </p:val>
                                        </p:tav>
                                      </p:tavLst>
                                    </p:anim>
                                    <p:anim calcmode="lin" valueType="num">
                                      <p:cBhvr>
                                        <p:cTn id="23" dur="1000" fill="hold"/>
                                        <p:tgtEl>
                                          <p:spTgt spid="225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animBg="1"/>
      <p:bldP spid="2253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1" descr="1.png"/>
          <p:cNvPicPr>
            <a:picLocks noChangeAspect="1"/>
          </p:cNvPicPr>
          <p:nvPr/>
        </p:nvPicPr>
        <p:blipFill>
          <a:blip r:embed="rId2"/>
          <a:srcRect/>
          <a:stretch>
            <a:fillRect/>
          </a:stretch>
        </p:blipFill>
        <p:spPr bwMode="auto">
          <a:xfrm>
            <a:off x="384069" y="216006"/>
            <a:ext cx="10561902" cy="5760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1" descr="2.png"/>
          <p:cNvPicPr>
            <a:picLocks noChangeAspect="1"/>
          </p:cNvPicPr>
          <p:nvPr/>
        </p:nvPicPr>
        <p:blipFill>
          <a:blip r:embed="rId2"/>
          <a:srcRect/>
          <a:stretch>
            <a:fillRect/>
          </a:stretch>
        </p:blipFill>
        <p:spPr bwMode="auto">
          <a:xfrm>
            <a:off x="768138" y="112504"/>
            <a:ext cx="10273850" cy="5935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1" descr="3.png"/>
          <p:cNvPicPr>
            <a:picLocks noChangeAspect="1"/>
          </p:cNvPicPr>
          <p:nvPr/>
        </p:nvPicPr>
        <p:blipFill>
          <a:blip r:embed="rId2"/>
          <a:srcRect/>
          <a:stretch>
            <a:fillRect/>
          </a:stretch>
        </p:blipFill>
        <p:spPr bwMode="auto">
          <a:xfrm>
            <a:off x="576104" y="196506"/>
            <a:ext cx="10403874" cy="5707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 descr="4.png"/>
          <p:cNvPicPr>
            <a:picLocks noChangeAspect="1"/>
          </p:cNvPicPr>
          <p:nvPr/>
        </p:nvPicPr>
        <p:blipFill>
          <a:blip r:embed="rId2"/>
          <a:srcRect/>
          <a:stretch>
            <a:fillRect/>
          </a:stretch>
        </p:blipFill>
        <p:spPr bwMode="auto">
          <a:xfrm>
            <a:off x="480087" y="75003"/>
            <a:ext cx="10561902" cy="604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1" descr="5.png"/>
          <p:cNvPicPr>
            <a:picLocks noChangeAspect="1"/>
          </p:cNvPicPr>
          <p:nvPr/>
        </p:nvPicPr>
        <p:blipFill>
          <a:blip r:embed="rId2"/>
          <a:srcRect/>
          <a:stretch>
            <a:fillRect/>
          </a:stretch>
        </p:blipFill>
        <p:spPr bwMode="auto">
          <a:xfrm>
            <a:off x="0" y="37501"/>
            <a:ext cx="10849954" cy="6226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descr="6.png"/>
          <p:cNvPicPr>
            <a:picLocks noChangeAspect="1"/>
          </p:cNvPicPr>
          <p:nvPr/>
        </p:nvPicPr>
        <p:blipFill>
          <a:blip r:embed="rId2"/>
          <a:srcRect/>
          <a:stretch>
            <a:fillRect/>
          </a:stretch>
        </p:blipFill>
        <p:spPr bwMode="auto">
          <a:xfrm>
            <a:off x="480087" y="288008"/>
            <a:ext cx="10715930" cy="5760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80087" y="360010"/>
            <a:ext cx="6337141" cy="646331"/>
          </a:xfrm>
          <a:prstGeom prst="rect">
            <a:avLst/>
          </a:prstGeom>
          <a:noFill/>
          <a:ln w="9525" algn="ctr">
            <a:noFill/>
            <a:miter lim="800000"/>
            <a:headEnd/>
            <a:tailEnd/>
          </a:ln>
        </p:spPr>
        <p:txBody>
          <a:bodyPr anchor="ctr">
            <a:spAutoFit/>
          </a:bodyPr>
          <a:lstStyle/>
          <a:p>
            <a:r>
              <a:rPr lang="zh-CN" altLang="en-US" sz="3600" b="1" dirty="0">
                <a:solidFill>
                  <a:schemeClr val="bg1"/>
                </a:solidFill>
                <a:ea typeface="华文中宋" pitchFamily="2" charset="-122"/>
              </a:rPr>
              <a:t>二、高校历史专业简介</a:t>
            </a:r>
          </a:p>
        </p:txBody>
      </p:sp>
      <p:sp>
        <p:nvSpPr>
          <p:cNvPr id="32771" name="Rectangle 3"/>
          <p:cNvSpPr>
            <a:spLocks noChangeArrowheads="1"/>
          </p:cNvSpPr>
          <p:nvPr/>
        </p:nvSpPr>
        <p:spPr bwMode="auto">
          <a:xfrm>
            <a:off x="576104" y="1080029"/>
            <a:ext cx="10657919" cy="646331"/>
          </a:xfrm>
          <a:prstGeom prst="rect">
            <a:avLst/>
          </a:prstGeom>
          <a:noFill/>
          <a:ln w="9525" algn="ctr">
            <a:noFill/>
            <a:miter lim="800000"/>
            <a:headEnd/>
            <a:tailEnd/>
          </a:ln>
        </p:spPr>
        <p:txBody>
          <a:bodyPr anchor="ctr">
            <a:spAutoFit/>
          </a:bodyPr>
          <a:lstStyle/>
          <a:p>
            <a:r>
              <a:rPr lang="en-US" altLang="en-US" sz="3600" b="1" dirty="0">
                <a:solidFill>
                  <a:schemeClr val="bg1"/>
                </a:solidFill>
                <a:ea typeface="华文中宋" pitchFamily="2" charset="-122"/>
              </a:rPr>
              <a:t>3、高校历史专业开设的主要课程</a:t>
            </a:r>
            <a:endParaRPr lang="zh-CN" altLang="en-US" sz="3600" b="1" dirty="0">
              <a:solidFill>
                <a:schemeClr val="bg1"/>
              </a:solidFill>
              <a:ea typeface="华文中宋" pitchFamily="2" charset="-122"/>
            </a:endParaRPr>
          </a:p>
        </p:txBody>
      </p:sp>
      <p:sp>
        <p:nvSpPr>
          <p:cNvPr id="25608" name="Rectangle 8"/>
          <p:cNvSpPr>
            <a:spLocks noChangeArrowheads="1"/>
          </p:cNvSpPr>
          <p:nvPr/>
        </p:nvSpPr>
        <p:spPr bwMode="auto">
          <a:xfrm>
            <a:off x="384069" y="1944053"/>
            <a:ext cx="5280951" cy="584775"/>
          </a:xfrm>
          <a:prstGeom prst="rect">
            <a:avLst/>
          </a:prstGeom>
          <a:noFill/>
          <a:ln w="9525" algn="ctr">
            <a:noFill/>
            <a:miter lim="800000"/>
            <a:headEnd/>
            <a:tailEnd/>
          </a:ln>
        </p:spPr>
        <p:txBody>
          <a:bodyPr anchor="ctr">
            <a:spAutoFit/>
          </a:bodyPr>
          <a:lstStyle/>
          <a:p>
            <a:r>
              <a:rPr lang="en-US" altLang="zh-CN" sz="3200" b="1" dirty="0">
                <a:solidFill>
                  <a:schemeClr val="bg1"/>
                </a:solidFill>
                <a:latin typeface="楷体_GB2312" pitchFamily="49" charset="-122"/>
                <a:ea typeface="楷体_GB2312" pitchFamily="49" charset="-122"/>
              </a:rPr>
              <a:t>①</a:t>
            </a:r>
            <a:r>
              <a:rPr lang="zh-CN" altLang="en-US" sz="3200" b="1" dirty="0">
                <a:solidFill>
                  <a:schemeClr val="bg1"/>
                </a:solidFill>
                <a:latin typeface="楷体_GB2312" pitchFamily="49" charset="-122"/>
                <a:ea typeface="楷体_GB2312" pitchFamily="49" charset="-122"/>
              </a:rPr>
              <a:t>基础史实呈现部分。 </a:t>
            </a:r>
          </a:p>
        </p:txBody>
      </p:sp>
      <p:sp>
        <p:nvSpPr>
          <p:cNvPr id="25609" name="Rectangle 9"/>
          <p:cNvSpPr>
            <a:spLocks noChangeArrowheads="1"/>
          </p:cNvSpPr>
          <p:nvPr/>
        </p:nvSpPr>
        <p:spPr bwMode="auto">
          <a:xfrm>
            <a:off x="480086" y="3456093"/>
            <a:ext cx="5280951" cy="584775"/>
          </a:xfrm>
          <a:prstGeom prst="rect">
            <a:avLst/>
          </a:prstGeom>
          <a:noFill/>
          <a:ln w="9525" algn="ctr">
            <a:noFill/>
            <a:miter lim="800000"/>
            <a:headEnd/>
            <a:tailEnd/>
          </a:ln>
        </p:spPr>
        <p:txBody>
          <a:bodyPr anchor="ctr">
            <a:spAutoFit/>
          </a:bodyPr>
          <a:lstStyle/>
          <a:p>
            <a:r>
              <a:rPr lang="en-US" altLang="zh-CN" sz="3200" b="1" dirty="0">
                <a:solidFill>
                  <a:schemeClr val="bg1"/>
                </a:solidFill>
                <a:latin typeface="楷体_GB2312" pitchFamily="49" charset="-122"/>
                <a:ea typeface="楷体_GB2312" pitchFamily="49" charset="-122"/>
              </a:rPr>
              <a:t>②</a:t>
            </a:r>
            <a:r>
              <a:rPr lang="zh-CN" altLang="en-US" sz="3200" b="1" dirty="0">
                <a:solidFill>
                  <a:schemeClr val="bg1"/>
                </a:solidFill>
                <a:latin typeface="楷体_GB2312" pitchFamily="49" charset="-122"/>
                <a:ea typeface="楷体_GB2312" pitchFamily="49" charset="-122"/>
              </a:rPr>
              <a:t>专业基础课部分。 </a:t>
            </a:r>
          </a:p>
        </p:txBody>
      </p:sp>
      <p:sp>
        <p:nvSpPr>
          <p:cNvPr id="25610" name="Rectangle 10"/>
          <p:cNvSpPr>
            <a:spLocks noChangeArrowheads="1"/>
          </p:cNvSpPr>
          <p:nvPr/>
        </p:nvSpPr>
        <p:spPr bwMode="auto">
          <a:xfrm>
            <a:off x="480086" y="4896132"/>
            <a:ext cx="5280951" cy="584775"/>
          </a:xfrm>
          <a:prstGeom prst="rect">
            <a:avLst/>
          </a:prstGeom>
          <a:noFill/>
          <a:ln w="9525" algn="ctr">
            <a:noFill/>
            <a:miter lim="800000"/>
            <a:headEnd/>
            <a:tailEnd/>
          </a:ln>
        </p:spPr>
        <p:txBody>
          <a:bodyPr anchor="ctr">
            <a:spAutoFit/>
          </a:bodyPr>
          <a:lstStyle/>
          <a:p>
            <a:r>
              <a:rPr lang="en-US" altLang="zh-CN" sz="3200" b="1" dirty="0">
                <a:solidFill>
                  <a:schemeClr val="bg1"/>
                </a:solidFill>
                <a:latin typeface="楷体_GB2312" pitchFamily="49" charset="-122"/>
                <a:ea typeface="楷体_GB2312" pitchFamily="49" charset="-122"/>
              </a:rPr>
              <a:t>③</a:t>
            </a:r>
            <a:r>
              <a:rPr lang="zh-CN" altLang="en-US" sz="3200" b="1" dirty="0">
                <a:solidFill>
                  <a:schemeClr val="bg1"/>
                </a:solidFill>
                <a:latin typeface="楷体_GB2312" pitchFamily="49" charset="-122"/>
                <a:ea typeface="楷体_GB2312" pitchFamily="49" charset="-122"/>
              </a:rPr>
              <a:t>个别案例研究 。 </a:t>
            </a:r>
          </a:p>
        </p:txBody>
      </p:sp>
      <p:sp>
        <p:nvSpPr>
          <p:cNvPr id="25611" name="Rectangle 11"/>
          <p:cNvSpPr>
            <a:spLocks noChangeArrowheads="1"/>
          </p:cNvSpPr>
          <p:nvPr/>
        </p:nvSpPr>
        <p:spPr bwMode="auto">
          <a:xfrm>
            <a:off x="960173" y="2664072"/>
            <a:ext cx="10273850" cy="52322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800" b="1" dirty="0">
                <a:solidFill>
                  <a:srgbClr val="0000CC"/>
                </a:solidFill>
                <a:latin typeface="楷体_GB2312" pitchFamily="49" charset="-122"/>
                <a:ea typeface="楷体_GB2312" pitchFamily="49" charset="-122"/>
              </a:rPr>
              <a:t>中国通史、世界通史、中国史学史、西方史学史 </a:t>
            </a:r>
          </a:p>
        </p:txBody>
      </p:sp>
      <p:sp>
        <p:nvSpPr>
          <p:cNvPr id="25612" name="Rectangle 12"/>
          <p:cNvSpPr>
            <a:spLocks noChangeArrowheads="1"/>
          </p:cNvSpPr>
          <p:nvPr/>
        </p:nvSpPr>
        <p:spPr bwMode="auto">
          <a:xfrm>
            <a:off x="1056190" y="4176113"/>
            <a:ext cx="9889781" cy="52322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800" b="1" dirty="0">
                <a:solidFill>
                  <a:srgbClr val="0000CC"/>
                </a:solidFill>
                <a:latin typeface="楷体_GB2312" pitchFamily="49" charset="-122"/>
                <a:ea typeface="楷体_GB2312" pitchFamily="49" charset="-122"/>
              </a:rPr>
              <a:t>史学理论、历史文献学、中国历史地理 </a:t>
            </a:r>
          </a:p>
        </p:txBody>
      </p:sp>
      <p:sp>
        <p:nvSpPr>
          <p:cNvPr id="25613" name="Rectangle 13"/>
          <p:cNvSpPr>
            <a:spLocks noChangeArrowheads="1"/>
          </p:cNvSpPr>
          <p:nvPr/>
        </p:nvSpPr>
        <p:spPr bwMode="auto">
          <a:xfrm>
            <a:off x="960173" y="5688154"/>
            <a:ext cx="10561902" cy="52322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800" b="1" dirty="0">
                <a:solidFill>
                  <a:srgbClr val="0000CC"/>
                </a:solidFill>
                <a:latin typeface="楷体_GB2312" pitchFamily="49" charset="-122"/>
                <a:ea typeface="楷体_GB2312" pitchFamily="49" charset="-122"/>
              </a:rPr>
              <a:t>中国历史文选、中西文化交流史、断代史、专门史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fade">
                                      <p:cBhvr>
                                        <p:cTn id="7" dur="1000"/>
                                        <p:tgtEl>
                                          <p:spTgt spid="25608"/>
                                        </p:tgtEl>
                                      </p:cBhvr>
                                    </p:animEffect>
                                    <p:anim calcmode="lin" valueType="num">
                                      <p:cBhvr>
                                        <p:cTn id="8" dur="1000" fill="hold"/>
                                        <p:tgtEl>
                                          <p:spTgt spid="25608"/>
                                        </p:tgtEl>
                                        <p:attrNameLst>
                                          <p:attrName>ppt_x</p:attrName>
                                        </p:attrNameLst>
                                      </p:cBhvr>
                                      <p:tavLst>
                                        <p:tav tm="0">
                                          <p:val>
                                            <p:strVal val="#ppt_x"/>
                                          </p:val>
                                        </p:tav>
                                        <p:tav tm="100000">
                                          <p:val>
                                            <p:strVal val="#ppt_x"/>
                                          </p:val>
                                        </p:tav>
                                      </p:tavLst>
                                    </p:anim>
                                    <p:anim calcmode="lin" valueType="num">
                                      <p:cBhvr>
                                        <p:cTn id="9" dur="1000" fill="hold"/>
                                        <p:tgtEl>
                                          <p:spTgt spid="256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611"/>
                                        </p:tgtEl>
                                        <p:attrNameLst>
                                          <p:attrName>style.visibility</p:attrName>
                                        </p:attrNameLst>
                                      </p:cBhvr>
                                      <p:to>
                                        <p:strVal val="visible"/>
                                      </p:to>
                                    </p:set>
                                    <p:animEffect transition="in" filter="fade">
                                      <p:cBhvr>
                                        <p:cTn id="14" dur="1000"/>
                                        <p:tgtEl>
                                          <p:spTgt spid="25611"/>
                                        </p:tgtEl>
                                      </p:cBhvr>
                                    </p:animEffect>
                                    <p:anim calcmode="lin" valueType="num">
                                      <p:cBhvr>
                                        <p:cTn id="15" dur="1000" fill="hold"/>
                                        <p:tgtEl>
                                          <p:spTgt spid="25611"/>
                                        </p:tgtEl>
                                        <p:attrNameLst>
                                          <p:attrName>ppt_x</p:attrName>
                                        </p:attrNameLst>
                                      </p:cBhvr>
                                      <p:tavLst>
                                        <p:tav tm="0">
                                          <p:val>
                                            <p:strVal val="#ppt_x"/>
                                          </p:val>
                                        </p:tav>
                                        <p:tav tm="100000">
                                          <p:val>
                                            <p:strVal val="#ppt_x"/>
                                          </p:val>
                                        </p:tav>
                                      </p:tavLst>
                                    </p:anim>
                                    <p:anim calcmode="lin" valueType="num">
                                      <p:cBhvr>
                                        <p:cTn id="16" dur="1000" fill="hold"/>
                                        <p:tgtEl>
                                          <p:spTgt spid="256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5609"/>
                                        </p:tgtEl>
                                        <p:attrNameLst>
                                          <p:attrName>style.visibility</p:attrName>
                                        </p:attrNameLst>
                                      </p:cBhvr>
                                      <p:to>
                                        <p:strVal val="visible"/>
                                      </p:to>
                                    </p:set>
                                    <p:animEffect transition="in" filter="fade">
                                      <p:cBhvr>
                                        <p:cTn id="21" dur="1000"/>
                                        <p:tgtEl>
                                          <p:spTgt spid="25609"/>
                                        </p:tgtEl>
                                      </p:cBhvr>
                                    </p:animEffect>
                                    <p:anim calcmode="lin" valueType="num">
                                      <p:cBhvr>
                                        <p:cTn id="22" dur="1000" fill="hold"/>
                                        <p:tgtEl>
                                          <p:spTgt spid="25609"/>
                                        </p:tgtEl>
                                        <p:attrNameLst>
                                          <p:attrName>ppt_x</p:attrName>
                                        </p:attrNameLst>
                                      </p:cBhvr>
                                      <p:tavLst>
                                        <p:tav tm="0">
                                          <p:val>
                                            <p:strVal val="#ppt_x"/>
                                          </p:val>
                                        </p:tav>
                                        <p:tav tm="100000">
                                          <p:val>
                                            <p:strVal val="#ppt_x"/>
                                          </p:val>
                                        </p:tav>
                                      </p:tavLst>
                                    </p:anim>
                                    <p:anim calcmode="lin" valueType="num">
                                      <p:cBhvr>
                                        <p:cTn id="23" dur="1000" fill="hold"/>
                                        <p:tgtEl>
                                          <p:spTgt spid="2560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5612"/>
                                        </p:tgtEl>
                                        <p:attrNameLst>
                                          <p:attrName>style.visibility</p:attrName>
                                        </p:attrNameLst>
                                      </p:cBhvr>
                                      <p:to>
                                        <p:strVal val="visible"/>
                                      </p:to>
                                    </p:set>
                                    <p:animEffect transition="in" filter="fade">
                                      <p:cBhvr>
                                        <p:cTn id="28" dur="1000"/>
                                        <p:tgtEl>
                                          <p:spTgt spid="25612"/>
                                        </p:tgtEl>
                                      </p:cBhvr>
                                    </p:animEffect>
                                    <p:anim calcmode="lin" valueType="num">
                                      <p:cBhvr>
                                        <p:cTn id="29" dur="1000" fill="hold"/>
                                        <p:tgtEl>
                                          <p:spTgt spid="25612"/>
                                        </p:tgtEl>
                                        <p:attrNameLst>
                                          <p:attrName>ppt_x</p:attrName>
                                        </p:attrNameLst>
                                      </p:cBhvr>
                                      <p:tavLst>
                                        <p:tav tm="0">
                                          <p:val>
                                            <p:strVal val="#ppt_x"/>
                                          </p:val>
                                        </p:tav>
                                        <p:tav tm="100000">
                                          <p:val>
                                            <p:strVal val="#ppt_x"/>
                                          </p:val>
                                        </p:tav>
                                      </p:tavLst>
                                    </p:anim>
                                    <p:anim calcmode="lin" valueType="num">
                                      <p:cBhvr>
                                        <p:cTn id="30" dur="1000" fill="hold"/>
                                        <p:tgtEl>
                                          <p:spTgt spid="256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5610"/>
                                        </p:tgtEl>
                                        <p:attrNameLst>
                                          <p:attrName>style.visibility</p:attrName>
                                        </p:attrNameLst>
                                      </p:cBhvr>
                                      <p:to>
                                        <p:strVal val="visible"/>
                                      </p:to>
                                    </p:set>
                                    <p:animEffect transition="in" filter="fade">
                                      <p:cBhvr>
                                        <p:cTn id="35" dur="1000"/>
                                        <p:tgtEl>
                                          <p:spTgt spid="25610"/>
                                        </p:tgtEl>
                                      </p:cBhvr>
                                    </p:animEffect>
                                    <p:anim calcmode="lin" valueType="num">
                                      <p:cBhvr>
                                        <p:cTn id="36" dur="1000" fill="hold"/>
                                        <p:tgtEl>
                                          <p:spTgt spid="25610"/>
                                        </p:tgtEl>
                                        <p:attrNameLst>
                                          <p:attrName>ppt_x</p:attrName>
                                        </p:attrNameLst>
                                      </p:cBhvr>
                                      <p:tavLst>
                                        <p:tav tm="0">
                                          <p:val>
                                            <p:strVal val="#ppt_x"/>
                                          </p:val>
                                        </p:tav>
                                        <p:tav tm="100000">
                                          <p:val>
                                            <p:strVal val="#ppt_x"/>
                                          </p:val>
                                        </p:tav>
                                      </p:tavLst>
                                    </p:anim>
                                    <p:anim calcmode="lin" valueType="num">
                                      <p:cBhvr>
                                        <p:cTn id="37" dur="1000" fill="hold"/>
                                        <p:tgtEl>
                                          <p:spTgt spid="256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5613"/>
                                        </p:tgtEl>
                                        <p:attrNameLst>
                                          <p:attrName>style.visibility</p:attrName>
                                        </p:attrNameLst>
                                      </p:cBhvr>
                                      <p:to>
                                        <p:strVal val="visible"/>
                                      </p:to>
                                    </p:set>
                                    <p:animEffect transition="in" filter="fade">
                                      <p:cBhvr>
                                        <p:cTn id="42" dur="1000"/>
                                        <p:tgtEl>
                                          <p:spTgt spid="25613"/>
                                        </p:tgtEl>
                                      </p:cBhvr>
                                    </p:animEffect>
                                    <p:anim calcmode="lin" valueType="num">
                                      <p:cBhvr>
                                        <p:cTn id="43" dur="1000" fill="hold"/>
                                        <p:tgtEl>
                                          <p:spTgt spid="25613"/>
                                        </p:tgtEl>
                                        <p:attrNameLst>
                                          <p:attrName>ppt_x</p:attrName>
                                        </p:attrNameLst>
                                      </p:cBhvr>
                                      <p:tavLst>
                                        <p:tav tm="0">
                                          <p:val>
                                            <p:strVal val="#ppt_x"/>
                                          </p:val>
                                        </p:tav>
                                        <p:tav tm="100000">
                                          <p:val>
                                            <p:strVal val="#ppt_x"/>
                                          </p:val>
                                        </p:tav>
                                      </p:tavLst>
                                    </p:anim>
                                    <p:anim calcmode="lin" valueType="num">
                                      <p:cBhvr>
                                        <p:cTn id="44" dur="1000" fill="hold"/>
                                        <p:tgtEl>
                                          <p:spTgt spid="256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25609" grpId="0"/>
      <p:bldP spid="25610" grpId="0"/>
      <p:bldP spid="25611" grpId="0" animBg="1"/>
      <p:bldP spid="25612" grpId="0" animBg="1"/>
      <p:bldP spid="256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1" descr="历史类专业.png"/>
          <p:cNvPicPr>
            <a:picLocks noChangeAspect="1"/>
          </p:cNvPicPr>
          <p:nvPr/>
        </p:nvPicPr>
        <p:blipFill>
          <a:blip r:embed="rId2"/>
          <a:srcRect/>
          <a:stretch>
            <a:fillRect/>
          </a:stretch>
        </p:blipFill>
        <p:spPr bwMode="auto">
          <a:xfrm>
            <a:off x="288052" y="864023"/>
            <a:ext cx="10983979" cy="5040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http://k.zol-img.com.cn/dcbbs/23614/a23613762_s.jpg"/>
          <p:cNvPicPr>
            <a:picLocks noChangeAspect="1" noChangeArrowheads="1"/>
          </p:cNvPicPr>
          <p:nvPr/>
        </p:nvPicPr>
        <p:blipFill>
          <a:blip r:embed="rId2"/>
          <a:srcRect/>
          <a:stretch>
            <a:fillRect/>
          </a:stretch>
        </p:blipFill>
        <p:spPr bwMode="auto">
          <a:xfrm>
            <a:off x="5581649" y="1446207"/>
            <a:ext cx="5738778" cy="3830634"/>
          </a:xfrm>
          <a:prstGeom prst="rect">
            <a:avLst/>
          </a:prstGeom>
          <a:noFill/>
        </p:spPr>
      </p:pic>
      <p:sp>
        <p:nvSpPr>
          <p:cNvPr id="7" name="矩形 6"/>
          <p:cNvSpPr/>
          <p:nvPr/>
        </p:nvSpPr>
        <p:spPr>
          <a:xfrm>
            <a:off x="0" y="1087431"/>
            <a:ext cx="5759450" cy="3693319"/>
          </a:xfrm>
          <a:prstGeom prst="rect">
            <a:avLst/>
          </a:prstGeom>
        </p:spPr>
        <p:txBody>
          <a:bodyPr>
            <a:spAutoFit/>
          </a:bodyPr>
          <a:lstStyle/>
          <a:p>
            <a:r>
              <a:rPr lang="zh-CN" altLang="en-US" sz="3600" b="1" dirty="0" smtClean="0">
                <a:solidFill>
                  <a:schemeClr val="bg1"/>
                </a:solidFill>
              </a:rPr>
              <a:t>我有多少钱？</a:t>
            </a:r>
          </a:p>
          <a:p>
            <a:r>
              <a:rPr lang="zh-CN" altLang="en-US" sz="3600" b="1" dirty="0" smtClean="0">
                <a:solidFill>
                  <a:schemeClr val="bg1"/>
                </a:solidFill>
              </a:rPr>
              <a:t>我有多少时间？</a:t>
            </a:r>
          </a:p>
          <a:p>
            <a:r>
              <a:rPr lang="zh-CN" altLang="en-US" sz="3600" b="1" dirty="0" smtClean="0">
                <a:solidFill>
                  <a:schemeClr val="bg1"/>
                </a:solidFill>
              </a:rPr>
              <a:t>喜欢去可能去的什么地方？</a:t>
            </a:r>
          </a:p>
          <a:p>
            <a:r>
              <a:rPr lang="zh-CN" altLang="en-US" sz="3600" b="1" dirty="0" smtClean="0">
                <a:solidFill>
                  <a:schemeClr val="bg1"/>
                </a:solidFill>
              </a:rPr>
              <a:t>是旅行团还是自由行？</a:t>
            </a:r>
          </a:p>
          <a:p>
            <a:r>
              <a:rPr lang="zh-CN" altLang="en-US" sz="3600" b="1" dirty="0" smtClean="0">
                <a:solidFill>
                  <a:schemeClr val="bg1"/>
                </a:solidFill>
              </a:rPr>
              <a:t>采用什么交通工具？</a:t>
            </a:r>
          </a:p>
          <a:p>
            <a:r>
              <a:rPr lang="zh-CN" altLang="en-US" sz="3600" b="1" dirty="0" smtClean="0">
                <a:solidFill>
                  <a:schemeClr val="bg1"/>
                </a:solidFill>
              </a:rPr>
              <a:t>当地的气候条件怎样等等。</a:t>
            </a:r>
          </a:p>
          <a:p>
            <a:endParaRPr lang="en-US" altLang="zh-CN" dirty="0">
              <a:solidFill>
                <a:srgbClr val="0E0793"/>
              </a:solidFill>
            </a:endParaRPr>
          </a:p>
        </p:txBody>
      </p:sp>
    </p:spTree>
  </p:cSld>
  <p:clrMapOvr>
    <a:masterClrMapping/>
  </p:clrMapOvr>
  <p:transition>
    <p:wheel spokes="3"/>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1" descr="就业排名.png"/>
          <p:cNvPicPr>
            <a:picLocks noChangeAspect="1"/>
          </p:cNvPicPr>
          <p:nvPr/>
        </p:nvPicPr>
        <p:blipFill>
          <a:blip r:embed="rId2"/>
          <a:srcRect/>
          <a:stretch>
            <a:fillRect/>
          </a:stretch>
        </p:blipFill>
        <p:spPr bwMode="auto">
          <a:xfrm>
            <a:off x="288052" y="576016"/>
            <a:ext cx="10755938" cy="5256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timgsa.baidu.com/timg?image&amp;quality=80&amp;size=b9999_10000&amp;sec=1541762071259&amp;di=44ed12f86bdb588bec982f7f3fbcfc90&amp;imgtype=0&amp;src=http%3A%2F%2Fimgsrc.baidu.com%2Fimgad%2Fpic%2Fitem%2F562c11dfa9ec8a136b5e75cbfc03918fa0ecc050.jpg"/>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0" y="0"/>
            <a:ext cx="11522075" cy="6480175"/>
          </a:xfrm>
          <a:prstGeom prst="rect">
            <a:avLst/>
          </a:prstGeom>
          <a:noFill/>
        </p:spPr>
      </p:pic>
      <p:sp>
        <p:nvSpPr>
          <p:cNvPr id="4" name="矩形 3"/>
          <p:cNvSpPr/>
          <p:nvPr/>
        </p:nvSpPr>
        <p:spPr>
          <a:xfrm>
            <a:off x="372856" y="4618468"/>
            <a:ext cx="5753498" cy="830997"/>
          </a:xfrm>
          <a:prstGeom prst="rect">
            <a:avLst/>
          </a:prstGeom>
        </p:spPr>
        <p:txBody>
          <a:bodyPr wrap="none">
            <a:spAutoFit/>
          </a:bodyPr>
          <a:lstStyle/>
          <a:p>
            <a:pPr algn="ctr"/>
            <a:r>
              <a:rPr lang="zh-CN" altLang="en-US" sz="4800" b="1" dirty="0" smtClean="0">
                <a:latin typeface="隶书" pitchFamily="49" charset="-122"/>
                <a:ea typeface="隶书" pitchFamily="49" charset="-122"/>
              </a:rPr>
              <a:t>历史学专业就业方向</a:t>
            </a:r>
            <a:endParaRPr lang="zh-CN" altLang="en-US" sz="4800" b="1" dirty="0">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1"/>
          <p:cNvSpPr>
            <a:spLocks noChangeArrowheads="1"/>
          </p:cNvSpPr>
          <p:nvPr/>
        </p:nvSpPr>
        <p:spPr bwMode="auto">
          <a:xfrm>
            <a:off x="288052" y="369879"/>
            <a:ext cx="10753937" cy="590931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CN" altLang="en-US" dirty="0"/>
              <a:t>　　</a:t>
            </a:r>
            <a:r>
              <a:rPr lang="zh-CN" altLang="en-US" sz="2400" b="1" dirty="0"/>
              <a:t>历史学研究生毕业后主要就业方向分别为：</a:t>
            </a:r>
          </a:p>
          <a:p>
            <a:r>
              <a:rPr lang="zh-CN" altLang="en-US" sz="2400" b="1" dirty="0"/>
              <a:t>　　</a:t>
            </a:r>
            <a:r>
              <a:rPr lang="en-US" altLang="zh-CN" sz="2400" b="1" dirty="0"/>
              <a:t>1</a:t>
            </a:r>
            <a:r>
              <a:rPr lang="zh-CN" altLang="en-US" sz="2400" b="1" dirty="0"/>
              <a:t>、史学理论与史学史</a:t>
            </a:r>
          </a:p>
          <a:p>
            <a:r>
              <a:rPr lang="zh-CN" altLang="en-US" sz="2400" b="1" dirty="0"/>
              <a:t>　　该专业研究生去向主要为</a:t>
            </a:r>
            <a:r>
              <a:rPr lang="zh-CN" altLang="en-US" sz="2400" b="1" dirty="0">
                <a:solidFill>
                  <a:srgbClr val="FF0000"/>
                </a:solidFill>
              </a:rPr>
              <a:t>政府、企业、教学、科研等部门</a:t>
            </a:r>
            <a:r>
              <a:rPr lang="zh-CN" altLang="en-US" sz="2400" b="1" dirty="0"/>
              <a:t>中负责策划、咨询、管理和教学、研究等方面工作。近年来，毕业生主要就业于各地的大专院校、科研机构、出版社等。</a:t>
            </a:r>
          </a:p>
          <a:p>
            <a:r>
              <a:rPr lang="zh-CN" altLang="en-US" sz="2400" b="1" dirty="0"/>
              <a:t>　　</a:t>
            </a:r>
            <a:r>
              <a:rPr lang="en-US" altLang="zh-CN" sz="2400" b="1" dirty="0"/>
              <a:t>2</a:t>
            </a:r>
            <a:r>
              <a:rPr lang="zh-CN" altLang="en-US" sz="2400" b="1" dirty="0"/>
              <a:t>、考古学及博物馆学</a:t>
            </a:r>
          </a:p>
          <a:p>
            <a:r>
              <a:rPr lang="zh-CN" altLang="en-US" sz="2400" b="1" dirty="0"/>
              <a:t>　　随着国家综合国力的增强，</a:t>
            </a:r>
            <a:r>
              <a:rPr lang="zh-CN" altLang="en-US" sz="2400" b="1" dirty="0">
                <a:solidFill>
                  <a:srgbClr val="FF0000"/>
                </a:solidFill>
              </a:rPr>
              <a:t>国家文物、考古、博物馆系统对</a:t>
            </a:r>
            <a:r>
              <a:rPr lang="zh-CN" altLang="en-US" sz="2400" b="1" dirty="0"/>
              <a:t>高层次人才的需求也在不断增加，在目前全国范围内就业形势严峻的情况下，依然保持良好的就业势态。只是前些年的毕业生大都留在北京等中心城市，许多省市文博系统长期得不到相关的毕业生。毕业生一次就业率达</a:t>
            </a:r>
            <a:r>
              <a:rPr lang="en-US" altLang="zh-CN" sz="2400" b="1" dirty="0"/>
              <a:t>90%</a:t>
            </a:r>
            <a:r>
              <a:rPr lang="zh-CN" altLang="en-US" sz="2400" b="1" dirty="0"/>
              <a:t>以上，主要集中在大城市，而中小城市或地区毕业生的需求始终供不应求。</a:t>
            </a:r>
          </a:p>
          <a:p>
            <a:r>
              <a:rPr lang="zh-CN" altLang="en-US" sz="2400" b="1" dirty="0"/>
              <a:t>　　毕业生</a:t>
            </a:r>
            <a:r>
              <a:rPr lang="zh-CN" altLang="en-US" sz="2400" b="1" dirty="0">
                <a:solidFill>
                  <a:srgbClr val="FF0000"/>
                </a:solidFill>
              </a:rPr>
              <a:t>就业范围主要集中在全国省、市、区各级文物考古研究和文物行政管理部门，以及各级、各系统的博物馆文化部门，国家及省市机关</a:t>
            </a:r>
            <a:r>
              <a:rPr lang="en-US" altLang="zh-CN" sz="2400" b="1" dirty="0">
                <a:solidFill>
                  <a:srgbClr val="FF0000"/>
                </a:solidFill>
              </a:rPr>
              <a:t>(</a:t>
            </a:r>
            <a:r>
              <a:rPr lang="zh-CN" altLang="en-US" sz="2400" b="1" dirty="0">
                <a:solidFill>
                  <a:srgbClr val="FF0000"/>
                </a:solidFill>
              </a:rPr>
              <a:t>公务员</a:t>
            </a:r>
            <a:r>
              <a:rPr lang="en-US" altLang="zh-CN" sz="2400" b="1" dirty="0">
                <a:solidFill>
                  <a:srgbClr val="FF0000"/>
                </a:solidFill>
              </a:rPr>
              <a:t>)</a:t>
            </a:r>
            <a:r>
              <a:rPr lang="zh-CN" altLang="en-US" sz="2400" b="1" dirty="0">
                <a:solidFill>
                  <a:srgbClr val="FF0000"/>
                </a:solidFill>
              </a:rPr>
              <a:t>，全国各高校</a:t>
            </a:r>
            <a:r>
              <a:rPr lang="en-US" altLang="zh-CN" sz="2400" b="1" dirty="0">
                <a:solidFill>
                  <a:srgbClr val="FF0000"/>
                </a:solidFill>
              </a:rPr>
              <a:t>(</a:t>
            </a:r>
            <a:r>
              <a:rPr lang="zh-CN" altLang="en-US" sz="2400" b="1" dirty="0">
                <a:solidFill>
                  <a:srgbClr val="FF0000"/>
                </a:solidFill>
              </a:rPr>
              <a:t>任教</a:t>
            </a:r>
            <a:r>
              <a:rPr lang="en-US" altLang="zh-CN" sz="2400" b="1" dirty="0">
                <a:solidFill>
                  <a:srgbClr val="FF0000"/>
                </a:solidFill>
              </a:rPr>
              <a:t>)</a:t>
            </a:r>
            <a:r>
              <a:rPr lang="zh-CN" altLang="en-US" sz="2400" b="1" dirty="0">
                <a:solidFill>
                  <a:srgbClr val="FF0000"/>
                </a:solidFill>
              </a:rPr>
              <a:t>，出版部门</a:t>
            </a:r>
            <a:r>
              <a:rPr lang="en-US" altLang="zh-CN" sz="2400" b="1" dirty="0">
                <a:solidFill>
                  <a:srgbClr val="FF0000"/>
                </a:solidFill>
              </a:rPr>
              <a:t>(</a:t>
            </a:r>
            <a:r>
              <a:rPr lang="zh-CN" altLang="en-US" sz="2400" b="1" dirty="0">
                <a:solidFill>
                  <a:srgbClr val="FF0000"/>
                </a:solidFill>
              </a:rPr>
              <a:t>编辑、记者</a:t>
            </a:r>
            <a:r>
              <a:rPr lang="en-US" altLang="zh-CN" sz="2400" b="1" dirty="0">
                <a:solidFill>
                  <a:srgbClr val="FF0000"/>
                </a:solidFill>
              </a:rPr>
              <a:t>)</a:t>
            </a:r>
            <a:r>
              <a:rPr lang="zh-CN" altLang="en-US" sz="2400" b="1" dirty="0">
                <a:solidFill>
                  <a:srgbClr val="FF0000"/>
                </a:solidFill>
              </a:rPr>
              <a:t>。</a:t>
            </a:r>
            <a:r>
              <a:rPr lang="zh-CN" altLang="en-US" sz="2400" b="1" dirty="0"/>
              <a:t>同时，部分毕业生出国深造，部分毕业生毕业后在相关领域工作。</a:t>
            </a:r>
          </a:p>
          <a:p>
            <a:r>
              <a:rPr lang="zh-CN" altLang="en-US" dirty="0"/>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1"/>
          <p:cNvSpPr>
            <a:spLocks noChangeArrowheads="1"/>
          </p:cNvSpPr>
          <p:nvPr/>
        </p:nvSpPr>
        <p:spPr bwMode="auto">
          <a:xfrm>
            <a:off x="480087" y="864023"/>
            <a:ext cx="10657919" cy="4678204"/>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en-US" altLang="zh-CN" sz="2800" b="1" dirty="0"/>
              <a:t>3</a:t>
            </a:r>
            <a:r>
              <a:rPr lang="zh-CN" altLang="en-US" sz="2800" b="1" dirty="0"/>
              <a:t>、历史地理学</a:t>
            </a:r>
          </a:p>
          <a:p>
            <a:r>
              <a:rPr lang="zh-CN" altLang="en-US" sz="2800" b="1" dirty="0"/>
              <a:t>　　</a:t>
            </a:r>
            <a:r>
              <a:rPr lang="zh-CN" altLang="en-US" sz="2800" b="1" dirty="0">
                <a:solidFill>
                  <a:srgbClr val="FF0000"/>
                </a:solidFill>
              </a:rPr>
              <a:t>历史地理学是一个国际领先、国内一流的专业，具有跨文、理两大学科的特点</a:t>
            </a:r>
            <a:r>
              <a:rPr lang="zh-CN" altLang="en-US" sz="2800" b="1" dirty="0"/>
              <a:t>，中国历史地理研究由中国学者引领世界潮流，长期以来国外学者们难以企及。它是一门理论性强、宏观用途广泛的实证性学科，五十多年以来为国家建设贡献巨大，所以具有广阔的发展前景。近几年该专业就业情况都比较理想，毕业生去向以从事</a:t>
            </a:r>
            <a:r>
              <a:rPr lang="zh-CN" altLang="en-US" sz="2800" b="1" dirty="0">
                <a:solidFill>
                  <a:srgbClr val="FF0000"/>
                </a:solidFill>
              </a:rPr>
              <a:t>文职为主的企事业单位</a:t>
            </a:r>
            <a:r>
              <a:rPr lang="zh-CN" altLang="en-US" sz="2800" b="1" dirty="0"/>
              <a:t>。</a:t>
            </a:r>
          </a:p>
          <a:p>
            <a:r>
              <a:rPr lang="zh-CN" altLang="en-US" sz="2800" b="1" dirty="0"/>
              <a:t>　　专业毕业后，能够从事中国历史地理及其相关学科的教学与科研工作，也能胜任</a:t>
            </a:r>
            <a:r>
              <a:rPr lang="zh-CN" altLang="en-US" sz="2800" b="1" dirty="0">
                <a:solidFill>
                  <a:srgbClr val="FF0000"/>
                </a:solidFill>
              </a:rPr>
              <a:t>区域规划、环境保护、新闻出版、方志地名、水利建设等方面的工作</a:t>
            </a:r>
            <a:r>
              <a:rPr lang="zh-CN" altLang="en-US" sz="2800" b="1" dirty="0"/>
              <a:t>，以及为政府决策部门作专题研究等。</a:t>
            </a:r>
          </a:p>
          <a:p>
            <a:r>
              <a:rPr lang="zh-CN" altLang="en-US" dirty="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1"/>
          <p:cNvSpPr>
            <a:spLocks noChangeArrowheads="1"/>
          </p:cNvSpPr>
          <p:nvPr/>
        </p:nvSpPr>
        <p:spPr bwMode="auto">
          <a:xfrm>
            <a:off x="379397" y="0"/>
            <a:ext cx="10763280" cy="637097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US" altLang="zh-CN" sz="2400" b="1" dirty="0"/>
              <a:t>4</a:t>
            </a:r>
            <a:r>
              <a:rPr lang="zh-CN" altLang="en-US" sz="2400" b="1" dirty="0"/>
              <a:t>、历史文献学、中国古代史、中国近现代史</a:t>
            </a:r>
          </a:p>
          <a:p>
            <a:r>
              <a:rPr lang="zh-CN" altLang="en-US" sz="2400" b="1" dirty="0"/>
              <a:t>　　这三个专业的毕业生的择业面看似狭窄，但凭借该专业的人文底蕴和历史厚重感，完全可以在媒体的文案策划、企业的企划部门、图书出版界、旅游等岗位或领域闯出一番天地，而不一定限制在研究或教学领域</a:t>
            </a:r>
            <a:r>
              <a:rPr lang="zh-CN" altLang="en-US" sz="2400" dirty="0"/>
              <a:t>。</a:t>
            </a:r>
          </a:p>
          <a:p>
            <a:r>
              <a:rPr lang="zh-CN" altLang="en-US" sz="2400" dirty="0" smtClean="0"/>
              <a:t>主要</a:t>
            </a:r>
            <a:r>
              <a:rPr lang="zh-CN" altLang="en-US" sz="2400" dirty="0"/>
              <a:t>的</a:t>
            </a:r>
            <a:r>
              <a:rPr lang="zh-CN" altLang="en-US" sz="2400" b="1" dirty="0">
                <a:solidFill>
                  <a:srgbClr val="FF0000"/>
                </a:solidFill>
              </a:rPr>
              <a:t>就业去向有：</a:t>
            </a:r>
          </a:p>
          <a:p>
            <a:r>
              <a:rPr lang="en-US" altLang="zh-CN" sz="2400" b="1" dirty="0" smtClean="0">
                <a:solidFill>
                  <a:srgbClr val="FF0000"/>
                </a:solidFill>
              </a:rPr>
              <a:t>(</a:t>
            </a:r>
            <a:r>
              <a:rPr lang="en-US" altLang="zh-CN" sz="2400" b="1" dirty="0">
                <a:solidFill>
                  <a:srgbClr val="FF0000"/>
                </a:solidFill>
              </a:rPr>
              <a:t>1)</a:t>
            </a:r>
            <a:r>
              <a:rPr lang="zh-CN" altLang="en-US" sz="2400" b="1" dirty="0">
                <a:solidFill>
                  <a:srgbClr val="FF0000"/>
                </a:solidFill>
              </a:rPr>
              <a:t>大专院校、中小学校历史与社会学教师历史教师；</a:t>
            </a:r>
          </a:p>
          <a:p>
            <a:r>
              <a:rPr lang="en-US" altLang="zh-CN" sz="2400" b="1" dirty="0" smtClean="0">
                <a:solidFill>
                  <a:srgbClr val="FF0000"/>
                </a:solidFill>
              </a:rPr>
              <a:t>(</a:t>
            </a:r>
            <a:r>
              <a:rPr lang="en-US" altLang="zh-CN" sz="2400" b="1" dirty="0">
                <a:solidFill>
                  <a:srgbClr val="FF0000"/>
                </a:solidFill>
              </a:rPr>
              <a:t>2)</a:t>
            </a:r>
            <a:r>
              <a:rPr lang="zh-CN" altLang="en-US" sz="2400" b="1" dirty="0">
                <a:solidFill>
                  <a:srgbClr val="FF0000"/>
                </a:solidFill>
              </a:rPr>
              <a:t>大专院校党校电大；中国近现代史纲要毛泽东思想概论教师历史系教师</a:t>
            </a:r>
          </a:p>
          <a:p>
            <a:r>
              <a:rPr lang="en-US" altLang="zh-CN" sz="2400" b="1" dirty="0" smtClean="0">
                <a:solidFill>
                  <a:srgbClr val="FF0000"/>
                </a:solidFill>
              </a:rPr>
              <a:t>(</a:t>
            </a:r>
            <a:r>
              <a:rPr lang="en-US" altLang="zh-CN" sz="2400" b="1" dirty="0">
                <a:solidFill>
                  <a:srgbClr val="FF0000"/>
                </a:solidFill>
              </a:rPr>
              <a:t>3)</a:t>
            </a:r>
            <a:r>
              <a:rPr lang="zh-CN" altLang="en-US" sz="2400" b="1" dirty="0">
                <a:solidFill>
                  <a:srgbClr val="FF0000"/>
                </a:solidFill>
              </a:rPr>
              <a:t>博物馆：从事历史研究，博物馆管理其他</a:t>
            </a:r>
          </a:p>
          <a:p>
            <a:r>
              <a:rPr lang="en-US" altLang="zh-CN" sz="2400" b="1" dirty="0" smtClean="0">
                <a:solidFill>
                  <a:srgbClr val="FF0000"/>
                </a:solidFill>
              </a:rPr>
              <a:t>(</a:t>
            </a:r>
            <a:r>
              <a:rPr lang="en-US" altLang="zh-CN" sz="2400" b="1" dirty="0">
                <a:solidFill>
                  <a:srgbClr val="FF0000"/>
                </a:solidFill>
              </a:rPr>
              <a:t>4)</a:t>
            </a:r>
            <a:r>
              <a:rPr lang="zh-CN" altLang="en-US" sz="2400" b="1" dirty="0">
                <a:solidFill>
                  <a:srgbClr val="FF0000"/>
                </a:solidFill>
              </a:rPr>
              <a:t>旅游：导游主要是历史文化旅游</a:t>
            </a:r>
          </a:p>
          <a:p>
            <a:r>
              <a:rPr lang="en-US" altLang="zh-CN" sz="2400" b="1" dirty="0" smtClean="0">
                <a:solidFill>
                  <a:srgbClr val="FF0000"/>
                </a:solidFill>
              </a:rPr>
              <a:t>(</a:t>
            </a:r>
            <a:r>
              <a:rPr lang="en-US" altLang="zh-CN" sz="2400" b="1" dirty="0">
                <a:solidFill>
                  <a:srgbClr val="FF0000"/>
                </a:solidFill>
              </a:rPr>
              <a:t>5)</a:t>
            </a:r>
            <a:r>
              <a:rPr lang="zh-CN" altLang="en-US" sz="2400" b="1" dirty="0">
                <a:solidFill>
                  <a:srgbClr val="FF0000"/>
                </a:solidFill>
              </a:rPr>
              <a:t>档案管或单位公司档案工作。</a:t>
            </a:r>
          </a:p>
          <a:p>
            <a:r>
              <a:rPr lang="en-US" altLang="zh-CN" sz="2400" b="1" dirty="0" smtClean="0">
                <a:solidFill>
                  <a:srgbClr val="FF0000"/>
                </a:solidFill>
              </a:rPr>
              <a:t>(</a:t>
            </a:r>
            <a:r>
              <a:rPr lang="en-US" altLang="zh-CN" sz="2400" b="1" dirty="0">
                <a:solidFill>
                  <a:srgbClr val="FF0000"/>
                </a:solidFill>
              </a:rPr>
              <a:t>6)</a:t>
            </a:r>
            <a:r>
              <a:rPr lang="zh-CN" altLang="en-US" sz="2400" b="1" dirty="0">
                <a:solidFill>
                  <a:srgbClr val="FF0000"/>
                </a:solidFill>
              </a:rPr>
              <a:t>图书馆；从事图书相关工作</a:t>
            </a:r>
          </a:p>
          <a:p>
            <a:r>
              <a:rPr lang="en-US" altLang="zh-CN" sz="2400" b="1" dirty="0" smtClean="0">
                <a:solidFill>
                  <a:srgbClr val="FF0000"/>
                </a:solidFill>
              </a:rPr>
              <a:t>(</a:t>
            </a:r>
            <a:r>
              <a:rPr lang="en-US" altLang="zh-CN" sz="2400" b="1" dirty="0">
                <a:solidFill>
                  <a:srgbClr val="FF0000"/>
                </a:solidFill>
              </a:rPr>
              <a:t>7)</a:t>
            </a:r>
            <a:r>
              <a:rPr lang="zh-CN" altLang="en-US" sz="2400" b="1" dirty="0">
                <a:solidFill>
                  <a:srgbClr val="FF0000"/>
                </a:solidFill>
              </a:rPr>
              <a:t>编辑：文字编辑</a:t>
            </a:r>
          </a:p>
          <a:p>
            <a:r>
              <a:rPr lang="en-US" altLang="zh-CN" sz="2400" b="1" dirty="0" smtClean="0">
                <a:solidFill>
                  <a:srgbClr val="FF0000"/>
                </a:solidFill>
              </a:rPr>
              <a:t>(</a:t>
            </a:r>
            <a:r>
              <a:rPr lang="en-US" altLang="zh-CN" sz="2400" b="1" dirty="0">
                <a:solidFill>
                  <a:srgbClr val="FF0000"/>
                </a:solidFill>
              </a:rPr>
              <a:t>8)</a:t>
            </a:r>
            <a:r>
              <a:rPr lang="zh-CN" altLang="en-US" sz="2400" b="1" dirty="0">
                <a:solidFill>
                  <a:srgbClr val="FF0000"/>
                </a:solidFill>
              </a:rPr>
              <a:t>政府部门：教育局，政策研究，党史研究室，其他人文岗位包括革命纪念馆，历史文化遗址管理保护等文化有关工作，以及地方志工作，宗教民族相关工作</a:t>
            </a:r>
          </a:p>
          <a:p>
            <a:r>
              <a:rPr lang="en-US" altLang="zh-CN" sz="2400" b="1" dirty="0" smtClean="0">
                <a:solidFill>
                  <a:srgbClr val="FF0000"/>
                </a:solidFill>
              </a:rPr>
              <a:t>(</a:t>
            </a:r>
            <a:r>
              <a:rPr lang="en-US" altLang="zh-CN" sz="2400" b="1" dirty="0">
                <a:solidFill>
                  <a:srgbClr val="FF0000"/>
                </a:solidFill>
              </a:rPr>
              <a:t>9)</a:t>
            </a:r>
            <a:r>
              <a:rPr lang="zh-CN" altLang="en-US" sz="2400" b="1" dirty="0">
                <a:solidFill>
                  <a:srgbClr val="FF0000"/>
                </a:solidFill>
              </a:rPr>
              <a:t>各报纸新闻单位</a:t>
            </a:r>
          </a:p>
          <a:p>
            <a:r>
              <a:rPr lang="en-US" altLang="zh-CN" sz="2400" b="1" dirty="0" smtClean="0">
                <a:solidFill>
                  <a:srgbClr val="FF0000"/>
                </a:solidFill>
              </a:rPr>
              <a:t>(</a:t>
            </a:r>
            <a:r>
              <a:rPr lang="en-US" altLang="zh-CN" sz="2400" b="1" dirty="0">
                <a:solidFill>
                  <a:srgbClr val="FF0000"/>
                </a:solidFill>
              </a:rPr>
              <a:t>10)</a:t>
            </a:r>
            <a:r>
              <a:rPr lang="zh-CN" altLang="en-US" sz="2400" b="1" dirty="0">
                <a:solidFill>
                  <a:srgbClr val="FF0000"/>
                </a:solidFill>
              </a:rPr>
              <a:t>进社会科学院系统从事专职的历史研究</a:t>
            </a:r>
          </a:p>
          <a:p>
            <a:r>
              <a:rPr lang="zh-CN" altLang="en-US" sz="2400" dirty="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1"/>
          <p:cNvSpPr>
            <a:spLocks noChangeArrowheads="1"/>
          </p:cNvSpPr>
          <p:nvPr/>
        </p:nvSpPr>
        <p:spPr bwMode="auto">
          <a:xfrm>
            <a:off x="738173" y="369879"/>
            <a:ext cx="9497736" cy="569386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US" altLang="zh-CN" sz="2800" b="1" dirty="0"/>
              <a:t>5</a:t>
            </a:r>
            <a:r>
              <a:rPr lang="zh-CN" altLang="en-US" sz="2800" b="1" dirty="0"/>
              <a:t>、专门史</a:t>
            </a:r>
          </a:p>
          <a:p>
            <a:r>
              <a:rPr lang="zh-CN" altLang="en-US" sz="2800" b="1" dirty="0"/>
              <a:t>　　专门史专业的就业选择范围可能相对窄一些。但是，作为一门基础学科，它有着其他学科不能替代的价值和作用。</a:t>
            </a:r>
          </a:p>
          <a:p>
            <a:r>
              <a:rPr lang="zh-CN" altLang="en-US" sz="2800" b="1" dirty="0"/>
              <a:t>　　本专业毕业生可从事专门史专业研究工作，以及</a:t>
            </a:r>
            <a:r>
              <a:rPr lang="zh-CN" altLang="en-US" sz="2800" b="1" dirty="0">
                <a:solidFill>
                  <a:srgbClr val="FF0000"/>
                </a:solidFill>
              </a:rPr>
              <a:t>中等学校历史教学和教育、管理工作，也可在行政、经济、文化等部门从事研究和管理工作。文笔好的可从事公关文秘，行政管理等</a:t>
            </a:r>
          </a:p>
          <a:p>
            <a:r>
              <a:rPr lang="zh-CN" altLang="en-US" sz="2800" b="1" dirty="0"/>
              <a:t>　　</a:t>
            </a:r>
            <a:r>
              <a:rPr lang="en-US" altLang="zh-CN" sz="2800" b="1" dirty="0"/>
              <a:t>6</a:t>
            </a:r>
            <a:r>
              <a:rPr lang="zh-CN" altLang="en-US" sz="2800" b="1" dirty="0"/>
              <a:t>、世界史</a:t>
            </a:r>
          </a:p>
          <a:p>
            <a:r>
              <a:rPr lang="zh-CN" altLang="en-US" sz="2800" b="1" dirty="0"/>
              <a:t>　　世界史专业毕业后能够在</a:t>
            </a:r>
            <a:r>
              <a:rPr lang="zh-CN" altLang="en-US" sz="2800" b="1" dirty="0">
                <a:solidFill>
                  <a:srgbClr val="FF0000"/>
                </a:solidFill>
              </a:rPr>
              <a:t>高等院校和科研机构</a:t>
            </a:r>
            <a:r>
              <a:rPr lang="zh-CN" altLang="en-US" sz="2800" b="1" dirty="0"/>
              <a:t>中从事教学和科研工作；科技政策部门、企事业单位从事科技管理工作以及有关咨询、宣传、编辑和出版工作；国家各类文化、宣传、出版、文博、涉外等部门从事相关工作；能够在本学科做出具有理论和实践意义的探索和研究成果。</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imgsa.baidu.com/timg?image&amp;quality=80&amp;size=b9999_10000&amp;sec=1541067999667&amp;di=3ba97611d564b8d493fb7ec921ad5c3b&amp;imgtype=0&amp;src=http%3A%2F%2Fimg.youxiguancha.com%2Fgame%2F2018%2F03%2F26%2F1522058999_18.jpg">
            <a:hlinkClick r:id="rId2" action="ppaction://hlinkfile"/>
          </p:cNvPr>
          <p:cNvPicPr>
            <a:picLocks noChangeAspect="1" noChangeArrowheads="1"/>
          </p:cNvPicPr>
          <p:nvPr/>
        </p:nvPicPr>
        <p:blipFill>
          <a:blip r:embed="rId3"/>
          <a:srcRect/>
          <a:stretch>
            <a:fillRect/>
          </a:stretch>
        </p:blipFill>
        <p:spPr bwMode="auto">
          <a:xfrm>
            <a:off x="6478589" y="369880"/>
            <a:ext cx="5043486" cy="5940088"/>
          </a:xfrm>
          <a:prstGeom prst="rect">
            <a:avLst/>
          </a:prstGeom>
          <a:noFill/>
        </p:spPr>
      </p:pic>
      <p:sp>
        <p:nvSpPr>
          <p:cNvPr id="48130" name="矩形 1"/>
          <p:cNvSpPr>
            <a:spLocks noChangeArrowheads="1"/>
          </p:cNvSpPr>
          <p:nvPr/>
        </p:nvSpPr>
        <p:spPr bwMode="auto">
          <a:xfrm>
            <a:off x="200009" y="369880"/>
            <a:ext cx="6278580" cy="5940088"/>
          </a:xfrm>
          <a:prstGeom prst="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US" altLang="zh-CN" sz="2000" b="1" dirty="0" smtClean="0"/>
              <a:t>7</a:t>
            </a:r>
            <a:r>
              <a:rPr lang="zh-CN" altLang="en-US" sz="2000" b="1" dirty="0" smtClean="0"/>
              <a:t>、文物</a:t>
            </a:r>
            <a:r>
              <a:rPr lang="zh-CN" altLang="en-US" sz="2000" b="1" dirty="0"/>
              <a:t>保护技术</a:t>
            </a:r>
          </a:p>
          <a:p>
            <a:r>
              <a:rPr lang="zh-CN" altLang="en-US" sz="2000" b="1" dirty="0"/>
              <a:t>　　培养目标</a:t>
            </a:r>
            <a:r>
              <a:rPr lang="en-US" altLang="zh-CN" sz="2000" b="1" dirty="0"/>
              <a:t>:</a:t>
            </a:r>
            <a:r>
              <a:rPr lang="zh-CN" altLang="en-US" sz="2000" b="1" dirty="0"/>
              <a:t>培养能正确掌握文物保护所必需的文史及数理化等学科基础知识，掌握一般文物学、博 物馆学、考古学的基本知识</a:t>
            </a:r>
            <a:r>
              <a:rPr lang="en-US" altLang="zh-CN" sz="2000" b="1" dirty="0"/>
              <a:t>;</a:t>
            </a:r>
            <a:r>
              <a:rPr lang="zh-CN" altLang="en-US" sz="2000" b="1" dirty="0"/>
              <a:t>正确掌握文物保护技术的基本理论、一般程序、方法步骤，正确进行实际操作，具备一般文物保护技术的科研能力。能从事文物保护科 学研究和实际工作，以及专业管理方面的文、理、工相互交叉的高级综合性专门人才。</a:t>
            </a:r>
          </a:p>
          <a:p>
            <a:r>
              <a:rPr lang="zh-CN" altLang="en-US" sz="2000" b="1" dirty="0"/>
              <a:t>　　主要课程：文物保护导论、无机质文物保护、有机质文物保护、土遗址保护概论、文物保护材料学、文物材质分析、文物保护与修复实验、古建筑保护、壁画保护、馆藏文物与环境、田野考古技术、低温技术与应用、计算机原理及应用、管理信息系统、网络应用基础、普通物理学、工程力学、高等数学、无机化学、有机化学、分析化学、中国古代史、中国考古学通论、文物学概论、博物馆学概论等。</a:t>
            </a:r>
          </a:p>
          <a:p>
            <a:r>
              <a:rPr lang="zh-CN" altLang="en-US" sz="2000" b="1" dirty="0"/>
              <a:t>　　就业方向：可从事文化、文物、博物、环保、建设、公安、海关、旅游及科研、高校等部门，从事教育、科研、设计、开发、管理等工作。</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src.baidu.com/imgad/pic/item/eac4b74543a982263c1e1cee8082b9014b90eb18.jpg"/>
          <p:cNvPicPr>
            <a:picLocks noChangeAspect="1" noChangeArrowheads="1"/>
          </p:cNvPicPr>
          <p:nvPr/>
        </p:nvPicPr>
        <p:blipFill>
          <a:blip r:embed="rId2"/>
          <a:srcRect/>
          <a:stretch>
            <a:fillRect/>
          </a:stretch>
        </p:blipFill>
        <p:spPr bwMode="auto">
          <a:xfrm>
            <a:off x="-1" y="-1"/>
            <a:ext cx="11522076" cy="6480176"/>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ChangeArrowheads="1"/>
          </p:cNvSpPr>
          <p:nvPr/>
        </p:nvSpPr>
        <p:spPr bwMode="auto">
          <a:xfrm>
            <a:off x="480085" y="3778251"/>
            <a:ext cx="10303815" cy="2246769"/>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r>
              <a:rPr lang="zh-CN" altLang="en-US" sz="2800" b="1" dirty="0">
                <a:latin typeface="楷体_GB2312" pitchFamily="49" charset="-122"/>
                <a:ea typeface="楷体_GB2312" pitchFamily="49" charset="-122"/>
              </a:rPr>
              <a:t>姜鸣，</a:t>
            </a:r>
            <a:r>
              <a:rPr lang="en-US" altLang="zh-CN" sz="2800" b="1" dirty="0">
                <a:latin typeface="楷体_GB2312" pitchFamily="49" charset="-122"/>
                <a:ea typeface="楷体_GB2312" pitchFamily="49" charset="-122"/>
              </a:rPr>
              <a:t>1957</a:t>
            </a:r>
            <a:r>
              <a:rPr lang="zh-CN" altLang="en-US" sz="2800" b="1" dirty="0">
                <a:latin typeface="楷体_GB2312" pitchFamily="49" charset="-122"/>
                <a:ea typeface="楷体_GB2312" pitchFamily="49" charset="-122"/>
              </a:rPr>
              <a:t>年生，</a:t>
            </a:r>
            <a:r>
              <a:rPr lang="en-US" altLang="zh-CN" sz="2800" b="1" dirty="0">
                <a:latin typeface="楷体_GB2312" pitchFamily="49" charset="-122"/>
                <a:ea typeface="楷体_GB2312" pitchFamily="49" charset="-122"/>
              </a:rPr>
              <a:t>1984</a:t>
            </a:r>
            <a:r>
              <a:rPr lang="zh-CN" altLang="en-US" sz="2800" b="1" dirty="0">
                <a:latin typeface="楷体_GB2312" pitchFamily="49" charset="-122"/>
                <a:ea typeface="楷体_GB2312" pitchFamily="49" charset="-122"/>
              </a:rPr>
              <a:t>年毕业于复旦大学历史系。现为中国银河证券公司上海总部副总经理。代表作</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龙旗飘扬的舰队 </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中国近代海军兴衰史 </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被调整的目光</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天公不语对枯棋</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等。在中央电视台</a:t>
            </a:r>
            <a:r>
              <a:rPr lang="zh-CN" altLang="en-US" sz="2800" b="1" dirty="0">
                <a:ea typeface="楷体_GB2312" pitchFamily="49" charset="-122"/>
              </a:rPr>
              <a:t>“</a:t>
            </a:r>
            <a:r>
              <a:rPr lang="zh-CN" altLang="en-US" sz="2800" b="1" dirty="0">
                <a:latin typeface="楷体_GB2312" pitchFamily="49" charset="-122"/>
                <a:ea typeface="楷体_GB2312" pitchFamily="49" charset="-122"/>
              </a:rPr>
              <a:t>探索发现</a:t>
            </a:r>
            <a:r>
              <a:rPr lang="zh-CN" altLang="en-US" sz="2800" b="1" dirty="0">
                <a:ea typeface="楷体_GB2312" pitchFamily="49" charset="-122"/>
              </a:rPr>
              <a:t>”</a:t>
            </a:r>
            <a:r>
              <a:rPr lang="zh-CN" altLang="en-US" sz="2800" b="1" dirty="0">
                <a:latin typeface="楷体_GB2312" pitchFamily="49" charset="-122"/>
                <a:ea typeface="楷体_GB2312" pitchFamily="49" charset="-122"/>
              </a:rPr>
              <a:t>拍摄的五集纪录片</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北洋水师</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中担任历史顾问。</a:t>
            </a:r>
          </a:p>
        </p:txBody>
      </p:sp>
      <p:pic>
        <p:nvPicPr>
          <p:cNvPr id="26634" name="Picture 10" descr="2fdda3cc7cd98d10f15bb32b213fb80e7bec9019"/>
          <p:cNvPicPr>
            <a:picLocks noChangeAspect="1" noChangeArrowheads="1"/>
          </p:cNvPicPr>
          <p:nvPr/>
        </p:nvPicPr>
        <p:blipFill>
          <a:blip r:embed="rId2"/>
          <a:srcRect/>
          <a:stretch>
            <a:fillRect/>
          </a:stretch>
        </p:blipFill>
        <p:spPr bwMode="auto">
          <a:xfrm>
            <a:off x="2711441" y="549267"/>
            <a:ext cx="5569003" cy="29235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fade">
                                      <p:cBhvr>
                                        <p:cTn id="7" dur="1000"/>
                                        <p:tgtEl>
                                          <p:spTgt spid="26634"/>
                                        </p:tgtEl>
                                      </p:cBhvr>
                                    </p:animEffect>
                                    <p:anim calcmode="lin" valueType="num">
                                      <p:cBhvr>
                                        <p:cTn id="8" dur="1000" fill="hold"/>
                                        <p:tgtEl>
                                          <p:spTgt spid="26634"/>
                                        </p:tgtEl>
                                        <p:attrNameLst>
                                          <p:attrName>ppt_x</p:attrName>
                                        </p:attrNameLst>
                                      </p:cBhvr>
                                      <p:tavLst>
                                        <p:tav tm="0">
                                          <p:val>
                                            <p:strVal val="#ppt_x"/>
                                          </p:val>
                                        </p:tav>
                                        <p:tav tm="100000">
                                          <p:val>
                                            <p:strVal val="#ppt_x"/>
                                          </p:val>
                                        </p:tav>
                                      </p:tavLst>
                                    </p:anim>
                                    <p:anim calcmode="lin" valueType="num">
                                      <p:cBhvr>
                                        <p:cTn id="9" dur="1000" fill="hold"/>
                                        <p:tgtEl>
                                          <p:spTgt spid="266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fade">
                                      <p:cBhvr>
                                        <p:cTn id="12" dur="1000"/>
                                        <p:tgtEl>
                                          <p:spTgt spid="26629"/>
                                        </p:tgtEl>
                                      </p:cBhvr>
                                    </p:animEffect>
                                    <p:anim calcmode="lin" valueType="num">
                                      <p:cBhvr>
                                        <p:cTn id="13" dur="1000" fill="hold"/>
                                        <p:tgtEl>
                                          <p:spTgt spid="26629"/>
                                        </p:tgtEl>
                                        <p:attrNameLst>
                                          <p:attrName>ppt_x</p:attrName>
                                        </p:attrNameLst>
                                      </p:cBhvr>
                                      <p:tavLst>
                                        <p:tav tm="0">
                                          <p:val>
                                            <p:strVal val="#ppt_x"/>
                                          </p:val>
                                        </p:tav>
                                        <p:tav tm="100000">
                                          <p:val>
                                            <p:strVal val="#ppt_x"/>
                                          </p:val>
                                        </p:tav>
                                      </p:tavLst>
                                    </p:anim>
                                    <p:anim calcmode="lin" valueType="num">
                                      <p:cBhvr>
                                        <p:cTn id="14" dur="1000" fill="hold"/>
                                        <p:tgtEl>
                                          <p:spTgt spid="266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480087" y="1008028"/>
            <a:ext cx="10657919" cy="1938992"/>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400" b="1" dirty="0">
                <a:latin typeface="楷体_GB2312" pitchFamily="49" charset="-122"/>
                <a:ea typeface="楷体_GB2312" pitchFamily="49" charset="-122"/>
              </a:rPr>
              <a:t>吴军，原腾讯副总裁。毕业于清华大学</a:t>
            </a:r>
            <a:r>
              <a:rPr lang="zh-CN" altLang="en-US" sz="2400" b="1" dirty="0">
                <a:solidFill>
                  <a:srgbClr val="FF0000"/>
                </a:solidFill>
                <a:latin typeface="楷体_GB2312" pitchFamily="49" charset="-122"/>
                <a:ea typeface="楷体_GB2312" pitchFamily="49" charset="-122"/>
              </a:rPr>
              <a:t>计算机系</a:t>
            </a:r>
            <a:r>
              <a:rPr lang="zh-CN" altLang="en-US" sz="2400" b="1" dirty="0">
                <a:latin typeface="楷体_GB2312" pitchFamily="49" charset="-122"/>
                <a:ea typeface="楷体_GB2312" pitchFamily="49" charset="-122"/>
              </a:rPr>
              <a:t>（本科）和清华大学电子工程系（硕士），</a:t>
            </a:r>
            <a:r>
              <a:rPr lang="en-US" altLang="zh-CN" sz="2400" b="1" dirty="0">
                <a:latin typeface="楷体_GB2312" pitchFamily="49" charset="-122"/>
                <a:ea typeface="楷体_GB2312" pitchFamily="49" charset="-122"/>
              </a:rPr>
              <a:t>1996</a:t>
            </a:r>
            <a:r>
              <a:rPr lang="zh-CN" altLang="en-US" sz="2400" b="1" dirty="0">
                <a:latin typeface="楷体_GB2312" pitchFamily="49" charset="-122"/>
                <a:ea typeface="楷体_GB2312" pitchFamily="49" charset="-122"/>
              </a:rPr>
              <a:t>年起在美国约翰霍普金斯大学攻读博士，并于</a:t>
            </a:r>
            <a:r>
              <a:rPr lang="en-US" altLang="zh-CN" sz="2400" b="1" dirty="0">
                <a:latin typeface="楷体_GB2312" pitchFamily="49" charset="-122"/>
                <a:ea typeface="楷体_GB2312" pitchFamily="49" charset="-122"/>
              </a:rPr>
              <a:t>2002</a:t>
            </a:r>
            <a:r>
              <a:rPr lang="zh-CN" altLang="en-US" sz="2400" b="1" dirty="0">
                <a:latin typeface="楷体_GB2312" pitchFamily="49" charset="-122"/>
                <a:ea typeface="楷体_GB2312" pitchFamily="49" charset="-122"/>
              </a:rPr>
              <a:t>年获得计算机科学博士学位。代表作</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数学之美</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浪潮之巅</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和</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文明之光</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文明之光</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的发布是吴军从科技到人文的一次新的尝试。新书在亚马逊网络书店刚一上市，就获得了文化史类排名第一的佳绩。 </a:t>
            </a:r>
          </a:p>
        </p:txBody>
      </p:sp>
      <p:pic>
        <p:nvPicPr>
          <p:cNvPr id="29703" name="Picture 7" descr="adaf2edda3cc7cd9c79e2c3f3b01213fb90e91a0"/>
          <p:cNvPicPr>
            <a:picLocks noChangeAspect="1" noChangeArrowheads="1"/>
          </p:cNvPicPr>
          <p:nvPr/>
        </p:nvPicPr>
        <p:blipFill>
          <a:blip r:embed="rId2"/>
          <a:srcRect/>
          <a:stretch>
            <a:fillRect/>
          </a:stretch>
        </p:blipFill>
        <p:spPr bwMode="auto">
          <a:xfrm>
            <a:off x="6299201" y="3240087"/>
            <a:ext cx="2646477" cy="2952080"/>
          </a:xfrm>
          <a:prstGeom prst="rect">
            <a:avLst/>
          </a:prstGeom>
          <a:noFill/>
          <a:ln w="9525">
            <a:noFill/>
            <a:miter lim="800000"/>
            <a:headEnd/>
            <a:tailEnd/>
          </a:ln>
        </p:spPr>
      </p:pic>
      <p:pic>
        <p:nvPicPr>
          <p:cNvPr id="29707" name="Picture 11" descr="1402999159527"/>
          <p:cNvPicPr>
            <a:picLocks noChangeAspect="1" noChangeArrowheads="1"/>
          </p:cNvPicPr>
          <p:nvPr/>
        </p:nvPicPr>
        <p:blipFill>
          <a:blip r:embed="rId3"/>
          <a:srcRect l="14799" t="4782" r="8400" b="14058"/>
          <a:stretch>
            <a:fillRect/>
          </a:stretch>
        </p:blipFill>
        <p:spPr bwMode="auto">
          <a:xfrm>
            <a:off x="1814501" y="3312090"/>
            <a:ext cx="2640476" cy="28875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1000"/>
                                        <p:tgtEl>
                                          <p:spTgt spid="29701"/>
                                        </p:tgtEl>
                                      </p:cBhvr>
                                    </p:animEffect>
                                    <p:anim calcmode="lin" valueType="num">
                                      <p:cBhvr>
                                        <p:cTn id="8" dur="1000" fill="hold"/>
                                        <p:tgtEl>
                                          <p:spTgt spid="29701"/>
                                        </p:tgtEl>
                                        <p:attrNameLst>
                                          <p:attrName>ppt_x</p:attrName>
                                        </p:attrNameLst>
                                      </p:cBhvr>
                                      <p:tavLst>
                                        <p:tav tm="0">
                                          <p:val>
                                            <p:strVal val="#ppt_x"/>
                                          </p:val>
                                        </p:tav>
                                        <p:tav tm="100000">
                                          <p:val>
                                            <p:strVal val="#ppt_x"/>
                                          </p:val>
                                        </p:tav>
                                      </p:tavLst>
                                    </p:anim>
                                    <p:anim calcmode="lin" valueType="num">
                                      <p:cBhvr>
                                        <p:cTn id="9" dur="1000" fill="hold"/>
                                        <p:tgtEl>
                                          <p:spTgt spid="2970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707"/>
                                        </p:tgtEl>
                                        <p:attrNameLst>
                                          <p:attrName>style.visibility</p:attrName>
                                        </p:attrNameLst>
                                      </p:cBhvr>
                                      <p:to>
                                        <p:strVal val="visible"/>
                                      </p:to>
                                    </p:set>
                                    <p:animEffect transition="in" filter="fade">
                                      <p:cBhvr>
                                        <p:cTn id="12" dur="1000"/>
                                        <p:tgtEl>
                                          <p:spTgt spid="29707"/>
                                        </p:tgtEl>
                                      </p:cBhvr>
                                    </p:animEffect>
                                    <p:anim calcmode="lin" valueType="num">
                                      <p:cBhvr>
                                        <p:cTn id="13" dur="1000" fill="hold"/>
                                        <p:tgtEl>
                                          <p:spTgt spid="29707"/>
                                        </p:tgtEl>
                                        <p:attrNameLst>
                                          <p:attrName>ppt_x</p:attrName>
                                        </p:attrNameLst>
                                      </p:cBhvr>
                                      <p:tavLst>
                                        <p:tav tm="0">
                                          <p:val>
                                            <p:strVal val="#ppt_x"/>
                                          </p:val>
                                        </p:tav>
                                        <p:tav tm="100000">
                                          <p:val>
                                            <p:strVal val="#ppt_x"/>
                                          </p:val>
                                        </p:tav>
                                      </p:tavLst>
                                    </p:anim>
                                    <p:anim calcmode="lin" valueType="num">
                                      <p:cBhvr>
                                        <p:cTn id="14" dur="1000" fill="hold"/>
                                        <p:tgtEl>
                                          <p:spTgt spid="2970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9703"/>
                                        </p:tgtEl>
                                        <p:attrNameLst>
                                          <p:attrName>style.visibility</p:attrName>
                                        </p:attrNameLst>
                                      </p:cBhvr>
                                      <p:to>
                                        <p:strVal val="visible"/>
                                      </p:to>
                                    </p:set>
                                    <p:animEffect transition="in" filter="fade">
                                      <p:cBhvr>
                                        <p:cTn id="17" dur="1000"/>
                                        <p:tgtEl>
                                          <p:spTgt spid="29703"/>
                                        </p:tgtEl>
                                      </p:cBhvr>
                                    </p:animEffect>
                                    <p:anim calcmode="lin" valueType="num">
                                      <p:cBhvr>
                                        <p:cTn id="18" dur="1000" fill="hold"/>
                                        <p:tgtEl>
                                          <p:spTgt spid="29703"/>
                                        </p:tgtEl>
                                        <p:attrNameLst>
                                          <p:attrName>ppt_x</p:attrName>
                                        </p:attrNameLst>
                                      </p:cBhvr>
                                      <p:tavLst>
                                        <p:tav tm="0">
                                          <p:val>
                                            <p:strVal val="#ppt_x"/>
                                          </p:val>
                                        </p:tav>
                                        <p:tav tm="100000">
                                          <p:val>
                                            <p:strVal val="#ppt_x"/>
                                          </p:val>
                                        </p:tav>
                                      </p:tavLst>
                                    </p:anim>
                                    <p:anim calcmode="lin" valueType="num">
                                      <p:cBhvr>
                                        <p:cTn id="19" dur="1000" fill="hold"/>
                                        <p:tgtEl>
                                          <p:spTgt spid="297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8" name="AutoShape 4" descr="http://img0.imgtn.bdimg.com/it/u=769363270,2955181097&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2470" name="AutoShape 6" descr="http://img0.imgtn.bdimg.com/it/u=769363270,2955181097&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2472" name="AutoShape 8" descr="http://img0.imgtn.bdimg.com/it/u=769363270,2955181097&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 name="矩形 9"/>
          <p:cNvSpPr/>
          <p:nvPr/>
        </p:nvSpPr>
        <p:spPr>
          <a:xfrm>
            <a:off x="155575" y="1087431"/>
            <a:ext cx="5759450" cy="2308324"/>
          </a:xfrm>
          <a:prstGeom prst="rect">
            <a:avLst/>
          </a:prstGeom>
        </p:spPr>
        <p:txBody>
          <a:bodyPr>
            <a:spAutoFit/>
          </a:bodyPr>
          <a:lstStyle/>
          <a:p>
            <a:r>
              <a:rPr lang="zh-CN" altLang="en-US" sz="3600" b="1" dirty="0" smtClean="0">
                <a:solidFill>
                  <a:schemeClr val="bg1"/>
                </a:solidFill>
              </a:rPr>
              <a:t>可是对于职业生涯，</a:t>
            </a:r>
          </a:p>
          <a:p>
            <a:r>
              <a:rPr lang="zh-CN" altLang="en-US" sz="3600" b="1" dirty="0" smtClean="0">
                <a:solidFill>
                  <a:schemeClr val="bg1"/>
                </a:solidFill>
              </a:rPr>
              <a:t>这个人生重要的旅行，</a:t>
            </a:r>
          </a:p>
          <a:p>
            <a:r>
              <a:rPr lang="zh-CN" altLang="en-US" sz="3600" b="1" dirty="0" smtClean="0">
                <a:solidFill>
                  <a:schemeClr val="bg1"/>
                </a:solidFill>
              </a:rPr>
              <a:t>我们有多少人是，</a:t>
            </a:r>
          </a:p>
          <a:p>
            <a:r>
              <a:rPr lang="zh-CN" altLang="en-US" sz="3600" b="1" dirty="0" smtClean="0">
                <a:solidFill>
                  <a:schemeClr val="bg1"/>
                </a:solidFill>
              </a:rPr>
              <a:t>没有经过任何筹划就上路了！</a:t>
            </a:r>
            <a:endParaRPr lang="zh-CN" altLang="en-US" sz="3600" b="1" dirty="0">
              <a:solidFill>
                <a:schemeClr val="bg1"/>
              </a:solidFill>
            </a:endParaRPr>
          </a:p>
        </p:txBody>
      </p:sp>
      <p:pic>
        <p:nvPicPr>
          <p:cNvPr id="62474" name="Picture 10" descr="http://images.xuejuzi.cn/1807/1_180702152517_1.jpg"/>
          <p:cNvPicPr>
            <a:picLocks noChangeAspect="1" noChangeArrowheads="1"/>
          </p:cNvPicPr>
          <p:nvPr/>
        </p:nvPicPr>
        <p:blipFill>
          <a:blip r:embed="rId2"/>
          <a:srcRect/>
          <a:stretch>
            <a:fillRect/>
          </a:stretch>
        </p:blipFill>
        <p:spPr bwMode="auto">
          <a:xfrm>
            <a:off x="6299201" y="1446207"/>
            <a:ext cx="4286250" cy="3209926"/>
          </a:xfrm>
          <a:prstGeom prst="rect">
            <a:avLst/>
          </a:prstGeo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吴晓波"/>
          <p:cNvPicPr>
            <a:picLocks noChangeAspect="1" noChangeArrowheads="1"/>
          </p:cNvPicPr>
          <p:nvPr/>
        </p:nvPicPr>
        <p:blipFill>
          <a:blip r:embed="rId2"/>
          <a:srcRect/>
          <a:stretch>
            <a:fillRect/>
          </a:stretch>
        </p:blipFill>
        <p:spPr bwMode="auto">
          <a:xfrm>
            <a:off x="8161471" y="792021"/>
            <a:ext cx="2316417" cy="2592070"/>
          </a:xfrm>
          <a:prstGeom prst="rect">
            <a:avLst/>
          </a:prstGeom>
          <a:noFill/>
          <a:ln w="9525">
            <a:noFill/>
            <a:miter lim="800000"/>
            <a:headEnd/>
            <a:tailEnd/>
          </a:ln>
        </p:spPr>
      </p:pic>
      <p:sp>
        <p:nvSpPr>
          <p:cNvPr id="33799" name="Rectangle 7"/>
          <p:cNvSpPr>
            <a:spLocks noChangeArrowheads="1"/>
          </p:cNvSpPr>
          <p:nvPr/>
        </p:nvSpPr>
        <p:spPr bwMode="auto">
          <a:xfrm>
            <a:off x="480087" y="1252534"/>
            <a:ext cx="6721210" cy="156966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400" b="1" dirty="0">
                <a:latin typeface="楷体_GB2312" pitchFamily="49" charset="-122"/>
                <a:ea typeface="楷体_GB2312" pitchFamily="49" charset="-122"/>
              </a:rPr>
              <a:t>吴晓波，毕业于复旦大学</a:t>
            </a:r>
            <a:r>
              <a:rPr lang="zh-CN" altLang="en-US" sz="2400" b="1" dirty="0">
                <a:solidFill>
                  <a:srgbClr val="FF0000"/>
                </a:solidFill>
                <a:latin typeface="楷体_GB2312" pitchFamily="49" charset="-122"/>
                <a:ea typeface="楷体_GB2312" pitchFamily="49" charset="-122"/>
              </a:rPr>
              <a:t>新闻系，财经</a:t>
            </a:r>
            <a:r>
              <a:rPr lang="zh-CN" altLang="en-US" sz="2400" b="1" dirty="0">
                <a:latin typeface="楷体_GB2312" pitchFamily="49" charset="-122"/>
                <a:ea typeface="楷体_GB2312" pitchFamily="49" charset="-122"/>
              </a:rPr>
              <a:t>作家 。主要作品中国商业史三部曲：</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浩荡两千年 </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跌荡一百年</a:t>
            </a: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激荡三十年</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历代经济变革得失 </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大败局</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吴敬琏传</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等。</a:t>
            </a:r>
          </a:p>
        </p:txBody>
      </p:sp>
      <p:pic>
        <p:nvPicPr>
          <p:cNvPr id="33801" name="Picture 9" descr="3812b31bb051f81902c4b362d8b44aed2e73e731"/>
          <p:cNvPicPr>
            <a:picLocks noChangeAspect="1" noChangeArrowheads="1"/>
          </p:cNvPicPr>
          <p:nvPr/>
        </p:nvPicPr>
        <p:blipFill>
          <a:blip r:embed="rId3"/>
          <a:srcRect/>
          <a:stretch>
            <a:fillRect/>
          </a:stretch>
        </p:blipFill>
        <p:spPr bwMode="auto">
          <a:xfrm>
            <a:off x="576105" y="3816103"/>
            <a:ext cx="1884339" cy="1980053"/>
          </a:xfrm>
          <a:prstGeom prst="rect">
            <a:avLst/>
          </a:prstGeom>
          <a:noFill/>
          <a:ln w="9525">
            <a:solidFill>
              <a:schemeClr val="tx1"/>
            </a:solidFill>
            <a:miter lim="800000"/>
            <a:headEnd/>
            <a:tailEnd/>
          </a:ln>
        </p:spPr>
      </p:pic>
      <p:pic>
        <p:nvPicPr>
          <p:cNvPr id="33803" name="Picture 11" descr="0df3d7ca7bcb0a46a4af540d6863f6246b60af71"/>
          <p:cNvPicPr>
            <a:picLocks noChangeAspect="1" noChangeArrowheads="1"/>
          </p:cNvPicPr>
          <p:nvPr/>
        </p:nvPicPr>
        <p:blipFill>
          <a:blip r:embed="rId4"/>
          <a:srcRect/>
          <a:stretch>
            <a:fillRect/>
          </a:stretch>
        </p:blipFill>
        <p:spPr bwMode="auto">
          <a:xfrm>
            <a:off x="2688485" y="3816103"/>
            <a:ext cx="1980357" cy="1980053"/>
          </a:xfrm>
          <a:prstGeom prst="rect">
            <a:avLst/>
          </a:prstGeom>
          <a:noFill/>
          <a:ln w="9525">
            <a:solidFill>
              <a:schemeClr val="tx1"/>
            </a:solidFill>
            <a:miter lim="800000"/>
            <a:headEnd/>
            <a:tailEnd/>
          </a:ln>
        </p:spPr>
      </p:pic>
      <p:pic>
        <p:nvPicPr>
          <p:cNvPr id="33805" name="Picture 13" descr="64380cd7912397dddfce47305a82b2b7d0a2874b"/>
          <p:cNvPicPr>
            <a:picLocks noChangeAspect="1" noChangeArrowheads="1"/>
          </p:cNvPicPr>
          <p:nvPr/>
        </p:nvPicPr>
        <p:blipFill>
          <a:blip r:embed="rId5"/>
          <a:srcRect/>
          <a:stretch>
            <a:fillRect/>
          </a:stretch>
        </p:blipFill>
        <p:spPr bwMode="auto">
          <a:xfrm>
            <a:off x="4800864" y="3816103"/>
            <a:ext cx="1896342" cy="1980053"/>
          </a:xfrm>
          <a:prstGeom prst="rect">
            <a:avLst/>
          </a:prstGeom>
          <a:noFill/>
          <a:ln w="9525">
            <a:solidFill>
              <a:schemeClr val="tx1"/>
            </a:solidFill>
            <a:miter lim="800000"/>
            <a:headEnd/>
            <a:tailEnd/>
          </a:ln>
        </p:spPr>
      </p:pic>
      <p:pic>
        <p:nvPicPr>
          <p:cNvPr id="33807" name="Picture 15" descr="ac6eddc451da81cba99ef1685066d0160924311e"/>
          <p:cNvPicPr>
            <a:picLocks noChangeAspect="1" noChangeArrowheads="1"/>
          </p:cNvPicPr>
          <p:nvPr/>
        </p:nvPicPr>
        <p:blipFill>
          <a:blip r:embed="rId6"/>
          <a:srcRect/>
          <a:stretch>
            <a:fillRect/>
          </a:stretch>
        </p:blipFill>
        <p:spPr bwMode="auto">
          <a:xfrm>
            <a:off x="6817228" y="3816103"/>
            <a:ext cx="1944350" cy="194405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fade">
                                      <p:cBhvr>
                                        <p:cTn id="12" dur="1000"/>
                                        <p:tgtEl>
                                          <p:spTgt spid="33799"/>
                                        </p:tgtEl>
                                      </p:cBhvr>
                                    </p:animEffect>
                                    <p:anim calcmode="lin" valueType="num">
                                      <p:cBhvr>
                                        <p:cTn id="13" dur="1000" fill="hold"/>
                                        <p:tgtEl>
                                          <p:spTgt spid="33799"/>
                                        </p:tgtEl>
                                        <p:attrNameLst>
                                          <p:attrName>ppt_x</p:attrName>
                                        </p:attrNameLst>
                                      </p:cBhvr>
                                      <p:tavLst>
                                        <p:tav tm="0">
                                          <p:val>
                                            <p:strVal val="#ppt_x"/>
                                          </p:val>
                                        </p:tav>
                                        <p:tav tm="100000">
                                          <p:val>
                                            <p:strVal val="#ppt_x"/>
                                          </p:val>
                                        </p:tav>
                                      </p:tavLst>
                                    </p:anim>
                                    <p:anim calcmode="lin" valueType="num">
                                      <p:cBhvr>
                                        <p:cTn id="14" dur="1000" fill="hold"/>
                                        <p:tgtEl>
                                          <p:spTgt spid="3379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3801"/>
                                        </p:tgtEl>
                                        <p:attrNameLst>
                                          <p:attrName>style.visibility</p:attrName>
                                        </p:attrNameLst>
                                      </p:cBhvr>
                                      <p:to>
                                        <p:strVal val="visible"/>
                                      </p:to>
                                    </p:set>
                                    <p:animEffect transition="in" filter="fade">
                                      <p:cBhvr>
                                        <p:cTn id="17" dur="1000"/>
                                        <p:tgtEl>
                                          <p:spTgt spid="33801"/>
                                        </p:tgtEl>
                                      </p:cBhvr>
                                    </p:animEffect>
                                    <p:anim calcmode="lin" valueType="num">
                                      <p:cBhvr>
                                        <p:cTn id="18" dur="1000" fill="hold"/>
                                        <p:tgtEl>
                                          <p:spTgt spid="33801"/>
                                        </p:tgtEl>
                                        <p:attrNameLst>
                                          <p:attrName>ppt_x</p:attrName>
                                        </p:attrNameLst>
                                      </p:cBhvr>
                                      <p:tavLst>
                                        <p:tav tm="0">
                                          <p:val>
                                            <p:strVal val="#ppt_x"/>
                                          </p:val>
                                        </p:tav>
                                        <p:tav tm="100000">
                                          <p:val>
                                            <p:strVal val="#ppt_x"/>
                                          </p:val>
                                        </p:tav>
                                      </p:tavLst>
                                    </p:anim>
                                    <p:anim calcmode="lin" valueType="num">
                                      <p:cBhvr>
                                        <p:cTn id="19" dur="1000" fill="hold"/>
                                        <p:tgtEl>
                                          <p:spTgt spid="3380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3803"/>
                                        </p:tgtEl>
                                        <p:attrNameLst>
                                          <p:attrName>style.visibility</p:attrName>
                                        </p:attrNameLst>
                                      </p:cBhvr>
                                      <p:to>
                                        <p:strVal val="visible"/>
                                      </p:to>
                                    </p:set>
                                    <p:animEffect transition="in" filter="fade">
                                      <p:cBhvr>
                                        <p:cTn id="22" dur="1000"/>
                                        <p:tgtEl>
                                          <p:spTgt spid="33803"/>
                                        </p:tgtEl>
                                      </p:cBhvr>
                                    </p:animEffect>
                                    <p:anim calcmode="lin" valueType="num">
                                      <p:cBhvr>
                                        <p:cTn id="23" dur="1000" fill="hold"/>
                                        <p:tgtEl>
                                          <p:spTgt spid="33803"/>
                                        </p:tgtEl>
                                        <p:attrNameLst>
                                          <p:attrName>ppt_x</p:attrName>
                                        </p:attrNameLst>
                                      </p:cBhvr>
                                      <p:tavLst>
                                        <p:tav tm="0">
                                          <p:val>
                                            <p:strVal val="#ppt_x"/>
                                          </p:val>
                                        </p:tav>
                                        <p:tav tm="100000">
                                          <p:val>
                                            <p:strVal val="#ppt_x"/>
                                          </p:val>
                                        </p:tav>
                                      </p:tavLst>
                                    </p:anim>
                                    <p:anim calcmode="lin" valueType="num">
                                      <p:cBhvr>
                                        <p:cTn id="24" dur="1000" fill="hold"/>
                                        <p:tgtEl>
                                          <p:spTgt spid="3380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3805"/>
                                        </p:tgtEl>
                                        <p:attrNameLst>
                                          <p:attrName>style.visibility</p:attrName>
                                        </p:attrNameLst>
                                      </p:cBhvr>
                                      <p:to>
                                        <p:strVal val="visible"/>
                                      </p:to>
                                    </p:set>
                                    <p:animEffect transition="in" filter="fade">
                                      <p:cBhvr>
                                        <p:cTn id="27" dur="1000"/>
                                        <p:tgtEl>
                                          <p:spTgt spid="33805"/>
                                        </p:tgtEl>
                                      </p:cBhvr>
                                    </p:animEffect>
                                    <p:anim calcmode="lin" valueType="num">
                                      <p:cBhvr>
                                        <p:cTn id="28" dur="1000" fill="hold"/>
                                        <p:tgtEl>
                                          <p:spTgt spid="33805"/>
                                        </p:tgtEl>
                                        <p:attrNameLst>
                                          <p:attrName>ppt_x</p:attrName>
                                        </p:attrNameLst>
                                      </p:cBhvr>
                                      <p:tavLst>
                                        <p:tav tm="0">
                                          <p:val>
                                            <p:strVal val="#ppt_x"/>
                                          </p:val>
                                        </p:tav>
                                        <p:tav tm="100000">
                                          <p:val>
                                            <p:strVal val="#ppt_x"/>
                                          </p:val>
                                        </p:tav>
                                      </p:tavLst>
                                    </p:anim>
                                    <p:anim calcmode="lin" valueType="num">
                                      <p:cBhvr>
                                        <p:cTn id="29" dur="1000" fill="hold"/>
                                        <p:tgtEl>
                                          <p:spTgt spid="3380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3807"/>
                                        </p:tgtEl>
                                        <p:attrNameLst>
                                          <p:attrName>style.visibility</p:attrName>
                                        </p:attrNameLst>
                                      </p:cBhvr>
                                      <p:to>
                                        <p:strVal val="visible"/>
                                      </p:to>
                                    </p:set>
                                    <p:animEffect transition="in" filter="fade">
                                      <p:cBhvr>
                                        <p:cTn id="32" dur="1000"/>
                                        <p:tgtEl>
                                          <p:spTgt spid="33807"/>
                                        </p:tgtEl>
                                      </p:cBhvr>
                                    </p:animEffect>
                                    <p:anim calcmode="lin" valueType="num">
                                      <p:cBhvr>
                                        <p:cTn id="33" dur="1000" fill="hold"/>
                                        <p:tgtEl>
                                          <p:spTgt spid="33807"/>
                                        </p:tgtEl>
                                        <p:attrNameLst>
                                          <p:attrName>ppt_x</p:attrName>
                                        </p:attrNameLst>
                                      </p:cBhvr>
                                      <p:tavLst>
                                        <p:tav tm="0">
                                          <p:val>
                                            <p:strVal val="#ppt_x"/>
                                          </p:val>
                                        </p:tav>
                                        <p:tav tm="100000">
                                          <p:val>
                                            <p:strVal val="#ppt_x"/>
                                          </p:val>
                                        </p:tav>
                                      </p:tavLst>
                                    </p:anim>
                                    <p:anim calcmode="lin" valueType="num">
                                      <p:cBhvr>
                                        <p:cTn id="34" dur="1000" fill="hold"/>
                                        <p:tgtEl>
                                          <p:spTgt spid="338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7"/>
          <p:cNvSpPr>
            <a:spLocks noChangeArrowheads="1"/>
          </p:cNvSpPr>
          <p:nvPr/>
        </p:nvSpPr>
        <p:spPr bwMode="auto">
          <a:xfrm>
            <a:off x="480086" y="1224033"/>
            <a:ext cx="6433159" cy="83099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400" b="1" dirty="0">
                <a:latin typeface="楷体_GB2312" pitchFamily="49" charset="-122"/>
                <a:ea typeface="楷体_GB2312" pitchFamily="49" charset="-122"/>
              </a:rPr>
              <a:t>王伟</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自由撰稿人，投资顾问。 </a:t>
            </a:r>
            <a:r>
              <a:rPr lang="zh-CN" altLang="en-US" sz="2400" b="1" dirty="0">
                <a:solidFill>
                  <a:srgbClr val="FF0000"/>
                </a:solidFill>
                <a:latin typeface="楷体_GB2312" pitchFamily="49" charset="-122"/>
                <a:ea typeface="楷体_GB2312" pitchFamily="49" charset="-122"/>
              </a:rPr>
              <a:t>工科院校</a:t>
            </a:r>
            <a:r>
              <a:rPr lang="zh-CN" altLang="en-US" sz="2400" b="1" dirty="0">
                <a:latin typeface="楷体_GB2312" pitchFamily="49" charset="-122"/>
                <a:ea typeface="楷体_GB2312" pitchFamily="49" charset="-122"/>
              </a:rPr>
              <a:t>毕业 。代表作</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看懂世界格局的第一本书</a:t>
            </a: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a:t>
            </a:r>
          </a:p>
        </p:txBody>
      </p:sp>
      <p:sp>
        <p:nvSpPr>
          <p:cNvPr id="30729" name="Rectangle 9"/>
          <p:cNvSpPr>
            <a:spLocks noChangeArrowheads="1"/>
          </p:cNvSpPr>
          <p:nvPr/>
        </p:nvSpPr>
        <p:spPr bwMode="auto">
          <a:xfrm>
            <a:off x="4320778" y="3024082"/>
            <a:ext cx="6529176" cy="1200329"/>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400" b="1" dirty="0">
                <a:latin typeface="楷体_GB2312" pitchFamily="49" charset="-122"/>
                <a:ea typeface="楷体_GB2312" pitchFamily="49" charset="-122"/>
              </a:rPr>
              <a:t>当年明月，原名石悦。非专业研究历史的</a:t>
            </a:r>
            <a:r>
              <a:rPr lang="zh-CN" altLang="en-US" sz="2400" b="1" dirty="0">
                <a:solidFill>
                  <a:srgbClr val="FF0000"/>
                </a:solidFill>
                <a:latin typeface="楷体_GB2312" pitchFamily="49" charset="-122"/>
                <a:ea typeface="楷体_GB2312" pitchFamily="49" charset="-122"/>
              </a:rPr>
              <a:t>海关公务员</a:t>
            </a:r>
            <a:r>
              <a:rPr lang="zh-CN" altLang="en-US" sz="2400" b="1" dirty="0">
                <a:latin typeface="楷体_GB2312" pitchFamily="49" charset="-122"/>
                <a:ea typeface="楷体_GB2312" pitchFamily="49" charset="-122"/>
              </a:rPr>
              <a:t>。代表作</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明朝那些事儿</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，荣登作家富豪榜第</a:t>
            </a:r>
            <a:r>
              <a:rPr lang="en-US" altLang="zh-CN" sz="2400" b="1" dirty="0">
                <a:latin typeface="楷体_GB2312" pitchFamily="49" charset="-122"/>
                <a:ea typeface="楷体_GB2312" pitchFamily="49" charset="-122"/>
              </a:rPr>
              <a:t>8</a:t>
            </a:r>
            <a:r>
              <a:rPr lang="zh-CN" altLang="en-US" sz="2400" b="1" dirty="0">
                <a:latin typeface="楷体_GB2312" pitchFamily="49" charset="-122"/>
                <a:ea typeface="楷体_GB2312" pitchFamily="49" charset="-122"/>
              </a:rPr>
              <a:t>位。</a:t>
            </a:r>
          </a:p>
        </p:txBody>
      </p:sp>
      <p:pic>
        <p:nvPicPr>
          <p:cNvPr id="30731" name="Picture 11" descr="c8ea15ce36d3d53915128c513b87e950352ab071"/>
          <p:cNvPicPr>
            <a:picLocks noChangeAspect="1" noChangeArrowheads="1"/>
          </p:cNvPicPr>
          <p:nvPr/>
        </p:nvPicPr>
        <p:blipFill>
          <a:blip r:embed="rId3"/>
          <a:srcRect b="11111"/>
          <a:stretch>
            <a:fillRect/>
          </a:stretch>
        </p:blipFill>
        <p:spPr bwMode="auto">
          <a:xfrm>
            <a:off x="2400433" y="2779576"/>
            <a:ext cx="1804325" cy="1809049"/>
          </a:xfrm>
          <a:prstGeom prst="rect">
            <a:avLst/>
          </a:prstGeom>
          <a:noFill/>
          <a:ln w="9525">
            <a:noFill/>
            <a:miter lim="800000"/>
            <a:headEnd/>
            <a:tailEnd/>
          </a:ln>
        </p:spPr>
      </p:pic>
      <p:pic>
        <p:nvPicPr>
          <p:cNvPr id="30733" name="Picture 13" descr="u=867681724,2772157279&amp;fm=15&amp;gp=0"/>
          <p:cNvPicPr>
            <a:picLocks noChangeAspect="1" noChangeArrowheads="1"/>
          </p:cNvPicPr>
          <p:nvPr/>
        </p:nvPicPr>
        <p:blipFill>
          <a:blip r:embed="rId4"/>
          <a:srcRect l="14546" r="12727"/>
          <a:stretch>
            <a:fillRect/>
          </a:stretch>
        </p:blipFill>
        <p:spPr bwMode="auto">
          <a:xfrm>
            <a:off x="9505712" y="936025"/>
            <a:ext cx="1780321" cy="1836050"/>
          </a:xfrm>
          <a:prstGeom prst="rect">
            <a:avLst/>
          </a:prstGeom>
          <a:noFill/>
          <a:ln w="9525">
            <a:noFill/>
            <a:miter lim="800000"/>
            <a:headEnd/>
            <a:tailEnd/>
          </a:ln>
        </p:spPr>
      </p:pic>
      <p:pic>
        <p:nvPicPr>
          <p:cNvPr id="30735" name="Picture 15" descr="xin_200410180802671324367"/>
          <p:cNvPicPr>
            <a:picLocks noChangeAspect="1" noChangeArrowheads="1"/>
          </p:cNvPicPr>
          <p:nvPr/>
        </p:nvPicPr>
        <p:blipFill>
          <a:blip r:embed="rId5"/>
          <a:srcRect l="42793"/>
          <a:stretch>
            <a:fillRect/>
          </a:stretch>
        </p:blipFill>
        <p:spPr bwMode="auto">
          <a:xfrm>
            <a:off x="7297314" y="936025"/>
            <a:ext cx="2114381" cy="1872051"/>
          </a:xfrm>
          <a:prstGeom prst="rect">
            <a:avLst/>
          </a:prstGeom>
          <a:noFill/>
          <a:ln w="9525">
            <a:noFill/>
            <a:miter lim="800000"/>
            <a:headEnd/>
            <a:tailEnd/>
          </a:ln>
        </p:spPr>
      </p:pic>
      <p:pic>
        <p:nvPicPr>
          <p:cNvPr id="30737" name="Picture 17" descr="35a85edf8db1cb131f154eb6df54564e92584b12"/>
          <p:cNvPicPr>
            <a:picLocks noChangeAspect="1" noChangeArrowheads="1"/>
          </p:cNvPicPr>
          <p:nvPr/>
        </p:nvPicPr>
        <p:blipFill>
          <a:blip r:embed="rId6"/>
          <a:srcRect/>
          <a:stretch>
            <a:fillRect/>
          </a:stretch>
        </p:blipFill>
        <p:spPr bwMode="auto">
          <a:xfrm>
            <a:off x="490089" y="2788576"/>
            <a:ext cx="1836331" cy="1836050"/>
          </a:xfrm>
          <a:prstGeom prst="rect">
            <a:avLst/>
          </a:prstGeom>
          <a:noFill/>
          <a:ln w="9525">
            <a:noFill/>
            <a:miter lim="800000"/>
            <a:headEnd/>
            <a:tailEnd/>
          </a:ln>
        </p:spPr>
      </p:pic>
      <p:sp>
        <p:nvSpPr>
          <p:cNvPr id="30738" name="Rectangle 18"/>
          <p:cNvSpPr>
            <a:spLocks noChangeArrowheads="1"/>
          </p:cNvSpPr>
          <p:nvPr/>
        </p:nvSpPr>
        <p:spPr bwMode="auto">
          <a:xfrm>
            <a:off x="384069" y="4840631"/>
            <a:ext cx="7681383" cy="156966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r>
              <a:rPr lang="zh-CN" altLang="en-US" sz="2400" b="1" dirty="0">
                <a:latin typeface="楷体_GB2312" pitchFamily="49" charset="-122"/>
                <a:ea typeface="楷体_GB2312" pitchFamily="49" charset="-122"/>
              </a:rPr>
              <a:t>高晓松，</a:t>
            </a:r>
            <a:r>
              <a:rPr lang="zh-CN" altLang="en-US" sz="2400" b="1" dirty="0">
                <a:solidFill>
                  <a:srgbClr val="FF0000"/>
                </a:solidFill>
                <a:latin typeface="楷体_GB2312" pitchFamily="49" charset="-122"/>
                <a:ea typeface="楷体_GB2312" pitchFamily="49" charset="-122"/>
              </a:rPr>
              <a:t>音乐人、制作人、导演</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1988</a:t>
            </a:r>
            <a:r>
              <a:rPr lang="zh-CN" altLang="en-US" sz="2400" b="1" dirty="0">
                <a:latin typeface="楷体_GB2312" pitchFamily="49" charset="-122"/>
                <a:ea typeface="楷体_GB2312" pitchFamily="49" charset="-122"/>
              </a:rPr>
              <a:t>年考入清华大学</a:t>
            </a:r>
            <a:r>
              <a:rPr lang="zh-CN" altLang="en-US" sz="2400" b="1" dirty="0">
                <a:solidFill>
                  <a:srgbClr val="FF0000"/>
                </a:solidFill>
                <a:latin typeface="楷体_GB2312" pitchFamily="49" charset="-122"/>
                <a:ea typeface="楷体_GB2312" pitchFamily="49" charset="-122"/>
              </a:rPr>
              <a:t>电子工程系</a:t>
            </a:r>
            <a:r>
              <a:rPr lang="zh-CN" altLang="en-US" sz="2400" b="1" dirty="0">
                <a:latin typeface="楷体_GB2312" pitchFamily="49" charset="-122"/>
                <a:ea typeface="楷体_GB2312" pitchFamily="49" charset="-122"/>
              </a:rPr>
              <a:t>，后退学进入北京电影学院导演系研究生预备班学习。代表作：</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鱼羊野史</a:t>
            </a:r>
            <a:r>
              <a:rPr lang="en-US" altLang="zh-CN" sz="2400" b="1" dirty="0">
                <a:ea typeface="楷体_GB2312" pitchFamily="49" charset="-122"/>
              </a:rPr>
              <a:t>——</a:t>
            </a:r>
            <a:r>
              <a:rPr lang="zh-CN" altLang="en-US" sz="2400" b="1" dirty="0">
                <a:latin typeface="楷体_GB2312" pitchFamily="49" charset="-122"/>
                <a:ea typeface="楷体_GB2312" pitchFamily="49" charset="-122"/>
              </a:rPr>
              <a:t>晓松说历史上的今天</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a:t>
            </a:r>
          </a:p>
        </p:txBody>
      </p:sp>
      <p:pic>
        <p:nvPicPr>
          <p:cNvPr id="30739" name="Picture 19" descr="1403419318"/>
          <p:cNvPicPr>
            <a:picLocks noChangeAspect="1" noChangeArrowheads="1"/>
          </p:cNvPicPr>
          <p:nvPr/>
        </p:nvPicPr>
        <p:blipFill>
          <a:blip r:embed="rId7"/>
          <a:srcRect/>
          <a:stretch>
            <a:fillRect/>
          </a:stretch>
        </p:blipFill>
        <p:spPr bwMode="auto">
          <a:xfrm>
            <a:off x="9857775" y="4558623"/>
            <a:ext cx="1664300" cy="1872051"/>
          </a:xfrm>
          <a:prstGeom prst="rect">
            <a:avLst/>
          </a:prstGeom>
          <a:noFill/>
          <a:ln w="9525">
            <a:noFill/>
            <a:miter lim="800000"/>
            <a:headEnd/>
            <a:tailEnd/>
          </a:ln>
        </p:spPr>
      </p:pic>
      <p:pic>
        <p:nvPicPr>
          <p:cNvPr id="30740" name="Picture 20" descr="wwzlt081507"/>
          <p:cNvPicPr>
            <a:picLocks noChangeAspect="1" noChangeArrowheads="1"/>
          </p:cNvPicPr>
          <p:nvPr/>
        </p:nvPicPr>
        <p:blipFill>
          <a:blip r:embed="rId8"/>
          <a:srcRect/>
          <a:stretch>
            <a:fillRect/>
          </a:stretch>
        </p:blipFill>
        <p:spPr bwMode="auto">
          <a:xfrm>
            <a:off x="8027447" y="4576625"/>
            <a:ext cx="1770318" cy="1903551"/>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1000"/>
                                        <p:tgtEl>
                                          <p:spTgt spid="30727"/>
                                        </p:tgtEl>
                                      </p:cBhvr>
                                    </p:animEffect>
                                    <p:anim calcmode="lin" valueType="num">
                                      <p:cBhvr>
                                        <p:cTn id="8" dur="1000" fill="hold"/>
                                        <p:tgtEl>
                                          <p:spTgt spid="30727"/>
                                        </p:tgtEl>
                                        <p:attrNameLst>
                                          <p:attrName>ppt_x</p:attrName>
                                        </p:attrNameLst>
                                      </p:cBhvr>
                                      <p:tavLst>
                                        <p:tav tm="0">
                                          <p:val>
                                            <p:strVal val="#ppt_x"/>
                                          </p:val>
                                        </p:tav>
                                        <p:tav tm="100000">
                                          <p:val>
                                            <p:strVal val="#ppt_x"/>
                                          </p:val>
                                        </p:tav>
                                      </p:tavLst>
                                    </p:anim>
                                    <p:anim calcmode="lin" valueType="num">
                                      <p:cBhvr>
                                        <p:cTn id="9" dur="1000" fill="hold"/>
                                        <p:tgtEl>
                                          <p:spTgt spid="3072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735"/>
                                        </p:tgtEl>
                                        <p:attrNameLst>
                                          <p:attrName>style.visibility</p:attrName>
                                        </p:attrNameLst>
                                      </p:cBhvr>
                                      <p:to>
                                        <p:strVal val="visible"/>
                                      </p:to>
                                    </p:set>
                                    <p:animEffect transition="in" filter="fade">
                                      <p:cBhvr>
                                        <p:cTn id="12" dur="1000"/>
                                        <p:tgtEl>
                                          <p:spTgt spid="30735"/>
                                        </p:tgtEl>
                                      </p:cBhvr>
                                    </p:animEffect>
                                    <p:anim calcmode="lin" valueType="num">
                                      <p:cBhvr>
                                        <p:cTn id="13" dur="1000" fill="hold"/>
                                        <p:tgtEl>
                                          <p:spTgt spid="30735"/>
                                        </p:tgtEl>
                                        <p:attrNameLst>
                                          <p:attrName>ppt_x</p:attrName>
                                        </p:attrNameLst>
                                      </p:cBhvr>
                                      <p:tavLst>
                                        <p:tav tm="0">
                                          <p:val>
                                            <p:strVal val="#ppt_x"/>
                                          </p:val>
                                        </p:tav>
                                        <p:tav tm="100000">
                                          <p:val>
                                            <p:strVal val="#ppt_x"/>
                                          </p:val>
                                        </p:tav>
                                      </p:tavLst>
                                    </p:anim>
                                    <p:anim calcmode="lin" valueType="num">
                                      <p:cBhvr>
                                        <p:cTn id="14" dur="1000" fill="hold"/>
                                        <p:tgtEl>
                                          <p:spTgt spid="3073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733"/>
                                        </p:tgtEl>
                                        <p:attrNameLst>
                                          <p:attrName>style.visibility</p:attrName>
                                        </p:attrNameLst>
                                      </p:cBhvr>
                                      <p:to>
                                        <p:strVal val="visible"/>
                                      </p:to>
                                    </p:set>
                                    <p:animEffect transition="in" filter="fade">
                                      <p:cBhvr>
                                        <p:cTn id="17" dur="1000"/>
                                        <p:tgtEl>
                                          <p:spTgt spid="30733"/>
                                        </p:tgtEl>
                                      </p:cBhvr>
                                    </p:animEffect>
                                    <p:anim calcmode="lin" valueType="num">
                                      <p:cBhvr>
                                        <p:cTn id="18" dur="1000" fill="hold"/>
                                        <p:tgtEl>
                                          <p:spTgt spid="30733"/>
                                        </p:tgtEl>
                                        <p:attrNameLst>
                                          <p:attrName>ppt_x</p:attrName>
                                        </p:attrNameLst>
                                      </p:cBhvr>
                                      <p:tavLst>
                                        <p:tav tm="0">
                                          <p:val>
                                            <p:strVal val="#ppt_x"/>
                                          </p:val>
                                        </p:tav>
                                        <p:tav tm="100000">
                                          <p:val>
                                            <p:strVal val="#ppt_x"/>
                                          </p:val>
                                        </p:tav>
                                      </p:tavLst>
                                    </p:anim>
                                    <p:anim calcmode="lin" valueType="num">
                                      <p:cBhvr>
                                        <p:cTn id="19" dur="1000" fill="hold"/>
                                        <p:tgtEl>
                                          <p:spTgt spid="307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0737"/>
                                        </p:tgtEl>
                                        <p:attrNameLst>
                                          <p:attrName>style.visibility</p:attrName>
                                        </p:attrNameLst>
                                      </p:cBhvr>
                                      <p:to>
                                        <p:strVal val="visible"/>
                                      </p:to>
                                    </p:set>
                                    <p:animEffect transition="in" filter="fade">
                                      <p:cBhvr>
                                        <p:cTn id="24" dur="1000"/>
                                        <p:tgtEl>
                                          <p:spTgt spid="30737"/>
                                        </p:tgtEl>
                                      </p:cBhvr>
                                    </p:animEffect>
                                    <p:anim calcmode="lin" valueType="num">
                                      <p:cBhvr>
                                        <p:cTn id="25" dur="1000" fill="hold"/>
                                        <p:tgtEl>
                                          <p:spTgt spid="30737"/>
                                        </p:tgtEl>
                                        <p:attrNameLst>
                                          <p:attrName>ppt_x</p:attrName>
                                        </p:attrNameLst>
                                      </p:cBhvr>
                                      <p:tavLst>
                                        <p:tav tm="0">
                                          <p:val>
                                            <p:strVal val="#ppt_x"/>
                                          </p:val>
                                        </p:tav>
                                        <p:tav tm="100000">
                                          <p:val>
                                            <p:strVal val="#ppt_x"/>
                                          </p:val>
                                        </p:tav>
                                      </p:tavLst>
                                    </p:anim>
                                    <p:anim calcmode="lin" valueType="num">
                                      <p:cBhvr>
                                        <p:cTn id="26" dur="1000" fill="hold"/>
                                        <p:tgtEl>
                                          <p:spTgt spid="30737"/>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0731"/>
                                        </p:tgtEl>
                                        <p:attrNameLst>
                                          <p:attrName>style.visibility</p:attrName>
                                        </p:attrNameLst>
                                      </p:cBhvr>
                                      <p:to>
                                        <p:strVal val="visible"/>
                                      </p:to>
                                    </p:set>
                                    <p:animEffect transition="in" filter="fade">
                                      <p:cBhvr>
                                        <p:cTn id="29" dur="1000"/>
                                        <p:tgtEl>
                                          <p:spTgt spid="30731"/>
                                        </p:tgtEl>
                                      </p:cBhvr>
                                    </p:animEffect>
                                    <p:anim calcmode="lin" valueType="num">
                                      <p:cBhvr>
                                        <p:cTn id="30" dur="1000" fill="hold"/>
                                        <p:tgtEl>
                                          <p:spTgt spid="30731"/>
                                        </p:tgtEl>
                                        <p:attrNameLst>
                                          <p:attrName>ppt_x</p:attrName>
                                        </p:attrNameLst>
                                      </p:cBhvr>
                                      <p:tavLst>
                                        <p:tav tm="0">
                                          <p:val>
                                            <p:strVal val="#ppt_x"/>
                                          </p:val>
                                        </p:tav>
                                        <p:tav tm="100000">
                                          <p:val>
                                            <p:strVal val="#ppt_x"/>
                                          </p:val>
                                        </p:tav>
                                      </p:tavLst>
                                    </p:anim>
                                    <p:anim calcmode="lin" valueType="num">
                                      <p:cBhvr>
                                        <p:cTn id="31" dur="1000" fill="hold"/>
                                        <p:tgtEl>
                                          <p:spTgt spid="3073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0729"/>
                                        </p:tgtEl>
                                        <p:attrNameLst>
                                          <p:attrName>style.visibility</p:attrName>
                                        </p:attrNameLst>
                                      </p:cBhvr>
                                      <p:to>
                                        <p:strVal val="visible"/>
                                      </p:to>
                                    </p:set>
                                    <p:animEffect transition="in" filter="fade">
                                      <p:cBhvr>
                                        <p:cTn id="34" dur="1000"/>
                                        <p:tgtEl>
                                          <p:spTgt spid="30729"/>
                                        </p:tgtEl>
                                      </p:cBhvr>
                                    </p:animEffect>
                                    <p:anim calcmode="lin" valueType="num">
                                      <p:cBhvr>
                                        <p:cTn id="35" dur="1000" fill="hold"/>
                                        <p:tgtEl>
                                          <p:spTgt spid="30729"/>
                                        </p:tgtEl>
                                        <p:attrNameLst>
                                          <p:attrName>ppt_x</p:attrName>
                                        </p:attrNameLst>
                                      </p:cBhvr>
                                      <p:tavLst>
                                        <p:tav tm="0">
                                          <p:val>
                                            <p:strVal val="#ppt_x"/>
                                          </p:val>
                                        </p:tav>
                                        <p:tav tm="100000">
                                          <p:val>
                                            <p:strVal val="#ppt_x"/>
                                          </p:val>
                                        </p:tav>
                                      </p:tavLst>
                                    </p:anim>
                                    <p:anim calcmode="lin" valueType="num">
                                      <p:cBhvr>
                                        <p:cTn id="36" dur="1000" fill="hold"/>
                                        <p:tgtEl>
                                          <p:spTgt spid="307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0738"/>
                                        </p:tgtEl>
                                        <p:attrNameLst>
                                          <p:attrName>style.visibility</p:attrName>
                                        </p:attrNameLst>
                                      </p:cBhvr>
                                      <p:to>
                                        <p:strVal val="visible"/>
                                      </p:to>
                                    </p:set>
                                    <p:animEffect transition="in" filter="fade">
                                      <p:cBhvr>
                                        <p:cTn id="41" dur="1000"/>
                                        <p:tgtEl>
                                          <p:spTgt spid="30738"/>
                                        </p:tgtEl>
                                      </p:cBhvr>
                                    </p:animEffect>
                                    <p:anim calcmode="lin" valueType="num">
                                      <p:cBhvr>
                                        <p:cTn id="42" dur="1000" fill="hold"/>
                                        <p:tgtEl>
                                          <p:spTgt spid="30738"/>
                                        </p:tgtEl>
                                        <p:attrNameLst>
                                          <p:attrName>ppt_x</p:attrName>
                                        </p:attrNameLst>
                                      </p:cBhvr>
                                      <p:tavLst>
                                        <p:tav tm="0">
                                          <p:val>
                                            <p:strVal val="#ppt_x"/>
                                          </p:val>
                                        </p:tav>
                                        <p:tav tm="100000">
                                          <p:val>
                                            <p:strVal val="#ppt_x"/>
                                          </p:val>
                                        </p:tav>
                                      </p:tavLst>
                                    </p:anim>
                                    <p:anim calcmode="lin" valueType="num">
                                      <p:cBhvr>
                                        <p:cTn id="43" dur="1000" fill="hold"/>
                                        <p:tgtEl>
                                          <p:spTgt spid="30738"/>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0740"/>
                                        </p:tgtEl>
                                        <p:attrNameLst>
                                          <p:attrName>style.visibility</p:attrName>
                                        </p:attrNameLst>
                                      </p:cBhvr>
                                      <p:to>
                                        <p:strVal val="visible"/>
                                      </p:to>
                                    </p:set>
                                    <p:animEffect transition="in" filter="fade">
                                      <p:cBhvr>
                                        <p:cTn id="46" dur="1000"/>
                                        <p:tgtEl>
                                          <p:spTgt spid="30740"/>
                                        </p:tgtEl>
                                      </p:cBhvr>
                                    </p:animEffect>
                                    <p:anim calcmode="lin" valueType="num">
                                      <p:cBhvr>
                                        <p:cTn id="47" dur="1000" fill="hold"/>
                                        <p:tgtEl>
                                          <p:spTgt spid="30740"/>
                                        </p:tgtEl>
                                        <p:attrNameLst>
                                          <p:attrName>ppt_x</p:attrName>
                                        </p:attrNameLst>
                                      </p:cBhvr>
                                      <p:tavLst>
                                        <p:tav tm="0">
                                          <p:val>
                                            <p:strVal val="#ppt_x"/>
                                          </p:val>
                                        </p:tav>
                                        <p:tav tm="100000">
                                          <p:val>
                                            <p:strVal val="#ppt_x"/>
                                          </p:val>
                                        </p:tav>
                                      </p:tavLst>
                                    </p:anim>
                                    <p:anim calcmode="lin" valueType="num">
                                      <p:cBhvr>
                                        <p:cTn id="48" dur="1000" fill="hold"/>
                                        <p:tgtEl>
                                          <p:spTgt spid="30740"/>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0739"/>
                                        </p:tgtEl>
                                        <p:attrNameLst>
                                          <p:attrName>style.visibility</p:attrName>
                                        </p:attrNameLst>
                                      </p:cBhvr>
                                      <p:to>
                                        <p:strVal val="visible"/>
                                      </p:to>
                                    </p:set>
                                    <p:animEffect transition="in" filter="fade">
                                      <p:cBhvr>
                                        <p:cTn id="51" dur="1000"/>
                                        <p:tgtEl>
                                          <p:spTgt spid="30739"/>
                                        </p:tgtEl>
                                      </p:cBhvr>
                                    </p:animEffect>
                                    <p:anim calcmode="lin" valueType="num">
                                      <p:cBhvr>
                                        <p:cTn id="52" dur="1000" fill="hold"/>
                                        <p:tgtEl>
                                          <p:spTgt spid="30739"/>
                                        </p:tgtEl>
                                        <p:attrNameLst>
                                          <p:attrName>ppt_x</p:attrName>
                                        </p:attrNameLst>
                                      </p:cBhvr>
                                      <p:tavLst>
                                        <p:tav tm="0">
                                          <p:val>
                                            <p:strVal val="#ppt_x"/>
                                          </p:val>
                                        </p:tav>
                                        <p:tav tm="100000">
                                          <p:val>
                                            <p:strVal val="#ppt_x"/>
                                          </p:val>
                                        </p:tav>
                                      </p:tavLst>
                                    </p:anim>
                                    <p:anim calcmode="lin" valueType="num">
                                      <p:cBhvr>
                                        <p:cTn id="53" dur="1000" fill="hold"/>
                                        <p:tgtEl>
                                          <p:spTgt spid="307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29" grpId="0" animBg="1"/>
      <p:bldP spid="3073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uning.cn/uimg/PDS/PDC/000000000104726421_1.jpg"/>
          <p:cNvPicPr>
            <a:picLocks noChangeAspect="1" noChangeArrowheads="1"/>
          </p:cNvPicPr>
          <p:nvPr/>
        </p:nvPicPr>
        <p:blipFill>
          <a:blip r:embed="rId2"/>
          <a:srcRect/>
          <a:stretch>
            <a:fillRect/>
          </a:stretch>
        </p:blipFill>
        <p:spPr bwMode="auto">
          <a:xfrm>
            <a:off x="738173" y="549267"/>
            <a:ext cx="3810000" cy="5391151"/>
          </a:xfrm>
          <a:prstGeom prst="rect">
            <a:avLst/>
          </a:prstGeom>
          <a:noFill/>
        </p:spPr>
      </p:pic>
      <p:sp>
        <p:nvSpPr>
          <p:cNvPr id="4" name="矩形 3"/>
          <p:cNvSpPr/>
          <p:nvPr/>
        </p:nvSpPr>
        <p:spPr>
          <a:xfrm>
            <a:off x="5222873" y="308107"/>
            <a:ext cx="5759450" cy="5693866"/>
          </a:xfrm>
          <a:prstGeom prst="rect">
            <a:avLst/>
          </a:prstGeom>
        </p:spPr>
        <p:txBody>
          <a:bodyPr>
            <a:spAutoFit/>
          </a:bodyPr>
          <a:lstStyle/>
          <a:p>
            <a:r>
              <a:rPr lang="zh-CN" altLang="en-US" sz="2400" b="1" dirty="0" smtClean="0">
                <a:solidFill>
                  <a:schemeClr val="bg1"/>
                </a:solidFill>
              </a:rPr>
              <a:t>易中天</a:t>
            </a:r>
            <a:r>
              <a:rPr lang="en-US" altLang="zh-CN" sz="2400" b="1" dirty="0" smtClean="0">
                <a:solidFill>
                  <a:schemeClr val="bg1"/>
                </a:solidFill>
              </a:rPr>
              <a:t>,1981</a:t>
            </a:r>
            <a:r>
              <a:rPr lang="zh-CN" altLang="en-US" sz="2400" b="1" dirty="0" smtClean="0">
                <a:solidFill>
                  <a:schemeClr val="bg1"/>
                </a:solidFill>
              </a:rPr>
              <a:t>年毕业于武汉大学</a:t>
            </a:r>
            <a:r>
              <a:rPr lang="zh-CN" altLang="en-US" sz="2800" b="1" dirty="0" smtClean="0">
                <a:solidFill>
                  <a:srgbClr val="FF0000"/>
                </a:solidFill>
              </a:rPr>
              <a:t>中文系</a:t>
            </a:r>
            <a:r>
              <a:rPr lang="zh-CN" altLang="en-US" sz="2400" b="1" dirty="0" smtClean="0">
                <a:solidFill>
                  <a:schemeClr val="bg1"/>
                </a:solidFill>
              </a:rPr>
              <a:t>中国古代文学专业，获文学硕士学位并留校任教。中国知名作家、学者、教育家。</a:t>
            </a:r>
            <a:r>
              <a:rPr lang="en-US" altLang="zh-CN" sz="2400" b="1" dirty="0" smtClean="0">
                <a:solidFill>
                  <a:schemeClr val="bg1"/>
                </a:solidFill>
              </a:rPr>
              <a:t>1992</a:t>
            </a:r>
            <a:r>
              <a:rPr lang="zh-CN" altLang="en-US" sz="2400" b="1" dirty="0" smtClean="0">
                <a:solidFill>
                  <a:schemeClr val="bg1"/>
                </a:solidFill>
              </a:rPr>
              <a:t>年起任教于厦门大学人文学院中文系 </a:t>
            </a:r>
            <a:r>
              <a:rPr lang="en-US" altLang="zh-CN" sz="2400" b="1" dirty="0" smtClean="0">
                <a:solidFill>
                  <a:schemeClr val="bg1"/>
                </a:solidFill>
              </a:rPr>
              <a:t>  </a:t>
            </a:r>
            <a:r>
              <a:rPr lang="zh-CN" altLang="en-US" sz="2400" b="1" dirty="0" smtClean="0">
                <a:solidFill>
                  <a:schemeClr val="bg1"/>
                </a:solidFill>
              </a:rPr>
              <a:t>。</a:t>
            </a:r>
            <a:r>
              <a:rPr lang="en-US" altLang="zh-CN" sz="2400" b="1" dirty="0" smtClean="0">
                <a:solidFill>
                  <a:schemeClr val="bg1"/>
                </a:solidFill>
              </a:rPr>
              <a:t>2015</a:t>
            </a:r>
            <a:r>
              <a:rPr lang="zh-CN" altLang="en-US" sz="2400" b="1" dirty="0" smtClean="0">
                <a:solidFill>
                  <a:schemeClr val="bg1"/>
                </a:solidFill>
              </a:rPr>
              <a:t>年</a:t>
            </a:r>
            <a:r>
              <a:rPr lang="en-US" altLang="zh-CN" sz="2400" b="1" dirty="0" smtClean="0">
                <a:solidFill>
                  <a:schemeClr val="bg1"/>
                </a:solidFill>
              </a:rPr>
              <a:t>4</a:t>
            </a:r>
            <a:r>
              <a:rPr lang="zh-CN" altLang="en-US" sz="2400" b="1" dirty="0" smtClean="0">
                <a:solidFill>
                  <a:schemeClr val="bg1"/>
                </a:solidFill>
              </a:rPr>
              <a:t>月声明已经退休。</a:t>
            </a:r>
          </a:p>
          <a:p>
            <a:r>
              <a:rPr lang="zh-CN" altLang="en-US" sz="2400" b="1" dirty="0" smtClean="0">
                <a:solidFill>
                  <a:schemeClr val="bg1"/>
                </a:solidFill>
              </a:rPr>
              <a:t>易中天长期从事文学、艺术、美学、心理学、人类学、历史学等研究。著有</a:t>
            </a:r>
            <a:r>
              <a:rPr lang="en-US" altLang="zh-CN" sz="2400" b="1" dirty="0" smtClean="0">
                <a:solidFill>
                  <a:schemeClr val="bg1"/>
                </a:solidFill>
              </a:rPr>
              <a:t>《〈</a:t>
            </a:r>
            <a:r>
              <a:rPr lang="zh-CN" altLang="en-US" sz="2400" b="1" dirty="0" smtClean="0">
                <a:solidFill>
                  <a:schemeClr val="bg1"/>
                </a:solidFill>
              </a:rPr>
              <a:t>文心雕龙</a:t>
            </a:r>
            <a:r>
              <a:rPr lang="en-US" altLang="zh-CN" sz="2400" b="1" dirty="0" smtClean="0">
                <a:solidFill>
                  <a:schemeClr val="bg1"/>
                </a:solidFill>
              </a:rPr>
              <a:t>〉</a:t>
            </a:r>
            <a:r>
              <a:rPr lang="zh-CN" altLang="en-US" sz="2400" b="1" dirty="0" smtClean="0">
                <a:solidFill>
                  <a:schemeClr val="bg1"/>
                </a:solidFill>
              </a:rPr>
              <a:t>美学思想论稿</a:t>
            </a:r>
            <a:r>
              <a:rPr lang="en-US" altLang="zh-CN" sz="2400" b="1" dirty="0" smtClean="0">
                <a:solidFill>
                  <a:schemeClr val="bg1"/>
                </a:solidFill>
              </a:rPr>
              <a:t>》</a:t>
            </a:r>
            <a:r>
              <a:rPr lang="zh-CN" altLang="en-US" sz="2400" b="1" dirty="0" smtClean="0">
                <a:solidFill>
                  <a:schemeClr val="bg1"/>
                </a:solidFill>
              </a:rPr>
              <a:t>、</a:t>
            </a:r>
            <a:r>
              <a:rPr lang="en-US" altLang="zh-CN" sz="2400" b="1" dirty="0" smtClean="0">
                <a:solidFill>
                  <a:schemeClr val="bg1"/>
                </a:solidFill>
              </a:rPr>
              <a:t>《</a:t>
            </a:r>
            <a:r>
              <a:rPr lang="zh-CN" altLang="en-US" sz="2400" b="1" dirty="0" smtClean="0">
                <a:solidFill>
                  <a:schemeClr val="bg1"/>
                </a:solidFill>
              </a:rPr>
              <a:t>艺术人类学</a:t>
            </a:r>
            <a:r>
              <a:rPr lang="en-US" altLang="zh-CN" sz="2400" b="1" dirty="0" smtClean="0">
                <a:solidFill>
                  <a:schemeClr val="bg1"/>
                </a:solidFill>
              </a:rPr>
              <a:t>》</a:t>
            </a:r>
            <a:r>
              <a:rPr lang="zh-CN" altLang="en-US" sz="2400" b="1" dirty="0" smtClean="0">
                <a:solidFill>
                  <a:schemeClr val="bg1"/>
                </a:solidFill>
              </a:rPr>
              <a:t>等作品。</a:t>
            </a:r>
            <a:r>
              <a:rPr lang="en-US" altLang="zh-CN" sz="2400" b="1" dirty="0" smtClean="0">
                <a:solidFill>
                  <a:schemeClr val="bg1"/>
                </a:solidFill>
              </a:rPr>
              <a:t>2005</a:t>
            </a:r>
            <a:r>
              <a:rPr lang="zh-CN" altLang="en-US" sz="2400" b="1" dirty="0" smtClean="0">
                <a:solidFill>
                  <a:schemeClr val="bg1"/>
                </a:solidFill>
              </a:rPr>
              <a:t>年央视</a:t>
            </a:r>
            <a:r>
              <a:rPr lang="en-US" altLang="zh-CN" sz="2400" b="1" dirty="0" smtClean="0">
                <a:solidFill>
                  <a:schemeClr val="bg1"/>
                </a:solidFill>
              </a:rPr>
              <a:t>《</a:t>
            </a:r>
            <a:r>
              <a:rPr lang="zh-CN" altLang="en-US" sz="2400" b="1" dirty="0" smtClean="0">
                <a:solidFill>
                  <a:schemeClr val="bg1"/>
                </a:solidFill>
              </a:rPr>
              <a:t>百家讲坛</a:t>
            </a:r>
            <a:r>
              <a:rPr lang="en-US" altLang="zh-CN" sz="2400" b="1" dirty="0" smtClean="0">
                <a:solidFill>
                  <a:schemeClr val="bg1"/>
                </a:solidFill>
              </a:rPr>
              <a:t>》“</a:t>
            </a:r>
            <a:r>
              <a:rPr lang="zh-CN" altLang="en-US" sz="2400" b="1" dirty="0" smtClean="0">
                <a:solidFill>
                  <a:schemeClr val="bg1"/>
                </a:solidFill>
              </a:rPr>
              <a:t>开坛论道”的学者，</a:t>
            </a:r>
            <a:r>
              <a:rPr lang="en-US" altLang="zh-CN" sz="2400" b="1" dirty="0" smtClean="0">
                <a:solidFill>
                  <a:schemeClr val="bg1"/>
                </a:solidFill>
              </a:rPr>
              <a:t>2006</a:t>
            </a:r>
            <a:r>
              <a:rPr lang="zh-CN" altLang="en-US" sz="2400" b="1" dirty="0" smtClean="0">
                <a:solidFill>
                  <a:schemeClr val="bg1"/>
                </a:solidFill>
              </a:rPr>
              <a:t>年在央视“百家讲坛”主讲</a:t>
            </a:r>
            <a:r>
              <a:rPr lang="en-US" altLang="zh-CN" sz="2400" b="1" dirty="0" smtClean="0">
                <a:solidFill>
                  <a:schemeClr val="bg1"/>
                </a:solidFill>
              </a:rPr>
              <a:t>《</a:t>
            </a:r>
            <a:r>
              <a:rPr lang="zh-CN" altLang="en-US" sz="2400" b="1" dirty="0" smtClean="0">
                <a:solidFill>
                  <a:schemeClr val="bg1"/>
                </a:solidFill>
              </a:rPr>
              <a:t>汉代风云人物</a:t>
            </a:r>
            <a:r>
              <a:rPr lang="en-US" altLang="zh-CN" sz="2400" b="1" dirty="0" smtClean="0">
                <a:solidFill>
                  <a:schemeClr val="bg1"/>
                </a:solidFill>
              </a:rPr>
              <a:t>》</a:t>
            </a:r>
            <a:r>
              <a:rPr lang="zh-CN" altLang="en-US" sz="2400" b="1" dirty="0" smtClean="0">
                <a:solidFill>
                  <a:schemeClr val="bg1"/>
                </a:solidFill>
              </a:rPr>
              <a:t>、</a:t>
            </a:r>
            <a:r>
              <a:rPr lang="en-US" altLang="zh-CN" sz="2400" b="1" dirty="0" smtClean="0">
                <a:solidFill>
                  <a:schemeClr val="bg1"/>
                </a:solidFill>
              </a:rPr>
              <a:t>《</a:t>
            </a:r>
            <a:r>
              <a:rPr lang="zh-CN" altLang="en-US" sz="2400" b="1" dirty="0" smtClean="0">
                <a:solidFill>
                  <a:schemeClr val="bg1"/>
                </a:solidFill>
              </a:rPr>
              <a:t>易中天品三国</a:t>
            </a:r>
            <a:r>
              <a:rPr lang="en-US" altLang="zh-CN" sz="2400" b="1" dirty="0" smtClean="0">
                <a:solidFill>
                  <a:schemeClr val="bg1"/>
                </a:solidFill>
              </a:rPr>
              <a:t>》</a:t>
            </a:r>
            <a:r>
              <a:rPr lang="zh-CN" altLang="en-US" sz="2400" b="1" dirty="0" smtClean="0">
                <a:solidFill>
                  <a:schemeClr val="bg1"/>
                </a:solidFill>
              </a:rPr>
              <a:t>。</a:t>
            </a:r>
            <a:r>
              <a:rPr lang="en-US" altLang="zh-CN" sz="2400" b="1" dirty="0" smtClean="0">
                <a:solidFill>
                  <a:schemeClr val="bg1"/>
                </a:solidFill>
              </a:rPr>
              <a:t>2008</a:t>
            </a:r>
            <a:r>
              <a:rPr lang="zh-CN" altLang="en-US" sz="2400" b="1" dirty="0" smtClean="0">
                <a:solidFill>
                  <a:schemeClr val="bg1"/>
                </a:solidFill>
              </a:rPr>
              <a:t>年主讲</a:t>
            </a:r>
            <a:r>
              <a:rPr lang="en-US" altLang="zh-CN" sz="2400" b="1" dirty="0" smtClean="0">
                <a:solidFill>
                  <a:schemeClr val="bg1"/>
                </a:solidFill>
              </a:rPr>
              <a:t>《</a:t>
            </a:r>
            <a:r>
              <a:rPr lang="zh-CN" altLang="en-US" sz="2400" b="1" dirty="0" smtClean="0">
                <a:solidFill>
                  <a:schemeClr val="bg1"/>
                </a:solidFill>
              </a:rPr>
              <a:t>先秦诸子百家争鸣</a:t>
            </a:r>
            <a:r>
              <a:rPr lang="en-US" altLang="zh-CN" sz="2400" b="1" dirty="0" smtClean="0">
                <a:solidFill>
                  <a:schemeClr val="bg1"/>
                </a:solidFill>
              </a:rPr>
              <a:t>》</a:t>
            </a:r>
            <a:r>
              <a:rPr lang="zh-CN" altLang="en-US" sz="2400" b="1" dirty="0" smtClean="0">
                <a:solidFill>
                  <a:schemeClr val="bg1"/>
                </a:solidFill>
              </a:rPr>
              <a:t>。</a:t>
            </a:r>
            <a:r>
              <a:rPr lang="en-US" altLang="zh-CN" sz="2400" b="1" dirty="0" smtClean="0">
                <a:solidFill>
                  <a:schemeClr val="bg1"/>
                </a:solidFill>
              </a:rPr>
              <a:t>2013</a:t>
            </a:r>
            <a:r>
              <a:rPr lang="zh-CN" altLang="en-US" sz="2400" b="1" dirty="0" smtClean="0">
                <a:solidFill>
                  <a:schemeClr val="bg1"/>
                </a:solidFill>
              </a:rPr>
              <a:t>年宣布写作</a:t>
            </a:r>
            <a:r>
              <a:rPr lang="en-US" altLang="zh-CN" sz="2400" b="1" dirty="0" smtClean="0">
                <a:solidFill>
                  <a:schemeClr val="bg1"/>
                </a:solidFill>
              </a:rPr>
              <a:t>36</a:t>
            </a:r>
            <a:r>
              <a:rPr lang="zh-CN" altLang="en-US" sz="2400" b="1" dirty="0" smtClean="0">
                <a:solidFill>
                  <a:schemeClr val="bg1"/>
                </a:solidFill>
              </a:rPr>
              <a:t>卷本</a:t>
            </a:r>
            <a:r>
              <a:rPr lang="en-US" altLang="zh-CN" sz="2400" b="1" dirty="0" smtClean="0">
                <a:solidFill>
                  <a:schemeClr val="bg1"/>
                </a:solidFill>
              </a:rPr>
              <a:t>《</a:t>
            </a:r>
            <a:r>
              <a:rPr lang="zh-CN" altLang="en-US" sz="2400" b="1" dirty="0" smtClean="0">
                <a:solidFill>
                  <a:schemeClr val="bg1"/>
                </a:solidFill>
              </a:rPr>
              <a:t>易中天中华史</a:t>
            </a:r>
            <a:r>
              <a:rPr lang="en-US" altLang="zh-CN" sz="2400" b="1" dirty="0" smtClean="0">
                <a:solidFill>
                  <a:schemeClr val="bg1"/>
                </a:solidFill>
              </a:rPr>
              <a:t>》</a:t>
            </a:r>
            <a:r>
              <a:rPr lang="zh-CN" altLang="en-US" sz="2400" b="1" dirty="0" smtClean="0">
                <a:solidFill>
                  <a:schemeClr val="bg1"/>
                </a:solidFill>
              </a:rPr>
              <a:t>，</a:t>
            </a:r>
            <a:r>
              <a:rPr lang="en-US" altLang="zh-CN" sz="2400" b="1" dirty="0" smtClean="0">
                <a:solidFill>
                  <a:schemeClr val="bg1"/>
                </a:solidFill>
              </a:rPr>
              <a:t>2013</a:t>
            </a:r>
            <a:r>
              <a:rPr lang="zh-CN" altLang="en-US" sz="2400" b="1" dirty="0" smtClean="0">
                <a:solidFill>
                  <a:schemeClr val="bg1"/>
                </a:solidFill>
              </a:rPr>
              <a:t>年</a:t>
            </a:r>
            <a:r>
              <a:rPr lang="en-US" altLang="zh-CN" sz="2400" b="1" dirty="0" smtClean="0">
                <a:solidFill>
                  <a:schemeClr val="bg1"/>
                </a:solidFill>
              </a:rPr>
              <a:t>12</a:t>
            </a:r>
            <a:r>
              <a:rPr lang="zh-CN" altLang="en-US" sz="2400" b="1" dirty="0" smtClean="0">
                <a:solidFill>
                  <a:schemeClr val="bg1"/>
                </a:solidFill>
              </a:rPr>
              <a:t>月</a:t>
            </a:r>
            <a:r>
              <a:rPr lang="en-US" altLang="zh-CN" sz="2400" b="1" dirty="0" smtClean="0">
                <a:solidFill>
                  <a:schemeClr val="bg1"/>
                </a:solidFill>
              </a:rPr>
              <a:t>5</a:t>
            </a:r>
            <a:r>
              <a:rPr lang="zh-CN" altLang="en-US" sz="2400" b="1" dirty="0" smtClean="0">
                <a:solidFill>
                  <a:schemeClr val="bg1"/>
                </a:solidFill>
              </a:rPr>
              <a:t>日，荣获第八届作家富豪榜最佳历史书。 </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s://timgsa.baidu.com/timg?image&amp;quality=80&amp;size=b9999_10000&amp;sec=1541994355626&amp;di=96b3393c0524d1a55e2fd36249f6717d&amp;imgtype=0&amp;src=http%3A%2F%2Fwww.jswmw.com%2F9654%2F201507%2FW020150708468594990979.jpg"/>
          <p:cNvPicPr>
            <a:picLocks noChangeAspect="1" noChangeArrowheads="1"/>
          </p:cNvPicPr>
          <p:nvPr/>
        </p:nvPicPr>
        <p:blipFill>
          <a:blip r:embed="rId2"/>
          <a:srcRect/>
          <a:stretch>
            <a:fillRect/>
          </a:stretch>
        </p:blipFill>
        <p:spPr bwMode="auto">
          <a:xfrm>
            <a:off x="558785" y="317158"/>
            <a:ext cx="5919805" cy="3523095"/>
          </a:xfrm>
          <a:prstGeom prst="rect">
            <a:avLst/>
          </a:prstGeom>
          <a:noFill/>
        </p:spPr>
      </p:pic>
      <p:sp>
        <p:nvSpPr>
          <p:cNvPr id="3" name="矩形 2"/>
          <p:cNvSpPr/>
          <p:nvPr/>
        </p:nvSpPr>
        <p:spPr>
          <a:xfrm>
            <a:off x="558785" y="4137027"/>
            <a:ext cx="5759450" cy="1200329"/>
          </a:xfrm>
          <a:prstGeom prst="rect">
            <a:avLst/>
          </a:prstGeom>
        </p:spPr>
        <p:txBody>
          <a:bodyPr>
            <a:spAutoFit/>
          </a:bodyPr>
          <a:lstStyle/>
          <a:p>
            <a:r>
              <a:rPr lang="en-US" altLang="zh-CN" b="1" dirty="0" smtClean="0">
                <a:solidFill>
                  <a:schemeClr val="bg1"/>
                </a:solidFill>
              </a:rPr>
              <a:t>《</a:t>
            </a:r>
            <a:r>
              <a:rPr lang="zh-CN" altLang="en-US" b="1" dirty="0" smtClean="0">
                <a:solidFill>
                  <a:schemeClr val="bg1"/>
                </a:solidFill>
              </a:rPr>
              <a:t>二战那些事儿</a:t>
            </a:r>
            <a:r>
              <a:rPr lang="en-US" altLang="zh-CN" b="1" dirty="0" smtClean="0">
                <a:solidFill>
                  <a:schemeClr val="bg1"/>
                </a:solidFill>
              </a:rPr>
              <a:t>》</a:t>
            </a:r>
            <a:r>
              <a:rPr lang="zh-CN" altLang="en-US" b="1" dirty="0" smtClean="0">
                <a:solidFill>
                  <a:schemeClr val="bg1"/>
                </a:solidFill>
              </a:rPr>
              <a:t>是由</a:t>
            </a:r>
            <a:r>
              <a:rPr lang="zh-CN" altLang="en-US" b="1" dirty="0" smtClean="0">
                <a:solidFill>
                  <a:srgbClr val="FF0000"/>
                </a:solidFill>
              </a:rPr>
              <a:t>青年漫画家黄哲</a:t>
            </a:r>
            <a:r>
              <a:rPr lang="zh-CN" altLang="en-US" b="1" dirty="0" smtClean="0">
                <a:solidFill>
                  <a:schemeClr val="bg1"/>
                </a:solidFill>
              </a:rPr>
              <a:t>（笔名：那个黄同学）所编绘的二战漫画。本书用幽默的绘画风格与诙谐的语言向人们展示出了一些二战时期的重大战役以及不为人知的秘密计划</a:t>
            </a:r>
            <a:r>
              <a:rPr lang="zh-CN" altLang="en-US" dirty="0" smtClean="0"/>
              <a:t>。</a:t>
            </a:r>
            <a:endParaRPr lang="zh-CN" altLang="en-US" dirty="0"/>
          </a:p>
        </p:txBody>
      </p:sp>
      <p:sp>
        <p:nvSpPr>
          <p:cNvPr id="4" name="矩形 3"/>
          <p:cNvSpPr/>
          <p:nvPr/>
        </p:nvSpPr>
        <p:spPr>
          <a:xfrm>
            <a:off x="7016753" y="549267"/>
            <a:ext cx="4324346" cy="5262979"/>
          </a:xfrm>
          <a:prstGeom prst="rect">
            <a:avLst/>
          </a:prstGeom>
        </p:spPr>
        <p:txBody>
          <a:bodyPr wrap="square">
            <a:spAutoFit/>
          </a:bodyPr>
          <a:lstStyle/>
          <a:p>
            <a:r>
              <a:rPr lang="zh-CN" altLang="en-US" sz="2800" dirty="0" smtClean="0">
                <a:solidFill>
                  <a:schemeClr val="bg1"/>
                </a:solidFill>
              </a:rPr>
              <a:t>该作品</a:t>
            </a:r>
            <a:r>
              <a:rPr lang="zh-CN" altLang="en-US" sz="2800" dirty="0" smtClean="0">
                <a:solidFill>
                  <a:schemeClr val="bg1"/>
                </a:solidFill>
              </a:rPr>
              <a:t>为的</a:t>
            </a:r>
            <a:r>
              <a:rPr lang="en-US" altLang="zh-CN" sz="2800" dirty="0" smtClean="0">
                <a:solidFill>
                  <a:schemeClr val="bg1"/>
                </a:solidFill>
              </a:rPr>
              <a:t>2015</a:t>
            </a:r>
            <a:r>
              <a:rPr lang="zh-CN" altLang="en-US" sz="2800" dirty="0" smtClean="0">
                <a:solidFill>
                  <a:schemeClr val="bg1"/>
                </a:solidFill>
              </a:rPr>
              <a:t>年反法西斯胜利</a:t>
            </a:r>
            <a:r>
              <a:rPr lang="en-US" altLang="zh-CN" sz="2800" dirty="0" smtClean="0">
                <a:solidFill>
                  <a:schemeClr val="bg1"/>
                </a:solidFill>
              </a:rPr>
              <a:t>70</a:t>
            </a:r>
            <a:r>
              <a:rPr lang="zh-CN" altLang="en-US" sz="2800" dirty="0" smtClean="0">
                <a:solidFill>
                  <a:schemeClr val="bg1"/>
                </a:solidFill>
              </a:rPr>
              <a:t>周年所作，全系列共有</a:t>
            </a:r>
            <a:r>
              <a:rPr lang="en-US" altLang="zh-CN" sz="2800" dirty="0" smtClean="0">
                <a:solidFill>
                  <a:schemeClr val="bg1"/>
                </a:solidFill>
              </a:rPr>
              <a:t>3</a:t>
            </a:r>
            <a:r>
              <a:rPr lang="zh-CN" altLang="en-US" sz="2800" dirty="0" smtClean="0">
                <a:solidFill>
                  <a:schemeClr val="bg1"/>
                </a:solidFill>
              </a:rPr>
              <a:t>部，现已出版第一部，该系列作品最早在网络更新时，即创造单日点击过</a:t>
            </a:r>
            <a:r>
              <a:rPr lang="en-US" altLang="zh-CN" sz="2800" dirty="0" smtClean="0">
                <a:solidFill>
                  <a:schemeClr val="bg1"/>
                </a:solidFill>
              </a:rPr>
              <a:t>25</a:t>
            </a:r>
            <a:r>
              <a:rPr lang="zh-CN" altLang="en-US" sz="2800" dirty="0" smtClean="0">
                <a:solidFill>
                  <a:schemeClr val="bg1"/>
                </a:solidFill>
              </a:rPr>
              <a:t>万次，并被多家网站转载、好评，如有新华网、光明网、铁血网、飞扬网、有妖气动漫网、果壳网、大旗网、空中网、</a:t>
            </a:r>
            <a:r>
              <a:rPr lang="en-US" altLang="zh-CN" sz="2800" dirty="0" smtClean="0">
                <a:solidFill>
                  <a:schemeClr val="bg1"/>
                </a:solidFill>
              </a:rPr>
              <a:t>360</a:t>
            </a:r>
            <a:r>
              <a:rPr lang="zh-CN" altLang="en-US" sz="2800" dirty="0" smtClean="0">
                <a:solidFill>
                  <a:schemeClr val="bg1"/>
                </a:solidFill>
              </a:rPr>
              <a:t>图书馆等，至出书日网络点击率已过</a:t>
            </a:r>
            <a:r>
              <a:rPr lang="en-US" altLang="zh-CN" sz="2800" dirty="0" smtClean="0">
                <a:solidFill>
                  <a:schemeClr val="bg1"/>
                </a:solidFill>
              </a:rPr>
              <a:t>400</a:t>
            </a:r>
            <a:r>
              <a:rPr lang="zh-CN" altLang="en-US" sz="2800" dirty="0" smtClean="0">
                <a:solidFill>
                  <a:schemeClr val="bg1"/>
                </a:solidFill>
              </a:rPr>
              <a:t>万次</a:t>
            </a:r>
            <a:endParaRPr lang="zh-CN" altLang="en-US" sz="2800" dirty="0">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https://timgsa.baidu.com/timg?image&amp;quality=80&amp;size=b9999_10000&amp;sec=1541502398660&amp;di=2b3074799545e6e305ff27a5ea1c6e38&amp;imgtype=0&amp;src=http%3A%2F%2F5b0988e595225.cdn.sohucs.com%2Fq_70%2Cc_zoom%2Cw_640%2Fimages%2F20180725%2Ff277607b73244d13a9bfd70d5cd9c932.jpeg"/>
          <p:cNvPicPr>
            <a:picLocks noChangeAspect="1" noChangeArrowheads="1"/>
          </p:cNvPicPr>
          <p:nvPr/>
        </p:nvPicPr>
        <p:blipFill>
          <a:blip r:embed="rId2"/>
          <a:srcRect/>
          <a:stretch>
            <a:fillRect/>
          </a:stretch>
        </p:blipFill>
        <p:spPr bwMode="auto">
          <a:xfrm>
            <a:off x="0" y="0"/>
            <a:ext cx="5781659" cy="6253151"/>
          </a:xfrm>
          <a:prstGeom prst="rect">
            <a:avLst/>
          </a:prstGeom>
          <a:noFill/>
        </p:spPr>
      </p:pic>
      <p:pic>
        <p:nvPicPr>
          <p:cNvPr id="87042" name="Picture 2" descr="https://timgsa.baidu.com/timg?image&amp;quality=80&amp;size=b9999_10000&amp;sec=1541502361159&amp;di=3e09e44031edeb4acddecb0bf2eb07e7&amp;imgtype=0&amp;src=http%3A%2F%2Fubookmall.b0.upaiyun.com%2Fbook%2F2018%2F05%2F13%2F5261064996_1526169272.jpg"/>
          <p:cNvPicPr>
            <a:picLocks noChangeAspect="1" noChangeArrowheads="1"/>
          </p:cNvPicPr>
          <p:nvPr/>
        </p:nvPicPr>
        <p:blipFill>
          <a:blip r:embed="rId3"/>
          <a:srcRect/>
          <a:stretch>
            <a:fillRect/>
          </a:stretch>
        </p:blipFill>
        <p:spPr bwMode="auto">
          <a:xfrm>
            <a:off x="1" y="0"/>
            <a:ext cx="5781658" cy="6253151"/>
          </a:xfrm>
          <a:prstGeom prst="rect">
            <a:avLst/>
          </a:prstGeom>
          <a:noFill/>
        </p:spPr>
      </p:pic>
      <p:pic>
        <p:nvPicPr>
          <p:cNvPr id="4" name="Picture 2" descr="https://timgsa.baidu.com/timg?image&amp;quality=80&amp;size=b9999_10000&amp;sec=1541502522675&amp;di=6959570563cfadb9f9bff6dbe443e285&amp;imgtype=0&amp;src=http%3A%2F%2Fimg.yzcdn.cn%2Fupload_files%2F2017%2F07%2F18%2FFsRnf3-P1s6plj9i71O9YKbPlnCo.jpg"/>
          <p:cNvPicPr>
            <a:picLocks noChangeAspect="1" noChangeArrowheads="1"/>
          </p:cNvPicPr>
          <p:nvPr/>
        </p:nvPicPr>
        <p:blipFill>
          <a:blip r:embed="rId4"/>
          <a:srcRect/>
          <a:stretch>
            <a:fillRect/>
          </a:stretch>
        </p:blipFill>
        <p:spPr bwMode="auto">
          <a:xfrm>
            <a:off x="5781659" y="0"/>
            <a:ext cx="5740416" cy="6314458"/>
          </a:xfrm>
          <a:prstGeom prst="rect">
            <a:avLst/>
          </a:prstGeom>
          <a:noFill/>
        </p:spPr>
      </p:pic>
      <p:sp>
        <p:nvSpPr>
          <p:cNvPr id="5" name="椭圆 4"/>
          <p:cNvSpPr/>
          <p:nvPr/>
        </p:nvSpPr>
        <p:spPr>
          <a:xfrm>
            <a:off x="9348797" y="908043"/>
            <a:ext cx="1793880" cy="538164"/>
          </a:xfrm>
          <a:prstGeom prst="ellipse">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blinds(horizontal)">
                                      <p:cBhvr>
                                        <p:cTn id="7" dur="500"/>
                                        <p:tgtEl>
                                          <p:spTgt spid="8704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7042"/>
                                        </p:tgtEl>
                                        <p:attrNameLst>
                                          <p:attrName>style.visibility</p:attrName>
                                        </p:attrNameLst>
                                      </p:cBhvr>
                                      <p:to>
                                        <p:strVal val="visible"/>
                                      </p:to>
                                    </p:set>
                                    <p:animEffect transition="in" filter="diamond(in)">
                                      <p:cBhvr>
                                        <p:cTn id="12" dur="20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2" name="Rectangle 14"/>
          <p:cNvSpPr>
            <a:spLocks noChangeArrowheads="1"/>
          </p:cNvSpPr>
          <p:nvPr/>
        </p:nvSpPr>
        <p:spPr bwMode="auto">
          <a:xfrm>
            <a:off x="672121" y="2016055"/>
            <a:ext cx="9889781" cy="2585323"/>
          </a:xfrm>
          <a:prstGeom prst="rect">
            <a:avLst/>
          </a:prstGeom>
          <a:noFill/>
          <a:ln w="9525">
            <a:noFill/>
            <a:miter lim="800000"/>
            <a:headEnd/>
            <a:tailEnd/>
          </a:ln>
        </p:spPr>
        <p:txBody>
          <a:bodyPr anchor="ctr">
            <a:spAutoFit/>
          </a:bodyPr>
          <a:lstStyle/>
          <a:p>
            <a:pPr>
              <a:lnSpc>
                <a:spcPct val="150000"/>
              </a:lnSpc>
            </a:pPr>
            <a:r>
              <a:rPr lang="zh-CN" altLang="en-US" sz="3600" b="1" dirty="0">
                <a:solidFill>
                  <a:schemeClr val="bg1"/>
                </a:solidFill>
                <a:latin typeface="华文中宋" pitchFamily="2" charset="-122"/>
                <a:ea typeface="华文中宋" pitchFamily="2" charset="-122"/>
              </a:rPr>
              <a:t>不是你的公司在哪里，有时候你的心在哪里，你的眼光在哪里更为重要。</a:t>
            </a:r>
          </a:p>
          <a:p>
            <a:pPr algn="r">
              <a:lnSpc>
                <a:spcPct val="150000"/>
              </a:lnSpc>
            </a:pPr>
            <a:r>
              <a:rPr lang="en-US" altLang="zh-CN" sz="3600" b="1" dirty="0">
                <a:solidFill>
                  <a:schemeClr val="bg1"/>
                </a:solidFill>
                <a:latin typeface="华文中宋" pitchFamily="2" charset="-122"/>
                <a:ea typeface="华文中宋" pitchFamily="2" charset="-122"/>
              </a:rPr>
              <a:t>——</a:t>
            </a:r>
            <a:r>
              <a:rPr lang="zh-CN" altLang="en-US" sz="3600" b="1" dirty="0">
                <a:solidFill>
                  <a:schemeClr val="bg1"/>
                </a:solidFill>
                <a:latin typeface="华文中宋" pitchFamily="2" charset="-122"/>
                <a:ea typeface="华文中宋" pitchFamily="2" charset="-122"/>
              </a:rPr>
              <a:t>马云</a:t>
            </a:r>
            <a:r>
              <a:rPr lang="zh-CN" altLang="en-US" sz="3600" b="1" dirty="0">
                <a:latin typeface="华文中宋" pitchFamily="2" charset="-122"/>
                <a:ea typeface="华文中宋"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782"/>
                                        </p:tgtEl>
                                        <p:attrNameLst>
                                          <p:attrName>style.visibility</p:attrName>
                                        </p:attrNameLst>
                                      </p:cBhvr>
                                      <p:to>
                                        <p:strVal val="visible"/>
                                      </p:to>
                                    </p:set>
                                    <p:animEffect transition="in" filter="fade">
                                      <p:cBhvr>
                                        <p:cTn id="7" dur="1000"/>
                                        <p:tgtEl>
                                          <p:spTgt spid="32782"/>
                                        </p:tgtEl>
                                      </p:cBhvr>
                                    </p:animEffect>
                                    <p:anim calcmode="lin" valueType="num">
                                      <p:cBhvr>
                                        <p:cTn id="8" dur="1000" fill="hold"/>
                                        <p:tgtEl>
                                          <p:spTgt spid="32782"/>
                                        </p:tgtEl>
                                        <p:attrNameLst>
                                          <p:attrName>ppt_x</p:attrName>
                                        </p:attrNameLst>
                                      </p:cBhvr>
                                      <p:tavLst>
                                        <p:tav tm="0">
                                          <p:val>
                                            <p:strVal val="#ppt_x"/>
                                          </p:val>
                                        </p:tav>
                                        <p:tav tm="100000">
                                          <p:val>
                                            <p:strVal val="#ppt_x"/>
                                          </p:val>
                                        </p:tav>
                                      </p:tavLst>
                                    </p:anim>
                                    <p:anim calcmode="lin" valueType="num">
                                      <p:cBhvr>
                                        <p:cTn id="9" dur="1000" fill="hold"/>
                                        <p:tgtEl>
                                          <p:spTgt spid="327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960807" y="1439857"/>
            <a:ext cx="3600460" cy="3600460"/>
            <a:chOff x="3960807" y="1439857"/>
            <a:chExt cx="3600460" cy="3600460"/>
          </a:xfrm>
        </p:grpSpPr>
        <p:sp>
          <p:nvSpPr>
            <p:cNvPr id="16" name="椭圆 15"/>
            <p:cNvSpPr/>
            <p:nvPr/>
          </p:nvSpPr>
          <p:spPr>
            <a:xfrm>
              <a:off x="3960807" y="1439857"/>
              <a:ext cx="3600460" cy="3600460"/>
            </a:xfrm>
            <a:prstGeom prst="ellipse">
              <a:avLst/>
            </a:prstGeom>
            <a:solidFill>
              <a:schemeClr val="tx1">
                <a:lumMod val="85000"/>
                <a:lumOff val="1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475224" y="2618050"/>
              <a:ext cx="2339102" cy="1337797"/>
              <a:chOff x="4577067" y="2423019"/>
              <a:chExt cx="2339102" cy="1337797"/>
            </a:xfrm>
          </p:grpSpPr>
          <p:grpSp>
            <p:nvGrpSpPr>
              <p:cNvPr id="5" name="组合 4"/>
              <p:cNvGrpSpPr/>
              <p:nvPr/>
            </p:nvGrpSpPr>
            <p:grpSpPr>
              <a:xfrm>
                <a:off x="4577067" y="2423019"/>
                <a:ext cx="2339102" cy="1015663"/>
                <a:chOff x="4577067" y="2423019"/>
                <a:chExt cx="2339102" cy="1015663"/>
              </a:xfrm>
            </p:grpSpPr>
            <p:sp>
              <p:nvSpPr>
                <p:cNvPr id="2" name="TextBox 1"/>
                <p:cNvSpPr txBox="1"/>
                <p:nvPr/>
              </p:nvSpPr>
              <p:spPr>
                <a:xfrm>
                  <a:off x="4577067" y="2423019"/>
                  <a:ext cx="2339102" cy="646331"/>
                </a:xfrm>
                <a:prstGeom prst="rect">
                  <a:avLst/>
                </a:prstGeom>
                <a:noFill/>
              </p:spPr>
              <p:txBody>
                <a:bodyPr wrap="none" rtlCol="0">
                  <a:spAutoFit/>
                </a:bodyPr>
                <a:lstStyle/>
                <a:p>
                  <a:r>
                    <a:rPr lang="zh-CN" altLang="en-US" sz="3600" b="1" spc="600" dirty="0" smtClean="0">
                      <a:solidFill>
                        <a:schemeClr val="bg1"/>
                      </a:solidFill>
                      <a:latin typeface="微软雅黑" pitchFamily="34" charset="-122"/>
                      <a:ea typeface="微软雅黑" pitchFamily="34" charset="-122"/>
                    </a:rPr>
                    <a:t>感谢聆听</a:t>
                  </a:r>
                  <a:endParaRPr lang="zh-CN" altLang="en-US" sz="3600" b="1" spc="600" dirty="0">
                    <a:solidFill>
                      <a:schemeClr val="bg1"/>
                    </a:solidFill>
                    <a:latin typeface="微软雅黑" pitchFamily="34" charset="-122"/>
                    <a:ea typeface="微软雅黑" pitchFamily="34" charset="-122"/>
                  </a:endParaRPr>
                </a:p>
              </p:txBody>
            </p:sp>
            <p:sp>
              <p:nvSpPr>
                <p:cNvPr id="3" name="TextBox 2"/>
                <p:cNvSpPr txBox="1"/>
                <p:nvPr/>
              </p:nvSpPr>
              <p:spPr>
                <a:xfrm>
                  <a:off x="5310605" y="3069350"/>
                  <a:ext cx="1124026" cy="369332"/>
                </a:xfrm>
                <a:prstGeom prst="rect">
                  <a:avLst/>
                </a:prstGeom>
                <a:noFill/>
              </p:spPr>
              <p:txBody>
                <a:bodyPr wrap="none" rtlCol="0">
                  <a:spAutoFit/>
                </a:bodyPr>
                <a:lstStyle/>
                <a:p>
                  <a:r>
                    <a:rPr lang="en-US" altLang="zh-CN" dirty="0" smtClean="0">
                      <a:solidFill>
                        <a:schemeClr val="bg1">
                          <a:lumMod val="65000"/>
                        </a:schemeClr>
                      </a:solidFill>
                      <a:latin typeface="微软雅黑" pitchFamily="34" charset="-122"/>
                      <a:ea typeface="微软雅黑" pitchFamily="34" charset="-122"/>
                    </a:rPr>
                    <a:t>THANKS</a:t>
                  </a:r>
                  <a:endParaRPr lang="zh-CN" altLang="en-US" dirty="0">
                    <a:solidFill>
                      <a:schemeClr val="bg1">
                        <a:lumMod val="65000"/>
                      </a:schemeClr>
                    </a:solidFill>
                    <a:latin typeface="微软雅黑" pitchFamily="34" charset="-122"/>
                    <a:ea typeface="微软雅黑" pitchFamily="34" charset="-122"/>
                  </a:endParaRPr>
                </a:p>
              </p:txBody>
            </p:sp>
          </p:grpSp>
          <p:sp>
            <p:nvSpPr>
              <p:cNvPr id="4" name="Freeform 77"/>
              <p:cNvSpPr>
                <a:spLocks/>
              </p:cNvSpPr>
              <p:nvPr/>
            </p:nvSpPr>
            <p:spPr bwMode="auto">
              <a:xfrm>
                <a:off x="5620618" y="3472816"/>
                <a:ext cx="252000" cy="288000"/>
              </a:xfrm>
              <a:custGeom>
                <a:avLst/>
                <a:gdLst>
                  <a:gd name="T0" fmla="*/ 22400 w 44"/>
                  <a:gd name="T1" fmla="*/ 759 h 49"/>
                  <a:gd name="T2" fmla="*/ 23166 w 44"/>
                  <a:gd name="T3" fmla="*/ 3125 h 49"/>
                  <a:gd name="T4" fmla="*/ 29638 w 44"/>
                  <a:gd name="T5" fmla="*/ 26154 h 49"/>
                  <a:gd name="T6" fmla="*/ 24831 w 44"/>
                  <a:gd name="T7" fmla="*/ 30181 h 49"/>
                  <a:gd name="T8" fmla="*/ 25570 w 44"/>
                  <a:gd name="T9" fmla="*/ 26886 h 49"/>
                  <a:gd name="T10" fmla="*/ 23166 w 44"/>
                  <a:gd name="T11" fmla="*/ 12698 h 49"/>
                  <a:gd name="T12" fmla="*/ 20762 w 44"/>
                  <a:gd name="T13" fmla="*/ 11063 h 49"/>
                  <a:gd name="T14" fmla="*/ 19996 w 44"/>
                  <a:gd name="T15" fmla="*/ 16582 h 49"/>
                  <a:gd name="T16" fmla="*/ 17593 w 44"/>
                  <a:gd name="T17" fmla="*/ 28520 h 49"/>
                  <a:gd name="T18" fmla="*/ 15949 w 44"/>
                  <a:gd name="T19" fmla="*/ 35700 h 49"/>
                  <a:gd name="T20" fmla="*/ 5573 w 44"/>
                  <a:gd name="T21" fmla="*/ 38093 h 49"/>
                  <a:gd name="T22" fmla="*/ 1670 w 44"/>
                  <a:gd name="T23" fmla="*/ 34065 h 49"/>
                  <a:gd name="T24" fmla="*/ 7211 w 44"/>
                  <a:gd name="T25" fmla="*/ 24493 h 49"/>
                  <a:gd name="T26" fmla="*/ 12785 w 44"/>
                  <a:gd name="T27" fmla="*/ 26886 h 49"/>
                  <a:gd name="T28" fmla="*/ 14455 w 44"/>
                  <a:gd name="T29" fmla="*/ 27788 h 49"/>
                  <a:gd name="T30" fmla="*/ 15189 w 44"/>
                  <a:gd name="T31" fmla="*/ 24493 h 49"/>
                  <a:gd name="T32" fmla="*/ 19262 w 44"/>
                  <a:gd name="T33" fmla="*/ 4027 h 49"/>
                  <a:gd name="T34" fmla="*/ 19996 w 44"/>
                  <a:gd name="T35" fmla="*/ 759 h 49"/>
                  <a:gd name="T36" fmla="*/ 22400 w 44"/>
                  <a:gd name="T37" fmla="*/ 759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49">
                    <a:moveTo>
                      <a:pt x="28" y="1"/>
                    </a:moveTo>
                    <a:cubicBezTo>
                      <a:pt x="29" y="2"/>
                      <a:pt x="29" y="3"/>
                      <a:pt x="29" y="4"/>
                    </a:cubicBezTo>
                    <a:cubicBezTo>
                      <a:pt x="33" y="13"/>
                      <a:pt x="44" y="21"/>
                      <a:pt x="37" y="33"/>
                    </a:cubicBezTo>
                    <a:cubicBezTo>
                      <a:pt x="36" y="34"/>
                      <a:pt x="32" y="39"/>
                      <a:pt x="31" y="38"/>
                    </a:cubicBezTo>
                    <a:cubicBezTo>
                      <a:pt x="30" y="37"/>
                      <a:pt x="32" y="36"/>
                      <a:pt x="32" y="34"/>
                    </a:cubicBezTo>
                    <a:cubicBezTo>
                      <a:pt x="36" y="28"/>
                      <a:pt x="33" y="21"/>
                      <a:pt x="29" y="16"/>
                    </a:cubicBezTo>
                    <a:cubicBezTo>
                      <a:pt x="28" y="16"/>
                      <a:pt x="27" y="14"/>
                      <a:pt x="26" y="14"/>
                    </a:cubicBezTo>
                    <a:cubicBezTo>
                      <a:pt x="26" y="14"/>
                      <a:pt x="25" y="21"/>
                      <a:pt x="25" y="21"/>
                    </a:cubicBezTo>
                    <a:cubicBezTo>
                      <a:pt x="24" y="26"/>
                      <a:pt x="23" y="30"/>
                      <a:pt x="22" y="36"/>
                    </a:cubicBezTo>
                    <a:cubicBezTo>
                      <a:pt x="22" y="39"/>
                      <a:pt x="22" y="42"/>
                      <a:pt x="20" y="45"/>
                    </a:cubicBezTo>
                    <a:cubicBezTo>
                      <a:pt x="17" y="48"/>
                      <a:pt x="10" y="49"/>
                      <a:pt x="7" y="48"/>
                    </a:cubicBezTo>
                    <a:cubicBezTo>
                      <a:pt x="4" y="47"/>
                      <a:pt x="2" y="45"/>
                      <a:pt x="2" y="43"/>
                    </a:cubicBezTo>
                    <a:cubicBezTo>
                      <a:pt x="0" y="38"/>
                      <a:pt x="4" y="32"/>
                      <a:pt x="9" y="31"/>
                    </a:cubicBezTo>
                    <a:cubicBezTo>
                      <a:pt x="12" y="31"/>
                      <a:pt x="14" y="32"/>
                      <a:pt x="16" y="34"/>
                    </a:cubicBezTo>
                    <a:cubicBezTo>
                      <a:pt x="17" y="34"/>
                      <a:pt x="18" y="35"/>
                      <a:pt x="18" y="35"/>
                    </a:cubicBezTo>
                    <a:cubicBezTo>
                      <a:pt x="19" y="35"/>
                      <a:pt x="19" y="31"/>
                      <a:pt x="19" y="31"/>
                    </a:cubicBezTo>
                    <a:cubicBezTo>
                      <a:pt x="20" y="22"/>
                      <a:pt x="22" y="14"/>
                      <a:pt x="24" y="5"/>
                    </a:cubicBezTo>
                    <a:cubicBezTo>
                      <a:pt x="24" y="4"/>
                      <a:pt x="25" y="1"/>
                      <a:pt x="25" y="1"/>
                    </a:cubicBezTo>
                    <a:cubicBezTo>
                      <a:pt x="25" y="0"/>
                      <a:pt x="28" y="1"/>
                      <a:pt x="28" y="1"/>
                    </a:cubicBezTo>
                    <a:close/>
                  </a:path>
                </a:pathLst>
              </a:custGeom>
              <a:solidFill>
                <a:schemeClr val="bg1">
                  <a:lumMod val="65000"/>
                </a:schemeClr>
              </a:solidFill>
              <a:ln>
                <a:noFill/>
              </a:ln>
              <a:extLst/>
            </p:spPr>
            <p:txBody>
              <a:bodyPr/>
              <a:lstStyle/>
              <a:p>
                <a:endParaRPr lang="zh-CN" altLang="en-US">
                  <a:solidFill>
                    <a:schemeClr val="bg1">
                      <a:lumMod val="65000"/>
                    </a:schemeClr>
                  </a:solidFill>
                </a:endParaRPr>
              </a:p>
            </p:txBody>
          </p:sp>
        </p:grpSp>
      </p:grpSp>
    </p:spTree>
    <p:extLst>
      <p:ext uri="{BB962C8B-B14F-4D97-AF65-F5344CB8AC3E}">
        <p14:creationId xmlns:p14="http://schemas.microsoft.com/office/powerpoint/2010/main" xmlns="" val="3786282449"/>
      </p:ext>
    </p:extLst>
  </p:cSld>
  <p:clrMapOvr>
    <a:masterClrMapping/>
  </p:clrMapOvr>
  <mc:AlternateContent xmlns:mc="http://schemas.openxmlformats.org/markup-compatibility/2006">
    <mc:Choice xmlns:p14="http://schemas.microsoft.com/office/powerpoint/2010/main" xmlns="" Requires="p14">
      <p:transition spd="slow" p14:dur="15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4608830" y="1008027"/>
            <a:ext cx="6625193" cy="5328144"/>
          </a:xfrm>
          <a:prstGeom prst="rect">
            <a:avLst/>
          </a:prstGeom>
          <a:noFill/>
          <a:ln w="9525">
            <a:noFill/>
            <a:miter lim="800000"/>
            <a:headEnd/>
            <a:tailEnd/>
          </a:ln>
          <a:effectLst/>
        </p:spPr>
        <p:txBody>
          <a:bodyPr/>
          <a:lstStyle/>
          <a:p>
            <a:pPr marL="342900" indent="-342900" eaLnBrk="0" hangingPunct="0">
              <a:lnSpc>
                <a:spcPct val="90000"/>
              </a:lnSpc>
              <a:spcBef>
                <a:spcPct val="20000"/>
              </a:spcBef>
              <a:buFontTx/>
              <a:buNone/>
            </a:pPr>
            <a:r>
              <a:rPr lang="en-US" altLang="zh-CN" sz="2400" b="1"/>
              <a:t>    </a:t>
            </a:r>
            <a:endParaRPr lang="en-US" altLang="zh-CN" sz="2400">
              <a:latin typeface="隶书" pitchFamily="49" charset="-122"/>
              <a:ea typeface="隶书" pitchFamily="49" charset="-122"/>
            </a:endParaRPr>
          </a:p>
        </p:txBody>
      </p:sp>
      <p:sp>
        <p:nvSpPr>
          <p:cNvPr id="11270" name="Text Box 6"/>
          <p:cNvSpPr txBox="1">
            <a:spLocks noChangeArrowheads="1"/>
          </p:cNvSpPr>
          <p:nvPr/>
        </p:nvSpPr>
        <p:spPr bwMode="auto">
          <a:xfrm>
            <a:off x="5134390" y="1008027"/>
            <a:ext cx="6099633" cy="4832092"/>
          </a:xfrm>
          <a:prstGeom prst="rect">
            <a:avLst/>
          </a:prstGeom>
          <a:noFill/>
          <a:ln w="9525">
            <a:noFill/>
            <a:miter lim="800000"/>
            <a:headEnd/>
            <a:tailEnd/>
          </a:ln>
          <a:effectLst/>
        </p:spPr>
        <p:txBody>
          <a:bodyPr wrap="square">
            <a:spAutoFit/>
          </a:bodyPr>
          <a:lstStyle/>
          <a:p>
            <a:r>
              <a:rPr lang="zh-CN" altLang="en-US" sz="2800" b="1" dirty="0">
                <a:solidFill>
                  <a:schemeClr val="bg1"/>
                </a:solidFill>
              </a:rPr>
              <a:t>大多数的人就像是落叶一样， </a:t>
            </a:r>
            <a:r>
              <a:rPr lang="zh-CN" altLang="en-US" sz="2800" dirty="0">
                <a:solidFill>
                  <a:schemeClr val="bg1"/>
                </a:solidFill>
              </a:rPr>
              <a:t/>
            </a:r>
            <a:br>
              <a:rPr lang="zh-CN" altLang="en-US" sz="2800" dirty="0">
                <a:solidFill>
                  <a:schemeClr val="bg1"/>
                </a:solidFill>
              </a:rPr>
            </a:br>
            <a:r>
              <a:rPr lang="zh-CN" altLang="en-US" sz="2800" b="1" dirty="0">
                <a:solidFill>
                  <a:schemeClr val="bg1"/>
                </a:solidFill>
              </a:rPr>
              <a:t>在空中随风飘游、翻飞、荡漾，</a:t>
            </a:r>
          </a:p>
          <a:p>
            <a:r>
              <a:rPr lang="zh-CN" altLang="en-US" sz="2800" b="1" dirty="0">
                <a:solidFill>
                  <a:schemeClr val="bg1"/>
                </a:solidFill>
              </a:rPr>
              <a:t> 最后落到地上。 </a:t>
            </a:r>
            <a:br>
              <a:rPr lang="zh-CN" altLang="en-US" sz="2800" b="1" dirty="0">
                <a:solidFill>
                  <a:schemeClr val="bg1"/>
                </a:solidFill>
              </a:rPr>
            </a:br>
            <a:r>
              <a:rPr lang="zh-CN" altLang="en-US" sz="2800" b="1" dirty="0">
                <a:solidFill>
                  <a:schemeClr val="bg1"/>
                </a:solidFill>
              </a:rPr>
              <a:t>一小部分人像是天上的星星， </a:t>
            </a:r>
            <a:br>
              <a:rPr lang="zh-CN" altLang="en-US" sz="2800" b="1" dirty="0">
                <a:solidFill>
                  <a:schemeClr val="bg1"/>
                </a:solidFill>
              </a:rPr>
            </a:br>
            <a:r>
              <a:rPr lang="zh-CN" altLang="en-US" sz="2800" b="1" dirty="0">
                <a:solidFill>
                  <a:schemeClr val="bg1"/>
                </a:solidFill>
              </a:rPr>
              <a:t>永远走在一条固定的途径上， </a:t>
            </a:r>
            <a:br>
              <a:rPr lang="zh-CN" altLang="en-US" sz="2800" b="1" dirty="0">
                <a:solidFill>
                  <a:schemeClr val="bg1"/>
                </a:solidFill>
              </a:rPr>
            </a:br>
            <a:r>
              <a:rPr lang="zh-CN" altLang="en-US" sz="2800" b="1" dirty="0">
                <a:solidFill>
                  <a:schemeClr val="bg1"/>
                </a:solidFill>
              </a:rPr>
              <a:t>地上的风吹不倒他们， </a:t>
            </a:r>
            <a:br>
              <a:rPr lang="zh-CN" altLang="en-US" sz="2800" b="1" dirty="0">
                <a:solidFill>
                  <a:schemeClr val="bg1"/>
                </a:solidFill>
              </a:rPr>
            </a:br>
            <a:r>
              <a:rPr lang="zh-CN" altLang="en-US" sz="2800" b="1" dirty="0">
                <a:solidFill>
                  <a:schemeClr val="bg1"/>
                </a:solidFill>
              </a:rPr>
              <a:t>在他们内心中有自己的引导者和方向。 </a:t>
            </a:r>
            <a:br>
              <a:rPr lang="zh-CN" altLang="en-US" sz="2800" b="1" dirty="0">
                <a:solidFill>
                  <a:schemeClr val="bg1"/>
                </a:solidFill>
              </a:rPr>
            </a:br>
            <a:r>
              <a:rPr lang="zh-CN" altLang="en-US" sz="2800" b="1" dirty="0">
                <a:solidFill>
                  <a:schemeClr val="bg1"/>
                </a:solidFill>
              </a:rPr>
              <a:t>            </a:t>
            </a:r>
          </a:p>
          <a:p>
            <a:r>
              <a:rPr lang="zh-CN" altLang="en-US" sz="2800" b="1" dirty="0">
                <a:solidFill>
                  <a:schemeClr val="bg1"/>
                </a:solidFill>
              </a:rPr>
              <a:t>   </a:t>
            </a:r>
            <a:r>
              <a:rPr lang="en-US" altLang="zh-CN" sz="2800" b="1" dirty="0">
                <a:solidFill>
                  <a:schemeClr val="bg1"/>
                </a:solidFill>
              </a:rPr>
              <a:t>—— </a:t>
            </a:r>
            <a:r>
              <a:rPr lang="zh-CN" altLang="en-US" sz="2800" b="1" dirty="0">
                <a:solidFill>
                  <a:schemeClr val="bg1"/>
                </a:solidFill>
              </a:rPr>
              <a:t>赫曼</a:t>
            </a:r>
            <a:r>
              <a:rPr lang="en-US" altLang="zh-CN" sz="2800" b="1" dirty="0">
                <a:solidFill>
                  <a:schemeClr val="bg1"/>
                </a:solidFill>
              </a:rPr>
              <a:t>·</a:t>
            </a:r>
            <a:r>
              <a:rPr lang="zh-CN" altLang="en-US" sz="2800" b="1" dirty="0">
                <a:solidFill>
                  <a:schemeClr val="bg1"/>
                </a:solidFill>
              </a:rPr>
              <a:t>赫塞</a:t>
            </a:r>
            <a:r>
              <a:rPr lang="zh-CN" altLang="en-US" sz="2800" dirty="0">
                <a:solidFill>
                  <a:schemeClr val="bg1"/>
                </a:solidFill>
              </a:rPr>
              <a:t>（</a:t>
            </a:r>
            <a:r>
              <a:rPr lang="en-US" altLang="zh-CN" sz="2800" dirty="0">
                <a:solidFill>
                  <a:schemeClr val="bg1"/>
                </a:solidFill>
              </a:rPr>
              <a:t>Hermann </a:t>
            </a:r>
            <a:r>
              <a:rPr lang="en-US" altLang="zh-CN" sz="2800" dirty="0" err="1">
                <a:solidFill>
                  <a:schemeClr val="bg1"/>
                </a:solidFill>
              </a:rPr>
              <a:t>Hesse</a:t>
            </a:r>
            <a:r>
              <a:rPr lang="zh-CN" altLang="en-US" sz="2800" dirty="0">
                <a:solidFill>
                  <a:schemeClr val="bg1"/>
                </a:solidFill>
              </a:rPr>
              <a:t>）</a:t>
            </a:r>
          </a:p>
          <a:p>
            <a:r>
              <a:rPr lang="zh-CN" altLang="en-US" sz="2800" dirty="0"/>
              <a:t/>
            </a:r>
            <a:br>
              <a:rPr lang="zh-CN" altLang="en-US" sz="2800" dirty="0"/>
            </a:br>
            <a:endParaRPr lang="zh-CN" altLang="en-US" sz="2800" dirty="0"/>
          </a:p>
        </p:txBody>
      </p:sp>
      <p:pic>
        <p:nvPicPr>
          <p:cNvPr id="61442" name="Picture 2" descr="http://www.gog.com.cn/pic/0/11/02/54/11025455_519348.jpg"/>
          <p:cNvPicPr>
            <a:picLocks noChangeAspect="1" noChangeArrowheads="1"/>
          </p:cNvPicPr>
          <p:nvPr/>
        </p:nvPicPr>
        <p:blipFill>
          <a:blip r:embed="rId2"/>
          <a:srcRect/>
          <a:stretch>
            <a:fillRect/>
          </a:stretch>
        </p:blipFill>
        <p:spPr bwMode="auto">
          <a:xfrm>
            <a:off x="379397" y="369879"/>
            <a:ext cx="4050045" cy="5718664"/>
          </a:xfrm>
          <a:prstGeom prst="rect">
            <a:avLst/>
          </a:prstGeom>
          <a:noFill/>
        </p:spPr>
      </p:pic>
      <p:sp>
        <p:nvSpPr>
          <p:cNvPr id="61444" name="AutoShape 4" descr="http://img0.imgtn.bdimg.com/it/u=769363270,2955181097&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zh-CN" altLang="zh-CN"/>
          </a:p>
        </p:txBody>
      </p:sp>
      <p:pic>
        <p:nvPicPr>
          <p:cNvPr id="12291" name="Picture 3" descr="F200511211301432244618565"/>
          <p:cNvPicPr>
            <a:picLocks noGrp="1" noChangeAspect="1" noChangeArrowheads="1"/>
          </p:cNvPicPr>
          <p:nvPr>
            <p:ph type="body" idx="1"/>
          </p:nvPr>
        </p:nvPicPr>
        <p:blipFill>
          <a:blip r:embed="rId2"/>
          <a:srcRect/>
          <a:stretch>
            <a:fillRect/>
          </a:stretch>
        </p:blipFill>
        <p:spPr>
          <a:xfrm>
            <a:off x="0" y="0"/>
            <a:ext cx="11522075" cy="6480175"/>
          </a:xfrm>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1797</TotalTime>
  <Words>2982</Words>
  <PresentationFormat>自定义</PresentationFormat>
  <Paragraphs>264</Paragraphs>
  <Slides>76</Slides>
  <Notes>4</Notes>
  <HiddenSlides>0</HiddenSlides>
  <MMClips>0</MMClips>
  <ScaleCrop>false</ScaleCrop>
  <HeadingPairs>
    <vt:vector size="4" baseType="variant">
      <vt:variant>
        <vt:lpstr>主题</vt:lpstr>
      </vt:variant>
      <vt:variant>
        <vt:i4>1</vt:i4>
      </vt:variant>
      <vt:variant>
        <vt:lpstr>幻灯片标题</vt:lpstr>
      </vt:variant>
      <vt:variant>
        <vt:i4>76</vt:i4>
      </vt:variant>
    </vt:vector>
  </HeadingPairs>
  <TitlesOfParts>
    <vt:vector size="77" baseType="lpstr">
      <vt:lpstr>第一PPT，www.1ppt.com</vt:lpstr>
      <vt:lpstr>幻灯片 1</vt:lpstr>
      <vt:lpstr>幻灯片 2</vt:lpstr>
      <vt:lpstr>幻灯片 3</vt:lpstr>
      <vt:lpstr>三个工人</vt:lpstr>
      <vt:lpstr>幻灯片 5</vt:lpstr>
      <vt:lpstr>幻灯片 6</vt:lpstr>
      <vt:lpstr>幻灯片 7</vt:lpstr>
      <vt:lpstr>幻灯片 8</vt:lpstr>
      <vt:lpstr>幻灯片 9</vt:lpstr>
      <vt:lpstr>幻灯片 10</vt:lpstr>
      <vt:lpstr>高考生对所选专业与学校的了解程度</vt:lpstr>
      <vt:lpstr>大学生对自己专业的满意程度</vt:lpstr>
      <vt:lpstr>高考状元  职场失利</vt:lpstr>
      <vt:lpstr>幻灯片 14</vt:lpstr>
      <vt:lpstr>幻灯片 15</vt:lpstr>
      <vt:lpstr>幻灯片 16</vt:lpstr>
      <vt:lpstr>幻灯片 17</vt:lpstr>
      <vt:lpstr>幻灯片 18</vt:lpstr>
      <vt:lpstr>基本概念</vt:lpstr>
      <vt:lpstr>中学生需要职业生涯规划吗？</vt:lpstr>
      <vt:lpstr>中学生职业生涯规划</vt:lpstr>
      <vt:lpstr>职业生涯规划模式</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2017-02-16T02:06:51Z</dcterms:created>
  <dcterms:modified xsi:type="dcterms:W3CDTF">2018-11-12T01:26:56Z</dcterms:modified>
</cp:coreProperties>
</file>