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37" r:id="rId2"/>
    <p:sldId id="339" r:id="rId3"/>
    <p:sldId id="346" r:id="rId4"/>
    <p:sldId id="325" r:id="rId5"/>
    <p:sldId id="326" r:id="rId6"/>
    <p:sldId id="328" r:id="rId7"/>
    <p:sldId id="330" r:id="rId8"/>
    <p:sldId id="340" r:id="rId9"/>
    <p:sldId id="341" r:id="rId10"/>
    <p:sldId id="343" r:id="rId11"/>
    <p:sldId id="342" r:id="rId12"/>
    <p:sldId id="345" r:id="rId13"/>
    <p:sldId id="344" r:id="rId14"/>
    <p:sldId id="34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14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9" autoAdjust="0"/>
    <p:restoredTop sz="94660"/>
  </p:normalViewPr>
  <p:slideViewPr>
    <p:cSldViewPr>
      <p:cViewPr varScale="1">
        <p:scale>
          <a:sx n="54" d="100"/>
          <a:sy n="54" d="100"/>
        </p:scale>
        <p:origin x="75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771D-681B-452A-9852-2268395C7E82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634D-2F2C-4B5B-8114-6578946827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634D-2F2C-4B5B-8114-6578946827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43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E92E-546E-4AF5-AEA1-3ADC58F29674}" type="datetimeFigureOut">
              <a:rPr lang="zh-CN" altLang="en-US" smtClean="0"/>
              <a:t>2018-10-05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06B4-3111-42ED-A271-C6A0970B9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602E5-FE0E-46EF-9A38-CEEAA67E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44624"/>
            <a:ext cx="4379282" cy="33843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latin typeface="华文彩云" panose="02010800040101010101" pitchFamily="2" charset="-122"/>
                <a:ea typeface="华文彩云" panose="02010800040101010101" pitchFamily="2" charset="-122"/>
              </a:rPr>
              <a:t>  </a:t>
            </a:r>
            <a:r>
              <a:rPr lang="zh-CN" altLang="en-US" sz="4900" dirty="0">
                <a:latin typeface="华文彩云" panose="02010800040101010101" pitchFamily="2" charset="-122"/>
                <a:ea typeface="华文彩云" panose="02010800040101010101" pitchFamily="2" charset="-122"/>
              </a:rPr>
              <a:t>影响世界的</a:t>
            </a:r>
            <a:br>
              <a:rPr lang="en-US" altLang="zh-CN" sz="7300" dirty="0">
                <a:latin typeface="华文彩云" panose="02010800040101010101" pitchFamily="2" charset="-122"/>
                <a:ea typeface="华文彩云" panose="02010800040101010101" pitchFamily="2" charset="-122"/>
              </a:rPr>
            </a:br>
            <a:r>
              <a:rPr lang="zh-CN" altLang="en-US" sz="88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工业革命</a:t>
            </a:r>
            <a:endParaRPr lang="zh-CN" altLang="en-US" sz="7200" b="1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469525" cy="2969958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311" y="719475"/>
            <a:ext cx="1515618" cy="151561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9" name="内容占位符 9" descr="图片包含 文字, 地图&#10;&#10;已生成极高可信度的说明">
            <a:extLst>
              <a:ext uri="{FF2B5EF4-FFF2-40B4-BE49-F238E27FC236}">
                <a16:creationId xmlns:a16="http://schemas.microsoft.com/office/drawing/2014/main" id="{A5D9A6D7-6509-4C18-A216-3DBDBC504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" b="6"/>
          <a:stretch/>
        </p:blipFill>
        <p:spPr>
          <a:xfrm>
            <a:off x="3969115" y="836712"/>
            <a:ext cx="1268730" cy="1268730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37" y="4464353"/>
            <a:ext cx="2729871" cy="2390882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3283" y="2707560"/>
            <a:ext cx="2451435" cy="245143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http://img.mp.itc.cn/upload/20160526/ed3d42b4b9144376bb86c860424b0467_th.jpg">
            <a:extLst>
              <a:ext uri="{FF2B5EF4-FFF2-40B4-BE49-F238E27FC236}">
                <a16:creationId xmlns:a16="http://schemas.microsoft.com/office/drawing/2014/main" id="{30C589F5-D360-48CF-A7E4-3325822A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6" b="4"/>
          <a:stretch/>
        </p:blipFill>
        <p:spPr bwMode="auto">
          <a:xfrm>
            <a:off x="-1" y="10"/>
            <a:ext cx="3330572" cy="2830995"/>
          </a:xfrm>
          <a:custGeom>
            <a:avLst/>
            <a:gdLst>
              <a:gd name="connsiteX0" fmla="*/ 0 w 3904500"/>
              <a:gd name="connsiteY0" fmla="*/ 0 h 3318846"/>
              <a:gd name="connsiteX1" fmla="*/ 3550823 w 3904500"/>
              <a:gd name="connsiteY1" fmla="*/ 0 h 3318846"/>
              <a:gd name="connsiteX2" fmla="*/ 3646046 w 3904500"/>
              <a:gd name="connsiteY2" fmla="*/ 156742 h 3318846"/>
              <a:gd name="connsiteX3" fmla="*/ 3904500 w 3904500"/>
              <a:gd name="connsiteY3" fmla="*/ 1177456 h 3318846"/>
              <a:gd name="connsiteX4" fmla="*/ 1763110 w 3904500"/>
              <a:gd name="connsiteY4" fmla="*/ 3318846 h 3318846"/>
              <a:gd name="connsiteX5" fmla="*/ 110709 w 3904500"/>
              <a:gd name="connsiteY5" fmla="*/ 2539579 h 3318846"/>
              <a:gd name="connsiteX6" fmla="*/ 0 w 3904500"/>
              <a:gd name="connsiteY6" fmla="*/ 2391530 h 331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9389CEAB-03BC-47CA-8604-7DA5D8D1E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 r="-5" b="8608"/>
          <a:stretch/>
        </p:blipFill>
        <p:spPr bwMode="auto">
          <a:xfrm>
            <a:off x="2436728" y="2831005"/>
            <a:ext cx="2166752" cy="2166752"/>
          </a:xfrm>
          <a:custGeom>
            <a:avLst/>
            <a:gdLst>
              <a:gd name="connsiteX0" fmla="*/ 1252728 w 2505456"/>
              <a:gd name="connsiteY0" fmla="*/ 0 h 2505456"/>
              <a:gd name="connsiteX1" fmla="*/ 2505456 w 2505456"/>
              <a:gd name="connsiteY1" fmla="*/ 1252728 h 2505456"/>
              <a:gd name="connsiteX2" fmla="*/ 1252728 w 2505456"/>
              <a:gd name="connsiteY2" fmla="*/ 2505456 h 2505456"/>
              <a:gd name="connsiteX3" fmla="*/ 0 w 2505456"/>
              <a:gd name="connsiteY3" fmla="*/ 1252728 h 2505456"/>
              <a:gd name="connsiteX4" fmla="*/ 1252728 w 2505456"/>
              <a:gd name="connsiteY4" fmla="*/ 0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3.jpeg">
            <a:extLst>
              <a:ext uri="{FF2B5EF4-FFF2-40B4-BE49-F238E27FC236}">
                <a16:creationId xmlns:a16="http://schemas.microsoft.com/office/drawing/2014/main" id="{AB2A8D34-3171-49FD-8FFB-E8DB3F796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r="-3" b="18785"/>
          <a:stretch/>
        </p:blipFill>
        <p:spPr bwMode="auto">
          <a:xfrm>
            <a:off x="-7935" y="4604845"/>
            <a:ext cx="2589015" cy="2253155"/>
          </a:xfrm>
          <a:custGeom>
            <a:avLst/>
            <a:gdLst>
              <a:gd name="connsiteX0" fmla="*/ 1360112 w 3050387"/>
              <a:gd name="connsiteY0" fmla="*/ 0 h 2654675"/>
              <a:gd name="connsiteX1" fmla="*/ 3050387 w 3050387"/>
              <a:gd name="connsiteY1" fmla="*/ 1690275 h 2654675"/>
              <a:gd name="connsiteX2" fmla="*/ 2761715 w 3050387"/>
              <a:gd name="connsiteY2" fmla="*/ 2635324 h 2654675"/>
              <a:gd name="connsiteX3" fmla="*/ 2747244 w 3050387"/>
              <a:gd name="connsiteY3" fmla="*/ 2654675 h 2654675"/>
              <a:gd name="connsiteX4" fmla="*/ 0 w 3050387"/>
              <a:gd name="connsiteY4" fmla="*/ 2654675 h 2654675"/>
              <a:gd name="connsiteX5" fmla="*/ 0 w 3050387"/>
              <a:gd name="connsiteY5" fmla="*/ 689742 h 2654675"/>
              <a:gd name="connsiteX6" fmla="*/ 55814 w 3050387"/>
              <a:gd name="connsiteY6" fmla="*/ 615103 h 2654675"/>
              <a:gd name="connsiteX7" fmla="*/ 1360112 w 3050387"/>
              <a:gd name="connsiteY7" fmla="*/ 0 h 26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BFA7127E-5DCD-498A-A080-0522D213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512" y="3836171"/>
            <a:ext cx="4032448" cy="1161586"/>
          </a:xfrm>
        </p:spPr>
        <p:txBody>
          <a:bodyPr anchor="t">
            <a:normAutofit/>
          </a:bodyPr>
          <a:lstStyle/>
          <a:p>
            <a:r>
              <a:rPr lang="zh-CN" altLang="en-US" sz="2800" dirty="0"/>
              <a:t>蒸汽时代</a:t>
            </a:r>
            <a:r>
              <a:rPr lang="en-US" altLang="zh-CN" sz="2800" dirty="0"/>
              <a:t>---</a:t>
            </a:r>
            <a:r>
              <a:rPr lang="zh-CN" altLang="en-US" sz="2800" dirty="0"/>
              <a:t>电气时代</a:t>
            </a:r>
            <a:endParaRPr lang="en-US" altLang="zh-CN" sz="2800" dirty="0"/>
          </a:p>
          <a:p>
            <a:r>
              <a:rPr lang="zh-CN" altLang="en-US" sz="2800" dirty="0"/>
              <a:t>独领风骚</a:t>
            </a:r>
            <a:r>
              <a:rPr lang="en-US" altLang="zh-CN" sz="2800" dirty="0"/>
              <a:t>---</a:t>
            </a:r>
            <a:r>
              <a:rPr lang="zh-CN" altLang="en-US" sz="2800" dirty="0"/>
              <a:t>多元互动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sz="2000" dirty="0"/>
          </a:p>
        </p:txBody>
      </p:sp>
      <p:sp>
        <p:nvSpPr>
          <p:cNvPr id="20" name="Content Placeholder 1030">
            <a:extLst>
              <a:ext uri="{FF2B5EF4-FFF2-40B4-BE49-F238E27FC236}">
                <a16:creationId xmlns:a16="http://schemas.microsoft.com/office/drawing/2014/main" id="{AFB6A152-20D8-476F-8CD5-CF577B731A83}"/>
              </a:ext>
            </a:extLst>
          </p:cNvPr>
          <p:cNvSpPr txBox="1">
            <a:spLocks/>
          </p:cNvSpPr>
          <p:nvPr/>
        </p:nvSpPr>
        <p:spPr>
          <a:xfrm>
            <a:off x="4882512" y="5229200"/>
            <a:ext cx="4176464" cy="1161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历史动因</a:t>
            </a:r>
            <a:r>
              <a:rPr lang="en-US" altLang="zh-CN" sz="2800" dirty="0"/>
              <a:t>---</a:t>
            </a:r>
            <a:r>
              <a:rPr lang="zh-CN" altLang="en-US" sz="2800" dirty="0"/>
              <a:t>发展动态</a:t>
            </a:r>
            <a:endParaRPr lang="en-US" altLang="zh-CN" sz="2800" dirty="0"/>
          </a:p>
          <a:p>
            <a:r>
              <a:rPr lang="zh-CN" altLang="en-US" sz="2800" dirty="0"/>
              <a:t>社会生态</a:t>
            </a:r>
            <a:r>
              <a:rPr lang="en-US" altLang="zh-CN" sz="2800" dirty="0"/>
              <a:t>---</a:t>
            </a:r>
            <a:r>
              <a:rPr lang="zh-CN" altLang="en-US" sz="2800" dirty="0"/>
              <a:t>世界面貌</a:t>
            </a:r>
            <a:endParaRPr lang="en-US" altLang="zh-CN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229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469525" cy="2969958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311" y="719475"/>
            <a:ext cx="1515618" cy="151561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内容占位符 9" descr="图片包含 文字, 地图&#10;&#10;已生成极高可信度的说明">
            <a:extLst>
              <a:ext uri="{FF2B5EF4-FFF2-40B4-BE49-F238E27FC236}">
                <a16:creationId xmlns:a16="http://schemas.microsoft.com/office/drawing/2014/main" id="{A5D9A6D7-6509-4C18-A216-3DBDBC504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" b="6"/>
          <a:stretch/>
        </p:blipFill>
        <p:spPr>
          <a:xfrm>
            <a:off x="3969115" y="836712"/>
            <a:ext cx="1268730" cy="1268730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37" y="4464353"/>
            <a:ext cx="2729871" cy="2390882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3283" y="2707560"/>
            <a:ext cx="2451435" cy="245143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://img.mp.itc.cn/upload/20160526/ed3d42b4b9144376bb86c860424b0467_th.jpg">
            <a:extLst>
              <a:ext uri="{FF2B5EF4-FFF2-40B4-BE49-F238E27FC236}">
                <a16:creationId xmlns:a16="http://schemas.microsoft.com/office/drawing/2014/main" id="{30C589F5-D360-48CF-A7E4-3325822A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6" b="4"/>
          <a:stretch/>
        </p:blipFill>
        <p:spPr bwMode="auto">
          <a:xfrm>
            <a:off x="-1" y="10"/>
            <a:ext cx="3330572" cy="2830995"/>
          </a:xfrm>
          <a:custGeom>
            <a:avLst/>
            <a:gdLst>
              <a:gd name="connsiteX0" fmla="*/ 0 w 3904500"/>
              <a:gd name="connsiteY0" fmla="*/ 0 h 3318846"/>
              <a:gd name="connsiteX1" fmla="*/ 3550823 w 3904500"/>
              <a:gd name="connsiteY1" fmla="*/ 0 h 3318846"/>
              <a:gd name="connsiteX2" fmla="*/ 3646046 w 3904500"/>
              <a:gd name="connsiteY2" fmla="*/ 156742 h 3318846"/>
              <a:gd name="connsiteX3" fmla="*/ 3904500 w 3904500"/>
              <a:gd name="connsiteY3" fmla="*/ 1177456 h 3318846"/>
              <a:gd name="connsiteX4" fmla="*/ 1763110 w 3904500"/>
              <a:gd name="connsiteY4" fmla="*/ 3318846 h 3318846"/>
              <a:gd name="connsiteX5" fmla="*/ 110709 w 3904500"/>
              <a:gd name="connsiteY5" fmla="*/ 2539579 h 3318846"/>
              <a:gd name="connsiteX6" fmla="*/ 0 w 3904500"/>
              <a:gd name="connsiteY6" fmla="*/ 2391530 h 331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9389CEAB-03BC-47CA-8604-7DA5D8D1E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 r="-5" b="8608"/>
          <a:stretch/>
        </p:blipFill>
        <p:spPr bwMode="auto">
          <a:xfrm>
            <a:off x="2436728" y="2831005"/>
            <a:ext cx="2166752" cy="2166752"/>
          </a:xfrm>
          <a:custGeom>
            <a:avLst/>
            <a:gdLst>
              <a:gd name="connsiteX0" fmla="*/ 1252728 w 2505456"/>
              <a:gd name="connsiteY0" fmla="*/ 0 h 2505456"/>
              <a:gd name="connsiteX1" fmla="*/ 2505456 w 2505456"/>
              <a:gd name="connsiteY1" fmla="*/ 1252728 h 2505456"/>
              <a:gd name="connsiteX2" fmla="*/ 1252728 w 2505456"/>
              <a:gd name="connsiteY2" fmla="*/ 2505456 h 2505456"/>
              <a:gd name="connsiteX3" fmla="*/ 0 w 2505456"/>
              <a:gd name="connsiteY3" fmla="*/ 1252728 h 2505456"/>
              <a:gd name="connsiteX4" fmla="*/ 1252728 w 2505456"/>
              <a:gd name="connsiteY4" fmla="*/ 0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3.jpeg">
            <a:extLst>
              <a:ext uri="{FF2B5EF4-FFF2-40B4-BE49-F238E27FC236}">
                <a16:creationId xmlns:a16="http://schemas.microsoft.com/office/drawing/2014/main" id="{AB2A8D34-3171-49FD-8FFB-E8DB3F796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r="-3" b="18785"/>
          <a:stretch/>
        </p:blipFill>
        <p:spPr bwMode="auto">
          <a:xfrm>
            <a:off x="-7935" y="4604845"/>
            <a:ext cx="2589015" cy="2253155"/>
          </a:xfrm>
          <a:custGeom>
            <a:avLst/>
            <a:gdLst>
              <a:gd name="connsiteX0" fmla="*/ 1360112 w 3050387"/>
              <a:gd name="connsiteY0" fmla="*/ 0 h 2654675"/>
              <a:gd name="connsiteX1" fmla="*/ 3050387 w 3050387"/>
              <a:gd name="connsiteY1" fmla="*/ 1690275 h 2654675"/>
              <a:gd name="connsiteX2" fmla="*/ 2761715 w 3050387"/>
              <a:gd name="connsiteY2" fmla="*/ 2635324 h 2654675"/>
              <a:gd name="connsiteX3" fmla="*/ 2747244 w 3050387"/>
              <a:gd name="connsiteY3" fmla="*/ 2654675 h 2654675"/>
              <a:gd name="connsiteX4" fmla="*/ 0 w 3050387"/>
              <a:gd name="connsiteY4" fmla="*/ 2654675 h 2654675"/>
              <a:gd name="connsiteX5" fmla="*/ 0 w 3050387"/>
              <a:gd name="connsiteY5" fmla="*/ 689742 h 2654675"/>
              <a:gd name="connsiteX6" fmla="*/ 55814 w 3050387"/>
              <a:gd name="connsiteY6" fmla="*/ 615103 h 2654675"/>
              <a:gd name="connsiteX7" fmla="*/ 1360112 w 3050387"/>
              <a:gd name="connsiteY7" fmla="*/ 0 h 26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BFA7127E-5DCD-498A-A080-0522D213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528" y="259165"/>
            <a:ext cx="4032448" cy="1161586"/>
          </a:xfrm>
        </p:spPr>
        <p:txBody>
          <a:bodyPr anchor="t">
            <a:normAutofit/>
          </a:bodyPr>
          <a:lstStyle/>
          <a:p>
            <a:r>
              <a:rPr lang="zh-CN" altLang="en-US" sz="2800" dirty="0"/>
              <a:t>蒸汽时代</a:t>
            </a:r>
            <a:r>
              <a:rPr lang="en-US" altLang="zh-CN" sz="2800" dirty="0"/>
              <a:t>---</a:t>
            </a:r>
            <a:r>
              <a:rPr lang="zh-CN" altLang="en-US" sz="2800" dirty="0"/>
              <a:t>电气时代</a:t>
            </a:r>
            <a:endParaRPr lang="en-US" altLang="zh-CN" sz="2800" dirty="0"/>
          </a:p>
          <a:p>
            <a:r>
              <a:rPr lang="zh-CN" altLang="en-US" sz="2800" dirty="0"/>
              <a:t>独领风骚</a:t>
            </a:r>
            <a:r>
              <a:rPr lang="en-US" altLang="zh-CN" sz="2800" dirty="0"/>
              <a:t>---</a:t>
            </a:r>
            <a:r>
              <a:rPr lang="zh-CN" altLang="en-US" sz="2800" dirty="0"/>
              <a:t>多元互动</a:t>
            </a:r>
          </a:p>
          <a:p>
            <a:endParaRPr lang="en-US" sz="2000" dirty="0"/>
          </a:p>
        </p:txBody>
      </p:sp>
      <p:sp>
        <p:nvSpPr>
          <p:cNvPr id="20" name="Content Placeholder 1030">
            <a:extLst>
              <a:ext uri="{FF2B5EF4-FFF2-40B4-BE49-F238E27FC236}">
                <a16:creationId xmlns:a16="http://schemas.microsoft.com/office/drawing/2014/main" id="{AFB6A152-20D8-476F-8CD5-CF577B731A83}"/>
              </a:ext>
            </a:extLst>
          </p:cNvPr>
          <p:cNvSpPr txBox="1">
            <a:spLocks/>
          </p:cNvSpPr>
          <p:nvPr/>
        </p:nvSpPr>
        <p:spPr>
          <a:xfrm>
            <a:off x="4989770" y="1772816"/>
            <a:ext cx="4176464" cy="1161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历史动因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发展动态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社会生态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世界面貌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A997E5-CE4F-4E61-9BEE-81F9BC71F4B2}"/>
              </a:ext>
            </a:extLst>
          </p:cNvPr>
          <p:cNvSpPr txBox="1"/>
          <p:nvPr/>
        </p:nvSpPr>
        <p:spPr>
          <a:xfrm>
            <a:off x="5098536" y="3375410"/>
            <a:ext cx="3888432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/>
              <a:t>英国工业文明的拓展</a:t>
            </a:r>
            <a:endParaRPr lang="en-US" altLang="zh-CN" sz="2800" dirty="0"/>
          </a:p>
          <a:p>
            <a:pPr algn="ctr">
              <a:lnSpc>
                <a:spcPct val="150000"/>
              </a:lnSpc>
            </a:pPr>
            <a:r>
              <a:rPr lang="zh-CN" altLang="en-US" sz="2800" dirty="0"/>
              <a:t>欧美</a:t>
            </a:r>
            <a:r>
              <a:rPr lang="en-US" altLang="zh-CN" sz="2800" dirty="0"/>
              <a:t>1860</a:t>
            </a:r>
            <a:r>
              <a:rPr lang="zh-CN" altLang="en-US" sz="2800" dirty="0"/>
              <a:t>年代的诞生</a:t>
            </a:r>
            <a:endParaRPr lang="en-US" altLang="zh-CN" sz="2800" dirty="0"/>
          </a:p>
          <a:p>
            <a:pPr algn="ctr">
              <a:lnSpc>
                <a:spcPct val="150000"/>
              </a:lnSpc>
            </a:pPr>
            <a:r>
              <a:rPr lang="zh-CN" altLang="en-US" sz="2800" dirty="0"/>
              <a:t>资本主义的相对稳定</a:t>
            </a:r>
            <a:endParaRPr lang="en-US" altLang="zh-CN" sz="2800" dirty="0"/>
          </a:p>
          <a:p>
            <a:pPr algn="ctr">
              <a:lnSpc>
                <a:spcPct val="150000"/>
              </a:lnSpc>
            </a:pPr>
            <a:r>
              <a:rPr lang="zh-CN" altLang="en-US" sz="2800" dirty="0"/>
              <a:t>市场环境的完善发育</a:t>
            </a:r>
            <a:endParaRPr lang="en-US" altLang="zh-CN" sz="2800" dirty="0"/>
          </a:p>
          <a:p>
            <a:pPr algn="ctr">
              <a:lnSpc>
                <a:spcPct val="150000"/>
              </a:lnSpc>
            </a:pPr>
            <a:r>
              <a:rPr lang="zh-CN" altLang="en-US" sz="2800" dirty="0"/>
              <a:t>理论科学原理的转化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50322A-DFC9-4B75-A364-CFF74774F00F}"/>
              </a:ext>
            </a:extLst>
          </p:cNvPr>
          <p:cNvSpPr txBox="1"/>
          <p:nvPr/>
        </p:nvSpPr>
        <p:spPr>
          <a:xfrm>
            <a:off x="2730721" y="5215843"/>
            <a:ext cx="2033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1.0</a:t>
            </a:r>
            <a:r>
              <a:rPr lang="zh-CN" altLang="en-US" sz="5400" dirty="0"/>
              <a:t>版</a:t>
            </a:r>
            <a:endParaRPr lang="en-US" altLang="zh-CN" sz="5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E53347-FC9F-4C0C-99CD-13A8C75A7F0C}"/>
              </a:ext>
            </a:extLst>
          </p:cNvPr>
          <p:cNvSpPr txBox="1"/>
          <p:nvPr/>
        </p:nvSpPr>
        <p:spPr>
          <a:xfrm>
            <a:off x="251520" y="3212976"/>
            <a:ext cx="189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2.0</a:t>
            </a:r>
            <a:r>
              <a:rPr lang="zh-CN" altLang="en-US" sz="5400" dirty="0"/>
              <a:t>版</a:t>
            </a:r>
          </a:p>
        </p:txBody>
      </p:sp>
    </p:spTree>
    <p:extLst>
      <p:ext uri="{BB962C8B-B14F-4D97-AF65-F5344CB8AC3E}">
        <p14:creationId xmlns:p14="http://schemas.microsoft.com/office/powerpoint/2010/main" val="3759803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B35C2A85-DD85-45D0-B3D8-46F6AB8D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332656"/>
            <a:ext cx="4129273" cy="2402976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发电机</a:t>
            </a:r>
            <a:r>
              <a:rPr lang="en-US" altLang="zh-CN" sz="2400" dirty="0">
                <a:solidFill>
                  <a:schemeClr val="bg1"/>
                </a:solidFill>
              </a:rPr>
              <a:t>---</a:t>
            </a:r>
            <a:r>
              <a:rPr lang="zh-CN" altLang="en-US" sz="2400" dirty="0">
                <a:solidFill>
                  <a:schemeClr val="bg1"/>
                </a:solidFill>
              </a:rPr>
              <a:t>通过电磁感应将机械能转换为电能的机器。</a:t>
            </a:r>
            <a:endParaRPr lang="en-US" altLang="zh-CN" sz="24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发动机</a:t>
            </a:r>
            <a:r>
              <a:rPr lang="en-US" altLang="zh-CN" sz="2400" dirty="0">
                <a:solidFill>
                  <a:schemeClr val="bg1"/>
                </a:solidFill>
              </a:rPr>
              <a:t>---</a:t>
            </a:r>
            <a:r>
              <a:rPr lang="zh-CN" altLang="en-US" sz="2400" dirty="0">
                <a:solidFill>
                  <a:schemeClr val="bg1"/>
                </a:solidFill>
              </a:rPr>
              <a:t>可以把其它形式的能转化为机械能的机器。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101" name="内容占位符 5">
            <a:extLst>
              <a:ext uri="{FF2B5EF4-FFF2-40B4-BE49-F238E27FC236}">
                <a16:creationId xmlns:a16="http://schemas.microsoft.com/office/drawing/2014/main" id="{20A90858-4281-4E4B-B74B-22EFA9A2D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5503"/>
          <a:stretch/>
        </p:blipFill>
        <p:spPr>
          <a:xfrm>
            <a:off x="4633507" y="51532"/>
            <a:ext cx="2010323" cy="2010343"/>
          </a:xfrm>
          <a:prstGeom prst="rect">
            <a:avLst/>
          </a:prstGeom>
        </p:spPr>
      </p:pic>
      <p:pic>
        <p:nvPicPr>
          <p:cNvPr id="10" name="图片 9" descr="图片包含 物体&#10;&#10;已生成高可信度的说明">
            <a:extLst>
              <a:ext uri="{FF2B5EF4-FFF2-40B4-BE49-F238E27FC236}">
                <a16:creationId xmlns:a16="http://schemas.microsoft.com/office/drawing/2014/main" id="{C86E1D69-C3E2-4763-82CA-6D8B085D6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1"/>
            <a:ext cx="2767923" cy="239130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3987583-25E4-406A-8647-9ECBE65C6E68}"/>
              </a:ext>
            </a:extLst>
          </p:cNvPr>
          <p:cNvSpPr/>
          <p:nvPr/>
        </p:nvSpPr>
        <p:spPr>
          <a:xfrm>
            <a:off x="630053" y="25649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91EAF2-9AB0-4269-80C7-9B2E6F36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08920"/>
            <a:ext cx="3683869" cy="1344975"/>
          </a:xfrm>
        </p:spPr>
        <p:txBody>
          <a:bodyPr>
            <a:normAutofit/>
          </a:bodyPr>
          <a:lstStyle/>
          <a:p>
            <a:r>
              <a:rPr lang="pt-BR" altLang="zh-CN" sz="2800" b="1" dirty="0"/>
              <a:t>e(t) = -n(dΦ)/(dt)</a:t>
            </a:r>
            <a:br>
              <a:rPr lang="pt-BR" altLang="zh-CN" sz="3500" b="1" dirty="0"/>
            </a:br>
            <a:endParaRPr lang="zh-CN" altLang="en-US" sz="35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1D5324-E5F9-494A-B5A2-83012D6DD9DF}"/>
              </a:ext>
            </a:extLst>
          </p:cNvPr>
          <p:cNvSpPr txBox="1"/>
          <p:nvPr/>
        </p:nvSpPr>
        <p:spPr>
          <a:xfrm>
            <a:off x="395536" y="3068960"/>
            <a:ext cx="17011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爱迪生电灯泡</a:t>
            </a:r>
            <a:endParaRPr lang="en-US" altLang="zh-CN" dirty="0"/>
          </a:p>
          <a:p>
            <a:r>
              <a:rPr lang="zh-CN" altLang="en-US" dirty="0"/>
              <a:t>贝尔的电话机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2CA2C8F-D619-4563-B732-DE702B70194B}"/>
              </a:ext>
            </a:extLst>
          </p:cNvPr>
          <p:cNvSpPr txBox="1"/>
          <p:nvPr/>
        </p:nvSpPr>
        <p:spPr>
          <a:xfrm>
            <a:off x="2148456" y="2708920"/>
            <a:ext cx="242354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00"/>
                </a:solidFill>
              </a:rPr>
              <a:t>奔驰和福特汽车</a:t>
            </a:r>
            <a:endParaRPr lang="en-US" altLang="zh-CN" sz="2000" dirty="0">
              <a:solidFill>
                <a:srgbClr val="FFFF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FFFF00"/>
                </a:solidFill>
              </a:rPr>
              <a:t>莱特兄弟的飞机</a:t>
            </a:r>
            <a:endParaRPr lang="en-US" altLang="zh-CN" sz="2000" dirty="0">
              <a:solidFill>
                <a:srgbClr val="FFFF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FFFF00"/>
                </a:solidFill>
              </a:rPr>
              <a:t>石油开采和化工</a:t>
            </a:r>
            <a:endParaRPr lang="en-US" altLang="zh-CN" sz="2000" dirty="0">
              <a:solidFill>
                <a:srgbClr val="FFFF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FFFF00"/>
                </a:solidFill>
              </a:rPr>
              <a:t>平炉和转炉炼钢</a:t>
            </a:r>
          </a:p>
        </p:txBody>
      </p:sp>
      <p:pic>
        <p:nvPicPr>
          <p:cNvPr id="15" name="图形 14" descr="指向右边的反手食指">
            <a:extLst>
              <a:ext uri="{FF2B5EF4-FFF2-40B4-BE49-F238E27FC236}">
                <a16:creationId xmlns:a16="http://schemas.microsoft.com/office/drawing/2014/main" id="{49E581DC-499D-4F8E-A37E-88645B205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763681" y="1770479"/>
            <a:ext cx="621359" cy="57606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0DEEF4D-B7A8-4796-BEF5-AD2F5C72D5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28707" r="5482" b="13452"/>
          <a:stretch/>
        </p:blipFill>
        <p:spPr>
          <a:xfrm>
            <a:off x="35496" y="3987735"/>
            <a:ext cx="1800200" cy="2825641"/>
          </a:xfrm>
          <a:prstGeom prst="rect">
            <a:avLst/>
          </a:prstGeom>
        </p:spPr>
      </p:pic>
      <p:pic>
        <p:nvPicPr>
          <p:cNvPr id="1026" name="Picture 2" descr="http://sy1.img.it168.com/article/0/85/85224.png_i-730x550">
            <a:extLst>
              <a:ext uri="{FF2B5EF4-FFF2-40B4-BE49-F238E27FC236}">
                <a16:creationId xmlns:a16="http://schemas.microsoft.com/office/drawing/2014/main" id="{1345E1BE-E08C-4B9B-929D-2D8C2BE42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r="1481" b="17224"/>
          <a:stretch/>
        </p:blipFill>
        <p:spPr bwMode="auto">
          <a:xfrm>
            <a:off x="1835696" y="4032359"/>
            <a:ext cx="7249664" cy="28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形 17" descr="指向右边的反手食指">
            <a:extLst>
              <a:ext uri="{FF2B5EF4-FFF2-40B4-BE49-F238E27FC236}">
                <a16:creationId xmlns:a16="http://schemas.microsoft.com/office/drawing/2014/main" id="{673B5F82-F06F-477D-B30A-874CAED457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3862536" y="1924747"/>
            <a:ext cx="698847" cy="576064"/>
          </a:xfrm>
          <a:prstGeom prst="rect">
            <a:avLst/>
          </a:prstGeom>
        </p:spPr>
      </p:pic>
      <p:pic>
        <p:nvPicPr>
          <p:cNvPr id="19" name="图形 18" descr="指向右边的反手食指">
            <a:extLst>
              <a:ext uri="{FF2B5EF4-FFF2-40B4-BE49-F238E27FC236}">
                <a16:creationId xmlns:a16="http://schemas.microsoft.com/office/drawing/2014/main" id="{8E2FB380-30C1-46A7-964A-BD7B4808B1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3862537" y="719780"/>
            <a:ext cx="698847" cy="57606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0449AC3-5F5A-4287-BA8D-47C3DC92850B}"/>
              </a:ext>
            </a:extLst>
          </p:cNvPr>
          <p:cNvSpPr txBox="1"/>
          <p:nvPr/>
        </p:nvSpPr>
        <p:spPr>
          <a:xfrm>
            <a:off x="4499992" y="6240185"/>
            <a:ext cx="431933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马可尼发明无线电报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4EE694B-75A9-4F64-8872-2F83B444218C}"/>
              </a:ext>
            </a:extLst>
          </p:cNvPr>
          <p:cNvSpPr/>
          <p:nvPr/>
        </p:nvSpPr>
        <p:spPr>
          <a:xfrm>
            <a:off x="1835696" y="4005064"/>
            <a:ext cx="7249664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1888,</a:t>
            </a:r>
            <a:r>
              <a:rPr lang="zh-CN" altLang="en-US" sz="2400" dirty="0">
                <a:solidFill>
                  <a:schemeClr val="bg1"/>
                </a:solidFill>
              </a:rPr>
              <a:t>柏林科学院，</a:t>
            </a:r>
            <a:r>
              <a:rPr lang="en-US" altLang="zh-CN" sz="2400" dirty="0">
                <a:solidFill>
                  <a:schemeClr val="bg1"/>
                </a:solidFill>
              </a:rPr>
              <a:t>31</a:t>
            </a:r>
            <a:r>
              <a:rPr lang="zh-CN" altLang="en-US" sz="2400" dirty="0">
                <a:solidFill>
                  <a:schemeClr val="bg1"/>
                </a:solidFill>
              </a:rPr>
              <a:t>岁科学家赫兹：“我敢向世界宣布</a:t>
            </a:r>
            <a:r>
              <a:rPr lang="en-US" altLang="zh-CN" sz="2400" dirty="0">
                <a:solidFill>
                  <a:schemeClr val="bg1"/>
                </a:solidFill>
              </a:rPr>
              <a:t>,</a:t>
            </a:r>
            <a:r>
              <a:rPr lang="zh-CN" altLang="en-US" sz="2400" dirty="0">
                <a:solidFill>
                  <a:schemeClr val="bg1"/>
                </a:solidFill>
              </a:rPr>
              <a:t>麦克斯韦提出的电磁波真实存在。”</a:t>
            </a:r>
          </a:p>
        </p:txBody>
      </p:sp>
      <p:pic>
        <p:nvPicPr>
          <p:cNvPr id="20" name="图形 19" descr="指向右边的反手食指">
            <a:extLst>
              <a:ext uri="{FF2B5EF4-FFF2-40B4-BE49-F238E27FC236}">
                <a16:creationId xmlns:a16="http://schemas.microsoft.com/office/drawing/2014/main" id="{3CC8DB45-39EE-4256-8490-093666CF3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8471048" y="5167808"/>
            <a:ext cx="69884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4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8A5985-916A-4051-9452-E488E009C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9028"/>
            <a:ext cx="3231921" cy="29839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AF19BE92-6BA9-476B-A611-96DFE8EA3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645023"/>
            <a:ext cx="3339424" cy="2751881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3771F4-A40B-44D6-B3CF-EC856AB0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2799889"/>
            <a:ext cx="3950754" cy="3597015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FF"/>
                </a:solidFill>
              </a:rPr>
              <a:t>这是最好的时代</a:t>
            </a:r>
            <a:r>
              <a:rPr lang="en-US" altLang="zh-CN" sz="2400" dirty="0">
                <a:solidFill>
                  <a:srgbClr val="FFFFFF"/>
                </a:solidFill>
              </a:rPr>
              <a:t>,</a:t>
            </a:r>
            <a:r>
              <a:rPr lang="zh-CN" altLang="en-US" sz="2400" dirty="0">
                <a:solidFill>
                  <a:srgbClr val="FFFFFF"/>
                </a:solidFill>
              </a:rPr>
              <a:t>这是最坏的时代</a:t>
            </a:r>
            <a:r>
              <a:rPr lang="en-US" altLang="zh-CN" sz="2400" dirty="0">
                <a:solidFill>
                  <a:srgbClr val="FFFFFF"/>
                </a:solidFill>
              </a:rPr>
              <a:t>;</a:t>
            </a:r>
            <a:r>
              <a:rPr lang="zh-CN" altLang="en-US" sz="2400" dirty="0">
                <a:solidFill>
                  <a:srgbClr val="FFFFFF"/>
                </a:solidFill>
              </a:rPr>
              <a:t>这是智慧的时代</a:t>
            </a:r>
            <a:r>
              <a:rPr lang="en-US" altLang="zh-CN" sz="2400" dirty="0">
                <a:solidFill>
                  <a:srgbClr val="FFFFFF"/>
                </a:solidFill>
              </a:rPr>
              <a:t>,</a:t>
            </a:r>
            <a:r>
              <a:rPr lang="zh-CN" altLang="en-US" sz="2400" dirty="0">
                <a:solidFill>
                  <a:srgbClr val="FFFFFF"/>
                </a:solidFill>
              </a:rPr>
              <a:t>这是愚蠢的时代</a:t>
            </a:r>
            <a:r>
              <a:rPr lang="en-US" altLang="zh-CN" sz="2400" dirty="0">
                <a:solidFill>
                  <a:srgbClr val="FFFFFF"/>
                </a:solidFill>
              </a:rPr>
              <a:t>;</a:t>
            </a:r>
            <a:r>
              <a:rPr lang="zh-CN" altLang="en-US" sz="2400" dirty="0">
                <a:solidFill>
                  <a:srgbClr val="FFFFFF"/>
                </a:solidFill>
              </a:rPr>
              <a:t>这是信仰的时期</a:t>
            </a:r>
            <a:r>
              <a:rPr lang="en-US" altLang="zh-CN" sz="2400" dirty="0">
                <a:solidFill>
                  <a:srgbClr val="FFFFFF"/>
                </a:solidFill>
              </a:rPr>
              <a:t>,</a:t>
            </a:r>
            <a:r>
              <a:rPr lang="zh-CN" altLang="en-US" sz="2400" dirty="0">
                <a:solidFill>
                  <a:srgbClr val="FFFFFF"/>
                </a:solidFill>
              </a:rPr>
              <a:t>这是怀疑的时期</a:t>
            </a:r>
            <a:r>
              <a:rPr lang="en-US" altLang="zh-CN" sz="2400" dirty="0">
                <a:solidFill>
                  <a:srgbClr val="FFFFFF"/>
                </a:solidFill>
              </a:rPr>
              <a:t>;</a:t>
            </a:r>
            <a:r>
              <a:rPr lang="zh-CN" altLang="en-US" sz="2400" dirty="0">
                <a:solidFill>
                  <a:srgbClr val="FFFFFF"/>
                </a:solidFill>
              </a:rPr>
              <a:t>这是光明的季节</a:t>
            </a:r>
            <a:r>
              <a:rPr lang="en-US" altLang="zh-CN" sz="2400" dirty="0">
                <a:solidFill>
                  <a:srgbClr val="FFFFFF"/>
                </a:solidFill>
              </a:rPr>
              <a:t>,</a:t>
            </a:r>
            <a:r>
              <a:rPr lang="zh-CN" altLang="en-US" sz="2400" dirty="0">
                <a:solidFill>
                  <a:srgbClr val="FFFFFF"/>
                </a:solidFill>
              </a:rPr>
              <a:t>这是黑暗的季节；这是希望的春季</a:t>
            </a:r>
            <a:r>
              <a:rPr lang="en-US" altLang="zh-CN" sz="2400" dirty="0">
                <a:solidFill>
                  <a:srgbClr val="FFFFFF"/>
                </a:solidFill>
              </a:rPr>
              <a:t>,</a:t>
            </a:r>
            <a:r>
              <a:rPr lang="zh-CN" altLang="en-US" sz="2400" dirty="0">
                <a:solidFill>
                  <a:srgbClr val="FFFFFF"/>
                </a:solidFill>
              </a:rPr>
              <a:t>这是悲伤的冬日。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AEDD8-D45E-4013-9AAA-A8F339FF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0743"/>
            <a:ext cx="3771473" cy="142444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琥珀" panose="02010800040101010101" pitchFamily="2" charset="-122"/>
                <a:ea typeface="华文琥珀" panose="02010800040101010101" pitchFamily="2" charset="-122"/>
              </a:rPr>
              <a:t>怎样的时代？</a:t>
            </a:r>
            <a:endParaRPr lang="zh-CN" altLang="en-US" sz="4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A4780E8-DC75-4F10-91A1-8963C55CE4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" r="1" b="1"/>
          <a:stretch/>
        </p:blipFill>
        <p:spPr>
          <a:xfrm>
            <a:off x="7380312" y="542646"/>
            <a:ext cx="1232099" cy="18710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2C1C9A-7FC5-4018-AC26-6228EC29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922" y="737282"/>
            <a:ext cx="5426887" cy="19082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BD9CDF-8009-44AE-9B55-F23EE235A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3723242"/>
            <a:ext cx="2042337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50991" y="20963"/>
            <a:ext cx="3493009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26" name="Straight Connector 13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805010" y="3429000"/>
            <a:ext cx="1198092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21C3DA0-76F0-4EF1-8CA5-05132AB26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44624"/>
            <a:ext cx="2344550" cy="367240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生产手段</a:t>
            </a:r>
          </a:p>
          <a:p>
            <a:r>
              <a:rPr lang="zh-CN" altLang="en-US" sz="2800" dirty="0"/>
              <a:t>生产组织</a:t>
            </a:r>
          </a:p>
          <a:p>
            <a:r>
              <a:rPr lang="zh-CN" altLang="en-US" sz="2800" dirty="0"/>
              <a:t>生产效率</a:t>
            </a:r>
            <a:endParaRPr lang="en-US" altLang="zh-CN" sz="2800" dirty="0"/>
          </a:p>
          <a:p>
            <a:r>
              <a:rPr lang="zh-CN" altLang="en-US" sz="2800" dirty="0"/>
              <a:t>生产关系</a:t>
            </a:r>
          </a:p>
          <a:p>
            <a:r>
              <a:rPr lang="zh-CN" altLang="en-US" sz="2800" dirty="0"/>
              <a:t>产业结构</a:t>
            </a:r>
          </a:p>
          <a:p>
            <a:r>
              <a:rPr lang="zh-CN" altLang="en-US" sz="2800" dirty="0"/>
              <a:t>社会结构</a:t>
            </a:r>
          </a:p>
          <a:p>
            <a:r>
              <a:rPr lang="zh-CN" altLang="en-US" sz="2800" dirty="0"/>
              <a:t>经济布局</a:t>
            </a:r>
            <a:endParaRPr lang="en-US" altLang="zh-CN" sz="2800" dirty="0"/>
          </a:p>
          <a:p>
            <a:endParaRPr lang="zh-CN" altLang="en-US" sz="2800" dirty="0"/>
          </a:p>
          <a:p>
            <a:pPr marL="0" indent="0">
              <a:buNone/>
            </a:pP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10" name="内容占位符 5">
            <a:extLst>
              <a:ext uri="{FF2B5EF4-FFF2-40B4-BE49-F238E27FC236}">
                <a16:creationId xmlns:a16="http://schemas.microsoft.com/office/drawing/2014/main" id="{1A03E581-36B1-4946-848B-E51821565587}"/>
              </a:ext>
            </a:extLst>
          </p:cNvPr>
          <p:cNvSpPr txBox="1">
            <a:spLocks/>
          </p:cNvSpPr>
          <p:nvPr/>
        </p:nvSpPr>
        <p:spPr>
          <a:xfrm>
            <a:off x="1907704" y="44624"/>
            <a:ext cx="2344550" cy="3456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人口布局</a:t>
            </a:r>
          </a:p>
          <a:p>
            <a:r>
              <a:rPr lang="zh-CN" altLang="en-US" sz="2800" dirty="0"/>
              <a:t>生活方式</a:t>
            </a:r>
          </a:p>
          <a:p>
            <a:r>
              <a:rPr lang="zh-CN" altLang="en-US" sz="2800" dirty="0"/>
              <a:t>生活内容</a:t>
            </a:r>
          </a:p>
          <a:p>
            <a:r>
              <a:rPr lang="zh-CN" altLang="en-US" sz="2800" dirty="0"/>
              <a:t>文化思潮</a:t>
            </a:r>
          </a:p>
          <a:p>
            <a:r>
              <a:rPr lang="zh-CN" altLang="en-US" sz="2800" dirty="0"/>
              <a:t>时代潮流</a:t>
            </a:r>
          </a:p>
          <a:p>
            <a:r>
              <a:rPr lang="zh-CN" altLang="en-US" sz="2800" dirty="0"/>
              <a:t>国际市场</a:t>
            </a:r>
            <a:endParaRPr lang="en-US" altLang="zh-CN" sz="2800" dirty="0"/>
          </a:p>
          <a:p>
            <a:r>
              <a:rPr lang="zh-CN" altLang="en-US" sz="2800" dirty="0"/>
              <a:t>世界格局</a:t>
            </a: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21C046-0270-45C8-9C4F-4DD348904803}"/>
              </a:ext>
            </a:extLst>
          </p:cNvPr>
          <p:cNvSpPr txBox="1"/>
          <p:nvPr/>
        </p:nvSpPr>
        <p:spPr>
          <a:xfrm>
            <a:off x="5508104" y="1393319"/>
            <a:ext cx="3419239" cy="2323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农业社会</a:t>
            </a:r>
            <a:endParaRPr lang="en-US" altLang="zh-CN" sz="3200" dirty="0"/>
          </a:p>
          <a:p>
            <a:pPr algn="ctr"/>
            <a:endParaRPr lang="en-US" altLang="zh-CN" sz="900" dirty="0"/>
          </a:p>
          <a:p>
            <a:pPr algn="ctr"/>
            <a:r>
              <a:rPr lang="zh-CN" altLang="en-US" sz="3200" dirty="0"/>
              <a:t>工业社会</a:t>
            </a:r>
            <a:endParaRPr lang="en-US" altLang="zh-CN" sz="3200" dirty="0"/>
          </a:p>
          <a:p>
            <a:pPr lvl="0" algn="ctr"/>
            <a:r>
              <a:rPr lang="zh-CN" altLang="en-US" sz="4000" dirty="0">
                <a:solidFill>
                  <a:prstClr val="white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传导与进化</a:t>
            </a:r>
            <a:endParaRPr lang="en-US" altLang="zh-CN" sz="4000" dirty="0">
              <a:solidFill>
                <a:prstClr val="white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endParaRPr lang="en-US" altLang="zh-CN" sz="3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321A1D7-BE14-4BF4-B769-095CF9E9418B}"/>
              </a:ext>
            </a:extLst>
          </p:cNvPr>
          <p:cNvSpPr txBox="1"/>
          <p:nvPr/>
        </p:nvSpPr>
        <p:spPr>
          <a:xfrm>
            <a:off x="5580112" y="4445674"/>
            <a:ext cx="3493009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华文琥珀" panose="02010800040101010101" pitchFamily="2" charset="-122"/>
                <a:ea typeface="华文琥珀" panose="02010800040101010101" pitchFamily="2" charset="-122"/>
              </a:rPr>
              <a:t>裂变与异化</a:t>
            </a:r>
            <a:endParaRPr lang="en-US" altLang="zh-CN" sz="4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/>
            <a:r>
              <a:rPr lang="zh-CN" altLang="en-US" sz="3200" dirty="0"/>
              <a:t>社会问题</a:t>
            </a:r>
            <a:endParaRPr lang="en-US" altLang="zh-CN" sz="3200" dirty="0"/>
          </a:p>
          <a:p>
            <a:pPr algn="ctr"/>
            <a:endParaRPr lang="en-US" altLang="zh-CN" sz="900" dirty="0"/>
          </a:p>
          <a:p>
            <a:pPr algn="ctr"/>
            <a:r>
              <a:rPr lang="zh-CN" altLang="en-US" sz="3200" dirty="0"/>
              <a:t>人类困惑</a:t>
            </a:r>
            <a:endParaRPr lang="en-US" altLang="zh-CN" sz="3200" dirty="0"/>
          </a:p>
        </p:txBody>
      </p:sp>
      <p:sp>
        <p:nvSpPr>
          <p:cNvPr id="13" name="内容占位符 5">
            <a:extLst>
              <a:ext uri="{FF2B5EF4-FFF2-40B4-BE49-F238E27FC236}">
                <a16:creationId xmlns:a16="http://schemas.microsoft.com/office/drawing/2014/main" id="{A6FF61B5-2558-4252-BFC1-C42873265F0F}"/>
              </a:ext>
            </a:extLst>
          </p:cNvPr>
          <p:cNvSpPr txBox="1">
            <a:spLocks/>
          </p:cNvSpPr>
          <p:nvPr/>
        </p:nvSpPr>
        <p:spPr>
          <a:xfrm>
            <a:off x="35496" y="4336933"/>
            <a:ext cx="5040560" cy="247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人与机器</a:t>
            </a:r>
            <a:r>
              <a:rPr lang="en-US" altLang="zh-CN" sz="2800" dirty="0"/>
              <a:t>—</a:t>
            </a:r>
            <a:r>
              <a:rPr lang="zh-CN" altLang="en-US" sz="2800" dirty="0"/>
              <a:t>机器附庸</a:t>
            </a:r>
          </a:p>
          <a:p>
            <a:r>
              <a:rPr lang="zh-CN" altLang="en-US" sz="2800" dirty="0"/>
              <a:t>人与企业</a:t>
            </a:r>
            <a:r>
              <a:rPr lang="en-US" altLang="zh-CN" sz="2800" dirty="0"/>
              <a:t>—</a:t>
            </a:r>
            <a:r>
              <a:rPr lang="zh-CN" altLang="en-US" sz="2800" dirty="0"/>
              <a:t>血汗工厂</a:t>
            </a:r>
          </a:p>
          <a:p>
            <a:r>
              <a:rPr lang="zh-CN" altLang="en-US" sz="2800" dirty="0"/>
              <a:t>人与社会</a:t>
            </a:r>
            <a:r>
              <a:rPr lang="en-US" altLang="zh-CN" sz="2800" dirty="0"/>
              <a:t>—</a:t>
            </a:r>
            <a:r>
              <a:rPr lang="zh-CN" altLang="en-US" sz="2800" dirty="0"/>
              <a:t>两极分化</a:t>
            </a:r>
          </a:p>
          <a:p>
            <a:r>
              <a:rPr lang="zh-CN" altLang="en-US" sz="2800" dirty="0"/>
              <a:t>人与自然</a:t>
            </a:r>
            <a:r>
              <a:rPr lang="en-US" altLang="zh-CN" sz="2800" dirty="0"/>
              <a:t>—</a:t>
            </a:r>
            <a:r>
              <a:rPr lang="zh-CN" altLang="en-US" sz="2800" dirty="0"/>
              <a:t>环境危机</a:t>
            </a:r>
          </a:p>
          <a:p>
            <a:r>
              <a:rPr lang="zh-CN" altLang="en-US" sz="2800" dirty="0"/>
              <a:t>东方西方</a:t>
            </a:r>
            <a:r>
              <a:rPr lang="en-US" altLang="zh-CN" sz="2800" dirty="0"/>
              <a:t>—</a:t>
            </a:r>
            <a:r>
              <a:rPr lang="zh-CN" altLang="en-US" sz="2800" dirty="0"/>
              <a:t>霸凌主义</a:t>
            </a:r>
          </a:p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B6FBDB-FEC1-42A0-ABC4-88FB7DD3935F}"/>
              </a:ext>
            </a:extLst>
          </p:cNvPr>
          <p:cNvSpPr txBox="1"/>
          <p:nvPr/>
        </p:nvSpPr>
        <p:spPr>
          <a:xfrm>
            <a:off x="3995936" y="1772817"/>
            <a:ext cx="1661993" cy="4104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社会           立法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社会           保障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社会           改革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A28B92-F8D4-40B5-B947-481DADC50959}"/>
              </a:ext>
            </a:extLst>
          </p:cNvPr>
          <p:cNvSpPr txBox="1"/>
          <p:nvPr/>
        </p:nvSpPr>
        <p:spPr>
          <a:xfrm>
            <a:off x="35496" y="3429000"/>
            <a:ext cx="910850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/>
              <a:t>沧桑巨变</a:t>
            </a:r>
            <a:r>
              <a:rPr lang="en-US" altLang="zh-CN" sz="4800" dirty="0"/>
              <a:t>-</a:t>
            </a:r>
            <a:r>
              <a:rPr lang="zh-CN" altLang="en-US" sz="4800" dirty="0"/>
              <a:t>范式转型</a:t>
            </a:r>
            <a:r>
              <a:rPr lang="en-US" altLang="zh-CN" sz="4800" dirty="0"/>
              <a:t>-</a:t>
            </a:r>
            <a:r>
              <a:rPr lang="zh-CN" altLang="en-US" sz="4800" dirty="0"/>
              <a:t>全新世界</a:t>
            </a:r>
          </a:p>
        </p:txBody>
      </p:sp>
    </p:spTree>
    <p:extLst>
      <p:ext uri="{BB962C8B-B14F-4D97-AF65-F5344CB8AC3E}">
        <p14:creationId xmlns:p14="http://schemas.microsoft.com/office/powerpoint/2010/main" val="3817377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3CCF9-B5E3-406B-835B-2D56F122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9261"/>
            <a:ext cx="8119814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两次工业革命的关联与升级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EA89DF-9519-4288-B55C-7A0D3E20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71342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必备前提与充要条件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一国先驱到多国并发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技术改进到理论科学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技术人员到科学大家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传统行业到新型产业</a:t>
            </a: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EE5F13D-2EBC-48EE-8271-C83BD4EC4D91}"/>
              </a:ext>
            </a:extLst>
          </p:cNvPr>
          <p:cNvSpPr txBox="1">
            <a:spLocks/>
          </p:cNvSpPr>
          <p:nvPr/>
        </p:nvSpPr>
        <p:spPr>
          <a:xfrm>
            <a:off x="4932040" y="1825625"/>
            <a:ext cx="3816424" cy="4351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/>
              <a:t>蒸汽时代到电气时代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煤炭时代到石油时代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生铁时代到钢铁时代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工厂时代到垄断时代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商品输出到资本输出</a:t>
            </a:r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450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20E245A1-2D2E-456A-A9DF-8985A1758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6" b="1"/>
          <a:stretch/>
        </p:blipFill>
        <p:spPr bwMode="auto"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83ED050-D685-4E34-8B14-1F237B1D258D}"/>
              </a:ext>
            </a:extLst>
          </p:cNvPr>
          <p:cNvSpPr txBox="1"/>
          <p:nvPr/>
        </p:nvSpPr>
        <p:spPr>
          <a:xfrm>
            <a:off x="-36512" y="5085184"/>
            <a:ext cx="9180512" cy="1667764"/>
          </a:xfrm>
          <a:prstGeom prst="rect">
            <a:avLst/>
          </a:prstGeom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1688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，英国白金汉宫的“光荣革命”开启了英式民主化模式……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lvl="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1588</a:t>
            </a:r>
            <a:r>
              <a:rPr lang="zh-CN" altLang="en-US" sz="24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，英国海军在阿尔马达海域大败西班牙的“无敌舰队”</a:t>
            </a:r>
            <a:r>
              <a:rPr lang="en-US" altLang="zh-CN" sz="24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 lvl="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1488</a:t>
            </a:r>
            <a:r>
              <a:rPr lang="zh-CN" altLang="en-US" sz="24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，英国都铎王朝建造完成一艘叫“总督号”的四桅战船</a:t>
            </a:r>
            <a:r>
              <a:rPr lang="en-US" altLang="zh-CN" sz="2400" b="1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6F9A15-4226-4B3A-AB18-D52495995DD9}"/>
              </a:ext>
            </a:extLst>
          </p:cNvPr>
          <p:cNvSpPr/>
          <p:nvPr/>
        </p:nvSpPr>
        <p:spPr>
          <a:xfrm>
            <a:off x="22450" y="414908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prstClr val="white"/>
                </a:solidFill>
              </a:rPr>
              <a:t>百年后</a:t>
            </a:r>
            <a:endParaRPr lang="en-US" altLang="zh-CN" sz="20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456A1EA-B86C-4659-A2E3-127E50EC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4005064"/>
            <a:ext cx="3960440" cy="1151712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塞纳河上血流成河                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泰晤士河岁月静好</a:t>
            </a:r>
          </a:p>
          <a:p>
            <a:endParaRPr lang="zh-CN" altLang="en-US" dirty="0"/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3028246C-EAB0-475E-8E5F-9DA90CDC0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087" y="1916832"/>
            <a:ext cx="32981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黑体" panose="02010609060101010101" pitchFamily="49" charset="-122"/>
              </a:rPr>
              <a:t>1712</a:t>
            </a:r>
            <a:r>
              <a:rPr lang="zh-CN" altLang="en-US" sz="3600" b="1" dirty="0">
                <a:latin typeface="黑体" panose="02010609060101010101" pitchFamily="49" charset="-122"/>
              </a:rPr>
              <a:t>．</a:t>
            </a:r>
            <a:endParaRPr lang="en-US" altLang="zh-CN" sz="3600" b="1" dirty="0">
              <a:latin typeface="黑体" panose="02010609060101010101" pitchFamily="49" charset="-122"/>
            </a:endParaRPr>
          </a:p>
          <a:p>
            <a:pPr algn="ctr" eaLnBrk="1" hangingPunct="1"/>
            <a:r>
              <a:rPr lang="zh-CN" altLang="en-US" sz="3600" b="1" dirty="0">
                <a:latin typeface="黑体" panose="02010609060101010101" pitchFamily="49" charset="-122"/>
              </a:rPr>
              <a:t>纽卡门蒸汽机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543B4C14-72CB-468A-BB96-DEA69812CE93}"/>
              </a:ext>
            </a:extLst>
          </p:cNvPr>
          <p:cNvSpPr txBox="1">
            <a:spLocks/>
          </p:cNvSpPr>
          <p:nvPr/>
        </p:nvSpPr>
        <p:spPr>
          <a:xfrm>
            <a:off x="710073" y="2843527"/>
            <a:ext cx="3898858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atin typeface="黑体" panose="02010600030101010101" pitchFamily="49" charset="-122"/>
                <a:ea typeface="黑体" panose="02010600030101010101" pitchFamily="49" charset="-122"/>
              </a:rPr>
              <a:t>60</a:t>
            </a:r>
            <a:r>
              <a:rPr lang="zh-CN" altLang="en-US" sz="3600" b="1" dirty="0">
                <a:latin typeface="黑体" panose="02010600030101010101" pitchFamily="49" charset="-122"/>
                <a:ea typeface="黑体" panose="02010600030101010101" pitchFamily="49" charset="-122"/>
              </a:rPr>
              <a:t>年前无人问津！</a:t>
            </a:r>
            <a:endParaRPr lang="en-US" altLang="zh-CN" sz="36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atin typeface="黑体" panose="02010600030101010101" pitchFamily="49" charset="-122"/>
                <a:ea typeface="黑体" panose="02010600030101010101" pitchFamily="49" charset="-122"/>
              </a:rPr>
              <a:t>60</a:t>
            </a:r>
            <a:r>
              <a:rPr lang="zh-CN" altLang="en-US" sz="3600" b="1" dirty="0">
                <a:latin typeface="黑体" panose="02010600030101010101" pitchFamily="49" charset="-122"/>
                <a:ea typeface="黑体" panose="02010600030101010101" pitchFamily="49" charset="-122"/>
              </a:rPr>
              <a:t>年后趋之若鹜！</a:t>
            </a:r>
            <a:endParaRPr lang="zh-CN" altLang="en-US" sz="405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0DCD17-4E28-4DBE-9123-8AF9FE3E5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2" y="203697"/>
            <a:ext cx="4330452" cy="22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382BB5-941D-4070-9448-F2D0E0D16DC9}"/>
              </a:ext>
            </a:extLst>
          </p:cNvPr>
          <p:cNvPicPr/>
          <p:nvPr/>
        </p:nvPicPr>
        <p:blipFill rotWithShape="1">
          <a:blip r:embed="rId2"/>
          <a:srcRect l="4325" t="5901" r="5900" b="18500"/>
          <a:stretch/>
        </p:blipFill>
        <p:spPr>
          <a:xfrm>
            <a:off x="943804" y="3140968"/>
            <a:ext cx="7228596" cy="36724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D215BD-1AA0-4F35-BA6C-6BB008816E95}"/>
              </a:ext>
            </a:extLst>
          </p:cNvPr>
          <p:cNvPicPr/>
          <p:nvPr/>
        </p:nvPicPr>
        <p:blipFill rotWithShape="1">
          <a:blip r:embed="rId3"/>
          <a:srcRect l="15655" r="12949"/>
          <a:stretch>
            <a:fillRect/>
          </a:stretch>
        </p:blipFill>
        <p:spPr>
          <a:xfrm>
            <a:off x="1015812" y="-27384"/>
            <a:ext cx="7084580" cy="31683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824F2A7-8F44-4C64-ACF2-D64C5433B6B8}"/>
              </a:ext>
            </a:extLst>
          </p:cNvPr>
          <p:cNvSpPr txBox="1"/>
          <p:nvPr/>
        </p:nvSpPr>
        <p:spPr>
          <a:xfrm>
            <a:off x="8359388" y="260648"/>
            <a:ext cx="67710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为什么从无人问津转为趋之若鹜？</a:t>
            </a:r>
            <a:endParaRPr lang="en-US" altLang="zh-CN" sz="3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179B36-752D-4A50-939D-0322592C9BFC}"/>
              </a:ext>
            </a:extLst>
          </p:cNvPr>
          <p:cNvSpPr txBox="1"/>
          <p:nvPr/>
        </p:nvSpPr>
        <p:spPr>
          <a:xfrm>
            <a:off x="35496" y="332656"/>
            <a:ext cx="1169551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CN" sz="3200" dirty="0"/>
          </a:p>
          <a:p>
            <a:r>
              <a:rPr lang="zh-CN" altLang="en-US" sz="3200" dirty="0"/>
              <a:t>为什么偏偏是英国启动工业革命？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83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r="2" b="1574"/>
          <a:stretch>
            <a:fillRect/>
          </a:stretch>
        </p:blipFill>
        <p:spPr bwMode="auto">
          <a:xfrm>
            <a:off x="4940497" y="1690689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upload.wikimedia.org/wikipedia/commons/thumb/b/b0/Nouvelle-France_map-en.svg/800px-Nouvelle-France_map-e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16" r="2" b="19290"/>
          <a:stretch>
            <a:fillRect/>
          </a:stretch>
        </p:blipFill>
        <p:spPr bwMode="auto">
          <a:xfrm>
            <a:off x="3593306" y="4357117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2015406"/>
            <a:ext cx="4394090" cy="450993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zh-CN" altLang="en-US" sz="3200" dirty="0">
                <a:latin typeface="华文彩云" panose="02010800040101010101" pitchFamily="2" charset="-122"/>
                <a:ea typeface="华文彩云" panose="02010800040101010101" pitchFamily="2" charset="-122"/>
              </a:rPr>
              <a:t>英属北美殖民地人口</a:t>
            </a:r>
            <a:endParaRPr lang="zh-CN" altLang="en-US" sz="2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1640--3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万左右 </a:t>
            </a: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1776--220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万左右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需求爆棚</a:t>
            </a:r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·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供给奥特</a:t>
            </a:r>
            <a:endParaRPr lang="en-US" altLang="zh-CN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利益驱动</a:t>
            </a:r>
            <a:r>
              <a:rPr lang="en-US" altLang="zh-CN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·</a:t>
            </a: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技术给力</a:t>
            </a:r>
            <a:endParaRPr lang="en-US" altLang="zh-CN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1700" dirty="0"/>
          </a:p>
        </p:txBody>
      </p:sp>
      <p:sp>
        <p:nvSpPr>
          <p:cNvPr id="16" name="椭圆 15"/>
          <p:cNvSpPr/>
          <p:nvPr/>
        </p:nvSpPr>
        <p:spPr>
          <a:xfrm>
            <a:off x="5364088" y="2479296"/>
            <a:ext cx="1483064" cy="481819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 lIns="26789" tIns="26789" rIns="26789" bIns="26789" anchor="ctr">
            <a:spAutoFit/>
          </a:bodyPr>
          <a:lstStyle/>
          <a:p>
            <a:pPr algn="ctr" defTabSz="4381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75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8688" y="2947181"/>
            <a:ext cx="807648" cy="481819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 lIns="26789" tIns="26789" rIns="26789" bIns="26789" anchor="ctr">
            <a:spAutoFit/>
          </a:bodyPr>
          <a:lstStyle/>
          <a:p>
            <a:pPr algn="ctr" defTabSz="4381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75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40352" y="2921436"/>
            <a:ext cx="896565" cy="481819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 lIns="26789" tIns="26789" rIns="26789" bIns="26789" anchor="ctr">
            <a:spAutoFit/>
          </a:bodyPr>
          <a:lstStyle/>
          <a:p>
            <a:pPr algn="ctr" defTabSz="4381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75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244408" y="3449210"/>
            <a:ext cx="604705" cy="481819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 lIns="26789" tIns="26789" rIns="26789" bIns="26789" anchor="ctr">
            <a:spAutoFit/>
          </a:bodyPr>
          <a:lstStyle/>
          <a:p>
            <a:pPr algn="ctr" defTabSz="4381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75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6012160" y="2780927"/>
            <a:ext cx="484632" cy="2386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文字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3888432" cy="1328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496" y="592812"/>
            <a:ext cx="9108504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latin typeface="黑体" panose="02010600030101010101" pitchFamily="49" charset="-122"/>
              </a:rPr>
              <a:t>动因之一：市场的驱动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Freeform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ounded 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959208" y="958640"/>
            <a:ext cx="4702194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rgbClr val="7C45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图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13096" r="14473" b="23269"/>
          <a:stretch>
            <a:fillRect/>
          </a:stretch>
        </p:blipFill>
        <p:spPr bwMode="auto">
          <a:xfrm>
            <a:off x="3635896" y="1580100"/>
            <a:ext cx="5328592" cy="51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内容占位符 2"/>
          <p:cNvSpPr>
            <a:spLocks noGrp="1"/>
          </p:cNvSpPr>
          <p:nvPr>
            <p:ph idx="1"/>
          </p:nvPr>
        </p:nvSpPr>
        <p:spPr>
          <a:xfrm>
            <a:off x="35496" y="1922281"/>
            <a:ext cx="3137626" cy="2514832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马克思在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资本论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中说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“资本来到世间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从头到脚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每个毛孔都滴着血和肮脏的东西”。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35896" y="116632"/>
            <a:ext cx="5328591" cy="150810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chemeClr val="bg1"/>
                </a:solidFill>
                <a:latin typeface="黑体" panose="02010600030101010101" pitchFamily="49" charset="-122"/>
              </a:rPr>
              <a:t>动因之二：</a:t>
            </a:r>
            <a:endParaRPr lang="en-US" altLang="zh-CN" sz="4400" b="1" dirty="0">
              <a:solidFill>
                <a:schemeClr val="bg1"/>
              </a:solidFill>
              <a:latin typeface="黑体" panose="02010600030101010101" pitchFamily="49" charset="-122"/>
            </a:endParaRP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黑体" panose="02010600030101010101" pitchFamily="49" charset="-122"/>
              </a:rPr>
              <a:t>资本的驱动</a:t>
            </a:r>
          </a:p>
        </p:txBody>
      </p:sp>
      <p:pic>
        <p:nvPicPr>
          <p:cNvPr id="21" name="Picture 9" descr="https://upload.wikimedia.org/wikipedia/commons/thumb/a/ac/Triangular_trade.png/800px-Triangular_tra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3458670" cy="22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5127575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三角贸易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3139" y="548680"/>
            <a:ext cx="2690525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00" noProof="1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原始资本积累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2597" y="1085398"/>
            <a:ext cx="2690525" cy="5539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00" noProof="1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30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资金</a:t>
            </a:r>
            <a:r>
              <a:rPr lang="en-US" altLang="zh-CN" sz="30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+</a:t>
            </a:r>
            <a:r>
              <a:rPr lang="zh-CN" altLang="en-US" sz="3000" noProof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劳力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8" t="29133" r="1905" b="14886"/>
          <a:stretch/>
        </p:blipFill>
        <p:spPr bwMode="auto">
          <a:xfrm>
            <a:off x="3489451" y="1"/>
            <a:ext cx="5655820" cy="44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6" t="55281" r="1620" b="23205"/>
          <a:stretch>
            <a:fillRect/>
          </a:stretch>
        </p:blipFill>
        <p:spPr bwMode="auto">
          <a:xfrm>
            <a:off x="0" y="4365104"/>
            <a:ext cx="914400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55776" y="4408929"/>
            <a:ext cx="3960440" cy="964287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r>
              <a:rPr lang="zh-CN" altLang="en-US" sz="3300" dirty="0">
                <a:solidFill>
                  <a:schemeClr val="bg1"/>
                </a:solidFill>
              </a:rPr>
              <a:t>海外贸易≠创新驱动   </a:t>
            </a:r>
            <a:endParaRPr lang="en-US" altLang="zh-CN" sz="3300" dirty="0">
              <a:solidFill>
                <a:schemeClr val="bg1"/>
              </a:solidFill>
            </a:endParaRPr>
          </a:p>
          <a:p>
            <a:r>
              <a:rPr lang="zh-CN" altLang="en-US" sz="3300" dirty="0">
                <a:solidFill>
                  <a:schemeClr val="bg1"/>
                </a:solidFill>
              </a:rPr>
              <a:t>金融资本≠产业资本</a:t>
            </a:r>
          </a:p>
          <a:p>
            <a:pPr marL="0" indent="0">
              <a:buNone/>
            </a:pPr>
            <a:endParaRPr lang="zh-CN" altLang="en-US" sz="17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773" y="953824"/>
            <a:ext cx="3115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       为什么偏偏又是英国再一次驱动了近代文明的历史引擎？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3"/>
            <a:ext cx="3312369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images.ifanr.cn/wp-content/uploads/2013/05/mark-zuckerberg-s-first-patent-finally-approved-after-six-years-video-e147b44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5969" r="12995" b="5031"/>
          <a:stretch>
            <a:fillRect/>
          </a:stretch>
        </p:blipFill>
        <p:spPr bwMode="auto">
          <a:xfrm>
            <a:off x="-3596" y="3643283"/>
            <a:ext cx="3419527" cy="26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496" y="2751311"/>
            <a:ext cx="341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Constitutional monarchy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347865" y="197846"/>
            <a:ext cx="5760639" cy="33898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</a:rPr>
              <a:t>1449</a:t>
            </a:r>
            <a:r>
              <a:rPr lang="zh-CN" altLang="en-US" sz="3200" noProof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</a:rPr>
              <a:t>最早就发明了</a:t>
            </a:r>
            <a:r>
              <a:rPr lang="zh-CN" altLang="en-US" sz="3200" noProof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专利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</a:rPr>
              <a:t>到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</a:rPr>
              <a:t>1851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</a:rPr>
              <a:t>年共颁布13023项</a:t>
            </a:r>
            <a:r>
              <a:rPr lang="zh-CN" altLang="en-US" sz="3200" noProof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专利</a:t>
            </a:r>
            <a:endParaRPr kumimoji="0" lang="en-US" altLang="zh-CN" sz="3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marR="0" lvl="0" indent="0" algn="l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zh-CN" sz="100" noProof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CN" altLang="en-US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“垄断法终止了王权在创造专利上的特权</a:t>
            </a:r>
            <a:r>
              <a:rPr lang="en-US" altLang="zh-CN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在历史上比单纯对国王权力的制止更加重要</a:t>
            </a:r>
            <a:r>
              <a:rPr lang="en-US" altLang="zh-CN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noProof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zh-CN" sz="1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道格拉斯</a:t>
            </a:r>
            <a:r>
              <a:rPr lang="en-US" altLang="zh-CN" sz="1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诺思</a:t>
            </a:r>
            <a:r>
              <a:rPr lang="en-US" altLang="zh-CN" sz="1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西方世界的兴起</a:t>
            </a:r>
            <a:r>
              <a:rPr lang="en-US" altLang="zh-CN" sz="1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1841" y="3708321"/>
            <a:ext cx="5904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吸引大鳄风投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推动达人攻关</a:t>
            </a:r>
            <a:endParaRPr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CF1012-9C0C-46BF-89D7-0AC88B3B3C48}"/>
              </a:ext>
            </a:extLst>
          </p:cNvPr>
          <p:cNvSpPr txBox="1"/>
          <p:nvPr/>
        </p:nvSpPr>
        <p:spPr>
          <a:xfrm>
            <a:off x="3491880" y="4378983"/>
            <a:ext cx="5256584" cy="1930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尊重知识产权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自由企业制度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没有官方任命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没有官本位制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没有政党色彩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没有政治干预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7F14DB-7364-4FEB-91F5-9E3455CD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5A1548-E69F-4E60-A7C6-7225C8FB9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1" descr="图片包含 文字&#10;&#10;已生成极高可信度的说明">
            <a:extLst>
              <a:ext uri="{FF2B5EF4-FFF2-40B4-BE49-F238E27FC236}">
                <a16:creationId xmlns:a16="http://schemas.microsoft.com/office/drawing/2014/main" id="{BC066161-0751-40EC-97C0-0B97A5F34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5038" r="8603"/>
          <a:stretch/>
        </p:blipFill>
        <p:spPr bwMode="auto">
          <a:xfrm>
            <a:off x="0" y="3889"/>
            <a:ext cx="9144000" cy="68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722AC54-D593-4F63-BD47-5283301C888A}"/>
              </a:ext>
            </a:extLst>
          </p:cNvPr>
          <p:cNvSpPr txBox="1"/>
          <p:nvPr/>
        </p:nvSpPr>
        <p:spPr>
          <a:xfrm>
            <a:off x="4499992" y="31938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瓦特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2E3F1F-8474-4C2E-A2DB-3402D3E32804}"/>
              </a:ext>
            </a:extLst>
          </p:cNvPr>
          <p:cNvSpPr txBox="1"/>
          <p:nvPr/>
        </p:nvSpPr>
        <p:spPr>
          <a:xfrm>
            <a:off x="7668344" y="32213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博尔特</a:t>
            </a:r>
          </a:p>
        </p:txBody>
      </p:sp>
    </p:spTree>
    <p:extLst>
      <p:ext uri="{BB962C8B-B14F-4D97-AF65-F5344CB8AC3E}">
        <p14:creationId xmlns:p14="http://schemas.microsoft.com/office/powerpoint/2010/main" val="414695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6C5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D4FFA938-8D85-4FAC-93CE-A77E426EC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6162" r="7488" b="3801"/>
          <a:stretch/>
        </p:blipFill>
        <p:spPr bwMode="auto">
          <a:xfrm>
            <a:off x="539552" y="44624"/>
            <a:ext cx="893605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750A3FE5-E3B4-4919-96E2-DFC9E972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8" b="67528"/>
          <a:stretch>
            <a:fillRect/>
          </a:stretch>
        </p:blipFill>
        <p:spPr bwMode="auto">
          <a:xfrm>
            <a:off x="0" y="5013175"/>
            <a:ext cx="1547664" cy="18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3.jpeg">
            <a:extLst>
              <a:ext uri="{FF2B5EF4-FFF2-40B4-BE49-F238E27FC236}">
                <a16:creationId xmlns:a16="http://schemas.microsoft.com/office/drawing/2014/main" id="{40A95439-5150-4682-AECE-CE78BD7B5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11473" b="-2"/>
          <a:stretch/>
        </p:blipFill>
        <p:spPr bwMode="auto">
          <a:xfrm>
            <a:off x="35496" y="2420888"/>
            <a:ext cx="1152128" cy="17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3.png">
            <a:extLst>
              <a:ext uri="{FF2B5EF4-FFF2-40B4-BE49-F238E27FC236}">
                <a16:creationId xmlns:a16="http://schemas.microsoft.com/office/drawing/2014/main" id="{A1AB2ECE-CEB4-4DEE-80AE-F946A39E5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r="12221" b="-7"/>
          <a:stretch/>
        </p:blipFill>
        <p:spPr bwMode="auto">
          <a:xfrm>
            <a:off x="36014" y="529719"/>
            <a:ext cx="1079602" cy="16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35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624</Words>
  <PresentationFormat>全屏显示(4:3)</PresentationFormat>
  <Paragraphs>118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Helvetica Light</vt:lpstr>
      <vt:lpstr>等线</vt:lpstr>
      <vt:lpstr>等线 Light</vt:lpstr>
      <vt:lpstr>仿宋</vt:lpstr>
      <vt:lpstr>黑体</vt:lpstr>
      <vt:lpstr>华文彩云</vt:lpstr>
      <vt:lpstr>华文琥珀</vt:lpstr>
      <vt:lpstr>楷体</vt:lpstr>
      <vt:lpstr>Arial</vt:lpstr>
      <vt:lpstr>Calibri</vt:lpstr>
      <vt:lpstr>Wingdings</vt:lpstr>
      <vt:lpstr>1_Office 主题​​</vt:lpstr>
      <vt:lpstr>  影响世界的 工业革命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e(t) = -n(dΦ)/(dt) </vt:lpstr>
      <vt:lpstr>怎样的时代？</vt:lpstr>
      <vt:lpstr>PowerPoint 演示文稿</vt:lpstr>
      <vt:lpstr>两次工业革命的关联与升级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2017-12-13T21:02:00Z</dcterms:created>
  <dcterms:modified xsi:type="dcterms:W3CDTF">2018-10-05T06:39:39Z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