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  <p:sldMasterId id="2147483660" r:id="rId8"/>
  </p:sldMasterIdLst>
  <p:notesMasterIdLst>
    <p:notesMasterId r:id="rId6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</p:sldIdLst>
  <p:sldSz cx="12192000" cy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arget="theme/theme1.xml" Type="http://schemas.openxmlformats.org/officeDocument/2006/relationships/theme"/><Relationship Id="rId10" Target="slides/slide2.xml" Type="http://schemas.openxmlformats.org/officeDocument/2006/relationships/slide"/><Relationship Id="rId11" Target="slides/slide3.xml" Type="http://schemas.openxmlformats.org/officeDocument/2006/relationships/slide"/><Relationship Id="rId12" Target="slides/slide4.xml" Type="http://schemas.openxmlformats.org/officeDocument/2006/relationships/slide"/><Relationship Id="rId13" Target="slides/slide5.xml" Type="http://schemas.openxmlformats.org/officeDocument/2006/relationships/slide"/><Relationship Id="rId14" Target="slides/slide6.xml" Type="http://schemas.openxmlformats.org/officeDocument/2006/relationships/slide"/><Relationship Id="rId15" Target="slides/slide7.xml" Type="http://schemas.openxmlformats.org/officeDocument/2006/relationships/slide"/><Relationship Id="rId16" Target="slides/slide8.xml" Type="http://schemas.openxmlformats.org/officeDocument/2006/relationships/slide"/><Relationship Id="rId17" Target="slides/slide9.xml" Type="http://schemas.openxmlformats.org/officeDocument/2006/relationships/slide"/><Relationship Id="rId18" Target="slides/slide10.xml" Type="http://schemas.openxmlformats.org/officeDocument/2006/relationships/slide"/><Relationship Id="rId19" Target="slides/slide11.xml" Type="http://schemas.openxmlformats.org/officeDocument/2006/relationships/slide"/><Relationship Id="rId2" Target="viewProps.xml" Type="http://schemas.openxmlformats.org/officeDocument/2006/relationships/viewProps"/><Relationship Id="rId20" Target="slides/slide12.xml" Type="http://schemas.openxmlformats.org/officeDocument/2006/relationships/slide"/><Relationship Id="rId21" Target="slides/slide13.xml" Type="http://schemas.openxmlformats.org/officeDocument/2006/relationships/slide"/><Relationship Id="rId22" Target="slides/slide14.xml" Type="http://schemas.openxmlformats.org/officeDocument/2006/relationships/slide"/><Relationship Id="rId23" Target="slides/slide15.xml" Type="http://schemas.openxmlformats.org/officeDocument/2006/relationships/slide"/><Relationship Id="rId24" Target="slides/slide16.xml" Type="http://schemas.openxmlformats.org/officeDocument/2006/relationships/slide"/><Relationship Id="rId25" Target="slides/slide17.xml" Type="http://schemas.openxmlformats.org/officeDocument/2006/relationships/slide"/><Relationship Id="rId26" Target="slides/slide18.xml" Type="http://schemas.openxmlformats.org/officeDocument/2006/relationships/slide"/><Relationship Id="rId27" Target="slides/slide19.xml" Type="http://schemas.openxmlformats.org/officeDocument/2006/relationships/slide"/><Relationship Id="rId28" Target="slides/slide20.xml" Type="http://schemas.openxmlformats.org/officeDocument/2006/relationships/slide"/><Relationship Id="rId29" Target="slides/slide21.xml" Type="http://schemas.openxmlformats.org/officeDocument/2006/relationships/slide"/><Relationship Id="rId3" Target="presProps.xml" Type="http://schemas.openxmlformats.org/officeDocument/2006/relationships/presProps"/><Relationship Id="rId30" Target="slides/slide22.xml" Type="http://schemas.openxmlformats.org/officeDocument/2006/relationships/slide"/><Relationship Id="rId31" Target="slides/slide23.xml" Type="http://schemas.openxmlformats.org/officeDocument/2006/relationships/slide"/><Relationship Id="rId32" Target="slides/slide24.xml" Type="http://schemas.openxmlformats.org/officeDocument/2006/relationships/slide"/><Relationship Id="rId33" Target="slides/slide25.xml" Type="http://schemas.openxmlformats.org/officeDocument/2006/relationships/slide"/><Relationship Id="rId34" Target="slides/slide26.xml" Type="http://schemas.openxmlformats.org/officeDocument/2006/relationships/slide"/><Relationship Id="rId35" Target="slides/slide27.xml" Type="http://schemas.openxmlformats.org/officeDocument/2006/relationships/slide"/><Relationship Id="rId36" Target="slides/slide28.xml" Type="http://schemas.openxmlformats.org/officeDocument/2006/relationships/slide"/><Relationship Id="rId37" Target="slides/slide29.xml" Type="http://schemas.openxmlformats.org/officeDocument/2006/relationships/slide"/><Relationship Id="rId38" Target="slides/slide30.xml" Type="http://schemas.openxmlformats.org/officeDocument/2006/relationships/slide"/><Relationship Id="rId39" Target="slides/slide31.xml" Type="http://schemas.openxmlformats.org/officeDocument/2006/relationships/slide"/><Relationship Id="rId4" Target="slideMasters/slideMaster1.xml" Type="http://schemas.openxmlformats.org/officeDocument/2006/relationships/slideMaster"/><Relationship Id="rId40" Target="slides/slide32.xml" Type="http://schemas.openxmlformats.org/officeDocument/2006/relationships/slide"/><Relationship Id="rId41" Target="slides/slide33.xml" Type="http://schemas.openxmlformats.org/officeDocument/2006/relationships/slide"/><Relationship Id="rId42" Target="slides/slide34.xml" Type="http://schemas.openxmlformats.org/officeDocument/2006/relationships/slide"/><Relationship Id="rId43" Target="slides/slide35.xml" Type="http://schemas.openxmlformats.org/officeDocument/2006/relationships/slide"/><Relationship Id="rId44" Target="notesSlides/notesSlide1.xml" Type="http://schemas.openxmlformats.org/officeDocument/2006/relationships/notesSlide"/><Relationship Id="rId45" Target="notesSlides/notesSlide2.xml" Type="http://schemas.openxmlformats.org/officeDocument/2006/relationships/notesSlide"/><Relationship Id="rId46" Target="notesSlides/notesSlide3.xml" Type="http://schemas.openxmlformats.org/officeDocument/2006/relationships/notesSlide"/><Relationship Id="rId47" Target="notesSlides/notesSlide4.xml" Type="http://schemas.openxmlformats.org/officeDocument/2006/relationships/notesSlide"/><Relationship Id="rId48" Target="notesSlides/notesSlide5.xml" Type="http://schemas.openxmlformats.org/officeDocument/2006/relationships/notesSlide"/><Relationship Id="rId49" Target="notesSlides/notesSlide6.xml" Type="http://schemas.openxmlformats.org/officeDocument/2006/relationships/notesSlide"/><Relationship Id="rId50" Target="notesSlides/notesSlide7.xml" Type="http://schemas.openxmlformats.org/officeDocument/2006/relationships/notesSlide"/><Relationship Id="rId51" Target="notesSlides/notesSlide8.xml" Type="http://schemas.openxmlformats.org/officeDocument/2006/relationships/notesSlide"/><Relationship Id="rId52" Target="notesSlides/notesSlide9.xml" Type="http://schemas.openxmlformats.org/officeDocument/2006/relationships/notesSlide"/><Relationship Id="rId53" Target="notesSlides/notesSlide10.xml" Type="http://schemas.openxmlformats.org/officeDocument/2006/relationships/notesSlide"/><Relationship Id="rId54" Target="notesSlides/notesSlide11.xml" Type="http://schemas.openxmlformats.org/officeDocument/2006/relationships/notesSlide"/><Relationship Id="rId55" Target="notesSlides/notesSlide12.xml" Type="http://schemas.openxmlformats.org/officeDocument/2006/relationships/notesSlide"/><Relationship Id="rId56" Target="notesSlides/notesSlide13.xml" Type="http://schemas.openxmlformats.org/officeDocument/2006/relationships/notesSlide"/><Relationship Id="rId57" Target="notesSlides/notesSlide14.xml" Type="http://schemas.openxmlformats.org/officeDocument/2006/relationships/notesSlide"/><Relationship Id="rId58" Target="notesSlides/notesSlide15.xml" Type="http://schemas.openxmlformats.org/officeDocument/2006/relationships/notesSlide"/><Relationship Id="rId59" Target="notesSlides/notesSlide16.xml" Type="http://schemas.openxmlformats.org/officeDocument/2006/relationships/notesSlide"/><Relationship Id="rId6" Target="notesMasters/notesMaster1.xml" Type="http://schemas.openxmlformats.org/officeDocument/2006/relationships/notesMaster"/><Relationship Id="rId60" Target="notesSlides/notesSlide17.xml" Type="http://schemas.openxmlformats.org/officeDocument/2006/relationships/notesSlide"/><Relationship Id="rId61" Target="notesSlides/notesSlide18.xml" Type="http://schemas.openxmlformats.org/officeDocument/2006/relationships/notesSlide"/><Relationship Id="rId62" Target="notesSlides/notesSlide19.xml" Type="http://schemas.openxmlformats.org/officeDocument/2006/relationships/notesSlide"/><Relationship Id="rId63" Target="notesSlides/notesSlide20.xml" Type="http://schemas.openxmlformats.org/officeDocument/2006/relationships/notesSlide"/><Relationship Id="rId64" Target="notesSlides/notesSlide21.xml" Type="http://schemas.openxmlformats.org/officeDocument/2006/relationships/notesSlide"/><Relationship Id="rId65" Target="notesSlides/notesSlide22.xml" Type="http://schemas.openxmlformats.org/officeDocument/2006/relationships/notesSlide"/><Relationship Id="rId66" Target="notesSlides/notesSlide23.xml" Type="http://schemas.openxmlformats.org/officeDocument/2006/relationships/notesSlide"/><Relationship Id="rId67" Target="notesSlides/notesSlide24.xml" Type="http://schemas.openxmlformats.org/officeDocument/2006/relationships/notesSlide"/><Relationship Id="rId68" Target="notesSlides/notesSlide25.xml" Type="http://schemas.openxmlformats.org/officeDocument/2006/relationships/notesSlide"/><Relationship Id="rId69" Target="notesSlides/notesSlide26.xml" Type="http://schemas.openxmlformats.org/officeDocument/2006/relationships/notesSlide"/><Relationship Id="rId7" Target="theme/theme2.xml" Type="http://schemas.openxmlformats.org/officeDocument/2006/relationships/theme"/><Relationship Id="rId70" Target="notesSlides/notesSlide27.xml" Type="http://schemas.openxmlformats.org/officeDocument/2006/relationships/notesSlide"/><Relationship Id="rId71" Target="notesSlides/notesSlide28.xml" Type="http://schemas.openxmlformats.org/officeDocument/2006/relationships/notesSlide"/><Relationship Id="rId72" Target="notesSlides/notesSlide29.xml" Type="http://schemas.openxmlformats.org/officeDocument/2006/relationships/notesSlide"/><Relationship Id="rId73" Target="notesSlides/notesSlide30.xml" Type="http://schemas.openxmlformats.org/officeDocument/2006/relationships/notesSlide"/><Relationship Id="rId74" Target="notesSlides/notesSlide31.xml" Type="http://schemas.openxmlformats.org/officeDocument/2006/relationships/notesSlide"/><Relationship Id="rId75" Target="notesSlides/notesSlide32.xml" Type="http://schemas.openxmlformats.org/officeDocument/2006/relationships/notesSlide"/><Relationship Id="rId76" Target="notesSlides/notesSlide33.xml" Type="http://schemas.openxmlformats.org/officeDocument/2006/relationships/notesSlide"/><Relationship Id="rId77" Target="notesSlides/notesSlide34.xml" Type="http://schemas.openxmlformats.org/officeDocument/2006/relationships/notesSlide"/><Relationship Id="rId78" Target="notesSlides/notesSlide35.xml" Type="http://schemas.openxmlformats.org/officeDocument/2006/relationships/notesSlide"/><Relationship Id="rId8" Target="slideMasters/slideMaster2.xml" Type="http://schemas.openxmlformats.org/officeDocument/2006/relationships/slideMaster"/><Relationship Id="rId9" Target="slides/slide1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2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2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6.xml" Type="http://schemas.openxmlformats.org/officeDocument/2006/relationships/slide"/></Relationships>
</file>

<file path=ppt/notesSlides/_rels/notesSlide2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7.xml" Type="http://schemas.openxmlformats.org/officeDocument/2006/relationships/slide"/></Relationships>
</file>

<file path=ppt/notesSlides/_rels/notesSlide2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8.xml" Type="http://schemas.openxmlformats.org/officeDocument/2006/relationships/slide"/></Relationships>
</file>

<file path=ppt/notesSlides/_rels/notesSlide2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9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0.xml" Type="http://schemas.openxmlformats.org/officeDocument/2006/relationships/slide"/></Relationships>
</file>

<file path=ppt/notesSlides/_rels/notesSlide3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1.xml" Type="http://schemas.openxmlformats.org/officeDocument/2006/relationships/slide"/></Relationships>
</file>

<file path=ppt/notesSlides/_rels/notesSlide3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2.xml" Type="http://schemas.openxmlformats.org/officeDocument/2006/relationships/slide"/></Relationships>
</file>

<file path=ppt/notesSlides/_rels/notesSlide3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3.xml" Type="http://schemas.openxmlformats.org/officeDocument/2006/relationships/slide"/></Relationships>
</file>

<file path=ppt/notesSlides/_rels/notesSlide3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4.xml" Type="http://schemas.openxmlformats.org/officeDocument/2006/relationships/slide"/></Relationships>
</file>

<file path=ppt/notesSlides/_rels/notesSlide3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5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大家好，欢迎参加本次初高中历史衔接课程。今天，我们将一起开启一段从“知道历史”到“理解历史”的思维升级之旅，共同跨越历史学习的新台阶。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为了更好地掌握高中历史的专题知识，我们需要学会构建自己的知识体系。思维导图就是一个很好的工具，它能帮助我们把复杂的知识变得条理清晰。大家可以尝试用思维导图来梳理我们学过的知识。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在高中，我们不能再仅仅满足于记住历史结论，而是要学会自己去解读史料。这就像做侦探一样，通过分析各种历史材料，去探寻历史的真相。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学习历史，一定要多问几个“为什么”。从“是什么”到“为什么”的转变，正是我们历史思维深化的体现。只有不断追问原因和影响，我们才能真正理解历史。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了解了学习方法的转变后，我们再来看看具体的知识点是如何衔接的。接下来是第三模块：知识衔接。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以中国古代中央集权制度为例，初中我们记住了各个朝代的制度名称，而高中我们要深入分析这些制度是如何一步步演变的，以及这种演变背后的原因和影响。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在中国近代史的学习中，初中我们了解了近代化探索的几个关键事件，高中我们则要思考这些事件之间的内在联系，理解中国人民是如何一步步从学习西方的技术，到学习制度，再到学习思想文化的。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以工业革命为例，初中我们知道了蒸汽机、火车等发明，高中我们要分析工业革命不仅改变了英国，更深刻地改变了整个世界，理解它是如何推动资本主义世界体系形成的。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我们再以科举制为例，看看初高中学习的具体差异。初中我们关注“是什么”，高中我们则深入探究“为什么”和“怎么样”，这就是知识的深化和拓展。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同样，对于丝绸之路，初中我们了解了它的路线和交流内容，高中我们则要深入探讨它的历史背景和深远影响，理解它在文明交流中的重要地位。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历史学习不一定是枯燥的，接下来，我们一起看看如何让历史课堂变得更加生动有趣。欢迎来到第四模块：趣味探究。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本次课程将分为五个部分，首先我们会探讨初高中历史学习的认知转变，接着介绍学习方法的升级策略，然后深入分析核心知识点的衔接，之后会分享一些让历史课堂更有趣的方法，最后进行总结和展望。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情境化教学是让历史“活”起来的好方法。通过角色扮演，我们可以亲身感受历史人物的处境和抉择，这种体验远比单纯的听讲更深刻。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设计巧妙的问题链，可以引导我们的思维不断深入。从基础问题到深层问题，再到拓展问题，我们的思考也随之层层递进，最终形成对历史事件的全面理解。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历史并非遥不可及，它就在我们身边。学会将历史与现实联系起来，我们会发现历史学习充满了现实意义，也能更好地理解当下的世界。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观看优质的历史纪录片和影视作品，是学习历史的好帮手。它们能让我们更直观地感受历史的氛围，当然，我们也要学会辨别其中的艺术加工成分。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学习也可以很有趣！通过历史知识竞赛、剧本杀等游戏，我们可以在玩的过程中学习历史，这种方式不仅能加深记忆，还能锻炼我们的团队协作和思辨能力。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小组合作学习也是一种非常有效的方式。通过共同完成一个历史项目，我们不仅能学到知识，还能学会如何与人合作，如何进行研究和表达，这些都是非常宝贵的能力。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课程即将结束，最后我们来进行总结和展望，看看如何更好地开启高中历史学习的新篇章。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为了更好地开始高中历史学习，这里有一份准备清单供大家参考，包括知识、方法、工具和心态四个方面的准备。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除了课本，还有很多优秀的书籍和资源可以帮助我们学习历史。这里推荐一些书目和网站、APP，希望能帮助大家拓宽视野。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这里整理了一些大家可能会关心的问题，希望能解答大家的疑惑。如果还有其他问题，欢迎随时交流。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首先，让我们进入第一模块：认知转变。在这里，我们将一起探讨初高中历史学习究竟有哪些不同，又有哪些是一脉相承的。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最后，送给大家一段寄语。希望大家能在历史学习中找到乐趣，收获成长，用历史的智慧照亮未来的道路。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现在是互动环节，大家可以思考一下，在历史学习中，你遇到的最大困惑是什么？欢迎分享出来，我们一起探讨解决。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另外，也请大家分享一下，你最感兴趣的历史时期或历史人物是什么？是什么吸引了你？通过分享，我们可以发现更多历史的乐趣。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这是我的联系方式和答疑时间，大家在学习过程中有任何问题，都可以随时找我交流。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本次课程到此结束，感谢大家的聆听！希望这次课程能帮助大家更好地适应高中历史学习。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最后，用一句名言与大家共勉：读史使人明智。希望大家都能在历史学习中不断成长，变得更加智慧。谢谢大家！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回顾初中历史学习，我们主要是按照时间顺序，了解了中外历史的基本故事，记住了一些重要的时间、人物和事件。这个阶段的学习，重点在于培养我们对历史的兴趣和初步的认知。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进入高中，历史学习将更上一层楼。我们不再仅仅是记忆史实，而是要深入分析历史事件的来龙去脉，学会运用史料来论证自己的观点，培养批判性思维能力。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从课程标准来看，初中历史侧重于基础和启蒙，而高中历史则更强调进阶和拓展，对我们核心素养的要求也从“初步学会”提升到了“熟练运用”。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在课程内容和教学活动上，初中以生动有趣的通史故事为主，而高中则通过专题深入和探究活动，引导我们进行更深层次的历史思考。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了解了初高中历史学习的差异后，我们该如何调整学习方法呢？接下来，我们进入第二模块：方法升级。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我们可以用一个有趣的比喻来理解知识结构的变化：初中历史知识像一根面条，按时间顺序从头到尾；而高中历史知识更像一个披萨，被分成了不同的专题模块，我们需要理解每个模块的内容及其相互关系。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Shape 37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Shape 3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Relationship Id="rId2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默认主题">
    <p:bg>
      <p:bgPr>
        <a:solidFill>
          <a:srgbClr val="FFFFFF">
            <a:alpha val="10000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5748369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Relationship Id="rId6" Target="../media/image42.jpeg" Type="http://schemas.openxmlformats.org/officeDocument/2006/relationships/image"/><Relationship Id="rId7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51.svg" Type="http://schemas.openxmlformats.org/officeDocument/2006/relationships/image"/><Relationship Id="rId11" Target="../notesSlides/notesSlide11.xml" Type="http://schemas.openxmlformats.org/officeDocument/2006/relationships/notesSlide"/><Relationship Id="rId2" Target="../media/image43.jpeg" Type="http://schemas.openxmlformats.org/officeDocument/2006/relationships/image"/><Relationship Id="rId3" Target="../media/image44.png" Type="http://schemas.openxmlformats.org/officeDocument/2006/relationships/image"/><Relationship Id="rId4" Target="../media/image45.svg" Type="http://schemas.openxmlformats.org/officeDocument/2006/relationships/image"/><Relationship Id="rId5" Target="../media/image46.png" Type="http://schemas.openxmlformats.org/officeDocument/2006/relationships/image"/><Relationship Id="rId6" Target="../media/image47.svg" Type="http://schemas.openxmlformats.org/officeDocument/2006/relationships/image"/><Relationship Id="rId7" Target="../media/image48.png" Type="http://schemas.openxmlformats.org/officeDocument/2006/relationships/image"/><Relationship Id="rId8" Target="../media/image49.svg" Type="http://schemas.openxmlformats.org/officeDocument/2006/relationships/image"/><Relationship Id="rId9" Target="../media/image5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52.png" Type="http://schemas.openxmlformats.org/officeDocument/2006/relationships/image"/><Relationship Id="rId4" Target="../media/image53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54.png" Type="http://schemas.openxmlformats.org/officeDocument/2006/relationships/image"/><Relationship Id="rId8" Target="../media/image55.svg" Type="http://schemas.openxmlformats.org/officeDocument/2006/relationships/image"/><Relationship Id="rId9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64.svg" Type="http://schemas.openxmlformats.org/officeDocument/2006/relationships/image"/><Relationship Id="rId11" Target="../notesSlides/notesSlide14.xml" Type="http://schemas.openxmlformats.org/officeDocument/2006/relationships/notesSlide"/><Relationship Id="rId2" Target="../media/image56.jpeg" Type="http://schemas.openxmlformats.org/officeDocument/2006/relationships/image"/><Relationship Id="rId3" Target="../media/image57.png" Type="http://schemas.openxmlformats.org/officeDocument/2006/relationships/image"/><Relationship Id="rId4" Target="../media/image58.svg" Type="http://schemas.openxmlformats.org/officeDocument/2006/relationships/image"/><Relationship Id="rId5" Target="../media/image59.jpeg" Type="http://schemas.openxmlformats.org/officeDocument/2006/relationships/image"/><Relationship Id="rId6" Target="../media/image60.png" Type="http://schemas.openxmlformats.org/officeDocument/2006/relationships/image"/><Relationship Id="rId7" Target="../media/image61.svg" Type="http://schemas.openxmlformats.org/officeDocument/2006/relationships/image"/><Relationship Id="rId8" Target="../media/image62.jpeg" Type="http://schemas.openxmlformats.org/officeDocument/2006/relationships/image"/><Relationship Id="rId9" Target="../media/image6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71.svg" Type="http://schemas.openxmlformats.org/officeDocument/2006/relationships/image"/><Relationship Id="rId11" Target="../media/image72.jpe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14" Target="../notesSlides/notesSlide15.xml" Type="http://schemas.openxmlformats.org/officeDocument/2006/relationships/notesSlide"/><Relationship Id="rId2" Target="../media/image65.jpeg" Type="http://schemas.openxmlformats.org/officeDocument/2006/relationships/image"/><Relationship Id="rId3" Target="../media/image66.png" Type="http://schemas.openxmlformats.org/officeDocument/2006/relationships/image"/><Relationship Id="rId4" Target="../media/image67.svg" Type="http://schemas.openxmlformats.org/officeDocument/2006/relationships/image"/><Relationship Id="rId5" Target="../media/image68.jpe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69.jpeg" Type="http://schemas.openxmlformats.org/officeDocument/2006/relationships/image"/><Relationship Id="rId9" Target="../media/image7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73.jpe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74.jpeg" Type="http://schemas.openxmlformats.org/officeDocument/2006/relationships/image"/><Relationship Id="rId8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53.svg" Type="http://schemas.openxmlformats.org/officeDocument/2006/relationships/image"/><Relationship Id="rId11" Target="../notesSlides/notesSlide17.xml" Type="http://schemas.openxmlformats.org/officeDocument/2006/relationships/notesSlide"/><Relationship Id="rId2" Target="../media/image2.jpeg" Type="http://schemas.openxmlformats.org/officeDocument/2006/relationships/image"/><Relationship Id="rId3" Target="../media/image75.png" Type="http://schemas.openxmlformats.org/officeDocument/2006/relationships/image"/><Relationship Id="rId4" Target="../media/image76.svg" Type="http://schemas.openxmlformats.org/officeDocument/2006/relationships/image"/><Relationship Id="rId5" Target="../media/image77.png" Type="http://schemas.openxmlformats.org/officeDocument/2006/relationships/image"/><Relationship Id="rId6" Target="../media/image78.svg" Type="http://schemas.openxmlformats.org/officeDocument/2006/relationships/image"/><Relationship Id="rId7" Target="../media/image79.png" Type="http://schemas.openxmlformats.org/officeDocument/2006/relationships/image"/><Relationship Id="rId8" Target="../media/image80.svg" Type="http://schemas.openxmlformats.org/officeDocument/2006/relationships/image"/><Relationship Id="rId9" Target="../media/image5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81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40.png" Type="http://schemas.openxmlformats.org/officeDocument/2006/relationships/image"/><Relationship Id="rId6" Target="../media/image41.svg" Type="http://schemas.openxmlformats.org/officeDocument/2006/relationships/image"/><Relationship Id="rId7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10.sv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13" Target="../notesSlides/notesSlide2.xml" Type="http://schemas.openxmlformats.org/officeDocument/2006/relationships/notesSlide"/><Relationship Id="rId2" Target="../media/image2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82.jpeg" Type="http://schemas.openxmlformats.org/officeDocument/2006/relationships/image"/><Relationship Id="rId3" Target="../media/image83.png" Type="http://schemas.openxmlformats.org/officeDocument/2006/relationships/image"/><Relationship Id="rId4" Target="../media/image84.svg" Type="http://schemas.openxmlformats.org/officeDocument/2006/relationships/image"/><Relationship Id="rId5" Target="../media/image85.png" Type="http://schemas.openxmlformats.org/officeDocument/2006/relationships/image"/><Relationship Id="rId6" Target="../media/image86.svg" Type="http://schemas.openxmlformats.org/officeDocument/2006/relationships/image"/><Relationship Id="rId7" Target="../media/image87.png" Type="http://schemas.openxmlformats.org/officeDocument/2006/relationships/image"/><Relationship Id="rId8" Target="../media/image88.svg" Type="http://schemas.openxmlformats.org/officeDocument/2006/relationships/image"/><Relationship Id="rId9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89.jpe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90.png" Type="http://schemas.openxmlformats.org/officeDocument/2006/relationships/image"/><Relationship Id="rId6" Target="../media/image91.svg" Type="http://schemas.openxmlformats.org/officeDocument/2006/relationships/image"/><Relationship Id="rId7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92.png" Type="http://schemas.openxmlformats.org/officeDocument/2006/relationships/image"/><Relationship Id="rId3" Target="../media/image93.svg" Type="http://schemas.openxmlformats.org/officeDocument/2006/relationships/image"/><Relationship Id="rId4" Target="../media/image94.jpeg" Type="http://schemas.openxmlformats.org/officeDocument/2006/relationships/image"/><Relationship Id="rId5" Target="../media/image95.png" Type="http://schemas.openxmlformats.org/officeDocument/2006/relationships/image"/><Relationship Id="rId6" Target="../media/image96.svg" Type="http://schemas.openxmlformats.org/officeDocument/2006/relationships/image"/><Relationship Id="rId7" Target="../media/image97.jpeg" Type="http://schemas.openxmlformats.org/officeDocument/2006/relationships/image"/><Relationship Id="rId8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98.jpeg" Type="http://schemas.openxmlformats.org/officeDocument/2006/relationships/image"/><Relationship Id="rId3" Target="../media/image99.png" Type="http://schemas.openxmlformats.org/officeDocument/2006/relationships/image"/><Relationship Id="rId4" Target="../media/image100.svg" Type="http://schemas.openxmlformats.org/officeDocument/2006/relationships/image"/><Relationship Id="rId5" Target="../media/image101.png" Type="http://schemas.openxmlformats.org/officeDocument/2006/relationships/image"/><Relationship Id="rId6" Target="../media/image102.svg" Type="http://schemas.openxmlformats.org/officeDocument/2006/relationships/image"/><Relationship Id="rId7" Target="../media/image103.png" Type="http://schemas.openxmlformats.org/officeDocument/2006/relationships/image"/><Relationship Id="rId8" Target="../media/image104.svg" Type="http://schemas.openxmlformats.org/officeDocument/2006/relationships/image"/><Relationship Id="rId9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05.jpe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106.png" Type="http://schemas.openxmlformats.org/officeDocument/2006/relationships/image"/><Relationship Id="rId6" Target="../media/image107.sv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Relationship Id="rId9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109.svg" Type="http://schemas.openxmlformats.org/officeDocument/2006/relationships/image"/><Relationship Id="rId11" Target="../notesSlides/notesSlide27.xml" Type="http://schemas.openxmlformats.org/officeDocument/2006/relationships/notesSlide"/><Relationship Id="rId2" Target="../media/image2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38.png" Type="http://schemas.openxmlformats.org/officeDocument/2006/relationships/image"/><Relationship Id="rId6" Target="../media/image39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108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10.png" Type="http://schemas.openxmlformats.org/officeDocument/2006/relationships/image"/><Relationship Id="rId6" Target="../media/image111.svg" Type="http://schemas.openxmlformats.org/officeDocument/2006/relationships/image"/><Relationship Id="rId7" Target="../media/image112.png" Type="http://schemas.openxmlformats.org/officeDocument/2006/relationships/image"/><Relationship Id="rId8" Target="../media/image113.svg" Type="http://schemas.openxmlformats.org/officeDocument/2006/relationships/image"/><Relationship Id="rId9" Target="../notesSlides/notesSlide28.xml" Type="http://schemas.openxmlformats.org/officeDocument/2006/relationships/notesSlide"/></Relationships>
</file>

<file path=ppt/slides/_rels/slide2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114.png" Type="http://schemas.openxmlformats.org/officeDocument/2006/relationships/image"/><Relationship Id="rId6" Target="../media/image115.svg" Type="http://schemas.openxmlformats.org/officeDocument/2006/relationships/image"/><Relationship Id="rId7" Target="../media/image108.png" Type="http://schemas.openxmlformats.org/officeDocument/2006/relationships/image"/><Relationship Id="rId8" Target="../media/image109.svg" Type="http://schemas.openxmlformats.org/officeDocument/2006/relationships/image"/><Relationship Id="rId9" Target="../notesSlides/notesSlide29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116.png" Type="http://schemas.openxmlformats.org/officeDocument/2006/relationships/image"/><Relationship Id="rId4" Target="../media/image117.svg" Type="http://schemas.openxmlformats.org/officeDocument/2006/relationships/image"/><Relationship Id="rId5" Target="../notesSlides/notesSlide30.xml" Type="http://schemas.openxmlformats.org/officeDocument/2006/relationships/notesSlide"/></Relationships>
</file>

<file path=ppt/slides/_rels/slide3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29.png" Type="http://schemas.openxmlformats.org/officeDocument/2006/relationships/image"/><Relationship Id="rId4" Target="../media/image30.svg" Type="http://schemas.openxmlformats.org/officeDocument/2006/relationships/image"/><Relationship Id="rId5" Target="../media/image118.png" Type="http://schemas.openxmlformats.org/officeDocument/2006/relationships/image"/><Relationship Id="rId6" Target="../media/image119.svg" Type="http://schemas.openxmlformats.org/officeDocument/2006/relationships/image"/><Relationship Id="rId7" Target="../notesSlides/notesSlide31.xml" Type="http://schemas.openxmlformats.org/officeDocument/2006/relationships/notesSlide"/></Relationships>
</file>

<file path=ppt/slides/_rels/slide3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120.png" Type="http://schemas.openxmlformats.org/officeDocument/2006/relationships/image"/><Relationship Id="rId4" Target="../media/image121.svg" Type="http://schemas.openxmlformats.org/officeDocument/2006/relationships/image"/><Relationship Id="rId5" Target="../notesSlides/notesSlide32.xml" Type="http://schemas.openxmlformats.org/officeDocument/2006/relationships/notesSlide"/></Relationships>
</file>

<file path=ppt/slides/_rels/slide3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122.png" Type="http://schemas.openxmlformats.org/officeDocument/2006/relationships/image"/><Relationship Id="rId4" Target="../media/image123.svg" Type="http://schemas.openxmlformats.org/officeDocument/2006/relationships/image"/><Relationship Id="rId5" Target="../media/image124.png" Type="http://schemas.openxmlformats.org/officeDocument/2006/relationships/image"/><Relationship Id="rId6" Target="../media/image125.svg" Type="http://schemas.openxmlformats.org/officeDocument/2006/relationships/image"/><Relationship Id="rId7" Target="../media/image126.png" Type="http://schemas.openxmlformats.org/officeDocument/2006/relationships/image"/><Relationship Id="rId8" Target="../media/image127.svg" Type="http://schemas.openxmlformats.org/officeDocument/2006/relationships/image"/><Relationship Id="rId9" Target="../notesSlides/notesSlide33.xml" Type="http://schemas.openxmlformats.org/officeDocument/2006/relationships/notesSlide"/></Relationships>
</file>

<file path=ppt/slides/_rels/slide3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notesSlides/notesSlide34.xml" Type="http://schemas.openxmlformats.org/officeDocument/2006/relationships/notesSlide"/></Relationships>
</file>

<file path=ppt/slides/_rels/slide3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notesSlides/notesSlide35.xml" Type="http://schemas.openxmlformats.org/officeDocument/2006/relationships/notesSlide"/><Relationship Id="rId4" Target="../media/image12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21.jpeg" Type="http://schemas.openxmlformats.org/officeDocument/2006/relationships/image"/><Relationship Id="rId11" Target="../notesSlides/notesSlide4.xml" Type="http://schemas.openxmlformats.org/officeDocument/2006/relationships/notesSlid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30.svg" Type="http://schemas.openxmlformats.org/officeDocument/2006/relationships/image"/><Relationship Id="rId11" Target="../notesSlides/notesSlide5.xml" Type="http://schemas.openxmlformats.org/officeDocument/2006/relationships/notesSlide"/><Relationship Id="rId2" Target="../media/image22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Relationship Id="rId7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33.jpe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Relationship Id="rId7" Target="../notesSlides/notesSlide9.xml" Type="http://schemas.openxmlformats.org/officeDocument/2006/relationships/notesSlid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3A8A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1E3A8A">
              <a:alpha val="7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1016000" y="2413000"/>
            <a:ext cx="10160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跨越历史之阶：初高中历史衔接课程</a:t>
            </a:r>
            <a:endParaRPr lang="en-US" sz="1100"/>
          </a:p>
        </p:txBody>
      </p:sp>
      <p:cxnSp>
        <p:nvCxnSpPr>
          <p:cNvPr name="Connector 5" id="5"/>
          <p:cNvCxnSpPr/>
          <p:nvPr/>
        </p:nvCxnSpPr>
        <p:spPr>
          <a:xfrm rot="-34376" flipH="false" flipV="false">
            <a:off x="5461032" y="33591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mpd="sng" cap="flat">
            <a:solidFill>
              <a:srgbClr val="D97706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name="AutoShape 6" id="6"/>
          <p:cNvSpPr/>
          <p:nvPr/>
        </p:nvSpPr>
        <p:spPr>
          <a:xfrm rot="0" flipH="false" flipV="false">
            <a:off x="1016000" y="3556000"/>
            <a:ext cx="1016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000">
                <a:solidFill>
                  <a:srgbClr val="E5E7EB"/>
                </a:solidFill>
                <a:latin typeface="Noto Sans SC"/>
                <a:ea typeface="Noto Sans SC"/>
                <a:cs typeface="Noto Sans SC"/>
                <a:sym typeface="Noto Sans SC"/>
              </a:rPr>
              <a:t>从“知道”到“理解”的思维升级之旅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C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学会构建知识体系：思维导图的应用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1397000"/>
            <a:ext cx="4826000" cy="4953000"/>
          </a:xfrm>
          <a:prstGeom prst="roundRect">
            <a:avLst>
              <a:gd name="adj" fmla="val 2631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1E3A8A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0" flipH="false" flipV="false">
            <a:off x="1016000" y="1651000"/>
            <a:ext cx="304800" cy="3048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1397000" y="1625600"/>
            <a:ext cx="3937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为什么需要思维导图？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016000" y="2032000"/>
            <a:ext cx="4318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构建知识体系是高中历史学习的关键。思维导图能帮助我们将零散的知识点串联起来，形成清晰的逻辑结构，让记忆更牢固。</a:t>
            </a:r>
            <a:endParaRPr lang="en-US" sz="1100"/>
          </a:p>
        </p:txBody>
      </p:sp>
      <p:cxnSp>
        <p:nvCxnSpPr>
          <p:cNvPr name="Connector 7" id="7"/>
          <p:cNvCxnSpPr/>
          <p:nvPr/>
        </p:nvCxnSpPr>
        <p:spPr>
          <a:xfrm rot="-10110" flipH="false" flipV="false">
            <a:off x="1016009" y="3168650"/>
            <a:ext cx="431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E2E8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1016000" y="3429000"/>
            <a:ext cx="304800" cy="3048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1397000" y="3403600"/>
            <a:ext cx="3937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实战应用：制度演变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1016000" y="3810000"/>
            <a:ext cx="4318000" cy="228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以“中国古代中央集权制度的演变”为例，我们可以利用思维导图梳理从秦到清的主要制度变化。</a:t>
            </a: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梳理朝代脉络：秦、汉、唐、宋、清</a:t>
            </a: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对比核心制度：郡县制、三省六部制、军机处等</a:t>
            </a: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理解演变趋势：皇权不断加强，相权不断削弱</a:t>
            </a:r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5842000" y="1397000"/>
            <a:ext cx="5588000" cy="4953000"/>
          </a:xfrm>
          <a:prstGeom prst="roundRect">
            <a:avLst>
              <a:gd name="adj" fmla="val 2564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1E3A8A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rcRect l="16084" r="16084" t="0" b="0"/>
          <a:stretch>
            <a:fillRect/>
          </a:stretch>
        </p:blipFill>
        <p:spPr>
          <a:xfrm rot="0" flipH="false" flipV="false">
            <a:off x="6032500" y="1587500"/>
            <a:ext cx="5207000" cy="431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13" id="13"/>
          <p:cNvSpPr/>
          <p:nvPr/>
        </p:nvSpPr>
        <p:spPr>
          <a:xfrm rot="0" flipH="false" flipV="false">
            <a:off x="6032500" y="5905500"/>
            <a:ext cx="5207000" cy="25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图示：中国古代中央集权制度演变思维导图示例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C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学会解读史料：从“看结论”到“辨真伪”</a:t>
            </a:r>
            <a:endParaRPr lang="en-US" sz="1100"/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13020" r="13020" t="0" b="0"/>
          <a:stretch>
            <a:fillRect/>
          </a:stretch>
        </p:blipFill>
        <p:spPr>
          <a:xfrm rot="0" flipH="false" flipV="false">
            <a:off x="762000" y="1524000"/>
            <a:ext cx="5080000" cy="4572000"/>
          </a:xfrm>
          <a:prstGeom prst="roundRect">
            <a:avLst>
              <a:gd name="adj" fmla="val 4166"/>
            </a:avLst>
          </a:prstGeom>
          <a:noFill/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15000"/>
              </a:srgbClr>
            </a:outerShdw>
          </a:effectLst>
        </p:spPr>
      </p:pic>
      <p:sp>
        <p:nvSpPr>
          <p:cNvPr name="AutoShape 4" id="4"/>
          <p:cNvSpPr/>
          <p:nvPr/>
        </p:nvSpPr>
        <p:spPr>
          <a:xfrm rot="0" flipH="false" flipV="false">
            <a:off x="6223000" y="1524000"/>
            <a:ext cx="5207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6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高中历史学习非常重视史料实证，我们要学会以下四个核心步骤：</a:t>
            </a:r>
            <a:endParaRPr lang="en-US" sz="1100"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6223000" y="2159000"/>
            <a:ext cx="355600" cy="3556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6667500" y="2133600"/>
            <a:ext cx="47625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辨别史料类型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区分一手史料和二手史料，明确史料的性质。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223000" y="2921000"/>
            <a:ext cx="355600" cy="355600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 flipH="false" flipV="false">
            <a:off x="6667500" y="2895600"/>
            <a:ext cx="47625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分析史料来源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深入了解史料的作者身份、创作背景和政治立场。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6223000" y="3683000"/>
            <a:ext cx="355600" cy="3556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6667500" y="3657600"/>
            <a:ext cx="47625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评估史料价值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综合判断史料的真实性、客观性和可信度。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6223000" y="4445000"/>
            <a:ext cx="355600" cy="355600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 flipH="false" flipV="false">
            <a:off x="6667500" y="4419600"/>
            <a:ext cx="47625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运用史料论证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合理引用史料作为证据，支持并构建自己的历史观点。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学会分析与评价：多问“为什么”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1651000"/>
            <a:ext cx="5080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9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1905000"/>
            <a:ext cx="406400" cy="406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1524000" y="1879600"/>
            <a:ext cx="4064000" cy="457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初中阶段：关注“是什么”</a:t>
            </a:r>
            <a:endParaRPr lang="en-US" sz="1100"/>
          </a:p>
        </p:txBody>
      </p:sp>
      <p:cxnSp>
        <p:nvCxnSpPr>
          <p:cNvPr name="Connector 6" id="6"/>
          <p:cNvCxnSpPr/>
          <p:nvPr/>
        </p:nvCxnSpPr>
        <p:spPr>
          <a:xfrm rot="-9549" flipH="false" flipV="false">
            <a:off x="1016009" y="2406650"/>
            <a:ext cx="457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name="AutoShape 7" id="7"/>
          <p:cNvSpPr/>
          <p:nvPr/>
        </p:nvSpPr>
        <p:spPr>
          <a:xfrm rot="0" flipH="false" flipV="false">
            <a:off x="1016000" y="2603500"/>
            <a:ext cx="4572000" cy="203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侧重于对历史事实的识记与理解。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25000"/>
              </a:lnSpc>
            </a:pPr>
            <a:r>
              <a:rPr lang="en-US" b="true" i="false" strike="noStrike" u="none" sz="14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典型问题：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-177800" marL="177800">
              <a:lnSpc>
                <a:spcPct val="125000"/>
              </a:lnSpc>
              <a:buClr>
                <a:srgbClr val="4B5563"/>
              </a:buClr>
              <a:buChar char="•"/>
            </a:pPr>
            <a:r>
              <a:rPr lang="en-US" b="false" i="false" strike="noStrike" u="none" sz="14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科举制的具体内容是什么？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-177800" marL="177800">
              <a:lnSpc>
                <a:spcPct val="125000"/>
              </a:lnSpc>
              <a:buClr>
                <a:srgbClr val="4B5563"/>
              </a:buClr>
              <a:buChar char="•"/>
            </a:pPr>
            <a:r>
              <a:rPr lang="en-US" b="false" i="false" strike="noStrike" u="none" sz="14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某历史事件发生的时间和地点？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6350000" y="1651000"/>
            <a:ext cx="5080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9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604000" y="1905000"/>
            <a:ext cx="406400" cy="4064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7112000" y="1879600"/>
            <a:ext cx="4064000" cy="457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D97706"/>
                </a:solidFill>
                <a:latin typeface="Noto Sans SC"/>
                <a:ea typeface="Noto Sans SC"/>
                <a:cs typeface="Noto Sans SC"/>
                <a:sym typeface="Noto Sans SC"/>
              </a:rPr>
              <a:t>高中阶段：追问“为什么”</a:t>
            </a:r>
            <a:endParaRPr lang="en-US" sz="1100"/>
          </a:p>
        </p:txBody>
      </p:sp>
      <p:cxnSp>
        <p:nvCxnSpPr>
          <p:cNvPr name="Connector 11" id="11"/>
          <p:cNvCxnSpPr/>
          <p:nvPr/>
        </p:nvCxnSpPr>
        <p:spPr>
          <a:xfrm rot="-9549" flipH="false" flipV="false">
            <a:off x="6604009" y="2406650"/>
            <a:ext cx="457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name="AutoShape 12" id="12"/>
          <p:cNvSpPr/>
          <p:nvPr/>
        </p:nvSpPr>
        <p:spPr>
          <a:xfrm rot="0" flipH="false" flipV="false">
            <a:off x="6604000" y="2603500"/>
            <a:ext cx="4572000" cy="203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侧重于对历史原因、背景及影响的深度分析。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b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25000"/>
              </a:lnSpc>
            </a:pPr>
            <a:r>
              <a:rPr lang="en-US" b="true" i="false" strike="noStrike" u="none" sz="1400">
                <a:solidFill>
                  <a:srgbClr val="D97706"/>
                </a:solidFill>
                <a:latin typeface="Noto Sans SC"/>
                <a:ea typeface="Noto Sans SC"/>
                <a:cs typeface="Noto Sans SC"/>
                <a:sym typeface="Noto Sans SC"/>
              </a:rPr>
              <a:t>典型问题：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-177800" marL="177800">
              <a:lnSpc>
                <a:spcPct val="125000"/>
              </a:lnSpc>
              <a:buClr>
                <a:srgbClr val="4B5563"/>
              </a:buClr>
              <a:buChar char="•"/>
            </a:pPr>
            <a:r>
              <a:rPr lang="en-US" b="false" i="false" strike="noStrike" u="none" sz="14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为什么科举制会在隋唐时期创立？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-177800" marL="177800">
              <a:lnSpc>
                <a:spcPct val="125000"/>
              </a:lnSpc>
              <a:buClr>
                <a:srgbClr val="4B5563"/>
              </a:buClr>
              <a:buChar char="•"/>
            </a:pPr>
            <a:r>
              <a:rPr lang="en-US" b="false" i="false" strike="noStrike" u="none" sz="14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它对中国社会产生了哪些深远影响？</a:t>
            </a:r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762000" y="5207000"/>
            <a:ext cx="10668000" cy="1016000"/>
          </a:xfrm>
          <a:prstGeom prst="roundRect">
            <a:avLst>
              <a:gd name="adj" fmla="val 12500"/>
            </a:avLst>
          </a:prstGeom>
          <a:solidFill>
            <a:srgbClr val="1E3A8A">
              <a:alpha val="5000"/>
            </a:srgbClr>
          </a:solidFill>
          <a:ln cmpd="sng" cap="flat">
            <a:solidFill>
              <a:srgbClr val="0D2771">
                <a:alpha val="5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1016000" y="5461000"/>
            <a:ext cx="304800" cy="304800"/>
          </a:xfrm>
          <a:prstGeom prst="rect">
            <a:avLst/>
          </a:prstGeom>
        </p:spPr>
      </p:pic>
      <p:sp>
        <p:nvSpPr>
          <p:cNvPr name="AutoShape 15" id="15"/>
          <p:cNvSpPr/>
          <p:nvPr/>
        </p:nvSpPr>
        <p:spPr>
          <a:xfrm rot="0" flipH="false" flipV="false">
            <a:off x="1460500" y="5397500"/>
            <a:ext cx="9779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核心启示：</a:t>
            </a:r>
            <a:r>
              <a:rPr lang="en-US" b="false" i="false" strike="noStrike" u="none" sz="1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通过不断追问“为什么”，我们才能超越表象，深入理解历史事件的本质和意义，实现历史思维的进阶。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4F6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1016000" y="2413000"/>
            <a:ext cx="10160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知识衔接：核心知识点的深化与拓展</a:t>
            </a:r>
            <a:endParaRPr lang="en-US" sz="1100"/>
          </a:p>
        </p:txBody>
      </p:sp>
      <p:cxnSp>
        <p:nvCxnSpPr>
          <p:cNvPr name="Connector 4" id="4"/>
          <p:cNvCxnSpPr/>
          <p:nvPr/>
        </p:nvCxnSpPr>
        <p:spPr>
          <a:xfrm rot="-34376" flipH="false" flipV="false">
            <a:off x="5461032" y="3295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mpd="sng" cap="flat">
            <a:solidFill>
              <a:srgbClr val="D97706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name="AutoShape 5" id="5"/>
          <p:cNvSpPr/>
          <p:nvPr/>
        </p:nvSpPr>
        <p:spPr>
          <a:xfrm rot="0" flipH="false" flipV="false">
            <a:off x="2286000" y="3492500"/>
            <a:ext cx="762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0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模块三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AFB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中国古代史衔接：中央集权制度的演进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1270000"/>
            <a:ext cx="10668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初中阶段我们学习了基本制度名称，高中阶段将深入分析其演变规律与深远影响，探究中央集权如何不断强化。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2159000"/>
            <a:ext cx="3302000" cy="3810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5400000" dist="50800" blurRad="101600" algn="tl" rotWithShape="false">
              <a:srgbClr val="000000">
                <a:alpha val="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r="0" t="833" b="833"/>
          <a:stretch>
            <a:fillRect/>
          </a:stretch>
        </p:blipFill>
        <p:spPr>
          <a:xfrm rot="0" flipH="false" flipV="false">
            <a:off x="952500" y="2349500"/>
            <a:ext cx="2921000" cy="2159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952500" y="4635500"/>
            <a:ext cx="304800" cy="3048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333500" y="4597400"/>
            <a:ext cx="254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秦朝：三公九卿制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952500" y="5016500"/>
            <a:ext cx="2921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确立皇帝制度，设三公九卿，建立起一套严密的中央官僚体系，奠定了中国两千多年政治制度的基本格局。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4445000" y="2159000"/>
            <a:ext cx="3302000" cy="3810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5400000" dist="50800" blurRad="101600" algn="tl" rotWithShape="false">
              <a:srgbClr val="000000">
                <a:alpha val="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rcRect l="0" r="0" t="724" b="724"/>
          <a:stretch>
            <a:fillRect/>
          </a:stretch>
        </p:blipFill>
        <p:spPr>
          <a:xfrm rot="0" flipH="false" flipV="false">
            <a:off x="4635500" y="2349500"/>
            <a:ext cx="2921000" cy="2159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4635500" y="4635500"/>
            <a:ext cx="304800" cy="304800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 flipH="false" flipV="false">
            <a:off x="5016500" y="4597400"/>
            <a:ext cx="254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隋唐：三省六部制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4635500" y="5016500"/>
            <a:ext cx="2921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将相权一分为三，中书、门下、尚书三省相互制约，提高了行政效率，进一步加强了皇权。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8128000" y="2159000"/>
            <a:ext cx="3302000" cy="3810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dir="5400000" dist="50800" blurRad="101600" algn="tl" rotWithShape="false">
              <a:srgbClr val="000000">
                <a:alpha val="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rcRect l="12042" r="12042" t="0" b="0"/>
          <a:stretch>
            <a:fillRect/>
          </a:stretch>
        </p:blipFill>
        <p:spPr>
          <a:xfrm rot="0" flipH="false" flipV="false">
            <a:off x="8318500" y="2349500"/>
            <a:ext cx="2921000" cy="2159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8318500" y="4635500"/>
            <a:ext cx="304800" cy="304800"/>
          </a:xfrm>
          <a:prstGeom prst="rect">
            <a:avLst/>
          </a:prstGeom>
        </p:spPr>
      </p:pic>
      <p:sp>
        <p:nvSpPr>
          <p:cNvPr name="AutoShape 17" id="17"/>
          <p:cNvSpPr/>
          <p:nvPr/>
        </p:nvSpPr>
        <p:spPr>
          <a:xfrm rot="0" flipH="false" flipV="false">
            <a:off x="8699500" y="4597400"/>
            <a:ext cx="254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清朝：军机处设立</a:t>
            </a:r>
            <a:endParaRPr lang="en-US" sz="1100"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8318500" y="5016500"/>
            <a:ext cx="2921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军机大臣跪受笔录，军国大事均由皇帝裁决，标志着君主专制中央集权制度达到顶峰。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C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中国近代史衔接：近代化的探索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1270000"/>
            <a:ext cx="10668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从初中的时间线索，转向高中对“器物-制度-思想”演进脉络的深度剖析，理解中国近代化道路的内在逻辑与历史必然性。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2159000"/>
            <a:ext cx="2540000" cy="3556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016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r="0" t="1555" b="1555"/>
          <a:stretch>
            <a:fillRect/>
          </a:stretch>
        </p:blipFill>
        <p:spPr>
          <a:xfrm rot="0" flipH="false" flipV="false">
            <a:off x="762000" y="2159000"/>
            <a:ext cx="2540000" cy="1905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952500" y="4191000"/>
            <a:ext cx="304800" cy="3048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333500" y="4165600"/>
            <a:ext cx="18415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洋务运动 · 器物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952500" y="4572000"/>
            <a:ext cx="2159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主张“师夷长技以制夷”，创办近代军事与民用工业，开启了中国工业近代化的第一步。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3467100" y="2159000"/>
            <a:ext cx="2540000" cy="3556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016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rcRect l="0" r="0" t="743" b="743"/>
          <a:stretch>
            <a:fillRect/>
          </a:stretch>
        </p:blipFill>
        <p:spPr>
          <a:xfrm rot="0" flipH="false" flipV="false">
            <a:off x="3467100" y="2159000"/>
            <a:ext cx="2540000" cy="1905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3657600" y="4191000"/>
            <a:ext cx="304800" cy="304800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 flipH="false" flipV="false">
            <a:off x="4038600" y="4165600"/>
            <a:ext cx="18415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戊戌变法 · 制度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3657600" y="4572000"/>
            <a:ext cx="2159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试图通过改良建立君主立宪制，将近代化探索从技术层面推进到政治制度层面。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6172200" y="2159000"/>
            <a:ext cx="2540000" cy="3556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016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rcRect l="18045" r="18045" t="0" b="0"/>
          <a:stretch>
            <a:fillRect/>
          </a:stretch>
        </p:blipFill>
        <p:spPr>
          <a:xfrm rot="0" flipH="false" flipV="false">
            <a:off x="6172200" y="2159000"/>
            <a:ext cx="2540000" cy="1905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6362700" y="4191000"/>
            <a:ext cx="304800" cy="304800"/>
          </a:xfrm>
          <a:prstGeom prst="rect">
            <a:avLst/>
          </a:prstGeom>
        </p:spPr>
      </p:pic>
      <p:sp>
        <p:nvSpPr>
          <p:cNvPr name="AutoShape 17" id="17"/>
          <p:cNvSpPr/>
          <p:nvPr/>
        </p:nvSpPr>
        <p:spPr>
          <a:xfrm rot="0" flipH="false" flipV="false">
            <a:off x="6743700" y="4165600"/>
            <a:ext cx="18415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辛亥革命 · 制度</a:t>
            </a:r>
            <a:endParaRPr lang="en-US" sz="1100"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6362700" y="4572000"/>
            <a:ext cx="2159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推翻封建帝制，建立中华民国，使民主共和观念深入人心，完成了制度层面的巨大飞跃。</a:t>
            </a:r>
            <a:endParaRPr lang="en-US" sz="1100"/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8890000" y="2159000"/>
            <a:ext cx="2540000" cy="3556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016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11"/>
          <a:srcRect l="0" r="0" t="24137" b="24137"/>
          <a:stretch>
            <a:fillRect/>
          </a:stretch>
        </p:blipFill>
        <p:spPr>
          <a:xfrm rot="0" flipH="false" flipV="false">
            <a:off x="8890000" y="2159000"/>
            <a:ext cx="2540000" cy="1905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0" flipH="false" flipV="false">
            <a:off x="9080500" y="4191000"/>
            <a:ext cx="304800" cy="304800"/>
          </a:xfrm>
          <a:prstGeom prst="rect">
            <a:avLst/>
          </a:prstGeom>
        </p:spPr>
      </p:pic>
      <p:sp>
        <p:nvSpPr>
          <p:cNvPr name="AutoShape 22" id="22"/>
          <p:cNvSpPr/>
          <p:nvPr/>
        </p:nvSpPr>
        <p:spPr>
          <a:xfrm rot="0" flipH="false" flipV="false">
            <a:off x="9461500" y="4165600"/>
            <a:ext cx="18415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新文化运动 · 思想</a:t>
            </a:r>
            <a:endParaRPr lang="en-US" sz="1100"/>
          </a:p>
        </p:txBody>
      </p:sp>
      <p:sp>
        <p:nvSpPr>
          <p:cNvPr name="AutoShape 23" id="23"/>
          <p:cNvSpPr/>
          <p:nvPr/>
        </p:nvSpPr>
        <p:spPr>
          <a:xfrm rot="0" flipH="false" flipV="false">
            <a:off x="9080500" y="4572000"/>
            <a:ext cx="2159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提倡民主与科学，批判封建礼教，将探索深入到思想文化层面，促进了国人的思想解放。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C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世界史衔接：工业革命的影响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1524000"/>
            <a:ext cx="5080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8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0" flipH="false" flipV="false">
            <a:off x="1016000" y="1778000"/>
            <a:ext cx="304800" cy="3048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1397000" y="1752600"/>
            <a:ext cx="4191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初中视角：技术与初步影响</a:t>
            </a:r>
            <a:endParaRPr lang="en-US" sz="1100"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r="0" t="20873" b="20873"/>
          <a:stretch>
            <a:fillRect/>
          </a:stretch>
        </p:blipFill>
        <p:spPr>
          <a:xfrm rot="0" flipH="false" flipV="false">
            <a:off x="1016000" y="2222500"/>
            <a:ext cx="4572000" cy="2032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7" id="7"/>
          <p:cNvSpPr/>
          <p:nvPr/>
        </p:nvSpPr>
        <p:spPr>
          <a:xfrm rot="0" flipH="false" flipV="false">
            <a:off x="1016000" y="4381500"/>
            <a:ext cx="4572000" cy="1460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初中阶段主要聚焦于工业革命的具体发明（如蒸汽机、珍妮纺纱机），以及这些技术革新对英国社会经济的直接推动作用，侧重于史实的记忆与理解。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6096000" y="1524000"/>
            <a:ext cx="5080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8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350000" y="1778000"/>
            <a:ext cx="304800" cy="3048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6731000" y="1752600"/>
            <a:ext cx="4191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高中视角：全球格局与体系形成</a:t>
            </a:r>
            <a:endParaRPr lang="en-US" sz="1100"/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rcRect l="0" r="0" t="16666" b="16666"/>
          <a:stretch>
            <a:fillRect/>
          </a:stretch>
        </p:blipFill>
        <p:spPr>
          <a:xfrm rot="0" flipH="false" flipV="false">
            <a:off x="6350000" y="2222500"/>
            <a:ext cx="4572000" cy="2032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12" id="12"/>
          <p:cNvSpPr/>
          <p:nvPr/>
        </p:nvSpPr>
        <p:spPr>
          <a:xfrm rot="0" flipH="false" flipV="false">
            <a:off x="6350000" y="4381500"/>
            <a:ext cx="4572000" cy="1460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高中阶段将从宏观视角出发，分析工业革命如何推动生产力飞跃，改变世界政治经济格局，理解资本主义世界体系的形成及其对不同地区的深远影响。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知识点对比案例：科举制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1524000"/>
            <a:ext cx="5080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1778000"/>
            <a:ext cx="406400" cy="406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1524000" y="1752600"/>
            <a:ext cx="4064000" cy="457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初中阶段：基础认知</a:t>
            </a:r>
            <a:endParaRPr lang="en-US" sz="1100"/>
          </a:p>
        </p:txBody>
      </p:sp>
      <p:cxnSp>
        <p:nvCxnSpPr>
          <p:cNvPr name="Connector 6" id="6"/>
          <p:cNvCxnSpPr/>
          <p:nvPr/>
        </p:nvCxnSpPr>
        <p:spPr>
          <a:xfrm rot="-9549" flipH="false" flipV="false">
            <a:off x="1016009" y="2279650"/>
            <a:ext cx="457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1016000" y="2540000"/>
            <a:ext cx="304800" cy="304800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 flipH="false" flipV="false">
            <a:off x="1397000" y="2540000"/>
            <a:ext cx="4191000" cy="355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学习重点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1016000" y="2921000"/>
            <a:ext cx="4318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掌握科举制的创立时间、发展脉络以及其基本内容框架。</a:t>
            </a:r>
            <a:endParaRPr lang="en-US" sz="1100"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1016000" y="3810000"/>
            <a:ext cx="304800" cy="3048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1397000" y="3810000"/>
            <a:ext cx="4191000" cy="355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核心问题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1016000" y="4191000"/>
            <a:ext cx="4318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科举制是什么？它在当时发挥了什么作用？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6350000" y="1524000"/>
            <a:ext cx="5080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95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6604000" y="1778000"/>
            <a:ext cx="406400" cy="406400"/>
          </a:xfrm>
          <a:prstGeom prst="rect">
            <a:avLst/>
          </a:prstGeom>
        </p:spPr>
      </p:pic>
      <p:sp>
        <p:nvSpPr>
          <p:cNvPr name="AutoShape 15" id="15"/>
          <p:cNvSpPr/>
          <p:nvPr/>
        </p:nvSpPr>
        <p:spPr>
          <a:xfrm rot="0" flipH="false" flipV="false">
            <a:off x="7112000" y="1752600"/>
            <a:ext cx="4064000" cy="457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高中阶段：深度探究</a:t>
            </a:r>
            <a:endParaRPr lang="en-US" sz="1100"/>
          </a:p>
        </p:txBody>
      </p:sp>
      <p:cxnSp>
        <p:nvCxnSpPr>
          <p:cNvPr name="Connector 16" id="16"/>
          <p:cNvCxnSpPr/>
          <p:nvPr/>
        </p:nvCxnSpPr>
        <p:spPr>
          <a:xfrm rot="-9549" flipH="false" flipV="false">
            <a:off x="6604009" y="2279650"/>
            <a:ext cx="457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name="Picture 17" id="17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604000" y="2540000"/>
            <a:ext cx="304800" cy="304800"/>
          </a:xfrm>
          <a:prstGeom prst="rect">
            <a:avLst/>
          </a:prstGeom>
        </p:spPr>
      </p:pic>
      <p:sp>
        <p:nvSpPr>
          <p:cNvPr name="AutoShape 18" id="18"/>
          <p:cNvSpPr/>
          <p:nvPr/>
        </p:nvSpPr>
        <p:spPr>
          <a:xfrm rot="0" flipH="false" flipV="false">
            <a:off x="6985000" y="2540000"/>
            <a:ext cx="4191000" cy="355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学习重点</a:t>
            </a:r>
            <a:endParaRPr lang="en-US" sz="1100"/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6604000" y="2921000"/>
            <a:ext cx="4318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分析科举制产生的历史背景、演变过程，以及其对社会的多面性影响（积极与消极）。</a:t>
            </a:r>
            <a:endParaRPr lang="en-US" sz="1100"/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6604000" y="3810000"/>
            <a:ext cx="304800" cy="304800"/>
          </a:xfrm>
          <a:prstGeom prst="rect">
            <a:avLst/>
          </a:prstGeom>
        </p:spPr>
      </p:pic>
      <p:sp>
        <p:nvSpPr>
          <p:cNvPr name="AutoShape 21" id="21"/>
          <p:cNvSpPr/>
          <p:nvPr/>
        </p:nvSpPr>
        <p:spPr>
          <a:xfrm rot="0" flipH="false" flipV="false">
            <a:off x="6985000" y="3810000"/>
            <a:ext cx="4191000" cy="3556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核心问题</a:t>
            </a:r>
            <a:endParaRPr lang="en-US" sz="1100"/>
          </a:p>
        </p:txBody>
      </p:sp>
      <p:sp>
        <p:nvSpPr>
          <p:cNvPr name="AutoShape 22" id="22"/>
          <p:cNvSpPr/>
          <p:nvPr/>
        </p:nvSpPr>
        <p:spPr>
          <a:xfrm rot="0" flipH="false" flipV="false">
            <a:off x="6604000" y="4191000"/>
            <a:ext cx="4318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为什么科举制能延续一千多年？它如何深刻影响中国的社会结构和文化发展？</a:t>
            </a:r>
            <a:endParaRPr lang="en-US" sz="1100"/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C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知识点对比案例：丝绸之路</a:t>
            </a:r>
            <a:endParaRPr lang="en-US" sz="1100"/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13837" r="13837" t="0" b="0"/>
          <a:stretch>
            <a:fillRect/>
          </a:stretch>
        </p:blipFill>
        <p:spPr>
          <a:xfrm rot="0" flipH="false" flipV="false">
            <a:off x="762000" y="1524000"/>
            <a:ext cx="5080000" cy="4572000"/>
          </a:xfrm>
          <a:prstGeom prst="roundRect">
            <a:avLst>
              <a:gd name="adj" fmla="val 2777"/>
            </a:avLst>
          </a:prstGeom>
          <a:noFill/>
          <a:ln w="25400" cmpd="sng" cap="flat">
            <a:noFill/>
            <a:prstDash val="solid"/>
            <a:round/>
          </a:ln>
          <a:effectLst>
            <a:outerShdw dir="2700000" dist="50800" blurRad="101600" algn="tl" rotWithShape="false">
              <a:srgbClr val="000000">
                <a:alpha val="15000"/>
              </a:srgbClr>
            </a:outerShdw>
          </a:effectLst>
        </p:spPr>
      </p:pic>
      <p:sp>
        <p:nvSpPr>
          <p:cNvPr name="AutoShape 4" id="4"/>
          <p:cNvSpPr/>
          <p:nvPr/>
        </p:nvSpPr>
        <p:spPr>
          <a:xfrm rot="0" flipH="false" flipV="false">
            <a:off x="6223000" y="1524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38100" blurRad="76200" algn="tl" rotWithShape="false">
              <a:srgbClr val="000000">
                <a:alpha val="8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6477000" y="1714500"/>
            <a:ext cx="304800" cy="3048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6858000" y="1676400"/>
            <a:ext cx="431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初中阶段：基础认知</a:t>
            </a:r>
            <a:endParaRPr lang="en-US" sz="1100"/>
          </a:p>
        </p:txBody>
      </p:sp>
      <p:cxnSp>
        <p:nvCxnSpPr>
          <p:cNvPr name="Connector 7" id="7"/>
          <p:cNvCxnSpPr/>
          <p:nvPr/>
        </p:nvCxnSpPr>
        <p:spPr>
          <a:xfrm rot="-9291" flipH="false" flipV="false">
            <a:off x="6477009" y="2089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E2E8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name="AutoShape 8" id="8"/>
          <p:cNvSpPr/>
          <p:nvPr/>
        </p:nvSpPr>
        <p:spPr>
          <a:xfrm rot="0" flipH="false" flipV="false">
            <a:off x="6477000" y="2222500"/>
            <a:ext cx="4699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学习重点：</a:t>
            </a:r>
            <a:r>
              <a:rPr lang="en-US" b="false" i="false" strike="noStrike" u="none" sz="1400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掌握丝绸之路的路线、主要交流的物品和文化。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6477000" y="2857500"/>
            <a:ext cx="4699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核心问题：</a:t>
            </a:r>
            <a:r>
              <a:rPr lang="en-US" b="false" i="false" strike="noStrike" u="none" sz="1400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丝绸之路连接了哪些地方？中外通过丝绸之路交流了什么？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6223000" y="3937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38100" blurRad="76200" algn="tl" rotWithShape="false">
              <a:srgbClr val="000000">
                <a:alpha val="8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477000" y="4127500"/>
            <a:ext cx="304800" cy="304800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 flipH="false" flipV="false">
            <a:off x="6858000" y="4089400"/>
            <a:ext cx="431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高中阶段：深度探究</a:t>
            </a:r>
            <a:endParaRPr lang="en-US" sz="1100"/>
          </a:p>
        </p:txBody>
      </p:sp>
      <p:cxnSp>
        <p:nvCxnSpPr>
          <p:cNvPr name="Connector 13" id="13"/>
          <p:cNvCxnSpPr/>
          <p:nvPr/>
        </p:nvCxnSpPr>
        <p:spPr>
          <a:xfrm rot="-9291" flipH="false" flipV="false">
            <a:off x="6477009" y="4502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E2E8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name="AutoShape 14" id="14"/>
          <p:cNvSpPr/>
          <p:nvPr/>
        </p:nvSpPr>
        <p:spPr>
          <a:xfrm rot="0" flipH="false" flipV="false">
            <a:off x="6477000" y="4635500"/>
            <a:ext cx="4699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学习重点：</a:t>
            </a:r>
            <a:r>
              <a:rPr lang="en-US" b="false" i="false" strike="noStrike" u="none" sz="1400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探究开辟背景、历史演变及对东西方文明交流的深远影响。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6477000" y="5270500"/>
            <a:ext cx="4699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核心问题：</a:t>
            </a:r>
            <a:r>
              <a:rPr lang="en-US" b="false" i="false" strike="noStrike" u="none" sz="1400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为何成为重要通道？如何影响欧亚大陆历史发展？</a:t>
            </a:r>
            <a:endParaRPr lang="en-US" sz="1100"/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4F6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1016000" y="2413000"/>
            <a:ext cx="10160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趣味探究：历史课堂的打开方式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1016000" y="3238500"/>
            <a:ext cx="1016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0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模块四：探索历史的多维视角</a:t>
            </a:r>
            <a:endParaRPr lang="en-US" sz="1100"/>
          </a:p>
        </p:txBody>
      </p:sp>
      <p:cxnSp>
        <p:nvCxnSpPr>
          <p:cNvPr name="Connector 5" id="5"/>
          <p:cNvCxnSpPr/>
          <p:nvPr/>
        </p:nvCxnSpPr>
        <p:spPr>
          <a:xfrm rot="-34376" flipH="false" flipV="false">
            <a:off x="5461032" y="38671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mpd="sng" cap="flat">
            <a:solidFill>
              <a:srgbClr val="D97706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目录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1524000"/>
            <a:ext cx="5207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01600" algn="tl" rotWithShape="false">
              <a:srgbClr val="1E3A8A">
                <a:alpha val="1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1841500"/>
            <a:ext cx="609600" cy="6096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1778000" y="1714500"/>
            <a:ext cx="3937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一、认知转变：历史学习的“变”与“不变”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778000" y="2095500"/>
            <a:ext cx="3937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探讨初高中历史学习的思维差异与核心延续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6223000" y="1524000"/>
            <a:ext cx="5207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01600" algn="tl" rotWithShape="false">
              <a:srgbClr val="1E3A8A">
                <a:alpha val="1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477000" y="1841500"/>
            <a:ext cx="609600" cy="6096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7239000" y="1714500"/>
            <a:ext cx="3937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二、方法升级：从“记忆”到“探究”的跨越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7239000" y="2095500"/>
            <a:ext cx="3937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掌握史料实证与历史解释的高阶学习策略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762000" y="3048000"/>
            <a:ext cx="5207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01600" algn="tl" rotWithShape="false">
              <a:srgbClr val="1E3A8A">
                <a:alpha val="1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1016000" y="3365500"/>
            <a:ext cx="609600" cy="6096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1778000" y="3238500"/>
            <a:ext cx="3937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三、知识衔接：核心知识点的深化与拓展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1778000" y="3619500"/>
            <a:ext cx="3937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打通古今中外历史脉络，构建完整知识体系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6223000" y="3048000"/>
            <a:ext cx="5207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01600" algn="tl" rotWithShape="false">
              <a:srgbClr val="1E3A8A">
                <a:alpha val="1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6477000" y="3365500"/>
            <a:ext cx="609600" cy="609600"/>
          </a:xfrm>
          <a:prstGeom prst="rect">
            <a:avLst/>
          </a:prstGeom>
        </p:spPr>
      </p:pic>
      <p:sp>
        <p:nvSpPr>
          <p:cNvPr name="AutoShape 17" id="17"/>
          <p:cNvSpPr/>
          <p:nvPr/>
        </p:nvSpPr>
        <p:spPr>
          <a:xfrm rot="0" flipH="false" flipV="false">
            <a:off x="7239000" y="3238500"/>
            <a:ext cx="3937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四、趣味探究：历史课堂的打开方式</a:t>
            </a:r>
            <a:endParaRPr lang="en-US" sz="1100"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7239000" y="3619500"/>
            <a:ext cx="3937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通过情境创设与互动活动，提升历史学习兴趣</a:t>
            </a:r>
            <a:endParaRPr lang="en-US" sz="1100"/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762000" y="4572000"/>
            <a:ext cx="10668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01600" algn="tl" rotWithShape="false">
              <a:srgbClr val="1E3A8A">
                <a:alpha val="1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0" flipH="false" flipV="false">
            <a:off x="1016000" y="4889500"/>
            <a:ext cx="609600" cy="609600"/>
          </a:xfrm>
          <a:prstGeom prst="rect">
            <a:avLst/>
          </a:prstGeom>
        </p:spPr>
      </p:pic>
      <p:sp>
        <p:nvSpPr>
          <p:cNvPr name="AutoShape 21" id="21"/>
          <p:cNvSpPr/>
          <p:nvPr/>
        </p:nvSpPr>
        <p:spPr>
          <a:xfrm rot="0" flipH="false" flipV="false">
            <a:off x="1778000" y="4762500"/>
            <a:ext cx="939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五、总结展望：开启高中历史新篇章</a:t>
            </a:r>
            <a:endParaRPr lang="en-US" sz="1100"/>
          </a:p>
        </p:txBody>
      </p:sp>
      <p:sp>
        <p:nvSpPr>
          <p:cNvPr name="AutoShape 22" id="22"/>
          <p:cNvSpPr/>
          <p:nvPr/>
        </p:nvSpPr>
        <p:spPr>
          <a:xfrm rot="0" flipH="false" flipV="false">
            <a:off x="1778000" y="5143500"/>
            <a:ext cx="9398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回顾课程重点，规划未来学习路径，树立学科信心</a:t>
            </a:r>
            <a:endParaRPr lang="en-US" sz="1100"/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4F6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情境化教学：让历史“活”起来</a:t>
            </a:r>
            <a:endParaRPr lang="en-US" sz="1100"/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16911" r="16911" t="0" b="0"/>
          <a:stretch>
            <a:fillRect/>
          </a:stretch>
        </p:blipFill>
        <p:spPr>
          <a:xfrm rot="0" flipH="false" flipV="false">
            <a:off x="762000" y="1524000"/>
            <a:ext cx="5080000" cy="4318000"/>
          </a:xfrm>
          <a:prstGeom prst="roundRect">
            <a:avLst>
              <a:gd name="adj" fmla="val 4411"/>
            </a:avLst>
          </a:prstGeom>
          <a:noFill/>
          <a:ln w="25400" cmpd="sng" cap="flat">
            <a:noFill/>
            <a:prstDash val="solid"/>
            <a:round/>
          </a:ln>
          <a:effectLst>
            <a:outerShdw dir="2700000" dist="63500" blurRad="127000" algn="tl" rotWithShape="false">
              <a:srgbClr val="000000">
                <a:alpha val="15000"/>
              </a:srgbClr>
            </a:outerShdw>
          </a:effectLst>
        </p:spPr>
      </p:pic>
      <p:sp>
        <p:nvSpPr>
          <p:cNvPr name="AutoShape 4" id="4"/>
          <p:cNvSpPr/>
          <p:nvPr/>
        </p:nvSpPr>
        <p:spPr>
          <a:xfrm rot="0" flipH="false" flipV="false">
            <a:off x="6223000" y="1524000"/>
            <a:ext cx="5207000" cy="4318000"/>
          </a:xfrm>
          <a:prstGeom prst="roundRect">
            <a:avLst>
              <a:gd name="adj" fmla="val 4411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016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6527800" y="1828800"/>
            <a:ext cx="4597400" cy="457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D97706"/>
                </a:solidFill>
                <a:latin typeface="Noto Sans SC"/>
                <a:ea typeface="Noto Sans SC"/>
                <a:cs typeface="Noto Sans SC"/>
                <a:sym typeface="Noto Sans SC"/>
              </a:rPr>
              <a:t>沉浸式体验：走进历史现场</a:t>
            </a:r>
            <a:endParaRPr lang="en-US" sz="1100"/>
          </a:p>
        </p:txBody>
      </p:sp>
      <p:cxnSp>
        <p:nvCxnSpPr>
          <p:cNvPr name="Connector 6" id="6"/>
          <p:cNvCxnSpPr/>
          <p:nvPr/>
        </p:nvCxnSpPr>
        <p:spPr>
          <a:xfrm rot="-9496" flipH="false" flipV="false">
            <a:off x="6527809" y="2330450"/>
            <a:ext cx="45974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6527800" y="2590800"/>
            <a:ext cx="304800" cy="304800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 flipH="false" flipV="false">
            <a:off x="6908800" y="2565400"/>
            <a:ext cx="42164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角色扮演与情景剧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通过扮演历史人物，重现经典历史场景，让学生亲身体验历史事件的发生过程。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527800" y="3479800"/>
            <a:ext cx="304800" cy="3048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6908800" y="3454400"/>
            <a:ext cx="42164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模拟历史会议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还原历史决策现场，让学生站在历史人物的角度思考问题，理解其处境与抉择。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6527800" y="4368800"/>
            <a:ext cx="304800" cy="304800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 flipH="false" flipV="false">
            <a:off x="6908800" y="4343400"/>
            <a:ext cx="42164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深化理解与共情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打破时空隔阂，让历史不再是枯燥的文字，而是鲜活的记忆，加深学生的理解与感受。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问题链设计：引导深度思考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1524000"/>
            <a:ext cx="3302000" cy="4318000"/>
          </a:xfrm>
          <a:prstGeom prst="roundRect">
            <a:avLst>
              <a:gd name="adj" fmla="val 3846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1778000"/>
            <a:ext cx="406400" cy="406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1524000" y="1752600"/>
            <a:ext cx="2286000" cy="457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基础问题</a:t>
            </a:r>
            <a:endParaRPr lang="en-US" sz="1100"/>
          </a:p>
        </p:txBody>
      </p:sp>
      <p:cxnSp>
        <p:nvCxnSpPr>
          <p:cNvPr name="Connector 6" id="6"/>
          <p:cNvCxnSpPr/>
          <p:nvPr/>
        </p:nvCxnSpPr>
        <p:spPr>
          <a:xfrm rot="-15626" flipH="false" flipV="false">
            <a:off x="1016014" y="2279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mpd="sng" cap="flat">
            <a:solidFill>
              <a:srgbClr val="D97706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name="AutoShape 7" id="7"/>
          <p:cNvSpPr/>
          <p:nvPr/>
        </p:nvSpPr>
        <p:spPr>
          <a:xfrm rot="0" flipH="false" flipV="false">
            <a:off x="1016000" y="2413000"/>
            <a:ext cx="2794000" cy="317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辛亥革命的导火索是什么？</a:t>
            </a: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取得了哪些主要成果？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4445000" y="1524000"/>
            <a:ext cx="3302000" cy="4318000"/>
          </a:xfrm>
          <a:prstGeom prst="roundRect">
            <a:avLst>
              <a:gd name="adj" fmla="val 3846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4699000" y="1778000"/>
            <a:ext cx="406400" cy="4064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5207000" y="1752600"/>
            <a:ext cx="2286000" cy="457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深层问题</a:t>
            </a:r>
            <a:endParaRPr lang="en-US" sz="1100"/>
          </a:p>
        </p:txBody>
      </p:sp>
      <p:cxnSp>
        <p:nvCxnSpPr>
          <p:cNvPr name="Connector 11" id="11"/>
          <p:cNvCxnSpPr/>
          <p:nvPr/>
        </p:nvCxnSpPr>
        <p:spPr>
          <a:xfrm rot="-15626" flipH="false" flipV="false">
            <a:off x="4699014" y="2279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mpd="sng" cap="flat">
            <a:solidFill>
              <a:srgbClr val="D97706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name="AutoShape 12" id="12"/>
          <p:cNvSpPr/>
          <p:nvPr/>
        </p:nvSpPr>
        <p:spPr>
          <a:xfrm rot="0" flipH="false" flipV="false">
            <a:off x="4699000" y="2413000"/>
            <a:ext cx="2794000" cy="317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为什么说辛亥革命是一次“成功”的革命？</a:t>
            </a: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为什么又说是一次“失败”的革命？</a:t>
            </a:r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8128000" y="1524000"/>
            <a:ext cx="3302000" cy="4318000"/>
          </a:xfrm>
          <a:prstGeom prst="roundRect">
            <a:avLst>
              <a:gd name="adj" fmla="val 3846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8382000" y="1778000"/>
            <a:ext cx="406400" cy="406400"/>
          </a:xfrm>
          <a:prstGeom prst="rect">
            <a:avLst/>
          </a:prstGeom>
        </p:spPr>
      </p:pic>
      <p:sp>
        <p:nvSpPr>
          <p:cNvPr name="AutoShape 15" id="15"/>
          <p:cNvSpPr/>
          <p:nvPr/>
        </p:nvSpPr>
        <p:spPr>
          <a:xfrm rot="0" flipH="false" flipV="false">
            <a:off x="8890000" y="1752600"/>
            <a:ext cx="2286000" cy="457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拓展问题</a:t>
            </a:r>
            <a:endParaRPr lang="en-US" sz="1100"/>
          </a:p>
        </p:txBody>
      </p:sp>
      <p:cxnSp>
        <p:nvCxnSpPr>
          <p:cNvPr name="Connector 16" id="16"/>
          <p:cNvCxnSpPr/>
          <p:nvPr/>
        </p:nvCxnSpPr>
        <p:spPr>
          <a:xfrm rot="-15626" flipH="false" flipV="false">
            <a:off x="8382014" y="2279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mpd="sng" cap="flat">
            <a:solidFill>
              <a:srgbClr val="D97706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name="AutoShape 17" id="17"/>
          <p:cNvSpPr/>
          <p:nvPr/>
        </p:nvSpPr>
        <p:spPr>
          <a:xfrm rot="0" flipH="false" flipV="false">
            <a:off x="8382000" y="2413000"/>
            <a:ext cx="2794000" cy="317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对中国近代社会变革产生了哪些长远影响？</a:t>
            </a: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它的精神对今天有何启示？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C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历史与现实的链接：让历史贴近生活</a:t>
            </a:r>
            <a:endParaRPr lang="en-US" sz="1100"/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5601" r="5601" t="0" b="0"/>
          <a:stretch>
            <a:fillRect/>
          </a:stretch>
        </p:blipFill>
        <p:spPr>
          <a:xfrm rot="0" flipH="false" flipV="false">
            <a:off x="762000" y="1524000"/>
            <a:ext cx="5080000" cy="431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  <a:effectLst>
            <a:outerShdw dir="5400000" dist="50800" blurRad="101600" algn="tl" rotWithShape="false">
              <a:srgbClr val="000000">
                <a:alpha val="15000"/>
              </a:srgbClr>
            </a:outerShdw>
          </a:effectLst>
        </p:spPr>
      </p:pic>
      <p:sp>
        <p:nvSpPr>
          <p:cNvPr name="AutoShape 4" id="4"/>
          <p:cNvSpPr/>
          <p:nvPr/>
        </p:nvSpPr>
        <p:spPr>
          <a:xfrm rot="0" flipH="false" flipV="false">
            <a:off x="6223000" y="1524000"/>
            <a:ext cx="5207000" cy="2032000"/>
          </a:xfrm>
          <a:prstGeom prst="roundRect">
            <a:avLst>
              <a:gd name="adj" fmla="val 625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5400000" dist="50800" blurRad="101600" algn="tl" rotWithShape="false">
              <a:srgbClr val="000000">
                <a:alpha val="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6477000" y="1778000"/>
            <a:ext cx="406400" cy="4064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6985000" y="1752600"/>
            <a:ext cx="4191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古今文明的延续：从丝绸之路到一带一路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6477000" y="2222500"/>
            <a:ext cx="4699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将古老的“丝绸之路”与今天的“一带一路”倡议联系起来，不仅能理解地理上的路径重合，更能深刻体会到中外文明交流互鉴的历史延续性与时代发展。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6223000" y="3810000"/>
            <a:ext cx="5207000" cy="2032000"/>
          </a:xfrm>
          <a:prstGeom prst="roundRect">
            <a:avLst>
              <a:gd name="adj" fmla="val 625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5400000" dist="50800" blurRad="101600" algn="tl" rotWithShape="false">
              <a:srgbClr val="000000">
                <a:alpha val="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477000" y="4064000"/>
            <a:ext cx="406400" cy="4064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6985000" y="4038600"/>
            <a:ext cx="4191000" cy="444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历史经验的借鉴：罗斯福新政与现代调控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6477000" y="4508500"/>
            <a:ext cx="46990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回顾“罗斯福新政”，分析其应对经济危机的策略，可以帮助我们理解现代国家宏观经济调控政策的起源与演变，洞察历史经验对现实经济治理的重要借鉴意义。</a:t>
            </a:r>
            <a:endParaRPr lang="en-US" sz="1100"/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C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历史纪录片与影视资源的运用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1524000"/>
            <a:ext cx="51435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5400000" dist="50800" blurRad="127000" algn="tl" rotWithShape="false">
              <a:srgbClr val="000000">
                <a:alpha val="8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0" flipH="false" flipV="false">
            <a:off x="1016000" y="1778000"/>
            <a:ext cx="304800" cy="3048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1397000" y="1752600"/>
            <a:ext cx="381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经典纪录片推荐</a:t>
            </a:r>
            <a:endParaRPr lang="en-US" sz="1100"/>
          </a:p>
        </p:txBody>
      </p:sp>
      <p:cxnSp>
        <p:nvCxnSpPr>
          <p:cNvPr name="Connector 6" id="6"/>
          <p:cNvCxnSpPr/>
          <p:nvPr/>
        </p:nvCxnSpPr>
        <p:spPr>
          <a:xfrm rot="-9418" flipH="false" flipV="false">
            <a:off x="1016009" y="2216150"/>
            <a:ext cx="4635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E2E8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r="0" t="19502" b="19502"/>
          <a:stretch>
            <a:fillRect/>
          </a:stretch>
        </p:blipFill>
        <p:spPr>
          <a:xfrm rot="0" flipH="false" flipV="false">
            <a:off x="1016000" y="2413000"/>
            <a:ext cx="4635500" cy="1905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8" id="8"/>
          <p:cNvSpPr/>
          <p:nvPr/>
        </p:nvSpPr>
        <p:spPr>
          <a:xfrm rot="0" flipH="false" flipV="false">
            <a:off x="1016000" y="4445000"/>
            <a:ext cx="46355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  <a:defRPr/>
            </a:pPr>
            <a:r>
              <a:rPr lang="en-US" b="tru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《大国崛起》：</a:t>
            </a:r>
            <a:r>
              <a:rPr lang="en-US" b="false" i="false" strike="noStrike" u="none" sz="14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展现世界强国发展历程，视角宏大。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</a:pPr>
            <a:r>
              <a:rPr lang="en-US" b="tru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《河西走廊》：</a:t>
            </a:r>
            <a:r>
              <a:rPr lang="en-US" b="false" i="false" strike="noStrike" u="none" sz="14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讲述丝绸之路的历史变迁与文化交融。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</a:pPr>
            <a:r>
              <a:rPr lang="en-US" b="tru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《中国通史》：</a:t>
            </a:r>
            <a:r>
              <a:rPr lang="en-US" b="false" i="false" strike="noStrike" u="none" sz="14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系统梳理中国历史发展脉络。</a:t>
            </a:r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6286500" y="1524000"/>
            <a:ext cx="51435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5400000" dist="50800" blurRad="127000" algn="tl" rotWithShape="false">
              <a:srgbClr val="000000">
                <a:alpha val="8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540500" y="1778000"/>
            <a:ext cx="304800" cy="3048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6921500" y="1752600"/>
            <a:ext cx="381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影视作品与鉴赏指南</a:t>
            </a:r>
            <a:endParaRPr lang="en-US" sz="1100"/>
          </a:p>
        </p:txBody>
      </p:sp>
      <p:cxnSp>
        <p:nvCxnSpPr>
          <p:cNvPr name="Connector 12" id="12"/>
          <p:cNvCxnSpPr/>
          <p:nvPr/>
        </p:nvCxnSpPr>
        <p:spPr>
          <a:xfrm rot="-9418" flipH="false" flipV="false">
            <a:off x="6540509" y="2216150"/>
            <a:ext cx="4635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E2E8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rcRect l="0" r="0" t="36301" b="36301"/>
          <a:stretch>
            <a:fillRect/>
          </a:stretch>
        </p:blipFill>
        <p:spPr>
          <a:xfrm rot="0" flipH="false" flipV="false">
            <a:off x="6540500" y="2413000"/>
            <a:ext cx="4635500" cy="1905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14" id="14"/>
          <p:cNvSpPr/>
          <p:nvPr/>
        </p:nvSpPr>
        <p:spPr>
          <a:xfrm rot="0" flipH="false" flipV="false">
            <a:off x="6540500" y="4445000"/>
            <a:ext cx="46355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  <a:defRPr/>
            </a:pPr>
            <a:r>
              <a:rPr lang="en-US" b="tru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《辛亥革命》：</a:t>
            </a:r>
            <a:r>
              <a:rPr lang="en-US" b="false" i="false" strike="noStrike" u="none" sz="14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再现历史转折时刻的风云激荡。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</a:pPr>
            <a:r>
              <a:rPr lang="en-US" b="tru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《觉醒年代》：</a:t>
            </a:r>
            <a:r>
              <a:rPr lang="en-US" b="false" i="false" strike="noStrike" u="none" sz="14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展现新文化运动和建党初期的历史画卷。</a:t>
            </a:r>
            <a:r>
              <a:rPr lang="en-US" b="false" i="false" strike="noStrike" u="none" sz="14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-177800" marL="177800">
              <a:lnSpc>
                <a:spcPct val="125000"/>
              </a:lnSpc>
              <a:buClr>
                <a:srgbClr val="D97706"/>
              </a:buClr>
              <a:buChar char="•"/>
            </a:pPr>
            <a:r>
              <a:rPr lang="en-US" b="true" i="false" strike="noStrike" u="none" sz="1400">
                <a:solidFill>
                  <a:srgbClr val="D97706"/>
                </a:solidFill>
                <a:latin typeface="Noto Sans SC"/>
                <a:ea typeface="Noto Sans SC"/>
                <a:cs typeface="Noto Sans SC"/>
                <a:sym typeface="Noto Sans SC"/>
              </a:rPr>
              <a:t>鉴赏提示：</a:t>
            </a:r>
            <a:r>
              <a:rPr lang="en-US" b="false" i="false" strike="noStrike" u="none" sz="14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需注意区分艺术创作与历史事实，批判性观看。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4F6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历史游戏与竞赛：在玩中学</a:t>
            </a:r>
            <a:endParaRPr lang="en-US" sz="1100"/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8633" r="8633" t="0" b="0"/>
          <a:stretch>
            <a:fillRect/>
          </a:stretch>
        </p:blipFill>
        <p:spPr>
          <a:xfrm rot="0" flipH="false" flipV="false">
            <a:off x="762000" y="1651000"/>
            <a:ext cx="5334000" cy="4318000"/>
          </a:xfrm>
          <a:prstGeom prst="roundRect">
            <a:avLst>
              <a:gd name="adj" fmla="val 2941"/>
            </a:avLst>
          </a:prstGeom>
          <a:noFill/>
          <a:ln w="25400" cmpd="sng" cap="flat">
            <a:noFill/>
            <a:prstDash val="solid"/>
            <a:round/>
          </a:ln>
          <a:effectLst>
            <a:outerShdw dir="2700000" dist="63500" blurRad="127000" algn="tl" rotWithShape="false">
              <a:srgbClr val="000000">
                <a:alpha val="15000"/>
              </a:srgbClr>
            </a:outerShdw>
          </a:effectLst>
        </p:spPr>
      </p:pic>
      <p:sp>
        <p:nvSpPr>
          <p:cNvPr name="AutoShape 4" id="4"/>
          <p:cNvSpPr/>
          <p:nvPr/>
        </p:nvSpPr>
        <p:spPr>
          <a:xfrm rot="0" flipH="false" flipV="false">
            <a:off x="6350000" y="1651000"/>
            <a:ext cx="5080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38100" blurRad="76200" algn="tl" rotWithShape="false">
              <a:srgbClr val="000000">
                <a:alpha val="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6604000" y="1905000"/>
            <a:ext cx="406400" cy="4064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7112000" y="1841500"/>
            <a:ext cx="4064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知识竞赛：巩固知识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7112000" y="2222500"/>
            <a:ext cx="4064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通过激烈的问答角逐，让学生在竞争氛围中加深对历史知识点的记忆与理解。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6350000" y="3111500"/>
            <a:ext cx="5080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38100" blurRad="76200" algn="tl" rotWithShape="false">
              <a:srgbClr val="000000">
                <a:alpha val="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604000" y="3365500"/>
            <a:ext cx="406400" cy="4064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7112000" y="3302000"/>
            <a:ext cx="4064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历史剧本杀：沉浸式体验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7112000" y="3683000"/>
            <a:ext cx="4064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角色扮演让学生身临其境，锻炼逻辑推理与团队协作能力，重现历史场景。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6350000" y="4572000"/>
            <a:ext cx="5080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38100" blurRad="76200" algn="tl" rotWithShape="false">
              <a:srgbClr val="000000">
                <a:alpha val="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6604000" y="4826000"/>
            <a:ext cx="406400" cy="406400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 flipH="false" flipV="false">
            <a:off x="7112000" y="4762500"/>
            <a:ext cx="4064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历史桌游：趣味互动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7112000" y="5143500"/>
            <a:ext cx="4064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在轻松愉快的游戏氛围中，增强学习的趣味性和参与感，让历史学习不再枯燥。</a:t>
            </a:r>
            <a:endParaRPr lang="en-US" sz="1100"/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C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小组合作与项目式学习</a:t>
            </a:r>
            <a:endParaRPr lang="en-US" sz="1100"/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16882" r="16882" t="0" b="0"/>
          <a:stretch>
            <a:fillRect/>
          </a:stretch>
        </p:blipFill>
        <p:spPr>
          <a:xfrm rot="0" flipH="false" flipV="false">
            <a:off x="762000" y="1524000"/>
            <a:ext cx="5080000" cy="4318000"/>
          </a:xfrm>
          <a:prstGeom prst="roundRect">
            <a:avLst>
              <a:gd name="adj" fmla="val 2941"/>
            </a:avLst>
          </a:prstGeom>
          <a:noFill/>
          <a:ln w="25400" cmpd="sng" cap="flat">
            <a:noFill/>
            <a:prstDash val="solid"/>
            <a:round/>
          </a:ln>
          <a:effectLst>
            <a:outerShdw dir="2700000" dist="50800" blurRad="101600" algn="tl" rotWithShape="false">
              <a:srgbClr val="000000">
                <a:alpha val="1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6223000" y="1587500"/>
            <a:ext cx="355600" cy="3556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6705600" y="1549400"/>
            <a:ext cx="4724400" cy="4064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多元化项目实践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6705600" y="1955800"/>
            <a:ext cx="47244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通过完成历史小论文、研究报告及展板制作等项目，将理论知识转化为实践成果，提升学习的深度与广度。</a:t>
            </a:r>
            <a:endParaRPr lang="en-US" sz="1100"/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223000" y="2857500"/>
            <a:ext cx="355600" cy="355600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 flipH="false" flipV="false">
            <a:off x="6705600" y="2819400"/>
            <a:ext cx="4724400" cy="4064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核心能力培养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6705600" y="3225800"/>
            <a:ext cx="47244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在协作中锻炼团队沟通与分工能力，在研究中提升信息检索与分析能力，在展示中强化逻辑表达能力。</a:t>
            </a:r>
            <a:endParaRPr lang="en-US" sz="1100"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6223000" y="4127500"/>
            <a:ext cx="355600" cy="3556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6705600" y="4089400"/>
            <a:ext cx="4724400" cy="4064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深化历史认知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6705600" y="4495800"/>
            <a:ext cx="47244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跳出单纯的知识记忆，通过沉浸式的项目探索，让学生在实践中构建对历史事件和规律的深刻理解。</a:t>
            </a:r>
            <a:endParaRPr lang="en-US" sz="1100"/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1016000" y="2413000"/>
            <a:ext cx="10160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总结展望：开启高中历史新篇章</a:t>
            </a:r>
            <a:endParaRPr lang="en-US" sz="1100"/>
          </a:p>
        </p:txBody>
      </p:sp>
      <p:cxnSp>
        <p:nvCxnSpPr>
          <p:cNvPr name="Connector 4" id="4"/>
          <p:cNvCxnSpPr/>
          <p:nvPr/>
        </p:nvCxnSpPr>
        <p:spPr>
          <a:xfrm rot="-34376" flipH="false" flipV="false">
            <a:off x="5461032" y="3295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mpd="sng" cap="flat">
            <a:solidFill>
              <a:srgbClr val="D97706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name="AutoShape 5" id="5"/>
          <p:cNvSpPr/>
          <p:nvPr/>
        </p:nvSpPr>
        <p:spPr>
          <a:xfrm rot="0" flipH="false" flipV="false">
            <a:off x="2286000" y="3492500"/>
            <a:ext cx="762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000">
                <a:solidFill>
                  <a:srgbClr val="505050"/>
                </a:solidFill>
                <a:latin typeface="Noto Sans SC"/>
                <a:ea typeface="Noto Sans SC"/>
                <a:cs typeface="Noto Sans SC"/>
                <a:sym typeface="Noto Sans SC"/>
              </a:rPr>
              <a:t>模块五：课程总结与未来展望</a:t>
            </a:r>
            <a:endParaRPr lang="en-US" sz="1100"/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高中历史学习准备清单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1524000"/>
            <a:ext cx="52070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1778000"/>
            <a:ext cx="406400" cy="406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1524000" y="1778000"/>
            <a:ext cx="4191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知识准备</a:t>
            </a:r>
            <a:endParaRPr lang="en-US" sz="1100"/>
          </a:p>
        </p:txBody>
      </p:sp>
      <p:cxnSp>
        <p:nvCxnSpPr>
          <p:cNvPr name="Connector 6" id="6"/>
          <p:cNvCxnSpPr/>
          <p:nvPr/>
        </p:nvCxnSpPr>
        <p:spPr>
          <a:xfrm rot="-9291" flipH="false" flipV="false">
            <a:off x="1016009" y="2216150"/>
            <a:ext cx="4699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1E3A8A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name="AutoShape 7" id="7"/>
          <p:cNvSpPr/>
          <p:nvPr/>
        </p:nvSpPr>
        <p:spPr>
          <a:xfrm rot="0" flipH="false" flipV="false">
            <a:off x="1016000" y="2349500"/>
            <a:ext cx="46990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巩固初中核心历史知识，梳理时间轴和重要事件，为高中历史学习打下坚实基础。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6223000" y="1524000"/>
            <a:ext cx="52070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477000" y="1778000"/>
            <a:ext cx="406400" cy="4064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6985000" y="1778000"/>
            <a:ext cx="4191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方法准备</a:t>
            </a:r>
            <a:endParaRPr lang="en-US" sz="1100"/>
          </a:p>
        </p:txBody>
      </p:sp>
      <p:cxnSp>
        <p:nvCxnSpPr>
          <p:cNvPr name="Connector 11" id="11"/>
          <p:cNvCxnSpPr/>
          <p:nvPr/>
        </p:nvCxnSpPr>
        <p:spPr>
          <a:xfrm rot="-9291" flipH="false" flipV="false">
            <a:off x="6477009" y="2216150"/>
            <a:ext cx="4699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1E3A8A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name="AutoShape 12" id="12"/>
          <p:cNvSpPr/>
          <p:nvPr/>
        </p:nvSpPr>
        <p:spPr>
          <a:xfrm rot="0" flipH="false" flipV="false">
            <a:off x="6477000" y="2349500"/>
            <a:ext cx="46990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学习使用思维导图构建知识体系，练习史料分析方法，培养历史问题探究能力。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762000" y="4064000"/>
            <a:ext cx="52070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1016000" y="4318000"/>
            <a:ext cx="406400" cy="406400"/>
          </a:xfrm>
          <a:prstGeom prst="rect">
            <a:avLst/>
          </a:prstGeom>
        </p:spPr>
      </p:pic>
      <p:sp>
        <p:nvSpPr>
          <p:cNvPr name="AutoShape 15" id="15"/>
          <p:cNvSpPr/>
          <p:nvPr/>
        </p:nvSpPr>
        <p:spPr>
          <a:xfrm rot="0" flipH="false" flipV="false">
            <a:off x="1524000" y="4318000"/>
            <a:ext cx="4191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工具准备</a:t>
            </a:r>
            <a:endParaRPr lang="en-US" sz="1100"/>
          </a:p>
        </p:txBody>
      </p:sp>
      <p:cxnSp>
        <p:nvCxnSpPr>
          <p:cNvPr name="Connector 16" id="16"/>
          <p:cNvCxnSpPr/>
          <p:nvPr/>
        </p:nvCxnSpPr>
        <p:spPr>
          <a:xfrm rot="-9291" flipH="false" flipV="false">
            <a:off x="1016009" y="4756150"/>
            <a:ext cx="4699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1E3A8A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name="AutoShape 17" id="17"/>
          <p:cNvSpPr/>
          <p:nvPr/>
        </p:nvSpPr>
        <p:spPr>
          <a:xfrm rot="0" flipH="false" flipV="false">
            <a:off x="1016000" y="4889500"/>
            <a:ext cx="46990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准备历史地图册、笔记本，以及不同颜色的笔，用于标记重点和整理笔记。</a:t>
            </a:r>
            <a:endParaRPr lang="en-US" sz="1100"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6223000" y="4064000"/>
            <a:ext cx="52070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6477000" y="4318000"/>
            <a:ext cx="406400" cy="406400"/>
          </a:xfrm>
          <a:prstGeom prst="rect">
            <a:avLst/>
          </a:prstGeom>
        </p:spPr>
      </p:pic>
      <p:sp>
        <p:nvSpPr>
          <p:cNvPr name="AutoShape 20" id="20"/>
          <p:cNvSpPr/>
          <p:nvPr/>
        </p:nvSpPr>
        <p:spPr>
          <a:xfrm rot="0" flipH="false" flipV="false">
            <a:off x="6985000" y="4318000"/>
            <a:ext cx="4191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心态准备</a:t>
            </a:r>
            <a:endParaRPr lang="en-US" sz="1100"/>
          </a:p>
        </p:txBody>
      </p:sp>
      <p:cxnSp>
        <p:nvCxnSpPr>
          <p:cNvPr name="Connector 21" id="21"/>
          <p:cNvCxnSpPr/>
          <p:nvPr/>
        </p:nvCxnSpPr>
        <p:spPr>
          <a:xfrm rot="-9291" flipH="false" flipV="false">
            <a:off x="6477009" y="4756150"/>
            <a:ext cx="4699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1E3A8A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name="AutoShape 22" id="22"/>
          <p:cNvSpPr/>
          <p:nvPr/>
        </p:nvSpPr>
        <p:spPr>
          <a:xfrm rot="0" flipH="false" flipV="false">
            <a:off x="6477000" y="4889500"/>
            <a:ext cx="46990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保持好奇心和求知欲，积极面对挑战，享受探索历史奥秘的乐趣。</a:t>
            </a:r>
            <a:endParaRPr lang="en-US" sz="1100"/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4F6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推荐阅读书目与资源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651000"/>
            <a:ext cx="3302000" cy="4318000"/>
          </a:xfrm>
          <a:prstGeom prst="roundRect">
            <a:avLst>
              <a:gd name="adj" fmla="val 3846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1905000"/>
            <a:ext cx="406400" cy="4064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1524000" y="1930400"/>
            <a:ext cx="254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经典书籍推荐</a:t>
            </a:r>
            <a:endParaRPr lang="en-US" sz="1100"/>
          </a:p>
        </p:txBody>
      </p:sp>
      <p:cxnSp>
        <p:nvCxnSpPr>
          <p:cNvPr name="Connector 7" id="7"/>
          <p:cNvCxnSpPr/>
          <p:nvPr/>
        </p:nvCxnSpPr>
        <p:spPr>
          <a:xfrm rot="-15626" flipH="false" flipV="false">
            <a:off x="1016014" y="2406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name="AutoShape 8" id="8"/>
          <p:cNvSpPr/>
          <p:nvPr/>
        </p:nvSpPr>
        <p:spPr>
          <a:xfrm rot="0" flipH="false" flipV="false">
            <a:off x="1016000" y="2540000"/>
            <a:ext cx="2794000" cy="254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《中国通史》（青少年版）</a:t>
            </a: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《全球通史》（斯塔夫里阿诺斯）</a:t>
            </a: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《明朝那些事儿》</a:t>
            </a:r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4445000" y="1651000"/>
            <a:ext cx="3302000" cy="4318000"/>
          </a:xfrm>
          <a:prstGeom prst="roundRect">
            <a:avLst>
              <a:gd name="adj" fmla="val 3846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4699000" y="1905000"/>
            <a:ext cx="406400" cy="4064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5207000" y="1930400"/>
            <a:ext cx="254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权威历史网站</a:t>
            </a:r>
            <a:endParaRPr lang="en-US" sz="1100"/>
          </a:p>
        </p:txBody>
      </p:sp>
      <p:cxnSp>
        <p:nvCxnSpPr>
          <p:cNvPr name="Connector 12" id="12"/>
          <p:cNvCxnSpPr/>
          <p:nvPr/>
        </p:nvCxnSpPr>
        <p:spPr>
          <a:xfrm rot="-15626" flipH="false" flipV="false">
            <a:off x="4699014" y="2406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name="AutoShape 13" id="13"/>
          <p:cNvSpPr/>
          <p:nvPr/>
        </p:nvSpPr>
        <p:spPr>
          <a:xfrm rot="0" flipH="false" flipV="false">
            <a:off x="4699000" y="2540000"/>
            <a:ext cx="2794000" cy="254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历史知网</a:t>
            </a: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国家博物馆官网</a:t>
            </a: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故宫博物院官网</a:t>
            </a:r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8128000" y="1651000"/>
            <a:ext cx="3302000" cy="4318000"/>
          </a:xfrm>
          <a:prstGeom prst="roundRect">
            <a:avLst>
              <a:gd name="adj" fmla="val 3846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8382000" y="1905000"/>
            <a:ext cx="406400" cy="406400"/>
          </a:xfrm>
          <a:prstGeom prst="rect">
            <a:avLst/>
          </a:prstGeom>
        </p:spPr>
      </p:pic>
      <p:sp>
        <p:nvSpPr>
          <p:cNvPr name="AutoShape 16" id="16"/>
          <p:cNvSpPr/>
          <p:nvPr/>
        </p:nvSpPr>
        <p:spPr>
          <a:xfrm rot="0" flipH="false" flipV="false">
            <a:off x="8890000" y="1930400"/>
            <a:ext cx="254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实用学习APP</a:t>
            </a:r>
            <a:endParaRPr lang="en-US" sz="1100"/>
          </a:p>
        </p:txBody>
      </p:sp>
      <p:cxnSp>
        <p:nvCxnSpPr>
          <p:cNvPr name="Connector 17" id="17"/>
          <p:cNvCxnSpPr/>
          <p:nvPr/>
        </p:nvCxnSpPr>
        <p:spPr>
          <a:xfrm rot="-15626" flipH="false" flipV="false">
            <a:off x="8382014" y="2406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name="AutoShape 18" id="18"/>
          <p:cNvSpPr/>
          <p:nvPr/>
        </p:nvSpPr>
        <p:spPr>
          <a:xfrm rot="0" flipH="false" flipV="false">
            <a:off x="8382000" y="2540000"/>
            <a:ext cx="2794000" cy="254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全历史：时空地图与关系图谱</a:t>
            </a: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-177800" marL="177800">
              <a:lnSpc>
                <a:spcPct val="125000"/>
              </a:lnSpc>
              <a:buClr>
                <a:srgbClr val="374151"/>
              </a:buClr>
              <a:buChar char="•"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历史地图：直观展示疆域变迁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常见问题解答（Q&amp;A）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1524000"/>
            <a:ext cx="10668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1778000"/>
            <a:ext cx="406400" cy="406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1587500" y="1752600"/>
            <a:ext cx="9525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Q1：高中历史很难吗？</a:t>
            </a:r>
            <a:endParaRPr lang="en-US" sz="1100"/>
          </a:p>
        </p:txBody>
      </p:sp>
      <p:cxnSp>
        <p:nvCxnSpPr>
          <p:cNvPr name="Connector 6" id="6"/>
          <p:cNvCxnSpPr/>
          <p:nvPr/>
        </p:nvCxnSpPr>
        <p:spPr>
          <a:xfrm rot="-4553" flipH="false" flipV="false">
            <a:off x="1587504" y="2152650"/>
            <a:ext cx="9588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name="AutoShape 7" id="7"/>
          <p:cNvSpPr/>
          <p:nvPr/>
        </p:nvSpPr>
        <p:spPr>
          <a:xfrm rot="0" flipH="false" flipV="false">
            <a:off x="1587500" y="2222500"/>
            <a:ext cx="9525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高中历史对思维能力要求更高，但只要掌握正确的学习方法，培养兴趣，就会发现历史学习的乐趣。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762000" y="3111500"/>
            <a:ext cx="10668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1016000" y="3365500"/>
            <a:ext cx="406400" cy="4064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1587500" y="3340100"/>
            <a:ext cx="9525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Q2：如何提高历史成绩？</a:t>
            </a:r>
            <a:endParaRPr lang="en-US" sz="1100"/>
          </a:p>
        </p:txBody>
      </p:sp>
      <p:cxnSp>
        <p:nvCxnSpPr>
          <p:cNvPr name="Connector 11" id="11"/>
          <p:cNvCxnSpPr/>
          <p:nvPr/>
        </p:nvCxnSpPr>
        <p:spPr>
          <a:xfrm rot="-4553" flipH="false" flipV="false">
            <a:off x="1587504" y="3740150"/>
            <a:ext cx="9588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name="AutoShape 12" id="12"/>
          <p:cNvSpPr/>
          <p:nvPr/>
        </p:nvSpPr>
        <p:spPr>
          <a:xfrm rot="0" flipH="false" flipV="false">
            <a:off x="1587500" y="3810000"/>
            <a:ext cx="9525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注重理解而非死记硬背，多做练习，学会分析材料和论述观点，建立自己的知识体系。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762000" y="4699000"/>
            <a:ext cx="10668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1016000" y="4953000"/>
            <a:ext cx="406400" cy="406400"/>
          </a:xfrm>
          <a:prstGeom prst="rect">
            <a:avLst/>
          </a:prstGeom>
        </p:spPr>
      </p:pic>
      <p:sp>
        <p:nvSpPr>
          <p:cNvPr name="AutoShape 15" id="15"/>
          <p:cNvSpPr/>
          <p:nvPr/>
        </p:nvSpPr>
        <p:spPr>
          <a:xfrm rot="0" flipH="false" flipV="false">
            <a:off x="1587500" y="4927600"/>
            <a:ext cx="9525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Q3：不喜欢历史怎么办？</a:t>
            </a:r>
            <a:endParaRPr lang="en-US" sz="1100"/>
          </a:p>
        </p:txBody>
      </p:sp>
      <p:cxnSp>
        <p:nvCxnSpPr>
          <p:cNvPr name="Connector 16" id="16"/>
          <p:cNvCxnSpPr/>
          <p:nvPr/>
        </p:nvCxnSpPr>
        <p:spPr>
          <a:xfrm rot="-4553" flipH="false" flipV="false">
            <a:off x="1587504" y="5327650"/>
            <a:ext cx="9588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name="AutoShape 17" id="17"/>
          <p:cNvSpPr/>
          <p:nvPr/>
        </p:nvSpPr>
        <p:spPr>
          <a:xfrm rot="0" flipH="false" flipV="false">
            <a:off x="1587500" y="5397500"/>
            <a:ext cx="95250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尝试从自己感兴趣的历史人物或事件入手，通过阅读、观影等方式激发兴趣，逐步发现历史的魅力。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3A8A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F172A">
              <a:alpha val="7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2286000" y="2286000"/>
            <a:ext cx="762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D97706"/>
                </a:solidFill>
                <a:latin typeface="Noto Sans SC"/>
                <a:ea typeface="Noto Sans SC"/>
                <a:cs typeface="Noto Sans SC"/>
                <a:sym typeface="Noto Sans SC"/>
              </a:rPr>
              <a:t>模块一 · 核心议题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1016000" y="2794000"/>
            <a:ext cx="10160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认知转变：历史学习的“变”与“不变”</a:t>
            </a:r>
            <a:endParaRPr lang="en-US" sz="1100"/>
          </a:p>
        </p:txBody>
      </p:sp>
      <p:cxnSp>
        <p:nvCxnSpPr>
          <p:cNvPr name="Connector 6" id="6"/>
          <p:cNvCxnSpPr/>
          <p:nvPr/>
        </p:nvCxnSpPr>
        <p:spPr>
          <a:xfrm rot="-34376" flipH="false" flipV="false">
            <a:off x="5461032" y="3676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mpd="sng" cap="flat">
            <a:solidFill>
              <a:srgbClr val="D97706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name="AutoShape 7" id="7"/>
          <p:cNvSpPr/>
          <p:nvPr/>
        </p:nvSpPr>
        <p:spPr>
          <a:xfrm rot="0" flipH="false" flipV="false">
            <a:off x="2286000" y="3937000"/>
            <a:ext cx="762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E5E7EB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从知识记忆到理解运用的思维进阶</a:t>
            </a:r>
            <a:endParaRPr lang="en-US" sz="1100"/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给新高一学生的寄语</a:t>
            </a:r>
            <a:endParaRPr lang="en-US" sz="1100"/>
          </a:p>
        </p:txBody>
      </p:sp>
      <p:cxnSp>
        <p:nvCxnSpPr>
          <p:cNvPr name="Connector 3" id="3"/>
          <p:cNvCxnSpPr/>
          <p:nvPr/>
        </p:nvCxnSpPr>
        <p:spPr>
          <a:xfrm rot="-42969" flipH="false" flipV="false">
            <a:off x="762040" y="1263650"/>
            <a:ext cx="1016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50800" cmpd="sng" cap="flat">
            <a:solidFill>
              <a:srgbClr val="D97706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762000" y="1778000"/>
            <a:ext cx="406400" cy="406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1270000" y="1752600"/>
            <a:ext cx="9652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“历史是过去的现实，现实是未来的历史。”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762000" y="2413000"/>
            <a:ext cx="10668000" cy="152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6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希望同学们在高中历史学习中，不仅能收获知识，更能培养思辨能力和人文情怀。学会从历史中汲取智慧，以史为鉴，更好地认识自己和世界。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762000" y="4191000"/>
            <a:ext cx="10668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D97706"/>
                </a:solidFill>
                <a:latin typeface="Noto Sans SC"/>
                <a:ea typeface="Noto Sans SC"/>
                <a:cs typeface="Noto Sans SC"/>
                <a:sym typeface="Noto Sans SC"/>
              </a:rPr>
              <a:t>愿你们在历史的长河中乘风破浪，开启精彩的人生新篇章！</a:t>
            </a:r>
            <a:endParaRPr lang="en-US" sz="1100"/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4F6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互动环节：我的历史学习困惑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651000"/>
            <a:ext cx="10668000" cy="4318000"/>
          </a:xfrm>
          <a:prstGeom prst="roundRect">
            <a:avLst>
              <a:gd name="adj" fmla="val 2941"/>
            </a:avLst>
          </a:prstGeom>
          <a:solidFill>
            <a:srgbClr val="FFFFFF">
              <a:alpha val="95000"/>
            </a:srgbClr>
          </a:solidFill>
          <a:ln w="25400" cmpd="sng" cap="flat">
            <a:noFill/>
            <a:prstDash val="solid"/>
            <a:round/>
          </a:ln>
          <a:effectLst>
            <a:outerShdw dir="5400000" dist="127000" blurRad="254000" algn="tl" rotWithShape="false">
              <a:srgbClr val="1E3A8A">
                <a:alpha val="1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270000" y="2159000"/>
            <a:ext cx="609600" cy="6096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2032000" y="2133600"/>
            <a:ext cx="9144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4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你在历史学习中遇到的最大困惑是什么？</a:t>
            </a:r>
            <a:endParaRPr lang="en-US" sz="1100"/>
          </a:p>
        </p:txBody>
      </p:sp>
      <p:cxnSp>
        <p:nvCxnSpPr>
          <p:cNvPr name="Connector 7" id="7"/>
          <p:cNvCxnSpPr/>
          <p:nvPr/>
        </p:nvCxnSpPr>
        <p:spPr>
          <a:xfrm rot="-4523" flipH="false" flipV="false">
            <a:off x="1270004" y="3041650"/>
            <a:ext cx="965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1E3A8A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1270000" y="3429000"/>
            <a:ext cx="406400" cy="4064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1778000" y="3403600"/>
            <a:ext cx="9144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6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欢迎在课堂上或课后与老师、同学交流分享，让我们共同探讨，解开历史学习中的谜团。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762000" y="5918200"/>
            <a:ext cx="10668000" cy="50800"/>
          </a:xfrm>
          <a:prstGeom prst="roundRect">
            <a:avLst>
              <a:gd name="adj" fmla="val 0"/>
            </a:avLst>
          </a:prstGeom>
          <a:solidFill>
            <a:srgbClr val="D97706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互动环节：我最感兴趣的历史话题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2286000" y="1778000"/>
            <a:ext cx="7620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101600" blurRad="190500" algn="tl" rotWithShape="false">
              <a:srgbClr val="1E3A8A">
                <a:alpha val="1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2794000" y="2159000"/>
            <a:ext cx="609600" cy="6096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3556000" y="2184400"/>
            <a:ext cx="5842000" cy="558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分享你的历史兴趣</a:t>
            </a:r>
            <a:endParaRPr lang="en-US" sz="1100"/>
          </a:p>
        </p:txBody>
      </p:sp>
      <p:cxnSp>
        <p:nvCxnSpPr>
          <p:cNvPr name="Connector 6" id="6"/>
          <p:cNvCxnSpPr/>
          <p:nvPr/>
        </p:nvCxnSpPr>
        <p:spPr>
          <a:xfrm rot="-6611" flipH="false" flipV="false">
            <a:off x="2794006" y="2851150"/>
            <a:ext cx="660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name="AutoShape 7" id="7"/>
          <p:cNvSpPr/>
          <p:nvPr/>
        </p:nvSpPr>
        <p:spPr>
          <a:xfrm rot="0" flipH="false" flipV="false">
            <a:off x="2794000" y="3048000"/>
            <a:ext cx="6604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6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你最感兴趣的历史时期或历史人物是什么？为什么？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2794000" y="3683000"/>
            <a:ext cx="6604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D97706"/>
                </a:solidFill>
                <a:latin typeface="Noto Sans SC"/>
                <a:ea typeface="Noto Sans SC"/>
                <a:cs typeface="Noto Sans SC"/>
                <a:sym typeface="Noto Sans SC"/>
              </a:rPr>
              <a:t>期待听到你的分享！</a:t>
            </a:r>
            <a:endParaRPr lang="en-US" sz="1100"/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4F6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教师联系方式与答疑时间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1651000"/>
            <a:ext cx="10668000" cy="4064000"/>
          </a:xfrm>
          <a:prstGeom prst="roundRect">
            <a:avLst>
              <a:gd name="adj" fmla="val 3125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270000" y="2159000"/>
            <a:ext cx="406400" cy="4064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1905000" y="2108200"/>
            <a:ext cx="889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教师姓名：</a:t>
            </a:r>
            <a:r>
              <a:rPr lang="en-US" b="false" i="false" strike="noStrike" u="none" sz="18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李明 (Li Ming)</a:t>
            </a:r>
            <a:endParaRPr lang="en-US" sz="1100"/>
          </a:p>
        </p:txBody>
      </p:sp>
      <p:cxnSp>
        <p:nvCxnSpPr>
          <p:cNvPr name="Connector 7" id="7"/>
          <p:cNvCxnSpPr/>
          <p:nvPr/>
        </p:nvCxnSpPr>
        <p:spPr>
          <a:xfrm rot="-4523" flipH="false" flipV="false">
            <a:off x="1270004" y="2787650"/>
            <a:ext cx="965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1E3A8A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1270000" y="3048000"/>
            <a:ext cx="406400" cy="4064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1905000" y="2997200"/>
            <a:ext cx="889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电子邮箱：</a:t>
            </a:r>
            <a:r>
              <a:rPr lang="en-US" b="false" i="false" strike="noStrike" u="none" sz="18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liming@university.edu.cn</a:t>
            </a:r>
            <a:endParaRPr lang="en-US" sz="1100"/>
          </a:p>
        </p:txBody>
      </p:sp>
      <p:cxnSp>
        <p:nvCxnSpPr>
          <p:cNvPr name="Connector 10" id="10"/>
          <p:cNvCxnSpPr/>
          <p:nvPr/>
        </p:nvCxnSpPr>
        <p:spPr>
          <a:xfrm rot="-4523" flipH="false" flipV="false">
            <a:off x="1270004" y="3676650"/>
            <a:ext cx="965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1E3A8A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name="Picture 11" id="11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1270000" y="3937000"/>
            <a:ext cx="406400" cy="406400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 flipH="false" flipV="false">
            <a:off x="1905000" y="3886200"/>
            <a:ext cx="889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答疑时间：</a:t>
            </a:r>
            <a:r>
              <a:rPr lang="en-US" b="false" i="false" strike="noStrike" u="none" sz="18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每周一、三 14:00 - 16:00 (行政楼302室)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1270000" y="4699000"/>
            <a:ext cx="9652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true" strike="noStrike" u="none" sz="1600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欢迎同学们随时交流！</a:t>
            </a:r>
            <a:endParaRPr lang="en-US" sz="1100"/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3A8A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1016000" y="2413000"/>
            <a:ext cx="10160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4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感谢聆听</a:t>
            </a:r>
            <a:endParaRPr lang="en-US" sz="1100"/>
          </a:p>
        </p:txBody>
      </p:sp>
      <p:cxnSp>
        <p:nvCxnSpPr>
          <p:cNvPr name="Connector 4" id="4"/>
          <p:cNvCxnSpPr/>
          <p:nvPr/>
        </p:nvCxnSpPr>
        <p:spPr>
          <a:xfrm rot="-34376" flipH="false" flipV="false">
            <a:off x="5461032" y="3549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mpd="sng" cap="flat">
            <a:solidFill>
              <a:srgbClr val="D97706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name="AutoShape 5" id="5"/>
          <p:cNvSpPr/>
          <p:nvPr/>
        </p:nvSpPr>
        <p:spPr>
          <a:xfrm rot="0" flipH="false" flipV="false">
            <a:off x="1016000" y="3810000"/>
            <a:ext cx="1016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800">
                <a:solidFill>
                  <a:srgbClr val="E5E7EB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希望这次课程能帮助大家更好地适应高中历史学习</a:t>
            </a:r>
            <a:endParaRPr lang="en-US" sz="1100"/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3A8A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2286000" y="1905000"/>
            <a:ext cx="7620000" cy="3048000"/>
          </a:xfrm>
          <a:prstGeom prst="roundRect">
            <a:avLst>
              <a:gd name="adj" fmla="val 4166"/>
            </a:avLst>
          </a:prstGeom>
          <a:solidFill>
            <a:srgbClr val="1E3A8A">
              <a:alpha val="90000"/>
            </a:srgbClr>
          </a:solidFill>
          <a:ln w="12700" cmpd="sng" cap="flat">
            <a:solidFill>
              <a:srgbClr val="D97706">
                <a:alpha val="6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2540000" y="2413000"/>
            <a:ext cx="7112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读史使人明智</a:t>
            </a:r>
            <a:endParaRPr lang="en-US" sz="1100"/>
          </a:p>
        </p:txBody>
      </p:sp>
      <p:cxnSp>
        <p:nvCxnSpPr>
          <p:cNvPr name="Connector 5" id="5"/>
          <p:cNvCxnSpPr/>
          <p:nvPr/>
        </p:nvCxnSpPr>
        <p:spPr>
          <a:xfrm rot="-34376" flipH="false" flipV="false">
            <a:off x="5461032" y="3295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mpd="sng" cap="flat">
            <a:solidFill>
              <a:srgbClr val="D97706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name="AutoShape 6" id="6"/>
          <p:cNvSpPr/>
          <p:nvPr/>
        </p:nvSpPr>
        <p:spPr>
          <a:xfrm rot="0" flipH="false" flipV="false">
            <a:off x="2540000" y="3492500"/>
            <a:ext cx="7112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600">
                <a:solidFill>
                  <a:srgbClr val="E5E7EB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Histories make men wise</a:t>
            </a:r>
            <a:endParaRPr lang="en-US" sz="1100"/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C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初中历史学习回顾</a:t>
            </a:r>
            <a:endParaRPr lang="en-US" sz="1100"/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0" flipH="false" flipV="false">
            <a:off x="762000" y="1651000"/>
            <a:ext cx="406400" cy="406400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 flipH="false" flipV="false">
            <a:off x="1270000" y="1625600"/>
            <a:ext cx="4826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通史为主：梳理脉络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1270000" y="2006600"/>
            <a:ext cx="4826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按照时间顺序，系统梳理中外历史发展的基本脉络，建立宏观的历史框架。</a:t>
            </a:r>
            <a:endParaRPr lang="en-US" sz="1100"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762000" y="2667000"/>
            <a:ext cx="406400" cy="4064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270000" y="2641600"/>
            <a:ext cx="4826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基础记忆：夯实根基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1270000" y="3022600"/>
            <a:ext cx="4826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侧重于重要历史事件、人物、时间的识记，构建扎实的历史知识基础。</a:t>
            </a:r>
            <a:endParaRPr lang="en-US" sz="1100"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762000" y="3683000"/>
            <a:ext cx="406400" cy="4064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1270000" y="3657600"/>
            <a:ext cx="4826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兴趣培养：激发动力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1270000" y="4038600"/>
            <a:ext cx="4826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通过生动的历史故事和趣味课堂活动，激发学生对历史学科的浓厚兴趣。</a:t>
            </a:r>
            <a:endParaRPr lang="en-US" sz="1100"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762000" y="4699000"/>
            <a:ext cx="406400" cy="4064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1270000" y="4673600"/>
            <a:ext cx="4826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初步认知：时空观念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1270000" y="5054600"/>
            <a:ext cx="4826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引导学生形成初步的时空观念，学会理解历史发展的内在逻辑。</a:t>
            </a:r>
            <a:endParaRPr lang="en-US" sz="1100"/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rcRect l="12499" r="12499" t="0" b="0"/>
          <a:stretch>
            <a:fillRect/>
          </a:stretch>
        </p:blipFill>
        <p:spPr>
          <a:xfrm rot="0" flipH="false" flipV="false">
            <a:off x="6350000" y="1651000"/>
            <a:ext cx="5080000" cy="3810000"/>
          </a:xfrm>
          <a:prstGeom prst="roundRect">
            <a:avLst>
              <a:gd name="adj" fmla="val 3333"/>
            </a:avLst>
          </a:prstGeom>
          <a:noFill/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1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AFC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高中历史学习展望</a:t>
            </a:r>
            <a:endParaRPr lang="en-US" sz="1100"/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13518" r="13518" t="0" b="0"/>
          <a:stretch>
            <a:fillRect/>
          </a:stretch>
        </p:blipFill>
        <p:spPr>
          <a:xfrm rot="0" flipH="false" flipV="false">
            <a:off x="762000" y="1524000"/>
            <a:ext cx="5080000" cy="4318000"/>
          </a:xfrm>
          <a:prstGeom prst="roundRect">
            <a:avLst>
              <a:gd name="adj" fmla="val 2941"/>
            </a:avLst>
          </a:prstGeom>
          <a:noFill/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1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6223000" y="1587500"/>
            <a:ext cx="355600" cy="3556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6705600" y="1549400"/>
            <a:ext cx="47244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专题深化：构建多维知识体系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6705600" y="1930400"/>
            <a:ext cx="47244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在通史基础上，按政治、经济、文化等专题进行深入学习，打破时空局限。</a:t>
            </a:r>
            <a:endParaRPr lang="en-US" sz="1100"/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223000" y="2603500"/>
            <a:ext cx="355600" cy="355600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 flipH="false" flipV="false">
            <a:off x="6705600" y="2565400"/>
            <a:ext cx="47244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深度分析：探究历史本质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6705600" y="2946400"/>
            <a:ext cx="47244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不再局限于记忆史实，强调对历史事件背景、原因、影响的多维度深度剖析。</a:t>
            </a:r>
            <a:endParaRPr lang="en-US" sz="1100"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6223000" y="3619500"/>
            <a:ext cx="355600" cy="3556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6705600" y="3581400"/>
            <a:ext cx="47244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史料实证：学会辨别与论证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6705600" y="3962400"/>
            <a:ext cx="47244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学会辨别史料真伪，运用一手史料进行分析，论证历史观点，做到论从史出。</a:t>
            </a:r>
            <a:endParaRPr lang="en-US" sz="1100"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6223000" y="4635500"/>
            <a:ext cx="355600" cy="355600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 flipH="false" flipV="false">
            <a:off x="6705600" y="4597400"/>
            <a:ext cx="47244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批判性思维：培养独立思考能力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6705600" y="4978400"/>
            <a:ext cx="47244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475569"/>
                </a:solidFill>
                <a:latin typeface="Noto Sans SC"/>
                <a:ea typeface="Noto Sans SC"/>
                <a:cs typeface="Noto Sans SC"/>
                <a:sym typeface="Noto Sans SC"/>
              </a:rPr>
              <a:t>跳出单一视角，培养独立思考和客观评价历史问题的能力，形成历史洞察力。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初高中历史课程标准对比（一）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1524000"/>
            <a:ext cx="10668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90000"/>
            </a:srgbClr>
          </a:solidFill>
          <a:ln cmpd="sng" cap="flat">
            <a:solidFill>
              <a:srgbClr val="E6CFCF">
                <a:alpha val="9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1016000" y="1778000"/>
          <a:ext cx="9652000" cy="3810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32000"/>
                <a:gridCol w="3810000"/>
                <a:gridCol w="3810000"/>
              </a:tblGrid>
              <a:tr h="762000">
                <a:tc>
                  <a:txBody>
                    <a:bodyPr anchor="t" rtlCol="false"/>
                    <a:lstStyle/>
                    <a:p>
                      <a:pPr algn="ctr" indent="0">
                        <a:lnSpc>
                          <a:spcPct val="100000"/>
                        </a:lnSpc>
                        <a:defRPr/>
                      </a:pPr>
                      <a:r>
                        <a:rPr lang="en-US" b="true" i="false" strike="noStrike" u="none" sz="1800">
                          <a:solidFill>
                            <a:srgbClr val="FFFFFF"/>
                          </a:solidFill>
                          <a:latin typeface="Noto Sans SC"/>
                          <a:ea typeface="Noto Sans SC"/>
                          <a:cs typeface="Noto Sans SC"/>
                          <a:sym typeface="Noto Sans SC"/>
                        </a:rPr>
                        <a:t>对比维度</a:t>
                      </a:r>
                      <a:endParaRPr lang="en-US" sz="1100"/>
                    </a:p>
                  </a:txBody>
                  <a:tcPr anchor="ctr" anchorCtr="false" marL="101600" marR="101600" marT="101600" marB="1016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A8A">
                        <a:alpha val="100000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indent="0">
                        <a:lnSpc>
                          <a:spcPct val="100000"/>
                        </a:lnSpc>
                        <a:defRPr/>
                      </a:pPr>
                      <a:r>
                        <a:rPr lang="en-US" b="true" i="false" strike="noStrike" u="none" sz="1800">
                          <a:solidFill>
                            <a:srgbClr val="FFFFFF"/>
                          </a:solidFill>
                          <a:latin typeface="Noto Sans SC"/>
                          <a:ea typeface="Noto Sans SC"/>
                          <a:cs typeface="Noto Sans SC"/>
                          <a:sym typeface="Noto Sans SC"/>
                        </a:rPr>
                        <a:t>初中历史</a:t>
                      </a:r>
                      <a:endParaRPr lang="en-US" sz="1100"/>
                    </a:p>
                  </a:txBody>
                  <a:tcPr anchor="ctr" anchorCtr="false" marL="101600" marR="101600" marT="101600" marB="1016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A8A">
                        <a:alpha val="100000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indent="0">
                        <a:lnSpc>
                          <a:spcPct val="100000"/>
                        </a:lnSpc>
                        <a:defRPr/>
                      </a:pPr>
                      <a:r>
                        <a:rPr lang="en-US" b="true" i="false" strike="noStrike" u="none" sz="1800">
                          <a:solidFill>
                            <a:srgbClr val="FFFFFF"/>
                          </a:solidFill>
                          <a:latin typeface="Noto Sans SC"/>
                          <a:ea typeface="Noto Sans SC"/>
                          <a:cs typeface="Noto Sans SC"/>
                          <a:sym typeface="Noto Sans SC"/>
                        </a:rPr>
                        <a:t>高中历史</a:t>
                      </a:r>
                      <a:endParaRPr lang="en-US" sz="1100"/>
                    </a:p>
                  </a:txBody>
                  <a:tcPr anchor="ctr" anchorCtr="false" marL="101600" marR="101600" marT="101600" marB="1016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3A8A">
                        <a:alpha val="100000"/>
                      </a:srgbClr>
                    </a:solidFill>
                  </a:tcPr>
                </a:tc>
              </a:tr>
              <a:tr h="1524000">
                <a:tc>
                  <a:txBody>
                    <a:bodyPr anchor="t" rtlCol="false"/>
                    <a:lstStyle/>
                    <a:p>
                      <a:pPr algn="ctr" indent="0">
                        <a:lnSpc>
                          <a:spcPct val="100000"/>
                        </a:lnSpc>
                        <a:defRPr/>
                      </a:pPr>
                      <a:r>
                        <a:rPr lang="en-US" b="true" i="false" strike="noStrike" u="none" sz="1600">
                          <a:solidFill>
                            <a:srgbClr val="D97706"/>
                          </a:solidFill>
                          <a:latin typeface="Noto Sans SC"/>
                          <a:ea typeface="Noto Sans SC"/>
                          <a:cs typeface="Noto Sans SC"/>
                          <a:sym typeface="Noto Sans SC"/>
                        </a:rPr>
                        <a:t>课程定位</a:t>
                      </a:r>
                      <a:endParaRPr lang="en-US" sz="1100"/>
                    </a:p>
                  </a:txBody>
                  <a:tcPr anchor="ctr" anchorCtr="false" marL="101600" marR="101600" marT="101600" marB="1016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mpd="sng" algn="ctr" cap="flat" w="12700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6">
                        <a:alpha val="100000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 indent="0">
                        <a:lnSpc>
                          <a:spcPct val="108333"/>
                        </a:lnSpc>
                        <a:defRPr/>
                      </a:pPr>
                      <a:r>
                        <a:rPr lang="en-US" b="false" i="false" strike="noStrike" u="none" sz="1400">
                          <a:solidFill>
                            <a:srgbClr val="374151"/>
                          </a:solidFill>
                          <a:latin typeface="Noto Sans SC"/>
                          <a:ea typeface="Noto Sans SC"/>
                          <a:cs typeface="Noto Sans SC"/>
                          <a:sym typeface="Noto Sans SC"/>
                        </a:rPr>
                        <a:t>基础性、启蒙性，普及历史常识，培养学习兴趣。</a:t>
                      </a:r>
                      <a:endParaRPr lang="en-US" sz="1100"/>
                    </a:p>
                  </a:txBody>
                  <a:tcPr anchor="ctr" anchorCtr="false" marL="101600" marR="101600" marT="101600" marB="1016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mpd="sng" algn="ctr" cap="flat" w="12700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 indent="0">
                        <a:lnSpc>
                          <a:spcPct val="108333"/>
                        </a:lnSpc>
                        <a:defRPr/>
                      </a:pPr>
                      <a:r>
                        <a:rPr lang="en-US" b="false" i="false" strike="noStrike" u="none" sz="1400">
                          <a:solidFill>
                            <a:srgbClr val="374151"/>
                          </a:solidFill>
                          <a:latin typeface="Noto Sans SC"/>
                          <a:ea typeface="Noto Sans SC"/>
                          <a:cs typeface="Noto Sans SC"/>
                          <a:sym typeface="Noto Sans SC"/>
                        </a:rPr>
                        <a:t>进阶性、拓展性，深化历史思维，提升核心素养。</a:t>
                      </a:r>
                      <a:endParaRPr lang="en-US" sz="1100"/>
                    </a:p>
                  </a:txBody>
                  <a:tcPr anchor="ctr" anchorCtr="false" marL="101600" marR="101600" marT="101600" marB="1016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mpd="sng" algn="ctr" cap="flat" w="12700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1524000">
                <a:tc>
                  <a:txBody>
                    <a:bodyPr anchor="t" rtlCol="false"/>
                    <a:lstStyle/>
                    <a:p>
                      <a:pPr algn="ctr" indent="0">
                        <a:lnSpc>
                          <a:spcPct val="100000"/>
                        </a:lnSpc>
                        <a:defRPr/>
                      </a:pPr>
                      <a:r>
                        <a:rPr lang="en-US" b="true" i="false" strike="noStrike" u="none" sz="1600">
                          <a:solidFill>
                            <a:srgbClr val="D97706"/>
                          </a:solidFill>
                          <a:latin typeface="Noto Sans SC"/>
                          <a:ea typeface="Noto Sans SC"/>
                          <a:cs typeface="Noto Sans SC"/>
                          <a:sym typeface="Noto Sans SC"/>
                        </a:rPr>
                        <a:t>核心素养</a:t>
                      </a:r>
                      <a:endParaRPr lang="en-US" sz="1100"/>
                    </a:p>
                  </a:txBody>
                  <a:tcPr anchor="ctr" anchorCtr="false" marL="101600" marR="101600" marT="101600" marB="101600">
                    <a:lnL>
                      <a:noFill/>
                    </a:lnL>
                    <a:lnR>
                      <a:noFill/>
                    </a:lnR>
                    <a:lnT cmpd="sng" algn="ctr" cap="flat" w="12700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4F6">
                        <a:alpha val="100000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 indent="0">
                        <a:lnSpc>
                          <a:spcPct val="108333"/>
                        </a:lnSpc>
                        <a:defRPr/>
                      </a:pPr>
                      <a:r>
                        <a:rPr lang="en-US" b="false" i="false" strike="noStrike" u="none" sz="1400">
                          <a:solidFill>
                            <a:srgbClr val="374151"/>
                          </a:solidFill>
                          <a:latin typeface="Noto Sans SC"/>
                          <a:ea typeface="Noto Sans SC"/>
                          <a:cs typeface="Noto Sans SC"/>
                          <a:sym typeface="Noto Sans SC"/>
                        </a:rPr>
                        <a:t>初步学会运用唯物史观、时空观念等认识历史。</a:t>
                      </a:r>
                      <a:endParaRPr lang="en-US" sz="1100"/>
                    </a:p>
                  </a:txBody>
                  <a:tcPr anchor="ctr" anchorCtr="false" marL="101600" marR="101600" marT="101600" marB="101600">
                    <a:lnL>
                      <a:noFill/>
                    </a:lnL>
                    <a:lnR>
                      <a:noFill/>
                    </a:lnR>
                    <a:lnT cmpd="sng" algn="ctr" cap="flat" w="12700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 indent="0">
                        <a:lnSpc>
                          <a:spcPct val="108333"/>
                        </a:lnSpc>
                        <a:defRPr/>
                      </a:pPr>
                      <a:r>
                        <a:rPr lang="en-US" b="false" i="false" strike="noStrike" u="none" sz="1400">
                          <a:solidFill>
                            <a:srgbClr val="374151"/>
                          </a:solidFill>
                          <a:latin typeface="Noto Sans SC"/>
                          <a:ea typeface="Noto Sans SC"/>
                          <a:cs typeface="Noto Sans SC"/>
                          <a:sym typeface="Noto Sans SC"/>
                        </a:rPr>
                        <a:t>熟练运用唯物史观等核心素养分析和解决历史问题。</a:t>
                      </a:r>
                      <a:endParaRPr lang="en-US" sz="1100"/>
                    </a:p>
                  </a:txBody>
                  <a:tcPr anchor="ctr" anchorCtr="false" marL="101600" marR="101600" marT="101600" marB="101600">
                    <a:lnL>
                      <a:noFill/>
                    </a:lnL>
                    <a:lnR>
                      <a:noFill/>
                    </a:lnR>
                    <a:lnT cmpd="sng" algn="ctr" cap="flat" w="12700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lum/>
          </a:blip>
          <a:srcRect/>
          <a:stretch>
            <a:fillRect l="0" t="0" r="0" b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初高中历史课程标准对比（二）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1524000"/>
            <a:ext cx="106680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1778000"/>
            <a:ext cx="406400" cy="406400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 flipH="false" flipV="false">
            <a:off x="1524000" y="1752600"/>
            <a:ext cx="2540000" cy="457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课程内容差异</a:t>
            </a:r>
            <a:endParaRPr lang="en-US" sz="1100"/>
          </a:p>
        </p:txBody>
      </p:sp>
      <p:cxnSp>
        <p:nvCxnSpPr>
          <p:cNvPr name="Connector 6" id="6"/>
          <p:cNvCxnSpPr/>
          <p:nvPr/>
        </p:nvCxnSpPr>
        <p:spPr>
          <a:xfrm rot="-4297" flipH="false" flipV="false">
            <a:off x="1016004" y="2279650"/>
            <a:ext cx="10160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name="AutoShape 7" id="7"/>
          <p:cNvSpPr/>
          <p:nvPr/>
        </p:nvSpPr>
        <p:spPr>
          <a:xfrm rot="0" flipH="false" flipV="false">
            <a:off x="1016000" y="2413000"/>
            <a:ext cx="4572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D97706"/>
                </a:solidFill>
                <a:latin typeface="Noto Sans SC"/>
                <a:ea typeface="Noto Sans SC"/>
                <a:cs typeface="Noto Sans SC"/>
                <a:sym typeface="Noto Sans SC"/>
              </a:rPr>
              <a:t>初中阶段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1016000" y="2743200"/>
            <a:ext cx="4572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通史叙事为主，内容简洁易懂，侧重典型事件，帮助学生建立基本的历史时空观念。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5842000" y="2413000"/>
            <a:ext cx="4572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D97706"/>
                </a:solidFill>
                <a:latin typeface="Noto Sans SC"/>
                <a:ea typeface="Noto Sans SC"/>
                <a:cs typeface="Noto Sans SC"/>
                <a:sym typeface="Noto Sans SC"/>
              </a:rPr>
              <a:t>高中阶段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5842000" y="2743200"/>
            <a:ext cx="4572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专题史与通史结合，内容更具深度与广度，注重历史事件的因果分析与历史规律的探讨。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762000" y="4064000"/>
            <a:ext cx="106680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9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10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1016000" y="4318000"/>
            <a:ext cx="406400" cy="4064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1524000" y="4292600"/>
            <a:ext cx="2540000" cy="457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教学活动差异</a:t>
            </a:r>
            <a:endParaRPr lang="en-US" sz="1100"/>
          </a:p>
        </p:txBody>
      </p:sp>
      <p:cxnSp>
        <p:nvCxnSpPr>
          <p:cNvPr name="Connector 14" id="14"/>
          <p:cNvCxnSpPr/>
          <p:nvPr/>
        </p:nvCxnSpPr>
        <p:spPr>
          <a:xfrm rot="-4297" flipH="false" flipV="false">
            <a:off x="1016004" y="4819650"/>
            <a:ext cx="10160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name="AutoShape 15" id="15"/>
          <p:cNvSpPr/>
          <p:nvPr/>
        </p:nvSpPr>
        <p:spPr>
          <a:xfrm rot="0" flipH="false" flipV="false">
            <a:off x="1016000" y="4953000"/>
            <a:ext cx="4572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D97706"/>
                </a:solidFill>
                <a:latin typeface="Noto Sans SC"/>
                <a:ea typeface="Noto Sans SC"/>
                <a:cs typeface="Noto Sans SC"/>
                <a:sym typeface="Noto Sans SC"/>
              </a:rPr>
              <a:t>初中阶段</a:t>
            </a:r>
            <a:endParaRPr lang="en-US" sz="1100"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1016000" y="5283200"/>
            <a:ext cx="4572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开展基础型活动（如故事会、参观遗址），注重趣味性和直观体验，激发学习兴趣。</a:t>
            </a:r>
            <a:endParaRPr lang="en-US" sz="1100"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5842000" y="4953000"/>
            <a:ext cx="4572000" cy="3048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400">
                <a:solidFill>
                  <a:srgbClr val="D97706"/>
                </a:solidFill>
                <a:latin typeface="Noto Sans SC"/>
                <a:ea typeface="Noto Sans SC"/>
                <a:cs typeface="Noto Sans SC"/>
                <a:sym typeface="Noto Sans SC"/>
              </a:rPr>
              <a:t>高中阶段</a:t>
            </a:r>
            <a:endParaRPr lang="en-US" sz="1100"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5842000" y="5283200"/>
            <a:ext cx="4572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开展探究型活动（如专题研讨、史料辨析），注重批判性思维训练和历史解释能力的培养。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4F6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2286000" y="2286000"/>
            <a:ext cx="762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模块二：学习进阶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1016000" y="2794000"/>
            <a:ext cx="10160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方法升级：从“记忆”到“探究”的跨越</a:t>
            </a:r>
            <a:endParaRPr lang="en-US" sz="1100"/>
          </a:p>
        </p:txBody>
      </p:sp>
      <p:cxnSp>
        <p:nvCxnSpPr>
          <p:cNvPr name="Connector 6" id="6"/>
          <p:cNvCxnSpPr/>
          <p:nvPr/>
        </p:nvCxnSpPr>
        <p:spPr>
          <a:xfrm rot="-34376" flipH="false" flipV="false">
            <a:off x="5461032" y="37401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mpd="sng" cap="flat">
            <a:solidFill>
              <a:srgbClr val="D97706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9F6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学习方法的转变：从“面条”到“披萨”</a:t>
            </a:r>
            <a:endParaRPr lang="en-US" sz="1100"/>
          </a:p>
        </p:txBody>
      </p:sp>
      <p:sp>
        <p:nvSpPr>
          <p:cNvPr name="AutoShape 3" id="3"/>
          <p:cNvSpPr/>
          <p:nvPr/>
        </p:nvSpPr>
        <p:spPr>
          <a:xfrm rot="0" flipH="false" flipV="false">
            <a:off x="762000" y="1524000"/>
            <a:ext cx="5080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r="72727" t="0" b="0"/>
          <a:stretch>
            <a:fillRect/>
          </a:stretch>
        </p:blipFill>
        <p:spPr>
          <a:xfrm rot="0" flipH="false" flipV="false">
            <a:off x="1016000" y="1778000"/>
            <a:ext cx="4572000" cy="2286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4254500"/>
            <a:ext cx="304800" cy="304800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 flipH="false" flipV="false">
            <a:off x="1397000" y="4216400"/>
            <a:ext cx="4191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初中知识结构：线性串联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1016000" y="4635500"/>
            <a:ext cx="45720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像一根长长的面条，注重纵向的时间线。知识点按时间顺序从头到尾串联，强调历史发展的连续性。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6350000" y="1524000"/>
            <a:ext cx="5080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100000"/>
            </a:srgbClr>
          </a:solidFill>
          <a:ln w="25400" cmpd="sng" cap="flat">
            <a:noFill/>
            <a:prstDash val="solid"/>
            <a:round/>
          </a:ln>
          <a:effectLst>
            <a:outerShdw dir="2700000" dist="50800" blurRad="127000" algn="tl" rotWithShape="false">
              <a:srgbClr val="000000">
                <a:alpha val="5000"/>
              </a:srgbClr>
            </a:outerShdw>
          </a:effectLst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72727" r="0" t="0" b="0"/>
          <a:stretch>
            <a:fillRect/>
          </a:stretch>
        </p:blipFill>
        <p:spPr>
          <a:xfrm rot="0" flipH="false" flipV="false">
            <a:off x="6604000" y="1778000"/>
            <a:ext cx="4572000" cy="2286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604000" y="4254500"/>
            <a:ext cx="304800" cy="3048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6985000" y="4216400"/>
            <a:ext cx="4191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1E3A8A"/>
                </a:solidFill>
                <a:latin typeface="Noto Sans SC"/>
                <a:ea typeface="Noto Sans SC"/>
                <a:cs typeface="Noto Sans SC"/>
                <a:sym typeface="Noto Sans SC"/>
              </a:rPr>
              <a:t>高中知识结构：模块整合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6604000" y="4635500"/>
            <a:ext cx="45720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像一个披萨，注重横向的联系和深度。知识点按专题模块划分，每个模块独立但又共同构成整体，强调逻辑关联。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