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80" r:id="rId3"/>
    <p:sldId id="419" r:id="rId4"/>
    <p:sldId id="381" r:id="rId5"/>
    <p:sldId id="383" r:id="rId6"/>
    <p:sldId id="384" r:id="rId7"/>
    <p:sldId id="385" r:id="rId8"/>
    <p:sldId id="386" r:id="rId9"/>
    <p:sldId id="387" r:id="rId10"/>
    <p:sldId id="388" r:id="rId11"/>
    <p:sldId id="389" r:id="rId13"/>
    <p:sldId id="374" r:id="rId14"/>
    <p:sldId id="415" r:id="rId15"/>
    <p:sldId id="296" r:id="rId16"/>
    <p:sldId id="257" r:id="rId17"/>
    <p:sldId id="418" r:id="rId18"/>
    <p:sldId id="416" r:id="rId19"/>
    <p:sldId id="353" r:id="rId20"/>
    <p:sldId id="411" r:id="rId21"/>
    <p:sldId id="272" r:id="rId22"/>
    <p:sldId id="347" r:id="rId23"/>
    <p:sldId id="348" r:id="rId24"/>
    <p:sldId id="363" r:id="rId25"/>
    <p:sldId id="350" r:id="rId26"/>
    <p:sldId id="275" r:id="rId27"/>
    <p:sldId id="349" r:id="rId28"/>
    <p:sldId id="302" r:id="rId29"/>
    <p:sldId id="297" r:id="rId30"/>
    <p:sldId id="423" r:id="rId31"/>
    <p:sldId id="368" r:id="rId32"/>
    <p:sldId id="394" r:id="rId33"/>
    <p:sldId id="369" r:id="rId34"/>
    <p:sldId id="392" r:id="rId35"/>
    <p:sldId id="395" r:id="rId36"/>
    <p:sldId id="370" r:id="rId37"/>
    <p:sldId id="390" r:id="rId38"/>
    <p:sldId id="393" r:id="rId39"/>
    <p:sldId id="391" r:id="rId40"/>
    <p:sldId id="424" r:id="rId41"/>
    <p:sldId id="367" r:id="rId42"/>
    <p:sldId id="396" r:id="rId43"/>
    <p:sldId id="412" r:id="rId44"/>
    <p:sldId id="352" r:id="rId45"/>
    <p:sldId id="316" r:id="rId46"/>
    <p:sldId id="377" r:id="rId47"/>
    <p:sldId id="397" r:id="rId48"/>
    <p:sldId id="303" r:id="rId49"/>
    <p:sldId id="379" r:id="rId50"/>
    <p:sldId id="425" r:id="rId51"/>
    <p:sldId id="426" r:id="rId52"/>
    <p:sldId id="378" r:id="rId53"/>
    <p:sldId id="398" r:id="rId54"/>
    <p:sldId id="413" r:id="rId55"/>
    <p:sldId id="399" r:id="rId56"/>
    <p:sldId id="400" r:id="rId57"/>
    <p:sldId id="401" r:id="rId58"/>
    <p:sldId id="402" r:id="rId59"/>
    <p:sldId id="403" r:id="rId60"/>
    <p:sldId id="404" r:id="rId61"/>
    <p:sldId id="428" r:id="rId62"/>
    <p:sldId id="405" r:id="rId63"/>
    <p:sldId id="414" r:id="rId64"/>
    <p:sldId id="408" r:id="rId65"/>
    <p:sldId id="406" r:id="rId66"/>
    <p:sldId id="407" r:id="rId67"/>
    <p:sldId id="429" r:id="rId68"/>
    <p:sldId id="409" r:id="rId69"/>
    <p:sldId id="410" r:id="rId70"/>
    <p:sldId id="427" r:id="rId7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userDrawn="1">
          <p15:clr>
            <a:srgbClr val="A4A3A4"/>
          </p15:clr>
        </p15:guide>
        <p15:guide id="2" pos="38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wei" initials="z" lastIdx="1" clrIdx="0"/>
  <p:cmAuthor id="2" name="lee" initials="l" lastIdx="10" clrIdx="1"/>
  <p:cmAuthor id="3" name="hehe" initials="h" lastIdx="2" clrIdx="0"/>
  <p:cmAuthor id="4" name="新课标第一网" initials="新" lastIdx="2" clrIdx="0"/>
  <p:cmAuthor id="0" name="xkb1.com" initials="" lastIdx="0" clrIdx="0"/>
  <p:cmAuthor id="7" name="宋洁然" initials="宋" lastIdx="0" clrIdx="1"/>
  <p:cmAuthor id="8" name="ming qiu" initials="m" lastIdx="0" clrIdx="1"/>
  <p:cmAuthor id="5" name="姜伟光" initials="姜" lastIdx="0" clrIdx="0"/>
  <p:cmAuthor id="6" name="lenovo" initials="l" lastIdx="0" clrIdx="2"/>
  <p:cmAuthor id="10" name="jojo" initials="j" lastIdx="0" clrIdx="9"/>
  <p:cmAuthor id="9" name="PPTer_Tang" initials="P" lastIdx="0" clrIdx="0"/>
  <p:cmAuthor id="75" name="作者" initials="A" lastIdx="0" clrIdx="24"/>
  <p:cmAuthor id="12" name="12279" initials="1" lastIdx="0" clrIdx="11"/>
  <p:cmAuthor id="11" name="bznx" initials="b" lastIdx="0" clrIdx="10"/>
  <p:cmAuthor id="13" name="虾米" initials="虾" lastIdx="0" clrIdx="12"/>
  <p:cmAuthor id="15" name="付" initials="付" lastIdx="0" clrIdx="14"/>
  <p:cmAuthor id="17" name="HUAWEI" initials="H" lastIdx="1" clrIdx="16"/>
  <p:cmAuthor id="14" name="Mia Vida Villanueva" initials="M" lastIdx="0" clrIdx="0"/>
  <p:cmAuthor id="16" name="PC" initials="" lastIdx="0" clrIdx="0"/>
  <p:cmAuthor id="18" name="222" initials="2" lastIdx="0" clrIdx="0"/>
  <p:cmAuthor id="20" name="iwenping" initials="" lastIdx="0" clrIdx="0"/>
  <p:cmAuthor id="21" name="王子涵" initials="" lastIdx="0" clrIdx="0"/>
  <p:cmAuthor id="22" name="User" initials="" lastIdx="0" clrIdx="0"/>
  <p:cmAuthor id="23" name="administrator-pc" initials="" lastIdx="0" clrIdx="0"/>
  <p:cmAuthor id="2000" name="张瑞霞" initials="authorId_524709945" lastIdx="0" clrIdx="0"/>
  <p:cmAuthor id="2001" name="骆倩怡_Znauj26B" initials="authorId_382814100" lastIdx="0" clrIdx="0"/>
  <p:cmAuthor id="24" name="easonyoun" initials="e" lastIdx="0" clrIdx="0"/>
  <p:cmAuthor id="49837067" name="刘浩" initials="刘" lastIdx="0" clrIdx="0"/>
  <p:cmAuthor id="25" name="zhouyangfan" initials="z" lastIdx="0" clrIdx="0"/>
  <p:cmAuthor id="26" name="tplife" initials="t" lastIdx="0" clrIdx="0"/>
  <p:cmAuthor id="27" name="??" initials="?" lastIdx="0" clrIdx="0"/>
  <p:cmAuthor id="28" name="何 龙" initials="何" lastIdx="0" clrIdx="25"/>
  <p:cmAuthor id="29" name="韩琳晶" initials="韩" lastIdx="0" clrIdx="28"/>
  <p:cmAuthor id="30" name="LJH" initials="L" lastIdx="0" clrIdx="0"/>
  <p:cmAuthor id="31" name="未知用户1" initials="未" lastIdx="0" clrIdx="22"/>
  <p:cmAuthor id="32" name="陈庆" initials="陈" lastIdx="0" clrIdx="31"/>
  <p:cmAuthor id="76" name="学珍 马" initials="学马" lastIdx="0" clrIdx="25"/>
  <p:cmAuthor id="34" name="a'su's" initials="a" lastIdx="0" clrIdx="33"/>
  <p:cmAuthor id="35" name="陈芳" initials="" lastIdx="0" clrIdx="35"/>
  <p:cmAuthor id="37" name="DELL" initials="" lastIdx="0" clrIdx="25"/>
  <p:cmAuthor id="38" name="邹 嘉豪" initials="" lastIdx="0" clrIdx="25"/>
  <p:cmAuthor id="40" name="乐胜中学微机室" initials="乐" lastIdx="0" clrIdx="39"/>
  <p:cmAuthor id="42" name="hanying" initials="h" lastIdx="0" clrIdx="41"/>
  <p:cmAuthor id="44" name="ZhuanZ(无密码)" initials="Z" lastIdx="3" clrIdx="43"/>
  <p:cmAuthor id="43" name="李彦利" initials="李" lastIdx="0" clrIdx="25"/>
  <p:cmAuthor id="46" name="杜B格小生" initials="杜" lastIdx="0" clrIdx="0"/>
  <p:cmAuthor id="47" name="黄小瑞_Y3YrFbU7" initials="黄" lastIdx="0" clrIdx="0"/>
  <p:cmAuthor id="48" name="张佳慧_n2mqyaQf" initials="张" lastIdx="1099679308" clrIdx="0"/>
  <p:cmAuthor id="19" name="xiaoxuan Zeng"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7"/>
        <p:guide pos="386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5" Type="http://schemas.openxmlformats.org/officeDocument/2006/relationships/commentAuthors" Target="commentAuthors.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特点</a:t>
            </a:r>
            <a:r>
              <a:rPr lang="en-US" altLang="zh-CN"/>
              <a:t>/</a:t>
            </a:r>
            <a:r>
              <a:rPr lang="zh-CN" altLang="en-US"/>
              <a:t>变化：</a:t>
            </a:r>
            <a:endParaRPr lang="zh-CN" altLang="en-US"/>
          </a:p>
          <a:p>
            <a:r>
              <a:rPr lang="zh-CN" altLang="en-US"/>
              <a:t>从背景看：</a:t>
            </a:r>
            <a:endParaRPr lang="zh-CN" altLang="en-US"/>
          </a:p>
          <a:p>
            <a:r>
              <a:rPr lang="zh-CN" altLang="en-US"/>
              <a:t>与世界资本主义发展阶段和程度紧密相关；</a:t>
            </a:r>
            <a:endParaRPr lang="zh-CN" altLang="en-US"/>
          </a:p>
          <a:p>
            <a:r>
              <a:rPr lang="zh-CN" altLang="en-US"/>
              <a:t>从进程看：</a:t>
            </a:r>
            <a:endParaRPr lang="zh-CN" altLang="en-US"/>
          </a:p>
          <a:p>
            <a:r>
              <a:rPr lang="zh-CN" altLang="en-US"/>
              <a:t>具有明显阶段特征。</a:t>
            </a:r>
            <a:endParaRPr lang="zh-CN" altLang="en-US"/>
          </a:p>
          <a:p>
            <a:r>
              <a:rPr lang="zh-CN" altLang="en-US"/>
              <a:t>从发动者和结果来看：</a:t>
            </a:r>
            <a:endParaRPr lang="zh-CN" altLang="en-US"/>
          </a:p>
          <a:p>
            <a:r>
              <a:rPr lang="zh-CN" altLang="en-US"/>
              <a:t>侵华国家从一国到多国；中国均失败。</a:t>
            </a:r>
            <a:endParaRPr lang="zh-CN" altLang="en-US"/>
          </a:p>
          <a:p>
            <a:r>
              <a:rPr lang="zh-CN" altLang="en-US"/>
              <a:t>从失败原因看：</a:t>
            </a:r>
            <a:endParaRPr lang="zh-CN" altLang="en-US"/>
          </a:p>
          <a:p>
            <a:r>
              <a:rPr lang="zh-CN" altLang="en-US"/>
              <a:t>根因是落后腐朽的封建主义无法对抗新兴强盛的资本主义。</a:t>
            </a:r>
            <a:endParaRPr lang="zh-CN" altLang="en-US"/>
          </a:p>
          <a:p>
            <a:r>
              <a:rPr lang="zh-CN" altLang="en-US"/>
              <a:t>从目的看：</a:t>
            </a:r>
            <a:endParaRPr lang="zh-CN" altLang="en-US"/>
          </a:p>
          <a:p>
            <a:r>
              <a:rPr lang="zh-CN" altLang="en-US"/>
              <a:t>最终目的是获取最大经济利益。</a:t>
            </a:r>
            <a:endParaRPr lang="zh-CN" altLang="en-US"/>
          </a:p>
          <a:p>
            <a:r>
              <a:rPr lang="zh-CN" altLang="en-US"/>
              <a:t>从影响看：</a:t>
            </a:r>
            <a:endParaRPr lang="zh-CN" altLang="en-US"/>
          </a:p>
          <a:p>
            <a:r>
              <a:rPr lang="zh-CN" altLang="en-US"/>
              <a:t>对中国产生双重影响：破坏性与建设性。</a:t>
            </a:r>
            <a:endParaRPr lang="zh-CN" altLang="en-US"/>
          </a:p>
          <a:p>
            <a:r>
              <a:rPr lang="zh-CN" altLang="en-US"/>
              <a:t>从侵略方式看：</a:t>
            </a:r>
            <a:endParaRPr lang="zh-CN" altLang="en-US"/>
          </a:p>
          <a:p>
            <a:r>
              <a:rPr lang="zh-CN" altLang="en-US"/>
              <a:t>多种侵略手段交织：军事、政治（割地、特权、以华制华）、经济（赔款、通商、特权、不平等条约）、思想</a:t>
            </a:r>
            <a:endParaRPr lang="zh-CN" altLang="en-US"/>
          </a:p>
          <a:p>
            <a:endParaRPr lang="en-US" altLang="zh-CN"/>
          </a:p>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一、从社会转型角度谈谈你对列强侵华的认识。</a:t>
            </a:r>
            <a:endParaRPr lang="zh-CN" altLang="en-US"/>
          </a:p>
          <a:p>
            <a:r>
              <a:rPr lang="zh-CN" altLang="en-US"/>
              <a:t>列强侵华给中华带来双重影响，其一就是列强把西方技术带到中国，对中国旧制度、旧观念造成前所未有的冲击，同时也促进自然经济的解体，为民族资本主义的发展创造条件，推动西方思想文化在中国的传播，客观上促进了中国的近代化进程。</a:t>
            </a:r>
            <a:endParaRPr lang="zh-CN" altLang="en-US"/>
          </a:p>
          <a:p>
            <a:r>
              <a:rPr lang="zh-CN" altLang="en-US"/>
              <a:t>政治层面，列强侵华改变中国社会性质，从而改变中国革命性质和革命任务，中国进入反帝反封的旧民主主义革命阶段；为了救亡图存，开始逐渐学习西方的政治制度。</a:t>
            </a:r>
            <a:endParaRPr lang="zh-CN" altLang="en-US"/>
          </a:p>
          <a:p>
            <a:r>
              <a:rPr lang="zh-CN" altLang="en-US"/>
              <a:t>经济上，外国资本主义入侵，自然经济开始解体，机器生产出现并扩展，生产方式巨变，洋务运动开展，开启中国近代化进程，改变了中国经济结构，也推动政府经济政策的转变；同时，中国被卷入资本主义世界市场，与世界联系愈发紧密。</a:t>
            </a:r>
            <a:endParaRPr lang="zh-CN" altLang="en-US"/>
          </a:p>
          <a:p>
            <a:r>
              <a:rPr lang="zh-CN" altLang="en-US"/>
              <a:t>思想上，由天朝上国、妄自尊大思想逐渐向近代民族主义转变，夷夏观、本末观逐渐发生变化，儒家思想受到愈发严重的冲击，西方思想得到越来越多学者的重视和传播。</a:t>
            </a:r>
            <a:endParaRPr lang="zh-CN" altLang="en-US"/>
          </a:p>
          <a:p>
            <a:r>
              <a:rPr lang="zh-CN" altLang="en-US"/>
              <a:t>外交上，中国被迫转向开放，闭关自守政策破产，理藩外交和朝贡贸易体制逐渐破产，不平等条约体系逐渐形成，在内外交困下，中国由游离在国际外交体制外，到逐渐与国际外交体系接轨，开始艰难的近代化进程。</a:t>
            </a:r>
            <a:endParaRPr lang="zh-CN" altLang="en-US"/>
          </a:p>
          <a:p>
            <a:endParaRPr lang="en-US" altLang="zh-CN"/>
          </a:p>
          <a:p>
            <a:endParaRPr lang="en-US" altLang="zh-CN"/>
          </a:p>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2E81C92-FB04-4531-AA7B-867E9634CAD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a:p>
            <a:endParaRPr lang="en-US" altLang="zh-CN"/>
          </a:p>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a:p>
            <a:endParaRPr lang="en-US" altLang="zh-CN"/>
          </a:p>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b="1">
                <a:latin typeface="楷体" panose="02010609060101010101" pitchFamily="49" charset="-122"/>
                <a:ea typeface="楷体" panose="02010609060101010101" pitchFamily="49" charset="-122"/>
                <a:sym typeface="+mn-ea"/>
              </a:rPr>
              <a:t>1.</a:t>
            </a:r>
            <a:r>
              <a:rPr lang="zh-CN" altLang="en-US" b="1">
                <a:latin typeface="楷体" panose="02010609060101010101" pitchFamily="49" charset="-122"/>
                <a:ea typeface="楷体" panose="02010609060101010101" pitchFamily="49" charset="-122"/>
                <a:sym typeface="+mn-ea"/>
              </a:rPr>
              <a:t>中国近代外交体制的演变始于</a:t>
            </a:r>
            <a:r>
              <a:rPr lang="en-US" altLang="zh-CN" b="1">
                <a:latin typeface="楷体" panose="02010609060101010101" pitchFamily="49" charset="-122"/>
                <a:ea typeface="楷体" panose="02010609060101010101" pitchFamily="49" charset="-122"/>
                <a:sym typeface="+mn-ea"/>
              </a:rPr>
              <a:t>《</a:t>
            </a:r>
            <a:r>
              <a:rPr lang="zh-CN" altLang="en-US" b="1">
                <a:latin typeface="楷体" panose="02010609060101010101" pitchFamily="49" charset="-122"/>
                <a:ea typeface="楷体" panose="02010609060101010101" pitchFamily="49" charset="-122"/>
                <a:sym typeface="+mn-ea"/>
              </a:rPr>
              <a:t>南京条约</a:t>
            </a:r>
            <a:r>
              <a:rPr lang="en-US" altLang="zh-CN" b="1">
                <a:latin typeface="楷体" panose="02010609060101010101" pitchFamily="49" charset="-122"/>
                <a:ea typeface="楷体" panose="02010609060101010101" pitchFamily="49" charset="-122"/>
                <a:sym typeface="+mn-ea"/>
              </a:rPr>
              <a:t>》</a:t>
            </a:r>
            <a:r>
              <a:rPr lang="zh-CN" altLang="en-US" b="1">
                <a:latin typeface="楷体" panose="02010609060101010101" pitchFamily="49" charset="-122"/>
                <a:ea typeface="楷体" panose="02010609060101010101" pitchFamily="49" charset="-122"/>
                <a:sym typeface="+mn-ea"/>
              </a:rPr>
              <a:t>签订后</a:t>
            </a:r>
            <a:r>
              <a:rPr lang="zh-CN" altLang="en-US" b="1">
                <a:solidFill>
                  <a:srgbClr val="0000FF"/>
                </a:solidFill>
                <a:latin typeface="楷体" panose="02010609060101010101" pitchFamily="49" charset="-122"/>
                <a:ea typeface="楷体" panose="02010609060101010101" pitchFamily="49" charset="-122"/>
                <a:sym typeface="+mn-ea"/>
              </a:rPr>
              <a:t>“五口通商大臣”</a:t>
            </a:r>
            <a:r>
              <a:rPr lang="zh-CN" altLang="en-US" b="1">
                <a:latin typeface="楷体" panose="02010609060101010101" pitchFamily="49" charset="-122"/>
                <a:ea typeface="楷体" panose="02010609060101010101" pitchFamily="49" charset="-122"/>
                <a:sym typeface="+mn-ea"/>
              </a:rPr>
              <a:t>的设立。</a:t>
            </a:r>
            <a:endParaRPr lang="zh-CN" altLang="en-US" b="1">
              <a:latin typeface="楷体" panose="02010609060101010101" pitchFamily="49" charset="-122"/>
              <a:ea typeface="楷体" panose="02010609060101010101" pitchFamily="49" charset="-122"/>
            </a:endParaRPr>
          </a:p>
          <a:p>
            <a:r>
              <a:rPr lang="zh-CN" altLang="en-US" b="1">
                <a:latin typeface="楷体" panose="02010609060101010101" pitchFamily="49" charset="-122"/>
                <a:ea typeface="楷体" panose="02010609060101010101" pitchFamily="49" charset="-122"/>
                <a:sym typeface="+mn-ea"/>
              </a:rPr>
              <a:t>   “五口通商大臣”实际上负责管理五处通商口岸的对外事务，是一个具有外交性质的职务。这反映出中国近代外交体制改变的端倪，说明清政府的“夷夏”观念没有改变，与外国打交道只限定在通商之内，而不是建立政治外交关系。</a:t>
            </a:r>
            <a:endParaRPr lang="zh-CN" altLang="en-US" b="1">
              <a:latin typeface="楷体" panose="02010609060101010101" pitchFamily="49" charset="-122"/>
              <a:ea typeface="楷体" panose="02010609060101010101" pitchFamily="49" charset="-122"/>
              <a:sym typeface="+mn-ea"/>
            </a:endParaRPr>
          </a:p>
          <a:p>
            <a:r>
              <a:rPr lang="en-US" altLang="zh-CN" b="1">
                <a:latin typeface="楷体" panose="02010609060101010101" pitchFamily="49" charset="-122"/>
                <a:ea typeface="楷体" panose="02010609060101010101" pitchFamily="49" charset="-122"/>
                <a:sym typeface="+mn-ea"/>
              </a:rPr>
              <a:t>1861</a:t>
            </a:r>
            <a:r>
              <a:rPr lang="zh-CN" altLang="en-US" b="1">
                <a:latin typeface="楷体" panose="02010609060101010101" pitchFamily="49" charset="-122"/>
                <a:ea typeface="楷体" panose="02010609060101010101" pitchFamily="49" charset="-122"/>
                <a:sym typeface="+mn-ea"/>
              </a:rPr>
              <a:t>年，咸丰帝迫于英、法的压力，批准成立</a:t>
            </a:r>
            <a:r>
              <a:rPr lang="zh-CN" altLang="en-US" b="1">
                <a:solidFill>
                  <a:srgbClr val="0000FF"/>
                </a:solidFill>
                <a:latin typeface="楷体" panose="02010609060101010101" pitchFamily="49" charset="-122"/>
                <a:ea typeface="楷体" panose="02010609060101010101" pitchFamily="49" charset="-122"/>
                <a:sym typeface="+mn-ea"/>
              </a:rPr>
              <a:t>“总理各国事务衙门”</a:t>
            </a:r>
            <a:r>
              <a:rPr lang="zh-CN" altLang="en-US" b="1">
                <a:latin typeface="楷体" panose="02010609060101010101" pitchFamily="49" charset="-122"/>
                <a:ea typeface="楷体" panose="02010609060101010101" pitchFamily="49" charset="-122"/>
                <a:sym typeface="+mn-ea"/>
              </a:rPr>
              <a:t>，这是清政府为办理洋务及外交事务而特设的中央机构。</a:t>
            </a:r>
            <a:endParaRPr lang="zh-CN" altLang="en-US" b="1">
              <a:latin typeface="楷体" panose="02010609060101010101" pitchFamily="49" charset="-122"/>
              <a:ea typeface="楷体" panose="02010609060101010101" pitchFamily="49" charset="-122"/>
            </a:endParaRPr>
          </a:p>
          <a:p>
            <a:r>
              <a:rPr lang="zh-CN" altLang="en-US" b="1">
                <a:latin typeface="楷体" panose="02010609060101010101" pitchFamily="49" charset="-122"/>
                <a:ea typeface="楷体" panose="02010609060101010101" pitchFamily="49" charset="-122"/>
                <a:sym typeface="+mn-ea"/>
              </a:rPr>
              <a:t>    后来随着通商口岸的扩展，又设置南洋通商大臣、北洋通商大臣负责通商口岸的 涉外 通商事务。总理衙门和南、北洋通商大臣的设立，是中国近代外交体制的 重大 进步，不仅繁杂的外交事务有所专管，在与外国交往过程中逐渐改变了以“夷夏”观视人的外交态度，而且这些官员也在与外国人的交往中逐渐掌握了利用外交手段谋取本国利益的策略。 </a:t>
            </a:r>
            <a:endParaRPr lang="zh-CN" altLang="en-US" b="1">
              <a:latin typeface="楷体" panose="02010609060101010101" pitchFamily="49" charset="-122"/>
              <a:ea typeface="楷体" panose="02010609060101010101" pitchFamily="49" charset="-122"/>
            </a:endParaRPr>
          </a:p>
          <a:p>
            <a:r>
              <a:rPr lang="en-US" altLang="zh-CN" b="1">
                <a:latin typeface="楷体" panose="02010609060101010101" pitchFamily="49" charset="-122"/>
                <a:ea typeface="楷体" panose="02010609060101010101" pitchFamily="49" charset="-122"/>
                <a:sym typeface="+mn-ea"/>
              </a:rPr>
              <a:t>3.1901</a:t>
            </a:r>
            <a:r>
              <a:rPr lang="zh-CN" altLang="en-US" b="1">
                <a:latin typeface="楷体" panose="02010609060101010101" pitchFamily="49" charset="-122"/>
                <a:ea typeface="楷体" panose="02010609060101010101" pitchFamily="49" charset="-122"/>
                <a:sym typeface="+mn-ea"/>
              </a:rPr>
              <a:t>年</a:t>
            </a:r>
            <a:r>
              <a:rPr lang="zh-CN" altLang="en-US" b="1">
                <a:solidFill>
                  <a:srgbClr val="0000FF"/>
                </a:solidFill>
                <a:latin typeface="微软雅黑" panose="020B0503020204020204" charset="-122"/>
                <a:ea typeface="微软雅黑" panose="020B0503020204020204" charset="-122"/>
                <a:sym typeface="+mn-ea"/>
              </a:rPr>
              <a:t>外务部</a:t>
            </a:r>
            <a:r>
              <a:rPr lang="zh-CN" altLang="en-US" b="1">
                <a:latin typeface="楷体" panose="02010609060101010101" pitchFamily="49" charset="-122"/>
                <a:ea typeface="楷体" panose="02010609060101010101" pitchFamily="49" charset="-122"/>
                <a:sym typeface="+mn-ea"/>
              </a:rPr>
              <a:t>的设立，标志着近代中国外交体制的正式确立。</a:t>
            </a:r>
            <a:endParaRPr lang="zh-CN" altLang="en-US" b="1">
              <a:latin typeface="楷体" panose="02010609060101010101" pitchFamily="49" charset="-122"/>
              <a:ea typeface="楷体" panose="02010609060101010101" pitchFamily="49" charset="-122"/>
            </a:endParaRPr>
          </a:p>
          <a:p>
            <a:r>
              <a:rPr lang="zh-CN" altLang="en-US" b="1">
                <a:latin typeface="楷体" panose="02010609060101010101" pitchFamily="49" charset="-122"/>
                <a:ea typeface="楷体" panose="02010609060101010101" pitchFamily="49" charset="-122"/>
                <a:sym typeface="+mn-ea"/>
              </a:rPr>
              <a:t>    它取消了若干传统礼仪手续，建立了 领事 制度，厘定了派外使节职制，制定了外交规章，重视职业 外交官 的培养等。这些改革使得清末外交人员的素质大为提高，改变了中国外交官员对世界形势、外交惯例懵懂无知的局面，较大地提高了工作效率。</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从鸦片战争后设置五口通商大臣到总理衙门的设置，再到</a:t>
            </a:r>
            <a:r>
              <a:rPr lang="en-US" altLang="zh-CN"/>
              <a:t>1901</a:t>
            </a:r>
            <a:r>
              <a:rPr lang="zh-CN" altLang="en-US"/>
              <a:t>年外务部的设置，标志着近代中国外交体制的正式确立。</a:t>
            </a:r>
            <a:endParaRPr lang="zh-CN" altLang="en-US"/>
          </a:p>
          <a:p>
            <a:r>
              <a:rPr lang="zh-CN" altLang="en-US">
                <a:latin typeface="华文中宋" panose="02010600040101010101" pitchFamily="2" charset="-122"/>
                <a:ea typeface="华文中宋" panose="02010600040101010101" pitchFamily="2" charset="-122"/>
                <a:sym typeface="+mn-ea"/>
              </a:rPr>
              <a:t>晚清外交观念的转变</a:t>
            </a:r>
            <a:endParaRPr lang="zh-CN" altLang="en-US">
              <a:latin typeface="华文中宋" panose="02010600040101010101" pitchFamily="2" charset="-122"/>
              <a:ea typeface="华文中宋" panose="02010600040101010101" pitchFamily="2" charset="-122"/>
            </a:endParaRPr>
          </a:p>
          <a:p>
            <a:r>
              <a:rPr lang="zh-CN" altLang="en-US">
                <a:latin typeface="华文中宋" panose="02010600040101010101" pitchFamily="2" charset="-122"/>
                <a:ea typeface="华文中宋" panose="02010600040101010101" pitchFamily="2" charset="-122"/>
                <a:sym typeface="+mn-ea"/>
              </a:rPr>
              <a:t>地理观念：</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天朝上国</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的世界地理观念开始演变</a:t>
            </a:r>
            <a:r>
              <a:rPr lang="en-US" altLang="zh-CN">
                <a:latin typeface="华文中宋" panose="02010600040101010101" pitchFamily="2" charset="-122"/>
                <a:ea typeface="华文中宋" panose="02010600040101010101" pitchFamily="2" charset="-122"/>
                <a:sym typeface="+mn-ea"/>
              </a:rPr>
              <a:t>,</a:t>
            </a:r>
            <a:r>
              <a:rPr lang="zh-CN" altLang="en-US">
                <a:latin typeface="华文中宋" panose="02010600040101010101" pitchFamily="2" charset="-122"/>
                <a:ea typeface="华文中宋" panose="02010600040101010101" pitchFamily="2" charset="-122"/>
                <a:sym typeface="+mn-ea"/>
              </a:rPr>
              <a:t>关注</a:t>
            </a:r>
            <a:r>
              <a:rPr lang="en-US" altLang="zh-CN">
                <a:latin typeface="华文中宋" panose="02010600040101010101" pitchFamily="2" charset="-122"/>
                <a:ea typeface="华文中宋" panose="02010600040101010101" pitchFamily="2" charset="-122"/>
                <a:sym typeface="+mn-ea"/>
              </a:rPr>
              <a:t>“</a:t>
            </a:r>
            <a:r>
              <a:rPr lang="zh-CN" altLang="en-US">
                <a:latin typeface="华文中宋" panose="02010600040101010101" pitchFamily="2" charset="-122"/>
                <a:ea typeface="华文中宋" panose="02010600040101010101" pitchFamily="2" charset="-122"/>
                <a:sym typeface="+mn-ea"/>
              </a:rPr>
              <a:t>夷人夷情</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的地理著作已有多部问世；</a:t>
            </a:r>
            <a:endParaRPr lang="zh-CN" altLang="en-US">
              <a:latin typeface="华文中宋" panose="02010600040101010101" pitchFamily="2" charset="-122"/>
              <a:ea typeface="华文中宋" panose="02010600040101010101" pitchFamily="2" charset="-122"/>
            </a:endParaRPr>
          </a:p>
          <a:p>
            <a:r>
              <a:rPr lang="zh-CN" altLang="en-US">
                <a:latin typeface="华文中宋" panose="02010600040101010101" pitchFamily="2" charset="-122"/>
                <a:ea typeface="华文中宋" panose="02010600040101010101" pitchFamily="2" charset="-122"/>
                <a:sym typeface="+mn-ea"/>
              </a:rPr>
              <a:t>外交理念：晚清初期</a:t>
            </a:r>
            <a:r>
              <a:rPr lang="en-US" altLang="zh-CN">
                <a:latin typeface="华文中宋" panose="02010600040101010101" pitchFamily="2" charset="-122"/>
                <a:ea typeface="华文中宋" panose="02010600040101010101" pitchFamily="2" charset="-122"/>
                <a:sym typeface="+mn-ea"/>
              </a:rPr>
              <a:t>“</a:t>
            </a:r>
            <a:r>
              <a:rPr lang="zh-CN" altLang="en-US">
                <a:latin typeface="华文中宋" panose="02010600040101010101" pitchFamily="2" charset="-122"/>
                <a:ea typeface="华文中宋" panose="02010600040101010101" pitchFamily="2" charset="-122"/>
                <a:sym typeface="+mn-ea"/>
              </a:rPr>
              <a:t>夷务</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的外延仅仅是通商、贸易</a:t>
            </a:r>
            <a:r>
              <a:rPr lang="en-US" altLang="zh-CN">
                <a:latin typeface="华文中宋" panose="02010600040101010101" pitchFamily="2" charset="-122"/>
                <a:ea typeface="华文中宋" panose="02010600040101010101" pitchFamily="2" charset="-122"/>
                <a:sym typeface="+mn-ea"/>
              </a:rPr>
              <a:t>“</a:t>
            </a:r>
            <a:r>
              <a:rPr lang="zh-CN" altLang="en-US">
                <a:latin typeface="华文中宋" panose="02010600040101010101" pitchFamily="2" charset="-122"/>
                <a:ea typeface="华文中宋" panose="02010600040101010101" pitchFamily="2" charset="-122"/>
                <a:sym typeface="+mn-ea"/>
              </a:rPr>
              <a:t>朝贡</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理藩</a:t>
            </a:r>
            <a:r>
              <a:rPr lang="en-US" altLang="zh-CN">
                <a:latin typeface="华文中宋" panose="02010600040101010101" pitchFamily="2" charset="-122"/>
                <a:ea typeface="华文中宋" panose="02010600040101010101" pitchFamily="2" charset="-122"/>
                <a:sym typeface="+mn-ea"/>
              </a:rPr>
              <a:t> ”,19 </a:t>
            </a:r>
            <a:r>
              <a:rPr lang="zh-CN" altLang="en-US">
                <a:latin typeface="华文中宋" panose="02010600040101010101" pitchFamily="2" charset="-122"/>
                <a:ea typeface="华文中宋" panose="02010600040101010101" pitchFamily="2" charset="-122"/>
                <a:sym typeface="+mn-ea"/>
              </a:rPr>
              <a:t>世纪</a:t>
            </a:r>
            <a:r>
              <a:rPr lang="en-US" altLang="zh-CN">
                <a:latin typeface="华文中宋" panose="02010600040101010101" pitchFamily="2" charset="-122"/>
                <a:ea typeface="华文中宋" panose="02010600040101010101" pitchFamily="2" charset="-122"/>
                <a:sym typeface="+mn-ea"/>
              </a:rPr>
              <a:t> 60 </a:t>
            </a:r>
            <a:r>
              <a:rPr lang="zh-CN" altLang="en-US">
                <a:latin typeface="华文中宋" panose="02010600040101010101" pitchFamily="2" charset="-122"/>
                <a:ea typeface="华文中宋" panose="02010600040101010101" pitchFamily="2" charset="-122"/>
                <a:sym typeface="+mn-ea"/>
              </a:rPr>
              <a:t>年代以后以一种</a:t>
            </a:r>
            <a:r>
              <a:rPr lang="en-US" altLang="zh-CN">
                <a:latin typeface="华文中宋" panose="02010600040101010101" pitchFamily="2" charset="-122"/>
                <a:ea typeface="华文中宋" panose="02010600040101010101" pitchFamily="2" charset="-122"/>
                <a:sym typeface="+mn-ea"/>
              </a:rPr>
              <a:t>“</a:t>
            </a:r>
            <a:r>
              <a:rPr lang="zh-CN" altLang="en-US">
                <a:latin typeface="华文中宋" panose="02010600040101010101" pitchFamily="2" charset="-122"/>
                <a:ea typeface="华文中宋" panose="02010600040101010101" pitchFamily="2" charset="-122"/>
                <a:sym typeface="+mn-ea"/>
              </a:rPr>
              <a:t>求</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师</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的心理将西方某些器物层面的东西归置于</a:t>
            </a:r>
            <a:r>
              <a:rPr lang="en-US" altLang="zh-CN">
                <a:latin typeface="华文中宋" panose="02010600040101010101" pitchFamily="2" charset="-122"/>
                <a:ea typeface="华文中宋" panose="02010600040101010101" pitchFamily="2" charset="-122"/>
                <a:sym typeface="+mn-ea"/>
              </a:rPr>
              <a:t>“</a:t>
            </a:r>
            <a:r>
              <a:rPr lang="zh-CN" altLang="en-US">
                <a:latin typeface="华文中宋" panose="02010600040101010101" pitchFamily="2" charset="-122"/>
                <a:ea typeface="华文中宋" panose="02010600040101010101" pitchFamily="2" charset="-122"/>
                <a:sym typeface="+mn-ea"/>
              </a:rPr>
              <a:t>洋务</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a:t>
            </a:r>
            <a:endParaRPr lang="zh-CN" altLang="en-US">
              <a:latin typeface="华文中宋" panose="02010600040101010101" pitchFamily="2" charset="-122"/>
              <a:ea typeface="华文中宋" panose="02010600040101010101" pitchFamily="2" charset="-122"/>
            </a:endParaRPr>
          </a:p>
          <a:p>
            <a:r>
              <a:rPr lang="zh-CN" altLang="en-US">
                <a:latin typeface="华文中宋" panose="02010600040101010101" pitchFamily="2" charset="-122"/>
                <a:ea typeface="华文中宋" panose="02010600040101010101" pitchFamily="2" charset="-122"/>
                <a:sym typeface="+mn-ea"/>
              </a:rPr>
              <a:t>外交战略：从商务羁摩到商战抗夷。起初，清朝官员认为可进行贸易制敌，</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以开放或关闭贸易市场的办法</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来控制远方的夷国。洋务运动时期，创办近代军事、民用工业与列强争夺利权；</a:t>
            </a:r>
            <a:endParaRPr lang="zh-CN" altLang="en-US">
              <a:latin typeface="华文中宋" panose="02010600040101010101" pitchFamily="2" charset="-122"/>
              <a:ea typeface="华文中宋" panose="02010600040101010101" pitchFamily="2" charset="-122"/>
            </a:endParaRPr>
          </a:p>
          <a:p>
            <a:r>
              <a:rPr lang="zh-CN" altLang="en-US">
                <a:latin typeface="华文中宋" panose="02010600040101010101" pitchFamily="2" charset="-122"/>
                <a:ea typeface="华文中宋" panose="02010600040101010101" pitchFamily="2" charset="-122"/>
                <a:sym typeface="+mn-ea"/>
              </a:rPr>
              <a:t>文书格式：放弃</a:t>
            </a:r>
            <a:r>
              <a:rPr lang="en-US" altLang="zh-CN">
                <a:latin typeface="华文中宋" panose="02010600040101010101" pitchFamily="2" charset="-122"/>
                <a:ea typeface="华文中宋" panose="02010600040101010101" pitchFamily="2" charset="-122"/>
                <a:sym typeface="+mn-ea"/>
              </a:rPr>
              <a:t>“</a:t>
            </a:r>
            <a:r>
              <a:rPr lang="zh-CN" altLang="en-US">
                <a:latin typeface="华文中宋" panose="02010600040101010101" pitchFamily="2" charset="-122"/>
                <a:ea typeface="华文中宋" panose="02010600040101010101" pitchFamily="2" charset="-122"/>
                <a:sym typeface="+mn-ea"/>
              </a:rPr>
              <a:t>谕</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批</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等回复夷书的定例</a:t>
            </a:r>
            <a:r>
              <a:rPr lang="en-US" altLang="zh-CN">
                <a:latin typeface="华文中宋" panose="02010600040101010101" pitchFamily="2" charset="-122"/>
                <a:ea typeface="华文中宋" panose="02010600040101010101" pitchFamily="2" charset="-122"/>
                <a:sym typeface="+mn-ea"/>
              </a:rPr>
              <a:t>,</a:t>
            </a:r>
            <a:r>
              <a:rPr lang="zh-CN" altLang="en-US">
                <a:latin typeface="华文中宋" panose="02010600040101010101" pitchFamily="2" charset="-122"/>
                <a:ea typeface="华文中宋" panose="02010600040101010101" pitchFamily="2" charset="-122"/>
                <a:sym typeface="+mn-ea"/>
              </a:rPr>
              <a:t>改用</a:t>
            </a:r>
            <a:r>
              <a:rPr lang="en-US" altLang="zh-CN">
                <a:latin typeface="华文中宋" panose="02010600040101010101" pitchFamily="2" charset="-122"/>
                <a:ea typeface="华文中宋" panose="02010600040101010101" pitchFamily="2" charset="-122"/>
                <a:sym typeface="+mn-ea"/>
              </a:rPr>
              <a:t>“</a:t>
            </a:r>
            <a:r>
              <a:rPr lang="zh-CN" altLang="en-US">
                <a:latin typeface="华文中宋" panose="02010600040101010101" pitchFamily="2" charset="-122"/>
                <a:ea typeface="华文中宋" panose="02010600040101010101" pitchFamily="2" charset="-122"/>
                <a:sym typeface="+mn-ea"/>
              </a:rPr>
              <a:t>照会</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样式</a:t>
            </a:r>
            <a:r>
              <a:rPr lang="en-US" altLang="zh-CN">
                <a:latin typeface="华文中宋" panose="02010600040101010101" pitchFamily="2" charset="-122"/>
                <a:ea typeface="华文中宋" panose="02010600040101010101" pitchFamily="2" charset="-122"/>
                <a:sym typeface="+mn-ea"/>
              </a:rPr>
              <a:t>,</a:t>
            </a:r>
            <a:r>
              <a:rPr lang="zh-CN" altLang="en-US">
                <a:latin typeface="华文中宋" panose="02010600040101010101" pitchFamily="2" charset="-122"/>
                <a:ea typeface="华文中宋" panose="02010600040101010101" pitchFamily="2" charset="-122"/>
                <a:sym typeface="+mn-ea"/>
              </a:rPr>
              <a:t>之后成为清朝外交文书的重要范式；</a:t>
            </a:r>
            <a:endParaRPr lang="zh-CN" altLang="en-US">
              <a:latin typeface="华文中宋" panose="02010600040101010101" pitchFamily="2" charset="-122"/>
              <a:ea typeface="华文中宋" panose="02010600040101010101" pitchFamily="2" charset="-122"/>
            </a:endParaRPr>
          </a:p>
          <a:p>
            <a:r>
              <a:rPr lang="zh-CN" altLang="en-US">
                <a:latin typeface="华文中宋" panose="02010600040101010101" pitchFamily="2" charset="-122"/>
                <a:ea typeface="华文中宋" panose="02010600040101010101" pitchFamily="2" charset="-122"/>
                <a:sym typeface="+mn-ea"/>
              </a:rPr>
              <a:t>平等往来：</a:t>
            </a:r>
            <a:r>
              <a:rPr lang="en-US" altLang="zh-CN">
                <a:latin typeface="华文中宋" panose="02010600040101010101" pitchFamily="2" charset="-122"/>
                <a:ea typeface="华文中宋" panose="02010600040101010101" pitchFamily="2" charset="-122"/>
                <a:sym typeface="+mn-ea"/>
              </a:rPr>
              <a:t> </a:t>
            </a:r>
            <a:r>
              <a:rPr lang="zh-CN" altLang="en-US">
                <a:latin typeface="华文中宋" panose="02010600040101010101" pitchFamily="2" charset="-122"/>
                <a:ea typeface="华文中宋" panose="02010600040101010101" pitchFamily="2" charset="-122"/>
                <a:sym typeface="+mn-ea"/>
              </a:rPr>
              <a:t>以条约形式规定中西方官员间平等往来，设立总理衙门等作为外事管理机构。</a:t>
            </a:r>
            <a:endParaRPr lang="zh-CN" altLang="en-US">
              <a:latin typeface="华文中宋" panose="02010600040101010101" pitchFamily="2" charset="-122"/>
              <a:ea typeface="华文中宋" panose="02010600040101010101" pitchFamily="2" charset="-122"/>
            </a:endParaRPr>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幻灯片">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6284"/>
            <a:ext cx="2844800" cy="476251"/>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4165600" y="6246284"/>
            <a:ext cx="3860800" cy="476251"/>
          </a:xfrm>
          <a:prstGeom prst="rect">
            <a:avLst/>
          </a:prstGeom>
          <a:noFill/>
          <a:ln w="9525">
            <a:noFill/>
            <a:miter lim="800000"/>
          </a:ln>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8737600" y="6246284"/>
            <a:ext cx="2844800" cy="476251"/>
          </a:xfrm>
          <a:prstGeom prst="rect">
            <a:avLst/>
          </a:prstGeom>
          <a:noFill/>
          <a:ln w="9525">
            <a:noFill/>
            <a:miter lim="800000"/>
          </a:ln>
          <a:effectLst/>
        </p:spPr>
        <p:txBody>
          <a:bodyPr vert="horz" wrap="square" lIns="91440" tIns="45720" rIns="91440" bIns="45720" numCol="1" anchor="t" anchorCtr="0" compatLnSpc="1"/>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grpSp>
        <p:nvGrpSpPr>
          <p:cNvPr id="11" name="组合 10"/>
          <p:cNvGrpSpPr/>
          <p:nvPr userDrawn="1">
            <p:custDataLst>
              <p:tags r:id="rId3"/>
            </p:custDataLst>
          </p:nvPr>
        </p:nvGrpSpPr>
        <p:grpSpPr>
          <a:xfrm rot="16200000">
            <a:off x="11009630" y="351790"/>
            <a:ext cx="737870" cy="916305"/>
            <a:chOff x="10608342" y="5053054"/>
            <a:chExt cx="1583658" cy="1966165"/>
          </a:xfrm>
        </p:grpSpPr>
        <p:sp>
          <p:nvSpPr>
            <p:cNvPr id="12" name="任意多边形: 形状 11"/>
            <p:cNvSpPr/>
            <p:nvPr>
              <p:custDataLst>
                <p:tags r:id="rId4"/>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3" name="等腰三角形 12"/>
            <p:cNvSpPr/>
            <p:nvPr>
              <p:custDataLst>
                <p:tags r:id="rId5"/>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grpSp>
        <p:nvGrpSpPr>
          <p:cNvPr id="14" name="组合 13"/>
          <p:cNvGrpSpPr/>
          <p:nvPr userDrawn="1">
            <p:custDataLst>
              <p:tags r:id="rId6"/>
            </p:custDataLst>
          </p:nvPr>
        </p:nvGrpSpPr>
        <p:grpSpPr>
          <a:xfrm rot="5400000">
            <a:off x="443865" y="5584825"/>
            <a:ext cx="737870" cy="916305"/>
            <a:chOff x="10608342" y="5053054"/>
            <a:chExt cx="1583658" cy="1966165"/>
          </a:xfrm>
        </p:grpSpPr>
        <p:sp>
          <p:nvSpPr>
            <p:cNvPr id="16" name="任意多边形: 形状 15"/>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7" name="等腰三角形 16"/>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hasCustomPrompt="1"/>
            <p:custDataLst>
              <p:tags r:id="rId10"/>
            </p:custDataLst>
          </p:nvPr>
        </p:nvSpPr>
        <p:spPr>
          <a:xfrm>
            <a:off x="1281113" y="2163600"/>
            <a:ext cx="9626600" cy="3445200"/>
          </a:xfrm>
        </p:spPr>
        <p:txBody>
          <a:bodyPr>
            <a:normAutofit/>
          </a:bodyPr>
          <a:lstStyle>
            <a:lvl1pPr marL="0" indent="0">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4" name="页脚占位符 3"/>
          <p:cNvSpPr>
            <a:spLocks noGrp="1"/>
          </p:cNvSpPr>
          <p:nvPr>
            <p:ph type="ftr" sz="quarter" idx="11"/>
            <p:custDataLst>
              <p:tags r:id="rId13"/>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tags" Target="../tags/tag74.xml"/><Relationship Id="rId22" Type="http://schemas.openxmlformats.org/officeDocument/2006/relationships/tags" Target="../tags/tag73.xml"/><Relationship Id="rId21" Type="http://schemas.openxmlformats.org/officeDocument/2006/relationships/tags" Target="../tags/tag72.xml"/><Relationship Id="rId20" Type="http://schemas.openxmlformats.org/officeDocument/2006/relationships/tags" Target="../tags/tag71.xml"/><Relationship Id="rId2" Type="http://schemas.openxmlformats.org/officeDocument/2006/relationships/slideLayout" Target="../slideLayouts/slideLayout2.xml"/><Relationship Id="rId19" Type="http://schemas.openxmlformats.org/officeDocument/2006/relationships/tags" Target="../tags/tag70.xml"/><Relationship Id="rId18" Type="http://schemas.openxmlformats.org/officeDocument/2006/relationships/tags" Target="../tags/tag69.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tags" Target="../tags/tag145.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4.xml"/><Relationship Id="rId2" Type="http://schemas.openxmlformats.org/officeDocument/2006/relationships/tags" Target="../tags/tag147.xml"/><Relationship Id="rId1" Type="http://schemas.openxmlformats.org/officeDocument/2006/relationships/tags" Target="../tags/tag14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17.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image" Target="../media/image4.png"/><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0" Type="http://schemas.openxmlformats.org/officeDocument/2006/relationships/slideLayout" Target="../slideLayouts/slideLayout7.xml"/><Relationship Id="rId1" Type="http://schemas.openxmlformats.org/officeDocument/2006/relationships/tags" Target="../tags/tag1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2.xml"/><Relationship Id="rId1" Type="http://schemas.openxmlformats.org/officeDocument/2006/relationships/tags" Target="../tags/tag19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5.xml"/><Relationship Id="rId1" Type="http://schemas.openxmlformats.org/officeDocument/2006/relationships/tags" Target="../tags/tag19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7.xml"/><Relationship Id="rId1" Type="http://schemas.openxmlformats.org/officeDocument/2006/relationships/tags" Target="../tags/tag196.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0.xml"/><Relationship Id="rId1" Type="http://schemas.openxmlformats.org/officeDocument/2006/relationships/tags" Target="../tags/tag19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0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tags" Target="../tags/tag203.xml"/></Relationships>
</file>

<file path=ppt/slides/_rels/slide35.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image" Target="../media/image6.png"/><Relationship Id="rId3" Type="http://schemas.openxmlformats.org/officeDocument/2006/relationships/tags" Target="../tags/tag207.xml"/><Relationship Id="rId2" Type="http://schemas.openxmlformats.org/officeDocument/2006/relationships/tags" Target="../tags/tag206.xml"/><Relationship Id="rId18" Type="http://schemas.openxmlformats.org/officeDocument/2006/relationships/notesSlide" Target="../notesSlides/notesSlide7.xml"/><Relationship Id="rId17" Type="http://schemas.openxmlformats.org/officeDocument/2006/relationships/slideLayout" Target="../slideLayouts/slideLayout2.xml"/><Relationship Id="rId16" Type="http://schemas.openxmlformats.org/officeDocument/2006/relationships/tags" Target="../tags/tag219.xml"/><Relationship Id="rId15" Type="http://schemas.openxmlformats.org/officeDocument/2006/relationships/tags" Target="../tags/tag218.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tags" Target="../tags/tag20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222.xml"/><Relationship Id="rId1" Type="http://schemas.openxmlformats.org/officeDocument/2006/relationships/tags" Target="../tags/tag221.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224.xml"/><Relationship Id="rId1" Type="http://schemas.openxmlformats.org/officeDocument/2006/relationships/tags" Target="../tags/tag223.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2.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6.xml"/></Relationships>
</file>

<file path=ppt/slides/_rels/slide46.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tags" Target="../tags/tag244.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3" Type="http://schemas.openxmlformats.org/officeDocument/2006/relationships/slideLayout" Target="../slideLayouts/slideLayout2.xml"/><Relationship Id="rId12" Type="http://schemas.openxmlformats.org/officeDocument/2006/relationships/tags" Target="../tags/tag248.xml"/><Relationship Id="rId11" Type="http://schemas.openxmlformats.org/officeDocument/2006/relationships/tags" Target="../tags/tag247.xml"/><Relationship Id="rId10" Type="http://schemas.openxmlformats.org/officeDocument/2006/relationships/tags" Target="../tags/tag246.xml"/><Relationship Id="rId1" Type="http://schemas.openxmlformats.org/officeDocument/2006/relationships/tags" Target="../tags/tag23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0.xml"/><Relationship Id="rId1" Type="http://schemas.openxmlformats.org/officeDocument/2006/relationships/tags" Target="../tags/tag249.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2.xml"/></Relationships>
</file>

<file path=ppt/slides/_rels/slide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0" Type="http://schemas.openxmlformats.org/officeDocument/2006/relationships/slideLayout" Target="../slideLayouts/slideLayout2.xml"/><Relationship Id="rId4" Type="http://schemas.openxmlformats.org/officeDocument/2006/relationships/tags" Target="../tags/tag86.xml"/><Relationship Id="rId39" Type="http://schemas.openxmlformats.org/officeDocument/2006/relationships/tags" Target="../tags/tag121.xml"/><Relationship Id="rId38" Type="http://schemas.openxmlformats.org/officeDocument/2006/relationships/tags" Target="../tags/tag120.xml"/><Relationship Id="rId37" Type="http://schemas.openxmlformats.org/officeDocument/2006/relationships/tags" Target="../tags/tag119.xml"/><Relationship Id="rId36" Type="http://schemas.openxmlformats.org/officeDocument/2006/relationships/tags" Target="../tags/tag118.xml"/><Relationship Id="rId35" Type="http://schemas.openxmlformats.org/officeDocument/2006/relationships/tags" Target="../tags/tag117.xml"/><Relationship Id="rId34" Type="http://schemas.openxmlformats.org/officeDocument/2006/relationships/tags" Target="../tags/tag116.xml"/><Relationship Id="rId33" Type="http://schemas.openxmlformats.org/officeDocument/2006/relationships/tags" Target="../tags/tag115.xml"/><Relationship Id="rId32" Type="http://schemas.openxmlformats.org/officeDocument/2006/relationships/tags" Target="../tags/tag114.xml"/><Relationship Id="rId31" Type="http://schemas.openxmlformats.org/officeDocument/2006/relationships/tags" Target="../tags/tag113.xml"/><Relationship Id="rId30" Type="http://schemas.openxmlformats.org/officeDocument/2006/relationships/tags" Target="../tags/tag112.xml"/><Relationship Id="rId3" Type="http://schemas.openxmlformats.org/officeDocument/2006/relationships/tags" Target="../tags/tag85.xml"/><Relationship Id="rId29" Type="http://schemas.openxmlformats.org/officeDocument/2006/relationships/tags" Target="../tags/tag111.xml"/><Relationship Id="rId28" Type="http://schemas.openxmlformats.org/officeDocument/2006/relationships/tags" Target="../tags/tag110.xml"/><Relationship Id="rId27" Type="http://schemas.openxmlformats.org/officeDocument/2006/relationships/tags" Target="../tags/tag109.xml"/><Relationship Id="rId26" Type="http://schemas.openxmlformats.org/officeDocument/2006/relationships/tags" Target="../tags/tag108.xml"/><Relationship Id="rId25" Type="http://schemas.openxmlformats.org/officeDocument/2006/relationships/tags" Target="../tags/tag107.xml"/><Relationship Id="rId24" Type="http://schemas.openxmlformats.org/officeDocument/2006/relationships/tags" Target="../tags/tag106.xml"/><Relationship Id="rId23" Type="http://schemas.openxmlformats.org/officeDocument/2006/relationships/tags" Target="../tags/tag105.xml"/><Relationship Id="rId22" Type="http://schemas.openxmlformats.org/officeDocument/2006/relationships/tags" Target="../tags/tag104.xml"/><Relationship Id="rId21" Type="http://schemas.openxmlformats.org/officeDocument/2006/relationships/tags" Target="../tags/tag103.xml"/><Relationship Id="rId20" Type="http://schemas.openxmlformats.org/officeDocument/2006/relationships/tags" Target="../tags/tag102.xml"/><Relationship Id="rId2" Type="http://schemas.openxmlformats.org/officeDocument/2006/relationships/tags" Target="../tags/tag84.xml"/><Relationship Id="rId19" Type="http://schemas.openxmlformats.org/officeDocument/2006/relationships/tags" Target="../tags/tag101.xml"/><Relationship Id="rId18" Type="http://schemas.openxmlformats.org/officeDocument/2006/relationships/tags" Target="../tags/tag100.xml"/><Relationship Id="rId17" Type="http://schemas.openxmlformats.org/officeDocument/2006/relationships/tags" Target="../tags/tag99.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4.xml"/><Relationship Id="rId1" Type="http://schemas.openxmlformats.org/officeDocument/2006/relationships/tags" Target="../tags/tag25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0.xml"/><Relationship Id="rId1" Type="http://schemas.openxmlformats.org/officeDocument/2006/relationships/tags" Target="../tags/tag259.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4.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5.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7.xml"/><Relationship Id="rId1" Type="http://schemas.openxmlformats.org/officeDocument/2006/relationships/tags" Target="../tags/tag266.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6.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7" Type="http://schemas.openxmlformats.org/officeDocument/2006/relationships/slideLayout" Target="../slideLayouts/slideLayout14.xml"/><Relationship Id="rId16" Type="http://schemas.openxmlformats.org/officeDocument/2006/relationships/tags" Target="../tags/tag137.xml"/><Relationship Id="rId15" Type="http://schemas.openxmlformats.org/officeDocument/2006/relationships/tags" Target="../tags/tag136.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tags" Target="../tags/tag122.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4.xml"/></Relationships>
</file>

<file path=ppt/slides/_rels/slide6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tags" Target="../tags/tag277.xml"/><Relationship Id="rId3" Type="http://schemas.openxmlformats.org/officeDocument/2006/relationships/image" Target="../media/image7.jpeg"/><Relationship Id="rId2" Type="http://schemas.openxmlformats.org/officeDocument/2006/relationships/tags" Target="../tags/tag276.xml"/><Relationship Id="rId1" Type="http://schemas.openxmlformats.org/officeDocument/2006/relationships/tags" Target="../tags/tag275.xml"/></Relationships>
</file>

<file path=ppt/slides/_rels/slide6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s>
</file>

<file path=ppt/slides/_rels/slide6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288.xml"/><Relationship Id="rId1" Type="http://schemas.openxmlformats.org/officeDocument/2006/relationships/tags" Target="../tags/tag28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0000"/>
          </a:blip>
          <a:stretch>
            <a:fillRect/>
          </a:stretch>
        </a:blipFill>
        <a:effectLst/>
      </p:bgPr>
    </p:bg>
    <p:spTree>
      <p:nvGrpSpPr>
        <p:cNvPr id="1" name=""/>
        <p:cNvGrpSpPr/>
        <p:nvPr/>
      </p:nvGrpSpPr>
      <p:grpSpPr>
        <a:xfrm>
          <a:off x="0" y="0"/>
          <a:ext cx="0" cy="0"/>
          <a:chOff x="0" y="0"/>
          <a:chExt cx="0" cy="0"/>
        </a:xfrm>
      </p:grpSpPr>
      <p:sp>
        <p:nvSpPr>
          <p:cNvPr id="4" name="文本框 5"/>
          <p:cNvSpPr txBox="1"/>
          <p:nvPr>
            <p:custDataLst>
              <p:tags r:id="rId2"/>
            </p:custDataLst>
          </p:nvPr>
        </p:nvSpPr>
        <p:spPr>
          <a:xfrm>
            <a:off x="530860" y="1476375"/>
            <a:ext cx="11181715" cy="3040380"/>
          </a:xfrm>
          <a:prstGeom prst="rect">
            <a:avLst/>
          </a:prstGeom>
          <a:noFill/>
        </p:spPr>
        <p:txBody>
          <a:bodyPr wrap="square" rtlCol="0">
            <a:noAutofit/>
          </a:bodyPr>
          <a:p>
            <a:pPr indent="0" algn="ctr" fontAlgn="auto">
              <a:lnSpc>
                <a:spcPct val="100000"/>
              </a:lnSpc>
              <a:buClrTx/>
              <a:buSzTx/>
              <a:buFontTx/>
            </a:pPr>
            <a:r>
              <a:rPr lang="zh-CN" altLang="en-US" sz="3800" b="1">
                <a:solidFill>
                  <a:schemeClr val="tx1"/>
                </a:solidFill>
                <a:latin typeface="+mj-ea"/>
                <a:ea typeface="+mj-ea"/>
                <a:cs typeface="+mj-ea"/>
                <a:sym typeface="Arial" panose="020B0604020202020204"/>
              </a:rPr>
              <a:t>专题五</a:t>
            </a:r>
            <a:r>
              <a:rPr lang="en-US" altLang="zh-CN" sz="3800" b="1">
                <a:solidFill>
                  <a:schemeClr val="tx1"/>
                </a:solidFill>
                <a:latin typeface="+mj-ea"/>
                <a:ea typeface="+mj-ea"/>
                <a:cs typeface="+mj-ea"/>
                <a:sym typeface="Arial" panose="020B0604020202020204"/>
              </a:rPr>
              <a:t> </a:t>
            </a:r>
            <a:r>
              <a:rPr lang="zh-CN" altLang="en-US" sz="3800" b="1">
                <a:solidFill>
                  <a:schemeClr val="tx1"/>
                </a:solidFill>
                <a:latin typeface="+mj-ea"/>
                <a:ea typeface="+mj-ea"/>
                <a:cs typeface="+mj-ea"/>
                <a:sym typeface="Arial" panose="020B0604020202020204"/>
              </a:rPr>
              <a:t>冲击反应：中国近代的内忧外患与救亡图存（</a:t>
            </a:r>
            <a:r>
              <a:rPr lang="en-US" altLang="zh-CN" sz="3800" b="1">
                <a:solidFill>
                  <a:schemeClr val="tx1"/>
                </a:solidFill>
                <a:latin typeface="+mj-ea"/>
                <a:ea typeface="+mj-ea"/>
                <a:cs typeface="+mj-ea"/>
                <a:sym typeface="Arial" panose="020B0604020202020204"/>
              </a:rPr>
              <a:t>1840-1919</a:t>
            </a:r>
            <a:r>
              <a:rPr lang="zh-CN" altLang="en-US" sz="3800" b="1">
                <a:solidFill>
                  <a:schemeClr val="tx1"/>
                </a:solidFill>
                <a:latin typeface="+mj-ea"/>
                <a:ea typeface="+mj-ea"/>
                <a:cs typeface="+mj-ea"/>
                <a:sym typeface="Arial" panose="020B0604020202020204"/>
              </a:rPr>
              <a:t>）</a:t>
            </a:r>
            <a:endParaRPr lang="zh-CN" altLang="en-US" sz="3800">
              <a:solidFill>
                <a:schemeClr val="tx1"/>
              </a:solidFill>
              <a:latin typeface="+mj-ea"/>
              <a:ea typeface="+mj-ea"/>
              <a:cs typeface="+mj-ea"/>
              <a:sym typeface="Arial" panose="020B0604020202020204"/>
            </a:endParaRPr>
          </a:p>
          <a:p>
            <a:pPr indent="0" algn="ctr" fontAlgn="auto">
              <a:lnSpc>
                <a:spcPct val="100000"/>
              </a:lnSpc>
              <a:spcBef>
                <a:spcPts val="1800"/>
              </a:spcBef>
              <a:buClrTx/>
              <a:buSzTx/>
              <a:buFontTx/>
            </a:pPr>
            <a:r>
              <a:rPr lang="zh-CN" altLang="en-US" sz="3600" b="1" spc="150" dirty="0">
                <a:solidFill>
                  <a:srgbClr val="C00000"/>
                </a:solidFill>
                <a:latin typeface="微软雅黑" panose="020B0503020204020204" charset="-122"/>
                <a:ea typeface="微软雅黑" panose="020B0503020204020204" charset="-122"/>
                <a:sym typeface="+mn-ea"/>
              </a:rPr>
              <a:t>█ 微专题1：冲击——近代西方列强的侵华战争</a:t>
            </a:r>
            <a:endParaRPr lang="zh-CN" altLang="en-US" sz="3600" b="1" spc="150" dirty="0">
              <a:solidFill>
                <a:srgbClr val="C00000"/>
              </a:solidFill>
              <a:latin typeface="微软雅黑" panose="020B0503020204020204" charset="-122"/>
              <a:ea typeface="微软雅黑" panose="020B0503020204020204" charset="-122"/>
            </a:endParaRPr>
          </a:p>
          <a:p>
            <a:pPr algn="ctr" fontAlgn="auto">
              <a:lnSpc>
                <a:spcPct val="100000"/>
              </a:lnSpc>
              <a:spcBef>
                <a:spcPts val="2400"/>
              </a:spcBef>
              <a:buClrTx/>
              <a:buSzTx/>
              <a:buFontTx/>
            </a:pPr>
            <a:r>
              <a:rPr lang="zh-CN" altLang="en-US" sz="2400" b="1" dirty="0">
                <a:solidFill>
                  <a:schemeClr val="bg2">
                    <a:lumMod val="50000"/>
                  </a:schemeClr>
                </a:solidFill>
                <a:latin typeface="微软雅黑" panose="020B0503020204020204" charset="-122"/>
                <a:ea typeface="微软雅黑" panose="020B0503020204020204" charset="-122"/>
                <a:sym typeface="+mn-ea"/>
              </a:rPr>
              <a:t>█ </a:t>
            </a:r>
            <a:r>
              <a:rPr lang="zh-CN" altLang="en-US" sz="2400" b="1" dirty="0">
                <a:solidFill>
                  <a:schemeClr val="bg2">
                    <a:lumMod val="50000"/>
                  </a:schemeClr>
                </a:solidFill>
                <a:latin typeface="微软雅黑" panose="020B0503020204020204" charset="-122"/>
                <a:ea typeface="微软雅黑" panose="020B0503020204020204" charset="-122"/>
                <a:sym typeface="Arial" panose="020B0604020202020204"/>
              </a:rPr>
              <a:t>微专</a:t>
            </a:r>
            <a:r>
              <a:rPr lang="zh-CN" altLang="en-US" sz="2400" b="1" dirty="0">
                <a:solidFill>
                  <a:schemeClr val="bg2">
                    <a:lumMod val="50000"/>
                  </a:schemeClr>
                </a:solidFill>
                <a:latin typeface="微软雅黑" panose="020B0503020204020204" charset="-122"/>
                <a:ea typeface="微软雅黑" panose="020B0503020204020204" charset="-122"/>
                <a:sym typeface="+mn-ea"/>
              </a:rPr>
              <a:t>题2：反应</a:t>
            </a:r>
            <a:r>
              <a:rPr lang="zh-CN" altLang="en-US" sz="2400" b="1" dirty="0">
                <a:solidFill>
                  <a:schemeClr val="bg2">
                    <a:lumMod val="50000"/>
                  </a:schemeClr>
                </a:solidFill>
                <a:latin typeface="微软雅黑" panose="020B0503020204020204" charset="-122"/>
                <a:ea typeface="微软雅黑" panose="020B0503020204020204" charset="-122"/>
                <a:sym typeface="Arial" panose="020B0604020202020204"/>
              </a:rPr>
              <a:t>——近代国家出路的探索与转型</a:t>
            </a:r>
            <a:endParaRPr lang="zh-CN" altLang="en-US" sz="2400" b="1" dirty="0">
              <a:solidFill>
                <a:schemeClr val="bg2">
                  <a:lumMod val="50000"/>
                </a:schemeClr>
              </a:solidFill>
              <a:latin typeface="微软雅黑" panose="020B0503020204020204" charset="-122"/>
              <a:ea typeface="微软雅黑" panose="020B0503020204020204" charset="-122"/>
              <a:sym typeface="Arial" panose="020B0604020202020204"/>
            </a:endParaRPr>
          </a:p>
        </p:txBody>
      </p:sp>
      <p:sp>
        <p:nvSpPr>
          <p:cNvPr id="7" name="文本框 6"/>
          <p:cNvSpPr txBox="1"/>
          <p:nvPr/>
        </p:nvSpPr>
        <p:spPr>
          <a:xfrm>
            <a:off x="217805" y="93980"/>
            <a:ext cx="6204585" cy="460375"/>
          </a:xfrm>
          <a:prstGeom prst="rect">
            <a:avLst/>
          </a:prstGeom>
          <a:noFill/>
        </p:spPr>
        <p:txBody>
          <a:bodyPr wrap="square" rtlCol="0">
            <a:spAutoFit/>
          </a:bodyPr>
          <a:p>
            <a:r>
              <a:rPr lang="en-US" altLang="zh-CN" sz="2400" b="1">
                <a:solidFill>
                  <a:schemeClr val="accent6"/>
                </a:solidFill>
                <a:latin typeface="黑体" panose="02010609060101010101" pitchFamily="49" charset="-122"/>
                <a:ea typeface="黑体" panose="02010609060101010101" pitchFamily="49" charset="-122"/>
                <a:cs typeface="黑体" panose="02010609060101010101" pitchFamily="49" charset="-122"/>
              </a:rPr>
              <a:t>2025</a:t>
            </a:r>
            <a:r>
              <a:rPr lang="zh-CN" altLang="en-US" sz="2400" b="1">
                <a:solidFill>
                  <a:schemeClr val="accent6"/>
                </a:solidFill>
                <a:latin typeface="黑体" panose="02010609060101010101" pitchFamily="49" charset="-122"/>
                <a:ea typeface="黑体" panose="02010609060101010101" pitchFamily="49" charset="-122"/>
                <a:cs typeface="黑体" panose="02010609060101010101" pitchFamily="49" charset="-122"/>
              </a:rPr>
              <a:t>届</a:t>
            </a:r>
            <a:r>
              <a:rPr lang="en-US" altLang="zh-CN" sz="2400" b="1">
                <a:solidFill>
                  <a:schemeClr val="accent6"/>
                </a:solidFill>
                <a:latin typeface="黑体" panose="02010609060101010101" pitchFamily="49" charset="-122"/>
                <a:ea typeface="黑体" panose="02010609060101010101" pitchFamily="49" charset="-122"/>
                <a:cs typeface="黑体" panose="02010609060101010101" pitchFamily="49" charset="-122"/>
              </a:rPr>
              <a:t>  </a:t>
            </a:r>
            <a:r>
              <a:rPr lang="zh-CN" altLang="en-US" sz="2400" b="1">
                <a:solidFill>
                  <a:schemeClr val="accent6"/>
                </a:solidFill>
                <a:latin typeface="黑体" panose="02010609060101010101" pitchFamily="49" charset="-122"/>
                <a:ea typeface="黑体" panose="02010609060101010101" pitchFamily="49" charset="-122"/>
                <a:cs typeface="黑体" panose="02010609060101010101" pitchFamily="49" charset="-122"/>
              </a:rPr>
              <a:t>高三历史二轮复习</a:t>
            </a:r>
            <a:endParaRPr lang="zh-CN" altLang="en-US" sz="2400" b="1">
              <a:solidFill>
                <a:schemeClr val="accent6"/>
              </a:solidFill>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11" name="表格 10"/>
          <p:cNvGraphicFramePr>
            <a:graphicFrameLocks noGrp="1"/>
          </p:cNvGraphicFramePr>
          <p:nvPr>
            <p:custDataLst>
              <p:tags r:id="rId3"/>
            </p:custDataLst>
          </p:nvPr>
        </p:nvGraphicFramePr>
        <p:xfrm>
          <a:off x="269240" y="5619750"/>
          <a:ext cx="11693525" cy="944880"/>
        </p:xfrm>
        <a:graphic>
          <a:graphicData uri="http://schemas.openxmlformats.org/drawingml/2006/table">
            <a:tbl>
              <a:tblPr firstRow="1" bandRow="1">
                <a:effectLst/>
                <a:tableStyleId>{5940675A-B579-460E-94D1-54222C63F5DA}</a:tableStyleId>
              </a:tblPr>
              <a:tblGrid>
                <a:gridCol w="11693525"/>
              </a:tblGrid>
              <a:tr h="741680">
                <a:tc>
                  <a:txBody>
                    <a:bodyPr/>
                    <a:p>
                      <a:pPr algn="l">
                        <a:buClrTx/>
                        <a:buSzTx/>
                        <a:buFontTx/>
                      </a:pPr>
                      <a:r>
                        <a:rPr lang="en-US" altLang="zh-CN" sz="2800" b="1" dirty="0">
                          <a:solidFill>
                            <a:sysClr val="windowText" lastClr="000000"/>
                          </a:solidFill>
                          <a:latin typeface="仿宋" panose="02010609060101010101" charset="-122"/>
                          <a:ea typeface="仿宋" panose="02010609060101010101" charset="-122"/>
                          <a:sym typeface="+mn-ea"/>
                        </a:rPr>
                        <a:t>1.</a:t>
                      </a:r>
                      <a:r>
                        <a:rPr lang="zh-CN" altLang="en-US" sz="2800" b="1" dirty="0">
                          <a:solidFill>
                            <a:sysClr val="windowText" lastClr="000000"/>
                          </a:solidFill>
                          <a:latin typeface="仿宋" panose="02010609060101010101" charset="-122"/>
                          <a:ea typeface="仿宋" panose="02010609060101010101" charset="-122"/>
                          <a:sym typeface="+mn-ea"/>
                        </a:rPr>
                        <a:t>通过梳理近代列强侵华的史实，深入认识中西工业文明与农耕文明的碰撞</a:t>
                      </a:r>
                      <a:r>
                        <a:rPr lang="zh-CN" altLang="en-US" sz="2800" b="1" dirty="0">
                          <a:solidFill>
                            <a:sysClr val="windowText" lastClr="000000"/>
                          </a:solidFill>
                          <a:latin typeface="仿宋" panose="02010609060101010101" charset="-122"/>
                          <a:ea typeface="仿宋" panose="02010609060101010101" charset="-122"/>
                          <a:sym typeface="+mn-ea"/>
                        </a:rPr>
                        <a:t>及工业文明给近代中国带来的</a:t>
                      </a:r>
                      <a:r>
                        <a:rPr lang="zh-CN" altLang="en-US" sz="2800" b="1" dirty="0">
                          <a:solidFill>
                            <a:sysClr val="windowText" lastClr="000000"/>
                          </a:solidFill>
                          <a:latin typeface="仿宋" panose="02010609060101010101" charset="-122"/>
                          <a:ea typeface="仿宋" panose="02010609060101010101" charset="-122"/>
                          <a:sym typeface="+mn-ea"/>
                        </a:rPr>
                        <a:t>冲击。</a:t>
                      </a:r>
                      <a:endParaRPr lang="zh-CN" altLang="en-US" sz="2800" b="1" dirty="0">
                        <a:solidFill>
                          <a:sysClr val="windowText" lastClr="000000"/>
                        </a:solidFill>
                        <a:latin typeface="仿宋" panose="02010609060101010101" charset="-122"/>
                        <a:ea typeface="仿宋" panose="02010609060101010101" charset="-122"/>
                        <a:sym typeface="+mn-ea"/>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rgbClr val="ED7D31">
                        <a:lumMod val="20000"/>
                        <a:lumOff val="80000"/>
                      </a:srgbClr>
                    </a:solidFill>
                  </a:tcPr>
                </a:tc>
              </a:tr>
            </a:tbl>
          </a:graphicData>
        </a:graphic>
      </p:graphicFrame>
      <p:sp>
        <p:nvSpPr>
          <p:cNvPr id="2" name="矩形: 圆角 9"/>
          <p:cNvSpPr/>
          <p:nvPr/>
        </p:nvSpPr>
        <p:spPr>
          <a:xfrm>
            <a:off x="269240" y="5177790"/>
            <a:ext cx="1589405" cy="441960"/>
          </a:xfrm>
          <a:prstGeom prst="roundRect">
            <a:avLst/>
          </a:prstGeom>
          <a:solidFill>
            <a:srgbClr val="FFC000"/>
          </a:solidFill>
          <a:ln w="25400" cap="flat" cmpd="sng" algn="ctr">
            <a:noFill/>
            <a:prstDash val="solid"/>
          </a:ln>
          <a:effectLst/>
        </p:spPr>
        <p:txBody>
          <a:bodyPr rtlCol="0" anchor="ctr"/>
          <a:p>
            <a:pPr algn="ctr"/>
            <a:r>
              <a:rPr lang="zh-CN" altLang="en-US" sz="2400" b="1" dirty="0">
                <a:solidFill>
                  <a:sysClr val="windowText" lastClr="000000"/>
                </a:solidFill>
                <a:latin typeface="仿宋" panose="02010609060101010101" charset="-122"/>
                <a:ea typeface="仿宋" panose="02010609060101010101" charset="-122"/>
              </a:rPr>
              <a:t>课程标准</a:t>
            </a:r>
            <a:endParaRPr lang="en-US" altLang="zh-CN" sz="2400" b="1" dirty="0">
              <a:solidFill>
                <a:sysClr val="windowText" lastClr="000000"/>
              </a:solidFill>
              <a:latin typeface="仿宋" panose="02010609060101010101" charset="-122"/>
              <a:ea typeface="仿宋" panose="02010609060101010101" charset="-122"/>
            </a:endParaRPr>
          </a:p>
        </p:txBody>
      </p:sp>
      <p:sp>
        <p:nvSpPr>
          <p:cNvPr id="3" name="文本框 2"/>
          <p:cNvSpPr txBox="1"/>
          <p:nvPr/>
        </p:nvSpPr>
        <p:spPr>
          <a:xfrm>
            <a:off x="10631170" y="0"/>
            <a:ext cx="1316355" cy="460375"/>
          </a:xfrm>
          <a:prstGeom prst="rect">
            <a:avLst/>
          </a:prstGeom>
          <a:noFill/>
        </p:spPr>
        <p:txBody>
          <a:bodyPr wrap="square" rtlCol="0">
            <a:spAutoFit/>
          </a:bodyPr>
          <a:p>
            <a:r>
              <a:rPr lang="en-US" sz="2400" b="1">
                <a:solidFill>
                  <a:schemeClr val="accent6"/>
                </a:solidFill>
                <a:latin typeface="黑体" panose="02010609060101010101" pitchFamily="49" charset="-122"/>
                <a:ea typeface="黑体" panose="02010609060101010101" pitchFamily="49" charset="-122"/>
                <a:cs typeface="黑体" panose="02010609060101010101" pitchFamily="49" charset="-122"/>
              </a:rPr>
              <a:t>2025.4</a:t>
            </a:r>
            <a:endParaRPr lang="en-US" sz="2400" b="1">
              <a:solidFill>
                <a:schemeClr val="accent6"/>
              </a:solidFill>
              <a:latin typeface="黑体" panose="02010609060101010101" pitchFamily="49" charset="-122"/>
              <a:ea typeface="黑体" panose="02010609060101010101" pitchFamily="49" charset="-122"/>
              <a:cs typeface="黑体" panose="02010609060101010101" pitchFamily="49"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37820" y="1407795"/>
            <a:ext cx="11274425" cy="5262245"/>
          </a:xfrm>
          <a:prstGeom prst="rect">
            <a:avLst/>
          </a:prstGeom>
        </p:spPr>
        <p:txBody>
          <a:bodyPr wrap="square">
            <a:spAutoFit/>
          </a:bodyPr>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1.</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2023·</a:t>
            </a:r>
            <a:r>
              <a:rPr lang="zh-CN" altLang="en-US" sz="2400" b="1">
                <a:solidFill>
                  <a:srgbClr val="000000"/>
                </a:solidFill>
                <a:latin typeface="新宋体" panose="02010609030101010101" charset="-122"/>
                <a:ea typeface="新宋体" panose="02010609030101010101" charset="-122"/>
                <a:cs typeface="新宋体" panose="02010609030101010101" charset="-122"/>
              </a:rPr>
              <a:t>北京高考</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6</a:t>
            </a:r>
            <a:r>
              <a:rPr lang="zh-CN" altLang="en-US" sz="2400" b="1">
                <a:solidFill>
                  <a:srgbClr val="000000"/>
                </a:solidFill>
                <a:latin typeface="新宋体" panose="02010609030101010101" charset="-122"/>
                <a:ea typeface="新宋体" panose="02010609030101010101" charset="-122"/>
                <a:cs typeface="新宋体" panose="02010609030101010101" charset="-122"/>
              </a:rPr>
              <a:t>）关于鸦片战争，有人认为，</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自由贸易者背后的经济能力极其强大，无法遏制或阻挡</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如果在鸦片之外还有其他好的选择，比如说糖蜜或者大米，这场冲突就可能被称为糖蜜战争或者大米战争</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。对于上述观点，认识正确的是</a:t>
            </a:r>
            <a:r>
              <a:rPr lang="en-US" altLang="zh-CN" sz="2400" b="1">
                <a:solidFill>
                  <a:srgbClr val="000000"/>
                </a:solidFill>
                <a:latin typeface="新宋体" panose="02010609030101010101" charset="-122"/>
                <a:ea typeface="新宋体" panose="02010609030101010101" charset="-122"/>
                <a:cs typeface="新宋体" panose="02010609030101010101" charset="-122"/>
              </a:rPr>
              <a:t> (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r>
              <a:rPr lang="en-US" altLang="en-US" sz="2400" b="1">
                <a:solidFill>
                  <a:srgbClr val="000000"/>
                </a:solidFill>
                <a:latin typeface="新宋体" panose="02010609030101010101" charset="-122"/>
                <a:ea typeface="新宋体" panose="02010609030101010101" charset="-122"/>
                <a:cs typeface="新宋体" panose="02010609030101010101" charset="-122"/>
              </a:rPr>
              <a:t>①</a:t>
            </a:r>
            <a:r>
              <a:rPr lang="zh-CN" altLang="en-US" sz="2400" b="1">
                <a:solidFill>
                  <a:srgbClr val="000000"/>
                </a:solidFill>
                <a:latin typeface="新宋体" panose="02010609030101010101" charset="-122"/>
                <a:ea typeface="新宋体" panose="02010609030101010101" charset="-122"/>
                <a:cs typeface="新宋体" panose="02010609030101010101" charset="-122"/>
              </a:rPr>
              <a:t>滥用了自由贸易原则</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en-US" altLang="en-US" sz="2400" b="1">
                <a:solidFill>
                  <a:srgbClr val="000000"/>
                </a:solidFill>
                <a:latin typeface="新宋体" panose="02010609030101010101" charset="-122"/>
                <a:ea typeface="新宋体" panose="02010609030101010101" charset="-122"/>
                <a:cs typeface="新宋体" panose="02010609030101010101" charset="-122"/>
              </a:rPr>
              <a:t>②</a:t>
            </a:r>
            <a:r>
              <a:rPr lang="zh-CN" altLang="en-US" sz="2400" b="1">
                <a:solidFill>
                  <a:srgbClr val="000000"/>
                </a:solidFill>
                <a:latin typeface="新宋体" panose="02010609030101010101" charset="-122"/>
                <a:ea typeface="新宋体" panose="02010609030101010101" charset="-122"/>
                <a:cs typeface="新宋体" panose="02010609030101010101" charset="-122"/>
              </a:rPr>
              <a:t>混淆了鸦片与一般商品的区别</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en-US" altLang="en-US" sz="2400" b="1">
                <a:solidFill>
                  <a:srgbClr val="000000"/>
                </a:solidFill>
                <a:latin typeface="新宋体" panose="02010609030101010101" charset="-122"/>
                <a:ea typeface="新宋体" panose="02010609030101010101" charset="-122"/>
                <a:cs typeface="新宋体" panose="02010609030101010101" charset="-122"/>
              </a:rPr>
              <a:t>③</a:t>
            </a:r>
            <a:r>
              <a:rPr lang="zh-CN" altLang="en-US" sz="2400" b="1">
                <a:solidFill>
                  <a:srgbClr val="000000"/>
                </a:solidFill>
                <a:latin typeface="新宋体" panose="02010609030101010101" charset="-122"/>
                <a:ea typeface="新宋体" panose="02010609030101010101" charset="-122"/>
                <a:cs typeface="新宋体" panose="02010609030101010101" charset="-122"/>
              </a:rPr>
              <a:t>没有揭示英国发动战争的侵略本质</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en-US" altLang="en-US" sz="2400" b="1">
                <a:solidFill>
                  <a:srgbClr val="000000"/>
                </a:solidFill>
                <a:latin typeface="新宋体" panose="02010609030101010101" charset="-122"/>
                <a:ea typeface="新宋体" panose="02010609030101010101" charset="-122"/>
                <a:cs typeface="新宋体" panose="02010609030101010101" charset="-122"/>
              </a:rPr>
              <a:t>④</a:t>
            </a:r>
            <a:r>
              <a:rPr lang="zh-CN" altLang="en-US" sz="2400" b="1">
                <a:solidFill>
                  <a:srgbClr val="000000"/>
                </a:solidFill>
                <a:latin typeface="新宋体" panose="02010609030101010101" charset="-122"/>
                <a:ea typeface="新宋体" panose="02010609030101010101" charset="-122"/>
                <a:cs typeface="新宋体" panose="02010609030101010101" charset="-122"/>
              </a:rPr>
              <a:t>意在说明英国发动战争是偶然事件</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A </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en-US" sz="2400" b="1">
                <a:solidFill>
                  <a:srgbClr val="000000"/>
                </a:solidFill>
                <a:latin typeface="新宋体" panose="02010609030101010101" charset="-122"/>
                <a:ea typeface="新宋体" panose="02010609030101010101" charset="-122"/>
                <a:cs typeface="新宋体" panose="02010609030101010101" charset="-122"/>
              </a:rPr>
              <a:t>①②③</a:t>
            </a:r>
            <a:r>
              <a:rPr lang="en-US" altLang="zh-CN" sz="2400" b="1">
                <a:solidFill>
                  <a:srgbClr val="000000"/>
                </a:solidFill>
                <a:latin typeface="新宋体" panose="02010609030101010101" charset="-122"/>
                <a:ea typeface="新宋体" panose="02010609030101010101" charset="-122"/>
                <a:cs typeface="新宋体" panose="02010609030101010101" charset="-122"/>
              </a:rPr>
              <a:t>          B </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en-US" sz="2400" b="1">
                <a:solidFill>
                  <a:srgbClr val="000000"/>
                </a:solidFill>
                <a:latin typeface="新宋体" panose="02010609030101010101" charset="-122"/>
                <a:ea typeface="新宋体" panose="02010609030101010101" charset="-122"/>
                <a:cs typeface="新宋体" panose="02010609030101010101" charset="-122"/>
              </a:rPr>
              <a:t>①②④</a:t>
            </a:r>
            <a:r>
              <a:rPr lang="en-US" altLang="zh-CN" sz="2400" b="1">
                <a:solidFill>
                  <a:srgbClr val="000000"/>
                </a:solidFill>
                <a:latin typeface="新宋体" panose="02010609030101010101" charset="-122"/>
                <a:ea typeface="新宋体" panose="02010609030101010101" charset="-122"/>
                <a:cs typeface="新宋体" panose="02010609030101010101" charset="-122"/>
              </a:rPr>
              <a:t>          C </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en-US" sz="2400" b="1">
                <a:solidFill>
                  <a:srgbClr val="000000"/>
                </a:solidFill>
                <a:latin typeface="新宋体" panose="02010609030101010101" charset="-122"/>
                <a:ea typeface="新宋体" panose="02010609030101010101" charset="-122"/>
                <a:cs typeface="新宋体" panose="02010609030101010101" charset="-122"/>
              </a:rPr>
              <a:t>①③④</a:t>
            </a:r>
            <a:r>
              <a:rPr lang="en-US" altLang="zh-CN" sz="2400" b="1">
                <a:solidFill>
                  <a:srgbClr val="000000"/>
                </a:solidFill>
                <a:latin typeface="新宋体" panose="02010609030101010101" charset="-122"/>
                <a:ea typeface="新宋体" panose="02010609030101010101" charset="-122"/>
                <a:cs typeface="新宋体" panose="02010609030101010101" charset="-122"/>
              </a:rPr>
              <a:t>          D </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en-US" sz="2400" b="1">
                <a:solidFill>
                  <a:srgbClr val="000000"/>
                </a:solidFill>
                <a:latin typeface="新宋体" panose="02010609030101010101" charset="-122"/>
                <a:ea typeface="新宋体" panose="02010609030101010101" charset="-122"/>
                <a:cs typeface="新宋体" panose="02010609030101010101" charset="-122"/>
              </a:rPr>
              <a:t>②③④</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2.(2022 ·</a:t>
            </a:r>
            <a:r>
              <a:rPr lang="zh-CN" altLang="en-US" sz="2400" b="1">
                <a:solidFill>
                  <a:srgbClr val="000000"/>
                </a:solidFill>
                <a:latin typeface="新宋体" panose="02010609030101010101" charset="-122"/>
                <a:ea typeface="新宋体" panose="02010609030101010101" charset="-122"/>
                <a:cs typeface="新宋体" panose="02010609030101010101" charset="-122"/>
              </a:rPr>
              <a:t>重庆高考</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7)</a:t>
            </a:r>
            <a:r>
              <a:rPr lang="zh-CN" altLang="en-US" sz="2400" b="1">
                <a:solidFill>
                  <a:srgbClr val="000000"/>
                </a:solidFill>
                <a:latin typeface="新宋体" panose="02010609030101010101" charset="-122"/>
                <a:ea typeface="新宋体" panose="02010609030101010101" charset="-122"/>
                <a:cs typeface="新宋体" panose="02010609030101010101" charset="-122"/>
              </a:rPr>
              <a:t>《马关条约》换约前夕，英国某画报刊登了一幅漫画</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如图</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，又附评论称：</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中国，如果完全开放，对人类而言将是个黄金</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战争影响下的真正占领是对市场权力的占领，显然规模很大。</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这些信息反映出</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A </a:t>
            </a:r>
            <a:r>
              <a:rPr lang="zh-CN" altLang="en-US" sz="2400" b="1">
                <a:solidFill>
                  <a:srgbClr val="000000"/>
                </a:solidFill>
                <a:latin typeface="新宋体" panose="02010609030101010101" charset="-122"/>
                <a:ea typeface="新宋体" panose="02010609030101010101" charset="-122"/>
                <a:cs typeface="新宋体" panose="02010609030101010101" charset="-122"/>
              </a:rPr>
              <a:t>．日本发动战争是为了独占中国市场</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B </a:t>
            </a:r>
            <a:r>
              <a:rPr lang="zh-CN" altLang="en-US" sz="2400" b="1">
                <a:solidFill>
                  <a:srgbClr val="000000"/>
                </a:solidFill>
                <a:latin typeface="新宋体" panose="02010609030101010101" charset="-122"/>
                <a:ea typeface="新宋体" panose="02010609030101010101" charset="-122"/>
                <a:cs typeface="新宋体" panose="02010609030101010101" charset="-122"/>
              </a:rPr>
              <a:t>．三国干涉还辽是因日本要价过高</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C </a:t>
            </a:r>
            <a:r>
              <a:rPr lang="zh-CN" altLang="en-US" sz="2400" b="1">
                <a:solidFill>
                  <a:srgbClr val="000000"/>
                </a:solidFill>
                <a:latin typeface="新宋体" panose="02010609030101010101" charset="-122"/>
                <a:ea typeface="新宋体" panose="02010609030101010101" charset="-122"/>
                <a:cs typeface="新宋体" panose="02010609030101010101" charset="-122"/>
              </a:rPr>
              <a:t>．条约增开口岸等要求符合西方利益</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D </a:t>
            </a:r>
            <a:r>
              <a:rPr lang="zh-CN" altLang="en-US" sz="2400" b="1">
                <a:solidFill>
                  <a:srgbClr val="000000"/>
                </a:solidFill>
                <a:latin typeface="新宋体" panose="02010609030101010101" charset="-122"/>
                <a:ea typeface="新宋体" panose="02010609030101010101" charset="-122"/>
                <a:cs typeface="新宋体" panose="02010609030101010101" charset="-122"/>
              </a:rPr>
              <a:t>．资本输出成为列强侵华的新形式</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7" name="文本框 6"/>
          <p:cNvSpPr txBox="1"/>
          <p:nvPr/>
        </p:nvSpPr>
        <p:spPr>
          <a:xfrm>
            <a:off x="11418570" y="194183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A</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
        <p:nvSpPr>
          <p:cNvPr id="6" name="文本框 5"/>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考向一</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列强侵华</a:t>
            </a:r>
            <a:r>
              <a:rPr lang="zh-CN" altLang="en-US" sz="2400" b="1" dirty="0">
                <a:solidFill>
                  <a:srgbClr val="C00000"/>
                </a:solidFill>
                <a:latin typeface="微软雅黑" panose="020B0503020204020204" charset="-122"/>
                <a:ea typeface="微软雅黑" panose="020B0503020204020204" charset="-122"/>
                <a:sym typeface="+mn-ea"/>
              </a:rPr>
              <a:t>史实</a:t>
            </a:r>
            <a:endParaRPr lang="zh-CN" altLang="en-US" sz="2400" b="1" dirty="0">
              <a:solidFill>
                <a:srgbClr val="C00000"/>
              </a:solidFill>
              <a:latin typeface="微软雅黑" panose="020B0503020204020204" charset="-122"/>
              <a:ea typeface="微软雅黑" panose="020B0503020204020204" charset="-122"/>
              <a:sym typeface="+mn-ea"/>
            </a:endParaRPr>
          </a:p>
        </p:txBody>
      </p:sp>
      <p:sp>
        <p:nvSpPr>
          <p:cNvPr id="8" name="文本框 7"/>
          <p:cNvSpPr txBox="1"/>
          <p:nvPr/>
        </p:nvSpPr>
        <p:spPr>
          <a:xfrm>
            <a:off x="11349990" y="510032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C</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pic>
        <p:nvPicPr>
          <p:cNvPr id="58" name="IM 58"/>
          <p:cNvPicPr/>
          <p:nvPr/>
        </p:nvPicPr>
        <p:blipFill>
          <a:blip r:embed="rId2"/>
          <a:stretch>
            <a:fillRect/>
          </a:stretch>
        </p:blipFill>
        <p:spPr>
          <a:xfrm>
            <a:off x="6426835" y="5100320"/>
            <a:ext cx="4010025" cy="1758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custDataLst>
              <p:tags r:id="rId1"/>
            </p:custDataLst>
          </p:nvPr>
        </p:nvSpPr>
        <p:spPr>
          <a:xfrm flipH="1">
            <a:off x="252042" y="770913"/>
            <a:ext cx="11325860" cy="3313274"/>
          </a:xfrm>
          <a:prstGeom prst="rect">
            <a:avLst/>
          </a:prstGeom>
          <a:noFill/>
          <a:ln w="9525">
            <a:noFill/>
          </a:ln>
        </p:spPr>
        <p:txBody>
          <a:bodyPr wrap="square">
            <a:noAutofit/>
          </a:bodyPr>
          <a:lstStyle/>
          <a:p>
            <a:pPr marL="266700" indent="-200025" algn="l" defTabSz="266700" fontAlgn="auto">
              <a:lnSpc>
                <a:spcPts val="3480"/>
              </a:lnSpc>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3.</a:t>
            </a:r>
            <a:r>
              <a:rPr lang="zh-CN" altLang="en-US" sz="2400" b="1">
                <a:solidFill>
                  <a:srgbClr val="000000"/>
                </a:solidFill>
                <a:latin typeface="新宋体" panose="02010609030101010101" charset="-122"/>
                <a:ea typeface="新宋体" panose="02010609030101010101" charset="-122"/>
                <a:cs typeface="新宋体" panose="02010609030101010101" charset="-122"/>
              </a:rPr>
              <a:t>(2023·湖南·7)1902年,顺天乡试借河南贡院举行,山西乡试则与陕西乡试在西安合闱。这一罕见科考现象出现的原因是	(　　)</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fontAlgn="auto">
              <a:lnSpc>
                <a:spcPts val="3480"/>
              </a:lnSpc>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A.《辛丑条约》签订 	</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	B.清政府财政危机严重</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fontAlgn="auto">
              <a:lnSpc>
                <a:spcPts val="3480"/>
              </a:lnSpc>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C.清末新政的推行 			</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D.新式学堂的广泛建立</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fontAlgn="auto">
              <a:lnSpc>
                <a:spcPts val="348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fontAlgn="auto">
              <a:lnSpc>
                <a:spcPts val="348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fontAlgn="auto">
              <a:lnSpc>
                <a:spcPts val="3480"/>
              </a:lnSpc>
              <a:buClrTx/>
              <a:buSzTx/>
              <a:buFontTx/>
            </a:pPr>
            <a:r>
              <a:rPr lang="en-US" altLang="zh-CN" sz="2400" b="1">
                <a:latin typeface="新宋体" panose="02010609030101010101" charset="-122"/>
                <a:ea typeface="新宋体" panose="02010609030101010101" charset="-122"/>
                <a:cs typeface="新宋体" panose="02010609030101010101" charset="-122"/>
                <a:sym typeface="+mn-ea"/>
              </a:rPr>
              <a:t>4.(2022·</a:t>
            </a:r>
            <a:r>
              <a:rPr lang="zh-CN" altLang="en-US" sz="2400" b="1">
                <a:latin typeface="新宋体" panose="02010609030101010101" charset="-122"/>
                <a:ea typeface="新宋体" panose="02010609030101010101" charset="-122"/>
                <a:cs typeface="新宋体" panose="02010609030101010101" charset="-122"/>
                <a:sym typeface="+mn-ea"/>
              </a:rPr>
              <a:t>北京高考，</a:t>
            </a:r>
            <a:r>
              <a:rPr lang="en-US" altLang="zh-CN" sz="2400" b="1">
                <a:latin typeface="新宋体" panose="02010609030101010101" charset="-122"/>
                <a:ea typeface="新宋体" panose="02010609030101010101" charset="-122"/>
                <a:cs typeface="新宋体" panose="02010609030101010101" charset="-122"/>
                <a:sym typeface="+mn-ea"/>
              </a:rPr>
              <a:t>7)1898</a:t>
            </a:r>
            <a:r>
              <a:rPr lang="zh-CN" altLang="en-US" sz="2400" b="1">
                <a:latin typeface="新宋体" panose="02010609030101010101" charset="-122"/>
                <a:ea typeface="新宋体" panose="02010609030101010101" charset="-122"/>
                <a:cs typeface="新宋体" panose="02010609030101010101" charset="-122"/>
                <a:sym typeface="+mn-ea"/>
              </a:rPr>
              <a:t>年，英国发出照会，要求清政府</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确切保证不将扬子江</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注：长江</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沿岸各省租押或以其他名义让予他国</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。清政府答复称：</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查扬子江沿岸地方均属中国要地，中国断不让予或租给他国</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。这意味着</a:t>
            </a:r>
            <a:endParaRPr lang="zh-CN" altLang="en-US" sz="2400" b="1">
              <a:latin typeface="新宋体" panose="02010609030101010101" charset="-122"/>
              <a:ea typeface="新宋体" panose="02010609030101010101" charset="-122"/>
              <a:cs typeface="新宋体" panose="02010609030101010101" charset="-122"/>
            </a:endParaRPr>
          </a:p>
          <a:p>
            <a:pPr marL="266700" indent="-200025" algn="l" defTabSz="266700" fontAlgn="auto">
              <a:lnSpc>
                <a:spcPts val="3480"/>
              </a:lnSpc>
              <a:buClrTx/>
              <a:buSzTx/>
              <a:buFontTx/>
            </a:pPr>
            <a:r>
              <a:rPr lang="en-US" altLang="zh-CN" sz="2400" b="1">
                <a:latin typeface="新宋体" panose="02010609030101010101" charset="-122"/>
                <a:ea typeface="新宋体" panose="02010609030101010101" charset="-122"/>
                <a:cs typeface="新宋体" panose="02010609030101010101" charset="-122"/>
                <a:sym typeface="+mn-ea"/>
              </a:rPr>
              <a:t>  A.</a:t>
            </a:r>
            <a:r>
              <a:rPr lang="zh-CN" altLang="en-US" sz="2400" b="1">
                <a:latin typeface="新宋体" panose="02010609030101010101" charset="-122"/>
                <a:ea typeface="新宋体" panose="02010609030101010101" charset="-122"/>
                <a:cs typeface="新宋体" panose="02010609030101010101" charset="-122"/>
                <a:sym typeface="+mn-ea"/>
              </a:rPr>
              <a:t>英国将长江流域辟为殖民地</a:t>
            </a:r>
            <a:r>
              <a:rPr lang="en-US" altLang="zh-CN" sz="2400" b="1">
                <a:latin typeface="新宋体" panose="02010609030101010101" charset="-122"/>
                <a:ea typeface="新宋体" panose="02010609030101010101" charset="-122"/>
                <a:cs typeface="新宋体" panose="02010609030101010101" charset="-122"/>
                <a:sym typeface="+mn-ea"/>
              </a:rPr>
              <a:t>           B.</a:t>
            </a:r>
            <a:r>
              <a:rPr lang="zh-CN" altLang="en-US" sz="2400" b="1">
                <a:latin typeface="新宋体" panose="02010609030101010101" charset="-122"/>
                <a:ea typeface="新宋体" panose="02010609030101010101" charset="-122"/>
                <a:cs typeface="新宋体" panose="02010609030101010101" charset="-122"/>
                <a:sym typeface="+mn-ea"/>
              </a:rPr>
              <a:t>长江流域成为英国势力范围</a:t>
            </a:r>
            <a:endParaRPr lang="zh-CN" altLang="en-US" sz="2400" b="1">
              <a:latin typeface="新宋体" panose="02010609030101010101" charset="-122"/>
              <a:ea typeface="新宋体" panose="02010609030101010101" charset="-122"/>
              <a:cs typeface="新宋体" panose="02010609030101010101" charset="-122"/>
            </a:endParaRPr>
          </a:p>
          <a:p>
            <a:pPr marL="266700" indent="-200025" algn="l" defTabSz="266700" fontAlgn="auto">
              <a:lnSpc>
                <a:spcPts val="3480"/>
              </a:lnSpc>
              <a:buClrTx/>
              <a:buSzTx/>
              <a:buFontTx/>
            </a:pPr>
            <a:r>
              <a:rPr lang="en-US" altLang="zh-CN" sz="2400" b="1">
                <a:latin typeface="新宋体" panose="02010609030101010101" charset="-122"/>
                <a:ea typeface="新宋体" panose="02010609030101010101" charset="-122"/>
                <a:cs typeface="新宋体" panose="02010609030101010101" charset="-122"/>
                <a:sym typeface="+mn-ea"/>
              </a:rPr>
              <a:t>  C.“</a:t>
            </a:r>
            <a:r>
              <a:rPr lang="zh-CN" altLang="en-US" sz="2400" b="1">
                <a:latin typeface="新宋体" panose="02010609030101010101" charset="-122"/>
                <a:ea typeface="新宋体" panose="02010609030101010101" charset="-122"/>
                <a:cs typeface="新宋体" panose="02010609030101010101" charset="-122"/>
                <a:sym typeface="+mn-ea"/>
              </a:rPr>
              <a:t>门户开放</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政策宣告失败</a:t>
            </a:r>
            <a:r>
              <a:rPr lang="en-US" altLang="zh-CN" sz="2400" b="1">
                <a:latin typeface="新宋体" panose="02010609030101010101" charset="-122"/>
                <a:ea typeface="新宋体" panose="02010609030101010101" charset="-122"/>
                <a:cs typeface="新宋体" panose="02010609030101010101" charset="-122"/>
                <a:sym typeface="+mn-ea"/>
              </a:rPr>
              <a:t>           D.</a:t>
            </a:r>
            <a:r>
              <a:rPr lang="zh-CN" altLang="en-US" sz="2400" b="1">
                <a:latin typeface="新宋体" panose="02010609030101010101" charset="-122"/>
                <a:ea typeface="新宋体" panose="02010609030101010101" charset="-122"/>
                <a:cs typeface="新宋体" panose="02010609030101010101" charset="-122"/>
                <a:sym typeface="+mn-ea"/>
              </a:rPr>
              <a:t>清政府成功维护了主权完整</a:t>
            </a:r>
            <a:endParaRPr lang="zh-CN" altLang="en-US" sz="2400" b="1">
              <a:latin typeface="新宋体" panose="02010609030101010101" charset="-122"/>
              <a:ea typeface="新宋体" panose="02010609030101010101" charset="-122"/>
              <a:cs typeface="新宋体" panose="02010609030101010101" charset="-122"/>
            </a:endParaRPr>
          </a:p>
          <a:p>
            <a:pPr marL="266700" indent="-200025" algn="l" defTabSz="266700" fontAlgn="auto">
              <a:lnSpc>
                <a:spcPts val="348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34" name="文本框 33"/>
          <p:cNvSpPr txBox="1"/>
          <p:nvPr/>
        </p:nvSpPr>
        <p:spPr>
          <a:xfrm>
            <a:off x="364490" y="2759075"/>
            <a:ext cx="11463020" cy="460375"/>
          </a:xfrm>
          <a:prstGeom prst="rect">
            <a:avLst/>
          </a:prstGeom>
          <a:solidFill>
            <a:schemeClr val="accent2">
              <a:lumMod val="40000"/>
              <a:lumOff val="60000"/>
            </a:schemeClr>
          </a:solidFill>
          <a:ln w="9525">
            <a:noFill/>
          </a:ln>
        </p:spPr>
        <p:txBody>
          <a:bodyPr wrap="square" anchor="t">
            <a:spAutoFit/>
          </a:bodyPr>
          <a:p>
            <a:r>
              <a:rPr lang="zh-CN" altLang="en-US" sz="2400">
                <a:solidFill>
                  <a:srgbClr val="C00000"/>
                </a:solidFill>
                <a:latin typeface="黑体" panose="02010609060101010101" pitchFamily="49" charset="-122"/>
                <a:ea typeface="黑体" panose="02010609060101010101" pitchFamily="49" charset="-122"/>
                <a:sym typeface="宋体" panose="02010600030101010101" pitchFamily="2" charset="-122"/>
              </a:rPr>
              <a:t>回归教材（</a:t>
            </a:r>
            <a:r>
              <a:rPr lang="zh-CN" sz="2400">
                <a:solidFill>
                  <a:srgbClr val="C00000"/>
                </a:solidFill>
                <a:latin typeface="黑体" panose="02010609060101010101" pitchFamily="49" charset="-122"/>
                <a:ea typeface="黑体" panose="02010609060101010101" pitchFamily="49" charset="-122"/>
                <a:sym typeface="宋体" panose="02010600030101010101" pitchFamily="2" charset="-122"/>
              </a:rPr>
              <a:t>纲要上</a:t>
            </a:r>
            <a:r>
              <a:rPr lang="en-US" altLang="zh-CN" sz="2400">
                <a:solidFill>
                  <a:srgbClr val="C00000"/>
                </a:solidFill>
                <a:latin typeface="黑体" panose="02010609060101010101" pitchFamily="49" charset="-122"/>
                <a:ea typeface="黑体" panose="02010609060101010101" pitchFamily="49" charset="-122"/>
                <a:sym typeface="宋体" panose="02010600030101010101" pitchFamily="2" charset="-122"/>
              </a:rPr>
              <a:t>P112</a:t>
            </a:r>
            <a:r>
              <a:rPr lang="zh-CN" altLang="en-US" sz="2400">
                <a:solidFill>
                  <a:srgbClr val="C00000"/>
                </a:solidFill>
                <a:latin typeface="黑体" panose="02010609060101010101" pitchFamily="49" charset="-122"/>
                <a:ea typeface="黑体" panose="02010609060101010101" pitchFamily="49" charset="-122"/>
                <a:sym typeface="宋体" panose="02010600030101010101" pitchFamily="2" charset="-122"/>
              </a:rPr>
              <a:t>）：</a:t>
            </a:r>
            <a:r>
              <a:rPr lang="zh-CN" sz="2400">
                <a:solidFill>
                  <a:schemeClr val="tx1"/>
                </a:solidFill>
                <a:latin typeface="黑体" panose="02010609060101010101" pitchFamily="49" charset="-122"/>
                <a:ea typeface="黑体" panose="02010609060101010101" pitchFamily="49" charset="-122"/>
                <a:sym typeface="宋体" panose="02010600030101010101" pitchFamily="2" charset="-122"/>
              </a:rPr>
              <a:t>《辛丑条约》内容：</a:t>
            </a:r>
            <a:r>
              <a:rPr lang="en-US" altLang="zh-CN" sz="2400">
                <a:solidFill>
                  <a:schemeClr val="tx1"/>
                </a:solidFill>
                <a:latin typeface="黑体" panose="02010609060101010101" pitchFamily="49" charset="-122"/>
                <a:ea typeface="黑体" panose="02010609060101010101" pitchFamily="49" charset="-122"/>
                <a:sym typeface="宋体" panose="02010600030101010101" pitchFamily="2" charset="-122"/>
              </a:rPr>
              <a:t>“……</a:t>
            </a:r>
            <a:r>
              <a:rPr lang="zh-CN" altLang="en-US" sz="2400">
                <a:solidFill>
                  <a:schemeClr val="tx1"/>
                </a:solidFill>
                <a:latin typeface="黑体" panose="02010609060101010101" pitchFamily="49" charset="-122"/>
                <a:ea typeface="黑体" panose="02010609060101010101" pitchFamily="49" charset="-122"/>
                <a:sym typeface="宋体" panose="02010600030101010101" pitchFamily="2" charset="-122"/>
              </a:rPr>
              <a:t>禁止华北科举考试五年</a:t>
            </a:r>
            <a:r>
              <a:rPr lang="en-US" altLang="zh-CN" sz="2400">
                <a:solidFill>
                  <a:schemeClr val="tx1"/>
                </a:solidFill>
                <a:latin typeface="黑体" panose="02010609060101010101" pitchFamily="49" charset="-122"/>
                <a:ea typeface="黑体" panose="02010609060101010101" pitchFamily="49" charset="-122"/>
                <a:sym typeface="宋体" panose="02010600030101010101" pitchFamily="2" charset="-122"/>
              </a:rPr>
              <a:t>……”</a:t>
            </a:r>
            <a:endParaRPr lang="en-US" altLang="zh-CN" sz="2400">
              <a:solidFill>
                <a:schemeClr val="tx1"/>
              </a:solidFill>
              <a:latin typeface="黑体" panose="02010609060101010101" pitchFamily="49" charset="-122"/>
              <a:ea typeface="黑体" panose="02010609060101010101" pitchFamily="49" charset="-122"/>
              <a:sym typeface="宋体" panose="02010600030101010101" pitchFamily="2" charset="-122"/>
            </a:endParaRPr>
          </a:p>
        </p:txBody>
      </p:sp>
      <p:graphicFrame>
        <p:nvGraphicFramePr>
          <p:cNvPr id="24"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2" name="文本框 1"/>
          <p:cNvSpPr txBox="1"/>
          <p:nvPr/>
        </p:nvSpPr>
        <p:spPr>
          <a:xfrm>
            <a:off x="10735945" y="159512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A</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
        <p:nvSpPr>
          <p:cNvPr id="4" name="文本框 3"/>
          <p:cNvSpPr txBox="1"/>
          <p:nvPr/>
        </p:nvSpPr>
        <p:spPr>
          <a:xfrm>
            <a:off x="10558145" y="440436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B</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2" grpId="0"/>
      <p:bldP spid="2" grpId="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4" name="矩形 277550"/>
          <p:cNvSpPr>
            <a:spLocks noChangeArrowheads="1"/>
          </p:cNvSpPr>
          <p:nvPr>
            <p:custDataLst>
              <p:tags r:id="rId1"/>
            </p:custDataLst>
          </p:nvPr>
        </p:nvSpPr>
        <p:spPr bwMode="auto">
          <a:xfrm>
            <a:off x="695008" y="2046923"/>
            <a:ext cx="10874375" cy="1198880"/>
          </a:xfrm>
          <a:prstGeom prst="rect">
            <a:avLst/>
          </a:prstGeom>
          <a:noFill/>
          <a:ln w="9525">
            <a:noFill/>
            <a:miter lim="800000"/>
          </a:ln>
        </p:spPr>
        <p:txBody>
          <a:bodyPr anchor="ctr">
            <a:spAutoFit/>
          </a:bodyPr>
          <a:lstStyle/>
          <a:p>
            <a:pPr indent="612775">
              <a:tabLst>
                <a:tab pos="2933700" algn="l"/>
              </a:tabLst>
            </a:pPr>
            <a:r>
              <a:rPr lang="en-US" altLang="zh-CN" sz="2400" b="1">
                <a:latin typeface="黑体" panose="02010609060101010101" pitchFamily="49" charset="-122"/>
                <a:ea typeface="黑体" panose="02010609060101010101" pitchFamily="49" charset="-122"/>
                <a:cs typeface="黑体" panose="02010609060101010101" pitchFamily="49" charset="-122"/>
              </a:rPr>
              <a:t>(1)</a:t>
            </a:r>
            <a:r>
              <a:rPr lang="zh-CN" altLang="en-US" sz="2400" b="1">
                <a:latin typeface="黑体" panose="02010609060101010101" pitchFamily="49" charset="-122"/>
                <a:ea typeface="黑体" panose="02010609060101010101" pitchFamily="49" charset="-122"/>
                <a:cs typeface="黑体" panose="02010609060101010101" pitchFamily="49" charset="-122"/>
              </a:rPr>
              <a:t>破坏性</a:t>
            </a:r>
            <a:r>
              <a:rPr lang="zh-CN" altLang="en-US" sz="2400" b="1">
                <a:latin typeface="黑体" panose="02010609060101010101" pitchFamily="49" charset="-122"/>
                <a:ea typeface="黑体" panose="02010609060101010101" pitchFamily="49" charset="-122"/>
                <a:cs typeface="黑体" panose="02010609060101010101" pitchFamily="49" charset="-122"/>
              </a:rPr>
              <a:t>：</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indent="612775">
              <a:tabLst>
                <a:tab pos="2933700" algn="l"/>
              </a:tabLst>
            </a:pPr>
            <a:r>
              <a:rPr lang="zh-CN" altLang="en-US" sz="2400" b="1">
                <a:latin typeface="黑体" panose="02010609060101010101" pitchFamily="49" charset="-122"/>
                <a:ea typeface="黑体" panose="02010609060101010101" pitchFamily="49" charset="-122"/>
                <a:cs typeface="黑体" panose="02010609060101010101" pitchFamily="49" charset="-122"/>
              </a:rPr>
              <a:t>列强侵华破坏了中国领土完整、主权独立，给中华民族带来了深重灾难，严重阻碍了中国社会经济的发展，是造成近代中国贫穷和落后的根源。</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35855" name="矩形 277552"/>
          <p:cNvSpPr>
            <a:spLocks noChangeArrowheads="1"/>
          </p:cNvSpPr>
          <p:nvPr>
            <p:custDataLst>
              <p:tags r:id="rId2"/>
            </p:custDataLst>
          </p:nvPr>
        </p:nvSpPr>
        <p:spPr bwMode="auto">
          <a:xfrm>
            <a:off x="1276668" y="1239838"/>
            <a:ext cx="4467860" cy="460375"/>
          </a:xfrm>
          <a:prstGeom prst="rect">
            <a:avLst/>
          </a:prstGeom>
          <a:noFill/>
          <a:ln w="9525">
            <a:noFill/>
            <a:miter lim="800000"/>
          </a:ln>
        </p:spPr>
        <p:txBody>
          <a:bodyPr wrap="none">
            <a:spAutoFit/>
          </a:bodyPr>
          <a:lstStyle/>
          <a:p>
            <a:r>
              <a:rPr lang="zh-CN" altLang="en-US" sz="2400" b="1">
                <a:latin typeface="黑体" panose="02010609060101010101" pitchFamily="49" charset="-122"/>
                <a:ea typeface="黑体" panose="02010609060101010101" pitchFamily="49" charset="-122"/>
              </a:rPr>
              <a:t>（一）近代列强侵华的双重影响</a:t>
            </a:r>
            <a:endParaRPr lang="zh-CN" altLang="en-US" sz="2400" b="1">
              <a:latin typeface="黑体" panose="02010609060101010101" pitchFamily="49" charset="-122"/>
              <a:ea typeface="黑体" panose="02010609060101010101" pitchFamily="49" charset="-122"/>
            </a:endParaRPr>
          </a:p>
        </p:txBody>
      </p:sp>
      <p:sp>
        <p:nvSpPr>
          <p:cNvPr id="35856" name="矩形 277553"/>
          <p:cNvSpPr>
            <a:spLocks noChangeArrowheads="1"/>
          </p:cNvSpPr>
          <p:nvPr>
            <p:custDataLst>
              <p:tags r:id="rId3"/>
            </p:custDataLst>
          </p:nvPr>
        </p:nvSpPr>
        <p:spPr bwMode="auto">
          <a:xfrm>
            <a:off x="695325" y="4213226"/>
            <a:ext cx="10801350" cy="1568450"/>
          </a:xfrm>
          <a:prstGeom prst="rect">
            <a:avLst/>
          </a:prstGeom>
          <a:noFill/>
          <a:ln w="9525">
            <a:noFill/>
            <a:miter lim="800000"/>
          </a:ln>
        </p:spPr>
        <p:txBody>
          <a:bodyPr anchor="ctr">
            <a:spAutoFit/>
          </a:bodyPr>
          <a:lstStyle/>
          <a:p>
            <a:pPr indent="612775">
              <a:tabLst>
                <a:tab pos="2933700" algn="l"/>
              </a:tabLst>
            </a:pPr>
            <a:r>
              <a:rPr lang="en-US" altLang="zh-CN" sz="2400" b="1">
                <a:latin typeface="黑体" panose="02010609060101010101" pitchFamily="49" charset="-122"/>
                <a:ea typeface="黑体" panose="02010609060101010101" pitchFamily="49" charset="-122"/>
                <a:cs typeface="黑体" panose="02010609060101010101" pitchFamily="49" charset="-122"/>
              </a:rPr>
              <a:t>(2)</a:t>
            </a:r>
            <a:r>
              <a:rPr lang="zh-CN" altLang="en-US" sz="2400" b="1">
                <a:latin typeface="黑体" panose="02010609060101010101" pitchFamily="49" charset="-122"/>
                <a:ea typeface="黑体" panose="02010609060101010101" pitchFamily="49" charset="-122"/>
                <a:cs typeface="黑体" panose="02010609060101010101" pitchFamily="49" charset="-122"/>
              </a:rPr>
              <a:t>建设性</a:t>
            </a:r>
            <a:r>
              <a:rPr lang="en-US" altLang="zh-CN" sz="2400" b="1">
                <a:latin typeface="黑体" panose="02010609060101010101" pitchFamily="49" charset="-122"/>
                <a:ea typeface="黑体" panose="02010609060101010101" pitchFamily="49" charset="-122"/>
                <a:cs typeface="黑体" panose="02010609060101010101" pitchFamily="49" charset="-122"/>
              </a:rPr>
              <a:t>(</a:t>
            </a:r>
            <a:r>
              <a:rPr lang="zh-CN" altLang="en-US" sz="2400" b="1">
                <a:latin typeface="黑体" panose="02010609060101010101" pitchFamily="49" charset="-122"/>
                <a:ea typeface="黑体" panose="02010609060101010101" pitchFamily="49" charset="-122"/>
                <a:cs typeface="黑体" panose="02010609060101010101" pitchFamily="49" charset="-122"/>
              </a:rPr>
              <a:t>客观影响</a:t>
            </a:r>
            <a:r>
              <a:rPr lang="en-US" altLang="zh-CN" sz="2400" b="1">
                <a:latin typeface="黑体" panose="02010609060101010101" pitchFamily="49" charset="-122"/>
                <a:ea typeface="黑体" panose="02010609060101010101" pitchFamily="49" charset="-122"/>
                <a:cs typeface="黑体" panose="02010609060101010101" pitchFamily="49" charset="-122"/>
              </a:rPr>
              <a:t>)</a:t>
            </a:r>
            <a:r>
              <a:rPr lang="zh-CN" altLang="en-US" sz="2400" b="1">
                <a:latin typeface="黑体" panose="02010609060101010101" pitchFamily="49" charset="-122"/>
                <a:ea typeface="黑体" panose="02010609060101010101" pitchFamily="49" charset="-122"/>
                <a:cs typeface="黑体" panose="02010609060101010101" pitchFamily="49" charset="-122"/>
              </a:rPr>
              <a:t>：</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indent="612775">
              <a:tabLst>
                <a:tab pos="2933700" algn="l"/>
              </a:tabLst>
            </a:pPr>
            <a:r>
              <a:rPr lang="zh-CN" altLang="en-US" sz="2400" b="1">
                <a:latin typeface="黑体" panose="02010609060101010101" pitchFamily="49" charset="-122"/>
                <a:ea typeface="黑体" panose="02010609060101010101" pitchFamily="49" charset="-122"/>
                <a:cs typeface="黑体" panose="02010609060101010101" pitchFamily="49" charset="-122"/>
              </a:rPr>
              <a:t>列强把西方技术带到中国，对中国旧制度、旧观念造成前所未有的冲击，同时也促进了自然经济的解体，为民族资本主义的发展创造了条件，也推动了西方思想文化在中国的传播，客观上促进了中国的近代化进程。</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4" name="表格 7"/>
          <p:cNvGraphicFramePr>
            <a:graphicFrameLocks noGrp="1"/>
          </p:cNvGraphicFramePr>
          <p:nvPr>
            <p:custDataLst>
              <p:tags r:id="rId4"/>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08080"/>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55"/>
                                        </p:tgtEl>
                                        <p:attrNameLst>
                                          <p:attrName>style.visibility</p:attrName>
                                        </p:attrNameLst>
                                      </p:cBhvr>
                                      <p:to>
                                        <p:strVal val="visible"/>
                                      </p:to>
                                    </p:set>
                                    <p:animEffect transition="in" filter="box(in)">
                                      <p:cBhvr>
                                        <p:cTn id="7" dur="500"/>
                                        <p:tgtEl>
                                          <p:spTgt spid="358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54"/>
                                        </p:tgtEl>
                                        <p:attrNameLst>
                                          <p:attrName>style.visibility</p:attrName>
                                        </p:attrNameLst>
                                      </p:cBhvr>
                                      <p:to>
                                        <p:strVal val="visible"/>
                                      </p:to>
                                    </p:set>
                                    <p:animEffect transition="in" filter="box(in)">
                                      <p:cBhvr>
                                        <p:cTn id="12" dur="500"/>
                                        <p:tgtEl>
                                          <p:spTgt spid="358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56"/>
                                        </p:tgtEl>
                                        <p:attrNameLst>
                                          <p:attrName>style.visibility</p:attrName>
                                        </p:attrNameLst>
                                      </p:cBhvr>
                                      <p:to>
                                        <p:strVal val="visible"/>
                                      </p:to>
                                    </p:set>
                                    <p:animEffect transition="in" filter="box(in)">
                                      <p:cBhvr>
                                        <p:cTn id="17" dur="500"/>
                                        <p:tgtEl>
                                          <p:spTgt spid="35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4" grpId="0"/>
      <p:bldP spid="35855" grpId="0"/>
      <p:bldP spid="358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0000"/>
          </a:blip>
          <a:stretch>
            <a:fillRect/>
          </a:stretch>
        </a:blipFill>
        <a:effectLst/>
      </p:bgPr>
    </p:bg>
    <p:spTree>
      <p:nvGrpSpPr>
        <p:cNvPr id="1" name=""/>
        <p:cNvGrpSpPr/>
        <p:nvPr/>
      </p:nvGrpSpPr>
      <p:grpSpPr>
        <a:xfrm>
          <a:off x="0" y="0"/>
          <a:ext cx="0" cy="0"/>
          <a:chOff x="0" y="0"/>
          <a:chExt cx="0" cy="0"/>
        </a:xfrm>
      </p:grpSpPr>
      <p:sp>
        <p:nvSpPr>
          <p:cNvPr id="4" name="文本框 5"/>
          <p:cNvSpPr txBox="1"/>
          <p:nvPr>
            <p:custDataLst>
              <p:tags r:id="rId2"/>
            </p:custDataLst>
          </p:nvPr>
        </p:nvSpPr>
        <p:spPr>
          <a:xfrm>
            <a:off x="530860" y="1146175"/>
            <a:ext cx="11181715" cy="3040380"/>
          </a:xfrm>
          <a:prstGeom prst="rect">
            <a:avLst/>
          </a:prstGeom>
          <a:noFill/>
        </p:spPr>
        <p:txBody>
          <a:bodyPr wrap="square" rtlCol="0">
            <a:noAutofit/>
          </a:bodyPr>
          <a:p>
            <a:pPr indent="0" algn="ctr" fontAlgn="auto">
              <a:lnSpc>
                <a:spcPct val="100000"/>
              </a:lnSpc>
              <a:buClrTx/>
              <a:buSzTx/>
              <a:buFontTx/>
            </a:pPr>
            <a:r>
              <a:rPr lang="zh-CN" altLang="en-US" sz="3800" b="1">
                <a:solidFill>
                  <a:schemeClr val="tx1"/>
                </a:solidFill>
                <a:latin typeface="+mj-ea"/>
                <a:ea typeface="+mj-ea"/>
                <a:cs typeface="+mj-ea"/>
                <a:sym typeface="Arial" panose="020B0604020202020204"/>
              </a:rPr>
              <a:t>专题五</a:t>
            </a:r>
            <a:r>
              <a:rPr lang="en-US" altLang="zh-CN" sz="3800" b="1">
                <a:solidFill>
                  <a:schemeClr val="tx1"/>
                </a:solidFill>
                <a:latin typeface="+mj-ea"/>
                <a:ea typeface="+mj-ea"/>
                <a:cs typeface="+mj-ea"/>
                <a:sym typeface="Arial" panose="020B0604020202020204"/>
              </a:rPr>
              <a:t> </a:t>
            </a:r>
            <a:r>
              <a:rPr lang="zh-CN" altLang="en-US" sz="3800" b="1">
                <a:solidFill>
                  <a:schemeClr val="tx1"/>
                </a:solidFill>
                <a:latin typeface="+mj-ea"/>
                <a:ea typeface="+mj-ea"/>
                <a:cs typeface="+mj-ea"/>
                <a:sym typeface="Arial" panose="020B0604020202020204"/>
              </a:rPr>
              <a:t>冲击反应：中国近代的内忧外患与救亡图存（</a:t>
            </a:r>
            <a:r>
              <a:rPr lang="en-US" altLang="zh-CN" sz="3800" b="1">
                <a:solidFill>
                  <a:schemeClr val="tx1"/>
                </a:solidFill>
                <a:latin typeface="+mj-ea"/>
                <a:ea typeface="+mj-ea"/>
                <a:cs typeface="+mj-ea"/>
                <a:sym typeface="Arial" panose="020B0604020202020204"/>
              </a:rPr>
              <a:t>1840-1919</a:t>
            </a:r>
            <a:r>
              <a:rPr lang="zh-CN" altLang="en-US" sz="3800" b="1">
                <a:solidFill>
                  <a:schemeClr val="tx1"/>
                </a:solidFill>
                <a:latin typeface="+mj-ea"/>
                <a:ea typeface="+mj-ea"/>
                <a:cs typeface="+mj-ea"/>
                <a:sym typeface="Arial" panose="020B0604020202020204"/>
              </a:rPr>
              <a:t>）</a:t>
            </a:r>
            <a:endParaRPr lang="zh-CN" altLang="en-US" sz="3800">
              <a:solidFill>
                <a:schemeClr val="tx1"/>
              </a:solidFill>
              <a:latin typeface="+mj-ea"/>
              <a:ea typeface="+mj-ea"/>
              <a:cs typeface="+mj-ea"/>
              <a:sym typeface="Arial" panose="020B0604020202020204"/>
            </a:endParaRPr>
          </a:p>
          <a:p>
            <a:pPr indent="0" algn="ctr" fontAlgn="auto">
              <a:lnSpc>
                <a:spcPct val="100000"/>
              </a:lnSpc>
              <a:spcBef>
                <a:spcPts val="2400"/>
              </a:spcBef>
              <a:buClrTx/>
              <a:buSzTx/>
              <a:buFontTx/>
            </a:pPr>
            <a:r>
              <a:rPr lang="zh-CN" altLang="en-US" sz="2400" b="1" dirty="0">
                <a:solidFill>
                  <a:schemeClr val="bg2">
                    <a:lumMod val="50000"/>
                  </a:schemeClr>
                </a:solidFill>
                <a:latin typeface="微软雅黑" panose="020B0503020204020204" charset="-122"/>
                <a:ea typeface="微软雅黑" panose="020B0503020204020204" charset="-122"/>
                <a:sym typeface="+mn-ea"/>
              </a:rPr>
              <a:t>█ 微专题1：冲击——近代西方列强的侵华战争</a:t>
            </a:r>
            <a:endParaRPr lang="zh-CN" altLang="en-US" sz="2400" b="1" dirty="0">
              <a:solidFill>
                <a:schemeClr val="bg2">
                  <a:lumMod val="50000"/>
                </a:schemeClr>
              </a:solidFill>
              <a:latin typeface="微软雅黑" panose="020B0503020204020204" charset="-122"/>
              <a:ea typeface="微软雅黑" panose="020B0503020204020204" charset="-122"/>
            </a:endParaRPr>
          </a:p>
          <a:p>
            <a:pPr indent="0" algn="ctr" fontAlgn="auto">
              <a:lnSpc>
                <a:spcPct val="100000"/>
              </a:lnSpc>
              <a:spcBef>
                <a:spcPts val="600"/>
              </a:spcBef>
              <a:buClrTx/>
              <a:buSzTx/>
              <a:buFontTx/>
            </a:pPr>
            <a:r>
              <a:rPr lang="zh-CN" altLang="en-US" sz="3600" b="1" spc="150" dirty="0">
                <a:solidFill>
                  <a:srgbClr val="C00000"/>
                </a:solidFill>
                <a:latin typeface="微软雅黑" panose="020B0503020204020204" charset="-122"/>
                <a:ea typeface="微软雅黑" panose="020B0503020204020204" charset="-122"/>
                <a:sym typeface="+mn-ea"/>
              </a:rPr>
              <a:t>█ </a:t>
            </a:r>
            <a:r>
              <a:rPr lang="zh-CN" altLang="en-US" sz="3600" b="1" spc="150" dirty="0">
                <a:solidFill>
                  <a:srgbClr val="C00000"/>
                </a:solidFill>
                <a:latin typeface="微软雅黑" panose="020B0503020204020204" charset="-122"/>
                <a:ea typeface="微软雅黑" panose="020B0503020204020204" charset="-122"/>
                <a:sym typeface="Arial" panose="020B0604020202020204"/>
              </a:rPr>
              <a:t>微专</a:t>
            </a:r>
            <a:r>
              <a:rPr lang="zh-CN" altLang="en-US" sz="3600" b="1" spc="150" dirty="0">
                <a:solidFill>
                  <a:srgbClr val="C00000"/>
                </a:solidFill>
                <a:latin typeface="微软雅黑" panose="020B0503020204020204" charset="-122"/>
                <a:ea typeface="微软雅黑" panose="020B0503020204020204" charset="-122"/>
                <a:sym typeface="+mn-ea"/>
              </a:rPr>
              <a:t>题2：反应</a:t>
            </a:r>
            <a:r>
              <a:rPr lang="zh-CN" altLang="en-US" sz="3600" b="1" spc="150" dirty="0">
                <a:solidFill>
                  <a:srgbClr val="C00000"/>
                </a:solidFill>
                <a:latin typeface="微软雅黑" panose="020B0503020204020204" charset="-122"/>
                <a:ea typeface="微软雅黑" panose="020B0503020204020204" charset="-122"/>
                <a:sym typeface="Arial" panose="020B0604020202020204"/>
              </a:rPr>
              <a:t>——近代国家出路的探索与</a:t>
            </a:r>
            <a:r>
              <a:rPr lang="zh-CN" altLang="en-US" sz="3600" b="1" spc="150" dirty="0">
                <a:solidFill>
                  <a:srgbClr val="C00000"/>
                </a:solidFill>
                <a:latin typeface="微软雅黑" panose="020B0503020204020204" charset="-122"/>
                <a:ea typeface="微软雅黑" panose="020B0503020204020204" charset="-122"/>
                <a:sym typeface="Arial" panose="020B0604020202020204"/>
              </a:rPr>
              <a:t>转型</a:t>
            </a:r>
            <a:endParaRPr lang="zh-CN" altLang="en-US" sz="3600" b="1" spc="150" dirty="0">
              <a:solidFill>
                <a:srgbClr val="C00000"/>
              </a:solidFill>
              <a:latin typeface="微软雅黑" panose="020B0503020204020204" charset="-122"/>
              <a:ea typeface="微软雅黑" panose="020B0503020204020204" charset="-122"/>
              <a:sym typeface="Arial" panose="020B0604020202020204"/>
            </a:endParaRPr>
          </a:p>
        </p:txBody>
      </p:sp>
      <p:sp>
        <p:nvSpPr>
          <p:cNvPr id="7" name="文本框 6"/>
          <p:cNvSpPr txBox="1"/>
          <p:nvPr/>
        </p:nvSpPr>
        <p:spPr>
          <a:xfrm>
            <a:off x="217805" y="93980"/>
            <a:ext cx="6204585" cy="460375"/>
          </a:xfrm>
          <a:prstGeom prst="rect">
            <a:avLst/>
          </a:prstGeom>
          <a:noFill/>
        </p:spPr>
        <p:txBody>
          <a:bodyPr wrap="square" rtlCol="0">
            <a:spAutoFit/>
          </a:bodyPr>
          <a:p>
            <a:r>
              <a:rPr lang="en-US" altLang="zh-CN" sz="2400" b="1">
                <a:solidFill>
                  <a:schemeClr val="accent6"/>
                </a:solidFill>
                <a:latin typeface="黑体" panose="02010609060101010101" pitchFamily="49" charset="-122"/>
                <a:ea typeface="黑体" panose="02010609060101010101" pitchFamily="49" charset="-122"/>
                <a:cs typeface="黑体" panose="02010609060101010101" pitchFamily="49" charset="-122"/>
              </a:rPr>
              <a:t>2025</a:t>
            </a:r>
            <a:r>
              <a:rPr lang="zh-CN" altLang="en-US" sz="2400" b="1">
                <a:solidFill>
                  <a:schemeClr val="accent6"/>
                </a:solidFill>
                <a:latin typeface="黑体" panose="02010609060101010101" pitchFamily="49" charset="-122"/>
                <a:ea typeface="黑体" panose="02010609060101010101" pitchFamily="49" charset="-122"/>
                <a:cs typeface="黑体" panose="02010609060101010101" pitchFamily="49" charset="-122"/>
              </a:rPr>
              <a:t>届</a:t>
            </a:r>
            <a:r>
              <a:rPr lang="en-US" altLang="zh-CN" sz="2400" b="1">
                <a:solidFill>
                  <a:schemeClr val="accent6"/>
                </a:solidFill>
                <a:latin typeface="黑体" panose="02010609060101010101" pitchFamily="49" charset="-122"/>
                <a:ea typeface="黑体" panose="02010609060101010101" pitchFamily="49" charset="-122"/>
                <a:cs typeface="黑体" panose="02010609060101010101" pitchFamily="49" charset="-122"/>
              </a:rPr>
              <a:t>  </a:t>
            </a:r>
            <a:r>
              <a:rPr lang="zh-CN" altLang="en-US" sz="2400" b="1">
                <a:solidFill>
                  <a:schemeClr val="accent6"/>
                </a:solidFill>
                <a:latin typeface="黑体" panose="02010609060101010101" pitchFamily="49" charset="-122"/>
                <a:ea typeface="黑体" panose="02010609060101010101" pitchFamily="49" charset="-122"/>
                <a:cs typeface="黑体" panose="02010609060101010101" pitchFamily="49" charset="-122"/>
              </a:rPr>
              <a:t>高三历史二轮复习</a:t>
            </a:r>
            <a:endParaRPr lang="zh-CN" altLang="en-US" sz="2400" b="1">
              <a:solidFill>
                <a:schemeClr val="accent6"/>
              </a:solidFill>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11" name="表格 10"/>
          <p:cNvGraphicFramePr>
            <a:graphicFrameLocks noGrp="1"/>
          </p:cNvGraphicFramePr>
          <p:nvPr>
            <p:custDataLst>
              <p:tags r:id="rId3"/>
            </p:custDataLst>
          </p:nvPr>
        </p:nvGraphicFramePr>
        <p:xfrm>
          <a:off x="320040" y="4532630"/>
          <a:ext cx="11693525" cy="944880"/>
        </p:xfrm>
        <a:graphic>
          <a:graphicData uri="http://schemas.openxmlformats.org/drawingml/2006/table">
            <a:tbl>
              <a:tblPr firstRow="1" bandRow="1">
                <a:effectLst/>
                <a:tableStyleId>{5940675A-B579-460E-94D1-54222C63F5DA}</a:tableStyleId>
              </a:tblPr>
              <a:tblGrid>
                <a:gridCol w="11693525"/>
              </a:tblGrid>
              <a:tr h="741680">
                <a:tc>
                  <a:txBody>
                    <a:bodyPr/>
                    <a:p>
                      <a:pPr algn="l">
                        <a:buClrTx/>
                        <a:buSzTx/>
                        <a:buFontTx/>
                      </a:pPr>
                      <a:r>
                        <a:rPr lang="en-US" altLang="zh-CN" sz="2800" b="1" dirty="0">
                          <a:solidFill>
                            <a:sysClr val="windowText" lastClr="000000"/>
                          </a:solidFill>
                          <a:latin typeface="仿宋" panose="02010609060101010101" charset="-122"/>
                          <a:ea typeface="仿宋" panose="02010609060101010101" charset="-122"/>
                        </a:rPr>
                        <a:t>1.</a:t>
                      </a:r>
                      <a:r>
                        <a:rPr lang="zh-CN" altLang="en-US" sz="2800" b="1" dirty="0">
                          <a:solidFill>
                            <a:sysClr val="windowText" lastClr="000000"/>
                          </a:solidFill>
                          <a:latin typeface="仿宋" panose="02010609060101010101" charset="-122"/>
                          <a:ea typeface="仿宋" panose="02010609060101010101" charset="-122"/>
                          <a:sym typeface="+mn-ea"/>
                        </a:rPr>
                        <a:t>概述晚清时期中国人民反抗外来侵略的斗争事迹，理解其性质和意义；</a:t>
                      </a:r>
                      <a:endParaRPr lang="zh-CN" altLang="en-US" sz="2800" b="1" dirty="0">
                        <a:solidFill>
                          <a:sysClr val="windowText" lastClr="000000"/>
                        </a:solidFill>
                        <a:latin typeface="仿宋" panose="02010609060101010101" charset="-122"/>
                        <a:ea typeface="仿宋" panose="02010609060101010101" charset="-122"/>
                        <a:sym typeface="+mn-ea"/>
                      </a:endParaRPr>
                    </a:p>
                    <a:p>
                      <a:pPr algn="l">
                        <a:buClrTx/>
                        <a:buSzTx/>
                        <a:buFontTx/>
                      </a:pPr>
                      <a:r>
                        <a:rPr lang="zh-CN" altLang="en-US" sz="2800" b="1" dirty="0">
                          <a:solidFill>
                            <a:sysClr val="windowText" lastClr="000000"/>
                          </a:solidFill>
                          <a:latin typeface="仿宋" panose="02010609060101010101" charset="-122"/>
                          <a:ea typeface="仿宋" panose="02010609060101010101" charset="-122"/>
                        </a:rPr>
                        <a:t>通过梳理洋务运动、太平天国运动、戊戌变法、义和团运动、清末新政、辛亥革命的史实，</a:t>
                      </a:r>
                      <a:r>
                        <a:rPr lang="zh-CN" altLang="en-US" sz="2800" b="1" dirty="0">
                          <a:solidFill>
                            <a:sysClr val="windowText" lastClr="000000"/>
                          </a:solidFill>
                          <a:latin typeface="仿宋" panose="02010609060101010101" charset="-122"/>
                          <a:ea typeface="仿宋" panose="02010609060101010101" charset="-122"/>
                          <a:sym typeface="+mn-ea"/>
                        </a:rPr>
                        <a:t>认识社会各阶级为挽救危局所作的努力及存在的局限性。</a:t>
                      </a:r>
                      <a:endParaRPr lang="zh-CN" altLang="en-US" sz="2800" b="1" dirty="0">
                        <a:solidFill>
                          <a:sysClr val="windowText" lastClr="000000"/>
                        </a:solidFill>
                        <a:latin typeface="仿宋" panose="02010609060101010101" charset="-122"/>
                        <a:ea typeface="仿宋" panose="02010609060101010101" charset="-122"/>
                        <a:sym typeface="+mn-ea"/>
                      </a:endParaRPr>
                    </a:p>
                    <a:p>
                      <a:pPr algn="l">
                        <a:buClrTx/>
                        <a:buSzTx/>
                        <a:buFontTx/>
                      </a:pPr>
                      <a:r>
                        <a:rPr lang="en-US" altLang="zh-CN" sz="2800" b="1" dirty="0">
                          <a:solidFill>
                            <a:sysClr val="windowText" lastClr="000000"/>
                          </a:solidFill>
                          <a:latin typeface="仿宋" panose="02010609060101010101" charset="-122"/>
                          <a:ea typeface="仿宋" panose="02010609060101010101" charset="-122"/>
                        </a:rPr>
                        <a:t>2.</a:t>
                      </a:r>
                      <a:r>
                        <a:rPr lang="zh-CN" altLang="en-US" sz="2800" b="1" dirty="0">
                          <a:solidFill>
                            <a:sysClr val="windowText" lastClr="000000"/>
                          </a:solidFill>
                          <a:latin typeface="仿宋" panose="02010609060101010101" charset="-122"/>
                          <a:ea typeface="仿宋" panose="02010609060101010101" charset="-122"/>
                          <a:sym typeface="+mn-ea"/>
                        </a:rPr>
                        <a:t>通过梳理近代政治、经济、思想和社会的变化，</a:t>
                      </a:r>
                      <a:r>
                        <a:rPr lang="zh-CN" altLang="en-US" sz="2800" b="1" dirty="0">
                          <a:solidFill>
                            <a:sysClr val="windowText" lastClr="000000"/>
                          </a:solidFill>
                          <a:latin typeface="仿宋" panose="02010609060101010101" charset="-122"/>
                          <a:ea typeface="仿宋" panose="02010609060101010101" charset="-122"/>
                        </a:rPr>
                        <a:t>深入认识在西方列强的侵略的背景下，中国社会的转型。</a:t>
                      </a:r>
                      <a:endParaRPr lang="zh-CN" altLang="en-US" sz="2800" b="1" dirty="0">
                        <a:solidFill>
                          <a:sysClr val="windowText" lastClr="000000"/>
                        </a:solidFill>
                        <a:latin typeface="仿宋" panose="02010609060101010101" charset="-122"/>
                        <a:ea typeface="仿宋" panose="02010609060101010101" charset="-122"/>
                        <a:sym typeface="+mn-ea"/>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solidFill>
                      <a:srgbClr val="ED7D31">
                        <a:lumMod val="20000"/>
                        <a:lumOff val="80000"/>
                      </a:srgbClr>
                    </a:solidFill>
                  </a:tcPr>
                </a:tc>
              </a:tr>
            </a:tbl>
          </a:graphicData>
        </a:graphic>
      </p:graphicFrame>
      <p:sp>
        <p:nvSpPr>
          <p:cNvPr id="2" name="矩形: 圆角 9"/>
          <p:cNvSpPr/>
          <p:nvPr/>
        </p:nvSpPr>
        <p:spPr>
          <a:xfrm>
            <a:off x="320040" y="4090670"/>
            <a:ext cx="1589405" cy="441960"/>
          </a:xfrm>
          <a:prstGeom prst="roundRect">
            <a:avLst/>
          </a:prstGeom>
          <a:solidFill>
            <a:srgbClr val="FFC000"/>
          </a:solidFill>
          <a:ln w="25400" cap="flat" cmpd="sng" algn="ctr">
            <a:noFill/>
            <a:prstDash val="solid"/>
          </a:ln>
          <a:effectLst/>
        </p:spPr>
        <p:txBody>
          <a:bodyPr rtlCol="0" anchor="ctr"/>
          <a:p>
            <a:pPr algn="ctr"/>
            <a:r>
              <a:rPr lang="zh-CN" altLang="en-US" sz="2400" b="1" dirty="0">
                <a:solidFill>
                  <a:sysClr val="windowText" lastClr="000000"/>
                </a:solidFill>
                <a:latin typeface="仿宋" panose="02010609060101010101" charset="-122"/>
                <a:ea typeface="仿宋" panose="02010609060101010101" charset="-122"/>
              </a:rPr>
              <a:t>课程标准</a:t>
            </a:r>
            <a:endParaRPr lang="en-US" altLang="zh-CN" sz="2400" b="1" dirty="0">
              <a:solidFill>
                <a:sysClr val="windowText" lastClr="000000"/>
              </a:solidFill>
              <a:latin typeface="仿宋" panose="02010609060101010101" charset="-122"/>
              <a:ea typeface="仿宋" panose="02010609060101010101" charset="-122"/>
            </a:endParaRPr>
          </a:p>
        </p:txBody>
      </p:sp>
      <p:sp>
        <p:nvSpPr>
          <p:cNvPr id="3" name="文本框 2"/>
          <p:cNvSpPr txBox="1"/>
          <p:nvPr/>
        </p:nvSpPr>
        <p:spPr>
          <a:xfrm>
            <a:off x="10631170" y="0"/>
            <a:ext cx="1316355" cy="460375"/>
          </a:xfrm>
          <a:prstGeom prst="rect">
            <a:avLst/>
          </a:prstGeom>
          <a:noFill/>
        </p:spPr>
        <p:txBody>
          <a:bodyPr wrap="square" rtlCol="0">
            <a:spAutoFit/>
          </a:bodyPr>
          <a:p>
            <a:r>
              <a:rPr lang="en-US" sz="2400" b="1">
                <a:solidFill>
                  <a:schemeClr val="accent6"/>
                </a:solidFill>
                <a:latin typeface="黑体" panose="02010609060101010101" pitchFamily="49" charset="-122"/>
                <a:ea typeface="黑体" panose="02010609060101010101" pitchFamily="49" charset="-122"/>
                <a:cs typeface="黑体" panose="02010609060101010101" pitchFamily="49" charset="-122"/>
              </a:rPr>
              <a:t>2025.4</a:t>
            </a:r>
            <a:endParaRPr lang="en-US" sz="2400" b="1">
              <a:solidFill>
                <a:schemeClr val="accent6"/>
              </a:solidFill>
              <a:latin typeface="黑体" panose="02010609060101010101" pitchFamily="49" charset="-122"/>
              <a:ea typeface="黑体" panose="02010609060101010101" pitchFamily="49" charset="-122"/>
              <a:cs typeface="黑体" panose="02010609060101010101" pitchFamily="49" charset="-122"/>
            </a:endParaRPr>
          </a:p>
        </p:txBody>
      </p:sp>
    </p:spTree>
    <p:custDataLst>
      <p:tags r:id="rId4"/>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420370" y="1325245"/>
          <a:ext cx="11483340" cy="5312410"/>
        </p:xfrm>
        <a:graphic>
          <a:graphicData uri="http://schemas.openxmlformats.org/drawingml/2006/table">
            <a:tbl>
              <a:tblPr firstRow="1" bandRow="1">
                <a:tableStyleId>{5940675A-B579-460E-94D1-54222C63F5DA}</a:tableStyleId>
              </a:tblPr>
              <a:tblGrid>
                <a:gridCol w="507365"/>
                <a:gridCol w="3630930"/>
                <a:gridCol w="3422015"/>
                <a:gridCol w="3923030"/>
              </a:tblGrid>
              <a:tr h="367030">
                <a:tc>
                  <a:txBody>
                    <a:bodyPr/>
                    <a:p>
                      <a:pPr marL="104775" indent="0" algn="ctr" eaLnBrk="0" fontAlgn="base">
                        <a:lnSpc>
                          <a:spcPct val="100000"/>
                        </a:lnSpc>
                        <a:spcBef>
                          <a:spcPct val="0"/>
                        </a:spcBef>
                        <a:spcAft>
                          <a:spcPct val="0"/>
                        </a:spcAft>
                        <a:buNone/>
                      </a:pPr>
                      <a:endParaRPr lang="en-US" altLang="zh-CN" sz="2400" b="1">
                        <a:solidFill>
                          <a:srgbClr val="000000"/>
                        </a:solidFill>
                        <a:latin typeface="黑体" panose="02010609060101010101" pitchFamily="49" charset="-122"/>
                        <a:ea typeface="黑体" panose="02010609060101010101" pitchFamily="49" charset="-122"/>
                        <a:sym typeface="+mn-ea"/>
                      </a:endParaRPr>
                    </a:p>
                  </a:txBody>
                  <a:tcPr marL="0" marR="0" marT="0" marB="0" anchor="t" anchorCtr="0"/>
                </a:tc>
                <a:tc>
                  <a:txBody>
                    <a:bodyPr/>
                    <a:p>
                      <a:pPr marL="104775" indent="0" algn="ctr" eaLnBrk="0" fontAlgn="base">
                        <a:lnSpc>
                          <a:spcPct val="100000"/>
                        </a:lnSpc>
                        <a:spcBef>
                          <a:spcPct val="0"/>
                        </a:spcBef>
                        <a:spcAft>
                          <a:spcPct val="0"/>
                        </a:spcAft>
                        <a:buNone/>
                      </a:pPr>
                      <a:r>
                        <a:rPr lang="en-US" altLang="zh-CN" sz="2400" b="1">
                          <a:solidFill>
                            <a:srgbClr val="000000"/>
                          </a:solidFill>
                          <a:latin typeface="黑体" panose="02010609060101010101" pitchFamily="49" charset="-122"/>
                          <a:ea typeface="黑体" panose="02010609060101010101" pitchFamily="49" charset="-122"/>
                          <a:sym typeface="+mn-ea"/>
                        </a:rPr>
                        <a:t>2024</a:t>
                      </a:r>
                      <a:endParaRPr lang="en-US" altLang="zh-CN" sz="2400" b="1">
                        <a:solidFill>
                          <a:srgbClr val="000000"/>
                        </a:solidFill>
                        <a:latin typeface="黑体" panose="02010609060101010101" pitchFamily="49" charset="-122"/>
                        <a:ea typeface="黑体" panose="02010609060101010101" pitchFamily="49" charset="-122"/>
                        <a:sym typeface="+mn-ea"/>
                      </a:endParaRPr>
                    </a:p>
                  </a:txBody>
                  <a:tcPr marL="0" marR="0" marT="0" marB="0" anchor="t" anchorCtr="0"/>
                </a:tc>
                <a:tc>
                  <a:txBody>
                    <a:bodyPr/>
                    <a:p>
                      <a:pPr marL="68580" indent="13335" algn="ctr" eaLnBrk="0" fontAlgn="base">
                        <a:lnSpc>
                          <a:spcPct val="100000"/>
                        </a:lnSpc>
                        <a:spcBef>
                          <a:spcPts val="600"/>
                        </a:spcBef>
                        <a:spcAft>
                          <a:spcPct val="0"/>
                        </a:spcAft>
                        <a:buNone/>
                      </a:pPr>
                      <a:r>
                        <a:rPr lang="en-US" altLang="zh-CN" sz="2400" b="1">
                          <a:solidFill>
                            <a:srgbClr val="000000"/>
                          </a:solidFill>
                          <a:latin typeface="黑体" panose="02010609060101010101" pitchFamily="49" charset="-122"/>
                          <a:ea typeface="黑体" panose="02010609060101010101" pitchFamily="49" charset="-122"/>
                          <a:sym typeface="+mn-ea"/>
                        </a:rPr>
                        <a:t>2023</a:t>
                      </a:r>
                      <a:endParaRPr lang="en-US" altLang="zh-CN" sz="2400" b="1">
                        <a:solidFill>
                          <a:srgbClr val="000000"/>
                        </a:solidFill>
                        <a:latin typeface="黑体" panose="02010609060101010101" pitchFamily="49" charset="-122"/>
                        <a:ea typeface="黑体" panose="02010609060101010101" pitchFamily="49" charset="-122"/>
                        <a:sym typeface="+mn-ea"/>
                      </a:endParaRPr>
                    </a:p>
                  </a:txBody>
                  <a:tcPr marL="0" marR="0" marT="0" marB="0" anchor="t" anchorCtr="0"/>
                </a:tc>
                <a:tc>
                  <a:txBody>
                    <a:bodyPr/>
                    <a:p>
                      <a:pPr marL="68580" indent="13335" algn="ctr" eaLnBrk="0" fontAlgn="base">
                        <a:lnSpc>
                          <a:spcPct val="100000"/>
                        </a:lnSpc>
                        <a:spcBef>
                          <a:spcPts val="600"/>
                        </a:spcBef>
                        <a:spcAft>
                          <a:spcPct val="0"/>
                        </a:spcAft>
                        <a:buNone/>
                      </a:pPr>
                      <a:r>
                        <a:rPr lang="en-US" altLang="zh-CN" sz="2400" b="1">
                          <a:solidFill>
                            <a:srgbClr val="000000"/>
                          </a:solidFill>
                          <a:latin typeface="黑体" panose="02010609060101010101" pitchFamily="49" charset="-122"/>
                          <a:ea typeface="黑体" panose="02010609060101010101" pitchFamily="49" charset="-122"/>
                          <a:sym typeface="+mn-ea"/>
                        </a:rPr>
                        <a:t>2022</a:t>
                      </a:r>
                      <a:endParaRPr lang="en-US" altLang="zh-CN" sz="2400" b="1">
                        <a:solidFill>
                          <a:srgbClr val="000000"/>
                        </a:solidFill>
                        <a:latin typeface="黑体" panose="02010609060101010101" pitchFamily="49" charset="-122"/>
                        <a:ea typeface="黑体" panose="02010609060101010101" pitchFamily="49" charset="-122"/>
                        <a:sym typeface="+mn-ea"/>
                      </a:endParaRPr>
                    </a:p>
                  </a:txBody>
                  <a:tcPr marL="0" marR="0" marT="0" marB="0" anchor="t" anchorCtr="0"/>
                </a:tc>
              </a:tr>
              <a:tr h="2252345">
                <a:tc>
                  <a:txBody>
                    <a:bodyPr/>
                    <a:p>
                      <a:pPr marL="73025" algn="l" eaLnBrk="0" fontAlgn="base">
                        <a:lnSpc>
                          <a:spcPct val="100000"/>
                        </a:lnSpc>
                        <a:buClrTx/>
                        <a:buSzTx/>
                        <a:buFontTx/>
                        <a:buNone/>
                      </a:pPr>
                      <a:r>
                        <a:rPr lang="zh-CN" altLang="en-US" sz="2800">
                          <a:solidFill>
                            <a:srgbClr val="000000"/>
                          </a:solidFill>
                          <a:latin typeface="新宋体" panose="02010609030101010101" charset="-122"/>
                          <a:ea typeface="新宋体" panose="02010609030101010101" charset="-122"/>
                          <a:cs typeface="楷体" panose="02010609060101010101" pitchFamily="49" charset="-122"/>
                        </a:rPr>
                        <a:t>政治</a:t>
                      </a:r>
                      <a:endParaRPr lang="zh-CN" altLang="en-US" sz="2800">
                        <a:solidFill>
                          <a:srgbClr val="000000"/>
                        </a:solidFill>
                        <a:latin typeface="新宋体" panose="02010609030101010101" charset="-122"/>
                        <a:ea typeface="新宋体" panose="02010609030101010101" charset="-122"/>
                        <a:cs typeface="楷体" panose="02010609060101010101" pitchFamily="49" charset="-122"/>
                      </a:endParaRPr>
                    </a:p>
                  </a:txBody>
                  <a:tcPr marL="0" marR="0" marT="0" marB="0" anchor="ctr" anchorCtr="0"/>
                </a:tc>
                <a:tc>
                  <a:txBody>
                    <a:bodyPr/>
                    <a:p>
                      <a:pPr marL="73025" indent="0" algn="l" eaLnBrk="0" fontAlgn="base">
                        <a:lnSpc>
                          <a:spcPct val="100000"/>
                        </a:lnSpc>
                        <a:spcBef>
                          <a:spcPct val="0"/>
                        </a:spcBef>
                        <a:spcAft>
                          <a:spcPct val="0"/>
                        </a:spcAft>
                      </a:pPr>
                      <a:r>
                        <a:rPr lang="zh-CN" sz="2300">
                          <a:solidFill>
                            <a:srgbClr val="FF0000"/>
                          </a:solidFill>
                          <a:latin typeface="楷体" panose="02010609060101010101" pitchFamily="49" charset="-122"/>
                          <a:ea typeface="楷体" panose="02010609060101010101" pitchFamily="49" charset="-122"/>
                          <a:cs typeface="楷体" panose="02010609060101010101" pitchFamily="49" charset="-122"/>
                        </a:rPr>
                        <a:t>湖南卷</a:t>
                      </a:r>
                      <a:r>
                        <a:rPr lang="en-US" altLang="zh-CN" sz="2300">
                          <a:solidFill>
                            <a:srgbClr val="FF0000"/>
                          </a:solidFill>
                          <a:latin typeface="楷体" panose="02010609060101010101" pitchFamily="49" charset="-122"/>
                          <a:ea typeface="楷体" panose="02010609060101010101" pitchFamily="49" charset="-122"/>
                          <a:cs typeface="楷体" panose="02010609060101010101" pitchFamily="49" charset="-122"/>
                        </a:rPr>
                        <a:t>T7 </a:t>
                      </a:r>
                      <a:r>
                        <a:rPr lang="zh-CN" sz="2300">
                          <a:solidFill>
                            <a:srgbClr val="FF0000"/>
                          </a:solidFill>
                          <a:latin typeface="楷体" panose="02010609060101010101" pitchFamily="49" charset="-122"/>
                          <a:ea typeface="楷体" panose="02010609060101010101" pitchFamily="49" charset="-122"/>
                          <a:cs typeface="楷体" panose="02010609060101010101" pitchFamily="49" charset="-122"/>
                        </a:rPr>
                        <a:t>清末新政</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45085" indent="-4445" algn="l" eaLnBrk="0" fontAlgn="base">
                        <a:lnSpc>
                          <a:spcPct val="100000"/>
                        </a:lnSpc>
                        <a:spcBef>
                          <a:spcPts val="300"/>
                        </a:spcBef>
                        <a:spcAft>
                          <a:spcPct val="0"/>
                        </a:spcAft>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黑、吉、辽卷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T6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左宗棠收复新疆</a:t>
                      </a: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（长效热点：</a:t>
                      </a:r>
                      <a:r>
                        <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rPr>
                        <a:t>国家认同</a:t>
                      </a: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35560" indent="5080" algn="just" eaLnBrk="0" fontAlgn="base">
                        <a:lnSpc>
                          <a:spcPct val="100000"/>
                        </a:lnSpc>
                        <a:spcBef>
                          <a:spcPct val="0"/>
                        </a:spcBef>
                        <a:spcAft>
                          <a:spcPct val="0"/>
                        </a:spcAft>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全国甲卷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T29·</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清末预备</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立宪的意义</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69215" algn="l" eaLnBrk="0" fontAlgn="base">
                        <a:lnSpc>
                          <a:spcPct val="100000"/>
                        </a:lnSpc>
                        <a:spcBef>
                          <a:spcPts val="4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湖南卷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T7·</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清末新政的</a:t>
                      </a:r>
                      <a:r>
                        <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rPr>
                        <a:t>官 制改革</a:t>
                      </a:r>
                      <a:endPar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endParaRPr>
                    </a:p>
                    <a:p>
                      <a:pPr marL="35560" indent="5080" algn="just" eaLnBrk="0" fontAlgn="base">
                        <a:lnSpc>
                          <a:spcPct val="100000"/>
                        </a:lnSpc>
                        <a:spcBef>
                          <a:spcPct val="0"/>
                        </a:spcBef>
                        <a:spcAft>
                          <a:spcPct val="0"/>
                        </a:spcAft>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广东卷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T7·</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清政府用条约抵制强权</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35560" indent="5080" algn="just" eaLnBrk="0" fontAlgn="base">
                        <a:lnSpc>
                          <a:spcPct val="100000"/>
                        </a:lnSpc>
                        <a:spcBef>
                          <a:spcPct val="0"/>
                        </a:spcBef>
                        <a:spcAft>
                          <a:spcPct val="0"/>
                        </a:spcAft>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山东卷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T5·</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晚清</a:t>
                      </a:r>
                      <a:r>
                        <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rPr>
                        <a:t>外交</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的不断退让</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buClrTx/>
                        <a:buSzTx/>
                        <a:buFontTx/>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甘肃卷T7 袁世凯复辟帝制 </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buClrTx/>
                        <a:buSzTx/>
                        <a:buFontTx/>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广东卷T8 </a:t>
                      </a:r>
                      <a:r>
                        <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sym typeface="+mn-ea"/>
                        </a:rPr>
                        <a:t>辛亥革命</a:t>
                      </a: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的评价</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txBody>
                  <a:tcPr marL="0" marR="0" marT="0" marB="0" anchor="t" anchorCtr="0"/>
                </a:tc>
                <a:tc>
                  <a:txBody>
                    <a:bodyPr/>
                    <a:p>
                      <a:pPr marL="73025" indent="0" algn="l" eaLnBrk="0" fontAlgn="base">
                        <a:lnSpc>
                          <a:spcPct val="100000"/>
                        </a:lnSpc>
                        <a:spcBef>
                          <a:spcPct val="0"/>
                        </a:spcBef>
                        <a:spcAft>
                          <a:spcPct val="0"/>
                        </a:spcAft>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新课标</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T6 </a:t>
                      </a: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士绅阶层</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indent="0" algn="l" eaLnBrk="0" fontAlgn="base">
                        <a:lnSpc>
                          <a:spcPct val="100000"/>
                        </a:lnSpc>
                        <a:spcBef>
                          <a:spcPts val="300"/>
                        </a:spcBef>
                        <a:spcAft>
                          <a:spcPct val="0"/>
                        </a:spcAft>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湖北</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T7 </a:t>
                      </a: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评洪秀全</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 </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4930" indent="-3810" algn="l" eaLnBrk="0" fontAlgn="base">
                        <a:lnSpc>
                          <a:spcPct val="100000"/>
                        </a:lnSpc>
                        <a:spcBef>
                          <a:spcPts val="400"/>
                        </a:spcBef>
                        <a:spcAft>
                          <a:spcPct val="0"/>
                        </a:spcAft>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湖北卷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T6·</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清政府调整</a:t>
                      </a:r>
                      <a:r>
                        <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rPr>
                        <a:t>法律</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以应对时局</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4930" indent="-3810" algn="l" eaLnBrk="0" fontAlgn="base">
                        <a:lnSpc>
                          <a:spcPct val="100000"/>
                        </a:lnSpc>
                        <a:spcBef>
                          <a:spcPts val="400"/>
                        </a:spcBef>
                        <a:spcAft>
                          <a:spcPct val="0"/>
                        </a:spcAft>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广东卷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T8·</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开办新式学堂遭到抵制</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4930" indent="-3810" algn="l" eaLnBrk="0" fontAlgn="base">
                        <a:lnSpc>
                          <a:spcPct val="100000"/>
                        </a:lnSpc>
                        <a:spcBef>
                          <a:spcPts val="400"/>
                        </a:spcBef>
                        <a:spcAft>
                          <a:spcPct val="0"/>
                        </a:spcAft>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浙江卷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1</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月</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T7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《中华民国临时约法》</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4930" indent="-3810" algn="l" eaLnBrk="0" fontAlgn="base">
                        <a:lnSpc>
                          <a:spcPct val="100000"/>
                        </a:lnSpc>
                        <a:spcBef>
                          <a:spcPts val="400"/>
                        </a:spcBef>
                        <a:spcAft>
                          <a:spcPct val="0"/>
                        </a:spcAft>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辽宁T7 北洋军阀统治时期的现代化</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4930" indent="-3810" algn="l" eaLnBrk="0" fontAlgn="base">
                        <a:lnSpc>
                          <a:spcPct val="100000"/>
                        </a:lnSpc>
                        <a:spcBef>
                          <a:spcPts val="400"/>
                        </a:spcBef>
                        <a:spcAft>
                          <a:spcPct val="0"/>
                        </a:spcAft>
                      </a:pP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txBody>
                  <a:tcPr marL="0" marR="0" marT="0" marB="0" anchor="t" anchorCtr="0"/>
                </a:tc>
                <a:tc>
                  <a:txBody>
                    <a:bodyPr/>
                    <a:p>
                      <a:pPr marL="73025" algn="l" eaLnBrk="0" fontAlgn="base">
                        <a:lnSpc>
                          <a:spcPct val="100000"/>
                        </a:lnSpc>
                        <a:spcBef>
                          <a:spcPts val="300"/>
                        </a:spcBef>
                        <a:buClrTx/>
                        <a:buSzTx/>
                        <a:buFontTx/>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浙江T8 中国人民的抗争</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广东T6 张之洞李鸿章的争论</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山东T6 </a:t>
                      </a:r>
                      <a:r>
                        <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rPr>
                        <a:t>洋务运动</a:t>
                      </a: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、清末新政</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广东T7 清末新政废除科举</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广东卷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T7·</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清末新政改革的影响</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altLang="en-US" sz="2300">
                          <a:solidFill>
                            <a:srgbClr val="FF0000"/>
                          </a:solidFill>
                          <a:latin typeface="楷体" panose="02010609060101010101" pitchFamily="49" charset="-122"/>
                          <a:ea typeface="楷体" panose="02010609060101010101" pitchFamily="49" charset="-122"/>
                          <a:cs typeface="楷体" panose="02010609060101010101" pitchFamily="49" charset="-122"/>
                        </a:rPr>
                        <a:t>湖南卷</a:t>
                      </a:r>
                      <a:r>
                        <a:rPr lang="en-US" altLang="zh-CN" sz="2300">
                          <a:solidFill>
                            <a:srgbClr val="FF0000"/>
                          </a:solidFill>
                          <a:latin typeface="楷体" panose="02010609060101010101" pitchFamily="49" charset="-122"/>
                          <a:ea typeface="楷体" panose="02010609060101010101" pitchFamily="49" charset="-122"/>
                          <a:cs typeface="楷体" panose="02010609060101010101" pitchFamily="49" charset="-122"/>
                        </a:rPr>
                        <a:t>T20·1898</a:t>
                      </a:r>
                      <a:r>
                        <a:rPr lang="zh-CN" altLang="en-US" sz="2300">
                          <a:solidFill>
                            <a:srgbClr val="FF0000"/>
                          </a:solidFill>
                          <a:latin typeface="楷体" panose="02010609060101010101" pitchFamily="49" charset="-122"/>
                          <a:ea typeface="楷体" panose="02010609060101010101" pitchFamily="49" charset="-122"/>
                          <a:cs typeface="楷体" panose="02010609060101010101" pitchFamily="49" charset="-122"/>
                        </a:rPr>
                        <a:t>年和</a:t>
                      </a:r>
                      <a:r>
                        <a:rPr lang="en-US" altLang="zh-CN" sz="2300">
                          <a:solidFill>
                            <a:srgbClr val="FF0000"/>
                          </a:solidFill>
                          <a:latin typeface="楷体" panose="02010609060101010101" pitchFamily="49" charset="-122"/>
                          <a:ea typeface="楷体" panose="02010609060101010101" pitchFamily="49" charset="-122"/>
                          <a:cs typeface="楷体" panose="02010609060101010101" pitchFamily="49" charset="-122"/>
                        </a:rPr>
                        <a:t>1901</a:t>
                      </a:r>
                      <a:r>
                        <a:rPr lang="zh-CN" altLang="en-US" sz="2300">
                          <a:solidFill>
                            <a:srgbClr val="FF0000"/>
                          </a:solidFill>
                          <a:latin typeface="楷体" panose="02010609060101010101" pitchFamily="49" charset="-122"/>
                          <a:ea typeface="楷体" panose="02010609060101010101" pitchFamily="49" charset="-122"/>
                          <a:cs typeface="楷体" panose="02010609060101010101" pitchFamily="49" charset="-122"/>
                        </a:rPr>
                        <a:t>年科举改革比较</a:t>
                      </a:r>
                      <a:endParaRPr lang="zh-CN" altLang="en-US" sz="230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山东卷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T5·</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近代中国对国际法</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的认识</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北京T7 辛亥革命的历史意义</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sz="23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湖南T8 武汉与辛亥革命</a:t>
                      </a:r>
                      <a:endParaRPr lang="zh-CN" sz="230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全国甲卷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T24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辛亥革命的影响</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txBody>
                  <a:tcPr marL="0" marR="0" marT="0" marB="0" anchor="t" anchorCtr="0"/>
                </a:tc>
              </a:tr>
            </a:tbl>
          </a:graphicData>
        </a:graphic>
      </p:graphicFrame>
      <p:graphicFrame>
        <p:nvGraphicFramePr>
          <p:cNvPr id="39"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5" name="矩形 4"/>
          <p:cNvSpPr/>
          <p:nvPr>
            <p:custDataLst>
              <p:tags r:id="rId3"/>
            </p:custDataLst>
          </p:nvPr>
        </p:nvSpPr>
        <p:spPr>
          <a:xfrm>
            <a:off x="252095" y="830580"/>
            <a:ext cx="11104245" cy="460375"/>
          </a:xfrm>
          <a:prstGeom prst="rect">
            <a:avLst/>
          </a:prstGeom>
        </p:spPr>
        <p:txBody>
          <a:bodyPr wrap="square">
            <a:spAutoFit/>
          </a:bodyPr>
          <a:p>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spc="150" dirty="0">
                <a:solidFill>
                  <a:srgbClr val="C00000"/>
                </a:solidFill>
                <a:latin typeface="微软雅黑" panose="020B0503020204020204" charset="-122"/>
                <a:ea typeface="微软雅黑" panose="020B0503020204020204" charset="-122"/>
                <a:sym typeface="Arial" panose="020B0604020202020204"/>
              </a:rPr>
              <a:t>微专</a:t>
            </a:r>
            <a:r>
              <a:rPr lang="zh-CN" altLang="en-US" sz="2400" b="1" spc="150" dirty="0">
                <a:solidFill>
                  <a:srgbClr val="C00000"/>
                </a:solidFill>
                <a:latin typeface="微软雅黑" panose="020B0503020204020204" charset="-122"/>
                <a:ea typeface="微软雅黑" panose="020B0503020204020204" charset="-122"/>
                <a:sym typeface="+mn-ea"/>
              </a:rPr>
              <a:t>题2：反应</a:t>
            </a:r>
            <a:r>
              <a:rPr lang="zh-CN" altLang="en-US" sz="2400" b="1" spc="150" dirty="0">
                <a:solidFill>
                  <a:srgbClr val="C00000"/>
                </a:solidFill>
                <a:latin typeface="微软雅黑" panose="020B0503020204020204" charset="-122"/>
                <a:ea typeface="微软雅黑" panose="020B0503020204020204" charset="-122"/>
                <a:sym typeface="Arial" panose="020B0604020202020204"/>
              </a:rPr>
              <a:t>——近代国家出路的探索与转型</a:t>
            </a:r>
            <a:endParaRPr lang="zh-CN" altLang="en-US" sz="2400" b="1" spc="150"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335915" y="2183130"/>
          <a:ext cx="11398885" cy="5111115"/>
        </p:xfrm>
        <a:graphic>
          <a:graphicData uri="http://schemas.openxmlformats.org/drawingml/2006/table">
            <a:tbl>
              <a:tblPr firstRow="1" bandRow="1">
                <a:tableStyleId>{5940675A-B579-460E-94D1-54222C63F5DA}</a:tableStyleId>
              </a:tblPr>
              <a:tblGrid>
                <a:gridCol w="458470"/>
                <a:gridCol w="3645535"/>
                <a:gridCol w="3803650"/>
                <a:gridCol w="3491230"/>
              </a:tblGrid>
              <a:tr h="367030">
                <a:tc>
                  <a:txBody>
                    <a:bodyPr/>
                    <a:p>
                      <a:pPr marL="104775" indent="0" algn="ctr" eaLnBrk="0" fontAlgn="base">
                        <a:lnSpc>
                          <a:spcPct val="100000"/>
                        </a:lnSpc>
                        <a:spcBef>
                          <a:spcPct val="0"/>
                        </a:spcBef>
                        <a:spcAft>
                          <a:spcPct val="0"/>
                        </a:spcAft>
                        <a:buNone/>
                      </a:pPr>
                      <a:endParaRPr lang="en-US" altLang="zh-CN" sz="2400" b="1">
                        <a:solidFill>
                          <a:srgbClr val="000000"/>
                        </a:solidFill>
                        <a:latin typeface="黑体" panose="02010609060101010101" pitchFamily="49" charset="-122"/>
                        <a:ea typeface="黑体" panose="02010609060101010101" pitchFamily="49" charset="-122"/>
                        <a:sym typeface="+mn-ea"/>
                      </a:endParaRPr>
                    </a:p>
                  </a:txBody>
                  <a:tcPr marL="0" marR="0" marT="0" marB="0" anchor="t" anchorCtr="0"/>
                </a:tc>
                <a:tc>
                  <a:txBody>
                    <a:bodyPr/>
                    <a:p>
                      <a:pPr marL="104775" indent="0" algn="ctr" eaLnBrk="0" fontAlgn="base">
                        <a:lnSpc>
                          <a:spcPct val="100000"/>
                        </a:lnSpc>
                        <a:spcBef>
                          <a:spcPct val="0"/>
                        </a:spcBef>
                        <a:spcAft>
                          <a:spcPct val="0"/>
                        </a:spcAft>
                        <a:buNone/>
                      </a:pPr>
                      <a:r>
                        <a:rPr lang="en-US" altLang="zh-CN" sz="2400" b="1">
                          <a:solidFill>
                            <a:srgbClr val="000000"/>
                          </a:solidFill>
                          <a:latin typeface="黑体" panose="02010609060101010101" pitchFamily="49" charset="-122"/>
                          <a:ea typeface="黑体" panose="02010609060101010101" pitchFamily="49" charset="-122"/>
                          <a:sym typeface="+mn-ea"/>
                        </a:rPr>
                        <a:t>2024</a:t>
                      </a:r>
                      <a:endParaRPr lang="en-US" altLang="zh-CN" sz="2400" b="1">
                        <a:solidFill>
                          <a:srgbClr val="000000"/>
                        </a:solidFill>
                        <a:latin typeface="黑体" panose="02010609060101010101" pitchFamily="49" charset="-122"/>
                        <a:ea typeface="黑体" panose="02010609060101010101" pitchFamily="49" charset="-122"/>
                        <a:sym typeface="+mn-ea"/>
                      </a:endParaRPr>
                    </a:p>
                  </a:txBody>
                  <a:tcPr marL="0" marR="0" marT="0" marB="0" anchor="t" anchorCtr="0"/>
                </a:tc>
                <a:tc>
                  <a:txBody>
                    <a:bodyPr/>
                    <a:p>
                      <a:pPr marL="68580" indent="13335" algn="ctr" eaLnBrk="0" fontAlgn="base">
                        <a:lnSpc>
                          <a:spcPct val="100000"/>
                        </a:lnSpc>
                        <a:spcBef>
                          <a:spcPts val="600"/>
                        </a:spcBef>
                        <a:spcAft>
                          <a:spcPct val="0"/>
                        </a:spcAft>
                        <a:buNone/>
                      </a:pPr>
                      <a:r>
                        <a:rPr lang="en-US" altLang="zh-CN" sz="2400" b="1">
                          <a:solidFill>
                            <a:srgbClr val="000000"/>
                          </a:solidFill>
                          <a:latin typeface="黑体" panose="02010609060101010101" pitchFamily="49" charset="-122"/>
                          <a:ea typeface="黑体" panose="02010609060101010101" pitchFamily="49" charset="-122"/>
                          <a:sym typeface="+mn-ea"/>
                        </a:rPr>
                        <a:t>2023</a:t>
                      </a:r>
                      <a:endParaRPr lang="en-US" altLang="zh-CN" sz="2400" b="1">
                        <a:solidFill>
                          <a:srgbClr val="000000"/>
                        </a:solidFill>
                        <a:latin typeface="黑体" panose="02010609060101010101" pitchFamily="49" charset="-122"/>
                        <a:ea typeface="黑体" panose="02010609060101010101" pitchFamily="49" charset="-122"/>
                        <a:sym typeface="+mn-ea"/>
                      </a:endParaRPr>
                    </a:p>
                  </a:txBody>
                  <a:tcPr marL="0" marR="0" marT="0" marB="0" anchor="t" anchorCtr="0"/>
                </a:tc>
                <a:tc>
                  <a:txBody>
                    <a:bodyPr/>
                    <a:p>
                      <a:pPr marL="68580" indent="13335" algn="ctr" eaLnBrk="0" fontAlgn="base">
                        <a:lnSpc>
                          <a:spcPct val="100000"/>
                        </a:lnSpc>
                        <a:spcBef>
                          <a:spcPts val="600"/>
                        </a:spcBef>
                        <a:spcAft>
                          <a:spcPct val="0"/>
                        </a:spcAft>
                        <a:buNone/>
                      </a:pPr>
                      <a:r>
                        <a:rPr lang="en-US" altLang="zh-CN" sz="2400" b="1">
                          <a:solidFill>
                            <a:srgbClr val="000000"/>
                          </a:solidFill>
                          <a:latin typeface="黑体" panose="02010609060101010101" pitchFamily="49" charset="-122"/>
                          <a:ea typeface="黑体" panose="02010609060101010101" pitchFamily="49" charset="-122"/>
                          <a:sym typeface="+mn-ea"/>
                        </a:rPr>
                        <a:t>2022</a:t>
                      </a:r>
                      <a:endParaRPr lang="en-US" altLang="zh-CN" sz="2400" b="1">
                        <a:solidFill>
                          <a:srgbClr val="000000"/>
                        </a:solidFill>
                        <a:latin typeface="黑体" panose="02010609060101010101" pitchFamily="49" charset="-122"/>
                        <a:ea typeface="黑体" panose="02010609060101010101" pitchFamily="49" charset="-122"/>
                        <a:sym typeface="+mn-ea"/>
                      </a:endParaRPr>
                    </a:p>
                  </a:txBody>
                  <a:tcPr marL="0" marR="0" marT="0" marB="0" anchor="t" anchorCtr="0"/>
                </a:tc>
              </a:tr>
              <a:tr h="2309495">
                <a:tc>
                  <a:txBody>
                    <a:bodyPr/>
                    <a:p>
                      <a:pPr marL="73025" algn="l" eaLnBrk="0" fontAlgn="base">
                        <a:lnSpc>
                          <a:spcPct val="100000"/>
                        </a:lnSpc>
                        <a:buClrTx/>
                        <a:buSzTx/>
                        <a:buFontTx/>
                        <a:buNone/>
                      </a:pPr>
                      <a:r>
                        <a:rPr lang="zh-CN" altLang="en-US" sz="2800">
                          <a:solidFill>
                            <a:srgbClr val="000000"/>
                          </a:solidFill>
                          <a:latin typeface="新宋体" panose="02010609030101010101" charset="-122"/>
                          <a:ea typeface="新宋体" panose="02010609030101010101" charset="-122"/>
                          <a:cs typeface="楷体" panose="02010609060101010101" pitchFamily="49" charset="-122"/>
                        </a:rPr>
                        <a:t>经济</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txBody>
                  <a:tcPr marL="0" marR="0" marT="0" marB="0" anchor="ctr" anchorCtr="0"/>
                </a:tc>
                <a:tc>
                  <a:txBody>
                    <a:bodyPr/>
                    <a:p>
                      <a:pPr marL="73025" algn="l" eaLnBrk="0" fontAlgn="base">
                        <a:lnSpc>
                          <a:spcPct val="100000"/>
                        </a:lnSpc>
                        <a:buClrTx/>
                        <a:buSzTx/>
                        <a:buFontTx/>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全国甲卷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T26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近代中国工业化的区域差异</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广东卷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T17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中国近代交通与</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通讯的发展</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山东卷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T21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中国近代农村社</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会的变迁</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txBody>
                  <a:tcPr marL="0" marR="0" marT="0" marB="0" anchor="t" anchorCtr="0"/>
                </a:tc>
                <a:tc>
                  <a:txBody>
                    <a:bodyPr/>
                    <a:p>
                      <a:pPr marL="73025" algn="l" eaLnBrk="0" fontAlgn="base">
                        <a:lnSpc>
                          <a:spcPct val="100000"/>
                        </a:lnSpc>
                        <a:buClrTx/>
                        <a:buSzTx/>
                        <a:buFontTx/>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湖北T8 中国民族资本主义的发展</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全国甲卷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T25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近代中国铁路建设与经济影响</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山东</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洋务运动</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txBody>
                  <a:tcPr marL="0" marR="0" marT="0" marB="0" anchor="t" anchorCtr="0"/>
                </a:tc>
                <a:tc>
                  <a:txBody>
                    <a:bodyPr/>
                    <a:p>
                      <a:pPr marL="73025" algn="l" eaLnBrk="0" fontAlgn="base">
                        <a:lnSpc>
                          <a:spcPct val="100000"/>
                        </a:lnSpc>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全国甲卷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T24</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洋务运动与近代工业化的关系</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全国乙卷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T31</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民国初期民族资本主义的发展</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txBody>
                  <a:tcPr marL="0" marR="0" marT="0" marB="0" anchor="t" anchorCtr="0"/>
                </a:tc>
              </a:tr>
            </a:tbl>
          </a:graphicData>
        </a:graphic>
      </p:graphicFrame>
      <p:graphicFrame>
        <p:nvGraphicFramePr>
          <p:cNvPr id="39"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5" name="矩形 4"/>
          <p:cNvSpPr/>
          <p:nvPr>
            <p:custDataLst>
              <p:tags r:id="rId3"/>
            </p:custDataLst>
          </p:nvPr>
        </p:nvSpPr>
        <p:spPr>
          <a:xfrm>
            <a:off x="252095" y="830580"/>
            <a:ext cx="11104245" cy="460375"/>
          </a:xfrm>
          <a:prstGeom prst="rect">
            <a:avLst/>
          </a:prstGeom>
        </p:spPr>
        <p:txBody>
          <a:bodyPr wrap="square">
            <a:spAutoFit/>
          </a:bodyPr>
          <a:p>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spc="150" dirty="0">
                <a:solidFill>
                  <a:srgbClr val="C00000"/>
                </a:solidFill>
                <a:latin typeface="微软雅黑" panose="020B0503020204020204" charset="-122"/>
                <a:ea typeface="微软雅黑" panose="020B0503020204020204" charset="-122"/>
                <a:sym typeface="Arial" panose="020B0604020202020204"/>
              </a:rPr>
              <a:t>微专</a:t>
            </a:r>
            <a:r>
              <a:rPr lang="zh-CN" altLang="en-US" sz="2400" b="1" spc="150" dirty="0">
                <a:solidFill>
                  <a:srgbClr val="C00000"/>
                </a:solidFill>
                <a:latin typeface="微软雅黑" panose="020B0503020204020204" charset="-122"/>
                <a:ea typeface="微软雅黑" panose="020B0503020204020204" charset="-122"/>
                <a:sym typeface="+mn-ea"/>
              </a:rPr>
              <a:t>题2：反应</a:t>
            </a:r>
            <a:r>
              <a:rPr lang="zh-CN" altLang="en-US" sz="2400" b="1" spc="150" dirty="0">
                <a:solidFill>
                  <a:srgbClr val="C00000"/>
                </a:solidFill>
                <a:latin typeface="微软雅黑" panose="020B0503020204020204" charset="-122"/>
                <a:ea typeface="微软雅黑" panose="020B0503020204020204" charset="-122"/>
                <a:sym typeface="Arial" panose="020B0604020202020204"/>
              </a:rPr>
              <a:t>——近代国家出路的探索与转型</a:t>
            </a:r>
            <a:endParaRPr lang="zh-CN" altLang="en-US" sz="2400" b="1" spc="150"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396875" y="1657350"/>
          <a:ext cx="11398885" cy="5111115"/>
        </p:xfrm>
        <a:graphic>
          <a:graphicData uri="http://schemas.openxmlformats.org/drawingml/2006/table">
            <a:tbl>
              <a:tblPr firstRow="1" bandRow="1">
                <a:tableStyleId>{5940675A-B579-460E-94D1-54222C63F5DA}</a:tableStyleId>
              </a:tblPr>
              <a:tblGrid>
                <a:gridCol w="444500"/>
                <a:gridCol w="3737610"/>
                <a:gridCol w="3569970"/>
                <a:gridCol w="3646805"/>
              </a:tblGrid>
              <a:tr h="367030">
                <a:tc>
                  <a:txBody>
                    <a:bodyPr/>
                    <a:p>
                      <a:pPr marL="104775" indent="0" algn="ctr" eaLnBrk="0" fontAlgn="base">
                        <a:lnSpc>
                          <a:spcPct val="100000"/>
                        </a:lnSpc>
                        <a:spcBef>
                          <a:spcPct val="0"/>
                        </a:spcBef>
                        <a:spcAft>
                          <a:spcPct val="0"/>
                        </a:spcAft>
                        <a:buNone/>
                      </a:pPr>
                      <a:endParaRPr lang="en-US" altLang="zh-CN" sz="2400" b="1">
                        <a:solidFill>
                          <a:srgbClr val="000000"/>
                        </a:solidFill>
                        <a:latin typeface="黑体" panose="02010609060101010101" pitchFamily="49" charset="-122"/>
                        <a:ea typeface="黑体" panose="02010609060101010101" pitchFamily="49" charset="-122"/>
                        <a:sym typeface="+mn-ea"/>
                      </a:endParaRPr>
                    </a:p>
                  </a:txBody>
                  <a:tcPr marL="0" marR="0" marT="0" marB="0" anchor="t" anchorCtr="0"/>
                </a:tc>
                <a:tc>
                  <a:txBody>
                    <a:bodyPr/>
                    <a:p>
                      <a:pPr marL="104775" indent="0" algn="ctr" eaLnBrk="0" fontAlgn="base">
                        <a:lnSpc>
                          <a:spcPct val="100000"/>
                        </a:lnSpc>
                        <a:spcBef>
                          <a:spcPct val="0"/>
                        </a:spcBef>
                        <a:spcAft>
                          <a:spcPct val="0"/>
                        </a:spcAft>
                        <a:buNone/>
                      </a:pPr>
                      <a:r>
                        <a:rPr lang="en-US" altLang="zh-CN" sz="2400" b="1">
                          <a:solidFill>
                            <a:srgbClr val="000000"/>
                          </a:solidFill>
                          <a:latin typeface="黑体" panose="02010609060101010101" pitchFamily="49" charset="-122"/>
                          <a:ea typeface="黑体" panose="02010609060101010101" pitchFamily="49" charset="-122"/>
                          <a:sym typeface="+mn-ea"/>
                        </a:rPr>
                        <a:t>2024</a:t>
                      </a:r>
                      <a:endParaRPr lang="en-US" altLang="zh-CN" sz="2400" b="1">
                        <a:solidFill>
                          <a:srgbClr val="000000"/>
                        </a:solidFill>
                        <a:latin typeface="黑体" panose="02010609060101010101" pitchFamily="49" charset="-122"/>
                        <a:ea typeface="黑体" panose="02010609060101010101" pitchFamily="49" charset="-122"/>
                        <a:sym typeface="+mn-ea"/>
                      </a:endParaRPr>
                    </a:p>
                  </a:txBody>
                  <a:tcPr marL="0" marR="0" marT="0" marB="0" anchor="t" anchorCtr="0"/>
                </a:tc>
                <a:tc>
                  <a:txBody>
                    <a:bodyPr/>
                    <a:p>
                      <a:pPr marL="68580" indent="13335" algn="ctr" eaLnBrk="0" fontAlgn="base">
                        <a:lnSpc>
                          <a:spcPct val="100000"/>
                        </a:lnSpc>
                        <a:spcBef>
                          <a:spcPts val="600"/>
                        </a:spcBef>
                        <a:spcAft>
                          <a:spcPct val="0"/>
                        </a:spcAft>
                        <a:buNone/>
                      </a:pPr>
                      <a:r>
                        <a:rPr lang="en-US" altLang="zh-CN" sz="2400" b="1">
                          <a:solidFill>
                            <a:srgbClr val="000000"/>
                          </a:solidFill>
                          <a:latin typeface="黑体" panose="02010609060101010101" pitchFamily="49" charset="-122"/>
                          <a:ea typeface="黑体" panose="02010609060101010101" pitchFamily="49" charset="-122"/>
                          <a:sym typeface="+mn-ea"/>
                        </a:rPr>
                        <a:t>2023</a:t>
                      </a:r>
                      <a:endParaRPr lang="en-US" altLang="zh-CN" sz="2400" b="1">
                        <a:solidFill>
                          <a:srgbClr val="000000"/>
                        </a:solidFill>
                        <a:latin typeface="黑体" panose="02010609060101010101" pitchFamily="49" charset="-122"/>
                        <a:ea typeface="黑体" panose="02010609060101010101" pitchFamily="49" charset="-122"/>
                        <a:sym typeface="+mn-ea"/>
                      </a:endParaRPr>
                    </a:p>
                  </a:txBody>
                  <a:tcPr marL="0" marR="0" marT="0" marB="0" anchor="t" anchorCtr="0"/>
                </a:tc>
                <a:tc>
                  <a:txBody>
                    <a:bodyPr/>
                    <a:p>
                      <a:pPr marL="68580" indent="13335" algn="ctr" eaLnBrk="0" fontAlgn="base">
                        <a:lnSpc>
                          <a:spcPct val="100000"/>
                        </a:lnSpc>
                        <a:spcBef>
                          <a:spcPts val="600"/>
                        </a:spcBef>
                        <a:spcAft>
                          <a:spcPct val="0"/>
                        </a:spcAft>
                        <a:buNone/>
                      </a:pPr>
                      <a:r>
                        <a:rPr lang="en-US" altLang="zh-CN" sz="2400" b="1">
                          <a:solidFill>
                            <a:srgbClr val="000000"/>
                          </a:solidFill>
                          <a:latin typeface="黑体" panose="02010609060101010101" pitchFamily="49" charset="-122"/>
                          <a:ea typeface="黑体" panose="02010609060101010101" pitchFamily="49" charset="-122"/>
                          <a:sym typeface="+mn-ea"/>
                        </a:rPr>
                        <a:t>2022</a:t>
                      </a:r>
                      <a:endParaRPr lang="en-US" altLang="zh-CN" sz="2400" b="1">
                        <a:solidFill>
                          <a:srgbClr val="000000"/>
                        </a:solidFill>
                        <a:latin typeface="黑体" panose="02010609060101010101" pitchFamily="49" charset="-122"/>
                        <a:ea typeface="黑体" panose="02010609060101010101" pitchFamily="49" charset="-122"/>
                        <a:sym typeface="+mn-ea"/>
                      </a:endParaRPr>
                    </a:p>
                  </a:txBody>
                  <a:tcPr marL="0" marR="0" marT="0" marB="0" anchor="t" anchorCtr="0"/>
                </a:tc>
              </a:tr>
              <a:tr h="2252345">
                <a:tc>
                  <a:txBody>
                    <a:bodyPr/>
                    <a:p>
                      <a:pPr marL="73025" algn="l" eaLnBrk="0" fontAlgn="base">
                        <a:lnSpc>
                          <a:spcPct val="100000"/>
                        </a:lnSpc>
                        <a:buClrTx/>
                        <a:buSzTx/>
                        <a:buFontTx/>
                        <a:buNone/>
                      </a:pPr>
                      <a:r>
                        <a:rPr lang="zh-CN" altLang="en-US" sz="2800">
                          <a:solidFill>
                            <a:srgbClr val="000000"/>
                          </a:solidFill>
                          <a:latin typeface="新宋体" panose="02010609030101010101" charset="-122"/>
                          <a:ea typeface="新宋体" panose="02010609030101010101" charset="-122"/>
                          <a:cs typeface="楷体" panose="02010609060101010101" pitchFamily="49" charset="-122"/>
                        </a:rPr>
                        <a:t>思想</a:t>
                      </a:r>
                      <a:endParaRPr lang="zh-CN" altLang="en-US" sz="2800">
                        <a:solidFill>
                          <a:srgbClr val="000000"/>
                        </a:solidFill>
                        <a:latin typeface="新宋体" panose="02010609030101010101" charset="-122"/>
                        <a:ea typeface="新宋体" panose="02010609030101010101" charset="-122"/>
                        <a:cs typeface="楷体" panose="02010609060101010101" pitchFamily="49" charset="-122"/>
                      </a:endParaRPr>
                    </a:p>
                  </a:txBody>
                  <a:tcPr marL="0" marR="0" marT="0" marB="0" anchor="ctr" anchorCtr="0"/>
                </a:tc>
                <a:tc>
                  <a:txBody>
                    <a:bodyPr/>
                    <a:p>
                      <a:pPr marL="73025" algn="l" eaLnBrk="0" fontAlgn="base">
                        <a:lnSpc>
                          <a:spcPct val="100000"/>
                        </a:lnSpc>
                        <a:buClrTx/>
                        <a:buSzTx/>
                        <a:buFontTx/>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 </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全国甲卷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T28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中国近代社会</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思潮的变迁</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         </a:t>
                      </a:r>
                      <a:endPar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全国乙卷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T29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中国近代妇女解放运动</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 </a:t>
                      </a:r>
                      <a:endPar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浙江</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三民主义</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山东</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新文化运动</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txBody>
                  <a:tcPr marL="0" marR="0" marT="0" marB="0" anchor="t" anchorCtr="0"/>
                </a:tc>
                <a:tc>
                  <a:txBody>
                    <a:bodyPr/>
                    <a:p>
                      <a:pPr marL="73025" algn="l" eaLnBrk="0" fontAlgn="base">
                        <a:buClrTx/>
                        <a:buSzTx/>
                        <a:buFontTx/>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山东T6 新文化运动</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spcBef>
                          <a:spcPts val="300"/>
                        </a:spcBef>
                        <a:buClrTx/>
                        <a:buSzTx/>
                        <a:buFontTx/>
                      </a:pPr>
                      <a:r>
                        <a:rPr 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山东T17 李超之死</a:t>
                      </a:r>
                      <a:endParaRPr 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浙江卷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T19</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中国近代教育变革</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山东</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洋务运动</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txBody>
                  <a:tcPr marL="0" marR="0" marT="0" marB="0" anchor="t" anchorCtr="0"/>
                </a:tc>
                <a:tc>
                  <a:txBody>
                    <a:bodyPr/>
                    <a:p>
                      <a:pPr marL="73025" algn="l" eaLnBrk="0" fontAlgn="base">
                        <a:lnSpc>
                          <a:spcPct val="100000"/>
                        </a:lnSpc>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全国乙卷</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T25 </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五四运动与新文化运动</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altLang="en-US" sz="2300">
                          <a:solidFill>
                            <a:srgbClr val="FF0000"/>
                          </a:solidFill>
                          <a:latin typeface="楷体" panose="02010609060101010101" pitchFamily="49" charset="-122"/>
                          <a:ea typeface="楷体" panose="02010609060101010101" pitchFamily="49" charset="-122"/>
                          <a:cs typeface="楷体" panose="02010609060101010101" pitchFamily="49" charset="-122"/>
                        </a:rPr>
                        <a:t>湖南</a:t>
                      </a:r>
                      <a:r>
                        <a:rPr lang="en-US" altLang="zh-CN" sz="230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2300">
                          <a:solidFill>
                            <a:srgbClr val="FF0000"/>
                          </a:solidFill>
                          <a:latin typeface="楷体" panose="02010609060101010101" pitchFamily="49" charset="-122"/>
                          <a:ea typeface="楷体" panose="02010609060101010101" pitchFamily="49" charset="-122"/>
                          <a:cs typeface="楷体" panose="02010609060101010101" pitchFamily="49" charset="-122"/>
                        </a:rPr>
                        <a:t>近代西学东渐</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 </a:t>
                      </a:r>
                      <a:endPar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浙江</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中体西用</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 </a:t>
                      </a:r>
                      <a:endPar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浙江</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维新思想</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 </a:t>
                      </a:r>
                      <a:endPar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广东</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新文化运动内容</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 </a:t>
                      </a:r>
                      <a:endPar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山东</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新文化运动影响</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 </a:t>
                      </a:r>
                      <a:endPar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全国甲</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维新变法</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73025" algn="l" eaLnBrk="0" fontAlgn="base">
                        <a:lnSpc>
                          <a:spcPct val="100000"/>
                        </a:lnSpc>
                        <a:spcBef>
                          <a:spcPts val="300"/>
                        </a:spcBef>
                        <a:buClrTx/>
                        <a:buSzTx/>
                        <a:buFontTx/>
                      </a:pP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全国乙</a:t>
                      </a:r>
                      <a:r>
                        <a:rPr lang="en-US" altLang="zh-CN" sz="230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rPr>
                        <a:t>五四运动和马克思主义的传播</a:t>
                      </a:r>
                      <a:endParaRPr lang="zh-CN" altLang="en-US" sz="2300">
                        <a:solidFill>
                          <a:srgbClr val="000000"/>
                        </a:solidFill>
                        <a:latin typeface="楷体" panose="02010609060101010101" pitchFamily="49" charset="-122"/>
                        <a:ea typeface="楷体" panose="02010609060101010101" pitchFamily="49" charset="-122"/>
                        <a:cs typeface="楷体" panose="02010609060101010101" pitchFamily="49" charset="-122"/>
                      </a:endParaRPr>
                    </a:p>
                  </a:txBody>
                  <a:tcPr marL="0" marR="0" marT="0" marB="0" anchor="t" anchorCtr="0"/>
                </a:tc>
              </a:tr>
            </a:tbl>
          </a:graphicData>
        </a:graphic>
      </p:graphicFrame>
      <p:graphicFrame>
        <p:nvGraphicFramePr>
          <p:cNvPr id="39"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5" name="矩形 4"/>
          <p:cNvSpPr/>
          <p:nvPr>
            <p:custDataLst>
              <p:tags r:id="rId3"/>
            </p:custDataLst>
          </p:nvPr>
        </p:nvSpPr>
        <p:spPr>
          <a:xfrm>
            <a:off x="252095" y="830580"/>
            <a:ext cx="11104245" cy="460375"/>
          </a:xfrm>
          <a:prstGeom prst="rect">
            <a:avLst/>
          </a:prstGeom>
        </p:spPr>
        <p:txBody>
          <a:bodyPr wrap="square">
            <a:spAutoFit/>
          </a:bodyPr>
          <a:p>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spc="150" dirty="0">
                <a:solidFill>
                  <a:srgbClr val="C00000"/>
                </a:solidFill>
                <a:latin typeface="微软雅黑" panose="020B0503020204020204" charset="-122"/>
                <a:ea typeface="微软雅黑" panose="020B0503020204020204" charset="-122"/>
                <a:sym typeface="Arial" panose="020B0604020202020204"/>
              </a:rPr>
              <a:t>微专</a:t>
            </a:r>
            <a:r>
              <a:rPr lang="zh-CN" altLang="en-US" sz="2400" b="1" spc="150" dirty="0">
                <a:solidFill>
                  <a:srgbClr val="C00000"/>
                </a:solidFill>
                <a:latin typeface="微软雅黑" panose="020B0503020204020204" charset="-122"/>
                <a:ea typeface="微软雅黑" panose="020B0503020204020204" charset="-122"/>
                <a:sym typeface="+mn-ea"/>
              </a:rPr>
              <a:t>题2：反应</a:t>
            </a:r>
            <a:r>
              <a:rPr lang="zh-CN" altLang="en-US" sz="2400" b="1" spc="150" dirty="0">
                <a:solidFill>
                  <a:srgbClr val="C00000"/>
                </a:solidFill>
                <a:latin typeface="微软雅黑" panose="020B0503020204020204" charset="-122"/>
                <a:ea typeface="微软雅黑" panose="020B0503020204020204" charset="-122"/>
                <a:sym typeface="Arial" panose="020B0604020202020204"/>
              </a:rPr>
              <a:t>——近代国家出路的探索与转型</a:t>
            </a:r>
            <a:endParaRPr lang="zh-CN" altLang="en-US" sz="2400" b="1" spc="150"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custDataLst>
              <p:tags r:id="rId1"/>
            </p:custDataLst>
          </p:nvPr>
        </p:nvSpPr>
        <p:spPr>
          <a:xfrm>
            <a:off x="80645" y="2136775"/>
            <a:ext cx="12009755" cy="1014730"/>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pPr algn="just">
              <a:spcAft>
                <a:spcPct val="0"/>
              </a:spcAft>
              <a:tabLst>
                <a:tab pos="2514600" algn="l"/>
              </a:tabLst>
            </a:pPr>
            <a:r>
              <a:rPr lang="en-US" altLang="zh-CN" sz="2000" b="1">
                <a:solidFill>
                  <a:srgbClr val="000000"/>
                </a:solidFill>
                <a:latin typeface="新宋体" panose="02010609030101010101" charset="-122"/>
                <a:ea typeface="新宋体" panose="02010609030101010101" charset="-122"/>
                <a:cs typeface="新宋体" panose="02010609030101010101" charset="-122"/>
              </a:rPr>
              <a:t>2、晚清中国人民的救亡图存运动是中国进步的根本动力,这些救亡图存运动促进了思想解放运动,进一步推动了中国社会的发展, 高考对本部分的考查大部分集中于这一角度,</a:t>
            </a:r>
            <a:r>
              <a:rPr lang="en-US" altLang="zh-CN" sz="2000" b="1">
                <a:solidFill>
                  <a:srgbClr val="FF0000"/>
                </a:solidFill>
                <a:latin typeface="新宋体" panose="02010609030101010101" charset="-122"/>
                <a:ea typeface="新宋体" panose="02010609030101010101" charset="-122"/>
                <a:cs typeface="新宋体" panose="02010609030101010101" charset="-122"/>
              </a:rPr>
              <a:t>要求考生认识这些救亡图存运动的影响</a:t>
            </a:r>
            <a:endParaRPr lang="en-US" altLang="zh-CN" sz="2000" b="1">
              <a:solidFill>
                <a:srgbClr val="FF0000"/>
              </a:solidFill>
              <a:latin typeface="新宋体" panose="02010609030101010101" charset="-122"/>
              <a:ea typeface="新宋体" panose="02010609030101010101" charset="-122"/>
              <a:cs typeface="新宋体" panose="02010609030101010101" charset="-122"/>
            </a:endParaRPr>
          </a:p>
        </p:txBody>
      </p:sp>
      <p:sp>
        <p:nvSpPr>
          <p:cNvPr id="36" name="矩形 35"/>
          <p:cNvSpPr/>
          <p:nvPr>
            <p:custDataLst>
              <p:tags r:id="rId2"/>
            </p:custDataLst>
          </p:nvPr>
        </p:nvSpPr>
        <p:spPr>
          <a:xfrm>
            <a:off x="107315" y="1080135"/>
            <a:ext cx="11974830" cy="1014730"/>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r>
              <a:rPr lang="en-US" altLang="zh-CN" sz="2000" b="1">
                <a:solidFill>
                  <a:srgbClr val="000000"/>
                </a:solidFill>
                <a:latin typeface="新宋体" panose="02010609030101010101" charset="-122"/>
                <a:ea typeface="新宋体" panose="02010609030101010101" charset="-122"/>
                <a:cs typeface="新宋体" panose="02010609030101010101" charset="-122"/>
              </a:rPr>
              <a:t>1</a:t>
            </a:r>
            <a:r>
              <a:rPr lang="zh-CN" altLang="en-US" sz="2000" b="1">
                <a:solidFill>
                  <a:srgbClr val="000000"/>
                </a:solidFill>
                <a:latin typeface="新宋体" panose="02010609030101010101" charset="-122"/>
                <a:ea typeface="新宋体" panose="02010609030101010101" charset="-122"/>
                <a:cs typeface="新宋体" panose="02010609030101010101" charset="-122"/>
              </a:rPr>
              <a:t>、</a:t>
            </a:r>
            <a:r>
              <a:rPr lang="zh-CN" altLang="zh-CN" sz="2000" b="1">
                <a:solidFill>
                  <a:srgbClr val="000000"/>
                </a:solidFill>
                <a:latin typeface="新宋体" panose="02010609030101010101" charset="-122"/>
                <a:ea typeface="新宋体" panose="02010609030101010101" charset="-122"/>
                <a:cs typeface="新宋体" panose="02010609030101010101" charset="-122"/>
              </a:rPr>
              <a:t>晚清时期</a:t>
            </a:r>
            <a:r>
              <a:rPr lang="en-US" altLang="zh-CN" sz="2000" b="1">
                <a:solidFill>
                  <a:srgbClr val="000000"/>
                </a:solidFill>
                <a:latin typeface="新宋体" panose="02010609030101010101" charset="-122"/>
                <a:ea typeface="新宋体" panose="02010609030101010101" charset="-122"/>
                <a:cs typeface="新宋体" panose="02010609030101010101" charset="-122"/>
              </a:rPr>
              <a:t>,</a:t>
            </a:r>
            <a:r>
              <a:rPr lang="zh-CN" altLang="zh-CN" sz="2000" b="1">
                <a:solidFill>
                  <a:srgbClr val="000000"/>
                </a:solidFill>
                <a:latin typeface="新宋体" panose="02010609030101010101" charset="-122"/>
                <a:ea typeface="新宋体" panose="02010609030101010101" charset="-122"/>
                <a:cs typeface="新宋体" panose="02010609030101010101" charset="-122"/>
              </a:rPr>
              <a:t>由于列强侵华</a:t>
            </a:r>
            <a:r>
              <a:rPr lang="en-US" altLang="zh-CN" sz="2000" b="1">
                <a:solidFill>
                  <a:srgbClr val="000000"/>
                </a:solidFill>
                <a:latin typeface="新宋体" panose="02010609030101010101" charset="-122"/>
                <a:ea typeface="新宋体" panose="02010609030101010101" charset="-122"/>
                <a:cs typeface="新宋体" panose="02010609030101010101" charset="-122"/>
              </a:rPr>
              <a:t>,</a:t>
            </a:r>
            <a:r>
              <a:rPr lang="zh-CN" altLang="zh-CN" sz="2000" b="1">
                <a:solidFill>
                  <a:srgbClr val="000000"/>
                </a:solidFill>
                <a:latin typeface="新宋体" panose="02010609030101010101" charset="-122"/>
                <a:ea typeface="新宋体" panose="02010609030101010101" charset="-122"/>
                <a:cs typeface="新宋体" panose="02010609030101010101" charset="-122"/>
              </a:rPr>
              <a:t>中国逐渐陷入半殖民地半封建社会的深渊</a:t>
            </a:r>
            <a:r>
              <a:rPr lang="en-US" altLang="zh-CN" sz="2000" b="1">
                <a:solidFill>
                  <a:srgbClr val="000000"/>
                </a:solidFill>
                <a:latin typeface="新宋体" panose="02010609030101010101" charset="-122"/>
                <a:ea typeface="新宋体" panose="02010609030101010101" charset="-122"/>
                <a:cs typeface="新宋体" panose="02010609030101010101" charset="-122"/>
              </a:rPr>
              <a:t>,</a:t>
            </a:r>
            <a:r>
              <a:rPr lang="zh-CN" altLang="zh-CN" sz="2000" b="1">
                <a:solidFill>
                  <a:srgbClr val="000000"/>
                </a:solidFill>
                <a:latin typeface="新宋体" panose="02010609030101010101" charset="-122"/>
                <a:ea typeface="新宋体" panose="02010609030101010101" charset="-122"/>
                <a:cs typeface="新宋体" panose="02010609030101010101" charset="-122"/>
              </a:rPr>
              <a:t>清朝的统治秩序受到猛烈冲击</a:t>
            </a:r>
            <a:r>
              <a:rPr lang="en-US" altLang="zh-CN" sz="2000" b="1">
                <a:solidFill>
                  <a:srgbClr val="000000"/>
                </a:solidFill>
                <a:latin typeface="新宋体" panose="02010609030101010101" charset="-122"/>
                <a:ea typeface="新宋体" panose="02010609030101010101" charset="-122"/>
                <a:cs typeface="新宋体" panose="02010609030101010101" charset="-122"/>
              </a:rPr>
              <a:t>,</a:t>
            </a:r>
            <a:r>
              <a:rPr lang="zh-CN" altLang="zh-CN" sz="2000" b="1">
                <a:solidFill>
                  <a:srgbClr val="000000"/>
                </a:solidFill>
                <a:latin typeface="新宋体" panose="02010609030101010101" charset="-122"/>
                <a:ea typeface="新宋体" panose="02010609030101010101" charset="-122"/>
                <a:cs typeface="新宋体" panose="02010609030101010101" charset="-122"/>
              </a:rPr>
              <a:t>也发生了一系列变化。这些变化既有满足列强侵华权益的一面</a:t>
            </a:r>
            <a:r>
              <a:rPr lang="en-US" altLang="zh-CN" sz="2000" b="1">
                <a:solidFill>
                  <a:srgbClr val="000000"/>
                </a:solidFill>
                <a:latin typeface="新宋体" panose="02010609030101010101" charset="-122"/>
                <a:ea typeface="新宋体" panose="02010609030101010101" charset="-122"/>
                <a:cs typeface="新宋体" panose="02010609030101010101" charset="-122"/>
              </a:rPr>
              <a:t>,</a:t>
            </a:r>
            <a:r>
              <a:rPr lang="zh-CN" altLang="zh-CN" sz="2000" b="1">
                <a:solidFill>
                  <a:srgbClr val="000000"/>
                </a:solidFill>
                <a:latin typeface="新宋体" panose="02010609030101010101" charset="-122"/>
                <a:ea typeface="新宋体" panose="02010609030101010101" charset="-122"/>
                <a:cs typeface="新宋体" panose="02010609030101010101" charset="-122"/>
              </a:rPr>
              <a:t>也有适应时代发展要求的一面。</a:t>
            </a:r>
            <a:r>
              <a:rPr lang="zh-CN" altLang="zh-CN" sz="2000" b="1">
                <a:solidFill>
                  <a:srgbClr val="FF0000"/>
                </a:solidFill>
                <a:latin typeface="新宋体" panose="02010609030101010101" charset="-122"/>
                <a:ea typeface="新宋体" panose="02010609030101010101" charset="-122"/>
                <a:cs typeface="新宋体" panose="02010609030101010101" charset="-122"/>
              </a:rPr>
              <a:t>近几年高考命题的重点放在了这些</a:t>
            </a:r>
            <a:r>
              <a:rPr lang="en-US" altLang="zh-CN" sz="2000" b="1">
                <a:solidFill>
                  <a:srgbClr val="FF0000"/>
                </a:solidFill>
                <a:latin typeface="新宋体" panose="02010609030101010101" charset="-122"/>
                <a:ea typeface="新宋体" panose="02010609030101010101" charset="-122"/>
                <a:cs typeface="新宋体" panose="02010609030101010101" charset="-122"/>
              </a:rPr>
              <a:t>“</a:t>
            </a:r>
            <a:r>
              <a:rPr lang="zh-CN" altLang="zh-CN" sz="2000" b="1">
                <a:solidFill>
                  <a:srgbClr val="FF0000"/>
                </a:solidFill>
                <a:latin typeface="新宋体" panose="02010609030101010101" charset="-122"/>
                <a:ea typeface="新宋体" panose="02010609030101010101" charset="-122"/>
                <a:cs typeface="新宋体" panose="02010609030101010101" charset="-122"/>
              </a:rPr>
              <a:t>变化</a:t>
            </a:r>
            <a:r>
              <a:rPr lang="en-US" altLang="zh-CN" sz="2000" b="1">
                <a:solidFill>
                  <a:srgbClr val="FF0000"/>
                </a:solidFill>
                <a:latin typeface="新宋体" panose="02010609030101010101" charset="-122"/>
                <a:ea typeface="新宋体" panose="02010609030101010101" charset="-122"/>
                <a:cs typeface="新宋体" panose="02010609030101010101" charset="-122"/>
              </a:rPr>
              <a:t>”</a:t>
            </a:r>
            <a:r>
              <a:rPr lang="zh-CN" altLang="zh-CN" sz="2000" b="1">
                <a:solidFill>
                  <a:srgbClr val="FF0000"/>
                </a:solidFill>
                <a:latin typeface="新宋体" panose="02010609030101010101" charset="-122"/>
                <a:ea typeface="新宋体" panose="02010609030101010101" charset="-122"/>
                <a:cs typeface="新宋体" panose="02010609030101010101" charset="-122"/>
              </a:rPr>
              <a:t>上</a:t>
            </a:r>
            <a:r>
              <a:rPr lang="zh-CN" altLang="zh-CN" sz="2000" b="1" smtClean="0">
                <a:solidFill>
                  <a:srgbClr val="FF0000"/>
                </a:solidFill>
                <a:latin typeface="新宋体" panose="02010609030101010101" charset="-122"/>
                <a:ea typeface="新宋体" panose="02010609030101010101" charset="-122"/>
                <a:cs typeface="新宋体" panose="02010609030101010101" charset="-122"/>
              </a:rPr>
              <a:t>。</a:t>
            </a:r>
            <a:endParaRPr lang="zh-CN" altLang="zh-CN" sz="2000" b="1">
              <a:solidFill>
                <a:srgbClr val="FF0000"/>
              </a:solidFill>
              <a:latin typeface="新宋体" panose="02010609030101010101" charset="-122"/>
              <a:ea typeface="新宋体" panose="02010609030101010101" charset="-122"/>
              <a:cs typeface="新宋体" panose="02010609030101010101" charset="-122"/>
            </a:endParaRPr>
          </a:p>
        </p:txBody>
      </p:sp>
      <p:sp>
        <p:nvSpPr>
          <p:cNvPr id="37" name="矩形 36"/>
          <p:cNvSpPr/>
          <p:nvPr>
            <p:custDataLst>
              <p:tags r:id="rId3"/>
            </p:custDataLst>
          </p:nvPr>
        </p:nvSpPr>
        <p:spPr>
          <a:xfrm>
            <a:off x="97790" y="3165475"/>
            <a:ext cx="11974830" cy="706755"/>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r>
              <a:rPr lang="en-US" altLang="zh-CN" sz="2000" b="1">
                <a:solidFill>
                  <a:srgbClr val="000000"/>
                </a:solidFill>
                <a:latin typeface="新宋体" panose="02010609030101010101" charset="-122"/>
                <a:ea typeface="新宋体" panose="02010609030101010101" charset="-122"/>
                <a:cs typeface="新宋体" panose="02010609030101010101" charset="-122"/>
              </a:rPr>
              <a:t>3、联系近代外交的基本史实理解鸦片战争后中国由</a:t>
            </a:r>
            <a:r>
              <a:rPr lang="en-US" altLang="zh-CN" sz="2000" b="1">
                <a:solidFill>
                  <a:srgbClr val="FF0000"/>
                </a:solidFill>
                <a:latin typeface="新宋体" panose="02010609030101010101" charset="-122"/>
                <a:ea typeface="新宋体" panose="02010609030101010101" charset="-122"/>
                <a:cs typeface="新宋体" panose="02010609030101010101" charset="-122"/>
              </a:rPr>
              <a:t>传统宗藩体制向近代外交体制转变，由闭关锁国到被迫对外开放。</a:t>
            </a:r>
            <a:endParaRPr lang="en-US" altLang="zh-CN" sz="2000" b="1">
              <a:solidFill>
                <a:srgbClr val="FF0000"/>
              </a:solidFill>
              <a:latin typeface="新宋体" panose="02010609030101010101" charset="-122"/>
              <a:ea typeface="新宋体" panose="02010609030101010101" charset="-122"/>
              <a:cs typeface="新宋体" panose="02010609030101010101" charset="-122"/>
            </a:endParaRPr>
          </a:p>
        </p:txBody>
      </p:sp>
      <p:sp>
        <p:nvSpPr>
          <p:cNvPr id="31" name="矩形 30"/>
          <p:cNvSpPr/>
          <p:nvPr>
            <p:custDataLst>
              <p:tags r:id="rId4"/>
            </p:custDataLst>
          </p:nvPr>
        </p:nvSpPr>
        <p:spPr>
          <a:xfrm>
            <a:off x="74930" y="4748530"/>
            <a:ext cx="12038330" cy="891540"/>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pPr>
              <a:lnSpc>
                <a:spcPct val="130000"/>
              </a:lnSpc>
              <a:spcAft>
                <a:spcPct val="0"/>
              </a:spcAft>
              <a:tabLst>
                <a:tab pos="1188085" algn="l"/>
                <a:tab pos="2163445" algn="l"/>
                <a:tab pos="3142615" algn="l"/>
                <a:tab pos="4190365" algn="l"/>
              </a:tabLst>
            </a:pPr>
            <a:r>
              <a:rPr lang="en-US" altLang="zh-CN" sz="2000" b="1">
                <a:solidFill>
                  <a:srgbClr val="000000"/>
                </a:solidFill>
                <a:latin typeface="新宋体" panose="02010609030101010101" charset="-122"/>
                <a:ea typeface="新宋体" panose="02010609030101010101" charset="-122"/>
                <a:cs typeface="新宋体" panose="02010609030101010101" charset="-122"/>
              </a:rPr>
              <a:t>5、中国知识界应对西方文化冲击的主要史事，考查中国近代思想文化领域的特点及作用，突出考查时空观念、历史理解。</a:t>
            </a:r>
            <a:endParaRPr lang="en-US" altLang="zh-CN" sz="2000" b="1">
              <a:solidFill>
                <a:srgbClr val="000000"/>
              </a:solidFill>
              <a:latin typeface="新宋体" panose="02010609030101010101" charset="-122"/>
              <a:ea typeface="新宋体" panose="02010609030101010101" charset="-122"/>
              <a:cs typeface="新宋体" panose="02010609030101010101" charset="-122"/>
            </a:endParaRPr>
          </a:p>
        </p:txBody>
      </p:sp>
      <p:sp>
        <p:nvSpPr>
          <p:cNvPr id="35" name="矩形 34"/>
          <p:cNvSpPr/>
          <p:nvPr>
            <p:custDataLst>
              <p:tags r:id="rId5"/>
            </p:custDataLst>
          </p:nvPr>
        </p:nvSpPr>
        <p:spPr>
          <a:xfrm>
            <a:off x="80645" y="3920490"/>
            <a:ext cx="12032615" cy="706755"/>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r>
              <a:rPr lang="en-US" altLang="zh-CN" sz="2000" b="1">
                <a:solidFill>
                  <a:srgbClr val="000000"/>
                </a:solidFill>
                <a:latin typeface="新宋体" panose="02010609030101010101" charset="-122"/>
                <a:ea typeface="新宋体" panose="02010609030101010101" charset="-122"/>
                <a:cs typeface="新宋体" panose="02010609030101010101" charset="-122"/>
              </a:rPr>
              <a:t>4、创设学术情境和综合情境，结合晚清前期（鸦片战争到甲午中日战争）中国社会经济结构的变化，</a:t>
            </a:r>
            <a:r>
              <a:rPr lang="en-US" altLang="zh-CN" sz="2000" b="1">
                <a:solidFill>
                  <a:srgbClr val="FF0000"/>
                </a:solidFill>
                <a:latin typeface="新宋体" panose="02010609030101010101" charset="-122"/>
                <a:ea typeface="新宋体" panose="02010609030101010101" charset="-122"/>
                <a:cs typeface="新宋体" panose="02010609030101010101" charset="-122"/>
              </a:rPr>
              <a:t>考查中国社会经济结构变化的特点和影响，突出考查唯物史观、历史理解。</a:t>
            </a:r>
            <a:endParaRPr lang="en-US" altLang="zh-CN" sz="2000" b="1">
              <a:solidFill>
                <a:srgbClr val="FF0000"/>
              </a:solidFill>
              <a:latin typeface="新宋体" panose="02010609030101010101" charset="-122"/>
              <a:ea typeface="新宋体" panose="02010609030101010101" charset="-122"/>
              <a:cs typeface="新宋体" panose="02010609030101010101" charset="-122"/>
            </a:endParaRPr>
          </a:p>
        </p:txBody>
      </p:sp>
      <p:sp>
        <p:nvSpPr>
          <p:cNvPr id="48" name="矩形 47"/>
          <p:cNvSpPr/>
          <p:nvPr>
            <p:custDataLst>
              <p:tags r:id="rId6"/>
            </p:custDataLst>
          </p:nvPr>
        </p:nvSpPr>
        <p:spPr>
          <a:xfrm>
            <a:off x="74930" y="5796915"/>
            <a:ext cx="12038330" cy="570865"/>
          </a:xfrm>
          <a:prstGeom prst="rect">
            <a:avLst/>
          </a:prstGeom>
          <a:noFill/>
          <a:extLst>
            <a:ext uri="{909E8E84-426E-40DD-AFC4-6F175D3DCCD1}">
              <a14:hiddenFill xmlns:a14="http://schemas.microsoft.com/office/drawing/2010/main">
                <a:solidFill>
                  <a:srgbClr val="FFFF00"/>
                </a:solidFill>
              </a14:hiddenFill>
            </a:ext>
          </a:extLst>
        </p:spPr>
        <p:txBody>
          <a:bodyPr wrap="square">
            <a:spAutoFit/>
          </a:bodyPr>
          <a:lstStyle/>
          <a:p>
            <a:pPr>
              <a:lnSpc>
                <a:spcPct val="130000"/>
              </a:lnSpc>
              <a:spcAft>
                <a:spcPct val="0"/>
              </a:spcAft>
              <a:tabLst>
                <a:tab pos="1188085" algn="l"/>
                <a:tab pos="2163445" algn="l"/>
                <a:tab pos="3142615" algn="l"/>
                <a:tab pos="4190365" algn="l"/>
              </a:tabLst>
            </a:pPr>
            <a:r>
              <a:rPr lang="en-US" altLang="zh-CN" sz="2400" b="1">
                <a:solidFill>
                  <a:srgbClr val="FF0000"/>
                </a:solidFill>
                <a:latin typeface="新宋体" panose="02010609030101010101" charset="-122"/>
                <a:ea typeface="新宋体" panose="02010609030101010101" charset="-122"/>
                <a:cs typeface="新宋体" panose="02010609030101010101" charset="-122"/>
              </a:rPr>
              <a:t>6</a:t>
            </a:r>
            <a:r>
              <a:rPr lang="zh-CN" altLang="en-US" sz="2400" b="1">
                <a:solidFill>
                  <a:srgbClr val="FF0000"/>
                </a:solidFill>
                <a:latin typeface="新宋体" panose="02010609030101010101" charset="-122"/>
                <a:ea typeface="新宋体" panose="02010609030101010101" charset="-122"/>
                <a:cs typeface="新宋体" panose="02010609030101010101" charset="-122"/>
              </a:rPr>
              <a:t>、</a:t>
            </a:r>
            <a:r>
              <a:rPr lang="zh-CN" altLang="zh-CN" sz="2400" b="1">
                <a:solidFill>
                  <a:srgbClr val="FF0000"/>
                </a:solidFill>
                <a:latin typeface="新宋体" panose="02010609030101010101" charset="-122"/>
                <a:ea typeface="新宋体" panose="02010609030101010101" charset="-122"/>
                <a:cs typeface="新宋体" panose="02010609030101010101" charset="-122"/>
              </a:rPr>
              <a:t>认识社会生活领域变化的表现及特点</a:t>
            </a:r>
            <a:r>
              <a:rPr lang="zh-CN" altLang="zh-CN" sz="2400" b="1">
                <a:latin typeface="新宋体" panose="02010609030101010101" charset="-122"/>
                <a:ea typeface="新宋体" panose="02010609030101010101" charset="-122"/>
                <a:cs typeface="新宋体" panose="02010609030101010101" charset="-122"/>
              </a:rPr>
              <a:t>，着重考查史料实证、历史理解</a:t>
            </a:r>
            <a:r>
              <a:rPr lang="zh-CN" altLang="zh-CN" sz="2400" b="1" smtClean="0">
                <a:latin typeface="新宋体" panose="02010609030101010101" charset="-122"/>
                <a:ea typeface="新宋体" panose="02010609030101010101" charset="-122"/>
                <a:cs typeface="新宋体" panose="02010609030101010101" charset="-122"/>
              </a:rPr>
              <a:t>。</a:t>
            </a:r>
            <a:endParaRPr lang="zh-CN" altLang="zh-CN" sz="2400" b="1">
              <a:solidFill>
                <a:srgbClr val="000000"/>
              </a:solidFill>
              <a:latin typeface="新宋体" panose="02010609030101010101" charset="-122"/>
              <a:ea typeface="新宋体" panose="02010609030101010101" charset="-122"/>
              <a:cs typeface="新宋体" panose="02010609030101010101" charset="-122"/>
            </a:endParaRPr>
          </a:p>
        </p:txBody>
      </p:sp>
      <p:pic>
        <p:nvPicPr>
          <p:cNvPr id="39" name="Picture 39"/>
          <p:cNvPicPr>
            <a:picLocks noChangeAspect="1"/>
          </p:cNvPicPr>
          <p:nvPr>
            <p:custDataLst>
              <p:tags r:id="rId7"/>
            </p:custDataLst>
          </p:nvPr>
        </p:nvPicPr>
        <p:blipFill>
          <a:blip r:embed="rId8"/>
          <a:stretch>
            <a:fillRect/>
          </a:stretch>
        </p:blipFill>
        <p:spPr>
          <a:xfrm flipH="1">
            <a:off x="11658600" y="12255500"/>
            <a:ext cx="0" cy="0"/>
          </a:xfrm>
          <a:prstGeom prst="rect">
            <a:avLst/>
          </a:prstGeom>
          <a:ln>
            <a:noFill/>
          </a:ln>
        </p:spPr>
      </p:pic>
      <p:graphicFrame>
        <p:nvGraphicFramePr>
          <p:cNvPr id="32" name="表格 7"/>
          <p:cNvGraphicFramePr>
            <a:graphicFrameLocks noGrp="1"/>
          </p:cNvGraphicFramePr>
          <p:nvPr>
            <p:custDataLst>
              <p:tags r:id="rId9"/>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4197350" cy="6837045"/>
          </a:xfrm>
          <a:prstGeom prst="rect">
            <a:avLst/>
          </a:prstGeom>
          <a:solidFill>
            <a:schemeClr val="accent1">
              <a:lumMod val="40000"/>
              <a:lumOff val="60000"/>
            </a:schemeClr>
          </a:solidFill>
          <a:ln>
            <a:noFill/>
          </a:ln>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3101975" y="2005330"/>
            <a:ext cx="1988185" cy="2660650"/>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1500">
                <a:solidFill>
                  <a:schemeClr val="bg1"/>
                </a:solidFill>
              </a:rPr>
              <a:t>01</a:t>
            </a:r>
            <a:endParaRPr lang="en-US" altLang="zh-CN" sz="11500">
              <a:solidFill>
                <a:schemeClr val="bg1"/>
              </a:solidFill>
            </a:endParaRPr>
          </a:p>
        </p:txBody>
      </p:sp>
      <p:sp>
        <p:nvSpPr>
          <p:cNvPr id="6" name="文本框 5"/>
          <p:cNvSpPr txBox="1"/>
          <p:nvPr/>
        </p:nvSpPr>
        <p:spPr>
          <a:xfrm>
            <a:off x="5711190" y="2072640"/>
            <a:ext cx="5974080" cy="1753235"/>
          </a:xfrm>
          <a:prstGeom prst="rect">
            <a:avLst/>
          </a:prstGeom>
          <a:noFill/>
        </p:spPr>
        <p:txBody>
          <a:bodyPr wrap="square" rtlCol="0">
            <a:spAutoFit/>
          </a:bodyPr>
          <a:p>
            <a:r>
              <a:rPr lang="zh-CN" altLang="en-US" sz="5400"/>
              <a:t>近代国家出路的探索与政治转型</a:t>
            </a:r>
            <a:endParaRPr lang="zh-CN" altLang="en-US" sz="5400"/>
          </a:p>
        </p:txBody>
      </p:sp>
      <p:cxnSp>
        <p:nvCxnSpPr>
          <p:cNvPr id="7" name="直接连接符 6"/>
          <p:cNvCxnSpPr/>
          <p:nvPr/>
        </p:nvCxnSpPr>
        <p:spPr>
          <a:xfrm>
            <a:off x="5378450" y="4259580"/>
            <a:ext cx="6531610" cy="1016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6" name="矩形 5"/>
          <p:cNvSpPr/>
          <p:nvPr>
            <p:custDataLst>
              <p:tags r:id="rId2"/>
            </p:custDataLst>
          </p:nvPr>
        </p:nvSpPr>
        <p:spPr>
          <a:xfrm>
            <a:off x="638175" y="750570"/>
            <a:ext cx="11104245" cy="460375"/>
          </a:xfrm>
          <a:prstGeom prst="rect">
            <a:avLst/>
          </a:prstGeom>
        </p:spPr>
        <p:txBody>
          <a:bodyPr wrap="square">
            <a:spAutoFit/>
          </a:bodyPr>
          <a:p>
            <a:pPr marL="342900" indent="-342900" algn="ctr">
              <a:buFont typeface="Wingdings" panose="05000000000000000000" charset="0"/>
              <a:buChar char="p"/>
            </a:pP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sym typeface="Arial" panose="020B0604020202020204"/>
              </a:rPr>
              <a:t>近代国家出路的探索</a:t>
            </a:r>
            <a:r>
              <a:rPr lang="en-US" altLang="zh-CN" sz="2400" b="1" spc="150" dirty="0">
                <a:solidFill>
                  <a:srgbClr val="C00000"/>
                </a:solidFill>
                <a:latin typeface="微软雅黑" panose="020B0503020204020204" charset="-122"/>
                <a:ea typeface="微软雅黑" panose="020B0503020204020204" charset="-122"/>
                <a:sym typeface="Arial" panose="020B0604020202020204"/>
              </a:rPr>
              <a:t>——</a:t>
            </a:r>
            <a:r>
              <a:rPr lang="zh-CN" altLang="en-US" sz="2400" b="1" spc="150" dirty="0">
                <a:solidFill>
                  <a:srgbClr val="C00000"/>
                </a:solidFill>
                <a:latin typeface="微软雅黑" panose="020B0503020204020204" charset="-122"/>
                <a:ea typeface="微软雅黑" panose="020B0503020204020204" charset="-122"/>
              </a:rPr>
              <a:t>地主阶级挽救时局的努力</a:t>
            </a:r>
            <a:endParaRPr lang="zh-CN" altLang="en-US" sz="2400" b="1" spc="150" dirty="0">
              <a:solidFill>
                <a:srgbClr val="C00000"/>
              </a:solidFill>
              <a:latin typeface="微软雅黑" panose="020B0503020204020204" charset="-122"/>
              <a:ea typeface="微软雅黑" panose="020B0503020204020204" charset="-122"/>
            </a:endParaRPr>
          </a:p>
        </p:txBody>
      </p:sp>
      <p:graphicFrame>
        <p:nvGraphicFramePr>
          <p:cNvPr id="3" name="表格 2"/>
          <p:cNvGraphicFramePr/>
          <p:nvPr>
            <p:custDataLst>
              <p:tags r:id="rId3"/>
            </p:custDataLst>
          </p:nvPr>
        </p:nvGraphicFramePr>
        <p:xfrm>
          <a:off x="302260" y="1210945"/>
          <a:ext cx="11660505" cy="5549900"/>
        </p:xfrm>
        <a:graphic>
          <a:graphicData uri="http://schemas.openxmlformats.org/drawingml/2006/table">
            <a:tbl>
              <a:tblPr/>
              <a:tblGrid>
                <a:gridCol w="1016000"/>
                <a:gridCol w="1711325"/>
                <a:gridCol w="8933180"/>
              </a:tblGrid>
              <a:tr h="466725">
                <a:tc>
                  <a:txBody>
                    <a:bodyPr/>
                    <a:p>
                      <a:pPr indent="0" algn="l" eaLnBrk="0" fontAlgn="base">
                        <a:lnSpc>
                          <a:spcPct val="100000"/>
                        </a:lnSpc>
                        <a:spcBef>
                          <a:spcPts val="400"/>
                        </a:spcBef>
                        <a:spcAft>
                          <a:spcPct val="0"/>
                        </a:spcAft>
                        <a:buNone/>
                      </a:pPr>
                      <a:r>
                        <a:rPr lang="zh-CN" altLang="en-US" sz="2300" b="1">
                          <a:solidFill>
                            <a:srgbClr val="000000"/>
                          </a:solidFill>
                          <a:latin typeface="新宋体" panose="02010609030101010101" charset="-122"/>
                          <a:ea typeface="新宋体" panose="02010609030101010101" charset="-122"/>
                        </a:rPr>
                        <a:t>开眼看世界</a:t>
                      </a:r>
                      <a:endParaRPr lang="zh-CN" altLang="en-US" sz="23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noFill/>
                  </a:tcPr>
                </a:tc>
                <a:tc gridSpan="2">
                  <a:txBody>
                    <a:bodyPr/>
                    <a:p>
                      <a:pPr marL="100965" algn="l" eaLnBrk="0" fontAlgn="base">
                        <a:lnSpc>
                          <a:spcPct val="100000"/>
                        </a:lnSpc>
                        <a:spcBef>
                          <a:spcPts val="400"/>
                        </a:spcBef>
                        <a:buClrTx/>
                        <a:buSzTx/>
                        <a:buFontTx/>
                        <a:buNone/>
                      </a:pPr>
                      <a:r>
                        <a:rPr lang="en-US" altLang="zh-CN" sz="2300" b="1">
                          <a:solidFill>
                            <a:srgbClr val="000000"/>
                          </a:solidFill>
                          <a:latin typeface="新宋体" panose="02010609030101010101" charset="-122"/>
                          <a:ea typeface="新宋体" panose="02010609030101010101" charset="-122"/>
                          <a:cs typeface="新宋体" panose="02010609030101010101" charset="-122"/>
                          <a:sym typeface="+mn-ea"/>
                        </a:rPr>
                        <a:t>以林则徐、魏源(《海国图志》)等为代表，初步提出了向西方学习以求自强的主张。</a:t>
                      </a:r>
                      <a:endParaRPr lang="en-US" altLang="zh-CN" sz="2300" b="1">
                        <a:solidFill>
                          <a:srgbClr val="000000"/>
                        </a:solidFill>
                        <a:latin typeface="新宋体" panose="02010609030101010101" charset="-122"/>
                        <a:ea typeface="新宋体" panose="02010609030101010101" charset="-122"/>
                        <a:cs typeface="新宋体" panose="02010609030101010101" charset="-122"/>
                        <a:sym typeface="+mn-ea"/>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hMerge="1">
                  <a:tcPr>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tcPr>
                </a:tc>
              </a:tr>
              <a:tr h="1740535">
                <a:tc>
                  <a:txBody>
                    <a:bodyPr/>
                    <a:p>
                      <a:pPr marL="100965" indent="0">
                        <a:lnSpc>
                          <a:spcPct val="100000"/>
                        </a:lnSpc>
                        <a:spcBef>
                          <a:spcPct val="0"/>
                        </a:spcBef>
                        <a:spcAft>
                          <a:spcPct val="0"/>
                        </a:spcAft>
                      </a:pPr>
                      <a:endParaRPr lang="en-US" altLang="zh-CN" sz="2300" b="1">
                        <a:solidFill>
                          <a:srgbClr val="000000"/>
                        </a:solidFill>
                        <a:latin typeface="新宋体" panose="02010609030101010101" charset="-122"/>
                        <a:ea typeface="新宋体" panose="02010609030101010101" charset="-122"/>
                      </a:endParaRPr>
                    </a:p>
                    <a:p>
                      <a:pPr marL="50165" indent="0" algn="l" eaLnBrk="0" fontAlgn="base">
                        <a:lnSpc>
                          <a:spcPct val="100000"/>
                        </a:lnSpc>
                        <a:spcBef>
                          <a:spcPts val="300"/>
                        </a:spcBef>
                        <a:spcAft>
                          <a:spcPct val="0"/>
                        </a:spcAft>
                      </a:pPr>
                      <a:r>
                        <a:rPr lang="zh-CN" sz="2300" b="1">
                          <a:solidFill>
                            <a:srgbClr val="000000"/>
                          </a:solidFill>
                          <a:latin typeface="新宋体" panose="02010609030101010101" charset="-122"/>
                          <a:ea typeface="新宋体" panose="02010609030101010101" charset="-122"/>
                        </a:rPr>
                        <a:t>洋务</a:t>
                      </a:r>
                      <a:endParaRPr lang="zh-CN" sz="2300" b="1">
                        <a:solidFill>
                          <a:srgbClr val="000000"/>
                        </a:solidFill>
                        <a:latin typeface="新宋体" panose="02010609030101010101" charset="-122"/>
                        <a:ea typeface="新宋体" panose="02010609030101010101" charset="-122"/>
                      </a:endParaRPr>
                    </a:p>
                    <a:p>
                      <a:pPr marL="38735" indent="0" algn="l" eaLnBrk="0" fontAlgn="base">
                        <a:lnSpc>
                          <a:spcPct val="100000"/>
                        </a:lnSpc>
                        <a:spcBef>
                          <a:spcPts val="400"/>
                        </a:spcBef>
                        <a:spcAft>
                          <a:spcPct val="0"/>
                        </a:spcAft>
                      </a:pPr>
                      <a:r>
                        <a:rPr lang="zh-CN" sz="2300" b="1">
                          <a:solidFill>
                            <a:srgbClr val="000000"/>
                          </a:solidFill>
                          <a:latin typeface="新宋体" panose="02010609030101010101" charset="-122"/>
                          <a:ea typeface="新宋体" panose="02010609030101010101" charset="-122"/>
                        </a:rPr>
                        <a:t>运动</a:t>
                      </a:r>
                      <a:endParaRPr lang="zh-CN" sz="23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noFill/>
                  </a:tcPr>
                </a:tc>
                <a:tc gridSpan="2">
                  <a:txBody>
                    <a:bodyPr/>
                    <a:p>
                      <a:pPr marL="26035" indent="0" algn="l" eaLnBrk="0" fontAlgn="base">
                        <a:lnSpc>
                          <a:spcPct val="100000"/>
                        </a:lnSpc>
                        <a:spcBef>
                          <a:spcPts val="500"/>
                        </a:spcBef>
                        <a:spcAft>
                          <a:spcPct val="0"/>
                        </a:spcAft>
                      </a:pPr>
                      <a:r>
                        <a:rPr lang="zh-CN" sz="2300" b="1">
                          <a:solidFill>
                            <a:srgbClr val="000000"/>
                          </a:solidFill>
                          <a:latin typeface="新宋体" panose="02010609030101010101" charset="-122"/>
                          <a:ea typeface="新宋体" panose="02010609030101010101" charset="-122"/>
                          <a:cs typeface="新宋体" panose="02010609030101010101" charset="-122"/>
                        </a:rPr>
                        <a:t>（</a:t>
                      </a:r>
                      <a:r>
                        <a:rPr lang="en-US" altLang="zh-CN" sz="2300" b="1">
                          <a:solidFill>
                            <a:srgbClr val="000000"/>
                          </a:solidFill>
                          <a:latin typeface="新宋体" panose="02010609030101010101" charset="-122"/>
                          <a:ea typeface="新宋体" panose="02010609030101010101" charset="-122"/>
                          <a:cs typeface="新宋体" panose="02010609030101010101" charset="-122"/>
                        </a:rPr>
                        <a:t>1</a:t>
                      </a:r>
                      <a:r>
                        <a:rPr lang="zh-CN" sz="2300" b="1">
                          <a:solidFill>
                            <a:srgbClr val="000000"/>
                          </a:solidFill>
                          <a:latin typeface="新宋体" panose="02010609030101010101" charset="-122"/>
                          <a:ea typeface="新宋体" panose="02010609030101010101" charset="-122"/>
                          <a:cs typeface="新宋体" panose="02010609030101010101" charset="-122"/>
                        </a:rPr>
                        <a:t>）目的：挽救国家的颓势，</a:t>
                      </a:r>
                      <a:r>
                        <a:rPr lang="zh-CN" altLang="en-US" sz="2300" b="1">
                          <a:solidFill>
                            <a:srgbClr val="000000"/>
                          </a:solidFill>
                          <a:latin typeface="新宋体" panose="02010609030101010101" charset="-122"/>
                          <a:ea typeface="新宋体" panose="02010609030101010101" charset="-122"/>
                          <a:cs typeface="新宋体" panose="02010609030101010101" charset="-122"/>
                        </a:rPr>
                        <a:t>“</a:t>
                      </a:r>
                      <a:r>
                        <a:rPr lang="zh-CN" sz="2300" b="1">
                          <a:solidFill>
                            <a:srgbClr val="000000"/>
                          </a:solidFill>
                          <a:latin typeface="新宋体" panose="02010609030101010101" charset="-122"/>
                          <a:ea typeface="新宋体" panose="02010609030101010101" charset="-122"/>
                          <a:cs typeface="新宋体" panose="02010609030101010101" charset="-122"/>
                        </a:rPr>
                        <a:t>自强</a:t>
                      </a:r>
                      <a:r>
                        <a:rPr lang="zh-CN" altLang="en-US" sz="2300" b="1">
                          <a:solidFill>
                            <a:srgbClr val="000000"/>
                          </a:solidFill>
                          <a:latin typeface="新宋体" panose="02010609030101010101" charset="-122"/>
                          <a:ea typeface="新宋体" panose="02010609030101010101" charset="-122"/>
                          <a:cs typeface="新宋体" panose="02010609030101010101" charset="-122"/>
                        </a:rPr>
                        <a:t>”“求富”。</a:t>
                      </a:r>
                      <a:endParaRPr lang="zh-CN" altLang="en-US" sz="2300" b="1">
                        <a:solidFill>
                          <a:srgbClr val="000000"/>
                        </a:solidFill>
                        <a:latin typeface="新宋体" panose="02010609030101010101" charset="-122"/>
                        <a:ea typeface="新宋体" panose="02010609030101010101" charset="-122"/>
                        <a:cs typeface="新宋体" panose="02010609030101010101" charset="-122"/>
                      </a:endParaRPr>
                    </a:p>
                    <a:p>
                      <a:pPr marL="26035" indent="0" algn="l" eaLnBrk="0" fontAlgn="base">
                        <a:lnSpc>
                          <a:spcPct val="100000"/>
                        </a:lnSpc>
                        <a:spcBef>
                          <a:spcPts val="500"/>
                        </a:spcBef>
                        <a:spcAft>
                          <a:spcPct val="0"/>
                        </a:spcAft>
                      </a:pPr>
                      <a:r>
                        <a:rPr lang="zh-CN" sz="2300" b="1">
                          <a:solidFill>
                            <a:srgbClr val="000000"/>
                          </a:solidFill>
                          <a:latin typeface="新宋体" panose="02010609030101010101" charset="-122"/>
                          <a:ea typeface="新宋体" panose="02010609030101010101" charset="-122"/>
                          <a:cs typeface="新宋体" panose="02010609030101010101" charset="-122"/>
                        </a:rPr>
                        <a:t>（</a:t>
                      </a:r>
                      <a:r>
                        <a:rPr lang="en-US" altLang="zh-CN" sz="2300" b="1">
                          <a:solidFill>
                            <a:srgbClr val="000000"/>
                          </a:solidFill>
                          <a:latin typeface="新宋体" panose="02010609030101010101" charset="-122"/>
                          <a:ea typeface="新宋体" panose="02010609030101010101" charset="-122"/>
                          <a:cs typeface="新宋体" panose="02010609030101010101" charset="-122"/>
                        </a:rPr>
                        <a:t>2</a:t>
                      </a:r>
                      <a:r>
                        <a:rPr lang="zh-CN" altLang="en-US" sz="2300" b="1">
                          <a:solidFill>
                            <a:srgbClr val="000000"/>
                          </a:solidFill>
                          <a:latin typeface="新宋体" panose="02010609030101010101" charset="-122"/>
                          <a:ea typeface="新宋体" panose="02010609030101010101" charset="-122"/>
                          <a:cs typeface="新宋体" panose="02010609030101010101" charset="-122"/>
                        </a:rPr>
                        <a:t>）</a:t>
                      </a:r>
                      <a:r>
                        <a:rPr lang="zh-CN" sz="2300" b="1">
                          <a:solidFill>
                            <a:srgbClr val="000000"/>
                          </a:solidFill>
                          <a:latin typeface="新宋体" panose="02010609030101010101" charset="-122"/>
                          <a:ea typeface="新宋体" panose="02010609030101010101" charset="-122"/>
                          <a:cs typeface="新宋体" panose="02010609030101010101" charset="-122"/>
                        </a:rPr>
                        <a:t>内容：创办近代军事工业和民用工业；筹划海防；创办近代教育。</a:t>
                      </a:r>
                      <a:endParaRPr lang="zh-CN" sz="2300" b="1">
                        <a:solidFill>
                          <a:srgbClr val="000000"/>
                        </a:solidFill>
                        <a:latin typeface="新宋体" panose="02010609030101010101" charset="-122"/>
                        <a:ea typeface="新宋体" panose="02010609030101010101" charset="-122"/>
                        <a:cs typeface="新宋体" panose="02010609030101010101" charset="-122"/>
                      </a:endParaRPr>
                    </a:p>
                    <a:p>
                      <a:pPr marL="41910" indent="-15875" algn="l" eaLnBrk="0" fontAlgn="base">
                        <a:lnSpc>
                          <a:spcPct val="100000"/>
                        </a:lnSpc>
                        <a:spcBef>
                          <a:spcPts val="400"/>
                        </a:spcBef>
                        <a:spcAft>
                          <a:spcPct val="0"/>
                        </a:spcAft>
                      </a:pPr>
                      <a:r>
                        <a:rPr lang="zh-CN" sz="2300" b="1">
                          <a:solidFill>
                            <a:srgbClr val="000000"/>
                          </a:solidFill>
                          <a:latin typeface="新宋体" panose="02010609030101010101" charset="-122"/>
                          <a:ea typeface="新宋体" panose="02010609030101010101" charset="-122"/>
                          <a:cs typeface="新宋体" panose="02010609030101010101" charset="-122"/>
                        </a:rPr>
                        <a:t>（</a:t>
                      </a:r>
                      <a:r>
                        <a:rPr lang="en-US" altLang="zh-CN" sz="2300" b="1">
                          <a:solidFill>
                            <a:srgbClr val="000000"/>
                          </a:solidFill>
                          <a:latin typeface="新宋体" panose="02010609030101010101" charset="-122"/>
                          <a:ea typeface="新宋体" panose="02010609030101010101" charset="-122"/>
                          <a:cs typeface="新宋体" panose="02010609030101010101" charset="-122"/>
                        </a:rPr>
                        <a:t>3</a:t>
                      </a:r>
                      <a:r>
                        <a:rPr lang="zh-CN" altLang="en-US" sz="2300" b="1">
                          <a:solidFill>
                            <a:srgbClr val="000000"/>
                          </a:solidFill>
                          <a:latin typeface="新宋体" panose="02010609030101010101" charset="-122"/>
                          <a:ea typeface="新宋体" panose="02010609030101010101" charset="-122"/>
                          <a:cs typeface="新宋体" panose="02010609030101010101" charset="-122"/>
                        </a:rPr>
                        <a:t>）评价：</a:t>
                      </a:r>
                      <a:r>
                        <a:rPr lang="en-US" altLang="zh-CN" sz="2300" b="1">
                          <a:solidFill>
                            <a:srgbClr val="000000"/>
                          </a:solidFill>
                          <a:latin typeface="新宋体" panose="02010609030101010101" charset="-122"/>
                          <a:ea typeface="新宋体" panose="02010609030101010101" charset="-122"/>
                          <a:cs typeface="新宋体" panose="02010609030101010101" charset="-122"/>
                        </a:rPr>
                        <a:t>①</a:t>
                      </a:r>
                      <a:r>
                        <a:rPr lang="zh-CN" altLang="en-US" sz="2300" b="1">
                          <a:solidFill>
                            <a:srgbClr val="000000"/>
                          </a:solidFill>
                          <a:latin typeface="新宋体" panose="02010609030101010101" charset="-122"/>
                          <a:ea typeface="新宋体" panose="02010609030101010101" charset="-122"/>
                          <a:cs typeface="新宋体" panose="02010609030101010101" charset="-122"/>
                        </a:rPr>
                        <a:t>积极：</a:t>
                      </a:r>
                      <a:r>
                        <a:rPr lang="zh-CN" sz="2300" b="1">
                          <a:solidFill>
                            <a:srgbClr val="000000"/>
                          </a:solidFill>
                          <a:latin typeface="新宋体" panose="02010609030101010101" charset="-122"/>
                          <a:ea typeface="新宋体" panose="02010609030101010101" charset="-122"/>
                          <a:cs typeface="新宋体" panose="02010609030101010101" charset="-122"/>
                        </a:rPr>
                        <a:t>引进了资本主义国家的机器生产技术，是中国早期现代化的尝试。</a:t>
                      </a:r>
                      <a:r>
                        <a:rPr lang="en-US" altLang="zh-CN" sz="2300" b="1">
                          <a:solidFill>
                            <a:srgbClr val="000000"/>
                          </a:solidFill>
                          <a:latin typeface="新宋体" panose="02010609030101010101" charset="-122"/>
                          <a:ea typeface="新宋体" panose="02010609030101010101" charset="-122"/>
                          <a:cs typeface="新宋体" panose="02010609030101010101" charset="-122"/>
                        </a:rPr>
                        <a:t>②</a:t>
                      </a:r>
                      <a:r>
                        <a:rPr lang="zh-CN" altLang="en-US" sz="2300" b="1">
                          <a:solidFill>
                            <a:srgbClr val="000000"/>
                          </a:solidFill>
                          <a:latin typeface="新宋体" panose="02010609030101010101" charset="-122"/>
                          <a:ea typeface="新宋体" panose="02010609030101010101" charset="-122"/>
                          <a:cs typeface="新宋体" panose="02010609030101010101" charset="-122"/>
                        </a:rPr>
                        <a:t>局限：</a:t>
                      </a:r>
                      <a:r>
                        <a:rPr lang="zh-CN" sz="2300" b="1">
                          <a:solidFill>
                            <a:srgbClr val="000000"/>
                          </a:solidFill>
                          <a:latin typeface="新宋体" panose="02010609030101010101" charset="-122"/>
                          <a:ea typeface="新宋体" panose="02010609030101010101" charset="-122"/>
                          <a:cs typeface="新宋体" panose="02010609030101010101" charset="-122"/>
                        </a:rPr>
                        <a:t>未能达到保障国家安全、抵抗外敌侵略的目的；不改变封建统治，只是在封建制度的基础上修修补补</a:t>
                      </a:r>
                      <a:endParaRPr lang="zh-CN" sz="23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hMerge="1">
                  <a:tcPr>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tcPr>
                </a:tc>
              </a:tr>
              <a:tr h="860425">
                <a:tc rowSpan="2">
                  <a:txBody>
                    <a:bodyPr/>
                    <a:p>
                      <a:pPr marL="100965" indent="0" algn="l" eaLnBrk="0" fontAlgn="base">
                        <a:lnSpc>
                          <a:spcPct val="100000"/>
                        </a:lnSpc>
                        <a:spcBef>
                          <a:spcPct val="0"/>
                        </a:spcBef>
                        <a:spcAft>
                          <a:spcPct val="0"/>
                        </a:spcAft>
                      </a:pPr>
                      <a:r>
                        <a:rPr lang="en-US" altLang="zh-CN" sz="23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300" b="1">
                        <a:solidFill>
                          <a:srgbClr val="000000"/>
                        </a:solidFill>
                        <a:latin typeface="新宋体" panose="02010609030101010101" charset="-122"/>
                        <a:ea typeface="新宋体" panose="02010609030101010101" charset="-122"/>
                        <a:cs typeface="新宋体" panose="02010609030101010101" charset="-122"/>
                      </a:endParaRPr>
                    </a:p>
                    <a:p>
                      <a:pPr marL="100965" indent="0" algn="l" eaLnBrk="0" fontAlgn="base">
                        <a:lnSpc>
                          <a:spcPct val="100000"/>
                        </a:lnSpc>
                        <a:spcBef>
                          <a:spcPct val="0"/>
                        </a:spcBef>
                        <a:spcAft>
                          <a:spcPct val="0"/>
                        </a:spcAft>
                      </a:pPr>
                      <a:r>
                        <a:rPr lang="en-US" altLang="zh-CN" sz="23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300" b="1">
                        <a:solidFill>
                          <a:srgbClr val="000000"/>
                        </a:solidFill>
                        <a:latin typeface="新宋体" panose="02010609030101010101" charset="-122"/>
                        <a:ea typeface="新宋体" panose="02010609030101010101" charset="-122"/>
                        <a:cs typeface="新宋体" panose="02010609030101010101" charset="-122"/>
                      </a:endParaRPr>
                    </a:p>
                    <a:p>
                      <a:pPr marL="45085" indent="0" algn="l" eaLnBrk="0" fontAlgn="base">
                        <a:lnSpc>
                          <a:spcPct val="100000"/>
                        </a:lnSpc>
                        <a:spcBef>
                          <a:spcPts val="300"/>
                        </a:spcBef>
                        <a:spcAft>
                          <a:spcPct val="0"/>
                        </a:spcAft>
                      </a:pPr>
                      <a:r>
                        <a:rPr lang="zh-CN" sz="2300" b="1">
                          <a:solidFill>
                            <a:srgbClr val="000000"/>
                          </a:solidFill>
                          <a:latin typeface="新宋体" panose="02010609030101010101" charset="-122"/>
                          <a:ea typeface="新宋体" panose="02010609030101010101" charset="-122"/>
                          <a:cs typeface="新宋体" panose="02010609030101010101" charset="-122"/>
                        </a:rPr>
                        <a:t>清末</a:t>
                      </a:r>
                      <a:endParaRPr lang="zh-CN" sz="2300" b="1">
                        <a:solidFill>
                          <a:srgbClr val="000000"/>
                        </a:solidFill>
                        <a:latin typeface="新宋体" panose="02010609030101010101" charset="-122"/>
                        <a:ea typeface="新宋体" panose="02010609030101010101" charset="-122"/>
                        <a:cs typeface="新宋体" panose="02010609030101010101" charset="-122"/>
                      </a:endParaRPr>
                    </a:p>
                    <a:p>
                      <a:pPr marL="38735" indent="0" algn="l" eaLnBrk="0" fontAlgn="base">
                        <a:lnSpc>
                          <a:spcPct val="100000"/>
                        </a:lnSpc>
                        <a:spcBef>
                          <a:spcPts val="400"/>
                        </a:spcBef>
                        <a:spcAft>
                          <a:spcPct val="0"/>
                        </a:spcAft>
                      </a:pPr>
                      <a:r>
                        <a:rPr lang="zh-CN" sz="2300" b="1">
                          <a:solidFill>
                            <a:srgbClr val="000000"/>
                          </a:solidFill>
                          <a:latin typeface="新宋体" panose="02010609030101010101" charset="-122"/>
                          <a:ea typeface="新宋体" panose="02010609030101010101" charset="-122"/>
                          <a:cs typeface="新宋体" panose="02010609030101010101" charset="-122"/>
                        </a:rPr>
                        <a:t>新政</a:t>
                      </a:r>
                      <a:endParaRPr lang="zh-CN" sz="23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a:solidFill>
                        <a:schemeClr val="tx1"/>
                      </a:solidFill>
                      <a:prstDash val="solid"/>
                    </a:lnB>
                    <a:noFill/>
                  </a:tcPr>
                </a:tc>
                <a:tc>
                  <a:txBody>
                    <a:bodyPr/>
                    <a:p>
                      <a:pPr marL="223520" indent="0" algn="l" eaLnBrk="0" fontAlgn="base">
                        <a:lnSpc>
                          <a:spcPct val="100000"/>
                        </a:lnSpc>
                        <a:spcBef>
                          <a:spcPts val="500"/>
                        </a:spcBef>
                        <a:spcAft>
                          <a:spcPct val="0"/>
                        </a:spcAft>
                      </a:pPr>
                      <a:r>
                        <a:rPr lang="zh-CN" sz="2300" b="1">
                          <a:solidFill>
                            <a:srgbClr val="000000"/>
                          </a:solidFill>
                          <a:latin typeface="新宋体" panose="02010609030101010101" charset="-122"/>
                          <a:ea typeface="新宋体" panose="02010609030101010101" charset="-122"/>
                          <a:cs typeface="新宋体" panose="02010609030101010101" charset="-122"/>
                        </a:rPr>
                        <a:t>清末新政</a:t>
                      </a:r>
                      <a:endParaRPr lang="zh-CN" sz="2300" b="1">
                        <a:solidFill>
                          <a:srgbClr val="000000"/>
                        </a:solidFill>
                        <a:latin typeface="新宋体" panose="02010609030101010101" charset="-122"/>
                        <a:ea typeface="新宋体" panose="02010609030101010101" charset="-122"/>
                        <a:cs typeface="新宋体" panose="02010609030101010101" charset="-122"/>
                      </a:endParaRPr>
                    </a:p>
                    <a:p>
                      <a:pPr marL="100965" indent="0" algn="l" eaLnBrk="0" fontAlgn="base">
                        <a:lnSpc>
                          <a:spcPct val="100000"/>
                        </a:lnSpc>
                        <a:spcBef>
                          <a:spcPts val="400"/>
                        </a:spcBef>
                        <a:spcAft>
                          <a:spcPct val="0"/>
                        </a:spcAft>
                      </a:pPr>
                      <a:r>
                        <a:rPr lang="zh-CN" sz="2300" b="1">
                          <a:solidFill>
                            <a:srgbClr val="000000"/>
                          </a:solidFill>
                          <a:latin typeface="新宋体" panose="02010609030101010101" charset="-122"/>
                          <a:ea typeface="新宋体" panose="02010609030101010101" charset="-122"/>
                          <a:cs typeface="新宋体" panose="02010609030101010101" charset="-122"/>
                        </a:rPr>
                        <a:t>（</a:t>
                      </a:r>
                      <a:r>
                        <a:rPr lang="en-US" altLang="zh-CN" sz="2300" b="1">
                          <a:solidFill>
                            <a:srgbClr val="000000"/>
                          </a:solidFill>
                          <a:latin typeface="新宋体" panose="02010609030101010101" charset="-122"/>
                          <a:ea typeface="新宋体" panose="02010609030101010101" charset="-122"/>
                          <a:cs typeface="新宋体" panose="02010609030101010101" charset="-122"/>
                        </a:rPr>
                        <a:t>1901</a:t>
                      </a:r>
                      <a:r>
                        <a:rPr lang="zh-CN" sz="2300" b="1">
                          <a:solidFill>
                            <a:srgbClr val="000000"/>
                          </a:solidFill>
                          <a:latin typeface="新宋体" panose="02010609030101010101" charset="-122"/>
                          <a:ea typeface="新宋体" panose="02010609030101010101" charset="-122"/>
                          <a:cs typeface="新宋体" panose="02010609030101010101" charset="-122"/>
                        </a:rPr>
                        <a:t>年开始）</a:t>
                      </a:r>
                      <a:endParaRPr lang="zh-CN" sz="23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ctr" anchorCtr="0">
                    <a:lnL w="12700" cap="flat" cmpd="sng">
                      <a:solidFill>
                        <a:schemeClr val="tx1"/>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4925" indent="-1905" algn="l" eaLnBrk="0" fontAlgn="base">
                        <a:lnSpc>
                          <a:spcPct val="100000"/>
                        </a:lnSpc>
                        <a:spcBef>
                          <a:spcPts val="500"/>
                        </a:spcBef>
                        <a:spcAft>
                          <a:spcPct val="0"/>
                        </a:spcAft>
                      </a:pPr>
                      <a:r>
                        <a:rPr lang="en-US" altLang="zh-CN" sz="2300" b="1">
                          <a:solidFill>
                            <a:srgbClr val="000000"/>
                          </a:solidFill>
                          <a:latin typeface="新宋体" panose="02010609030101010101" charset="-122"/>
                          <a:ea typeface="新宋体" panose="02010609030101010101" charset="-122"/>
                          <a:cs typeface="新宋体" panose="02010609030101010101" charset="-122"/>
                        </a:rPr>
                        <a:t>①</a:t>
                      </a:r>
                      <a:r>
                        <a:rPr lang="zh-CN" altLang="en-US" sz="2300" b="1">
                          <a:solidFill>
                            <a:srgbClr val="000000"/>
                          </a:solidFill>
                          <a:latin typeface="新宋体" panose="02010609030101010101" charset="-122"/>
                          <a:ea typeface="新宋体" panose="02010609030101010101" charset="-122"/>
                          <a:cs typeface="新宋体" panose="02010609030101010101" charset="-122"/>
                        </a:rPr>
                        <a:t>背景：统治危机日益严重。</a:t>
                      </a:r>
                      <a:r>
                        <a:rPr lang="en-US" altLang="zh-CN" sz="2300" b="1">
                          <a:solidFill>
                            <a:srgbClr val="000000"/>
                          </a:solidFill>
                          <a:latin typeface="新宋体" panose="02010609030101010101" charset="-122"/>
                          <a:ea typeface="新宋体" panose="02010609030101010101" charset="-122"/>
                          <a:cs typeface="新宋体" panose="02010609030101010101" charset="-122"/>
                        </a:rPr>
                        <a:t>②</a:t>
                      </a:r>
                      <a:r>
                        <a:rPr lang="zh-CN" altLang="en-US" sz="2300" b="1">
                          <a:solidFill>
                            <a:srgbClr val="000000"/>
                          </a:solidFill>
                          <a:latin typeface="新宋体" panose="02010609030101010101" charset="-122"/>
                          <a:ea typeface="新宋体" panose="02010609030101010101" charset="-122"/>
                          <a:cs typeface="新宋体" panose="02010609030101010101" charset="-122"/>
                        </a:rPr>
                        <a:t>内容：改革教育、派遣留学生、编练新军、振兴商</a:t>
                      </a:r>
                      <a:r>
                        <a:rPr lang="zh-CN" sz="2300" b="1">
                          <a:solidFill>
                            <a:srgbClr val="000000"/>
                          </a:solidFill>
                          <a:latin typeface="新宋体" panose="02010609030101010101" charset="-122"/>
                          <a:ea typeface="新宋体" panose="02010609030101010101" charset="-122"/>
                          <a:cs typeface="新宋体" panose="02010609030101010101" charset="-122"/>
                        </a:rPr>
                        <a:t>务、奖励实业等。</a:t>
                      </a:r>
                      <a:r>
                        <a:rPr lang="en-US" altLang="zh-CN" sz="2300" b="1">
                          <a:solidFill>
                            <a:srgbClr val="000000"/>
                          </a:solidFill>
                          <a:latin typeface="新宋体" panose="02010609030101010101" charset="-122"/>
                          <a:ea typeface="新宋体" panose="02010609030101010101" charset="-122"/>
                          <a:cs typeface="新宋体" panose="02010609030101010101" charset="-122"/>
                        </a:rPr>
                        <a:t>③</a:t>
                      </a:r>
                      <a:r>
                        <a:rPr lang="zh-CN" altLang="en-US" sz="2300" b="1">
                          <a:solidFill>
                            <a:srgbClr val="000000"/>
                          </a:solidFill>
                          <a:latin typeface="新宋体" panose="02010609030101010101" charset="-122"/>
                          <a:ea typeface="新宋体" panose="02010609030101010101" charset="-122"/>
                          <a:cs typeface="新宋体" panose="02010609030101010101" charset="-122"/>
                        </a:rPr>
                        <a:t>评价：客观上促进了民族资本主义的发展，加速了革命的爆发</a:t>
                      </a:r>
                      <a:endParaRPr lang="zh-CN" altLang="en-US" sz="23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180403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a:solidFill>
                        <a:schemeClr val="tx1"/>
                      </a:solidFill>
                      <a:prstDash val="solid"/>
                    </a:lnB>
                  </a:tcPr>
                </a:tc>
                <a:tc>
                  <a:txBody>
                    <a:bodyPr/>
                    <a:p>
                      <a:pPr marL="348615" indent="-130810" algn="l" eaLnBrk="0" fontAlgn="base">
                        <a:lnSpc>
                          <a:spcPct val="100000"/>
                        </a:lnSpc>
                        <a:spcBef>
                          <a:spcPts val="1400"/>
                        </a:spcBef>
                        <a:spcAft>
                          <a:spcPct val="0"/>
                        </a:spcAft>
                      </a:pPr>
                      <a:r>
                        <a:rPr lang="zh-CN" sz="2300" b="1">
                          <a:solidFill>
                            <a:srgbClr val="000000"/>
                          </a:solidFill>
                          <a:latin typeface="新宋体" panose="02010609030101010101" charset="-122"/>
                          <a:ea typeface="新宋体" panose="02010609030101010101" charset="-122"/>
                          <a:cs typeface="新宋体" panose="02010609030101010101" charset="-122"/>
                        </a:rPr>
                        <a:t>预备立宪</a:t>
                      </a:r>
                      <a:r>
                        <a:rPr lang="zh-CN" altLang="en-US" sz="2300" b="1">
                          <a:solidFill>
                            <a:srgbClr val="000000"/>
                          </a:solidFill>
                          <a:latin typeface="新宋体" panose="02010609030101010101" charset="-122"/>
                          <a:ea typeface="新宋体" panose="02010609030101010101" charset="-122"/>
                          <a:cs typeface="新宋体" panose="02010609030101010101" charset="-122"/>
                        </a:rPr>
                        <a:t> </a:t>
                      </a:r>
                      <a:r>
                        <a:rPr lang="zh-CN" sz="2300" b="1">
                          <a:solidFill>
                            <a:srgbClr val="000000"/>
                          </a:solidFill>
                          <a:latin typeface="新宋体" panose="02010609030101010101" charset="-122"/>
                          <a:ea typeface="新宋体" panose="02010609030101010101" charset="-122"/>
                          <a:cs typeface="新宋体" panose="02010609030101010101" charset="-122"/>
                        </a:rPr>
                        <a:t>运动</a:t>
                      </a:r>
                      <a:endParaRPr lang="zh-CN" sz="23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ctr" anchorCtr="0">
                    <a:lnL w="12700" cap="flat" cmpd="sng">
                      <a:solidFill>
                        <a:schemeClr val="tx1"/>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100965" indent="0" algn="l" eaLnBrk="0" fontAlgn="base">
                        <a:lnSpc>
                          <a:spcPct val="100000"/>
                        </a:lnSpc>
                        <a:spcBef>
                          <a:spcPts val="500"/>
                        </a:spcBef>
                        <a:spcAft>
                          <a:spcPct val="0"/>
                        </a:spcAft>
                      </a:pPr>
                      <a:r>
                        <a:rPr lang="en-US" altLang="zh-CN" sz="2300" b="1">
                          <a:solidFill>
                            <a:srgbClr val="000000"/>
                          </a:solidFill>
                          <a:latin typeface="新宋体" panose="02010609030101010101" charset="-122"/>
                          <a:ea typeface="新宋体" panose="02010609030101010101" charset="-122"/>
                          <a:cs typeface="新宋体" panose="02010609030101010101" charset="-122"/>
                        </a:rPr>
                        <a:t>①</a:t>
                      </a:r>
                      <a:r>
                        <a:rPr lang="zh-CN" altLang="en-US" sz="2300" b="1">
                          <a:solidFill>
                            <a:srgbClr val="000000"/>
                          </a:solidFill>
                          <a:latin typeface="新宋体" panose="02010609030101010101" charset="-122"/>
                          <a:ea typeface="新宋体" panose="02010609030101010101" charset="-122"/>
                          <a:cs typeface="新宋体" panose="02010609030101010101" charset="-122"/>
                        </a:rPr>
                        <a:t>原因：革命运动的推动。</a:t>
                      </a:r>
                      <a:r>
                        <a:rPr lang="en-US" altLang="zh-CN" sz="2300" b="1">
                          <a:solidFill>
                            <a:srgbClr val="000000"/>
                          </a:solidFill>
                          <a:latin typeface="新宋体" panose="02010609030101010101" charset="-122"/>
                          <a:ea typeface="新宋体" panose="02010609030101010101" charset="-122"/>
                          <a:cs typeface="新宋体" panose="02010609030101010101" charset="-122"/>
                        </a:rPr>
                        <a:t>②</a:t>
                      </a:r>
                      <a:r>
                        <a:rPr lang="zh-CN" altLang="en-US" sz="2300" b="1">
                          <a:solidFill>
                            <a:srgbClr val="000000"/>
                          </a:solidFill>
                          <a:latin typeface="新宋体" panose="02010609030101010101" charset="-122"/>
                          <a:ea typeface="新宋体" panose="02010609030101010101" charset="-122"/>
                          <a:cs typeface="新宋体" panose="02010609030101010101" charset="-122"/>
                        </a:rPr>
                        <a:t>时间：</a:t>
                      </a:r>
                      <a:r>
                        <a:rPr lang="en-US" altLang="zh-CN" sz="2300" b="1">
                          <a:solidFill>
                            <a:srgbClr val="000000"/>
                          </a:solidFill>
                          <a:latin typeface="新宋体" panose="02010609030101010101" charset="-122"/>
                          <a:ea typeface="新宋体" panose="02010609030101010101" charset="-122"/>
                          <a:cs typeface="新宋体" panose="02010609030101010101" charset="-122"/>
                        </a:rPr>
                        <a:t>1906</a:t>
                      </a:r>
                      <a:r>
                        <a:rPr lang="zh-CN" sz="2300" b="1">
                          <a:solidFill>
                            <a:srgbClr val="000000"/>
                          </a:solidFill>
                          <a:latin typeface="新宋体" panose="02010609030101010101" charset="-122"/>
                          <a:ea typeface="新宋体" panose="02010609030101010101" charset="-122"/>
                          <a:cs typeface="新宋体" panose="02010609030101010101" charset="-122"/>
                        </a:rPr>
                        <a:t>年</a:t>
                      </a:r>
                      <a:r>
                        <a:rPr lang="en-US" altLang="zh-CN" sz="2300" b="1">
                          <a:solidFill>
                            <a:srgbClr val="000000"/>
                          </a:solidFill>
                          <a:latin typeface="新宋体" panose="02010609030101010101" charset="-122"/>
                          <a:ea typeface="新宋体" panose="02010609030101010101" charset="-122"/>
                          <a:cs typeface="新宋体" panose="02010609030101010101" charset="-122"/>
                        </a:rPr>
                        <a:t>9</a:t>
                      </a:r>
                      <a:r>
                        <a:rPr lang="zh-CN" sz="2300" b="1">
                          <a:solidFill>
                            <a:srgbClr val="000000"/>
                          </a:solidFill>
                          <a:latin typeface="新宋体" panose="02010609030101010101" charset="-122"/>
                          <a:ea typeface="新宋体" panose="02010609030101010101" charset="-122"/>
                          <a:cs typeface="新宋体" panose="02010609030101010101" charset="-122"/>
                        </a:rPr>
                        <a:t>月</a:t>
                      </a:r>
                      <a:r>
                        <a:rPr lang="en-US" altLang="zh-CN" sz="2300" b="1">
                          <a:solidFill>
                            <a:srgbClr val="000000"/>
                          </a:solidFill>
                          <a:latin typeface="新宋体" panose="02010609030101010101" charset="-122"/>
                          <a:ea typeface="新宋体" panose="02010609030101010101" charset="-122"/>
                          <a:cs typeface="新宋体" panose="02010609030101010101" charset="-122"/>
                        </a:rPr>
                        <a:t>—1911</a:t>
                      </a:r>
                      <a:r>
                        <a:rPr lang="zh-CN" sz="2300" b="1">
                          <a:solidFill>
                            <a:srgbClr val="000000"/>
                          </a:solidFill>
                          <a:latin typeface="新宋体" panose="02010609030101010101" charset="-122"/>
                          <a:ea typeface="新宋体" panose="02010609030101010101" charset="-122"/>
                          <a:cs typeface="新宋体" panose="02010609030101010101" charset="-122"/>
                        </a:rPr>
                        <a:t>年。</a:t>
                      </a:r>
                      <a:endParaRPr lang="zh-CN" sz="2300" b="1">
                        <a:solidFill>
                          <a:srgbClr val="000000"/>
                        </a:solidFill>
                        <a:latin typeface="新宋体" panose="02010609030101010101" charset="-122"/>
                        <a:ea typeface="新宋体" panose="02010609030101010101" charset="-122"/>
                        <a:cs typeface="新宋体" panose="02010609030101010101" charset="-122"/>
                      </a:endParaRPr>
                    </a:p>
                    <a:p>
                      <a:pPr marL="100965" indent="0" algn="l" eaLnBrk="0" fontAlgn="base">
                        <a:lnSpc>
                          <a:spcPct val="100000"/>
                        </a:lnSpc>
                        <a:spcBef>
                          <a:spcPts val="500"/>
                        </a:spcBef>
                        <a:spcAft>
                          <a:spcPct val="0"/>
                        </a:spcAft>
                      </a:pPr>
                      <a:r>
                        <a:rPr lang="en-US" altLang="zh-CN" sz="2300" b="1">
                          <a:solidFill>
                            <a:srgbClr val="000000"/>
                          </a:solidFill>
                          <a:latin typeface="新宋体" panose="02010609030101010101" charset="-122"/>
                          <a:ea typeface="新宋体" panose="02010609030101010101" charset="-122"/>
                          <a:cs typeface="新宋体" panose="02010609030101010101" charset="-122"/>
                        </a:rPr>
                        <a:t>③</a:t>
                      </a:r>
                      <a:r>
                        <a:rPr lang="zh-CN" altLang="en-US" sz="2300" b="1">
                          <a:solidFill>
                            <a:srgbClr val="000000"/>
                          </a:solidFill>
                          <a:latin typeface="新宋体" panose="02010609030101010101" charset="-122"/>
                          <a:ea typeface="新宋体" panose="02010609030101010101" charset="-122"/>
                          <a:cs typeface="新宋体" panose="02010609030101010101" charset="-122"/>
                        </a:rPr>
                        <a:t>概况：</a:t>
                      </a:r>
                      <a:r>
                        <a:rPr lang="en-US" altLang="zh-CN" sz="2300" b="1">
                          <a:solidFill>
                            <a:srgbClr val="000000"/>
                          </a:solidFill>
                          <a:latin typeface="新宋体" panose="02010609030101010101" charset="-122"/>
                          <a:ea typeface="新宋体" panose="02010609030101010101" charset="-122"/>
                          <a:cs typeface="新宋体" panose="02010609030101010101" charset="-122"/>
                        </a:rPr>
                        <a:t>1908</a:t>
                      </a:r>
                      <a:r>
                        <a:rPr lang="zh-CN" sz="2300" b="1">
                          <a:solidFill>
                            <a:srgbClr val="000000"/>
                          </a:solidFill>
                          <a:latin typeface="新宋体" panose="02010609030101010101" charset="-122"/>
                          <a:ea typeface="新宋体" panose="02010609030101010101" charset="-122"/>
                          <a:cs typeface="新宋体" panose="02010609030101010101" charset="-122"/>
                        </a:rPr>
                        <a:t>年</a:t>
                      </a:r>
                      <a:r>
                        <a:rPr lang="en-US" altLang="zh-CN" sz="2300" b="1">
                          <a:solidFill>
                            <a:srgbClr val="000000"/>
                          </a:solidFill>
                          <a:latin typeface="新宋体" panose="02010609030101010101" charset="-122"/>
                          <a:ea typeface="新宋体" panose="02010609030101010101" charset="-122"/>
                          <a:cs typeface="新宋体" panose="02010609030101010101" charset="-122"/>
                        </a:rPr>
                        <a:t>8</a:t>
                      </a:r>
                      <a:r>
                        <a:rPr lang="zh-CN" sz="2300" b="1">
                          <a:solidFill>
                            <a:srgbClr val="000000"/>
                          </a:solidFill>
                          <a:latin typeface="新宋体" panose="02010609030101010101" charset="-122"/>
                          <a:ea typeface="新宋体" panose="02010609030101010101" charset="-122"/>
                          <a:cs typeface="新宋体" panose="02010609030101010101" charset="-122"/>
                        </a:rPr>
                        <a:t>月，</a:t>
                      </a:r>
                      <a:endParaRPr lang="zh-CN" sz="2300" b="1">
                        <a:solidFill>
                          <a:srgbClr val="000000"/>
                        </a:solidFill>
                        <a:latin typeface="新宋体" panose="02010609030101010101" charset="-122"/>
                        <a:ea typeface="新宋体" panose="02010609030101010101" charset="-122"/>
                        <a:cs typeface="新宋体" panose="02010609030101010101" charset="-122"/>
                      </a:endParaRPr>
                    </a:p>
                    <a:p>
                      <a:pPr marL="40005" indent="0" algn="l" eaLnBrk="0" fontAlgn="base">
                        <a:lnSpc>
                          <a:spcPct val="100000"/>
                        </a:lnSpc>
                        <a:spcBef>
                          <a:spcPts val="500"/>
                        </a:spcBef>
                        <a:spcAft>
                          <a:spcPct val="0"/>
                        </a:spcAft>
                      </a:pPr>
                      <a:r>
                        <a:rPr lang="zh-CN" sz="2300" b="1">
                          <a:solidFill>
                            <a:srgbClr val="000000"/>
                          </a:solidFill>
                          <a:latin typeface="新宋体" panose="02010609030101010101" charset="-122"/>
                          <a:ea typeface="新宋体" panose="02010609030101010101" charset="-122"/>
                          <a:cs typeface="新宋体" panose="02010609030101010101" charset="-122"/>
                        </a:rPr>
                        <a:t>清政府颁布《钦定宪法大纲》；</a:t>
                      </a:r>
                      <a:r>
                        <a:rPr lang="en-US" altLang="zh-CN" sz="2300" b="1">
                          <a:solidFill>
                            <a:srgbClr val="000000"/>
                          </a:solidFill>
                          <a:latin typeface="新宋体" panose="02010609030101010101" charset="-122"/>
                          <a:ea typeface="新宋体" panose="02010609030101010101" charset="-122"/>
                          <a:cs typeface="新宋体" panose="02010609030101010101" charset="-122"/>
                        </a:rPr>
                        <a:t>1911</a:t>
                      </a:r>
                      <a:r>
                        <a:rPr lang="zh-CN" sz="2300" b="1">
                          <a:solidFill>
                            <a:srgbClr val="000000"/>
                          </a:solidFill>
                          <a:latin typeface="新宋体" panose="02010609030101010101" charset="-122"/>
                          <a:ea typeface="新宋体" panose="02010609030101010101" charset="-122"/>
                          <a:cs typeface="新宋体" panose="02010609030101010101" charset="-122"/>
                        </a:rPr>
                        <a:t>年</a:t>
                      </a:r>
                      <a:r>
                        <a:rPr lang="en-US" altLang="zh-CN" sz="2300" b="1">
                          <a:solidFill>
                            <a:srgbClr val="000000"/>
                          </a:solidFill>
                          <a:latin typeface="新宋体" panose="02010609030101010101" charset="-122"/>
                          <a:ea typeface="新宋体" panose="02010609030101010101" charset="-122"/>
                          <a:cs typeface="新宋体" panose="02010609030101010101" charset="-122"/>
                        </a:rPr>
                        <a:t>5</a:t>
                      </a:r>
                      <a:r>
                        <a:rPr lang="zh-CN" sz="2300" b="1">
                          <a:solidFill>
                            <a:srgbClr val="000000"/>
                          </a:solidFill>
                          <a:latin typeface="新宋体" panose="02010609030101010101" charset="-122"/>
                          <a:ea typeface="新宋体" panose="02010609030101010101" charset="-122"/>
                          <a:cs typeface="新宋体" panose="02010609030101010101" charset="-122"/>
                        </a:rPr>
                        <a:t>月，清政府组织</a:t>
                      </a:r>
                      <a:r>
                        <a:rPr lang="zh-CN" altLang="en-US" sz="2300" b="1">
                          <a:solidFill>
                            <a:srgbClr val="000000"/>
                          </a:solidFill>
                          <a:latin typeface="新宋体" panose="02010609030101010101" charset="-122"/>
                          <a:ea typeface="新宋体" panose="02010609030101010101" charset="-122"/>
                          <a:cs typeface="新宋体" panose="02010609030101010101" charset="-122"/>
                        </a:rPr>
                        <a:t>“皇族内阁”。</a:t>
                      </a:r>
                      <a:r>
                        <a:rPr lang="en-US" altLang="zh-CN" sz="2300" b="1">
                          <a:solidFill>
                            <a:srgbClr val="000000"/>
                          </a:solidFill>
                          <a:latin typeface="新宋体" panose="02010609030101010101" charset="-122"/>
                          <a:ea typeface="新宋体" panose="02010609030101010101" charset="-122"/>
                          <a:cs typeface="新宋体" panose="02010609030101010101" charset="-122"/>
                        </a:rPr>
                        <a:t>④</a:t>
                      </a:r>
                      <a:r>
                        <a:rPr lang="zh-CN" altLang="en-US" sz="2300" b="1">
                          <a:solidFill>
                            <a:srgbClr val="000000"/>
                          </a:solidFill>
                          <a:latin typeface="新宋体" panose="02010609030101010101" charset="-122"/>
                          <a:ea typeface="新宋体" panose="02010609030101010101" charset="-122"/>
                          <a:cs typeface="新宋体" panose="02010609030101010101" charset="-122"/>
                        </a:rPr>
                        <a:t>结果：</a:t>
                      </a:r>
                      <a:r>
                        <a:rPr lang="zh-CN" sz="2300" b="1">
                          <a:solidFill>
                            <a:srgbClr val="000000"/>
                          </a:solidFill>
                          <a:latin typeface="新宋体" panose="02010609030101010101" charset="-122"/>
                          <a:ea typeface="新宋体" panose="02010609030101010101" charset="-122"/>
                          <a:cs typeface="新宋体" panose="02010609030101010101" charset="-122"/>
                        </a:rPr>
                        <a:t>不少立宪派人士认识到清政府实无诚意推行立宪，转而支持革命。</a:t>
                      </a:r>
                      <a:endParaRPr lang="zh-CN" sz="23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
        <p:nvSpPr>
          <p:cNvPr id="7" name="矩形 6"/>
          <p:cNvSpPr/>
          <p:nvPr/>
        </p:nvSpPr>
        <p:spPr>
          <a:xfrm>
            <a:off x="1320800" y="1231265"/>
            <a:ext cx="10621645" cy="250317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3048635" y="3779520"/>
            <a:ext cx="8894445" cy="298132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圆角 9"/>
          <p:cNvSpPr/>
          <p:nvPr/>
        </p:nvSpPr>
        <p:spPr>
          <a:xfrm>
            <a:off x="557530" y="142875"/>
            <a:ext cx="1607820" cy="44196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2400" b="1" dirty="0">
                <a:solidFill>
                  <a:schemeClr val="tx1"/>
                </a:solidFill>
                <a:latin typeface="仿宋" panose="02010609060101010101" charset="-122"/>
                <a:ea typeface="仿宋" panose="02010609060101010101" charset="-122"/>
              </a:rPr>
              <a:t>教材内容</a:t>
            </a:r>
            <a:endParaRPr lang="en-US" altLang="zh-CN" sz="2400" b="1" dirty="0">
              <a:solidFill>
                <a:schemeClr val="tx1"/>
              </a:solidFill>
              <a:latin typeface="仿宋" panose="02010609060101010101" charset="-122"/>
              <a:ea typeface="仿宋" panose="02010609060101010101" charset="-122"/>
            </a:endParaRPr>
          </a:p>
        </p:txBody>
      </p:sp>
      <p:pic>
        <p:nvPicPr>
          <p:cNvPr id="3" name="图片 2"/>
          <p:cNvPicPr>
            <a:picLocks noChangeAspect="1"/>
          </p:cNvPicPr>
          <p:nvPr/>
        </p:nvPicPr>
        <p:blipFill>
          <a:blip r:embed="rId1"/>
          <a:stretch>
            <a:fillRect/>
          </a:stretch>
        </p:blipFill>
        <p:spPr>
          <a:xfrm>
            <a:off x="1063625" y="795020"/>
            <a:ext cx="10252075" cy="560324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6" name="矩形 5"/>
          <p:cNvSpPr/>
          <p:nvPr>
            <p:custDataLst>
              <p:tags r:id="rId2"/>
            </p:custDataLst>
          </p:nvPr>
        </p:nvSpPr>
        <p:spPr>
          <a:xfrm>
            <a:off x="638175" y="750570"/>
            <a:ext cx="11104245" cy="460375"/>
          </a:xfrm>
          <a:prstGeom prst="rect">
            <a:avLst/>
          </a:prstGeom>
        </p:spPr>
        <p:txBody>
          <a:bodyPr wrap="square">
            <a:spAutoFit/>
          </a:bodyPr>
          <a:p>
            <a:pPr marL="342900" indent="-342900" algn="ctr">
              <a:buFont typeface="Wingdings" panose="05000000000000000000" charset="0"/>
              <a:buChar char="p"/>
            </a:pP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sym typeface="Arial" panose="020B0604020202020204"/>
              </a:rPr>
              <a:t>近代国家出路的探索</a:t>
            </a:r>
            <a:r>
              <a:rPr lang="en-US" altLang="zh-CN" sz="2400" b="1" spc="150" dirty="0">
                <a:solidFill>
                  <a:srgbClr val="C00000"/>
                </a:solidFill>
                <a:latin typeface="微软雅黑" panose="020B0503020204020204" charset="-122"/>
                <a:ea typeface="微软雅黑" panose="020B0503020204020204" charset="-122"/>
                <a:sym typeface="Arial" panose="020B0604020202020204"/>
              </a:rPr>
              <a:t>——</a:t>
            </a:r>
            <a:r>
              <a:rPr lang="zh-CN" altLang="en-US" sz="2400" b="1" spc="150" dirty="0">
                <a:solidFill>
                  <a:srgbClr val="C00000"/>
                </a:solidFill>
                <a:latin typeface="微软雅黑" panose="020B0503020204020204" charset="-122"/>
                <a:ea typeface="微软雅黑" panose="020B0503020204020204" charset="-122"/>
              </a:rPr>
              <a:t>农民阶级挽救时局的努力</a:t>
            </a:r>
            <a:endParaRPr lang="zh-CN" altLang="en-US" sz="2400" b="1" spc="150" dirty="0">
              <a:solidFill>
                <a:srgbClr val="C00000"/>
              </a:solidFill>
              <a:latin typeface="微软雅黑" panose="020B0503020204020204" charset="-122"/>
              <a:ea typeface="微软雅黑" panose="020B0503020204020204" charset="-122"/>
            </a:endParaRPr>
          </a:p>
        </p:txBody>
      </p:sp>
      <p:graphicFrame>
        <p:nvGraphicFramePr>
          <p:cNvPr id="3" name="表格 2"/>
          <p:cNvGraphicFramePr/>
          <p:nvPr>
            <p:custDataLst>
              <p:tags r:id="rId3"/>
            </p:custDataLst>
          </p:nvPr>
        </p:nvGraphicFramePr>
        <p:xfrm>
          <a:off x="701675" y="1210945"/>
          <a:ext cx="11040745" cy="5275580"/>
        </p:xfrm>
        <a:graphic>
          <a:graphicData uri="http://schemas.openxmlformats.org/drawingml/2006/table">
            <a:tbl>
              <a:tblPr/>
              <a:tblGrid>
                <a:gridCol w="616585"/>
                <a:gridCol w="10424160"/>
              </a:tblGrid>
              <a:tr h="2106930">
                <a:tc>
                  <a:txBody>
                    <a:bodyPr/>
                    <a:p>
                      <a:pPr marL="99060" indent="0" algn="ctr">
                        <a:lnSpc>
                          <a:spcPct val="100000"/>
                        </a:lnSpc>
                        <a:spcBef>
                          <a:spcPct val="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太平</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41910" indent="0" algn="ctr" eaLnBrk="0" fontAlgn="base">
                        <a:lnSpc>
                          <a:spcPct val="100000"/>
                        </a:lnSpc>
                        <a:spcBef>
                          <a:spcPts val="1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天国</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35560" indent="0" algn="ctr" eaLnBrk="0" fontAlgn="base">
                        <a:lnSpc>
                          <a:spcPct val="100000"/>
                        </a:lnSpc>
                        <a:spcBef>
                          <a:spcPts val="1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运动</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noFill/>
                  </a:tcPr>
                </a:tc>
                <a:tc>
                  <a:txBody>
                    <a:bodyPr/>
                    <a:p>
                      <a:pPr marL="27940" indent="0" algn="l" eaLnBrk="0" fontAlgn="base">
                        <a:lnSpc>
                          <a:spcPct val="100000"/>
                        </a:lnSpc>
                        <a:spcBef>
                          <a:spcPts val="2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1</a:t>
                      </a:r>
                      <a:r>
                        <a:rPr lang="zh-CN" sz="2400" b="1">
                          <a:solidFill>
                            <a:srgbClr val="000000"/>
                          </a:solidFill>
                          <a:latin typeface="新宋体" panose="02010609030101010101" charset="-122"/>
                          <a:ea typeface="新宋体" panose="02010609030101010101" charset="-122"/>
                          <a:cs typeface="新宋体" panose="02010609030101010101" charset="-122"/>
                        </a:rPr>
                        <a:t>）背景：洪秀全吸收了基督教思想，提出了</a:t>
                      </a:r>
                      <a:r>
                        <a:rPr lang="zh-CN" altLang="en-US" sz="2400" b="1">
                          <a:solidFill>
                            <a:srgbClr val="000000"/>
                          </a:solidFill>
                          <a:latin typeface="新宋体" panose="02010609030101010101" charset="-122"/>
                          <a:ea typeface="新宋体" panose="02010609030101010101" charset="-122"/>
                          <a:cs typeface="新宋体" panose="02010609030101010101" charset="-122"/>
                        </a:rPr>
                        <a:t>“拜上</a:t>
                      </a:r>
                      <a:r>
                        <a:rPr lang="zh-CN" sz="2400" b="1">
                          <a:solidFill>
                            <a:srgbClr val="000000"/>
                          </a:solidFill>
                          <a:latin typeface="新宋体" panose="02010609030101010101" charset="-122"/>
                          <a:ea typeface="新宋体" panose="02010609030101010101" charset="-122"/>
                          <a:cs typeface="新宋体" panose="02010609030101010101" charset="-122"/>
                        </a:rPr>
                        <a:t>帝</a:t>
                      </a:r>
                      <a:r>
                        <a:rPr lang="zh-CN" altLang="en-US" sz="2400" b="1">
                          <a:solidFill>
                            <a:srgbClr val="000000"/>
                          </a:solidFill>
                          <a:latin typeface="新宋体" panose="02010609030101010101" charset="-122"/>
                          <a:ea typeface="新宋体" panose="02010609030101010101" charset="-122"/>
                          <a:cs typeface="新宋体" panose="02010609030101010101" charset="-122"/>
                        </a:rPr>
                        <a:t>”的主张。</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40005" indent="-12065" algn="l" eaLnBrk="0" fontAlgn="base">
                        <a:lnSpc>
                          <a:spcPct val="100000"/>
                        </a:lnSpc>
                        <a:spcBef>
                          <a:spcPts val="1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2</a:t>
                      </a:r>
                      <a:r>
                        <a:rPr lang="zh-CN" altLang="en-US" sz="2400" b="1">
                          <a:solidFill>
                            <a:srgbClr val="000000"/>
                          </a:solidFill>
                          <a:latin typeface="新宋体" panose="02010609030101010101" charset="-122"/>
                          <a:ea typeface="新宋体" panose="02010609030101010101" charset="-122"/>
                          <a:cs typeface="新宋体" panose="02010609030101010101" charset="-122"/>
                        </a:rPr>
                        <a:t>）过程：金田村起义</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占领武昌</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占领南京</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北伐、西征</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天京变乱</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浦 </a:t>
                      </a:r>
                      <a:r>
                        <a:rPr lang="zh-CN" sz="2400" b="1">
                          <a:solidFill>
                            <a:srgbClr val="000000"/>
                          </a:solidFill>
                          <a:latin typeface="新宋体" panose="02010609030101010101" charset="-122"/>
                          <a:ea typeface="新宋体" panose="02010609030101010101" charset="-122"/>
                          <a:cs typeface="新宋体" panose="02010609030101010101" charset="-122"/>
                        </a:rPr>
                        <a:t>口、三河大捷</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安庆</a:t>
                      </a:r>
                      <a:r>
                        <a:rPr lang="zh-CN" sz="2400" b="1">
                          <a:solidFill>
                            <a:srgbClr val="000000"/>
                          </a:solidFill>
                          <a:latin typeface="新宋体" panose="02010609030101010101" charset="-122"/>
                          <a:ea typeface="新宋体" panose="02010609030101010101" charset="-122"/>
                          <a:cs typeface="新宋体" panose="02010609030101010101" charset="-122"/>
                        </a:rPr>
                        <a:t>战役</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天京陷落。</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7940" indent="0" algn="l" eaLnBrk="0" fontAlgn="base">
                        <a:lnSpc>
                          <a:spcPct val="100000"/>
                        </a:lnSpc>
                        <a:spcBef>
                          <a:spcPct val="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3</a:t>
                      </a:r>
                      <a:r>
                        <a:rPr lang="zh-CN" altLang="en-US" sz="2400" b="1">
                          <a:solidFill>
                            <a:srgbClr val="000000"/>
                          </a:solidFill>
                          <a:latin typeface="新宋体" panose="02010609030101010101" charset="-122"/>
                          <a:ea typeface="新宋体" panose="02010609030101010101" charset="-122"/>
                          <a:cs typeface="新宋体" panose="02010609030101010101" charset="-122"/>
                        </a:rPr>
                        <a:t>）纲领：</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天朝田亩制度</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资政新篇</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，都未能实施。</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7940" indent="0" algn="l" eaLnBrk="0" fontAlgn="base">
                        <a:lnSpc>
                          <a:spcPct val="100000"/>
                        </a:lnSpc>
                        <a:spcBef>
                          <a:spcPts val="1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4</a:t>
                      </a:r>
                      <a:r>
                        <a:rPr lang="zh-CN" altLang="en-US" sz="2400" b="1">
                          <a:solidFill>
                            <a:srgbClr val="000000"/>
                          </a:solidFill>
                          <a:latin typeface="新宋体" panose="02010609030101010101" charset="-122"/>
                          <a:ea typeface="新宋体" panose="02010609030101010101" charset="-122"/>
                          <a:cs typeface="新宋体" panose="02010609030101010101" charset="-122"/>
                        </a:rPr>
                        <a:t>）失败原因：</a:t>
                      </a:r>
                      <a:r>
                        <a:rPr lang="zh-CN" sz="2400" b="1">
                          <a:solidFill>
                            <a:srgbClr val="000000"/>
                          </a:solidFill>
                          <a:latin typeface="新宋体" panose="02010609030101010101" charset="-122"/>
                          <a:ea typeface="新宋体" panose="02010609030101010101" charset="-122"/>
                          <a:cs typeface="新宋体" panose="02010609030101010101" charset="-122"/>
                        </a:rPr>
                        <a:t>由于农民阶级的历史局限性，缺乏科学思想理论的指导，没有先进阶级的领导。</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34290" indent="-6350" algn="l" eaLnBrk="0" fontAlgn="base">
                        <a:lnSpc>
                          <a:spcPct val="100000"/>
                        </a:lnSpc>
                        <a:spcBef>
                          <a:spcPts val="1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5</a:t>
                      </a:r>
                      <a:r>
                        <a:rPr lang="zh-CN" altLang="en-US" sz="2400" b="1">
                          <a:solidFill>
                            <a:srgbClr val="000000"/>
                          </a:solidFill>
                          <a:latin typeface="新宋体" panose="02010609030101010101" charset="-122"/>
                          <a:ea typeface="新宋体" panose="02010609030101010101" charset="-122"/>
                          <a:cs typeface="新宋体" panose="02010609030101010101" charset="-122"/>
                        </a:rPr>
                        <a:t>）影响：沉重打击了清王朝的统治，引起政治和权力结构的变化。湘淮系官僚集团崛</a:t>
                      </a:r>
                      <a:r>
                        <a:rPr lang="zh-CN" sz="2400" b="1">
                          <a:solidFill>
                            <a:srgbClr val="000000"/>
                          </a:solidFill>
                          <a:latin typeface="新宋体" panose="02010609030101010101" charset="-122"/>
                          <a:ea typeface="新宋体" panose="02010609030101010101" charset="-122"/>
                          <a:cs typeface="新宋体" panose="02010609030101010101" charset="-122"/>
                        </a:rPr>
                        <a:t>起，中央权力下移</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2286000">
                <a:tc>
                  <a:txBody>
                    <a:bodyPr/>
                    <a:p>
                      <a:pPr marL="99060" indent="0" algn="ctr" eaLnBrk="0" fontAlgn="base">
                        <a:lnSpc>
                          <a:spcPct val="100000"/>
                        </a:lnSpc>
                        <a:spcBef>
                          <a:spcPct val="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义和</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102235" indent="-48895" algn="ctr" eaLnBrk="0" fontAlgn="base">
                        <a:lnSpc>
                          <a:spcPct val="100000"/>
                        </a:lnSpc>
                        <a:spcBef>
                          <a:spcPts val="1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团运</a:t>
                      </a:r>
                      <a:r>
                        <a:rPr lang="zh-CN" altLang="en-US" sz="2400" b="1">
                          <a:solidFill>
                            <a:srgbClr val="000000"/>
                          </a:solidFill>
                          <a:latin typeface="新宋体" panose="02010609030101010101" charset="-122"/>
                          <a:ea typeface="新宋体" panose="02010609030101010101" charset="-122"/>
                          <a:cs typeface="新宋体" panose="02010609030101010101" charset="-122"/>
                        </a:rPr>
                        <a:t> </a:t>
                      </a:r>
                      <a:r>
                        <a:rPr lang="zh-CN" sz="2400" b="1">
                          <a:solidFill>
                            <a:srgbClr val="000000"/>
                          </a:solidFill>
                          <a:latin typeface="新宋体" panose="02010609030101010101" charset="-122"/>
                          <a:ea typeface="新宋体" panose="02010609030101010101" charset="-122"/>
                          <a:cs typeface="新宋体" panose="02010609030101010101" charset="-122"/>
                        </a:rPr>
                        <a:t>动</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a:solidFill>
                        <a:schemeClr val="tx1"/>
                      </a:solidFill>
                      <a:prstDash val="solid"/>
                    </a:lnB>
                    <a:noFill/>
                  </a:tcPr>
                </a:tc>
                <a:tc>
                  <a:txBody>
                    <a:bodyPr/>
                    <a:p>
                      <a:pPr marL="27940" indent="0" algn="l" eaLnBrk="0" fontAlgn="base">
                        <a:lnSpc>
                          <a:spcPct val="100000"/>
                        </a:lnSpc>
                        <a:spcBef>
                          <a:spcPts val="2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1</a:t>
                      </a:r>
                      <a:r>
                        <a:rPr lang="zh-CN" sz="2400" b="1">
                          <a:solidFill>
                            <a:srgbClr val="000000"/>
                          </a:solidFill>
                          <a:latin typeface="新宋体" panose="02010609030101010101" charset="-122"/>
                          <a:ea typeface="新宋体" panose="02010609030101010101" charset="-122"/>
                          <a:cs typeface="新宋体" panose="02010609030101010101" charset="-122"/>
                        </a:rPr>
                        <a:t>）背景：西方列强掀起了瓜分中国的狂潮，民族危机日益加剧。</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27940" indent="0" algn="l" eaLnBrk="0" fontAlgn="base">
                        <a:lnSpc>
                          <a:spcPct val="100000"/>
                        </a:lnSpc>
                        <a:spcBef>
                          <a:spcPts val="1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2</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zh-CN" sz="2400" b="1">
                          <a:solidFill>
                            <a:srgbClr val="000000"/>
                          </a:solidFill>
                          <a:latin typeface="新宋体" panose="02010609030101010101" charset="-122"/>
                          <a:ea typeface="新宋体" panose="02010609030101010101" charset="-122"/>
                          <a:cs typeface="新宋体" panose="02010609030101010101" charset="-122"/>
                        </a:rPr>
                        <a:t>口号：</a:t>
                      </a:r>
                      <a:r>
                        <a:rPr lang="zh-CN" altLang="en-US" sz="2400" b="1">
                          <a:solidFill>
                            <a:srgbClr val="000000"/>
                          </a:solidFill>
                          <a:latin typeface="新宋体" panose="02010609030101010101" charset="-122"/>
                          <a:ea typeface="新宋体" panose="02010609030101010101" charset="-122"/>
                          <a:cs typeface="新宋体" panose="02010609030101010101" charset="-122"/>
                        </a:rPr>
                        <a:t>“扶清灭洋”。</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7940" indent="0" algn="l" eaLnBrk="0" fontAlgn="base">
                        <a:lnSpc>
                          <a:spcPct val="100000"/>
                        </a:lnSpc>
                        <a:spcBef>
                          <a:spcPts val="1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3</a:t>
                      </a:r>
                      <a:r>
                        <a:rPr lang="zh-CN" altLang="en-US" sz="2400" b="1">
                          <a:solidFill>
                            <a:srgbClr val="000000"/>
                          </a:solidFill>
                          <a:latin typeface="新宋体" panose="02010609030101010101" charset="-122"/>
                          <a:ea typeface="新宋体" panose="02010609030101010101" charset="-122"/>
                          <a:cs typeface="新宋体" panose="02010609030101010101" charset="-122"/>
                        </a:rPr>
                        <a:t>）结果：</a:t>
                      </a:r>
                      <a:r>
                        <a:rPr lang="zh-CN" sz="2400" b="1">
                          <a:solidFill>
                            <a:srgbClr val="000000"/>
                          </a:solidFill>
                          <a:latin typeface="新宋体" panose="02010609030101010101" charset="-122"/>
                          <a:ea typeface="新宋体" panose="02010609030101010101" charset="-122"/>
                          <a:cs typeface="新宋体" panose="02010609030101010101" charset="-122"/>
                        </a:rPr>
                        <a:t>中外势力联合镇压下失败。</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41910" indent="-13970" algn="l" eaLnBrk="0" fontAlgn="base">
                        <a:lnSpc>
                          <a:spcPct val="100000"/>
                        </a:lnSpc>
                        <a:spcBef>
                          <a:spcPct val="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4</a:t>
                      </a:r>
                      <a:r>
                        <a:rPr lang="zh-CN" altLang="en-US" sz="2400" b="1">
                          <a:solidFill>
                            <a:srgbClr val="000000"/>
                          </a:solidFill>
                          <a:latin typeface="新宋体" panose="02010609030101010101" charset="-122"/>
                          <a:ea typeface="新宋体" panose="02010609030101010101" charset="-122"/>
                          <a:cs typeface="新宋体" panose="02010609030101010101" charset="-122"/>
                        </a:rPr>
                        <a:t>）评价：具有强烈的反帝爱国倾向，它所展现的中国人民不畏强暴的牺牲精神，打破</a:t>
                      </a:r>
                      <a:r>
                        <a:rPr lang="zh-CN" sz="2400" b="1">
                          <a:solidFill>
                            <a:srgbClr val="000000"/>
                          </a:solidFill>
                          <a:latin typeface="新宋体" panose="02010609030101010101" charset="-122"/>
                          <a:ea typeface="新宋体" panose="02010609030101010101" charset="-122"/>
                          <a:cs typeface="新宋体" panose="02010609030101010101" charset="-122"/>
                        </a:rPr>
                        <a:t>了帝国主义列强瓜分中国的幻想。存在明显的盲目排外行为；无法阻止中国滑向半殖民地的深渊。</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12700" cap="flat" cmpd="sng">
                      <a:solidFill>
                        <a:schemeClr val="tx1"/>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
        <p:nvSpPr>
          <p:cNvPr id="7" name="矩形 6"/>
          <p:cNvSpPr/>
          <p:nvPr/>
        </p:nvSpPr>
        <p:spPr>
          <a:xfrm>
            <a:off x="1373505" y="1256665"/>
            <a:ext cx="10284460" cy="287909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1372870" y="4185920"/>
            <a:ext cx="10285095" cy="22396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6" name="矩形 5"/>
          <p:cNvSpPr/>
          <p:nvPr>
            <p:custDataLst>
              <p:tags r:id="rId2"/>
            </p:custDataLst>
          </p:nvPr>
        </p:nvSpPr>
        <p:spPr>
          <a:xfrm>
            <a:off x="638175" y="750570"/>
            <a:ext cx="11104245" cy="460375"/>
          </a:xfrm>
          <a:prstGeom prst="rect">
            <a:avLst/>
          </a:prstGeom>
        </p:spPr>
        <p:txBody>
          <a:bodyPr wrap="square">
            <a:spAutoFit/>
          </a:bodyPr>
          <a:p>
            <a:pPr marL="342900" indent="-342900" algn="ctr">
              <a:buFont typeface="Wingdings" panose="05000000000000000000" charset="0"/>
              <a:buChar char="p"/>
            </a:pP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sym typeface="Arial" panose="020B0604020202020204"/>
              </a:rPr>
              <a:t>近代国家出路的探索</a:t>
            </a:r>
            <a:r>
              <a:rPr lang="en-US" altLang="zh-CN" sz="2400" b="1" spc="150" dirty="0">
                <a:solidFill>
                  <a:srgbClr val="C00000"/>
                </a:solidFill>
                <a:latin typeface="微软雅黑" panose="020B0503020204020204" charset="-122"/>
                <a:ea typeface="微软雅黑" panose="020B0503020204020204" charset="-122"/>
                <a:sym typeface="Arial" panose="020B0604020202020204"/>
              </a:rPr>
              <a:t>——</a:t>
            </a:r>
            <a:r>
              <a:rPr lang="zh-CN" altLang="en-US" sz="2400" b="1" spc="150" dirty="0">
                <a:solidFill>
                  <a:srgbClr val="C00000"/>
                </a:solidFill>
                <a:latin typeface="微软雅黑" panose="020B0503020204020204" charset="-122"/>
                <a:ea typeface="微软雅黑" panose="020B0503020204020204" charset="-122"/>
              </a:rPr>
              <a:t>资产阶级挽救时局的努力</a:t>
            </a:r>
            <a:endParaRPr lang="zh-CN" altLang="en-US" sz="2400" b="1" spc="150" dirty="0">
              <a:solidFill>
                <a:srgbClr val="C00000"/>
              </a:solidFill>
              <a:latin typeface="微软雅黑" panose="020B0503020204020204" charset="-122"/>
              <a:ea typeface="微软雅黑" panose="020B0503020204020204" charset="-122"/>
            </a:endParaRPr>
          </a:p>
        </p:txBody>
      </p:sp>
      <p:graphicFrame>
        <p:nvGraphicFramePr>
          <p:cNvPr id="3" name="表格 2"/>
          <p:cNvGraphicFramePr/>
          <p:nvPr>
            <p:custDataLst>
              <p:tags r:id="rId3"/>
            </p:custDataLst>
          </p:nvPr>
        </p:nvGraphicFramePr>
        <p:xfrm>
          <a:off x="701675" y="1210945"/>
          <a:ext cx="11040745" cy="5275580"/>
        </p:xfrm>
        <a:graphic>
          <a:graphicData uri="http://schemas.openxmlformats.org/drawingml/2006/table">
            <a:tbl>
              <a:tblPr/>
              <a:tblGrid>
                <a:gridCol w="616585"/>
                <a:gridCol w="10424160"/>
              </a:tblGrid>
              <a:tr h="2106930">
                <a:tc>
                  <a:txBody>
                    <a:bodyPr/>
                    <a:p>
                      <a:pPr marL="105410" indent="0">
                        <a:lnSpc>
                          <a:spcPct val="100000"/>
                        </a:lnSpc>
                        <a:spcBef>
                          <a:spcPct val="0"/>
                        </a:spcBef>
                        <a:spcAft>
                          <a:spcPct val="0"/>
                        </a:spcAft>
                      </a:pPr>
                      <a:endParaRPr lang="en-US" altLang="zh-CN" sz="2400" b="1">
                        <a:solidFill>
                          <a:srgbClr val="000000"/>
                        </a:solidFill>
                        <a:latin typeface="新宋体" panose="02010609030101010101" charset="-122"/>
                        <a:ea typeface="新宋体" panose="02010609030101010101" charset="-122"/>
                      </a:endParaRPr>
                    </a:p>
                    <a:p>
                      <a:pPr marL="59055" indent="0" algn="l" eaLnBrk="0" fontAlgn="base">
                        <a:lnSpc>
                          <a:spcPct val="100000"/>
                        </a:lnSpc>
                        <a:spcBef>
                          <a:spcPts val="300"/>
                        </a:spcBef>
                        <a:spcAft>
                          <a:spcPct val="0"/>
                        </a:spcAft>
                      </a:pPr>
                      <a:r>
                        <a:rPr lang="zh-CN" sz="2400" b="1">
                          <a:solidFill>
                            <a:srgbClr val="000000"/>
                          </a:solidFill>
                          <a:latin typeface="新宋体" panose="02010609030101010101" charset="-122"/>
                          <a:ea typeface="新宋体" panose="02010609030101010101" charset="-122"/>
                        </a:rPr>
                        <a:t>维新</a:t>
                      </a:r>
                      <a:endParaRPr lang="zh-CN" sz="2400" b="1">
                        <a:solidFill>
                          <a:srgbClr val="000000"/>
                        </a:solidFill>
                        <a:latin typeface="新宋体" panose="02010609030101010101" charset="-122"/>
                        <a:ea typeface="新宋体" panose="02010609030101010101" charset="-122"/>
                      </a:endParaRPr>
                    </a:p>
                    <a:p>
                      <a:pPr marL="59055" indent="0" algn="l" eaLnBrk="0" fontAlgn="base">
                        <a:lnSpc>
                          <a:spcPct val="100000"/>
                        </a:lnSpc>
                        <a:spcBef>
                          <a:spcPts val="400"/>
                        </a:spcBef>
                        <a:spcAft>
                          <a:spcPct val="0"/>
                        </a:spcAft>
                      </a:pPr>
                      <a:r>
                        <a:rPr lang="zh-CN" sz="2400" b="1">
                          <a:solidFill>
                            <a:srgbClr val="000000"/>
                          </a:solidFill>
                          <a:latin typeface="新宋体" panose="02010609030101010101" charset="-122"/>
                          <a:ea typeface="新宋体" panose="02010609030101010101" charset="-122"/>
                        </a:rPr>
                        <a:t>变法</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noFill/>
                  </a:tcPr>
                </a:tc>
                <a:tc>
                  <a:txBody>
                    <a:bodyPr/>
                    <a:p>
                      <a:pPr marL="26670" indent="0" algn="l" eaLnBrk="0" fontAlgn="base">
                        <a:lnSpc>
                          <a:spcPct val="100000"/>
                        </a:lnSpc>
                        <a:spcBef>
                          <a:spcPts val="2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1</a:t>
                      </a:r>
                      <a:r>
                        <a:rPr lang="zh-CN" sz="2400" b="1">
                          <a:solidFill>
                            <a:srgbClr val="000000"/>
                          </a:solidFill>
                          <a:latin typeface="新宋体" panose="02010609030101010101" charset="-122"/>
                          <a:ea typeface="新宋体" panose="02010609030101010101" charset="-122"/>
                          <a:cs typeface="新宋体" panose="02010609030101010101" charset="-122"/>
                        </a:rPr>
                        <a:t>）背景：甲午中日战争战败，被迫签订《马关条约》，民族危机加深。</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26670" indent="0" algn="l" eaLnBrk="0" fontAlgn="base">
                        <a:lnSpc>
                          <a:spcPct val="100000"/>
                        </a:lnSpc>
                        <a:spcBef>
                          <a:spcPts val="2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2</a:t>
                      </a:r>
                      <a:r>
                        <a:rPr lang="zh-CN" altLang="en-US" sz="2400" b="1">
                          <a:solidFill>
                            <a:srgbClr val="000000"/>
                          </a:solidFill>
                          <a:latin typeface="新宋体" panose="02010609030101010101" charset="-122"/>
                          <a:ea typeface="新宋体" panose="02010609030101010101" charset="-122"/>
                          <a:cs typeface="新宋体" panose="02010609030101010101" charset="-122"/>
                        </a:rPr>
                        <a:t>）过程：“公车上书”（拉开了序幕）</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颁布“</a:t>
                      </a:r>
                      <a:r>
                        <a:rPr lang="zh-CN" sz="2400" b="1">
                          <a:solidFill>
                            <a:srgbClr val="000000"/>
                          </a:solidFill>
                          <a:latin typeface="新宋体" panose="02010609030101010101" charset="-122"/>
                          <a:ea typeface="新宋体" panose="02010609030101010101" charset="-122"/>
                          <a:cs typeface="新宋体" panose="02010609030101010101" charset="-122"/>
                        </a:rPr>
                        <a:t>明定国是</a:t>
                      </a:r>
                      <a:r>
                        <a:rPr lang="zh-CN" altLang="en-US" sz="2400" b="1">
                          <a:solidFill>
                            <a:srgbClr val="000000"/>
                          </a:solidFill>
                          <a:latin typeface="新宋体" panose="02010609030101010101" charset="-122"/>
                          <a:ea typeface="新宋体" panose="02010609030101010101" charset="-122"/>
                          <a:cs typeface="新宋体" panose="02010609030101010101" charset="-122"/>
                        </a:rPr>
                        <a:t>”诏书（</a:t>
                      </a:r>
                      <a:r>
                        <a:rPr lang="zh-CN" sz="2400" b="1">
                          <a:solidFill>
                            <a:srgbClr val="000000"/>
                          </a:solidFill>
                          <a:latin typeface="新宋体" panose="02010609030101010101" charset="-122"/>
                          <a:ea typeface="新宋体" panose="02010609030101010101" charset="-122"/>
                          <a:cs typeface="新宋体" panose="02010609030101010101" charset="-122"/>
                        </a:rPr>
                        <a:t>变法开始）</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百</a:t>
                      </a:r>
                      <a:r>
                        <a:rPr lang="zh-CN" sz="2400" b="1">
                          <a:solidFill>
                            <a:srgbClr val="000000"/>
                          </a:solidFill>
                          <a:latin typeface="新宋体" panose="02010609030101010101" charset="-122"/>
                          <a:ea typeface="新宋体" panose="02010609030101010101" charset="-122"/>
                          <a:cs typeface="新宋体" panose="02010609030101010101" charset="-122"/>
                        </a:rPr>
                        <a:t>日维新</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zh-CN" sz="2400" b="1">
                          <a:solidFill>
                            <a:srgbClr val="000000"/>
                          </a:solidFill>
                          <a:latin typeface="新宋体" panose="02010609030101010101" charset="-122"/>
                          <a:ea typeface="新宋体" panose="02010609030101010101" charset="-122"/>
                          <a:cs typeface="新宋体" panose="02010609030101010101" charset="-122"/>
                        </a:rPr>
                        <a:t>（变法高潮）</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戊戌政变（</a:t>
                      </a:r>
                      <a:r>
                        <a:rPr lang="zh-CN" sz="2400" b="1">
                          <a:solidFill>
                            <a:srgbClr val="000000"/>
                          </a:solidFill>
                          <a:latin typeface="新宋体" panose="02010609030101010101" charset="-122"/>
                          <a:ea typeface="新宋体" panose="02010609030101010101" charset="-122"/>
                          <a:cs typeface="新宋体" panose="02010609030101010101" charset="-122"/>
                        </a:rPr>
                        <a:t>变法失败）。</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30480" indent="-3810" algn="l" eaLnBrk="0" fontAlgn="base">
                        <a:lnSpc>
                          <a:spcPct val="100000"/>
                        </a:lnSpc>
                        <a:spcBef>
                          <a:spcPts val="1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3</a:t>
                      </a:r>
                      <a:r>
                        <a:rPr lang="zh-CN" altLang="en-US" sz="2400" b="1">
                          <a:solidFill>
                            <a:srgbClr val="000000"/>
                          </a:solidFill>
                          <a:latin typeface="新宋体" panose="02010609030101010101" charset="-122"/>
                          <a:ea typeface="新宋体" panose="02010609030101010101" charset="-122"/>
                          <a:cs typeface="新宋体" panose="02010609030101010101" charset="-122"/>
                        </a:rPr>
                        <a:t>）评价：推动了中国民族资本主义的发展和新思想的传播；在一定程度上冲击了旧式官僚体制。</a:t>
                      </a:r>
                      <a:r>
                        <a:rPr lang="zh-CN" sz="2400" b="1">
                          <a:solidFill>
                            <a:srgbClr val="000000"/>
                          </a:solidFill>
                          <a:latin typeface="新宋体" panose="02010609030101010101" charset="-122"/>
                          <a:ea typeface="新宋体" panose="02010609030101010101" charset="-122"/>
                          <a:cs typeface="新宋体" panose="02010609030101010101" charset="-122"/>
                        </a:rPr>
                        <a:t>但未能实现预期目标，以失败告终</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2286000">
                <a:tc>
                  <a:txBody>
                    <a:bodyPr/>
                    <a:p>
                      <a:pPr marL="105410" indent="0" algn="l" eaLnBrk="0" fontAlgn="base">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105410" indent="0" algn="l" eaLnBrk="0" fontAlgn="base">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105410" indent="0" algn="l" eaLnBrk="0" fontAlgn="base">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54610" indent="0" algn="l" eaLnBrk="0" fontAlgn="base">
                        <a:lnSpc>
                          <a:spcPct val="100000"/>
                        </a:lnSpc>
                        <a:spcBef>
                          <a:spcPts val="3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辛亥</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48895" indent="0" algn="l" eaLnBrk="0" fontAlgn="base">
                        <a:lnSpc>
                          <a:spcPct val="100000"/>
                        </a:lnSpc>
                        <a:spcBef>
                          <a:spcPts val="3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革命</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a:solidFill>
                        <a:schemeClr val="tx1"/>
                      </a:solidFill>
                      <a:prstDash val="solid"/>
                    </a:lnB>
                    <a:noFill/>
                  </a:tcPr>
                </a:tc>
                <a:tc>
                  <a:txBody>
                    <a:bodyPr/>
                    <a:p>
                      <a:pPr marL="32385" indent="-5715" algn="l" eaLnBrk="0" fontAlgn="base">
                        <a:lnSpc>
                          <a:spcPct val="100000"/>
                        </a:lnSpc>
                        <a:spcBef>
                          <a:spcPts val="2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1</a:t>
                      </a:r>
                      <a:r>
                        <a:rPr lang="zh-CN" altLang="en-US" sz="2400" b="1">
                          <a:solidFill>
                            <a:srgbClr val="000000"/>
                          </a:solidFill>
                          <a:latin typeface="新宋体" panose="02010609030101010101" charset="-122"/>
                          <a:ea typeface="新宋体" panose="02010609030101010101" charset="-122"/>
                          <a:cs typeface="新宋体" panose="02010609030101010101" charset="-122"/>
                        </a:rPr>
                        <a:t>）开始：</a:t>
                      </a:r>
                      <a:r>
                        <a:rPr lang="en-US" altLang="zh-CN" sz="2400" b="1">
                          <a:solidFill>
                            <a:srgbClr val="000000"/>
                          </a:solidFill>
                          <a:latin typeface="新宋体" panose="02010609030101010101" charset="-122"/>
                          <a:ea typeface="新宋体" panose="02010609030101010101" charset="-122"/>
                          <a:cs typeface="新宋体" panose="02010609030101010101" charset="-122"/>
                        </a:rPr>
                        <a:t>1911</a:t>
                      </a:r>
                      <a:r>
                        <a:rPr lang="zh-CN" sz="2400" b="1">
                          <a:solidFill>
                            <a:srgbClr val="000000"/>
                          </a:solidFill>
                          <a:latin typeface="新宋体" panose="02010609030101010101" charset="-122"/>
                          <a:ea typeface="新宋体" panose="02010609030101010101" charset="-122"/>
                          <a:cs typeface="新宋体" panose="02010609030101010101" charset="-122"/>
                        </a:rPr>
                        <a:t>年</a:t>
                      </a:r>
                      <a:r>
                        <a:rPr lang="en-US" altLang="zh-CN" sz="2400" b="1">
                          <a:solidFill>
                            <a:srgbClr val="000000"/>
                          </a:solidFill>
                          <a:latin typeface="新宋体" panose="02010609030101010101" charset="-122"/>
                          <a:ea typeface="新宋体" panose="02010609030101010101" charset="-122"/>
                          <a:cs typeface="新宋体" panose="02010609030101010101" charset="-122"/>
                        </a:rPr>
                        <a:t>10</a:t>
                      </a:r>
                      <a:r>
                        <a:rPr lang="zh-CN" sz="2400" b="1">
                          <a:solidFill>
                            <a:srgbClr val="000000"/>
                          </a:solidFill>
                          <a:latin typeface="新宋体" panose="02010609030101010101" charset="-122"/>
                          <a:ea typeface="新宋体" panose="02010609030101010101" charset="-122"/>
                          <a:cs typeface="新宋体" panose="02010609030101010101" charset="-122"/>
                        </a:rPr>
                        <a:t>月</a:t>
                      </a:r>
                      <a:r>
                        <a:rPr lang="en-US" altLang="zh-CN" sz="2400" b="1">
                          <a:solidFill>
                            <a:srgbClr val="000000"/>
                          </a:solidFill>
                          <a:latin typeface="新宋体" panose="02010609030101010101" charset="-122"/>
                          <a:ea typeface="新宋体" panose="02010609030101010101" charset="-122"/>
                          <a:cs typeface="新宋体" panose="02010609030101010101" charset="-122"/>
                        </a:rPr>
                        <a:t>10 </a:t>
                      </a:r>
                      <a:r>
                        <a:rPr lang="zh-CN" altLang="en-US" sz="2400" b="1">
                          <a:solidFill>
                            <a:srgbClr val="000000"/>
                          </a:solidFill>
                          <a:latin typeface="新宋体" panose="02010609030101010101" charset="-122"/>
                          <a:ea typeface="新宋体" panose="02010609030101010101" charset="-122"/>
                          <a:cs typeface="新宋体" panose="02010609030101010101" charset="-122"/>
                        </a:rPr>
                        <a:t>日，武昌起义爆发，起义军控制了武汉三镇，并成立湖北军政府</a:t>
                      </a:r>
                      <a:r>
                        <a:rPr lang="zh-CN" sz="2400" b="1">
                          <a:solidFill>
                            <a:srgbClr val="000000"/>
                          </a:solidFill>
                          <a:latin typeface="新宋体" panose="02010609030101010101" charset="-122"/>
                          <a:ea typeface="新宋体" panose="02010609030101010101" charset="-122"/>
                          <a:cs typeface="新宋体" panose="02010609030101010101" charset="-122"/>
                        </a:rPr>
                        <a:t>，推黎元洪为都督。</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26670" indent="0" algn="l" eaLnBrk="0" fontAlgn="base">
                        <a:lnSpc>
                          <a:spcPct val="100000"/>
                        </a:lnSpc>
                        <a:spcBef>
                          <a:spcPts val="1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2</a:t>
                      </a:r>
                      <a:r>
                        <a:rPr lang="zh-CN" altLang="en-US" sz="2400" b="1">
                          <a:solidFill>
                            <a:srgbClr val="000000"/>
                          </a:solidFill>
                          <a:latin typeface="新宋体" panose="02010609030101010101" charset="-122"/>
                          <a:ea typeface="新宋体" panose="02010609030101010101" charset="-122"/>
                          <a:cs typeface="新宋体" panose="02010609030101010101" charset="-122"/>
                        </a:rPr>
                        <a:t>）发展：湖南、广东等 </a:t>
                      </a:r>
                      <a:r>
                        <a:rPr lang="en-US" altLang="zh-CN" sz="2400" b="1">
                          <a:solidFill>
                            <a:srgbClr val="000000"/>
                          </a:solidFill>
                          <a:latin typeface="新宋体" panose="02010609030101010101" charset="-122"/>
                          <a:ea typeface="新宋体" panose="02010609030101010101" charset="-122"/>
                          <a:cs typeface="新宋体" panose="02010609030101010101" charset="-122"/>
                        </a:rPr>
                        <a:t>14 </a:t>
                      </a:r>
                      <a:r>
                        <a:rPr lang="zh-CN" sz="2400" b="1">
                          <a:solidFill>
                            <a:srgbClr val="000000"/>
                          </a:solidFill>
                          <a:latin typeface="新宋体" panose="02010609030101010101" charset="-122"/>
                          <a:ea typeface="新宋体" panose="02010609030101010101" charset="-122"/>
                          <a:cs typeface="新宋体" panose="02010609030101010101" charset="-122"/>
                        </a:rPr>
                        <a:t>个省和上海纷纷宣布脱离清政府独立，清政府统治土崩瓦解。</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37465" indent="-10795" algn="l" eaLnBrk="0" fontAlgn="base">
                        <a:lnSpc>
                          <a:spcPct val="100000"/>
                        </a:lnSpc>
                        <a:spcBef>
                          <a:spcPts val="2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3</a:t>
                      </a:r>
                      <a:r>
                        <a:rPr lang="zh-CN" altLang="en-US" sz="2400" b="1">
                          <a:solidFill>
                            <a:srgbClr val="000000"/>
                          </a:solidFill>
                          <a:latin typeface="新宋体" panose="02010609030101010101" charset="-122"/>
                          <a:ea typeface="新宋体" panose="02010609030101010101" charset="-122"/>
                          <a:cs typeface="新宋体" panose="02010609030101010101" charset="-122"/>
                        </a:rPr>
                        <a:t>）结果：</a:t>
                      </a:r>
                      <a:r>
                        <a:rPr lang="en-US" altLang="zh-CN" sz="2400" b="1">
                          <a:solidFill>
                            <a:srgbClr val="000000"/>
                          </a:solidFill>
                          <a:latin typeface="新宋体" panose="02010609030101010101" charset="-122"/>
                          <a:ea typeface="新宋体" panose="02010609030101010101" charset="-122"/>
                          <a:cs typeface="新宋体" panose="02010609030101010101" charset="-122"/>
                        </a:rPr>
                        <a:t>①</a:t>
                      </a:r>
                      <a:r>
                        <a:rPr lang="zh-CN" altLang="en-US" sz="2400" b="1">
                          <a:solidFill>
                            <a:srgbClr val="000000"/>
                          </a:solidFill>
                          <a:latin typeface="新宋体" panose="02010609030101010101" charset="-122"/>
                          <a:ea typeface="新宋体" panose="02010609030101010101" charset="-122"/>
                          <a:cs typeface="新宋体" panose="02010609030101010101" charset="-122"/>
                        </a:rPr>
                        <a:t>中华民国临时政府成立：</a:t>
                      </a:r>
                      <a:r>
                        <a:rPr lang="en-US" altLang="zh-CN" sz="2400" b="1">
                          <a:solidFill>
                            <a:srgbClr val="000000"/>
                          </a:solidFill>
                          <a:latin typeface="新宋体" panose="02010609030101010101" charset="-122"/>
                          <a:ea typeface="新宋体" panose="02010609030101010101" charset="-122"/>
                          <a:cs typeface="新宋体" panose="02010609030101010101" charset="-122"/>
                        </a:rPr>
                        <a:t>1912</a:t>
                      </a:r>
                      <a:r>
                        <a:rPr lang="zh-CN" sz="2400" b="1">
                          <a:solidFill>
                            <a:srgbClr val="000000"/>
                          </a:solidFill>
                          <a:latin typeface="新宋体" panose="02010609030101010101" charset="-122"/>
                          <a:ea typeface="新宋体" panose="02010609030101010101" charset="-122"/>
                          <a:cs typeface="新宋体" panose="02010609030101010101" charset="-122"/>
                        </a:rPr>
                        <a:t>年</a:t>
                      </a:r>
                      <a:r>
                        <a:rPr lang="en-US" altLang="zh-CN" sz="2400" b="1">
                          <a:solidFill>
                            <a:srgbClr val="000000"/>
                          </a:solidFill>
                          <a:latin typeface="新宋体" panose="02010609030101010101" charset="-122"/>
                          <a:ea typeface="新宋体" panose="02010609030101010101" charset="-122"/>
                          <a:cs typeface="新宋体" panose="02010609030101010101" charset="-122"/>
                        </a:rPr>
                        <a:t>1</a:t>
                      </a:r>
                      <a:r>
                        <a:rPr lang="zh-CN" sz="2400" b="1">
                          <a:solidFill>
                            <a:srgbClr val="000000"/>
                          </a:solidFill>
                          <a:latin typeface="新宋体" panose="02010609030101010101" charset="-122"/>
                          <a:ea typeface="新宋体" panose="02010609030101010101" charset="-122"/>
                          <a:cs typeface="新宋体" panose="02010609030101010101" charset="-122"/>
                        </a:rPr>
                        <a:t>月</a:t>
                      </a:r>
                      <a:r>
                        <a:rPr lang="en-US" altLang="zh-CN" sz="2400" b="1">
                          <a:solidFill>
                            <a:srgbClr val="000000"/>
                          </a:solidFill>
                          <a:latin typeface="新宋体" panose="02010609030101010101" charset="-122"/>
                          <a:ea typeface="新宋体" panose="02010609030101010101" charset="-122"/>
                          <a:cs typeface="新宋体" panose="02010609030101010101" charset="-122"/>
                        </a:rPr>
                        <a:t>1</a:t>
                      </a:r>
                      <a:r>
                        <a:rPr lang="zh-CN" altLang="en-US" sz="2400" b="1">
                          <a:solidFill>
                            <a:srgbClr val="000000"/>
                          </a:solidFill>
                          <a:latin typeface="新宋体" panose="02010609030101010101" charset="-122"/>
                          <a:ea typeface="新宋体" panose="02010609030101010101" charset="-122"/>
                          <a:cs typeface="新宋体" panose="02010609030101010101" charset="-122"/>
                        </a:rPr>
                        <a:t>日，在南京成立，孙中山就任第一任临时大</a:t>
                      </a:r>
                      <a:r>
                        <a:rPr lang="zh-CN" sz="2400" b="1">
                          <a:solidFill>
                            <a:srgbClr val="000000"/>
                          </a:solidFill>
                          <a:latin typeface="新宋体" panose="02010609030101010101" charset="-122"/>
                          <a:ea typeface="新宋体" panose="02010609030101010101" charset="-122"/>
                          <a:cs typeface="新宋体" panose="02010609030101010101" charset="-122"/>
                        </a:rPr>
                        <a:t>总统。</a:t>
                      </a:r>
                      <a:r>
                        <a:rPr lang="en-US" altLang="zh-CN" sz="2400" b="1">
                          <a:solidFill>
                            <a:srgbClr val="000000"/>
                          </a:solidFill>
                          <a:latin typeface="新宋体" panose="02010609030101010101" charset="-122"/>
                          <a:ea typeface="新宋体" panose="02010609030101010101" charset="-122"/>
                          <a:cs typeface="新宋体" panose="02010609030101010101" charset="-122"/>
                        </a:rPr>
                        <a:t>②</a:t>
                      </a:r>
                      <a:r>
                        <a:rPr lang="zh-CN" altLang="en-US" sz="2400" b="1">
                          <a:solidFill>
                            <a:srgbClr val="000000"/>
                          </a:solidFill>
                          <a:latin typeface="新宋体" panose="02010609030101010101" charset="-122"/>
                          <a:ea typeface="新宋体" panose="02010609030101010101" charset="-122"/>
                          <a:cs typeface="新宋体" panose="02010609030101010101" charset="-122"/>
                        </a:rPr>
                        <a:t>清朝灭亡：</a:t>
                      </a:r>
                      <a:r>
                        <a:rPr lang="en-US" altLang="zh-CN" sz="2400" b="1">
                          <a:solidFill>
                            <a:srgbClr val="000000"/>
                          </a:solidFill>
                          <a:latin typeface="新宋体" panose="02010609030101010101" charset="-122"/>
                          <a:ea typeface="新宋体" panose="02010609030101010101" charset="-122"/>
                          <a:cs typeface="新宋体" panose="02010609030101010101" charset="-122"/>
                        </a:rPr>
                        <a:t>1912</a:t>
                      </a:r>
                      <a:r>
                        <a:rPr lang="zh-CN" sz="2400" b="1">
                          <a:solidFill>
                            <a:srgbClr val="000000"/>
                          </a:solidFill>
                          <a:latin typeface="新宋体" panose="02010609030101010101" charset="-122"/>
                          <a:ea typeface="新宋体" panose="02010609030101010101" charset="-122"/>
                          <a:cs typeface="新宋体" panose="02010609030101010101" charset="-122"/>
                        </a:rPr>
                        <a:t>年</a:t>
                      </a:r>
                      <a:r>
                        <a:rPr lang="en-US" altLang="zh-CN" sz="2400" b="1">
                          <a:solidFill>
                            <a:srgbClr val="000000"/>
                          </a:solidFill>
                          <a:latin typeface="新宋体" panose="02010609030101010101" charset="-122"/>
                          <a:ea typeface="新宋体" panose="02010609030101010101" charset="-122"/>
                          <a:cs typeface="新宋体" panose="02010609030101010101" charset="-122"/>
                        </a:rPr>
                        <a:t>2</a:t>
                      </a:r>
                      <a:r>
                        <a:rPr lang="zh-CN" sz="2400" b="1">
                          <a:solidFill>
                            <a:srgbClr val="000000"/>
                          </a:solidFill>
                          <a:latin typeface="新宋体" panose="02010609030101010101" charset="-122"/>
                          <a:ea typeface="新宋体" panose="02010609030101010101" charset="-122"/>
                          <a:cs typeface="新宋体" panose="02010609030101010101" charset="-122"/>
                        </a:rPr>
                        <a:t>月</a:t>
                      </a:r>
                      <a:r>
                        <a:rPr lang="en-US" altLang="zh-CN" sz="2400" b="1">
                          <a:solidFill>
                            <a:srgbClr val="000000"/>
                          </a:solidFill>
                          <a:latin typeface="新宋体" panose="02010609030101010101" charset="-122"/>
                          <a:ea typeface="新宋体" panose="02010609030101010101" charset="-122"/>
                          <a:cs typeface="新宋体" panose="02010609030101010101" charset="-122"/>
                        </a:rPr>
                        <a:t>12</a:t>
                      </a:r>
                      <a:r>
                        <a:rPr lang="zh-CN" altLang="en-US" sz="2400" b="1">
                          <a:solidFill>
                            <a:srgbClr val="000000"/>
                          </a:solidFill>
                          <a:latin typeface="新宋体" panose="02010609030101010101" charset="-122"/>
                          <a:ea typeface="新宋体" panose="02010609030101010101" charset="-122"/>
                          <a:cs typeface="新宋体" panose="02010609030101010101" charset="-122"/>
                        </a:rPr>
                        <a:t>日，清政府颁布</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清帝逊位诏书</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，清王朝结束。</a:t>
                      </a:r>
                      <a:r>
                        <a:rPr lang="en-US" altLang="zh-CN" sz="2400" b="1">
                          <a:solidFill>
                            <a:srgbClr val="000000"/>
                          </a:solidFill>
                          <a:latin typeface="新宋体" panose="02010609030101010101" charset="-122"/>
                          <a:ea typeface="新宋体" panose="02010609030101010101" charset="-122"/>
                          <a:cs typeface="新宋体" panose="02010609030101010101" charset="-122"/>
                        </a:rPr>
                        <a:t>③</a:t>
                      </a:r>
                      <a:r>
                        <a:rPr lang="zh-CN" altLang="en-US" sz="2400" b="1">
                          <a:solidFill>
                            <a:srgbClr val="000000"/>
                          </a:solidFill>
                          <a:latin typeface="新宋体" panose="02010609030101010101" charset="-122"/>
                          <a:ea typeface="新宋体" panose="02010609030101010101" charset="-122"/>
                          <a:cs typeface="新宋体" panose="02010609030101010101" charset="-122"/>
                        </a:rPr>
                        <a:t>颁布</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中</a:t>
                      </a:r>
                      <a:r>
                        <a:rPr lang="zh-CN" sz="2400" b="1">
                          <a:solidFill>
                            <a:srgbClr val="000000"/>
                          </a:solidFill>
                          <a:latin typeface="新宋体" panose="02010609030101010101" charset="-122"/>
                          <a:ea typeface="新宋体" panose="02010609030101010101" charset="-122"/>
                          <a:cs typeface="新宋体" panose="02010609030101010101" charset="-122"/>
                        </a:rPr>
                        <a:t>华民国临时约法》（</a:t>
                      </a:r>
                      <a:r>
                        <a:rPr lang="en-US" altLang="zh-CN" sz="2400" b="1">
                          <a:solidFill>
                            <a:srgbClr val="000000"/>
                          </a:solidFill>
                          <a:latin typeface="新宋体" panose="02010609030101010101" charset="-122"/>
                          <a:ea typeface="新宋体" panose="02010609030101010101" charset="-122"/>
                          <a:cs typeface="新宋体" panose="02010609030101010101" charset="-122"/>
                        </a:rPr>
                        <a:t>1912</a:t>
                      </a:r>
                      <a:r>
                        <a:rPr lang="zh-CN" sz="2400" b="1">
                          <a:solidFill>
                            <a:srgbClr val="000000"/>
                          </a:solidFill>
                          <a:latin typeface="新宋体" panose="02010609030101010101" charset="-122"/>
                          <a:ea typeface="新宋体" panose="02010609030101010101" charset="-122"/>
                          <a:cs typeface="新宋体" panose="02010609030101010101" charset="-122"/>
                        </a:rPr>
                        <a:t>年</a:t>
                      </a:r>
                      <a:r>
                        <a:rPr lang="en-US" altLang="zh-CN" sz="2400" b="1">
                          <a:solidFill>
                            <a:srgbClr val="000000"/>
                          </a:solidFill>
                          <a:latin typeface="新宋体" panose="02010609030101010101" charset="-122"/>
                          <a:ea typeface="新宋体" panose="02010609030101010101" charset="-122"/>
                          <a:cs typeface="新宋体" panose="02010609030101010101" charset="-122"/>
                        </a:rPr>
                        <a:t>3</a:t>
                      </a:r>
                      <a:r>
                        <a:rPr lang="zh-CN" sz="2400" b="1">
                          <a:solidFill>
                            <a:srgbClr val="000000"/>
                          </a:solidFill>
                          <a:latin typeface="新宋体" panose="02010609030101010101" charset="-122"/>
                          <a:ea typeface="新宋体" panose="02010609030101010101" charset="-122"/>
                          <a:cs typeface="新宋体" panose="02010609030101010101" charset="-122"/>
                        </a:rPr>
                        <a:t>月</a:t>
                      </a:r>
                      <a:r>
                        <a:rPr lang="en-US" altLang="zh-CN" sz="2400" b="1">
                          <a:solidFill>
                            <a:srgbClr val="000000"/>
                          </a:solidFill>
                          <a:latin typeface="新宋体" panose="02010609030101010101" charset="-122"/>
                          <a:ea typeface="新宋体" panose="02010609030101010101" charset="-122"/>
                          <a:cs typeface="新宋体" panose="02010609030101010101" charset="-122"/>
                        </a:rPr>
                        <a:t>11</a:t>
                      </a:r>
                      <a:r>
                        <a:rPr lang="zh-CN" altLang="en-US" sz="2400" b="1">
                          <a:solidFill>
                            <a:srgbClr val="000000"/>
                          </a:solidFill>
                          <a:latin typeface="新宋体" panose="02010609030101010101" charset="-122"/>
                          <a:ea typeface="新宋体" panose="02010609030101010101" charset="-122"/>
                          <a:cs typeface="新宋体" panose="02010609030101010101" charset="-122"/>
                        </a:rPr>
                        <a:t>日</a:t>
                      </a:r>
                      <a:r>
                        <a:rPr lang="zh-CN" sz="2400" b="1">
                          <a:solidFill>
                            <a:srgbClr val="000000"/>
                          </a:solidFill>
                          <a:latin typeface="新宋体" panose="02010609030101010101" charset="-122"/>
                          <a:ea typeface="新宋体" panose="02010609030101010101" charset="-122"/>
                          <a:cs typeface="新宋体" panose="02010609030101010101" charset="-122"/>
                        </a:rPr>
                        <a:t>）：为防止袁世凯专权，确立了责任内阁制；是中国历史上第一部具有资产阶级共和国宪法性质的重要文件。</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12700" cap="flat" cmpd="sng">
                      <a:solidFill>
                        <a:schemeClr val="tx1"/>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
        <p:nvSpPr>
          <p:cNvPr id="9" name="矩形 8"/>
          <p:cNvSpPr/>
          <p:nvPr/>
        </p:nvSpPr>
        <p:spPr>
          <a:xfrm>
            <a:off x="1358900" y="1251585"/>
            <a:ext cx="10285095" cy="202755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nvSpPr>
        <p:spPr>
          <a:xfrm>
            <a:off x="1372870" y="3340735"/>
            <a:ext cx="10285095" cy="326199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6" name="矩形 5"/>
          <p:cNvSpPr/>
          <p:nvPr>
            <p:custDataLst>
              <p:tags r:id="rId2"/>
            </p:custDataLst>
          </p:nvPr>
        </p:nvSpPr>
        <p:spPr>
          <a:xfrm>
            <a:off x="638175" y="862330"/>
            <a:ext cx="11104245" cy="460375"/>
          </a:xfrm>
          <a:prstGeom prst="rect">
            <a:avLst/>
          </a:prstGeom>
        </p:spPr>
        <p:txBody>
          <a:bodyPr wrap="square">
            <a:spAutoFit/>
          </a:bodyPr>
          <a:p>
            <a:pPr marL="342900" indent="-342900" algn="ctr">
              <a:buFont typeface="Wingdings" panose="05000000000000000000" charset="0"/>
              <a:buChar char="p"/>
            </a:pP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sym typeface="Arial" panose="020B0604020202020204"/>
              </a:rPr>
              <a:t>近代国家出路的探索</a:t>
            </a:r>
            <a:r>
              <a:rPr lang="en-US" altLang="zh-CN" sz="2400" b="1" spc="150" dirty="0">
                <a:solidFill>
                  <a:srgbClr val="C00000"/>
                </a:solidFill>
                <a:latin typeface="微软雅黑" panose="020B0503020204020204" charset="-122"/>
                <a:ea typeface="微软雅黑" panose="020B0503020204020204" charset="-122"/>
                <a:sym typeface="Arial" panose="020B0604020202020204"/>
              </a:rPr>
              <a:t>——</a:t>
            </a:r>
            <a:r>
              <a:rPr lang="zh-CN" altLang="en-US" sz="2400" b="1" spc="150" dirty="0">
                <a:solidFill>
                  <a:srgbClr val="C00000"/>
                </a:solidFill>
                <a:latin typeface="微软雅黑" panose="020B0503020204020204" charset="-122"/>
                <a:ea typeface="微软雅黑" panose="020B0503020204020204" charset="-122"/>
              </a:rPr>
              <a:t>资产阶级挽救时局的努力</a:t>
            </a:r>
            <a:endParaRPr lang="zh-CN" altLang="en-US" sz="2400" b="1" spc="150" dirty="0">
              <a:solidFill>
                <a:srgbClr val="C00000"/>
              </a:solidFill>
              <a:latin typeface="微软雅黑" panose="020B0503020204020204" charset="-122"/>
              <a:ea typeface="微软雅黑" panose="020B0503020204020204" charset="-122"/>
            </a:endParaRPr>
          </a:p>
        </p:txBody>
      </p:sp>
      <p:graphicFrame>
        <p:nvGraphicFramePr>
          <p:cNvPr id="3" name="表格 2"/>
          <p:cNvGraphicFramePr/>
          <p:nvPr>
            <p:custDataLst>
              <p:tags r:id="rId3"/>
            </p:custDataLst>
          </p:nvPr>
        </p:nvGraphicFramePr>
        <p:xfrm>
          <a:off x="701675" y="1515745"/>
          <a:ext cx="11040745" cy="5275580"/>
        </p:xfrm>
        <a:graphic>
          <a:graphicData uri="http://schemas.openxmlformats.org/drawingml/2006/table">
            <a:tbl>
              <a:tblPr/>
              <a:tblGrid>
                <a:gridCol w="616585"/>
                <a:gridCol w="10424160"/>
              </a:tblGrid>
              <a:tr h="2106930">
                <a:tc>
                  <a:txBody>
                    <a:bodyPr/>
                    <a:p>
                      <a:pPr marL="105410" indent="0">
                        <a:lnSpc>
                          <a:spcPct val="100000"/>
                        </a:lnSpc>
                        <a:spcBef>
                          <a:spcPct val="0"/>
                        </a:spcBef>
                        <a:spcAft>
                          <a:spcPct val="0"/>
                        </a:spcAft>
                      </a:pPr>
                      <a:endParaRPr lang="en-US" altLang="zh-CN" sz="2400" b="1">
                        <a:solidFill>
                          <a:srgbClr val="000000"/>
                        </a:solidFill>
                        <a:latin typeface="新宋体" panose="02010609030101010101" charset="-122"/>
                        <a:ea typeface="新宋体" panose="02010609030101010101" charset="-122"/>
                      </a:endParaRPr>
                    </a:p>
                    <a:p>
                      <a:pPr marL="59055" indent="0" algn="l" eaLnBrk="0" fontAlgn="base">
                        <a:lnSpc>
                          <a:spcPct val="100000"/>
                        </a:lnSpc>
                        <a:spcBef>
                          <a:spcPts val="300"/>
                        </a:spcBef>
                        <a:spcAft>
                          <a:spcPct val="0"/>
                        </a:spcAft>
                      </a:pPr>
                      <a:r>
                        <a:rPr lang="zh-CN" sz="2400" b="1">
                          <a:solidFill>
                            <a:srgbClr val="000000"/>
                          </a:solidFill>
                          <a:latin typeface="新宋体" panose="02010609030101010101" charset="-122"/>
                          <a:ea typeface="新宋体" panose="02010609030101010101" charset="-122"/>
                        </a:rPr>
                        <a:t>新文化运动</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noFill/>
                  </a:tcPr>
                </a:tc>
                <a:tc>
                  <a:txBody>
                    <a:bodyPr/>
                    <a:p>
                      <a:pPr marL="26670" indent="0" algn="l" eaLnBrk="0" fontAlgn="base">
                        <a:lnSpc>
                          <a:spcPct val="100000"/>
                        </a:lnSpc>
                        <a:spcBef>
                          <a:spcPts val="2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1</a:t>
                      </a:r>
                      <a:r>
                        <a:rPr lang="zh-CN" sz="2400" b="1">
                          <a:solidFill>
                            <a:srgbClr val="000000"/>
                          </a:solidFill>
                          <a:latin typeface="新宋体" panose="02010609030101010101" charset="-122"/>
                          <a:ea typeface="新宋体" panose="02010609030101010101" charset="-122"/>
                          <a:cs typeface="新宋体" panose="02010609030101010101" charset="-122"/>
                        </a:rPr>
                        <a:t>）背景：</a:t>
                      </a:r>
                      <a:r>
                        <a:rPr lang="zh-CN" sz="2400" b="1">
                          <a:solidFill>
                            <a:srgbClr val="000000"/>
                          </a:solidFill>
                          <a:latin typeface="宋体" panose="02010600030101010101" pitchFamily="2" charset="-122"/>
                          <a:ea typeface="宋体" panose="02010600030101010101" pitchFamily="2" charset="-122"/>
                          <a:cs typeface="新宋体" panose="02010609030101010101" charset="-122"/>
                        </a:rPr>
                        <a:t>①政治：帝国主义加紧侵略，国内军阀统治，日趋黑暗；②经济：民族资本主义发展；③阶级：民族资产阶级力量壮大；④思想文化：袁世凯为复辟帝制，掀起尊孔复古逆流</a:t>
                      </a:r>
                      <a:endParaRPr lang="zh-CN" sz="2400" b="1">
                        <a:solidFill>
                          <a:srgbClr val="000000"/>
                        </a:solidFill>
                        <a:latin typeface="宋体" panose="02010600030101010101" pitchFamily="2" charset="-122"/>
                        <a:ea typeface="宋体" panose="02010600030101010101" pitchFamily="2" charset="-122"/>
                        <a:cs typeface="新宋体" panose="02010609030101010101" charset="-122"/>
                      </a:endParaRPr>
                    </a:p>
                    <a:p>
                      <a:pPr marL="26670" indent="0" algn="l" eaLnBrk="0" fontAlgn="base">
                        <a:lnSpc>
                          <a:spcPct val="100000"/>
                        </a:lnSpc>
                        <a:spcBef>
                          <a:spcPts val="2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2</a:t>
                      </a:r>
                      <a:r>
                        <a:rPr lang="zh-CN" altLang="en-US" sz="2400" b="1">
                          <a:solidFill>
                            <a:srgbClr val="000000"/>
                          </a:solidFill>
                          <a:latin typeface="新宋体" panose="02010609030101010101" charset="-122"/>
                          <a:ea typeface="新宋体" panose="02010609030101010101" charset="-122"/>
                          <a:cs typeface="新宋体" panose="02010609030101010101" charset="-122"/>
                        </a:rPr>
                        <a:t>）口号：民主和科学</a:t>
                      </a:r>
                      <a:r>
                        <a:rPr lang="zh-CN" sz="2400" b="1">
                          <a:solidFill>
                            <a:srgbClr val="000000"/>
                          </a:solidFill>
                          <a:latin typeface="新宋体" panose="02010609030101010101" charset="-122"/>
                          <a:ea typeface="新宋体" panose="02010609030101010101" charset="-122"/>
                          <a:cs typeface="新宋体" panose="02010609030101010101" charset="-122"/>
                        </a:rPr>
                        <a:t>。</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30480" indent="-3810" algn="l" eaLnBrk="0" fontAlgn="base">
                        <a:lnSpc>
                          <a:spcPct val="100000"/>
                        </a:lnSpc>
                        <a:spcBef>
                          <a:spcPts val="1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3</a:t>
                      </a:r>
                      <a:r>
                        <a:rPr lang="zh-CN" altLang="en-US" sz="2400" b="1">
                          <a:solidFill>
                            <a:srgbClr val="000000"/>
                          </a:solidFill>
                          <a:latin typeface="新宋体" panose="02010609030101010101" charset="-122"/>
                          <a:ea typeface="新宋体" panose="02010609030101010101" charset="-122"/>
                          <a:cs typeface="新宋体" panose="02010609030101010101" charset="-122"/>
                        </a:rPr>
                        <a:t>）过程：</a:t>
                      </a:r>
                      <a:r>
                        <a:rPr lang="en-US" altLang="zh-CN" sz="2400" b="1">
                          <a:solidFill>
                            <a:srgbClr val="000000"/>
                          </a:solidFill>
                          <a:latin typeface="新宋体" panose="02010609030101010101" charset="-122"/>
                          <a:ea typeface="新宋体" panose="02010609030101010101" charset="-122"/>
                          <a:cs typeface="新宋体" panose="02010609030101010101" charset="-122"/>
                        </a:rPr>
                        <a:t>1915</a:t>
                      </a:r>
                      <a:r>
                        <a:rPr lang="zh-CN" altLang="en-US" sz="2400" b="1">
                          <a:solidFill>
                            <a:srgbClr val="000000"/>
                          </a:solidFill>
                          <a:latin typeface="新宋体" panose="02010609030101010101" charset="-122"/>
                          <a:ea typeface="新宋体" panose="02010609030101010101" charset="-122"/>
                          <a:cs typeface="新宋体" panose="02010609030101010101" charset="-122"/>
                        </a:rPr>
                        <a:t>年</a:t>
                      </a:r>
                      <a:r>
                        <a:rPr lang="en-US" altLang="zh-CN" sz="2400" b="1">
                          <a:solidFill>
                            <a:srgbClr val="000000"/>
                          </a:solidFill>
                          <a:latin typeface="新宋体" panose="02010609030101010101" charset="-122"/>
                          <a:ea typeface="新宋体" panose="02010609030101010101" charset="-122"/>
                          <a:cs typeface="新宋体" panose="02010609030101010101" charset="-122"/>
                        </a:rPr>
                        <a:t>9</a:t>
                      </a:r>
                      <a:r>
                        <a:rPr lang="zh-CN" altLang="en-US" sz="2400" b="1">
                          <a:solidFill>
                            <a:srgbClr val="000000"/>
                          </a:solidFill>
                          <a:latin typeface="新宋体" panose="02010609030101010101" charset="-122"/>
                          <a:ea typeface="新宋体" panose="02010609030101010101" charset="-122"/>
                          <a:cs typeface="新宋体" panose="02010609030101010101" charset="-122"/>
                        </a:rPr>
                        <a:t>月陈独秀在上海创办《青年杂志》，揭开新文化运动的序幕，《新青年》和北京大学成为新文化运动的</a:t>
                      </a:r>
                      <a:r>
                        <a:rPr lang="zh-CN" altLang="en-US" sz="2400" b="1">
                          <a:solidFill>
                            <a:srgbClr val="000000"/>
                          </a:solidFill>
                          <a:latin typeface="新宋体" panose="02010609030101010101" charset="-122"/>
                          <a:ea typeface="新宋体" panose="02010609030101010101" charset="-122"/>
                          <a:cs typeface="新宋体" panose="02010609030101010101" charset="-122"/>
                        </a:rPr>
                        <a:t>主要阵地；</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30480" indent="-3810" algn="l" eaLnBrk="0" fontAlgn="base">
                        <a:lnSpc>
                          <a:spcPct val="100000"/>
                        </a:lnSpc>
                        <a:spcBef>
                          <a:spcPts val="1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4</a:t>
                      </a:r>
                      <a:r>
                        <a:rPr lang="zh-CN" sz="2400" b="1">
                          <a:solidFill>
                            <a:srgbClr val="000000"/>
                          </a:solidFill>
                          <a:latin typeface="新宋体" panose="02010609030101010101" charset="-122"/>
                          <a:ea typeface="新宋体" panose="02010609030101010101" charset="-122"/>
                          <a:cs typeface="新宋体" panose="02010609030101010101" charset="-122"/>
                        </a:rPr>
                        <a:t>）基本内容：（四提倡四反对）提倡民主，反对专制；提倡科学，反对迷信；提倡新到德，反对旧道德；提倡新文学，反对</a:t>
                      </a:r>
                      <a:r>
                        <a:rPr lang="zh-CN" sz="2400" b="1">
                          <a:solidFill>
                            <a:srgbClr val="000000"/>
                          </a:solidFill>
                          <a:latin typeface="新宋体" panose="02010609030101010101" charset="-122"/>
                          <a:ea typeface="新宋体" panose="02010609030101010101" charset="-122"/>
                          <a:cs typeface="新宋体" panose="02010609030101010101" charset="-122"/>
                        </a:rPr>
                        <a:t>旧文学。</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30480" indent="-3810" algn="l" eaLnBrk="0" fontAlgn="base">
                        <a:lnSpc>
                          <a:spcPct val="100000"/>
                        </a:lnSpc>
                        <a:spcBef>
                          <a:spcPts val="1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5</a:t>
                      </a:r>
                      <a:r>
                        <a:rPr 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评价：促进了思想解放，动摇了传统礼教的思想地位，为马克思主义的传播开辟了道路</a:t>
                      </a:r>
                      <a:r>
                        <a:rPr lang="zh-CN" sz="2400" b="1">
                          <a:solidFill>
                            <a:srgbClr val="000000"/>
                          </a:solidFill>
                          <a:latin typeface="新宋体" panose="02010609030101010101" charset="-122"/>
                          <a:ea typeface="新宋体" panose="02010609030101010101" charset="-122"/>
                          <a:cs typeface="新宋体" panose="02010609030101010101" charset="-122"/>
                          <a:sym typeface="+mn-ea"/>
                        </a:rPr>
                        <a:t>。</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30480" indent="-3810" algn="l" eaLnBrk="0" fontAlgn="base">
                        <a:lnSpc>
                          <a:spcPct val="100000"/>
                        </a:lnSpc>
                        <a:spcBef>
                          <a:spcPts val="10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sz="2400" b="1">
                          <a:solidFill>
                            <a:srgbClr val="000000"/>
                          </a:solidFill>
                          <a:latin typeface="新宋体" panose="02010609030101010101" charset="-122"/>
                          <a:ea typeface="新宋体" panose="02010609030101010101" charset="-122"/>
                          <a:cs typeface="新宋体" panose="02010609030101010101" charset="-122"/>
                        </a:rPr>
                        <a:t>对中国传统文化的看法有</a:t>
                      </a:r>
                      <a:r>
                        <a:rPr lang="zh-CN" sz="2400" b="1">
                          <a:solidFill>
                            <a:srgbClr val="000000"/>
                          </a:solidFill>
                          <a:latin typeface="新宋体" panose="02010609030101010101" charset="-122"/>
                          <a:ea typeface="新宋体" panose="02010609030101010101" charset="-122"/>
                          <a:cs typeface="新宋体" panose="02010609030101010101" charset="-122"/>
                        </a:rPr>
                        <a:t>一定的片面性</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
        <p:nvSpPr>
          <p:cNvPr id="5" name="矩形 4"/>
          <p:cNvSpPr/>
          <p:nvPr/>
        </p:nvSpPr>
        <p:spPr>
          <a:xfrm>
            <a:off x="1345565" y="1553210"/>
            <a:ext cx="10365740" cy="405193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32" name="文本框 31"/>
          <p:cNvSpPr txBox="1"/>
          <p:nvPr>
            <p:custDataLst>
              <p:tags r:id="rId2"/>
            </p:custDataLst>
          </p:nvPr>
        </p:nvSpPr>
        <p:spPr>
          <a:xfrm>
            <a:off x="1047750" y="991870"/>
            <a:ext cx="10581640" cy="460375"/>
          </a:xfrm>
          <a:prstGeom prst="rect">
            <a:avLst/>
          </a:prstGeom>
          <a:noFill/>
        </p:spPr>
        <p:txBody>
          <a:bodyPr wrap="square">
            <a:spAutoFit/>
          </a:bodyPr>
          <a:p>
            <a:pPr indent="0" algn="l" fontAlgn="auto">
              <a:lnSpc>
                <a:spcPct val="100000"/>
              </a:lnSpc>
              <a:buClrTx/>
              <a:buSzTx/>
              <a:buFontTx/>
            </a:pP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探究一：结合所学知识分析近代中国人民抗争的特点或从中得出怎样的</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认识？</a:t>
            </a:r>
            <a:endPar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endParaRPr>
          </a:p>
        </p:txBody>
      </p:sp>
      <p:graphicFrame>
        <p:nvGraphicFramePr>
          <p:cNvPr id="2" name="表格 1"/>
          <p:cNvGraphicFramePr/>
          <p:nvPr>
            <p:custDataLst>
              <p:tags r:id="rId3"/>
            </p:custDataLst>
          </p:nvPr>
        </p:nvGraphicFramePr>
        <p:xfrm>
          <a:off x="489585" y="1887220"/>
          <a:ext cx="11255375" cy="3657600"/>
        </p:xfrm>
        <a:graphic>
          <a:graphicData uri="http://schemas.openxmlformats.org/drawingml/2006/table">
            <a:tbl>
              <a:tblPr/>
              <a:tblGrid>
                <a:gridCol w="2045335"/>
                <a:gridCol w="9210040"/>
              </a:tblGrid>
              <a:tr h="471805">
                <a:tc>
                  <a:txBody>
                    <a:bodyPr/>
                    <a:p>
                      <a:pPr marL="129540" indent="0" algn="l"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rPr>
                        <a:t>阶级的广泛性</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9850" indent="0" algn="l"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rPr>
                        <a:t>农民阶级、地主阶级、民族资产阶级、无产阶级中的许多政治派别都进行了探索活动</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514985">
                <a:tc>
                  <a:txBody>
                    <a:bodyPr/>
                    <a:p>
                      <a:pPr marL="149225" indent="0" algn="l" eaLnBrk="0" fontAlgn="base">
                        <a:spcBef>
                          <a:spcPts val="500"/>
                        </a:spcBef>
                        <a:spcAft>
                          <a:spcPct val="0"/>
                        </a:spcAft>
                      </a:pPr>
                      <a:r>
                        <a:rPr lang="zh-CN" sz="2400" b="1">
                          <a:solidFill>
                            <a:srgbClr val="000000"/>
                          </a:solidFill>
                          <a:latin typeface="新宋体" panose="02010609030101010101" charset="-122"/>
                          <a:ea typeface="新宋体" panose="02010609030101010101" charset="-122"/>
                        </a:rPr>
                        <a:t>目标的一致性</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85725" indent="0" algn="l"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rPr>
                        <a:t>国人学习西方、寻求变革的出发点都是抵制侵略，实现民族独立和富强</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146050">
                <a:tc>
                  <a:txBody>
                    <a:bodyPr/>
                    <a:p>
                      <a:pPr marL="133350" indent="0" algn="l"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rPr>
                        <a:t>学习的层次性</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7310" indent="0" algn="l"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rPr>
                        <a:t>从学器物到学政治制度再到思想文化</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363220">
                <a:tc>
                  <a:txBody>
                    <a:bodyPr/>
                    <a:p>
                      <a:pPr marL="118110" indent="0" algn="l"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rPr>
                        <a:t>探索的继承性</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0485" indent="0" algn="l"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rPr>
                        <a:t>各政治派别提出的救国方案既有继承，又有发展；既有量变，又有质的飞跃</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230505">
                <a:tc>
                  <a:txBody>
                    <a:bodyPr/>
                    <a:p>
                      <a:pPr marL="121920" indent="0" algn="l"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rPr>
                        <a:t>前进的曲折性</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2390" indent="0" algn="l"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rPr>
                        <a:t>一方面是由于各阶级的局限性，另一方面是因为反动势力的强大</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335280">
                <a:tc>
                  <a:txBody>
                    <a:bodyPr/>
                    <a:p>
                      <a:pPr marL="125730" indent="0" algn="l"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rPr>
                        <a:t>对象的多变性</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1755" indent="0" algn="l"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rPr>
                        <a:t>近代先学习欧美，中期学习日本，后期以俄为师，最后能结合本国国情</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37820" y="1407795"/>
            <a:ext cx="11274425" cy="4523105"/>
          </a:xfrm>
          <a:prstGeom prst="rect">
            <a:avLst/>
          </a:prstGeom>
        </p:spPr>
        <p:txBody>
          <a:bodyPr wrap="square">
            <a:spAutoFit/>
          </a:bodyPr>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1.(2024</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全国甲卷</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28)</a:t>
            </a:r>
            <a:r>
              <a:rPr lang="zh-CN" altLang="en-US" sz="2400" b="1">
                <a:solidFill>
                  <a:srgbClr val="000000"/>
                </a:solidFill>
                <a:latin typeface="新宋体" panose="02010609030101010101" charset="-122"/>
                <a:ea typeface="新宋体" panose="02010609030101010101" charset="-122"/>
                <a:cs typeface="新宋体" panose="02010609030101010101" charset="-122"/>
              </a:rPr>
              <a:t>据研究，</a:t>
            </a:r>
            <a:r>
              <a:rPr lang="en-US" altLang="zh-CN" sz="2400" b="1">
                <a:solidFill>
                  <a:srgbClr val="000000"/>
                </a:solidFill>
                <a:latin typeface="新宋体" panose="02010609030101010101" charset="-122"/>
                <a:ea typeface="新宋体" panose="02010609030101010101" charset="-122"/>
                <a:cs typeface="新宋体" panose="02010609030101010101" charset="-122"/>
              </a:rPr>
              <a:t>19</a:t>
            </a:r>
            <a:r>
              <a:rPr lang="zh-CN" altLang="en-US" sz="2400" b="1">
                <a:solidFill>
                  <a:srgbClr val="000000"/>
                </a:solidFill>
                <a:latin typeface="新宋体" panose="02010609030101010101" charset="-122"/>
                <a:ea typeface="新宋体" panose="02010609030101010101" charset="-122"/>
                <a:cs typeface="新宋体" panose="02010609030101010101" charset="-122"/>
              </a:rPr>
              <a:t>世纪上半叶，江南的地权相对集中，此后一段时期，</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些府县地权趋于分散。例如</a:t>
            </a:r>
            <a:r>
              <a:rPr lang="en-US" altLang="zh-CN" sz="2400" b="1">
                <a:solidFill>
                  <a:srgbClr val="000000"/>
                </a:solidFill>
                <a:latin typeface="新宋体" panose="02010609030101010101" charset="-122"/>
                <a:ea typeface="新宋体" panose="02010609030101010101" charset="-122"/>
                <a:cs typeface="新宋体" panose="02010609030101010101" charset="-122"/>
              </a:rPr>
              <a:t>1888 </a:t>
            </a:r>
            <a:r>
              <a:rPr lang="zh-CN" altLang="en-US" sz="2400" b="1">
                <a:solidFill>
                  <a:srgbClr val="000000"/>
                </a:solidFill>
                <a:latin typeface="新宋体" panose="02010609030101010101" charset="-122"/>
                <a:ea typeface="新宋体" panose="02010609030101010101" charset="-122"/>
                <a:cs typeface="新宋体" panose="02010609030101010101" charset="-122"/>
              </a:rPr>
              <a:t>年，有报道称镇江府</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大地主不复存在</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，大部分土地掌握在个体小农手中。造成这一变化的主要因素是</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A </a:t>
            </a:r>
            <a:r>
              <a:rPr lang="zh-CN" altLang="en-US" sz="2400" b="1">
                <a:solidFill>
                  <a:srgbClr val="000000"/>
                </a:solidFill>
                <a:latin typeface="新宋体" panose="02010609030101010101" charset="-122"/>
                <a:ea typeface="新宋体" panose="02010609030101010101" charset="-122"/>
                <a:cs typeface="新宋体" panose="02010609030101010101" charset="-122"/>
              </a:rPr>
              <a:t>．西方列强入侵</a:t>
            </a:r>
            <a:r>
              <a:rPr lang="en-US" altLang="zh-CN" sz="2400" b="1">
                <a:solidFill>
                  <a:srgbClr val="000000"/>
                </a:solidFill>
                <a:latin typeface="新宋体" panose="02010609030101010101" charset="-122"/>
                <a:ea typeface="新宋体" panose="02010609030101010101" charset="-122"/>
                <a:cs typeface="新宋体" panose="02010609030101010101" charset="-122"/>
              </a:rPr>
              <a:t>                         B </a:t>
            </a:r>
            <a:r>
              <a:rPr lang="zh-CN" altLang="en-US" sz="2400" b="1">
                <a:solidFill>
                  <a:srgbClr val="000000"/>
                </a:solidFill>
                <a:latin typeface="新宋体" panose="02010609030101010101" charset="-122"/>
                <a:ea typeface="新宋体" panose="02010609030101010101" charset="-122"/>
                <a:cs typeface="新宋体" panose="02010609030101010101" charset="-122"/>
              </a:rPr>
              <a:t>．民族资本主义的逐渐发展</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C </a:t>
            </a:r>
            <a:r>
              <a:rPr lang="zh-CN" altLang="en-US" sz="2400" b="1">
                <a:solidFill>
                  <a:srgbClr val="000000"/>
                </a:solidFill>
                <a:latin typeface="新宋体" panose="02010609030101010101" charset="-122"/>
                <a:ea typeface="新宋体" panose="02010609030101010101" charset="-122"/>
                <a:cs typeface="新宋体" panose="02010609030101010101" charset="-122"/>
              </a:rPr>
              <a:t>．太平天国运动</a:t>
            </a:r>
            <a:r>
              <a:rPr lang="en-US" altLang="zh-CN" sz="2400" b="1">
                <a:solidFill>
                  <a:srgbClr val="000000"/>
                </a:solidFill>
                <a:latin typeface="新宋体" panose="02010609030101010101" charset="-122"/>
                <a:ea typeface="新宋体" panose="02010609030101010101" charset="-122"/>
                <a:cs typeface="新宋体" panose="02010609030101010101" charset="-122"/>
              </a:rPr>
              <a:t>                         D </a:t>
            </a:r>
            <a:r>
              <a:rPr lang="zh-CN" altLang="en-US" sz="2400" b="1">
                <a:solidFill>
                  <a:srgbClr val="000000"/>
                </a:solidFill>
                <a:latin typeface="新宋体" panose="02010609030101010101" charset="-122"/>
                <a:ea typeface="新宋体" panose="02010609030101010101" charset="-122"/>
                <a:cs typeface="新宋体" panose="02010609030101010101" charset="-122"/>
              </a:rPr>
              <a:t>．农村土地商品化程度提高</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endParaRPr lang="en-US" altLang="zh-CN"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lnSpc>
                <a:spcPct val="100000"/>
              </a:lnSpc>
              <a:spcBef>
                <a:spcPct val="0"/>
              </a:spcBef>
              <a:spcAft>
                <a:spcPct val="0"/>
              </a:spcAft>
            </a:pPr>
            <a:endParaRPr lang="en-US" altLang="zh-CN"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2024</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黑、吉、辽卷</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6</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1878</a:t>
            </a:r>
            <a:r>
              <a:rPr lang="zh-CN" altLang="en-US" sz="2400" b="1">
                <a:solidFill>
                  <a:srgbClr val="000000"/>
                </a:solidFill>
                <a:latin typeface="新宋体" panose="02010609030101010101" charset="-122"/>
                <a:ea typeface="新宋体" panose="02010609030101010101" charset="-122"/>
                <a:cs typeface="新宋体" panose="02010609030101010101" charset="-122"/>
              </a:rPr>
              <a:t>年，左宗棠上《复陈新疆情形折》，建议在新疆广设义塾，教授汉文，使</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民众</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略识字义</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征收所用券票，其户民数目，汉文居中，旁行兼注回字，令户民易晓</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。这一建议旨在（</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A </a:t>
            </a:r>
            <a:r>
              <a:rPr lang="zh-CN" altLang="en-US" sz="2400" b="1">
                <a:solidFill>
                  <a:srgbClr val="000000"/>
                </a:solidFill>
                <a:latin typeface="新宋体" panose="02010609030101010101" charset="-122"/>
                <a:ea typeface="新宋体" panose="02010609030101010101" charset="-122"/>
                <a:cs typeface="新宋体" panose="02010609030101010101" charset="-122"/>
              </a:rPr>
              <a:t>．改革税收制度</a:t>
            </a:r>
            <a:r>
              <a:rPr lang="en-US" altLang="zh-CN" sz="2400" b="1">
                <a:solidFill>
                  <a:srgbClr val="000000"/>
                </a:solidFill>
                <a:latin typeface="新宋体" panose="02010609030101010101" charset="-122"/>
                <a:ea typeface="新宋体" panose="02010609030101010101" charset="-122"/>
                <a:cs typeface="新宋体" panose="02010609030101010101" charset="-122"/>
              </a:rPr>
              <a:t>                         B </a:t>
            </a:r>
            <a:r>
              <a:rPr lang="zh-CN" altLang="en-US" sz="2400" b="1">
                <a:solidFill>
                  <a:srgbClr val="000000"/>
                </a:solidFill>
                <a:latin typeface="新宋体" panose="02010609030101010101" charset="-122"/>
                <a:ea typeface="新宋体" panose="02010609030101010101" charset="-122"/>
                <a:cs typeface="新宋体" panose="02010609030101010101" charset="-122"/>
              </a:rPr>
              <a:t>．改进教育方法</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C </a:t>
            </a:r>
            <a:r>
              <a:rPr lang="zh-CN" altLang="en-US" sz="2400" b="1">
                <a:solidFill>
                  <a:srgbClr val="000000"/>
                </a:solidFill>
                <a:latin typeface="新宋体" panose="02010609030101010101" charset="-122"/>
                <a:ea typeface="新宋体" panose="02010609030101010101" charset="-122"/>
                <a:cs typeface="新宋体" panose="02010609030101010101" charset="-122"/>
              </a:rPr>
              <a:t>．增强国家认同</a:t>
            </a:r>
            <a:r>
              <a:rPr lang="en-US" altLang="zh-CN" sz="2400" b="1">
                <a:solidFill>
                  <a:srgbClr val="000000"/>
                </a:solidFill>
                <a:latin typeface="新宋体" panose="02010609030101010101" charset="-122"/>
                <a:ea typeface="新宋体" panose="02010609030101010101" charset="-122"/>
                <a:cs typeface="新宋体" panose="02010609030101010101" charset="-122"/>
              </a:rPr>
              <a:t>                         D </a:t>
            </a:r>
            <a:r>
              <a:rPr lang="zh-CN" altLang="en-US" sz="2400" b="1">
                <a:solidFill>
                  <a:srgbClr val="000000"/>
                </a:solidFill>
                <a:latin typeface="新宋体" panose="02010609030101010101" charset="-122"/>
                <a:ea typeface="新宋体" panose="02010609030101010101" charset="-122"/>
                <a:cs typeface="新宋体" panose="02010609030101010101" charset="-122"/>
              </a:rPr>
              <a:t>．引导社会风尚</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7" name="文本框 6"/>
          <p:cNvSpPr txBox="1"/>
          <p:nvPr/>
        </p:nvSpPr>
        <p:spPr>
          <a:xfrm>
            <a:off x="10086975" y="1773555"/>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C</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
        <p:nvSpPr>
          <p:cNvPr id="6" name="文本框 5"/>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a:t>
            </a:r>
            <a:r>
              <a:rPr lang="zh-CN" altLang="en-US" sz="2400" b="1" dirty="0">
                <a:solidFill>
                  <a:srgbClr val="C00000"/>
                </a:solidFill>
                <a:latin typeface="微软雅黑" panose="020B0503020204020204" charset="-122"/>
                <a:ea typeface="微软雅黑" panose="020B0503020204020204" charset="-122"/>
                <a:sym typeface="+mn-ea"/>
              </a:rPr>
              <a:t>一：</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考查社会各阶层的努力</a:t>
            </a:r>
            <a:endParaRPr lang="zh-CN" altLang="en-US" sz="2400" b="1" dirty="0">
              <a:solidFill>
                <a:srgbClr val="C00000"/>
              </a:solidFill>
              <a:latin typeface="微软雅黑" panose="020B0503020204020204" charset="-122"/>
              <a:ea typeface="微软雅黑" panose="020B0503020204020204" charset="-122"/>
              <a:sym typeface="+mn-ea"/>
            </a:endParaRPr>
          </a:p>
        </p:txBody>
      </p:sp>
      <p:sp>
        <p:nvSpPr>
          <p:cNvPr id="8" name="文本框 7"/>
          <p:cNvSpPr txBox="1"/>
          <p:nvPr/>
        </p:nvSpPr>
        <p:spPr>
          <a:xfrm>
            <a:off x="9928225" y="438277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C</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3" name="文本框 2"/>
          <p:cNvSpPr txBox="1"/>
          <p:nvPr/>
        </p:nvSpPr>
        <p:spPr>
          <a:xfrm>
            <a:off x="554990" y="3368040"/>
            <a:ext cx="6819265" cy="521970"/>
          </a:xfrm>
          <a:prstGeom prst="rect">
            <a:avLst/>
          </a:prstGeom>
          <a:solidFill>
            <a:srgbClr val="FFFF00"/>
          </a:solidFill>
        </p:spPr>
        <p:txBody>
          <a:bodyPr wrap="square" rtlCol="0">
            <a:spAutoFit/>
          </a:bodyPr>
          <a:p>
            <a:pPr algn="l">
              <a:buClrTx/>
              <a:buSzTx/>
              <a:buFontTx/>
            </a:pPr>
            <a:r>
              <a:rPr lang="zh-CN" altLang="en-US" sz="2800">
                <a:solidFill>
                  <a:srgbClr val="C00000"/>
                </a:solidFill>
                <a:latin typeface="黑体" panose="02010609060101010101" pitchFamily="49" charset="-122"/>
                <a:ea typeface="黑体" panose="02010609060101010101" pitchFamily="49" charset="-122"/>
              </a:rPr>
              <a:t>考点：</a:t>
            </a:r>
            <a:r>
              <a:rPr lang="zh-CN" altLang="en-US" sz="2800">
                <a:latin typeface="黑体" panose="02010609060101010101" pitchFamily="49" charset="-122"/>
                <a:ea typeface="黑体" panose="02010609060101010101" pitchFamily="49" charset="-122"/>
                <a:sym typeface="+mn-ea"/>
              </a:rPr>
              <a:t>太平天国运动、《</a:t>
            </a:r>
            <a:r>
              <a:rPr lang="zh-CN" altLang="en-US" sz="2800">
                <a:latin typeface="黑体" panose="02010609060101010101" pitchFamily="49" charset="-122"/>
                <a:ea typeface="黑体" panose="02010609060101010101" pitchFamily="49" charset="-122"/>
                <a:sym typeface="+mn-ea"/>
              </a:rPr>
              <a:t>天朝田亩制度》</a:t>
            </a:r>
            <a:endParaRPr lang="zh-CN" altLang="en-US" sz="2800">
              <a:latin typeface="黑体" panose="02010609060101010101" pitchFamily="49" charset="-122"/>
              <a:ea typeface="黑体" panose="02010609060101010101" pitchFamily="49" charset="-122"/>
              <a:sym typeface="+mn-ea"/>
            </a:endParaRPr>
          </a:p>
        </p:txBody>
      </p:sp>
      <p:sp>
        <p:nvSpPr>
          <p:cNvPr id="2" name="文本框 1"/>
          <p:cNvSpPr txBox="1"/>
          <p:nvPr/>
        </p:nvSpPr>
        <p:spPr>
          <a:xfrm>
            <a:off x="554990" y="5953125"/>
            <a:ext cx="8975090" cy="521970"/>
          </a:xfrm>
          <a:prstGeom prst="rect">
            <a:avLst/>
          </a:prstGeom>
          <a:solidFill>
            <a:srgbClr val="FFFF00"/>
          </a:solidFill>
        </p:spPr>
        <p:txBody>
          <a:bodyPr wrap="square" rtlCol="0">
            <a:spAutoFit/>
          </a:bodyPr>
          <a:p>
            <a:pPr algn="l">
              <a:buClrTx/>
              <a:buSzTx/>
              <a:buFontTx/>
            </a:pPr>
            <a:r>
              <a:rPr lang="zh-CN" altLang="en-US" sz="2800">
                <a:solidFill>
                  <a:srgbClr val="C00000"/>
                </a:solidFill>
                <a:latin typeface="黑体" panose="02010609060101010101" pitchFamily="49" charset="-122"/>
                <a:ea typeface="黑体" panose="02010609060101010101" pitchFamily="49" charset="-122"/>
              </a:rPr>
              <a:t>考点：</a:t>
            </a:r>
            <a:r>
              <a:rPr lang="zh-CN" altLang="en-US" sz="2800">
                <a:latin typeface="黑体" panose="02010609060101010101" pitchFamily="49" charset="-122"/>
                <a:ea typeface="黑体" panose="02010609060101010101" pitchFamily="49" charset="-122"/>
                <a:sym typeface="+mn-ea"/>
              </a:rPr>
              <a:t>晚清为巩固多民族国家所做的改革（</a:t>
            </a:r>
            <a:r>
              <a:rPr lang="zh-CN" altLang="en-US" sz="2800">
                <a:latin typeface="黑体" panose="02010609060101010101" pitchFamily="49" charset="-122"/>
                <a:ea typeface="黑体" panose="02010609060101010101" pitchFamily="49" charset="-122"/>
                <a:sym typeface="+mn-ea"/>
              </a:rPr>
              <a:t>家国情怀）</a:t>
            </a:r>
            <a:endParaRPr lang="zh-CN" altLang="en-US" sz="2800">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3" grpId="0" bldLvl="0" animBg="1"/>
      <p:bldP spid="2" grpId="0" bldLvl="0" animBg="1"/>
    </p:bldLst>
  </p:timing>
</p:sld>
</file>

<file path=ppt/slides/slide2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37820" y="1407795"/>
            <a:ext cx="11274425" cy="5262245"/>
          </a:xfrm>
          <a:prstGeom prst="rect">
            <a:avLst/>
          </a:prstGeom>
        </p:spPr>
        <p:txBody>
          <a:bodyPr wrap="square">
            <a:spAutoFit/>
          </a:bodyPr>
          <a:p>
            <a:pPr marL="266700" indent="-200025" algn="l" defTabSz="266700">
              <a:lnSpc>
                <a:spcPct val="100000"/>
              </a:lnSpc>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3.</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（2024</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新课标卷</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29</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）下表是清末新军第九镇、第八镇及第二十一协军官的来源构成。这可用于说明新军（    ）</a:t>
            </a: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lnSpc>
                <a:spcPct val="10000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lnSpc>
                <a:spcPct val="10000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lnSpc>
                <a:spcPct val="10000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lnSpc>
                <a:spcPct val="10000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lnSpc>
                <a:spcPct val="10000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lnSpc>
                <a:spcPct val="10000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lnSpc>
                <a:spcPct val="10000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lnSpc>
                <a:spcPct val="10000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lnSpc>
                <a:spcPct val="10000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lnSpc>
                <a:spcPct val="100000"/>
              </a:lnSpc>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 抵制了列强入侵	                  B. 导致了军阀势力扩大</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C. 引发了军阀混战	                  D. 助推了民主革命发展</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7" name="文本框 6"/>
          <p:cNvSpPr txBox="1"/>
          <p:nvPr/>
        </p:nvSpPr>
        <p:spPr>
          <a:xfrm>
            <a:off x="10623550" y="1773555"/>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2" name="文本框 1"/>
          <p:cNvSpPr txBox="1"/>
          <p:nvPr/>
        </p:nvSpPr>
        <p:spPr>
          <a:xfrm>
            <a:off x="554990" y="6284595"/>
            <a:ext cx="4421505" cy="521970"/>
          </a:xfrm>
          <a:prstGeom prst="rect">
            <a:avLst/>
          </a:prstGeom>
          <a:solidFill>
            <a:srgbClr val="FFFF00"/>
          </a:solidFill>
        </p:spPr>
        <p:txBody>
          <a:bodyPr wrap="square" rtlCol="0">
            <a:spAutoFit/>
          </a:bodyPr>
          <a:p>
            <a:pPr algn="l">
              <a:buClrTx/>
              <a:buSzTx/>
              <a:buFontTx/>
            </a:pPr>
            <a:r>
              <a:rPr lang="zh-CN" altLang="en-US" sz="2800">
                <a:solidFill>
                  <a:srgbClr val="C00000"/>
                </a:solidFill>
                <a:latin typeface="黑体" panose="02010609060101010101" pitchFamily="49" charset="-122"/>
                <a:ea typeface="黑体" panose="02010609060101010101" pitchFamily="49" charset="-122"/>
              </a:rPr>
              <a:t>考点：</a:t>
            </a:r>
            <a:r>
              <a:rPr lang="zh-CN" altLang="en-US" sz="2800">
                <a:latin typeface="黑体" panose="02010609060101010101" pitchFamily="49" charset="-122"/>
                <a:ea typeface="黑体" panose="02010609060101010101" pitchFamily="49" charset="-122"/>
                <a:sym typeface="+mn-ea"/>
              </a:rPr>
              <a:t>辛亥革命的</a:t>
            </a:r>
            <a:r>
              <a:rPr lang="zh-CN" altLang="en-US" sz="2800">
                <a:latin typeface="黑体" panose="02010609060101010101" pitchFamily="49" charset="-122"/>
                <a:ea typeface="黑体" panose="02010609060101010101" pitchFamily="49" charset="-122"/>
                <a:sym typeface="+mn-ea"/>
              </a:rPr>
              <a:t>背景</a:t>
            </a:r>
            <a:endParaRPr lang="zh-CN" altLang="en-US" sz="2800">
              <a:latin typeface="黑体" panose="02010609060101010101" pitchFamily="49" charset="-122"/>
              <a:ea typeface="黑体" panose="02010609060101010101" pitchFamily="49" charset="-122"/>
              <a:sym typeface="+mn-ea"/>
            </a:endParaRPr>
          </a:p>
        </p:txBody>
      </p:sp>
      <p:graphicFrame>
        <p:nvGraphicFramePr>
          <p:cNvPr id="5" name="表格 4"/>
          <p:cNvGraphicFramePr/>
          <p:nvPr>
            <p:custDataLst>
              <p:tags r:id="rId2"/>
            </p:custDataLst>
          </p:nvPr>
        </p:nvGraphicFramePr>
        <p:xfrm>
          <a:off x="1080770" y="2185035"/>
          <a:ext cx="9467215" cy="3768090"/>
        </p:xfrm>
        <a:graphic>
          <a:graphicData uri="http://schemas.openxmlformats.org/drawingml/2006/table">
            <a:tbl>
              <a:tblPr/>
              <a:tblGrid>
                <a:gridCol w="3278505"/>
                <a:gridCol w="1597660"/>
                <a:gridCol w="1344295"/>
                <a:gridCol w="914400"/>
                <a:gridCol w="955675"/>
                <a:gridCol w="1376680"/>
              </a:tblGrid>
              <a:tr h="540385">
                <a:tc>
                  <a:txBody>
                    <a:bodyPr/>
                    <a:p>
                      <a:pPr marL="76200" indent="0" algn="l"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                </a:t>
                      </a:r>
                      <a:r>
                        <a:rPr lang="zh-CN" sz="2000">
                          <a:solidFill>
                            <a:srgbClr val="000000"/>
                          </a:solidFill>
                          <a:latin typeface="楷体" panose="02010609060101010101" pitchFamily="49" charset="-122"/>
                          <a:ea typeface="楷体" panose="02010609060101010101" pitchFamily="49" charset="-122"/>
                        </a:rPr>
                        <a:t>类别</a:t>
                      </a:r>
                      <a:endParaRPr lang="zh-CN" sz="2000">
                        <a:solidFill>
                          <a:srgbClr val="000000"/>
                        </a:solidFill>
                        <a:latin typeface="楷体" panose="02010609060101010101" pitchFamily="49" charset="-122"/>
                        <a:ea typeface="楷体" panose="02010609060101010101" pitchFamily="49" charset="-122"/>
                      </a:endParaRPr>
                    </a:p>
                    <a:p>
                      <a:pPr marL="76200" indent="0" algn="l" fontAlgn="ctr">
                        <a:lnSpc>
                          <a:spcPct val="150000"/>
                        </a:lnSpc>
                        <a:spcBef>
                          <a:spcPct val="0"/>
                        </a:spcBef>
                        <a:spcAft>
                          <a:spcPct val="0"/>
                        </a:spcAft>
                      </a:pPr>
                      <a:r>
                        <a:rPr lang="zh-CN" sz="2000">
                          <a:solidFill>
                            <a:srgbClr val="000000"/>
                          </a:solidFill>
                          <a:latin typeface="楷体" panose="02010609060101010101" pitchFamily="49" charset="-122"/>
                          <a:ea typeface="楷体" panose="02010609060101010101" pitchFamily="49" charset="-122"/>
                        </a:rPr>
                        <a:t>部别</a:t>
                      </a:r>
                      <a:endParaRPr 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zh-CN" sz="2000">
                          <a:solidFill>
                            <a:srgbClr val="000000"/>
                          </a:solidFill>
                          <a:latin typeface="楷体" panose="02010609060101010101" pitchFamily="49" charset="-122"/>
                          <a:ea typeface="楷体" panose="02010609060101010101" pitchFamily="49" charset="-122"/>
                        </a:rPr>
                        <a:t>国内学生</a:t>
                      </a:r>
                      <a:endParaRPr 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zh-CN" sz="2000">
                          <a:solidFill>
                            <a:srgbClr val="000000"/>
                          </a:solidFill>
                          <a:latin typeface="楷体" panose="02010609060101010101" pitchFamily="49" charset="-122"/>
                          <a:ea typeface="楷体" panose="02010609060101010101" pitchFamily="49" charset="-122"/>
                        </a:rPr>
                        <a:t>留学生</a:t>
                      </a:r>
                      <a:endParaRPr 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zh-CN" sz="2000">
                          <a:solidFill>
                            <a:srgbClr val="000000"/>
                          </a:solidFill>
                          <a:latin typeface="楷体" panose="02010609060101010101" pitchFamily="49" charset="-122"/>
                          <a:ea typeface="楷体" panose="02010609060101010101" pitchFamily="49" charset="-122"/>
                        </a:rPr>
                        <a:t>士人</a:t>
                      </a:r>
                      <a:endParaRPr 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zh-CN" sz="2000">
                          <a:solidFill>
                            <a:srgbClr val="000000"/>
                          </a:solidFill>
                          <a:latin typeface="楷体" panose="02010609060101010101" pitchFamily="49" charset="-122"/>
                          <a:ea typeface="楷体" panose="02010609060101010101" pitchFamily="49" charset="-122"/>
                        </a:rPr>
                        <a:t>行伍</a:t>
                      </a:r>
                      <a:endParaRPr 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zh-CN" sz="2000">
                          <a:solidFill>
                            <a:srgbClr val="000000"/>
                          </a:solidFill>
                          <a:latin typeface="楷体" panose="02010609060101010101" pitchFamily="49" charset="-122"/>
                          <a:ea typeface="楷体" panose="02010609060101010101" pitchFamily="49" charset="-122"/>
                        </a:rPr>
                        <a:t>总计</a:t>
                      </a:r>
                      <a:endParaRPr 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260985">
                <a:tc>
                  <a:txBody>
                    <a:bodyPr/>
                    <a:p>
                      <a:pPr marL="76200" indent="0" algn="just" fontAlgn="ctr">
                        <a:lnSpc>
                          <a:spcPct val="150000"/>
                        </a:lnSpc>
                        <a:spcBef>
                          <a:spcPct val="0"/>
                        </a:spcBef>
                        <a:spcAft>
                          <a:spcPct val="0"/>
                        </a:spcAft>
                      </a:pPr>
                      <a:r>
                        <a:rPr lang="zh-CN" sz="2000">
                          <a:solidFill>
                            <a:srgbClr val="000000"/>
                          </a:solidFill>
                          <a:latin typeface="楷体" panose="02010609060101010101" pitchFamily="49" charset="-122"/>
                          <a:ea typeface="楷体" panose="02010609060101010101" pitchFamily="49" charset="-122"/>
                        </a:rPr>
                        <a:t>第九镇（驻江宁）</a:t>
                      </a:r>
                      <a:endParaRPr 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340</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15</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272</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87</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714</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418465">
                <a:tc>
                  <a:txBody>
                    <a:bodyPr/>
                    <a:p>
                      <a:pPr marL="76200" indent="0" algn="just" fontAlgn="ctr">
                        <a:lnSpc>
                          <a:spcPct val="150000"/>
                        </a:lnSpc>
                        <a:spcBef>
                          <a:spcPct val="0"/>
                        </a:spcBef>
                        <a:spcAft>
                          <a:spcPct val="0"/>
                        </a:spcAft>
                      </a:pPr>
                      <a:r>
                        <a:rPr lang="zh-CN" sz="2000">
                          <a:solidFill>
                            <a:srgbClr val="000000"/>
                          </a:solidFill>
                          <a:latin typeface="楷体" panose="02010609060101010101" pitchFamily="49" charset="-122"/>
                          <a:ea typeface="楷体" panose="02010609060101010101" pitchFamily="49" charset="-122"/>
                        </a:rPr>
                        <a:t>第八镇（驻湖北）</a:t>
                      </a:r>
                      <a:endParaRPr 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154</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12</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497</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23</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686</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37820">
                <a:tc>
                  <a:txBody>
                    <a:bodyPr/>
                    <a:p>
                      <a:pPr marL="76200" indent="0" algn="just" fontAlgn="ctr">
                        <a:lnSpc>
                          <a:spcPct val="150000"/>
                        </a:lnSpc>
                        <a:spcBef>
                          <a:spcPct val="0"/>
                        </a:spcBef>
                        <a:spcAft>
                          <a:spcPct val="0"/>
                        </a:spcAft>
                      </a:pPr>
                      <a:r>
                        <a:rPr lang="zh-CN" sz="2000">
                          <a:solidFill>
                            <a:srgbClr val="000000"/>
                          </a:solidFill>
                          <a:latin typeface="楷体" panose="02010609060101010101" pitchFamily="49" charset="-122"/>
                          <a:ea typeface="楷体" panose="02010609060101010101" pitchFamily="49" charset="-122"/>
                        </a:rPr>
                        <a:t>第二十一协（驻湖北）</a:t>
                      </a:r>
                      <a:endParaRPr 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53</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4</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73</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3</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133</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297180">
                <a:tc>
                  <a:txBody>
                    <a:bodyPr/>
                    <a:p>
                      <a:pPr marL="76200" indent="0" algn="just" fontAlgn="ctr">
                        <a:lnSpc>
                          <a:spcPct val="150000"/>
                        </a:lnSpc>
                        <a:spcBef>
                          <a:spcPct val="0"/>
                        </a:spcBef>
                        <a:spcAft>
                          <a:spcPct val="0"/>
                        </a:spcAft>
                      </a:pPr>
                      <a:r>
                        <a:rPr lang="zh-CN" sz="2000">
                          <a:solidFill>
                            <a:srgbClr val="000000"/>
                          </a:solidFill>
                          <a:latin typeface="楷体" panose="02010609060101010101" pitchFamily="49" charset="-122"/>
                          <a:ea typeface="楷体" panose="02010609060101010101" pitchFamily="49" charset="-122"/>
                        </a:rPr>
                        <a:t>总计</a:t>
                      </a:r>
                      <a:endParaRPr 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547</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31</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842</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113</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76200" indent="0" algn="ctr" fontAlgn="ctr">
                        <a:lnSpc>
                          <a:spcPct val="150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1533</a:t>
                      </a:r>
                      <a:endParaRPr lang="en-US" altLang="zh-CN" sz="2000">
                        <a:solidFill>
                          <a:srgbClr val="000000"/>
                        </a:solidFill>
                        <a:latin typeface="楷体" panose="02010609060101010101" pitchFamily="49" charset="-122"/>
                        <a:ea typeface="楷体" panose="02010609060101010101" pitchFamily="49" charset="-122"/>
                      </a:endParaRPr>
                    </a:p>
                  </a:txBody>
                  <a:tcPr marL="76200" marR="76200" marT="47625" marB="47625"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bl>
          </a:graphicData>
        </a:graphic>
      </p:graphicFrame>
      <p:sp>
        <p:nvSpPr>
          <p:cNvPr id="3" name="文本框 2"/>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a:t>
            </a:r>
            <a:r>
              <a:rPr lang="zh-CN" altLang="en-US" sz="2400" b="1" dirty="0">
                <a:solidFill>
                  <a:srgbClr val="C00000"/>
                </a:solidFill>
                <a:latin typeface="微软雅黑" panose="020B0503020204020204" charset="-122"/>
                <a:ea typeface="微软雅黑" panose="020B0503020204020204" charset="-122"/>
                <a:sym typeface="+mn-ea"/>
              </a:rPr>
              <a:t>一：</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考查社会各阶层的努力</a:t>
            </a:r>
            <a:endParaRPr lang="zh-CN" altLang="en-US" sz="2400" b="1"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bldLvl="0" animBg="1"/>
    </p:bldLst>
  </p:timing>
</p:sld>
</file>

<file path=ppt/slides/slide2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37820" y="1407795"/>
            <a:ext cx="11274425" cy="2676525"/>
          </a:xfrm>
          <a:prstGeom prst="rect">
            <a:avLst/>
          </a:prstGeom>
        </p:spPr>
        <p:txBody>
          <a:bodyPr wrap="square">
            <a:spAutoFit/>
          </a:bodyPr>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4.</a:t>
            </a:r>
            <a:r>
              <a:rPr lang="en-US" altLang="zh-CN" sz="2400" b="1">
                <a:solidFill>
                  <a:srgbClr val="000000"/>
                </a:solidFill>
                <a:latin typeface="新宋体" panose="02010609030101010101" charset="-122"/>
                <a:ea typeface="新宋体" panose="02010609030101010101" charset="-122"/>
                <a:cs typeface="新宋体" panose="02010609030101010101" charset="-122"/>
              </a:rPr>
              <a:t>(2024</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广西高考</a:t>
            </a:r>
            <a:r>
              <a:rPr lang="en-US" altLang="zh-CN" sz="2400" b="1">
                <a:solidFill>
                  <a:srgbClr val="000000"/>
                </a:solidFill>
                <a:latin typeface="新宋体" panose="02010609030101010101" charset="-122"/>
                <a:ea typeface="新宋体" panose="02010609030101010101" charset="-122"/>
                <a:cs typeface="新宋体" panose="02010609030101010101" charset="-122"/>
              </a:rPr>
              <a:t>)1912</a:t>
            </a:r>
            <a:r>
              <a:rPr lang="zh-CN" altLang="en-US" sz="2400" b="1">
                <a:solidFill>
                  <a:srgbClr val="000000"/>
                </a:solidFill>
                <a:latin typeface="新宋体" panose="02010609030101010101" charset="-122"/>
                <a:ea typeface="新宋体" panose="02010609030101010101" charset="-122"/>
                <a:cs typeface="新宋体" panose="02010609030101010101" charset="-122"/>
              </a:rPr>
              <a:t>年</a:t>
            </a:r>
            <a:r>
              <a:rPr lang="en-US" altLang="zh-CN" sz="2400" b="1">
                <a:solidFill>
                  <a:srgbClr val="000000"/>
                </a:solidFill>
                <a:latin typeface="新宋体" panose="02010609030101010101" charset="-122"/>
                <a:ea typeface="新宋体" panose="02010609030101010101" charset="-122"/>
                <a:cs typeface="新宋体" panose="02010609030101010101" charset="-122"/>
              </a:rPr>
              <a:t>1</a:t>
            </a:r>
            <a:r>
              <a:rPr lang="zh-CN" altLang="en-US" sz="2400" b="1">
                <a:solidFill>
                  <a:srgbClr val="000000"/>
                </a:solidFill>
                <a:latin typeface="新宋体" panose="02010609030101010101" charset="-122"/>
                <a:ea typeface="新宋体" panose="02010609030101010101" charset="-122"/>
                <a:cs typeface="新宋体" panose="02010609030101010101" charset="-122"/>
              </a:rPr>
              <a:t>月</a:t>
            </a:r>
            <a:r>
              <a:rPr lang="en-US" altLang="zh-CN" sz="2400" b="1">
                <a:solidFill>
                  <a:srgbClr val="000000"/>
                </a:solidFill>
                <a:latin typeface="新宋体" panose="02010609030101010101" charset="-122"/>
                <a:ea typeface="新宋体" panose="02010609030101010101" charset="-122"/>
                <a:cs typeface="新宋体" panose="02010609030101010101" charset="-122"/>
              </a:rPr>
              <a:t>15</a:t>
            </a:r>
            <a:r>
              <a:rPr lang="zh-CN" altLang="en-US" sz="2400" b="1">
                <a:solidFill>
                  <a:srgbClr val="000000"/>
                </a:solidFill>
                <a:latin typeface="新宋体" panose="02010609030101010101" charset="-122"/>
                <a:ea typeface="新宋体" panose="02010609030101010101" charset="-122"/>
                <a:cs typeface="新宋体" panose="02010609030101010101" charset="-122"/>
              </a:rPr>
              <a:t>日，上海</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工商全体休息一天，升旗悬灯，公贺总统履任，补祝纪元</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；中法大药房还打出了促销广告</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南北两店，凡承蒙赐顾者，概赠孙大总统纪念照一纸</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要与我同胞相更始，共伸庆祝，留一永远之纪念而已</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。据此可知</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A </a:t>
            </a:r>
            <a:r>
              <a:rPr lang="zh-CN" altLang="en-US" sz="2400" b="1">
                <a:solidFill>
                  <a:srgbClr val="000000"/>
                </a:solidFill>
                <a:latin typeface="新宋体" panose="02010609030101010101" charset="-122"/>
                <a:ea typeface="新宋体" panose="02010609030101010101" charset="-122"/>
                <a:cs typeface="新宋体" panose="02010609030101010101" charset="-122"/>
              </a:rPr>
              <a:t>．城市商业竞争日趋激烈</a:t>
            </a:r>
            <a:r>
              <a:rPr lang="en-US" altLang="zh-CN" sz="2400" b="1">
                <a:solidFill>
                  <a:srgbClr val="000000"/>
                </a:solidFill>
                <a:latin typeface="新宋体" panose="02010609030101010101" charset="-122"/>
                <a:ea typeface="新宋体" panose="02010609030101010101" charset="-122"/>
                <a:cs typeface="新宋体" panose="02010609030101010101" charset="-122"/>
              </a:rPr>
              <a:t>                B </a:t>
            </a:r>
            <a:r>
              <a:rPr lang="zh-CN" altLang="en-US" sz="2400" b="1">
                <a:solidFill>
                  <a:srgbClr val="000000"/>
                </a:solidFill>
                <a:latin typeface="新宋体" panose="02010609030101010101" charset="-122"/>
                <a:ea typeface="新宋体" panose="02010609030101010101" charset="-122"/>
                <a:cs typeface="新宋体" panose="02010609030101010101" charset="-122"/>
              </a:rPr>
              <a:t>．资产阶级革命逐渐兴起</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C </a:t>
            </a:r>
            <a:r>
              <a:rPr lang="zh-CN" altLang="en-US" sz="2400" b="1">
                <a:solidFill>
                  <a:srgbClr val="000000"/>
                </a:solidFill>
                <a:latin typeface="新宋体" panose="02010609030101010101" charset="-122"/>
                <a:ea typeface="新宋体" panose="02010609030101010101" charset="-122"/>
                <a:cs typeface="新宋体" panose="02010609030101010101" charset="-122"/>
              </a:rPr>
              <a:t>．民主共和思想影响渐广</a:t>
            </a:r>
            <a:r>
              <a:rPr lang="en-US" altLang="zh-CN" sz="2400" b="1">
                <a:solidFill>
                  <a:srgbClr val="000000"/>
                </a:solidFill>
                <a:latin typeface="新宋体" panose="02010609030101010101" charset="-122"/>
                <a:ea typeface="新宋体" panose="02010609030101010101" charset="-122"/>
                <a:cs typeface="新宋体" panose="02010609030101010101" charset="-122"/>
              </a:rPr>
              <a:t>                D </a:t>
            </a:r>
            <a:r>
              <a:rPr lang="zh-CN" altLang="en-US" sz="2400" b="1">
                <a:solidFill>
                  <a:srgbClr val="000000"/>
                </a:solidFill>
                <a:latin typeface="新宋体" panose="02010609030101010101" charset="-122"/>
                <a:ea typeface="新宋体" panose="02010609030101010101" charset="-122"/>
                <a:cs typeface="新宋体" panose="02010609030101010101" charset="-122"/>
              </a:rPr>
              <a:t>．民族资本主义得以发展</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spcBef>
                <a:spcPct val="0"/>
              </a:spcBef>
              <a:spcAft>
                <a:spcPct val="0"/>
              </a:spcAft>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2" name="文本框 1"/>
          <p:cNvSpPr txBox="1"/>
          <p:nvPr/>
        </p:nvSpPr>
        <p:spPr>
          <a:xfrm>
            <a:off x="9730105" y="205994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C</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
        <p:nvSpPr>
          <p:cNvPr id="3" name="文本框 2"/>
          <p:cNvSpPr txBox="1"/>
          <p:nvPr/>
        </p:nvSpPr>
        <p:spPr>
          <a:xfrm>
            <a:off x="723265" y="3823335"/>
            <a:ext cx="4421505" cy="521970"/>
          </a:xfrm>
          <a:prstGeom prst="rect">
            <a:avLst/>
          </a:prstGeom>
          <a:solidFill>
            <a:srgbClr val="FFFF00"/>
          </a:solidFill>
        </p:spPr>
        <p:txBody>
          <a:bodyPr wrap="square" rtlCol="0">
            <a:spAutoFit/>
          </a:bodyPr>
          <a:p>
            <a:pPr algn="l">
              <a:buClrTx/>
              <a:buSzTx/>
              <a:buFontTx/>
            </a:pPr>
            <a:r>
              <a:rPr lang="zh-CN" altLang="en-US" sz="2800">
                <a:solidFill>
                  <a:srgbClr val="C00000"/>
                </a:solidFill>
                <a:latin typeface="黑体" panose="02010609060101010101" pitchFamily="49" charset="-122"/>
                <a:ea typeface="黑体" panose="02010609060101010101" pitchFamily="49" charset="-122"/>
              </a:rPr>
              <a:t>考点：</a:t>
            </a:r>
            <a:r>
              <a:rPr lang="zh-CN" altLang="en-US" sz="2800">
                <a:latin typeface="黑体" panose="02010609060101010101" pitchFamily="49" charset="-122"/>
                <a:ea typeface="黑体" panose="02010609060101010101" pitchFamily="49" charset="-122"/>
                <a:sym typeface="+mn-ea"/>
              </a:rPr>
              <a:t>辛亥革命的</a:t>
            </a:r>
            <a:r>
              <a:rPr lang="zh-CN" altLang="en-US" sz="2800">
                <a:latin typeface="黑体" panose="02010609060101010101" pitchFamily="49" charset="-122"/>
                <a:ea typeface="黑体" panose="02010609060101010101" pitchFamily="49" charset="-122"/>
                <a:sym typeface="+mn-ea"/>
              </a:rPr>
              <a:t>影响</a:t>
            </a:r>
            <a:endParaRPr lang="zh-CN" altLang="en-US" sz="2800">
              <a:latin typeface="黑体" panose="02010609060101010101" pitchFamily="49" charset="-122"/>
              <a:ea typeface="黑体" panose="02010609060101010101" pitchFamily="49" charset="-122"/>
              <a:sym typeface="+mn-ea"/>
            </a:endParaRPr>
          </a:p>
        </p:txBody>
      </p:sp>
      <p:sp>
        <p:nvSpPr>
          <p:cNvPr id="7" name="文本框 6"/>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a:t>
            </a:r>
            <a:r>
              <a:rPr lang="zh-CN" altLang="en-US" sz="2400" b="1" dirty="0">
                <a:solidFill>
                  <a:srgbClr val="C00000"/>
                </a:solidFill>
                <a:latin typeface="微软雅黑" panose="020B0503020204020204" charset="-122"/>
                <a:ea typeface="微软雅黑" panose="020B0503020204020204" charset="-122"/>
                <a:sym typeface="+mn-ea"/>
              </a:rPr>
              <a:t>一：</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考查社会各阶层的努力</a:t>
            </a:r>
            <a:endParaRPr lang="zh-CN" altLang="en-US" sz="2400" b="1"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90880" y="1949450"/>
            <a:ext cx="10948670" cy="3260725"/>
          </a:xfrm>
          <a:prstGeom prst="rect">
            <a:avLst/>
          </a:prstGeom>
        </p:spPr>
        <p:txBody>
          <a:bodyPr>
            <a:noAutofit/>
          </a:bodyPr>
          <a:p>
            <a:pPr algn="l" defTabSz="266700" eaLnBrk="0" fontAlgn="base">
              <a:lnSpc>
                <a:spcPct val="100000"/>
              </a:lnSpc>
              <a:spcBef>
                <a:spcPts val="500"/>
              </a:spcBef>
              <a:buClrTx/>
              <a:buSzTx/>
              <a:buFontTx/>
            </a:pPr>
            <a:r>
              <a:rPr lang="en-US" sz="2400" b="1">
                <a:solidFill>
                  <a:srgbClr val="000000"/>
                </a:solidFill>
                <a:latin typeface="黑体" panose="02010609060101010101" pitchFamily="49" charset="-122"/>
                <a:ea typeface="黑体" panose="02010609060101010101" pitchFamily="49" charset="-122"/>
              </a:rPr>
              <a:t>1.</a:t>
            </a:r>
            <a:r>
              <a:rPr lang="zh-CN" altLang="en-US" sz="2400" b="1">
                <a:solidFill>
                  <a:srgbClr val="000000"/>
                </a:solidFill>
                <a:latin typeface="黑体" panose="02010609060101010101" pitchFamily="49" charset="-122"/>
                <a:ea typeface="黑体" panose="02010609060101010101" pitchFamily="49" charset="-122"/>
              </a:rPr>
              <a:t>社会性质和</a:t>
            </a:r>
            <a:r>
              <a:rPr lang="zh-CN" altLang="en-US" sz="2400" b="1">
                <a:solidFill>
                  <a:srgbClr val="000000"/>
                </a:solidFill>
                <a:latin typeface="黑体" panose="02010609060101010101" pitchFamily="49" charset="-122"/>
                <a:ea typeface="黑体" panose="02010609060101010101" pitchFamily="49" charset="-122"/>
              </a:rPr>
              <a:t>革命性质的</a:t>
            </a:r>
            <a:r>
              <a:rPr lang="zh-CN" altLang="en-US" sz="2400" b="1">
                <a:solidFill>
                  <a:srgbClr val="000000"/>
                </a:solidFill>
                <a:latin typeface="黑体" panose="02010609060101010101" pitchFamily="49" charset="-122"/>
                <a:ea typeface="黑体" panose="02010609060101010101" pitchFamily="49" charset="-122"/>
              </a:rPr>
              <a:t>转变：由独立自主的封建国家一步步沦为半殖民地半封建社会，中国人民肩负起反封建反侵略的双重革命任务；</a:t>
            </a:r>
            <a:r>
              <a:rPr lang="zh-CN" altLang="en-US" sz="2400" b="1">
                <a:solidFill>
                  <a:srgbClr val="000000"/>
                </a:solidFill>
                <a:latin typeface="黑体" panose="02010609060101010101" pitchFamily="49" charset="-122"/>
                <a:ea typeface="黑体" panose="02010609060101010101" pitchFamily="49" charset="-122"/>
                <a:sym typeface="+mn-ea"/>
              </a:rPr>
              <a:t>刺激了民族意识的觉醒，中国各阶层展开了救亡图存的斗争</a:t>
            </a:r>
            <a:r>
              <a:rPr lang="zh-CN" altLang="en-US" sz="2400" b="1">
                <a:solidFill>
                  <a:srgbClr val="000000"/>
                </a:solidFill>
                <a:latin typeface="黑体" panose="02010609060101010101" pitchFamily="49" charset="-122"/>
                <a:ea typeface="黑体" panose="02010609060101010101" pitchFamily="49" charset="-122"/>
              </a:rPr>
              <a:t>。</a:t>
            </a:r>
            <a:endParaRPr lang="zh-CN" altLang="en-US" sz="2400" b="1">
              <a:solidFill>
                <a:srgbClr val="000000"/>
              </a:solidFill>
              <a:latin typeface="黑体" panose="02010609060101010101" pitchFamily="49" charset="-122"/>
              <a:ea typeface="黑体" panose="02010609060101010101" pitchFamily="49" charset="-122"/>
            </a:endParaRPr>
          </a:p>
          <a:p>
            <a:pPr algn="l" defTabSz="266700" eaLnBrk="0" fontAlgn="base">
              <a:lnSpc>
                <a:spcPct val="100000"/>
              </a:lnSpc>
              <a:spcBef>
                <a:spcPts val="500"/>
              </a:spcBef>
              <a:buClrTx/>
              <a:buSzTx/>
              <a:buFontTx/>
            </a:pPr>
            <a:r>
              <a:rPr lang="zh-CN" altLang="en-US" sz="2400" b="1">
                <a:solidFill>
                  <a:srgbClr val="000000"/>
                </a:solidFill>
                <a:latin typeface="黑体" panose="02010609060101010101" pitchFamily="49" charset="-122"/>
                <a:ea typeface="黑体" panose="02010609060101010101" pitchFamily="49" charset="-122"/>
                <a:sym typeface="+mn-ea"/>
              </a:rPr>
              <a:t>2.</a:t>
            </a:r>
            <a:r>
              <a:rPr lang="zh-CN" altLang="en-US" sz="2400" b="1">
                <a:solidFill>
                  <a:srgbClr val="000000"/>
                </a:solidFill>
                <a:latin typeface="黑体" panose="02010609060101010101" pitchFamily="49" charset="-122"/>
                <a:ea typeface="黑体" panose="02010609060101010101" pitchFamily="49" charset="-122"/>
              </a:rPr>
              <a:t>政治体制动摇（中央集权体制的破坏）：</a:t>
            </a:r>
            <a:r>
              <a:rPr lang="zh-CN" altLang="en-US" sz="2400" b="1">
                <a:solidFill>
                  <a:srgbClr val="000000"/>
                </a:solidFill>
                <a:latin typeface="黑体" panose="02010609060101010101" pitchFamily="49" charset="-122"/>
                <a:ea typeface="黑体" panose="02010609060101010101" pitchFamily="49" charset="-122"/>
                <a:sym typeface="+mn-ea"/>
              </a:rPr>
              <a:t>西方列强的侵略反映了中国封建制度的落后。农民运动冲击了清王朝的统治，引起政治和权力结构的变化，中央权力下移，地方势力崛起。</a:t>
            </a:r>
            <a:endParaRPr lang="zh-CN" altLang="en-US" sz="2400" b="1">
              <a:solidFill>
                <a:srgbClr val="000000"/>
              </a:solidFill>
              <a:latin typeface="黑体" panose="02010609060101010101" pitchFamily="49" charset="-122"/>
              <a:ea typeface="黑体" panose="02010609060101010101" pitchFamily="49" charset="-122"/>
            </a:endParaRPr>
          </a:p>
          <a:p>
            <a:pPr algn="l" defTabSz="266700" eaLnBrk="0" fontAlgn="base">
              <a:lnSpc>
                <a:spcPct val="100000"/>
              </a:lnSpc>
              <a:spcBef>
                <a:spcPts val="500"/>
              </a:spcBef>
              <a:buClrTx/>
              <a:buSzTx/>
              <a:buFontTx/>
            </a:pPr>
            <a:r>
              <a:rPr lang="zh-CN" altLang="en-US" sz="2400" b="1">
                <a:solidFill>
                  <a:srgbClr val="000000"/>
                </a:solidFill>
                <a:latin typeface="黑体" panose="02010609060101010101" pitchFamily="49" charset="-122"/>
                <a:ea typeface="黑体" panose="02010609060101010101" pitchFamily="49" charset="-122"/>
              </a:rPr>
              <a:t>3.政治</a:t>
            </a:r>
            <a:r>
              <a:rPr lang="zh-CN" altLang="en-US" sz="2400" b="1">
                <a:solidFill>
                  <a:srgbClr val="000000"/>
                </a:solidFill>
                <a:latin typeface="黑体" panose="02010609060101010101" pitchFamily="49" charset="-122"/>
                <a:ea typeface="黑体" panose="02010609060101010101" pitchFamily="49" charset="-122"/>
              </a:rPr>
              <a:t>制度近代化：</a:t>
            </a:r>
            <a:r>
              <a:rPr lang="zh-CN" altLang="en-US" sz="2400" b="1">
                <a:solidFill>
                  <a:srgbClr val="000000"/>
                </a:solidFill>
                <a:latin typeface="黑体" panose="02010609060101010101" pitchFamily="49" charset="-122"/>
                <a:ea typeface="黑体" panose="02010609060101010101" pitchFamily="49" charset="-122"/>
              </a:rPr>
              <a:t>维新变法主张学习西方的君主立宪制，辛亥革命建立了民主共和国，推动了中国政治的民主化、近代化。</a:t>
            </a:r>
            <a:endParaRPr lang="zh-CN" altLang="en-US" sz="2400" b="1">
              <a:solidFill>
                <a:srgbClr val="000000"/>
              </a:solidFill>
              <a:latin typeface="黑体" panose="02010609060101010101" pitchFamily="49" charset="-122"/>
              <a:ea typeface="黑体" panose="02010609060101010101" pitchFamily="49" charset="-122"/>
            </a:endParaRPr>
          </a:p>
          <a:p>
            <a:pPr algn="l" defTabSz="266700" eaLnBrk="0" fontAlgn="base">
              <a:lnSpc>
                <a:spcPct val="100000"/>
              </a:lnSpc>
              <a:spcBef>
                <a:spcPts val="500"/>
              </a:spcBef>
              <a:buClrTx/>
              <a:buSzTx/>
              <a:buFontTx/>
            </a:pPr>
            <a:endParaRPr lang="zh-CN" altLang="en-US" sz="2400" b="1">
              <a:solidFill>
                <a:srgbClr val="000000"/>
              </a:solidFill>
              <a:latin typeface="黑体" panose="02010609060101010101" pitchFamily="49" charset="-122"/>
              <a:ea typeface="黑体" panose="02010609060101010101" pitchFamily="49" charset="-122"/>
            </a:endParaRPr>
          </a:p>
        </p:txBody>
      </p:sp>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32" name="文本框 31"/>
          <p:cNvSpPr txBox="1"/>
          <p:nvPr>
            <p:custDataLst>
              <p:tags r:id="rId2"/>
            </p:custDataLst>
          </p:nvPr>
        </p:nvSpPr>
        <p:spPr>
          <a:xfrm>
            <a:off x="1501140" y="981075"/>
            <a:ext cx="9465945" cy="460375"/>
          </a:xfrm>
          <a:prstGeom prst="rect">
            <a:avLst/>
          </a:prstGeom>
          <a:noFill/>
        </p:spPr>
        <p:txBody>
          <a:bodyPr wrap="square">
            <a:spAutoFit/>
          </a:bodyPr>
          <a:p>
            <a:pPr indent="0" algn="l" fontAlgn="auto">
              <a:lnSpc>
                <a:spcPct val="100000"/>
              </a:lnSpc>
              <a:buClrTx/>
              <a:buSzTx/>
              <a:buFontTx/>
            </a:pP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探究</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二：从社会转型的角度认识工业文明冲击下中国政治的</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变化。</a:t>
            </a:r>
            <a:endPar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r="40255" b="74704"/>
          <a:stretch>
            <a:fillRect/>
          </a:stretch>
        </p:blipFill>
        <p:spPr>
          <a:xfrm>
            <a:off x="0" y="0"/>
            <a:ext cx="7284085" cy="1734820"/>
          </a:xfrm>
          <a:prstGeom prst="rect">
            <a:avLst/>
          </a:prstGeom>
        </p:spPr>
      </p:pic>
      <p:pic>
        <p:nvPicPr>
          <p:cNvPr id="5" name="图片 4"/>
          <p:cNvPicPr>
            <a:picLocks noChangeAspect="1"/>
          </p:cNvPicPr>
          <p:nvPr/>
        </p:nvPicPr>
        <p:blipFill>
          <a:blip r:embed="rId1"/>
          <a:srcRect l="28297" t="26065" r="33057" b="8444"/>
          <a:stretch>
            <a:fillRect/>
          </a:stretch>
        </p:blipFill>
        <p:spPr>
          <a:xfrm>
            <a:off x="3660140" y="1987550"/>
            <a:ext cx="4501515" cy="4291330"/>
          </a:xfrm>
          <a:prstGeom prst="rect">
            <a:avLst/>
          </a:prstGeom>
        </p:spPr>
      </p:pic>
      <p:sp>
        <p:nvSpPr>
          <p:cNvPr id="6" name="文本框 5"/>
          <p:cNvSpPr txBox="1"/>
          <p:nvPr/>
        </p:nvSpPr>
        <p:spPr>
          <a:xfrm>
            <a:off x="7635875" y="283210"/>
            <a:ext cx="4112895" cy="1322070"/>
          </a:xfrm>
          <a:prstGeom prst="rect">
            <a:avLst/>
          </a:prstGeom>
          <a:noFill/>
        </p:spPr>
        <p:txBody>
          <a:bodyPr wrap="square" rtlCol="0">
            <a:spAutoFit/>
          </a:bodyPr>
          <a:p>
            <a:r>
              <a:rPr lang="zh-CN" altLang="en-US" sz="2000" b="1">
                <a:latin typeface="新宋体" panose="02010609030101010101" charset="-122"/>
                <a:ea typeface="新宋体" panose="02010609030101010101" charset="-122"/>
              </a:rPr>
              <a:t>历史学家蒋廷黻曾经写道：</a:t>
            </a:r>
            <a:endParaRPr lang="zh-CN" altLang="en-US" sz="2000" b="1">
              <a:latin typeface="新宋体" panose="02010609030101010101" charset="-122"/>
              <a:ea typeface="新宋体" panose="02010609030101010101" charset="-122"/>
            </a:endParaRPr>
          </a:p>
          <a:p>
            <a:r>
              <a:rPr lang="zh-CN" altLang="en-US" sz="2000">
                <a:latin typeface="楷体" panose="02010609060101010101" pitchFamily="49" charset="-122"/>
                <a:ea typeface="楷体" panose="02010609060101010101" pitchFamily="49" charset="-122"/>
              </a:rPr>
              <a:t>中西关系是特别的。在鸦片战争之前，我们不肯给外国平等待遇；在以后，他们不肯给</a:t>
            </a:r>
            <a:r>
              <a:rPr lang="zh-CN" altLang="en-US" sz="2000">
                <a:latin typeface="楷体" panose="02010609060101010101" pitchFamily="49" charset="-122"/>
                <a:ea typeface="楷体" panose="02010609060101010101" pitchFamily="49" charset="-122"/>
                <a:sym typeface="+mn-ea"/>
              </a:rPr>
              <a:t>我们平等待遇。</a:t>
            </a:r>
            <a:endParaRPr lang="zh-CN" altLang="en-US" sz="2000">
              <a:latin typeface="楷体" panose="02010609060101010101" pitchFamily="49" charset="-122"/>
              <a:ea typeface="楷体" panose="02010609060101010101" pitchFamily="49" charset="-122"/>
              <a:sym typeface="+mn-ea"/>
            </a:endParaRPr>
          </a:p>
        </p:txBody>
      </p:sp>
      <p:sp>
        <p:nvSpPr>
          <p:cNvPr id="7" name="右箭头 6"/>
          <p:cNvSpPr/>
          <p:nvPr/>
        </p:nvSpPr>
        <p:spPr>
          <a:xfrm>
            <a:off x="8161655" y="3617595"/>
            <a:ext cx="347345" cy="336550"/>
          </a:xfrm>
          <a:prstGeom prst="rightArrow">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8273415" y="2101215"/>
            <a:ext cx="3754120" cy="87312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600">
                <a:solidFill>
                  <a:srgbClr val="FF0000"/>
                </a:solidFill>
              </a:rPr>
              <a:t>英国以</a:t>
            </a:r>
            <a:r>
              <a:rPr lang="en-US" altLang="zh-CN" sz="1600">
                <a:solidFill>
                  <a:srgbClr val="FF0000"/>
                </a:solidFill>
              </a:rPr>
              <a:t>“</a:t>
            </a:r>
            <a:r>
              <a:rPr lang="zh-CN" altLang="en-US" sz="1600">
                <a:solidFill>
                  <a:srgbClr val="FF0000"/>
                </a:solidFill>
              </a:rPr>
              <a:t>保护侨民</a:t>
            </a:r>
            <a:r>
              <a:rPr lang="en-US" altLang="zh-CN" sz="1600">
                <a:solidFill>
                  <a:srgbClr val="FF0000"/>
                </a:solidFill>
              </a:rPr>
              <a:t>”</a:t>
            </a:r>
            <a:r>
              <a:rPr lang="en-US" altLang="zh-CN" b="1">
                <a:solidFill>
                  <a:srgbClr val="FF0000"/>
                </a:solidFill>
              </a:rPr>
              <a:t>“</a:t>
            </a:r>
            <a:r>
              <a:rPr lang="zh-CN" altLang="en-US" b="1">
                <a:solidFill>
                  <a:srgbClr val="FF0000"/>
                </a:solidFill>
              </a:rPr>
              <a:t>自由贸易</a:t>
            </a:r>
            <a:r>
              <a:rPr lang="en-US" altLang="zh-CN" b="1">
                <a:solidFill>
                  <a:srgbClr val="FF0000"/>
                </a:solidFill>
              </a:rPr>
              <a:t>”</a:t>
            </a:r>
            <a:r>
              <a:rPr lang="zh-CN" altLang="en-US" sz="1600">
                <a:solidFill>
                  <a:srgbClr val="FF0000"/>
                </a:solidFill>
              </a:rPr>
              <a:t>为借口发动战争，在谈判中无视国际法基本准则，以</a:t>
            </a:r>
            <a:r>
              <a:rPr lang="zh-CN" altLang="en-US" b="1">
                <a:solidFill>
                  <a:srgbClr val="FF0000"/>
                </a:solidFill>
              </a:rPr>
              <a:t>武力胁迫</a:t>
            </a:r>
            <a:r>
              <a:rPr lang="zh-CN" altLang="en-US" sz="1600">
                <a:solidFill>
                  <a:srgbClr val="FF0000"/>
                </a:solidFill>
              </a:rPr>
              <a:t>签约。</a:t>
            </a:r>
            <a:endParaRPr lang="zh-CN" altLang="en-US" sz="1600">
              <a:solidFill>
                <a:srgbClr val="FF0000"/>
              </a:solidFill>
            </a:endParaRPr>
          </a:p>
        </p:txBody>
      </p:sp>
      <p:sp>
        <p:nvSpPr>
          <p:cNvPr id="9" name="矩形 8"/>
          <p:cNvSpPr/>
          <p:nvPr/>
        </p:nvSpPr>
        <p:spPr>
          <a:xfrm>
            <a:off x="8273415" y="3009265"/>
            <a:ext cx="3754120" cy="55753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600">
                <a:solidFill>
                  <a:srgbClr val="FF0000"/>
                </a:solidFill>
              </a:rPr>
              <a:t>南京条约第三条称</a:t>
            </a:r>
            <a:r>
              <a:rPr lang="en-US" altLang="zh-CN" sz="1600">
                <a:solidFill>
                  <a:srgbClr val="FF0000"/>
                </a:solidFill>
              </a:rPr>
              <a:t>“</a:t>
            </a:r>
            <a:r>
              <a:rPr lang="zh-CN" altLang="en-US" sz="1600">
                <a:solidFill>
                  <a:srgbClr val="FF0000"/>
                </a:solidFill>
              </a:rPr>
              <a:t>将香港一岛</a:t>
            </a:r>
            <a:r>
              <a:rPr lang="zh-CN" altLang="en-US" sz="1800" b="1">
                <a:solidFill>
                  <a:srgbClr val="FF0000"/>
                </a:solidFill>
              </a:rPr>
              <a:t>给予</a:t>
            </a:r>
            <a:r>
              <a:rPr lang="zh-CN" altLang="en-US" sz="1600">
                <a:solidFill>
                  <a:srgbClr val="FF0000"/>
                </a:solidFill>
              </a:rPr>
              <a:t>大英君主。</a:t>
            </a:r>
            <a:r>
              <a:rPr lang="en-US" altLang="zh-CN" sz="1600">
                <a:solidFill>
                  <a:srgbClr val="FF0000"/>
                </a:solidFill>
              </a:rPr>
              <a:t>”</a:t>
            </a:r>
            <a:endParaRPr lang="en-US" altLang="zh-CN" sz="1600">
              <a:solidFill>
                <a:srgbClr val="FF0000"/>
              </a:solidFill>
            </a:endParaRPr>
          </a:p>
        </p:txBody>
      </p:sp>
      <p:sp>
        <p:nvSpPr>
          <p:cNvPr id="10" name="矩形 9"/>
          <p:cNvSpPr/>
          <p:nvPr/>
        </p:nvSpPr>
        <p:spPr>
          <a:xfrm>
            <a:off x="8772525" y="3622040"/>
            <a:ext cx="2976245" cy="30543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600">
                <a:solidFill>
                  <a:srgbClr val="FF0000"/>
                </a:solidFill>
              </a:rPr>
              <a:t>英国通过赔款弥补</a:t>
            </a:r>
            <a:r>
              <a:rPr lang="zh-CN" altLang="en-US" sz="1800" b="1">
                <a:solidFill>
                  <a:srgbClr val="FF0000"/>
                </a:solidFill>
              </a:rPr>
              <a:t>殖民</a:t>
            </a:r>
            <a:r>
              <a:rPr lang="zh-CN" altLang="en-US" sz="1600">
                <a:solidFill>
                  <a:srgbClr val="FF0000"/>
                </a:solidFill>
              </a:rPr>
              <a:t>成本。</a:t>
            </a:r>
            <a:endParaRPr lang="zh-CN" altLang="en-US" sz="1600">
              <a:solidFill>
                <a:srgbClr val="FF0000"/>
              </a:solidFill>
            </a:endParaRPr>
          </a:p>
        </p:txBody>
      </p:sp>
      <p:sp>
        <p:nvSpPr>
          <p:cNvPr id="11" name="矩形 10"/>
          <p:cNvSpPr/>
          <p:nvPr/>
        </p:nvSpPr>
        <p:spPr>
          <a:xfrm>
            <a:off x="8241665" y="3982720"/>
            <a:ext cx="3950335" cy="107124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600">
                <a:solidFill>
                  <a:srgbClr val="FF0000"/>
                </a:solidFill>
              </a:rPr>
              <a:t>五口通商看似</a:t>
            </a:r>
            <a:r>
              <a:rPr lang="en-US" altLang="zh-CN" sz="1600">
                <a:solidFill>
                  <a:srgbClr val="FF0000"/>
                </a:solidFill>
              </a:rPr>
              <a:t>“</a:t>
            </a:r>
            <a:r>
              <a:rPr lang="zh-CN" altLang="en-US" sz="1600">
                <a:solidFill>
                  <a:srgbClr val="FF0000"/>
                </a:solidFill>
              </a:rPr>
              <a:t>平等</a:t>
            </a:r>
            <a:r>
              <a:rPr lang="en-US" altLang="zh-CN" sz="1600">
                <a:solidFill>
                  <a:srgbClr val="FF0000"/>
                </a:solidFill>
              </a:rPr>
              <a:t>”</a:t>
            </a:r>
            <a:r>
              <a:rPr lang="zh-CN" altLang="en-US" sz="1600">
                <a:solidFill>
                  <a:srgbClr val="FF0000"/>
                </a:solidFill>
              </a:rPr>
              <a:t>，但附加条款规定英人可在口岸居住、设领事，形成</a:t>
            </a:r>
            <a:r>
              <a:rPr lang="en-US" altLang="zh-CN" sz="1600">
                <a:solidFill>
                  <a:srgbClr val="FF0000"/>
                </a:solidFill>
              </a:rPr>
              <a:t>“</a:t>
            </a:r>
            <a:r>
              <a:rPr lang="zh-CN" altLang="en-US" sz="1600">
                <a:solidFill>
                  <a:srgbClr val="FF0000"/>
                </a:solidFill>
              </a:rPr>
              <a:t>国中之国</a:t>
            </a:r>
            <a:r>
              <a:rPr lang="en-US" altLang="zh-CN" sz="1600">
                <a:solidFill>
                  <a:srgbClr val="FF0000"/>
                </a:solidFill>
              </a:rPr>
              <a:t>”</a:t>
            </a:r>
            <a:r>
              <a:rPr lang="zh-CN" altLang="en-US" sz="1600">
                <a:solidFill>
                  <a:srgbClr val="FF0000"/>
                </a:solidFill>
              </a:rPr>
              <a:t>雏形。协定关税条约规定</a:t>
            </a:r>
            <a:r>
              <a:rPr lang="en-US" altLang="zh-CN" sz="1600">
                <a:solidFill>
                  <a:srgbClr val="FF0000"/>
                </a:solidFill>
              </a:rPr>
              <a:t>“</a:t>
            </a:r>
            <a:r>
              <a:rPr lang="zh-CN" altLang="en-US" sz="1600">
                <a:solidFill>
                  <a:srgbClr val="FF0000"/>
                </a:solidFill>
              </a:rPr>
              <a:t>进出口货税</a:t>
            </a:r>
            <a:r>
              <a:rPr lang="zh-CN" altLang="en-US" sz="1800" b="1">
                <a:solidFill>
                  <a:srgbClr val="FF0000"/>
                </a:solidFill>
              </a:rPr>
              <a:t>秉公</a:t>
            </a:r>
            <a:r>
              <a:rPr lang="zh-CN" altLang="en-US" sz="1600">
                <a:solidFill>
                  <a:srgbClr val="FF0000"/>
                </a:solidFill>
              </a:rPr>
              <a:t>议定则例</a:t>
            </a:r>
            <a:r>
              <a:rPr lang="en-US" altLang="zh-CN" sz="1600">
                <a:solidFill>
                  <a:srgbClr val="FF0000"/>
                </a:solidFill>
              </a:rPr>
              <a:t>”</a:t>
            </a:r>
            <a:r>
              <a:rPr lang="zh-CN" altLang="en-US" sz="1600">
                <a:solidFill>
                  <a:srgbClr val="FF0000"/>
                </a:solidFill>
              </a:rPr>
              <a:t>，中国从此失去关税自主权。</a:t>
            </a:r>
            <a:endParaRPr lang="zh-CN" altLang="en-US" sz="1600">
              <a:solidFill>
                <a:srgbClr val="FF0000"/>
              </a:solidFill>
            </a:endParaRPr>
          </a:p>
        </p:txBody>
      </p:sp>
      <p:sp>
        <p:nvSpPr>
          <p:cNvPr id="12" name="矩形 11"/>
          <p:cNvSpPr/>
          <p:nvPr/>
        </p:nvSpPr>
        <p:spPr>
          <a:xfrm>
            <a:off x="8241665" y="5115560"/>
            <a:ext cx="3950335" cy="55753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600">
                <a:solidFill>
                  <a:srgbClr val="FF0000"/>
                </a:solidFill>
              </a:rPr>
              <a:t>英国侨民彻底脱离中国法律管辖，形成</a:t>
            </a:r>
            <a:r>
              <a:rPr lang="en-US" altLang="zh-CN" sz="1600">
                <a:solidFill>
                  <a:srgbClr val="FF0000"/>
                </a:solidFill>
              </a:rPr>
              <a:t>“</a:t>
            </a:r>
            <a:r>
              <a:rPr lang="zh-CN" altLang="en-US" sz="1800" b="1">
                <a:solidFill>
                  <a:srgbClr val="FF0000"/>
                </a:solidFill>
              </a:rPr>
              <a:t>国中之国”。</a:t>
            </a:r>
            <a:endParaRPr lang="zh-CN" altLang="en-US" sz="1800" b="1">
              <a:solidFill>
                <a:srgbClr val="FF0000"/>
              </a:solidFill>
            </a:endParaRPr>
          </a:p>
        </p:txBody>
      </p:sp>
      <p:sp>
        <p:nvSpPr>
          <p:cNvPr id="13" name="矩形 12"/>
          <p:cNvSpPr/>
          <p:nvPr/>
        </p:nvSpPr>
        <p:spPr>
          <a:xfrm>
            <a:off x="8077200" y="5758815"/>
            <a:ext cx="3950335" cy="48196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600">
                <a:solidFill>
                  <a:srgbClr val="FF0000"/>
                </a:solidFill>
              </a:rPr>
              <a:t>英国自动</a:t>
            </a:r>
            <a:r>
              <a:rPr lang="zh-CN" altLang="en-US" sz="1800" b="1">
                <a:solidFill>
                  <a:srgbClr val="FF0000"/>
                </a:solidFill>
              </a:rPr>
              <a:t>享受</a:t>
            </a:r>
            <a:r>
              <a:rPr lang="zh-CN" altLang="en-US" sz="1600">
                <a:solidFill>
                  <a:srgbClr val="FF0000"/>
                </a:solidFill>
              </a:rPr>
              <a:t>中国给予</a:t>
            </a:r>
            <a:r>
              <a:rPr lang="zh-CN" altLang="en-US" sz="1800" b="1">
                <a:solidFill>
                  <a:srgbClr val="FF0000"/>
                </a:solidFill>
              </a:rPr>
              <a:t>他国的所有特权。</a:t>
            </a:r>
            <a:endParaRPr lang="en-US" altLang="zh-CN" sz="1800" b="1">
              <a:solidFill>
                <a:srgbClr val="FF0000"/>
              </a:solidFill>
            </a:endParaRPr>
          </a:p>
        </p:txBody>
      </p:sp>
      <p:sp>
        <p:nvSpPr>
          <p:cNvPr id="14" name="右箭头 13"/>
          <p:cNvSpPr/>
          <p:nvPr/>
        </p:nvSpPr>
        <p:spPr>
          <a:xfrm rot="10800000">
            <a:off x="3512185" y="3708400"/>
            <a:ext cx="232410" cy="294640"/>
          </a:xfrm>
          <a:prstGeom prst="rightArrow">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矩形 19"/>
          <p:cNvSpPr/>
          <p:nvPr/>
        </p:nvSpPr>
        <p:spPr>
          <a:xfrm>
            <a:off x="111760" y="2297430"/>
            <a:ext cx="3548380" cy="481330"/>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500">
                <a:solidFill>
                  <a:schemeClr val="accent1"/>
                </a:solidFill>
              </a:rPr>
              <a:t>清朝不懂国际法，将英方要求视为</a:t>
            </a:r>
            <a:r>
              <a:rPr lang="en-US" altLang="zh-CN" sz="1600" b="1">
                <a:solidFill>
                  <a:schemeClr val="accent1"/>
                </a:solidFill>
              </a:rPr>
              <a:t>”</a:t>
            </a:r>
            <a:r>
              <a:rPr lang="zh-CN" altLang="en-US" sz="1600" b="1">
                <a:solidFill>
                  <a:schemeClr val="accent1"/>
                </a:solidFill>
              </a:rPr>
              <a:t>乞恩。</a:t>
            </a:r>
            <a:r>
              <a:rPr lang="en-US" altLang="zh-CN" sz="1600" b="1">
                <a:solidFill>
                  <a:schemeClr val="accent1"/>
                </a:solidFill>
                <a:sym typeface="+mn-ea"/>
              </a:rPr>
              <a:t>”</a:t>
            </a:r>
            <a:endParaRPr lang="en-US" altLang="zh-CN" sz="1600" b="1">
              <a:solidFill>
                <a:schemeClr val="accent1"/>
              </a:solidFill>
              <a:sym typeface="+mn-ea"/>
            </a:endParaRPr>
          </a:p>
        </p:txBody>
      </p:sp>
      <p:sp>
        <p:nvSpPr>
          <p:cNvPr id="21" name="矩形 20"/>
          <p:cNvSpPr/>
          <p:nvPr/>
        </p:nvSpPr>
        <p:spPr>
          <a:xfrm>
            <a:off x="111760" y="2862580"/>
            <a:ext cx="3548380" cy="557530"/>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600">
                <a:solidFill>
                  <a:schemeClr val="accent1"/>
                </a:solidFill>
              </a:rPr>
              <a:t>清朝理解的</a:t>
            </a:r>
            <a:r>
              <a:rPr lang="en-US" altLang="zh-CN" sz="1600">
                <a:solidFill>
                  <a:schemeClr val="accent1"/>
                </a:solidFill>
              </a:rPr>
              <a:t>”</a:t>
            </a:r>
            <a:r>
              <a:rPr lang="zh-CN" altLang="en-US" sz="1600">
                <a:solidFill>
                  <a:schemeClr val="accent1"/>
                </a:solidFill>
              </a:rPr>
              <a:t>给予</a:t>
            </a:r>
            <a:r>
              <a:rPr lang="en-US" altLang="zh-CN" sz="1600">
                <a:solidFill>
                  <a:schemeClr val="accent1"/>
                </a:solidFill>
              </a:rPr>
              <a:t>”</a:t>
            </a:r>
            <a:r>
              <a:rPr lang="zh-CN" altLang="en-US" sz="1600">
                <a:solidFill>
                  <a:schemeClr val="accent1"/>
                </a:solidFill>
              </a:rPr>
              <a:t>并不是</a:t>
            </a:r>
            <a:r>
              <a:rPr lang="en-US" altLang="zh-CN" sz="1600">
                <a:solidFill>
                  <a:schemeClr val="accent1"/>
                </a:solidFill>
              </a:rPr>
              <a:t>”</a:t>
            </a:r>
            <a:r>
              <a:rPr lang="zh-CN" altLang="en-US" sz="1600">
                <a:solidFill>
                  <a:schemeClr val="accent1"/>
                </a:solidFill>
              </a:rPr>
              <a:t>割让</a:t>
            </a:r>
            <a:r>
              <a:rPr lang="en-US" altLang="zh-CN" sz="1600">
                <a:solidFill>
                  <a:schemeClr val="accent1"/>
                </a:solidFill>
              </a:rPr>
              <a:t>”</a:t>
            </a:r>
            <a:r>
              <a:rPr lang="zh-CN" altLang="en-US" sz="1600">
                <a:solidFill>
                  <a:schemeClr val="accent1"/>
                </a:solidFill>
              </a:rPr>
              <a:t>。是将荒岛弹丸之地</a:t>
            </a:r>
            <a:r>
              <a:rPr lang="en-US" altLang="zh-CN" sz="1600">
                <a:solidFill>
                  <a:schemeClr val="accent1"/>
                </a:solidFill>
              </a:rPr>
              <a:t>”</a:t>
            </a:r>
            <a:r>
              <a:rPr lang="en-US" altLang="zh-CN" sz="1600" b="1">
                <a:solidFill>
                  <a:schemeClr val="accent1"/>
                </a:solidFill>
              </a:rPr>
              <a:t>赏借”</a:t>
            </a:r>
            <a:r>
              <a:rPr lang="zh-CN" altLang="en-US" sz="1600">
                <a:solidFill>
                  <a:schemeClr val="accent1"/>
                </a:solidFill>
              </a:rPr>
              <a:t>给英人。</a:t>
            </a:r>
            <a:endParaRPr lang="zh-CN" altLang="en-US" sz="1600">
              <a:solidFill>
                <a:schemeClr val="accent1"/>
              </a:solidFill>
            </a:endParaRPr>
          </a:p>
        </p:txBody>
      </p:sp>
      <p:sp>
        <p:nvSpPr>
          <p:cNvPr id="22" name="矩形 21"/>
          <p:cNvSpPr/>
          <p:nvPr/>
        </p:nvSpPr>
        <p:spPr>
          <a:xfrm>
            <a:off x="111760" y="3501390"/>
            <a:ext cx="3437255" cy="1257300"/>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600">
                <a:solidFill>
                  <a:schemeClr val="accent1"/>
                </a:solidFill>
              </a:rPr>
              <a:t>赔款被破解为</a:t>
            </a:r>
            <a:r>
              <a:rPr lang="en-US" altLang="zh-CN" sz="1600">
                <a:solidFill>
                  <a:schemeClr val="accent1"/>
                </a:solidFill>
              </a:rPr>
              <a:t>”</a:t>
            </a:r>
            <a:r>
              <a:rPr lang="zh-CN" altLang="en-US" sz="1600">
                <a:solidFill>
                  <a:schemeClr val="accent1"/>
                </a:solidFill>
              </a:rPr>
              <a:t>烟价</a:t>
            </a:r>
            <a:r>
              <a:rPr lang="en-US" altLang="zh-CN" sz="1600">
                <a:solidFill>
                  <a:schemeClr val="accent1"/>
                </a:solidFill>
              </a:rPr>
              <a:t>”</a:t>
            </a:r>
            <a:r>
              <a:rPr lang="zh-CN" altLang="en-US" sz="1600">
                <a:solidFill>
                  <a:schemeClr val="accent1"/>
                </a:solidFill>
              </a:rPr>
              <a:t>、</a:t>
            </a:r>
            <a:r>
              <a:rPr lang="en-US" altLang="zh-CN" sz="1600">
                <a:solidFill>
                  <a:schemeClr val="accent1"/>
                </a:solidFill>
              </a:rPr>
              <a:t>”</a:t>
            </a:r>
            <a:r>
              <a:rPr lang="zh-CN" altLang="en-US" sz="1600">
                <a:solidFill>
                  <a:schemeClr val="accent1"/>
                </a:solidFill>
              </a:rPr>
              <a:t>商欠</a:t>
            </a:r>
            <a:r>
              <a:rPr lang="en-US" altLang="zh-CN" sz="1600">
                <a:solidFill>
                  <a:schemeClr val="accent1"/>
                </a:solidFill>
              </a:rPr>
              <a:t>”</a:t>
            </a:r>
            <a:r>
              <a:rPr lang="zh-CN" altLang="en-US" sz="1600">
                <a:solidFill>
                  <a:schemeClr val="accent1"/>
                </a:solidFill>
              </a:rPr>
              <a:t>、</a:t>
            </a:r>
            <a:r>
              <a:rPr lang="en-US" altLang="zh-CN" sz="1600">
                <a:solidFill>
                  <a:schemeClr val="accent1"/>
                </a:solidFill>
              </a:rPr>
              <a:t>”</a:t>
            </a:r>
            <a:r>
              <a:rPr lang="zh-CN" altLang="en-US" sz="1600">
                <a:solidFill>
                  <a:schemeClr val="accent1"/>
                </a:solidFill>
              </a:rPr>
              <a:t>军费</a:t>
            </a:r>
            <a:r>
              <a:rPr lang="en-US" altLang="zh-CN" sz="1600">
                <a:solidFill>
                  <a:schemeClr val="accent1"/>
                </a:solidFill>
              </a:rPr>
              <a:t>”</a:t>
            </a:r>
            <a:r>
              <a:rPr lang="zh-CN" altLang="en-US" sz="1600">
                <a:solidFill>
                  <a:schemeClr val="accent1"/>
                </a:solidFill>
              </a:rPr>
              <a:t>。在道光帝眼中，</a:t>
            </a:r>
            <a:r>
              <a:rPr lang="en-US" altLang="zh-CN" sz="1600">
                <a:solidFill>
                  <a:schemeClr val="accent1"/>
                </a:solidFill>
              </a:rPr>
              <a:t>”</a:t>
            </a:r>
            <a:r>
              <a:rPr lang="zh-CN" altLang="en-US" sz="1600">
                <a:solidFill>
                  <a:schemeClr val="accent1"/>
                </a:solidFill>
              </a:rPr>
              <a:t>烟价</a:t>
            </a:r>
            <a:r>
              <a:rPr lang="en-US" altLang="zh-CN" sz="1600">
                <a:solidFill>
                  <a:schemeClr val="accent1"/>
                </a:solidFill>
              </a:rPr>
              <a:t>”</a:t>
            </a:r>
            <a:r>
              <a:rPr lang="zh-CN" altLang="en-US" sz="1600">
                <a:solidFill>
                  <a:schemeClr val="accent1"/>
                </a:solidFill>
              </a:rPr>
              <a:t>是对英商</a:t>
            </a:r>
            <a:r>
              <a:rPr lang="en-US" altLang="zh-CN" sz="1600">
                <a:solidFill>
                  <a:schemeClr val="accent1"/>
                </a:solidFill>
              </a:rPr>
              <a:t>”</a:t>
            </a:r>
            <a:r>
              <a:rPr lang="en-US" altLang="zh-CN" sz="1600" b="1">
                <a:solidFill>
                  <a:schemeClr val="accent1"/>
                </a:solidFill>
              </a:rPr>
              <a:t>冤情</a:t>
            </a:r>
            <a:r>
              <a:rPr lang="en-US" altLang="zh-CN" sz="1600">
                <a:solidFill>
                  <a:schemeClr val="accent1"/>
                </a:solidFill>
              </a:rPr>
              <a:t>”</a:t>
            </a:r>
            <a:r>
              <a:rPr lang="zh-CN" altLang="en-US" sz="1600">
                <a:solidFill>
                  <a:schemeClr val="accent1"/>
                </a:solidFill>
              </a:rPr>
              <a:t>的补偿，</a:t>
            </a:r>
            <a:r>
              <a:rPr lang="en-US" altLang="zh-CN" sz="1600">
                <a:solidFill>
                  <a:schemeClr val="accent1"/>
                </a:solidFill>
              </a:rPr>
              <a:t>”</a:t>
            </a:r>
            <a:r>
              <a:rPr lang="zh-CN" altLang="en-US" sz="1600">
                <a:solidFill>
                  <a:schemeClr val="accent1"/>
                </a:solidFill>
              </a:rPr>
              <a:t>商欠</a:t>
            </a:r>
            <a:r>
              <a:rPr lang="en-US" altLang="zh-CN" sz="1600">
                <a:solidFill>
                  <a:schemeClr val="accent1"/>
                </a:solidFill>
              </a:rPr>
              <a:t>”</a:t>
            </a:r>
            <a:r>
              <a:rPr lang="zh-CN" altLang="en-US" sz="1600">
                <a:solidFill>
                  <a:schemeClr val="accent1"/>
                </a:solidFill>
              </a:rPr>
              <a:t>是行商私人债务，</a:t>
            </a:r>
            <a:r>
              <a:rPr lang="en-US" altLang="zh-CN" sz="1600">
                <a:solidFill>
                  <a:schemeClr val="accent1"/>
                </a:solidFill>
              </a:rPr>
              <a:t>”</a:t>
            </a:r>
            <a:r>
              <a:rPr lang="zh-CN" altLang="en-US" sz="1600">
                <a:solidFill>
                  <a:schemeClr val="accent1"/>
                </a:solidFill>
              </a:rPr>
              <a:t>军费</a:t>
            </a:r>
            <a:r>
              <a:rPr lang="en-US" altLang="zh-CN" sz="1600">
                <a:solidFill>
                  <a:schemeClr val="accent1"/>
                </a:solidFill>
              </a:rPr>
              <a:t>”</a:t>
            </a:r>
            <a:r>
              <a:rPr lang="zh-CN" altLang="en-US" sz="1600">
                <a:solidFill>
                  <a:schemeClr val="accent1"/>
                </a:solidFill>
              </a:rPr>
              <a:t>则是英人滋扰的代价。将战争赔款视为</a:t>
            </a:r>
            <a:r>
              <a:rPr lang="en-US" altLang="zh-CN" sz="1600" b="1">
                <a:solidFill>
                  <a:schemeClr val="accent1"/>
                </a:solidFill>
              </a:rPr>
              <a:t>“施恩平冤”</a:t>
            </a:r>
            <a:r>
              <a:rPr lang="zh-CN" altLang="en-US" sz="1600">
                <a:solidFill>
                  <a:schemeClr val="accent1"/>
                </a:solidFill>
              </a:rPr>
              <a:t>的认知。</a:t>
            </a:r>
            <a:endParaRPr lang="zh-CN" altLang="en-US" sz="1600">
              <a:solidFill>
                <a:schemeClr val="accent1"/>
              </a:solidFill>
            </a:endParaRPr>
          </a:p>
        </p:txBody>
      </p:sp>
      <p:sp>
        <p:nvSpPr>
          <p:cNvPr id="23" name="矩形 22"/>
          <p:cNvSpPr/>
          <p:nvPr/>
        </p:nvSpPr>
        <p:spPr>
          <a:xfrm>
            <a:off x="111760" y="5267960"/>
            <a:ext cx="3548380" cy="572135"/>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600">
                <a:solidFill>
                  <a:schemeClr val="accent1"/>
                </a:solidFill>
              </a:rPr>
              <a:t>清朝认为让</a:t>
            </a:r>
            <a:r>
              <a:rPr lang="en-US" altLang="zh-CN" sz="1600">
                <a:solidFill>
                  <a:schemeClr val="accent1"/>
                </a:solidFill>
              </a:rPr>
              <a:t>”</a:t>
            </a:r>
            <a:r>
              <a:rPr lang="zh-CN" altLang="en-US" sz="1600">
                <a:solidFill>
                  <a:schemeClr val="accent1"/>
                </a:solidFill>
              </a:rPr>
              <a:t>化外之人</a:t>
            </a:r>
            <a:r>
              <a:rPr lang="en-US" altLang="zh-CN" sz="1600">
                <a:solidFill>
                  <a:schemeClr val="accent1"/>
                </a:solidFill>
              </a:rPr>
              <a:t>”</a:t>
            </a:r>
            <a:r>
              <a:rPr lang="zh-CN" altLang="en-US" sz="1600">
                <a:solidFill>
                  <a:schemeClr val="accent1"/>
                </a:solidFill>
              </a:rPr>
              <a:t>自管自案，可</a:t>
            </a:r>
            <a:r>
              <a:rPr lang="en-US" altLang="zh-CN" sz="1600" b="1">
                <a:solidFill>
                  <a:schemeClr val="accent1"/>
                </a:solidFill>
              </a:rPr>
              <a:t>避免</a:t>
            </a:r>
            <a:r>
              <a:rPr lang="en-US" altLang="zh-CN" sz="1600">
                <a:solidFill>
                  <a:schemeClr val="accent1"/>
                </a:solidFill>
              </a:rPr>
              <a:t>“</a:t>
            </a:r>
            <a:r>
              <a:rPr lang="zh-CN" altLang="en-US" sz="1600">
                <a:solidFill>
                  <a:schemeClr val="accent1"/>
                </a:solidFill>
              </a:rPr>
              <a:t>华夷杂处</a:t>
            </a:r>
            <a:r>
              <a:rPr lang="en-US" altLang="zh-CN" sz="1600">
                <a:solidFill>
                  <a:schemeClr val="accent1"/>
                </a:solidFill>
              </a:rPr>
              <a:t>”</a:t>
            </a:r>
            <a:r>
              <a:rPr lang="zh-CN" altLang="en-US" sz="1600">
                <a:solidFill>
                  <a:schemeClr val="accent1"/>
                </a:solidFill>
              </a:rPr>
              <a:t>的司法麻烦。</a:t>
            </a:r>
            <a:endParaRPr lang="zh-CN" altLang="en-US" sz="1600">
              <a:solidFill>
                <a:schemeClr val="accent1"/>
              </a:solidFill>
            </a:endParaRPr>
          </a:p>
        </p:txBody>
      </p:sp>
      <p:sp>
        <p:nvSpPr>
          <p:cNvPr id="24" name="矩形 23"/>
          <p:cNvSpPr/>
          <p:nvPr/>
        </p:nvSpPr>
        <p:spPr>
          <a:xfrm>
            <a:off x="111760" y="5880735"/>
            <a:ext cx="3548380" cy="398145"/>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600">
                <a:solidFill>
                  <a:schemeClr val="accent1"/>
                </a:solidFill>
              </a:rPr>
              <a:t>清朝以为</a:t>
            </a:r>
            <a:r>
              <a:rPr lang="en-US" altLang="zh-CN" sz="1600">
                <a:solidFill>
                  <a:schemeClr val="accent1"/>
                </a:solidFill>
              </a:rPr>
              <a:t>”</a:t>
            </a:r>
            <a:r>
              <a:rPr lang="en-US" altLang="zh-CN" sz="1600" b="1">
                <a:solidFill>
                  <a:schemeClr val="accent1"/>
                </a:solidFill>
              </a:rPr>
              <a:t>一视同仁”</a:t>
            </a:r>
            <a:r>
              <a:rPr lang="zh-CN" altLang="en-US" sz="1600">
                <a:solidFill>
                  <a:schemeClr val="accent1"/>
                </a:solidFill>
              </a:rPr>
              <a:t>是</a:t>
            </a:r>
            <a:r>
              <a:rPr lang="en-US" altLang="zh-CN" sz="1600">
                <a:solidFill>
                  <a:schemeClr val="accent1"/>
                </a:solidFill>
              </a:rPr>
              <a:t>”</a:t>
            </a:r>
            <a:r>
              <a:rPr lang="zh-CN" altLang="en-US" sz="1600">
                <a:solidFill>
                  <a:schemeClr val="accent1"/>
                </a:solidFill>
              </a:rPr>
              <a:t>天朝</a:t>
            </a:r>
            <a:r>
              <a:rPr lang="en-US" altLang="zh-CN" sz="1600">
                <a:solidFill>
                  <a:schemeClr val="accent1"/>
                </a:solidFill>
              </a:rPr>
              <a:t>”</a:t>
            </a:r>
            <a:r>
              <a:rPr lang="en-US" altLang="zh-CN" sz="1600" b="1">
                <a:solidFill>
                  <a:schemeClr val="accent1"/>
                </a:solidFill>
              </a:rPr>
              <a:t>公平之道</a:t>
            </a:r>
            <a:r>
              <a:rPr lang="zh-CN" altLang="en-US" sz="1600">
                <a:solidFill>
                  <a:schemeClr val="accent1"/>
                </a:solidFill>
              </a:rPr>
              <a:t>。</a:t>
            </a:r>
            <a:endParaRPr lang="zh-CN" altLang="en-US" sz="1600">
              <a:solidFill>
                <a:schemeClr val="accent1"/>
              </a:solidFill>
            </a:endParaRPr>
          </a:p>
        </p:txBody>
      </p:sp>
      <p:sp>
        <p:nvSpPr>
          <p:cNvPr id="25" name="矩形 24"/>
          <p:cNvSpPr/>
          <p:nvPr/>
        </p:nvSpPr>
        <p:spPr>
          <a:xfrm>
            <a:off x="111760" y="4839970"/>
            <a:ext cx="3548380" cy="344170"/>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1600">
                <a:solidFill>
                  <a:schemeClr val="accent1"/>
                </a:solidFill>
              </a:rPr>
              <a:t>清朝原以为关税</a:t>
            </a:r>
            <a:r>
              <a:rPr lang="en-US" altLang="zh-CN" sz="1600">
                <a:solidFill>
                  <a:schemeClr val="accent1"/>
                </a:solidFill>
              </a:rPr>
              <a:t>“</a:t>
            </a:r>
            <a:r>
              <a:rPr lang="en-US" altLang="zh-CN" sz="1600" b="1">
                <a:solidFill>
                  <a:schemeClr val="accent1"/>
                </a:solidFill>
              </a:rPr>
              <a:t>区区小事</a:t>
            </a:r>
            <a:r>
              <a:rPr lang="en-US" altLang="zh-CN" sz="1600">
                <a:solidFill>
                  <a:schemeClr val="accent1"/>
                </a:solidFill>
              </a:rPr>
              <a:t>”</a:t>
            </a:r>
            <a:endParaRPr lang="en-US" altLang="zh-CN" sz="1600">
              <a:solidFill>
                <a:schemeClr val="accent1"/>
              </a:solidFill>
            </a:endParaRPr>
          </a:p>
        </p:txBody>
      </p:sp>
      <p:sp>
        <p:nvSpPr>
          <p:cNvPr id="26" name="文本框 25"/>
          <p:cNvSpPr txBox="1"/>
          <p:nvPr/>
        </p:nvSpPr>
        <p:spPr>
          <a:xfrm>
            <a:off x="756285" y="1605280"/>
            <a:ext cx="2292985" cy="398780"/>
          </a:xfrm>
          <a:prstGeom prst="rect">
            <a:avLst/>
          </a:prstGeom>
          <a:noFill/>
        </p:spPr>
        <p:txBody>
          <a:bodyPr wrap="square" rtlCol="0">
            <a:spAutoFit/>
          </a:bodyPr>
          <a:p>
            <a:pPr algn="l">
              <a:buClrTx/>
              <a:buSzTx/>
              <a:buFontTx/>
            </a:pPr>
            <a:r>
              <a:rPr lang="zh-CN" altLang="en-US" sz="2000" b="1">
                <a:solidFill>
                  <a:schemeClr val="accent1"/>
                </a:solidFill>
              </a:rPr>
              <a:t>清政府眼中的条约</a:t>
            </a:r>
            <a:endParaRPr lang="zh-CN" altLang="en-US" sz="2000" b="1">
              <a:solidFill>
                <a:schemeClr val="accent1"/>
              </a:solidFill>
            </a:endParaRPr>
          </a:p>
        </p:txBody>
      </p:sp>
      <p:sp>
        <p:nvSpPr>
          <p:cNvPr id="27" name="文本框 26"/>
          <p:cNvSpPr txBox="1"/>
          <p:nvPr/>
        </p:nvSpPr>
        <p:spPr>
          <a:xfrm>
            <a:off x="9070340" y="1543050"/>
            <a:ext cx="2292985" cy="398780"/>
          </a:xfrm>
          <a:prstGeom prst="rect">
            <a:avLst/>
          </a:prstGeom>
          <a:noFill/>
        </p:spPr>
        <p:txBody>
          <a:bodyPr wrap="square" rtlCol="0">
            <a:spAutoFit/>
          </a:bodyPr>
          <a:p>
            <a:pPr algn="l">
              <a:buClrTx/>
              <a:buSzTx/>
              <a:buFontTx/>
            </a:pPr>
            <a:r>
              <a:rPr lang="zh-CN" altLang="en-US" sz="2000" b="1">
                <a:solidFill>
                  <a:srgbClr val="FF0000"/>
                </a:solidFill>
              </a:rPr>
              <a:t>英国任眼中的条约</a:t>
            </a:r>
            <a:endParaRPr lang="zh-CN" altLang="en-US" sz="2000" b="1">
              <a:solidFill>
                <a:srgbClr val="FF0000"/>
              </a:solidFill>
            </a:endParaRPr>
          </a:p>
        </p:txBody>
      </p:sp>
      <p:sp>
        <p:nvSpPr>
          <p:cNvPr id="28" name="文本框 27"/>
          <p:cNvSpPr txBox="1"/>
          <p:nvPr/>
        </p:nvSpPr>
        <p:spPr>
          <a:xfrm>
            <a:off x="104775" y="6381115"/>
            <a:ext cx="3682365" cy="398780"/>
          </a:xfrm>
          <a:prstGeom prst="rect">
            <a:avLst/>
          </a:prstGeom>
          <a:noFill/>
        </p:spPr>
        <p:txBody>
          <a:bodyPr wrap="square" rtlCol="0">
            <a:spAutoFit/>
          </a:bodyPr>
          <a:p>
            <a:pPr algn="l">
              <a:buClrTx/>
              <a:buSzTx/>
              <a:buFontTx/>
            </a:pPr>
            <a:r>
              <a:rPr lang="zh-CN" altLang="en-US" sz="2000" b="1">
                <a:solidFill>
                  <a:schemeClr val="tx1"/>
                </a:solidFill>
              </a:rPr>
              <a:t>中国在维护天朝的的</a:t>
            </a:r>
            <a:r>
              <a:rPr lang="en-US" altLang="zh-CN" sz="2000" b="1">
                <a:solidFill>
                  <a:schemeClr val="tx1"/>
                </a:solidFill>
              </a:rPr>
              <a:t>“</a:t>
            </a:r>
            <a:r>
              <a:rPr lang="zh-CN" altLang="en-US" sz="2000" b="1">
                <a:solidFill>
                  <a:schemeClr val="tx1"/>
                </a:solidFill>
              </a:rPr>
              <a:t>不平等</a:t>
            </a:r>
            <a:r>
              <a:rPr lang="en-US" altLang="zh-CN" sz="2000" b="1">
                <a:solidFill>
                  <a:schemeClr val="tx1"/>
                </a:solidFill>
              </a:rPr>
              <a:t>”</a:t>
            </a:r>
            <a:endParaRPr lang="en-US" altLang="zh-CN" sz="2000" b="1">
              <a:solidFill>
                <a:schemeClr val="tx1"/>
              </a:solidFill>
            </a:endParaRPr>
          </a:p>
        </p:txBody>
      </p:sp>
      <p:sp>
        <p:nvSpPr>
          <p:cNvPr id="29" name="右箭头 28"/>
          <p:cNvSpPr/>
          <p:nvPr/>
        </p:nvSpPr>
        <p:spPr>
          <a:xfrm>
            <a:off x="3512185" y="6381750"/>
            <a:ext cx="947420" cy="389255"/>
          </a:xfrm>
          <a:prstGeom prst="rightArrow">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文本框 29"/>
          <p:cNvSpPr txBox="1"/>
          <p:nvPr/>
        </p:nvSpPr>
        <p:spPr>
          <a:xfrm>
            <a:off x="4742815" y="6064250"/>
            <a:ext cx="2705735" cy="706755"/>
          </a:xfrm>
          <a:prstGeom prst="rect">
            <a:avLst/>
          </a:prstGeom>
          <a:noFill/>
        </p:spPr>
        <p:txBody>
          <a:bodyPr wrap="square" rtlCol="0">
            <a:spAutoFit/>
          </a:bodyPr>
          <a:p>
            <a:pPr algn="l">
              <a:buClrTx/>
              <a:buSzTx/>
              <a:buFontTx/>
            </a:pPr>
            <a:r>
              <a:rPr lang="zh-CN" altLang="en-US" sz="2000" b="1">
                <a:solidFill>
                  <a:schemeClr val="tx1"/>
                </a:solidFill>
              </a:rPr>
              <a:t>天朝体制与西方资本主义体系的</a:t>
            </a:r>
            <a:r>
              <a:rPr lang="zh-CN" altLang="en-US" sz="2000" b="1">
                <a:solidFill>
                  <a:schemeClr val="tx1"/>
                </a:solidFill>
              </a:rPr>
              <a:t>碰撞</a:t>
            </a:r>
            <a:endParaRPr lang="zh-CN" altLang="en-US" sz="2000" b="1">
              <a:solidFill>
                <a:schemeClr val="tx1"/>
              </a:solidFill>
            </a:endParaRPr>
          </a:p>
        </p:txBody>
      </p:sp>
      <p:sp>
        <p:nvSpPr>
          <p:cNvPr id="31" name="文本框 30"/>
          <p:cNvSpPr txBox="1"/>
          <p:nvPr/>
        </p:nvSpPr>
        <p:spPr>
          <a:xfrm>
            <a:off x="7635875" y="6326505"/>
            <a:ext cx="4631690" cy="398780"/>
          </a:xfrm>
          <a:prstGeom prst="rect">
            <a:avLst/>
          </a:prstGeom>
          <a:noFill/>
        </p:spPr>
        <p:txBody>
          <a:bodyPr wrap="square" rtlCol="0">
            <a:spAutoFit/>
          </a:bodyPr>
          <a:p>
            <a:pPr algn="l">
              <a:buClrTx/>
              <a:buSzTx/>
              <a:buFontTx/>
            </a:pPr>
            <a:r>
              <a:rPr lang="zh-CN" altLang="en-US" sz="2000" b="1">
                <a:solidFill>
                  <a:schemeClr val="tx1"/>
                </a:solidFill>
              </a:rPr>
              <a:t>英国用</a:t>
            </a:r>
            <a:r>
              <a:rPr lang="en-US" altLang="zh-CN" sz="2000" b="1">
                <a:solidFill>
                  <a:schemeClr val="tx1"/>
                </a:solidFill>
              </a:rPr>
              <a:t>“</a:t>
            </a:r>
            <a:r>
              <a:rPr lang="zh-CN" altLang="en-US" sz="2000" b="1">
                <a:solidFill>
                  <a:schemeClr val="tx1"/>
                </a:solidFill>
              </a:rPr>
              <a:t>平等</a:t>
            </a:r>
            <a:r>
              <a:rPr lang="en-US" altLang="zh-CN" sz="2000" b="1">
                <a:solidFill>
                  <a:schemeClr val="tx1"/>
                </a:solidFill>
              </a:rPr>
              <a:t>”</a:t>
            </a:r>
            <a:r>
              <a:rPr lang="zh-CN" altLang="en-US" sz="2000" b="1">
                <a:solidFill>
                  <a:schemeClr val="tx1"/>
                </a:solidFill>
              </a:rPr>
              <a:t>包装</a:t>
            </a:r>
            <a:r>
              <a:rPr lang="en-US" altLang="zh-CN" sz="2000" b="1">
                <a:sym typeface="+mn-ea"/>
              </a:rPr>
              <a:t>“</a:t>
            </a:r>
            <a:r>
              <a:rPr lang="zh-CN" altLang="en-US" sz="2000" b="1">
                <a:solidFill>
                  <a:schemeClr val="tx1"/>
                </a:solidFill>
              </a:rPr>
              <a:t>不平等</a:t>
            </a:r>
            <a:r>
              <a:rPr lang="en-US" altLang="zh-CN" sz="2000" b="1">
                <a:solidFill>
                  <a:schemeClr val="tx1"/>
                </a:solidFill>
              </a:rPr>
              <a:t>”</a:t>
            </a:r>
            <a:r>
              <a:rPr lang="zh-CN" altLang="en-US" sz="2000" b="1">
                <a:solidFill>
                  <a:schemeClr val="tx1"/>
                </a:solidFill>
              </a:rPr>
              <a:t>（</a:t>
            </a:r>
            <a:r>
              <a:rPr lang="zh-CN" altLang="en-US" sz="2000" b="1">
                <a:solidFill>
                  <a:schemeClr val="tx1"/>
                </a:solidFill>
              </a:rPr>
              <a:t>殖民扩张）</a:t>
            </a:r>
            <a:endParaRPr lang="en-US" altLang="zh-CN" sz="2000" b="1">
              <a:solidFill>
                <a:schemeClr val="tx1"/>
              </a:solidFill>
            </a:endParaRPr>
          </a:p>
        </p:txBody>
      </p:sp>
      <p:sp>
        <p:nvSpPr>
          <p:cNvPr id="32" name="右箭头 31"/>
          <p:cNvSpPr/>
          <p:nvPr/>
        </p:nvSpPr>
        <p:spPr>
          <a:xfrm rot="10800000">
            <a:off x="6902450" y="6379845"/>
            <a:ext cx="622300" cy="313055"/>
          </a:xfrm>
          <a:prstGeom prst="rightArrow">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animBg="1"/>
      <p:bldP spid="31" grpId="0"/>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graphicFrame>
        <p:nvGraphicFramePr>
          <p:cNvPr id="5" name="表格 4"/>
          <p:cNvGraphicFramePr/>
          <p:nvPr>
            <p:custDataLst>
              <p:tags r:id="rId2"/>
            </p:custDataLst>
          </p:nvPr>
        </p:nvGraphicFramePr>
        <p:xfrm>
          <a:off x="489585" y="1501140"/>
          <a:ext cx="11434445" cy="5017770"/>
        </p:xfrm>
        <a:graphic>
          <a:graphicData uri="http://schemas.openxmlformats.org/drawingml/2006/table">
            <a:tbl>
              <a:tblPr/>
              <a:tblGrid>
                <a:gridCol w="898525"/>
                <a:gridCol w="1433830"/>
                <a:gridCol w="9102090"/>
              </a:tblGrid>
              <a:tr h="124460">
                <a:tc>
                  <a:txBody>
                    <a:bodyPr/>
                    <a:p>
                      <a:pPr marL="80645" indent="0" algn="l" eaLnBrk="0" fontAlgn="base">
                        <a:spcBef>
                          <a:spcPts val="500"/>
                        </a:spcBef>
                        <a:spcAft>
                          <a:spcPct val="0"/>
                        </a:spcAft>
                      </a:pPr>
                      <a:r>
                        <a:rPr lang="zh-CN" sz="2400" b="1">
                          <a:solidFill>
                            <a:srgbClr val="000000"/>
                          </a:solidFill>
                          <a:latin typeface="新宋体" panose="02010609030101010101" charset="-122"/>
                          <a:ea typeface="新宋体" panose="02010609030101010101" charset="-122"/>
                        </a:rPr>
                        <a:t>时期</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gridSpan="2">
                  <a:txBody>
                    <a:bodyPr/>
                    <a:p>
                      <a:pPr indent="0" algn="ctr" eaLnBrk="0" fontAlgn="base">
                        <a:spcBef>
                          <a:spcPts val="500"/>
                        </a:spcBef>
                        <a:spcAft>
                          <a:spcPct val="0"/>
                        </a:spcAft>
                      </a:pPr>
                      <a:r>
                        <a:rPr lang="zh-CN" sz="2400" b="1">
                          <a:solidFill>
                            <a:srgbClr val="000000"/>
                          </a:solidFill>
                          <a:latin typeface="新宋体" panose="02010609030101010101" charset="-122"/>
                          <a:ea typeface="新宋体" panose="02010609030101010101" charset="-122"/>
                        </a:rPr>
                        <a:t>制度演变</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hMerge="1">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2457450">
                <a:tc>
                  <a:txBody>
                    <a:bodyPr/>
                    <a:p>
                      <a:pPr marL="99060" indent="0" algn="l" eaLnBrk="0" fontAlgn="base">
                        <a:lnSpc>
                          <a:spcPct val="12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99060" indent="0" algn="l" eaLnBrk="0" fontAlgn="base">
                        <a:lnSpc>
                          <a:spcPct val="12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99060" indent="0" algn="l" eaLnBrk="0" fontAlgn="base">
                        <a:spcBef>
                          <a:spcPts val="3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晚清</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101600" indent="0" algn="l"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时期</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gridSpan="2">
                  <a:txBody>
                    <a:bodyPr/>
                    <a:p>
                      <a:pPr marL="62230" indent="0" algn="l" eaLnBrk="0" fontAlgn="base">
                        <a:lnSpc>
                          <a:spcPct val="100000"/>
                        </a:lnSpc>
                        <a:spcBef>
                          <a:spcPts val="5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1</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1898</a:t>
                      </a:r>
                      <a:r>
                        <a:rPr lang="zh-CN" sz="2400" b="1">
                          <a:solidFill>
                            <a:srgbClr val="000000"/>
                          </a:solidFill>
                          <a:latin typeface="新宋体" panose="02010609030101010101" charset="-122"/>
                          <a:ea typeface="新宋体" panose="02010609030101010101" charset="-122"/>
                          <a:cs typeface="新宋体" panose="02010609030101010101" charset="-122"/>
                        </a:rPr>
                        <a:t>年，清政府加设经济特科，选拔经时济变之才；</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62230" indent="0" algn="l" eaLnBrk="0" fontAlgn="base">
                        <a:lnSpc>
                          <a:spcPct val="100000"/>
                        </a:lnSpc>
                        <a:spcBef>
                          <a:spcPts val="5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2</a:t>
                      </a:r>
                      <a:r>
                        <a:rPr lang="zh-CN" altLang="en-US" sz="2400" b="1">
                          <a:solidFill>
                            <a:srgbClr val="000000"/>
                          </a:solidFill>
                          <a:latin typeface="新宋体" panose="02010609030101010101" charset="-122"/>
                          <a:ea typeface="新宋体" panose="02010609030101010101" charset="-122"/>
                          <a:cs typeface="新宋体" panose="02010609030101010101" charset="-122"/>
                        </a:rPr>
                        <a:t>）废八股，改试策论，以时务策命题；戊戌变法失败后</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所有考试悉照旧</a:t>
                      </a:r>
                      <a:r>
                        <a:rPr lang="zh-CN" sz="2400" b="1">
                          <a:solidFill>
                            <a:srgbClr val="000000"/>
                          </a:solidFill>
                          <a:latin typeface="新宋体" panose="02010609030101010101" charset="-122"/>
                          <a:ea typeface="新宋体" panose="02010609030101010101" charset="-122"/>
                          <a:cs typeface="新宋体" panose="02010609030101010101" charset="-122"/>
                        </a:rPr>
                        <a:t>制；</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62230" indent="0" algn="l" eaLnBrk="0" fontAlgn="base">
                        <a:lnSpc>
                          <a:spcPct val="100000"/>
                        </a:lnSpc>
                        <a:spcBef>
                          <a:spcPts val="5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3</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1901</a:t>
                      </a:r>
                      <a:r>
                        <a:rPr lang="zh-CN" altLang="en-US" sz="2400" b="1">
                          <a:solidFill>
                            <a:srgbClr val="000000"/>
                          </a:solidFill>
                          <a:latin typeface="新宋体" panose="02010609030101010101" charset="-122"/>
                          <a:ea typeface="新宋体" panose="02010609030101010101" charset="-122"/>
                          <a:cs typeface="新宋体" panose="02010609030101010101" charset="-122"/>
                        </a:rPr>
                        <a:t>年，各省书院一律改为大学堂，各府、州、县学改为中小学堂，并多设蒙养学堂；</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74930" indent="-12700" algn="l" eaLnBrk="0" fontAlgn="base">
                        <a:lnSpc>
                          <a:spcPct val="100000"/>
                        </a:lnSpc>
                        <a:spcBef>
                          <a:spcPts val="5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4</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1904</a:t>
                      </a:r>
                      <a:r>
                        <a:rPr lang="zh-CN" sz="2400" b="1">
                          <a:solidFill>
                            <a:srgbClr val="000000"/>
                          </a:solidFill>
                          <a:latin typeface="新宋体" panose="02010609030101010101" charset="-122"/>
                          <a:ea typeface="新宋体" panose="02010609030101010101" charset="-122"/>
                          <a:cs typeface="新宋体" panose="02010609030101010101" charset="-122"/>
                        </a:rPr>
                        <a:t>年初，清政府颁布《奏定学堂章程》，统一全国学制，学堂选官制度由此正式设立。不久又确立留学毕业生选官制度；</a:t>
                      </a:r>
                      <a:r>
                        <a:rPr lang="en-US" altLang="zh-CN" sz="2400" b="1">
                          <a:solidFill>
                            <a:srgbClr val="000000"/>
                          </a:solidFill>
                          <a:latin typeface="新宋体" panose="02010609030101010101" charset="-122"/>
                          <a:ea typeface="新宋体" panose="02010609030101010101" charset="-122"/>
                          <a:cs typeface="新宋体" panose="02010609030101010101" charset="-122"/>
                        </a:rPr>
                        <a:t>1905</a:t>
                      </a:r>
                      <a:r>
                        <a:rPr lang="zh-CN" sz="2400" b="1">
                          <a:solidFill>
                            <a:srgbClr val="000000"/>
                          </a:solidFill>
                          <a:latin typeface="新宋体" panose="02010609030101010101" charset="-122"/>
                          <a:ea typeface="新宋体" panose="02010609030101010101" charset="-122"/>
                          <a:cs typeface="新宋体" panose="02010609030101010101" charset="-122"/>
                        </a:rPr>
                        <a:t>年废除科举制。</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hMerge="1">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424180">
                <a:tc rowSpan="2">
                  <a:txBody>
                    <a:bodyPr/>
                    <a:p>
                      <a:pPr marL="101600" indent="0" algn="l" eaLnBrk="0" fontAlgn="base">
                        <a:spcBef>
                          <a:spcPts val="400"/>
                        </a:spcBef>
                        <a:spcAft>
                          <a:spcPct val="0"/>
                        </a:spcAft>
                        <a:buNone/>
                      </a:pPr>
                      <a:r>
                        <a:rPr lang="zh-CN" altLang="en-US" sz="2400" b="1">
                          <a:solidFill>
                            <a:srgbClr val="000000"/>
                          </a:solidFill>
                          <a:latin typeface="新宋体" panose="02010609030101010101" charset="-122"/>
                          <a:ea typeface="新宋体" panose="02010609030101010101" charset="-122"/>
                          <a:cs typeface="新宋体" panose="02010609030101010101" charset="-122"/>
                        </a:rPr>
                        <a:t>民国</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101600" indent="0" algn="l" eaLnBrk="0" fontAlgn="base">
                        <a:spcBef>
                          <a:spcPts val="400"/>
                        </a:spcBef>
                        <a:spcAft>
                          <a:spcPct val="0"/>
                        </a:spcAft>
                        <a:buNone/>
                      </a:pPr>
                      <a:r>
                        <a:rPr lang="zh-CN" altLang="en-US" sz="2400" b="1">
                          <a:solidFill>
                            <a:srgbClr val="000000"/>
                          </a:solidFill>
                          <a:latin typeface="新宋体" panose="02010609030101010101" charset="-122"/>
                          <a:ea typeface="新宋体" panose="02010609030101010101" charset="-122"/>
                          <a:cs typeface="新宋体" panose="02010609030101010101" charset="-122"/>
                        </a:rPr>
                        <a:t>时期</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99060" indent="0">
                        <a:lnSpc>
                          <a:spcPct val="100000"/>
                        </a:lnSpc>
                        <a:spcBef>
                          <a:spcPct val="0"/>
                        </a:spcBef>
                        <a:spcAft>
                          <a:spcPct val="0"/>
                        </a:spcAft>
                      </a:pPr>
                      <a:endParaRPr lang="en-US" altLang="zh-CN" sz="2400" b="1">
                        <a:solidFill>
                          <a:srgbClr val="000000"/>
                        </a:solidFill>
                        <a:latin typeface="新宋体" panose="02010609030101010101" charset="-122"/>
                        <a:ea typeface="新宋体" panose="02010609030101010101" charset="-122"/>
                      </a:endParaRPr>
                    </a:p>
                    <a:p>
                      <a:pPr marL="104775" indent="0" algn="l" eaLnBrk="0" fontAlgn="base">
                        <a:lnSpc>
                          <a:spcPct val="100000"/>
                        </a:lnSpc>
                        <a:spcBef>
                          <a:spcPts val="300"/>
                        </a:spcBef>
                        <a:spcAft>
                          <a:spcPct val="0"/>
                        </a:spcAft>
                      </a:pPr>
                      <a:r>
                        <a:rPr lang="zh-CN" sz="2400" b="1">
                          <a:solidFill>
                            <a:srgbClr val="000000"/>
                          </a:solidFill>
                          <a:latin typeface="新宋体" panose="02010609030101010101" charset="-122"/>
                          <a:ea typeface="新宋体" panose="02010609030101010101" charset="-122"/>
                        </a:rPr>
                        <a:t>南京临时政府时期</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2390" indent="0" algn="just" eaLnBrk="0" fontAlgn="base">
                        <a:lnSpc>
                          <a:spcPct val="100000"/>
                        </a:lnSpc>
                        <a:spcBef>
                          <a:spcPts val="5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孙中山的文官考试思想：在</a:t>
                      </a:r>
                      <a:r>
                        <a:rPr lang="zh-CN" altLang="en-US" sz="2400" b="1">
                          <a:solidFill>
                            <a:srgbClr val="000000"/>
                          </a:solidFill>
                          <a:latin typeface="新宋体" panose="02010609030101010101" charset="-122"/>
                          <a:ea typeface="新宋体" panose="02010609030101010101" charset="-122"/>
                          <a:cs typeface="新宋体" panose="02010609030101010101" charset="-122"/>
                        </a:rPr>
                        <a:t>“五权宪法”的框架</a:t>
                      </a:r>
                      <a:r>
                        <a:rPr lang="zh-CN" sz="2400" b="1">
                          <a:solidFill>
                            <a:srgbClr val="000000"/>
                          </a:solidFill>
                          <a:latin typeface="新宋体" panose="02010609030101010101" charset="-122"/>
                          <a:ea typeface="新宋体" panose="02010609030101010101" charset="-122"/>
                          <a:cs typeface="新宋体" panose="02010609030101010101" charset="-122"/>
                        </a:rPr>
                        <a:t>之中，国家建立考试院，主管大才的选拔和任用；</a:t>
                      </a:r>
                      <a:r>
                        <a:rPr lang="zh-CN" altLang="en-US" sz="2400" b="1">
                          <a:solidFill>
                            <a:srgbClr val="000000"/>
                          </a:solidFill>
                          <a:latin typeface="新宋体" panose="02010609030101010101" charset="-122"/>
                          <a:ea typeface="新宋体" panose="02010609030101010101" charset="-122"/>
                          <a:cs typeface="新宋体" panose="02010609030101010101" charset="-122"/>
                        </a:rPr>
                        <a:t> </a:t>
                      </a:r>
                      <a:r>
                        <a:rPr lang="zh-CN" sz="2400" b="1">
                          <a:solidFill>
                            <a:srgbClr val="000000"/>
                          </a:solidFill>
                          <a:latin typeface="新宋体" panose="02010609030101010101" charset="-122"/>
                          <a:ea typeface="新宋体" panose="02010609030101010101" charset="-122"/>
                          <a:cs typeface="新宋体" panose="02010609030101010101" charset="-122"/>
                        </a:rPr>
                        <a:t>同时，完善国家政治制度，建立文官的培养、任</a:t>
                      </a:r>
                      <a:r>
                        <a:rPr lang="zh-CN" altLang="en-US" sz="2400" b="1">
                          <a:solidFill>
                            <a:srgbClr val="000000"/>
                          </a:solidFill>
                          <a:latin typeface="新宋体" panose="02010609030101010101" charset="-122"/>
                          <a:ea typeface="新宋体" panose="02010609030101010101" charset="-122"/>
                          <a:cs typeface="新宋体" panose="02010609030101010101" charset="-122"/>
                        </a:rPr>
                        <a:t> </a:t>
                      </a:r>
                      <a:r>
                        <a:rPr lang="zh-CN" sz="2400" b="1">
                          <a:solidFill>
                            <a:srgbClr val="000000"/>
                          </a:solidFill>
                          <a:latin typeface="新宋体" panose="02010609030101010101" charset="-122"/>
                          <a:ea typeface="新宋体" panose="02010609030101010101" charset="-122"/>
                          <a:cs typeface="新宋体" panose="02010609030101010101" charset="-122"/>
                        </a:rPr>
                        <a:t>用、监察等方面的运行机制。其进一步奠定了近代中国文官制度的基础。</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424180">
                <a:tc vMerge="1">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231775" indent="0" algn="l" eaLnBrk="0" fontAlgn="base">
                        <a:lnSpc>
                          <a:spcPct val="100000"/>
                        </a:lnSpc>
                        <a:spcBef>
                          <a:spcPts val="1400"/>
                        </a:spcBef>
                        <a:spcAft>
                          <a:spcPct val="0"/>
                        </a:spcAft>
                      </a:pPr>
                      <a:r>
                        <a:rPr lang="zh-CN" sz="2400" b="1">
                          <a:solidFill>
                            <a:srgbClr val="000000"/>
                          </a:solidFill>
                          <a:latin typeface="新宋体" panose="02010609030101010101" charset="-122"/>
                          <a:ea typeface="新宋体" panose="02010609030101010101" charset="-122"/>
                        </a:rPr>
                        <a:t>北洋政府时期</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8105" indent="-15240" algn="l" eaLnBrk="0" fontAlgn="base">
                        <a:lnSpc>
                          <a:spcPct val="100000"/>
                        </a:lnSpc>
                        <a:spcBef>
                          <a:spcPts val="5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1</a:t>
                      </a:r>
                      <a:r>
                        <a:rPr lang="zh-CN" altLang="en-US" sz="2400" b="1">
                          <a:solidFill>
                            <a:srgbClr val="000000"/>
                          </a:solidFill>
                          <a:latin typeface="新宋体" panose="02010609030101010101" charset="-122"/>
                          <a:ea typeface="新宋体" panose="02010609030101010101" charset="-122"/>
                          <a:cs typeface="新宋体" panose="02010609030101010101" charset="-122"/>
                        </a:rPr>
                        <a:t>）北洋政府选拔官员主要采用考试和甄别两种方式（</a:t>
                      </a:r>
                      <a:r>
                        <a:rPr lang="en-US" altLang="zh-CN" sz="2400" b="1">
                          <a:solidFill>
                            <a:srgbClr val="000000"/>
                          </a:solidFill>
                          <a:latin typeface="新宋体" panose="02010609030101010101" charset="-122"/>
                          <a:ea typeface="新宋体" panose="02010609030101010101" charset="-122"/>
                          <a:cs typeface="新宋体" panose="02010609030101010101" charset="-122"/>
                        </a:rPr>
                        <a:t>2)1913 </a:t>
                      </a:r>
                      <a:r>
                        <a:rPr lang="zh-CN" sz="2400" b="1">
                          <a:solidFill>
                            <a:srgbClr val="000000"/>
                          </a:solidFill>
                          <a:latin typeface="新宋体" panose="02010609030101010101" charset="-122"/>
                          <a:ea typeface="新宋体" panose="02010609030101010101" charset="-122"/>
                          <a:cs typeface="新宋体" panose="02010609030101010101" charset="-122"/>
                        </a:rPr>
                        <a:t>年</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颁布</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文</a:t>
                      </a:r>
                      <a:r>
                        <a:rPr lang="zh-CN" sz="2400" b="1">
                          <a:solidFill>
                            <a:srgbClr val="000000"/>
                          </a:solidFill>
                          <a:latin typeface="新宋体" panose="02010609030101010101" charset="-122"/>
                          <a:ea typeface="新宋体" panose="02010609030101010101" charset="-122"/>
                          <a:cs typeface="新宋体" panose="02010609030101010101" charset="-122"/>
                        </a:rPr>
                        <a:t>官考试法草案》等法案</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标志着文官考试制度的建立。</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
        <p:nvSpPr>
          <p:cNvPr id="7" name="矩形 6"/>
          <p:cNvSpPr/>
          <p:nvPr/>
        </p:nvSpPr>
        <p:spPr>
          <a:xfrm>
            <a:off x="565150" y="740410"/>
            <a:ext cx="11104245" cy="460375"/>
          </a:xfrm>
          <a:prstGeom prst="rect">
            <a:avLst/>
          </a:prstGeom>
        </p:spPr>
        <p:txBody>
          <a:bodyPr wrap="square">
            <a:spAutoFit/>
          </a:bodyPr>
          <a:p>
            <a:pPr marL="342900" indent="-342900" algn="ctr">
              <a:buFont typeface="Wingdings" panose="05000000000000000000" charset="0"/>
              <a:buChar char="p"/>
            </a:pPr>
            <a:r>
              <a:rPr lang="zh-CN" altLang="en-US" sz="2400" b="1" spc="150" dirty="0">
                <a:solidFill>
                  <a:srgbClr val="C00000"/>
                </a:solidFill>
                <a:latin typeface="微软雅黑" panose="020B0503020204020204" charset="-122"/>
                <a:ea typeface="微软雅黑" panose="020B0503020204020204" charset="-122"/>
              </a:rPr>
              <a:t>（一）</a:t>
            </a: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rPr>
              <a:t>知识回顾：</a:t>
            </a: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rPr>
              <a:t>晚清至民国时期</a:t>
            </a:r>
            <a:r>
              <a:rPr lang="zh-CN" altLang="en-US" sz="2400" b="1" spc="150" dirty="0">
                <a:solidFill>
                  <a:srgbClr val="C00000"/>
                </a:solidFill>
                <a:latin typeface="微软雅黑" panose="020B0503020204020204" charset="-122"/>
                <a:ea typeface="微软雅黑" panose="020B0503020204020204" charset="-122"/>
              </a:rPr>
              <a:t>的官员选拔与管理</a:t>
            </a:r>
            <a:endParaRPr lang="zh-CN" altLang="en-US" sz="2400" b="1" spc="150"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1144905" y="1708150"/>
          <a:ext cx="9535160" cy="4554855"/>
        </p:xfrm>
        <a:graphic>
          <a:graphicData uri="http://schemas.openxmlformats.org/drawingml/2006/table">
            <a:tbl>
              <a:tblPr firstRow="1" bandRow="1">
                <a:tableStyleId>{5940675A-B579-460E-94D1-54222C63F5DA}</a:tableStyleId>
              </a:tblPr>
              <a:tblGrid>
                <a:gridCol w="4106545"/>
                <a:gridCol w="5428615"/>
              </a:tblGrid>
              <a:tr h="367030">
                <a:tc>
                  <a:txBody>
                    <a:bodyPr/>
                    <a:p>
                      <a:pPr marL="104775" indent="0" algn="l" eaLnBrk="0" fontAlgn="base">
                        <a:lnSpc>
                          <a:spcPct val="100000"/>
                        </a:lnSpc>
                        <a:spcBef>
                          <a:spcPct val="0"/>
                        </a:spcBef>
                        <a:spcAft>
                          <a:spcPct val="0"/>
                        </a:spcAft>
                        <a:buNone/>
                      </a:pPr>
                      <a:r>
                        <a:rPr lang="zh-CN" altLang="en-US" sz="2400" b="1">
                          <a:solidFill>
                            <a:srgbClr val="000000"/>
                          </a:solidFill>
                          <a:latin typeface="黑体" panose="02010609060101010101" pitchFamily="49" charset="-122"/>
                          <a:ea typeface="黑体" panose="02010609060101010101" pitchFamily="49" charset="-122"/>
                        </a:rPr>
                        <a:t>考情统计</a:t>
                      </a:r>
                      <a:endParaRPr lang="zh-CN" altLang="en-US" sz="2400" b="1">
                        <a:solidFill>
                          <a:srgbClr val="000000"/>
                        </a:solidFill>
                        <a:latin typeface="黑体" panose="02010609060101010101" pitchFamily="49" charset="-122"/>
                        <a:ea typeface="黑体" panose="02010609060101010101" pitchFamily="49" charset="-122"/>
                      </a:endParaRPr>
                    </a:p>
                  </a:txBody>
                  <a:tcPr marL="0" marR="0" marT="0" marB="0" anchor="t" anchorCtr="0"/>
                </a:tc>
                <a:tc>
                  <a:txBody>
                    <a:bodyPr/>
                    <a:p>
                      <a:pPr marL="104775" indent="0" algn="l" eaLnBrk="0" fontAlgn="base">
                        <a:lnSpc>
                          <a:spcPct val="100000"/>
                        </a:lnSpc>
                        <a:spcBef>
                          <a:spcPct val="0"/>
                        </a:spcBef>
                        <a:spcAft>
                          <a:spcPct val="0"/>
                        </a:spcAft>
                        <a:buNone/>
                      </a:pPr>
                      <a:r>
                        <a:rPr lang="zh-CN" altLang="en-US" sz="2400" b="1">
                          <a:solidFill>
                            <a:srgbClr val="000000"/>
                          </a:solidFill>
                          <a:latin typeface="黑体" panose="02010609060101010101" pitchFamily="49" charset="-122"/>
                          <a:ea typeface="黑体" panose="02010609060101010101" pitchFamily="49" charset="-122"/>
                          <a:sym typeface="+mn-ea"/>
                        </a:rPr>
                        <a:t>命题分析</a:t>
                      </a:r>
                      <a:endParaRPr lang="zh-CN" altLang="en-US" sz="2400" b="1">
                        <a:solidFill>
                          <a:srgbClr val="000000"/>
                        </a:solidFill>
                        <a:latin typeface="黑体" panose="02010609060101010101" pitchFamily="49" charset="-122"/>
                        <a:ea typeface="黑体" panose="02010609060101010101" pitchFamily="49" charset="-122"/>
                        <a:sym typeface="+mn-ea"/>
                      </a:endParaRPr>
                    </a:p>
                  </a:txBody>
                  <a:tcPr marL="0" marR="0" marT="0" marB="0" anchor="t" anchorCtr="0"/>
                </a:tc>
              </a:tr>
              <a:tr h="4187825">
                <a:tc>
                  <a:txBody>
                    <a:bodyPr/>
                    <a:p>
                      <a:pPr marL="104775" indent="0">
                        <a:lnSpc>
                          <a:spcPct val="116000"/>
                        </a:lnSpc>
                        <a:spcBef>
                          <a:spcPct val="0"/>
                        </a:spcBef>
                        <a:spcAft>
                          <a:spcPct val="0"/>
                        </a:spcAft>
                      </a:pPr>
                      <a:r>
                        <a:rPr lang="en-US" altLang="zh-CN" sz="2200">
                          <a:solidFill>
                            <a:srgbClr val="000000"/>
                          </a:solidFill>
                          <a:latin typeface="楷体" panose="02010609060101010101" pitchFamily="49" charset="-122"/>
                          <a:ea typeface="楷体" panose="02010609060101010101" pitchFamily="49" charset="-122"/>
                          <a:sym typeface="+mn-ea"/>
                        </a:rPr>
                        <a:t>2024</a:t>
                      </a:r>
                      <a:r>
                        <a:rPr lang="zh-CN" altLang="en-US" sz="2200">
                          <a:solidFill>
                            <a:srgbClr val="000000"/>
                          </a:solidFill>
                          <a:latin typeface="楷体" panose="02010609060101010101" pitchFamily="49" charset="-122"/>
                          <a:ea typeface="楷体" panose="02010609060101010101" pitchFamily="49" charset="-122"/>
                        </a:rPr>
                        <a:t>山东卷</a:t>
                      </a:r>
                      <a:r>
                        <a:rPr lang="en-US" altLang="zh-CN" sz="2200">
                          <a:solidFill>
                            <a:srgbClr val="000000"/>
                          </a:solidFill>
                          <a:latin typeface="楷体" panose="02010609060101010101" pitchFamily="49" charset="-122"/>
                          <a:ea typeface="楷体" panose="02010609060101010101" pitchFamily="49" charset="-122"/>
                        </a:rPr>
                        <a:t>T17 </a:t>
                      </a:r>
                      <a:r>
                        <a:rPr lang="zh-CN" altLang="en-US" sz="2200">
                          <a:solidFill>
                            <a:srgbClr val="000000"/>
                          </a:solidFill>
                          <a:latin typeface="楷体" panose="02010609060101010101" pitchFamily="49" charset="-122"/>
                          <a:ea typeface="楷体" panose="02010609060101010101" pitchFamily="49" charset="-122"/>
                        </a:rPr>
                        <a:t>鸦片战争</a:t>
                      </a:r>
                      <a:endParaRPr lang="zh-CN" altLang="en-US" sz="2200">
                        <a:solidFill>
                          <a:srgbClr val="000000"/>
                        </a:solidFill>
                        <a:latin typeface="楷体" panose="02010609060101010101" pitchFamily="49" charset="-122"/>
                        <a:ea typeface="楷体" panose="02010609060101010101" pitchFamily="49" charset="-122"/>
                      </a:endParaRPr>
                    </a:p>
                    <a:p>
                      <a:pPr marL="104775" indent="0">
                        <a:lnSpc>
                          <a:spcPct val="116000"/>
                        </a:lnSpc>
                        <a:spcBef>
                          <a:spcPct val="0"/>
                        </a:spcBef>
                        <a:spcAft>
                          <a:spcPct val="0"/>
                        </a:spcAft>
                      </a:pPr>
                      <a:r>
                        <a:rPr lang="en-US" altLang="zh-CN" sz="2200">
                          <a:solidFill>
                            <a:srgbClr val="000000"/>
                          </a:solidFill>
                          <a:latin typeface="楷体" panose="02010609060101010101" pitchFamily="49" charset="-122"/>
                          <a:ea typeface="楷体" panose="02010609060101010101" pitchFamily="49" charset="-122"/>
                        </a:rPr>
                        <a:t>2024</a:t>
                      </a:r>
                      <a:r>
                        <a:rPr lang="zh-CN" altLang="en-US" sz="2200">
                          <a:solidFill>
                            <a:srgbClr val="000000"/>
                          </a:solidFill>
                          <a:latin typeface="楷体" panose="02010609060101010101" pitchFamily="49" charset="-122"/>
                          <a:ea typeface="楷体" panose="02010609060101010101" pitchFamily="49" charset="-122"/>
                        </a:rPr>
                        <a:t>广东卷</a:t>
                      </a:r>
                      <a:r>
                        <a:rPr lang="en-US" altLang="zh-CN" sz="2200">
                          <a:solidFill>
                            <a:srgbClr val="000000"/>
                          </a:solidFill>
                          <a:latin typeface="楷体" panose="02010609060101010101" pitchFamily="49" charset="-122"/>
                          <a:ea typeface="楷体" panose="02010609060101010101" pitchFamily="49" charset="-122"/>
                        </a:rPr>
                        <a:t>T7 </a:t>
                      </a:r>
                      <a:r>
                        <a:rPr lang="zh-CN" altLang="en-US" sz="2200">
                          <a:solidFill>
                            <a:srgbClr val="000000"/>
                          </a:solidFill>
                          <a:latin typeface="楷体" panose="02010609060101010101" pitchFamily="49" charset="-122"/>
                          <a:ea typeface="楷体" panose="02010609060101010101" pitchFamily="49" charset="-122"/>
                        </a:rPr>
                        <a:t>中法战争</a:t>
                      </a:r>
                      <a:endParaRPr lang="zh-CN" altLang="en-US" sz="2200">
                        <a:solidFill>
                          <a:srgbClr val="000000"/>
                        </a:solidFill>
                        <a:latin typeface="楷体" panose="02010609060101010101" pitchFamily="49" charset="-122"/>
                        <a:ea typeface="楷体" panose="02010609060101010101" pitchFamily="49" charset="-122"/>
                      </a:endParaRPr>
                    </a:p>
                    <a:p>
                      <a:pPr marL="104775" indent="0">
                        <a:lnSpc>
                          <a:spcPct val="116000"/>
                        </a:lnSpc>
                        <a:spcBef>
                          <a:spcPct val="0"/>
                        </a:spcBef>
                        <a:spcAft>
                          <a:spcPct val="0"/>
                        </a:spcAft>
                      </a:pPr>
                      <a:r>
                        <a:rPr lang="en-US" altLang="zh-CN" sz="2200">
                          <a:solidFill>
                            <a:srgbClr val="000000"/>
                          </a:solidFill>
                          <a:latin typeface="楷体" panose="02010609060101010101" pitchFamily="49" charset="-122"/>
                          <a:ea typeface="楷体" panose="02010609060101010101" pitchFamily="49" charset="-122"/>
                        </a:rPr>
                        <a:t>2024</a:t>
                      </a:r>
                      <a:r>
                        <a:rPr lang="zh-CN" altLang="en-US" sz="2200">
                          <a:solidFill>
                            <a:srgbClr val="000000"/>
                          </a:solidFill>
                          <a:latin typeface="楷体" panose="02010609060101010101" pitchFamily="49" charset="-122"/>
                          <a:ea typeface="楷体" panose="02010609060101010101" pitchFamily="49" charset="-122"/>
                        </a:rPr>
                        <a:t>黑吉辽卷</a:t>
                      </a:r>
                      <a:r>
                        <a:rPr lang="en-US" altLang="zh-CN" sz="2200">
                          <a:solidFill>
                            <a:srgbClr val="000000"/>
                          </a:solidFill>
                          <a:latin typeface="楷体" panose="02010609060101010101" pitchFamily="49" charset="-122"/>
                          <a:ea typeface="楷体" panose="02010609060101010101" pitchFamily="49" charset="-122"/>
                        </a:rPr>
                        <a:t>T7 </a:t>
                      </a:r>
                      <a:r>
                        <a:rPr lang="zh-CN" altLang="en-US" sz="2200">
                          <a:solidFill>
                            <a:srgbClr val="000000"/>
                          </a:solidFill>
                          <a:latin typeface="楷体" panose="02010609060101010101" pitchFamily="49" charset="-122"/>
                          <a:ea typeface="楷体" panose="02010609060101010101" pitchFamily="49" charset="-122"/>
                        </a:rPr>
                        <a:t>瓜分中国狂潮</a:t>
                      </a:r>
                      <a:r>
                        <a:rPr lang="en-US" altLang="zh-CN" sz="2200">
                          <a:solidFill>
                            <a:srgbClr val="000000"/>
                          </a:solidFill>
                          <a:latin typeface="楷体" panose="02010609060101010101" pitchFamily="49" charset="-122"/>
                          <a:ea typeface="楷体" panose="02010609060101010101" pitchFamily="49" charset="-122"/>
                        </a:rPr>
                        <a:t> </a:t>
                      </a:r>
                      <a:endParaRPr lang="en-US" altLang="zh-CN" sz="2200">
                        <a:solidFill>
                          <a:srgbClr val="000000"/>
                        </a:solidFill>
                        <a:latin typeface="楷体" panose="02010609060101010101" pitchFamily="49" charset="-122"/>
                        <a:ea typeface="楷体" panose="02010609060101010101" pitchFamily="49" charset="-122"/>
                      </a:endParaRPr>
                    </a:p>
                    <a:p>
                      <a:pPr marL="104775" indent="0">
                        <a:lnSpc>
                          <a:spcPct val="116000"/>
                        </a:lnSpc>
                        <a:spcBef>
                          <a:spcPct val="0"/>
                        </a:spcBef>
                        <a:spcAft>
                          <a:spcPct val="0"/>
                        </a:spcAft>
                      </a:pPr>
                      <a:r>
                        <a:rPr lang="en-US" altLang="zh-CN" sz="2200">
                          <a:solidFill>
                            <a:srgbClr val="000000"/>
                          </a:solidFill>
                          <a:latin typeface="楷体" panose="02010609060101010101" pitchFamily="49" charset="-122"/>
                          <a:ea typeface="楷体" panose="02010609060101010101" pitchFamily="49" charset="-122"/>
                        </a:rPr>
                        <a:t>2024</a:t>
                      </a:r>
                      <a:r>
                        <a:rPr lang="zh-CN" altLang="en-US" sz="2200">
                          <a:solidFill>
                            <a:srgbClr val="000000"/>
                          </a:solidFill>
                          <a:latin typeface="楷体" panose="02010609060101010101" pitchFamily="49" charset="-122"/>
                          <a:ea typeface="楷体" panose="02010609060101010101" pitchFamily="49" charset="-122"/>
                        </a:rPr>
                        <a:t>河北</a:t>
                      </a:r>
                      <a:r>
                        <a:rPr lang="en-US" altLang="zh-CN" sz="2200">
                          <a:solidFill>
                            <a:srgbClr val="000000"/>
                          </a:solidFill>
                          <a:latin typeface="楷体" panose="02010609060101010101" pitchFamily="49" charset="-122"/>
                          <a:ea typeface="楷体" panose="02010609060101010101" pitchFamily="49" charset="-122"/>
                        </a:rPr>
                        <a:t>T6 </a:t>
                      </a:r>
                      <a:r>
                        <a:rPr lang="zh-CN" altLang="en-US" sz="2200">
                          <a:solidFill>
                            <a:srgbClr val="000000"/>
                          </a:solidFill>
                          <a:latin typeface="楷体" panose="02010609060101010101" pitchFamily="49" charset="-122"/>
                          <a:ea typeface="楷体" panose="02010609060101010101" pitchFamily="49" charset="-122"/>
                        </a:rPr>
                        <a:t>边疆危机</a:t>
                      </a:r>
                      <a:endParaRPr lang="zh-CN" altLang="en-US" sz="2200">
                        <a:solidFill>
                          <a:srgbClr val="000000"/>
                        </a:solidFill>
                        <a:latin typeface="楷体" panose="02010609060101010101" pitchFamily="49" charset="-122"/>
                        <a:ea typeface="楷体" panose="02010609060101010101" pitchFamily="49" charset="-122"/>
                      </a:endParaRPr>
                    </a:p>
                    <a:p>
                      <a:pPr marL="104775" indent="0">
                        <a:lnSpc>
                          <a:spcPct val="116000"/>
                        </a:lnSpc>
                        <a:spcBef>
                          <a:spcPct val="0"/>
                        </a:spcBef>
                        <a:spcAft>
                          <a:spcPct val="0"/>
                        </a:spcAft>
                      </a:pPr>
                      <a:r>
                        <a:rPr lang="en-US" altLang="zh-CN" sz="2200" b="1">
                          <a:solidFill>
                            <a:srgbClr val="FF0000"/>
                          </a:solidFill>
                          <a:latin typeface="楷体" panose="02010609060101010101" pitchFamily="49" charset="-122"/>
                          <a:ea typeface="楷体" panose="02010609060101010101" pitchFamily="49" charset="-122"/>
                        </a:rPr>
                        <a:t>2023</a:t>
                      </a:r>
                      <a:r>
                        <a:rPr lang="zh-CN" altLang="en-US" sz="2200" b="1">
                          <a:solidFill>
                            <a:srgbClr val="FF0000"/>
                          </a:solidFill>
                          <a:latin typeface="楷体" panose="02010609060101010101" pitchFamily="49" charset="-122"/>
                          <a:ea typeface="楷体" panose="02010609060101010101" pitchFamily="49" charset="-122"/>
                        </a:rPr>
                        <a:t>湖南</a:t>
                      </a:r>
                      <a:r>
                        <a:rPr lang="en-US" altLang="zh-CN" sz="2200" b="1">
                          <a:solidFill>
                            <a:srgbClr val="FF0000"/>
                          </a:solidFill>
                          <a:latin typeface="楷体" panose="02010609060101010101" pitchFamily="49" charset="-122"/>
                          <a:ea typeface="楷体" panose="02010609060101010101" pitchFamily="49" charset="-122"/>
                        </a:rPr>
                        <a:t>T6 </a:t>
                      </a:r>
                      <a:r>
                        <a:rPr lang="zh-CN" altLang="en-US" sz="2200" b="1">
                          <a:solidFill>
                            <a:srgbClr val="FF0000"/>
                          </a:solidFill>
                          <a:latin typeface="楷体" panose="02010609060101010101" pitchFamily="49" charset="-122"/>
                          <a:ea typeface="楷体" panose="02010609060101010101" pitchFamily="49" charset="-122"/>
                        </a:rPr>
                        <a:t>外交</a:t>
                      </a:r>
                      <a:endParaRPr lang="zh-CN" altLang="en-US" sz="2200" b="1">
                        <a:solidFill>
                          <a:srgbClr val="FF0000"/>
                        </a:solidFill>
                        <a:latin typeface="楷体" panose="02010609060101010101" pitchFamily="49" charset="-122"/>
                        <a:ea typeface="楷体" panose="02010609060101010101" pitchFamily="49" charset="-122"/>
                      </a:endParaRPr>
                    </a:p>
                    <a:p>
                      <a:pPr marL="104775" indent="0">
                        <a:lnSpc>
                          <a:spcPct val="116000"/>
                        </a:lnSpc>
                        <a:spcBef>
                          <a:spcPct val="0"/>
                        </a:spcBef>
                        <a:spcAft>
                          <a:spcPct val="0"/>
                        </a:spcAft>
                      </a:pPr>
                      <a:r>
                        <a:rPr lang="en-US" altLang="zh-CN" sz="2200">
                          <a:solidFill>
                            <a:srgbClr val="000000"/>
                          </a:solidFill>
                          <a:latin typeface="楷体" panose="02010609060101010101" pitchFamily="49" charset="-122"/>
                          <a:ea typeface="楷体" panose="02010609060101010101" pitchFamily="49" charset="-122"/>
                        </a:rPr>
                        <a:t>2023</a:t>
                      </a:r>
                      <a:r>
                        <a:rPr lang="zh-CN" altLang="en-US" sz="2200">
                          <a:solidFill>
                            <a:srgbClr val="000000"/>
                          </a:solidFill>
                          <a:latin typeface="楷体" panose="02010609060101010101" pitchFamily="49" charset="-122"/>
                          <a:ea typeface="楷体" panose="02010609060101010101" pitchFamily="49" charset="-122"/>
                        </a:rPr>
                        <a:t>北京</a:t>
                      </a:r>
                      <a:r>
                        <a:rPr lang="en-US" altLang="zh-CN" sz="2200">
                          <a:solidFill>
                            <a:srgbClr val="000000"/>
                          </a:solidFill>
                          <a:latin typeface="楷体" panose="02010609060101010101" pitchFamily="49" charset="-122"/>
                          <a:ea typeface="楷体" panose="02010609060101010101" pitchFamily="49" charset="-122"/>
                        </a:rPr>
                        <a:t>T6 </a:t>
                      </a:r>
                      <a:r>
                        <a:rPr lang="zh-CN" altLang="en-US" sz="2200">
                          <a:solidFill>
                            <a:srgbClr val="000000"/>
                          </a:solidFill>
                          <a:latin typeface="楷体" panose="02010609060101010101" pitchFamily="49" charset="-122"/>
                          <a:ea typeface="楷体" panose="02010609060101010101" pitchFamily="49" charset="-122"/>
                        </a:rPr>
                        <a:t>鸦片战争</a:t>
                      </a:r>
                      <a:endParaRPr lang="zh-CN" altLang="en-US" sz="2200">
                        <a:solidFill>
                          <a:srgbClr val="000000"/>
                        </a:solidFill>
                        <a:latin typeface="楷体" panose="02010609060101010101" pitchFamily="49" charset="-122"/>
                        <a:ea typeface="楷体" panose="02010609060101010101" pitchFamily="49" charset="-122"/>
                      </a:endParaRPr>
                    </a:p>
                    <a:p>
                      <a:pPr marL="104775" indent="0">
                        <a:lnSpc>
                          <a:spcPct val="116000"/>
                        </a:lnSpc>
                        <a:spcBef>
                          <a:spcPct val="0"/>
                        </a:spcBef>
                        <a:spcAft>
                          <a:spcPct val="0"/>
                        </a:spcAft>
                      </a:pPr>
                      <a:r>
                        <a:rPr lang="en-US" altLang="zh-CN" sz="2200">
                          <a:solidFill>
                            <a:srgbClr val="000000"/>
                          </a:solidFill>
                          <a:latin typeface="楷体" panose="02010609060101010101" pitchFamily="49" charset="-122"/>
                          <a:ea typeface="楷体" panose="02010609060101010101" pitchFamily="49" charset="-122"/>
                        </a:rPr>
                        <a:t>2022</a:t>
                      </a:r>
                      <a:r>
                        <a:rPr lang="zh-CN" altLang="en-US" sz="2200">
                          <a:solidFill>
                            <a:srgbClr val="000000"/>
                          </a:solidFill>
                          <a:latin typeface="楷体" panose="02010609060101010101" pitchFamily="49" charset="-122"/>
                          <a:ea typeface="楷体" panose="02010609060101010101" pitchFamily="49" charset="-122"/>
                        </a:rPr>
                        <a:t>浙江</a:t>
                      </a:r>
                      <a:r>
                        <a:rPr lang="en-US" altLang="zh-CN" sz="2200">
                          <a:solidFill>
                            <a:srgbClr val="000000"/>
                          </a:solidFill>
                          <a:latin typeface="楷体" panose="02010609060101010101" pitchFamily="49" charset="-122"/>
                          <a:ea typeface="楷体" panose="02010609060101010101" pitchFamily="49" charset="-122"/>
                        </a:rPr>
                        <a:t>T8 </a:t>
                      </a:r>
                      <a:r>
                        <a:rPr lang="zh-CN" altLang="en-US" sz="2200">
                          <a:solidFill>
                            <a:srgbClr val="000000"/>
                          </a:solidFill>
                          <a:latin typeface="楷体" panose="02010609060101010101" pitchFamily="49" charset="-122"/>
                          <a:ea typeface="楷体" panose="02010609060101010101" pitchFamily="49" charset="-122"/>
                        </a:rPr>
                        <a:t>黄海海战</a:t>
                      </a:r>
                      <a:endParaRPr lang="zh-CN" altLang="en-US" sz="2200">
                        <a:solidFill>
                          <a:srgbClr val="000000"/>
                        </a:solidFill>
                        <a:latin typeface="楷体" panose="02010609060101010101" pitchFamily="49" charset="-122"/>
                        <a:ea typeface="楷体" panose="02010609060101010101" pitchFamily="49" charset="-122"/>
                      </a:endParaRPr>
                    </a:p>
                  </a:txBody>
                  <a:tcPr marL="0" marR="0" marT="0" marB="0" anchor="ctr" anchorCtr="0"/>
                </a:tc>
                <a:tc>
                  <a:txBody>
                    <a:bodyPr/>
                    <a:p>
                      <a:pPr marL="68580" indent="13335" algn="l" eaLnBrk="0" fontAlgn="base">
                        <a:lnSpc>
                          <a:spcPct val="100000"/>
                        </a:lnSpc>
                        <a:spcBef>
                          <a:spcPts val="600"/>
                        </a:spcBef>
                        <a:spcAft>
                          <a:spcPct val="0"/>
                        </a:spcAft>
                      </a:pPr>
                      <a:r>
                        <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晚清时期的列强侵略战争仍是高考的命题重点，选择题主观题都有涉及，需全面认识列强侵华战争，并</a:t>
                      </a:r>
                      <a:r>
                        <a:rPr lang="zh-CN" altLang="en-US" sz="240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重点关注列强侵华的影响。</a:t>
                      </a:r>
                      <a:endParaRPr lang="zh-CN" altLang="en-US" sz="240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68580" indent="13335" algn="l" eaLnBrk="0" fontAlgn="base">
                        <a:lnSpc>
                          <a:spcPct val="100000"/>
                        </a:lnSpc>
                        <a:spcBef>
                          <a:spcPts val="600"/>
                        </a:spcBef>
                        <a:spcAft>
                          <a:spcPct val="0"/>
                        </a:spcAft>
                      </a:pPr>
                      <a:endParaRPr lang="zh-CN" altLang="en-US" sz="2400">
                        <a:solidFill>
                          <a:srgbClr val="FF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anchor="ctr" anchorCtr="0"/>
                </a:tc>
              </a:tr>
            </a:tbl>
          </a:graphicData>
        </a:graphic>
      </p:graphicFrame>
      <p:graphicFrame>
        <p:nvGraphicFramePr>
          <p:cNvPr id="39"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5" name="矩形 4"/>
          <p:cNvSpPr/>
          <p:nvPr>
            <p:custDataLst>
              <p:tags r:id="rId3"/>
            </p:custDataLst>
          </p:nvPr>
        </p:nvSpPr>
        <p:spPr>
          <a:xfrm>
            <a:off x="808990" y="868680"/>
            <a:ext cx="7717790" cy="460375"/>
          </a:xfrm>
          <a:prstGeom prst="rect">
            <a:avLst/>
          </a:prstGeom>
        </p:spPr>
        <p:txBody>
          <a:bodyPr wrap="square">
            <a:spAutoFit/>
          </a:bodyPr>
          <a:p>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微专题</a:t>
            </a:r>
            <a:r>
              <a:rPr lang="en-US" altLang="zh-CN" sz="2400" b="1" dirty="0">
                <a:solidFill>
                  <a:srgbClr val="C00000"/>
                </a:solidFill>
                <a:latin typeface="微软雅黑" panose="020B0503020204020204" charset="-122"/>
                <a:ea typeface="微软雅黑" panose="020B0503020204020204" charset="-122"/>
                <a:sym typeface="+mn-ea"/>
              </a:rPr>
              <a:t>1</a:t>
            </a:r>
            <a:r>
              <a:rPr lang="zh-CN" altLang="en-US" sz="2400" b="1" dirty="0">
                <a:solidFill>
                  <a:srgbClr val="C00000"/>
                </a:solidFill>
                <a:latin typeface="微软雅黑" panose="020B0503020204020204" charset="-122"/>
                <a:ea typeface="微软雅黑" panose="020B0503020204020204" charset="-122"/>
                <a:sym typeface="+mn-ea"/>
              </a:rPr>
              <a:t>：</a:t>
            </a:r>
            <a:r>
              <a:rPr lang="zh-CN" altLang="en-US" sz="2400" b="1" spc="150" dirty="0">
                <a:solidFill>
                  <a:srgbClr val="C00000"/>
                </a:solidFill>
                <a:latin typeface="微软雅黑" panose="020B0503020204020204" charset="-122"/>
                <a:ea typeface="微软雅黑" panose="020B0503020204020204" charset="-122"/>
                <a:sym typeface="+mn-ea"/>
              </a:rPr>
              <a:t>冲击——近代西方列强的侵华战争</a:t>
            </a:r>
            <a:endParaRPr lang="zh-CN" altLang="en-US" sz="2400" b="1" spc="150"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22275" y="1526540"/>
            <a:ext cx="11347450" cy="4892675"/>
          </a:xfrm>
          <a:prstGeom prst="rect">
            <a:avLst/>
          </a:prstGeom>
          <a:noFill/>
        </p:spPr>
        <p:txBody>
          <a:bodyPr wrap="square" rtlCol="0" anchor="t">
            <a:spAutoFit/>
          </a:bodyPr>
          <a:p>
            <a:pPr algn="l" defTabSz="914400">
              <a:lnSpc>
                <a:spcPct val="100000"/>
              </a:lnSpc>
              <a:buClrTx/>
              <a:buSzTx/>
              <a:buFontTx/>
            </a:pPr>
            <a:r>
              <a:rPr lang="en-US" altLang="zh-CN" sz="2400" b="1">
                <a:latin typeface="新宋体" panose="02010609030101010101" charset="-122"/>
                <a:ea typeface="新宋体" panose="02010609030101010101" charset="-122"/>
                <a:cs typeface="新宋体" panose="02010609030101010101" charset="-122"/>
              </a:rPr>
              <a:t> 5.</a:t>
            </a:r>
            <a:r>
              <a:rPr lang="zh-CN" altLang="en-US" sz="2400" b="1">
                <a:latin typeface="新宋体" panose="02010609030101010101" charset="-122"/>
                <a:ea typeface="新宋体" panose="02010609030101010101" charset="-122"/>
                <a:cs typeface="新宋体" panose="02010609030101010101" charset="-122"/>
                <a:sym typeface="+mn-ea"/>
              </a:rPr>
              <a:t>（</a:t>
            </a:r>
            <a:r>
              <a:rPr lang="en-US" altLang="zh-CN" sz="2400" b="1">
                <a:latin typeface="新宋体" panose="02010609030101010101" charset="-122"/>
                <a:ea typeface="新宋体" panose="02010609030101010101" charset="-122"/>
                <a:cs typeface="新宋体" panose="02010609030101010101" charset="-122"/>
                <a:sym typeface="+mn-ea"/>
              </a:rPr>
              <a:t>2024·</a:t>
            </a:r>
            <a:r>
              <a:rPr lang="zh-CN" altLang="en-US" sz="2400" b="1">
                <a:latin typeface="新宋体" panose="02010609030101010101" charset="-122"/>
                <a:ea typeface="新宋体" panose="02010609030101010101" charset="-122"/>
                <a:cs typeface="新宋体" panose="02010609030101010101" charset="-122"/>
                <a:sym typeface="+mn-ea"/>
              </a:rPr>
              <a:t>湖南高考</a:t>
            </a:r>
            <a:r>
              <a:rPr lang="en-US" altLang="zh-CN" sz="2400" b="1">
                <a:latin typeface="新宋体" panose="02010609030101010101" charset="-122"/>
                <a:ea typeface="新宋体" panose="02010609030101010101" charset="-122"/>
                <a:cs typeface="新宋体" panose="02010609030101010101" charset="-122"/>
                <a:sym typeface="+mn-ea"/>
              </a:rPr>
              <a:t>·7</a:t>
            </a:r>
            <a:r>
              <a:rPr lang="zh-CN" altLang="en-US" sz="2400" b="1">
                <a:latin typeface="新宋体" panose="02010609030101010101" charset="-122"/>
                <a:ea typeface="新宋体" panose="02010609030101010101" charset="-122"/>
                <a:cs typeface="新宋体" panose="02010609030101010101" charset="-122"/>
                <a:sym typeface="+mn-ea"/>
              </a:rPr>
              <a:t>）清朝新科进士任职意愿向来</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以吏、户二部为优选</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，而癸卯（</a:t>
            </a:r>
            <a:r>
              <a:rPr lang="en-US" altLang="zh-CN" sz="2400" b="1">
                <a:latin typeface="新宋体" panose="02010609030101010101" charset="-122"/>
                <a:ea typeface="新宋体" panose="02010609030101010101" charset="-122"/>
                <a:cs typeface="新宋体" panose="02010609030101010101" charset="-122"/>
                <a:sym typeface="+mn-ea"/>
              </a:rPr>
              <a:t>1903</a:t>
            </a:r>
            <a:r>
              <a:rPr lang="zh-CN" altLang="en-US" sz="2400" b="1">
                <a:latin typeface="新宋体" panose="02010609030101010101" charset="-122"/>
                <a:ea typeface="新宋体" panose="02010609030101010101" charset="-122"/>
                <a:cs typeface="新宋体" panose="02010609030101010101" charset="-122"/>
                <a:sym typeface="+mn-ea"/>
              </a:rPr>
              <a:t>）、甲辰（</a:t>
            </a:r>
            <a:r>
              <a:rPr lang="en-US" altLang="zh-CN" sz="2400" b="1">
                <a:latin typeface="新宋体" panose="02010609030101010101" charset="-122"/>
                <a:ea typeface="新宋体" panose="02010609030101010101" charset="-122"/>
                <a:cs typeface="新宋体" panose="02010609030101010101" charset="-122"/>
                <a:sym typeface="+mn-ea"/>
              </a:rPr>
              <a:t>1904</a:t>
            </a:r>
            <a:r>
              <a:rPr lang="zh-CN" altLang="en-US" sz="2400" b="1">
                <a:latin typeface="新宋体" panose="02010609030101010101" charset="-122"/>
                <a:ea typeface="新宋体" panose="02010609030101010101" charset="-122"/>
                <a:cs typeface="新宋体" panose="02010609030101010101" charset="-122"/>
                <a:sym typeface="+mn-ea"/>
              </a:rPr>
              <a:t>）两科进士的选择已大相径庭，最终仅有三人流入吏部，担任主事。这一变化</a:t>
            </a:r>
            <a:r>
              <a:rPr lang="en-US" altLang="zh-CN" sz="2400" b="1">
                <a:latin typeface="新宋体" panose="02010609030101010101" charset="-122"/>
                <a:ea typeface="新宋体" panose="02010609030101010101" charset="-122"/>
                <a:cs typeface="新宋体" panose="02010609030101010101" charset="-122"/>
                <a:sym typeface="+mn-ea"/>
              </a:rPr>
              <a:t> (    )</a:t>
            </a:r>
            <a:endParaRPr lang="en-US" altLang="zh-CN" sz="2400" b="1">
              <a:latin typeface="新宋体" panose="02010609030101010101" charset="-122"/>
              <a:ea typeface="新宋体" panose="02010609030101010101" charset="-122"/>
              <a:cs typeface="新宋体" panose="02010609030101010101" charset="-122"/>
              <a:sym typeface="+mn-ea"/>
            </a:endParaRPr>
          </a:p>
          <a:p>
            <a:pPr algn="l" defTabSz="914400">
              <a:lnSpc>
                <a:spcPct val="100000"/>
              </a:lnSpc>
              <a:buClrTx/>
              <a:buSzTx/>
              <a:buFontTx/>
            </a:pPr>
            <a:r>
              <a:rPr lang="en-US" altLang="zh-CN" sz="2400" b="1">
                <a:latin typeface="新宋体" panose="02010609030101010101" charset="-122"/>
                <a:ea typeface="新宋体" panose="02010609030101010101" charset="-122"/>
                <a:cs typeface="新宋体" panose="02010609030101010101" charset="-122"/>
                <a:sym typeface="+mn-ea"/>
              </a:rPr>
              <a:t>A </a:t>
            </a:r>
            <a:r>
              <a:rPr lang="zh-CN" altLang="en-US" sz="2400" b="1">
                <a:latin typeface="新宋体" panose="02010609030101010101" charset="-122"/>
                <a:ea typeface="新宋体" panose="02010609030101010101" charset="-122"/>
                <a:cs typeface="新宋体" panose="02010609030101010101" charset="-122"/>
                <a:sym typeface="+mn-ea"/>
              </a:rPr>
              <a:t>．</a:t>
            </a:r>
            <a:r>
              <a:rPr lang="en-US" altLang="zh-CN" sz="2400" b="1">
                <a:latin typeface="新宋体" panose="02010609030101010101" charset="-122"/>
                <a:ea typeface="新宋体" panose="02010609030101010101" charset="-122"/>
                <a:cs typeface="新宋体" panose="02010609030101010101" charset="-122"/>
                <a:sym typeface="+mn-ea"/>
              </a:rPr>
              <a:t> </a:t>
            </a:r>
            <a:r>
              <a:rPr lang="zh-CN" altLang="en-US" sz="2400" b="1">
                <a:latin typeface="新宋体" panose="02010609030101010101" charset="-122"/>
                <a:ea typeface="新宋体" panose="02010609030101010101" charset="-122"/>
                <a:cs typeface="新宋体" panose="02010609030101010101" charset="-122"/>
                <a:sym typeface="+mn-ea"/>
              </a:rPr>
              <a:t>导致了科举制度废除</a:t>
            </a:r>
            <a:r>
              <a:rPr lang="en-US" altLang="zh-CN" sz="2400" b="1">
                <a:latin typeface="新宋体" panose="02010609030101010101" charset="-122"/>
                <a:ea typeface="新宋体" panose="02010609030101010101" charset="-122"/>
                <a:cs typeface="新宋体" panose="02010609030101010101" charset="-122"/>
                <a:sym typeface="+mn-ea"/>
              </a:rPr>
              <a:t>                      B </a:t>
            </a:r>
            <a:r>
              <a:rPr lang="zh-CN" altLang="en-US" sz="2400" b="1">
                <a:latin typeface="新宋体" panose="02010609030101010101" charset="-122"/>
                <a:ea typeface="新宋体" panose="02010609030101010101" charset="-122"/>
                <a:cs typeface="新宋体" panose="02010609030101010101" charset="-122"/>
                <a:sym typeface="+mn-ea"/>
              </a:rPr>
              <a:t>．</a:t>
            </a:r>
            <a:r>
              <a:rPr lang="en-US" altLang="zh-CN" sz="2400" b="1">
                <a:latin typeface="新宋体" panose="02010609030101010101" charset="-122"/>
                <a:ea typeface="新宋体" panose="02010609030101010101" charset="-122"/>
                <a:cs typeface="新宋体" panose="02010609030101010101" charset="-122"/>
                <a:sym typeface="+mn-ea"/>
              </a:rPr>
              <a:t> </a:t>
            </a:r>
            <a:r>
              <a:rPr lang="zh-CN" altLang="en-US" sz="2400" b="1">
                <a:latin typeface="新宋体" panose="02010609030101010101" charset="-122"/>
                <a:ea typeface="新宋体" panose="02010609030101010101" charset="-122"/>
                <a:cs typeface="新宋体" panose="02010609030101010101" charset="-122"/>
                <a:sym typeface="+mn-ea"/>
              </a:rPr>
              <a:t>体现了统治集团的分裂</a:t>
            </a:r>
            <a:endParaRPr lang="zh-CN" altLang="en-US" sz="2400" b="1">
              <a:latin typeface="新宋体" panose="02010609030101010101" charset="-122"/>
              <a:ea typeface="新宋体" panose="02010609030101010101" charset="-122"/>
              <a:cs typeface="新宋体" panose="02010609030101010101" charset="-122"/>
              <a:sym typeface="+mn-ea"/>
            </a:endParaRPr>
          </a:p>
          <a:p>
            <a:pPr algn="l" defTabSz="914400">
              <a:lnSpc>
                <a:spcPct val="100000"/>
              </a:lnSpc>
              <a:buClrTx/>
              <a:buSzTx/>
              <a:buFontTx/>
            </a:pPr>
            <a:r>
              <a:rPr lang="en-US" altLang="zh-CN" sz="2400" b="1">
                <a:latin typeface="新宋体" panose="02010609030101010101" charset="-122"/>
                <a:ea typeface="新宋体" panose="02010609030101010101" charset="-122"/>
                <a:cs typeface="新宋体" panose="02010609030101010101" charset="-122"/>
                <a:sym typeface="+mn-ea"/>
              </a:rPr>
              <a:t>C </a:t>
            </a:r>
            <a:r>
              <a:rPr lang="zh-CN" altLang="en-US" sz="2400" b="1">
                <a:latin typeface="新宋体" panose="02010609030101010101" charset="-122"/>
                <a:ea typeface="新宋体" panose="02010609030101010101" charset="-122"/>
                <a:cs typeface="新宋体" panose="02010609030101010101" charset="-122"/>
                <a:sym typeface="+mn-ea"/>
              </a:rPr>
              <a:t>．</a:t>
            </a:r>
            <a:r>
              <a:rPr lang="en-US" altLang="zh-CN" sz="2400" b="1">
                <a:latin typeface="新宋体" panose="02010609030101010101" charset="-122"/>
                <a:ea typeface="新宋体" panose="02010609030101010101" charset="-122"/>
                <a:cs typeface="新宋体" panose="02010609030101010101" charset="-122"/>
                <a:sym typeface="+mn-ea"/>
              </a:rPr>
              <a:t> </a:t>
            </a:r>
            <a:r>
              <a:rPr lang="zh-CN" altLang="en-US" sz="2400" b="1">
                <a:latin typeface="新宋体" panose="02010609030101010101" charset="-122"/>
                <a:ea typeface="新宋体" panose="02010609030101010101" charset="-122"/>
                <a:cs typeface="新宋体" panose="02010609030101010101" charset="-122"/>
                <a:sym typeface="+mn-ea"/>
              </a:rPr>
              <a:t>改变了中枢决策机制</a:t>
            </a:r>
            <a:r>
              <a:rPr lang="en-US" altLang="zh-CN" sz="2400" b="1">
                <a:latin typeface="新宋体" panose="02010609030101010101" charset="-122"/>
                <a:ea typeface="新宋体" panose="02010609030101010101" charset="-122"/>
                <a:cs typeface="新宋体" panose="02010609030101010101" charset="-122"/>
                <a:sym typeface="+mn-ea"/>
              </a:rPr>
              <a:t>                      D </a:t>
            </a:r>
            <a:r>
              <a:rPr lang="zh-CN" altLang="en-US" sz="2400" b="1">
                <a:latin typeface="新宋体" panose="02010609030101010101" charset="-122"/>
                <a:ea typeface="新宋体" panose="02010609030101010101" charset="-122"/>
                <a:cs typeface="新宋体" panose="02010609030101010101" charset="-122"/>
                <a:sym typeface="+mn-ea"/>
              </a:rPr>
              <a:t>．</a:t>
            </a:r>
            <a:r>
              <a:rPr lang="en-US" altLang="zh-CN" sz="2400" b="1">
                <a:latin typeface="新宋体" panose="02010609030101010101" charset="-122"/>
                <a:ea typeface="新宋体" panose="02010609030101010101" charset="-122"/>
                <a:cs typeface="新宋体" panose="02010609030101010101" charset="-122"/>
                <a:sym typeface="+mn-ea"/>
              </a:rPr>
              <a:t> </a:t>
            </a:r>
            <a:r>
              <a:rPr lang="zh-CN" altLang="en-US" sz="2400" b="1">
                <a:latin typeface="新宋体" panose="02010609030101010101" charset="-122"/>
                <a:ea typeface="新宋体" panose="02010609030101010101" charset="-122"/>
                <a:cs typeface="新宋体" panose="02010609030101010101" charset="-122"/>
                <a:sym typeface="+mn-ea"/>
              </a:rPr>
              <a:t>反映了官制改革的影响</a:t>
            </a:r>
            <a:endParaRPr lang="zh-CN" altLang="en-US" sz="2400" b="1">
              <a:latin typeface="新宋体" panose="02010609030101010101" charset="-122"/>
              <a:ea typeface="新宋体" panose="02010609030101010101" charset="-122"/>
              <a:cs typeface="新宋体" panose="02010609030101010101" charset="-122"/>
              <a:sym typeface="+mn-ea"/>
            </a:endParaRPr>
          </a:p>
          <a:p>
            <a:pPr algn="l" defTabSz="914400">
              <a:lnSpc>
                <a:spcPct val="100000"/>
              </a:lnSpc>
              <a:buClrTx/>
              <a:buSzTx/>
              <a:buFontTx/>
            </a:pPr>
            <a:endParaRPr lang="zh-CN" altLang="en-US" sz="2400" b="1">
              <a:latin typeface="新宋体" panose="02010609030101010101" charset="-122"/>
              <a:ea typeface="新宋体" panose="02010609030101010101" charset="-122"/>
              <a:cs typeface="新宋体" panose="02010609030101010101" charset="-122"/>
            </a:endParaRPr>
          </a:p>
          <a:p>
            <a:pPr algn="l" defTabSz="914400">
              <a:lnSpc>
                <a:spcPct val="100000"/>
              </a:lnSpc>
              <a:buClrTx/>
              <a:buSzTx/>
              <a:buFontTx/>
            </a:pPr>
            <a:r>
              <a:rPr lang="en-US" altLang="zh-CN" sz="2400" b="1">
                <a:latin typeface="新宋体" panose="02010609030101010101" charset="-122"/>
                <a:ea typeface="新宋体" panose="02010609030101010101" charset="-122"/>
                <a:cs typeface="新宋体" panose="02010609030101010101" charset="-122"/>
              </a:rPr>
              <a:t>6.</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2022·</a:t>
            </a:r>
            <a:r>
              <a:rPr lang="zh-CN" altLang="en-US" sz="2400" b="1">
                <a:latin typeface="新宋体" panose="02010609030101010101" charset="-122"/>
                <a:ea typeface="新宋体" panose="02010609030101010101" charset="-122"/>
                <a:cs typeface="新宋体" panose="02010609030101010101" charset="-122"/>
              </a:rPr>
              <a:t>天津高考</a:t>
            </a:r>
            <a:r>
              <a:rPr lang="en-US" altLang="zh-CN" sz="2400" b="1">
                <a:latin typeface="新宋体" panose="02010609030101010101" charset="-122"/>
                <a:ea typeface="新宋体" panose="02010609030101010101" charset="-122"/>
                <a:cs typeface="新宋体" panose="02010609030101010101" charset="-122"/>
              </a:rPr>
              <a:t>·5</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1897</a:t>
            </a:r>
            <a:r>
              <a:rPr lang="zh-CN" altLang="en-US" sz="2400" b="1">
                <a:latin typeface="新宋体" panose="02010609030101010101" charset="-122"/>
                <a:ea typeface="新宋体" panose="02010609030101010101" charset="-122"/>
                <a:cs typeface="新宋体" panose="02010609030101010101" charset="-122"/>
              </a:rPr>
              <a:t>年，因听闻科举欲求变新，浙江很多人纷纷购买主张维新的《时务报》，以备应试，但很少有人</a:t>
            </a:r>
            <a:r>
              <a:rPr lang="en-US" altLang="zh-CN" sz="2400" b="1">
                <a:latin typeface="新宋体" panose="02010609030101010101" charset="-122"/>
                <a:ea typeface="新宋体" panose="02010609030101010101" charset="-122"/>
                <a:cs typeface="新宋体" panose="02010609030101010101" charset="-122"/>
              </a:rPr>
              <a:t>“</a:t>
            </a:r>
            <a:r>
              <a:rPr lang="zh-CN" altLang="en-US" sz="2400" b="1">
                <a:latin typeface="新宋体" panose="02010609030101010101" charset="-122"/>
                <a:ea typeface="新宋体" panose="02010609030101010101" charset="-122"/>
                <a:cs typeface="新宋体" panose="02010609030101010101" charset="-122"/>
              </a:rPr>
              <a:t>真能潜研精讨以究中西治乱、强弱之故</a:t>
            </a:r>
            <a:r>
              <a:rPr lang="en-US" altLang="zh-CN" sz="2400" b="1">
                <a:latin typeface="新宋体" panose="02010609030101010101" charset="-122"/>
                <a:ea typeface="新宋体" panose="02010609030101010101" charset="-122"/>
                <a:cs typeface="新宋体" panose="02010609030101010101" charset="-122"/>
              </a:rPr>
              <a:t>”</a:t>
            </a:r>
            <a:r>
              <a:rPr lang="zh-CN" altLang="en-US" sz="2400" b="1">
                <a:latin typeface="新宋体" panose="02010609030101010101" charset="-122"/>
                <a:ea typeface="新宋体" panose="02010609030101010101" charset="-122"/>
                <a:cs typeface="新宋体" panose="02010609030101010101" charset="-122"/>
              </a:rPr>
              <a:t>；当年科举考试</a:t>
            </a:r>
            <a:r>
              <a:rPr lang="en-US" altLang="zh-CN" sz="2400" b="1">
                <a:latin typeface="新宋体" panose="02010609030101010101" charset="-122"/>
                <a:ea typeface="新宋体" panose="02010609030101010101" charset="-122"/>
                <a:cs typeface="新宋体" panose="02010609030101010101" charset="-122"/>
              </a:rPr>
              <a:t>“</a:t>
            </a:r>
            <a:r>
              <a:rPr lang="zh-CN" altLang="en-US" sz="2400" b="1">
                <a:latin typeface="新宋体" panose="02010609030101010101" charset="-122"/>
                <a:ea typeface="新宋体" panose="02010609030101010101" charset="-122"/>
                <a:cs typeface="新宋体" panose="02010609030101010101" charset="-122"/>
              </a:rPr>
              <a:t>犹然故辙</a:t>
            </a:r>
            <a:r>
              <a:rPr lang="en-US" altLang="zh-CN" sz="2400" b="1">
                <a:latin typeface="新宋体" panose="02010609030101010101" charset="-122"/>
                <a:ea typeface="新宋体" panose="02010609030101010101" charset="-122"/>
                <a:cs typeface="新宋体" panose="02010609030101010101" charset="-122"/>
              </a:rPr>
              <a:t>”</a:t>
            </a:r>
            <a:r>
              <a:rPr lang="zh-CN" altLang="en-US" sz="2400" b="1">
                <a:latin typeface="新宋体" panose="02010609030101010101" charset="-122"/>
                <a:ea typeface="新宋体" panose="02010609030101010101" charset="-122"/>
                <a:cs typeface="新宋体" panose="02010609030101010101" charset="-122"/>
              </a:rPr>
              <a:t>，购报者遂意兴索然。此现象说明当时的科举</a:t>
            </a:r>
            <a:r>
              <a:rPr lang="en-US" altLang="zh-CN" sz="2400" b="1">
                <a:latin typeface="新宋体" panose="02010609030101010101" charset="-122"/>
                <a:ea typeface="新宋体" panose="02010609030101010101" charset="-122"/>
                <a:cs typeface="新宋体" panose="02010609030101010101" charset="-122"/>
              </a:rPr>
              <a:t> (    )</a:t>
            </a:r>
            <a:endParaRPr lang="en-US" altLang="zh-CN" sz="2400" b="1">
              <a:latin typeface="新宋体" panose="02010609030101010101" charset="-122"/>
              <a:ea typeface="新宋体" panose="02010609030101010101" charset="-122"/>
              <a:cs typeface="新宋体" panose="02010609030101010101" charset="-122"/>
            </a:endParaRPr>
          </a:p>
          <a:p>
            <a:pPr algn="l" defTabSz="914400">
              <a:lnSpc>
                <a:spcPct val="100000"/>
              </a:lnSpc>
              <a:buClrTx/>
              <a:buSzTx/>
              <a:buFontTx/>
            </a:pPr>
            <a:r>
              <a:rPr lang="en-US" altLang="zh-CN" sz="2400" b="1">
                <a:latin typeface="新宋体" panose="02010609030101010101" charset="-122"/>
                <a:ea typeface="新宋体" panose="02010609030101010101" charset="-122"/>
                <a:cs typeface="新宋体" panose="02010609030101010101" charset="-122"/>
              </a:rPr>
              <a:t>A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侧重选拨时务人才</a:t>
            </a:r>
            <a:r>
              <a:rPr lang="en-US" altLang="zh-CN" sz="2400" b="1">
                <a:latin typeface="新宋体" panose="02010609030101010101" charset="-122"/>
                <a:ea typeface="新宋体" panose="02010609030101010101" charset="-122"/>
                <a:cs typeface="新宋体" panose="02010609030101010101" charset="-122"/>
              </a:rPr>
              <a:t>                 B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极大促进西学传播</a:t>
            </a:r>
            <a:endParaRPr lang="zh-CN" altLang="en-US" sz="2400" b="1">
              <a:latin typeface="新宋体" panose="02010609030101010101" charset="-122"/>
              <a:ea typeface="新宋体" panose="02010609030101010101" charset="-122"/>
              <a:cs typeface="新宋体" panose="02010609030101010101" charset="-122"/>
            </a:endParaRPr>
          </a:p>
          <a:p>
            <a:pPr algn="l" defTabSz="914400">
              <a:lnSpc>
                <a:spcPct val="100000"/>
              </a:lnSpc>
              <a:buClrTx/>
              <a:buSzTx/>
              <a:buFontTx/>
            </a:pPr>
            <a:r>
              <a:rPr lang="en-US" altLang="zh-CN" sz="2400" b="1">
                <a:latin typeface="新宋体" panose="02010609030101010101" charset="-122"/>
                <a:ea typeface="新宋体" panose="02010609030101010101" charset="-122"/>
                <a:cs typeface="新宋体" panose="02010609030101010101" charset="-122"/>
              </a:rPr>
              <a:t>C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尚未发生实质变化</a:t>
            </a:r>
            <a:r>
              <a:rPr lang="en-US" altLang="zh-CN" sz="2400" b="1">
                <a:latin typeface="新宋体" panose="02010609030101010101" charset="-122"/>
                <a:ea typeface="新宋体" panose="02010609030101010101" charset="-122"/>
                <a:cs typeface="新宋体" panose="02010609030101010101" charset="-122"/>
              </a:rPr>
              <a:t>                 D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深刻推动制度革新</a:t>
            </a:r>
            <a:r>
              <a:rPr lang="en-US" altLang="zh-CN" sz="2400" b="1">
                <a:latin typeface="新宋体" panose="02010609030101010101" charset="-122"/>
                <a:ea typeface="新宋体" panose="02010609030101010101" charset="-122"/>
                <a:cs typeface="新宋体" panose="02010609030101010101" charset="-122"/>
              </a:rPr>
              <a:t> </a:t>
            </a:r>
            <a:endParaRPr lang="en-US" altLang="zh-CN" sz="2400" b="1">
              <a:latin typeface="新宋体" panose="02010609030101010101" charset="-122"/>
              <a:ea typeface="新宋体" panose="02010609030101010101" charset="-122"/>
              <a:cs typeface="新宋体" panose="02010609030101010101" charset="-122"/>
            </a:endParaRPr>
          </a:p>
          <a:p>
            <a:endParaRPr lang="en-US" altLang="zh-CN" sz="2400" b="1">
              <a:latin typeface="新宋体" panose="02010609030101010101" charset="-122"/>
              <a:ea typeface="新宋体" panose="02010609030101010101" charset="-122"/>
              <a:cs typeface="新宋体" panose="02010609030101010101" charset="-122"/>
            </a:endParaRPr>
          </a:p>
        </p:txBody>
      </p:sp>
      <p:sp>
        <p:nvSpPr>
          <p:cNvPr id="9" name="文本框 8"/>
          <p:cNvSpPr txBox="1"/>
          <p:nvPr/>
        </p:nvSpPr>
        <p:spPr>
          <a:xfrm>
            <a:off x="11399520" y="197739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
        <p:nvSpPr>
          <p:cNvPr id="11" name="文本框 10"/>
          <p:cNvSpPr txBox="1"/>
          <p:nvPr/>
        </p:nvSpPr>
        <p:spPr>
          <a:xfrm>
            <a:off x="1210945" y="6544310"/>
            <a:ext cx="4064000" cy="368300"/>
          </a:xfrm>
          <a:prstGeom prst="rect">
            <a:avLst/>
          </a:prstGeom>
          <a:noFill/>
        </p:spPr>
        <p:txBody>
          <a:bodyPr wrap="square" rtlCol="0">
            <a:spAutoFit/>
          </a:bodyPr>
          <a:p>
            <a:endParaRPr lang="zh-CN" altLang="en-US"/>
          </a:p>
        </p:txBody>
      </p:sp>
      <p:sp>
        <p:nvSpPr>
          <p:cNvPr id="8" name="文本框 7"/>
          <p:cNvSpPr txBox="1"/>
          <p:nvPr/>
        </p:nvSpPr>
        <p:spPr>
          <a:xfrm>
            <a:off x="11349990" y="436880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C</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12" name="文本框 11"/>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考向二</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列强侵华背景下中国的</a:t>
            </a:r>
            <a:r>
              <a:rPr lang="zh-CN" altLang="en-US" sz="2400" b="1" dirty="0">
                <a:solidFill>
                  <a:srgbClr val="C00000"/>
                </a:solidFill>
                <a:latin typeface="微软雅黑" panose="020B0503020204020204" charset="-122"/>
                <a:ea typeface="微软雅黑" panose="020B0503020204020204" charset="-122"/>
                <a:sym typeface="+mn-ea"/>
              </a:rPr>
              <a:t>政治转型</a:t>
            </a:r>
            <a:endParaRPr lang="en-US" altLang="zh-CN" sz="2400" b="1" dirty="0">
              <a:solidFill>
                <a:srgbClr val="C00000"/>
              </a:solidFill>
              <a:latin typeface="微软雅黑" panose="020B0503020204020204" charset="-122"/>
              <a:ea typeface="微软雅黑" panose="020B0503020204020204" charset="-122"/>
              <a:sym typeface="+mn-ea"/>
            </a:endParaRPr>
          </a:p>
        </p:txBody>
      </p:sp>
      <p:sp>
        <p:nvSpPr>
          <p:cNvPr id="3" name="文本框 2"/>
          <p:cNvSpPr txBox="1"/>
          <p:nvPr/>
        </p:nvSpPr>
        <p:spPr>
          <a:xfrm>
            <a:off x="723265" y="6158230"/>
            <a:ext cx="4810760" cy="521970"/>
          </a:xfrm>
          <a:prstGeom prst="rect">
            <a:avLst/>
          </a:prstGeom>
          <a:solidFill>
            <a:srgbClr val="FFFF00"/>
          </a:solidFill>
        </p:spPr>
        <p:txBody>
          <a:bodyPr wrap="square" rtlCol="0">
            <a:spAutoFit/>
          </a:bodyPr>
          <a:p>
            <a:pPr algn="l">
              <a:buClrTx/>
              <a:buSzTx/>
              <a:buFontTx/>
            </a:pPr>
            <a:r>
              <a:rPr lang="zh-CN" altLang="en-US" sz="2800">
                <a:solidFill>
                  <a:srgbClr val="C00000"/>
                </a:solidFill>
                <a:latin typeface="黑体" panose="02010609060101010101" pitchFamily="49" charset="-122"/>
                <a:ea typeface="黑体" panose="02010609060101010101" pitchFamily="49" charset="-122"/>
              </a:rPr>
              <a:t>考点：</a:t>
            </a:r>
            <a:r>
              <a:rPr lang="zh-CN" altLang="en-US" sz="2800">
                <a:latin typeface="黑体" panose="02010609060101010101" pitchFamily="49" charset="-122"/>
                <a:ea typeface="黑体" panose="02010609060101010101" pitchFamily="49" charset="-122"/>
                <a:sym typeface="+mn-ea"/>
              </a:rPr>
              <a:t>近代选官制度的</a:t>
            </a:r>
            <a:r>
              <a:rPr lang="zh-CN" altLang="en-US" sz="2800">
                <a:latin typeface="黑体" panose="02010609060101010101" pitchFamily="49" charset="-122"/>
                <a:ea typeface="黑体" panose="02010609060101010101" pitchFamily="49" charset="-122"/>
                <a:sym typeface="+mn-ea"/>
              </a:rPr>
              <a:t>变革</a:t>
            </a:r>
            <a:endParaRPr lang="zh-CN" altLang="en-US" sz="2800">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 grpId="0"/>
      <p:bldP spid="8" grpId="1"/>
      <p:bldP spid="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graphicFrame>
        <p:nvGraphicFramePr>
          <p:cNvPr id="5" name="表格 4"/>
          <p:cNvGraphicFramePr/>
          <p:nvPr>
            <p:custDataLst>
              <p:tags r:id="rId2"/>
            </p:custDataLst>
          </p:nvPr>
        </p:nvGraphicFramePr>
        <p:xfrm>
          <a:off x="489585" y="1887220"/>
          <a:ext cx="11255375" cy="3339465"/>
        </p:xfrm>
        <a:graphic>
          <a:graphicData uri="http://schemas.openxmlformats.org/drawingml/2006/table">
            <a:tbl>
              <a:tblPr/>
              <a:tblGrid>
                <a:gridCol w="898525"/>
                <a:gridCol w="10356850"/>
              </a:tblGrid>
              <a:tr h="471805">
                <a:tc>
                  <a:txBody>
                    <a:bodyPr/>
                    <a:p>
                      <a:pPr marL="107950" indent="0" algn="l" eaLnBrk="0" fontAlgn="base">
                        <a:lnSpc>
                          <a:spcPct val="100000"/>
                        </a:lnSpc>
                        <a:spcBef>
                          <a:spcPts val="1400"/>
                        </a:spcBef>
                        <a:spcAft>
                          <a:spcPct val="0"/>
                        </a:spcAft>
                      </a:pPr>
                      <a:r>
                        <a:rPr lang="zh-CN" sz="2400" b="1">
                          <a:solidFill>
                            <a:srgbClr val="000000"/>
                          </a:solidFill>
                          <a:latin typeface="新宋体" panose="02010609030101010101" charset="-122"/>
                          <a:ea typeface="新宋体" panose="02010609030101010101" charset="-122"/>
                        </a:rPr>
                        <a:t>晚清</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2390" indent="3175" algn="l" eaLnBrk="0" fontAlgn="base">
                        <a:lnSpc>
                          <a:spcPct val="100000"/>
                        </a:lnSpc>
                        <a:spcBef>
                          <a:spcPts val="50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1908</a:t>
                      </a:r>
                      <a:r>
                        <a:rPr lang="zh-CN" sz="2400" b="1">
                          <a:solidFill>
                            <a:srgbClr val="000000"/>
                          </a:solidFill>
                          <a:latin typeface="新宋体" panose="02010609030101010101" charset="-122"/>
                          <a:ea typeface="新宋体" panose="02010609030101010101" charset="-122"/>
                          <a:cs typeface="新宋体" panose="02010609030101010101" charset="-122"/>
                        </a:rPr>
                        <a:t>年清政府颁布《钦定宪法大纲》</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名为立宪</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实为帝制专政</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对于培养</a:t>
                      </a:r>
                      <a:r>
                        <a:rPr lang="zh-CN" sz="2400" b="1">
                          <a:solidFill>
                            <a:srgbClr val="000000"/>
                          </a:solidFill>
                          <a:latin typeface="新宋体" panose="02010609030101010101" charset="-122"/>
                          <a:ea typeface="新宋体" panose="02010609030101010101" charset="-122"/>
                          <a:cs typeface="新宋体" panose="02010609030101010101" charset="-122"/>
                        </a:rPr>
                        <a:t>近代化的法律意识具有一定意义。</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514985">
                <a:tc>
                  <a:txBody>
                    <a:bodyPr/>
                    <a:p>
                      <a:pPr marL="99060" indent="0" algn="l" eaLnBrk="0" fontAlgn="base">
                        <a:lnSpc>
                          <a:spcPct val="100000"/>
                        </a:lnSpc>
                        <a:spcBef>
                          <a:spcPct val="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中华民国</a:t>
                      </a:r>
                      <a:endParaRPr lang="zh-CN" sz="2400" b="1">
                        <a:solidFill>
                          <a:srgbClr val="000000"/>
                        </a:solidFill>
                        <a:latin typeface="新宋体" panose="02010609030101010101" charset="-122"/>
                        <a:ea typeface="新宋体" panose="02010609030101010101" charset="-122"/>
                        <a:cs typeface="新宋体" panose="02010609030101010101" charset="-122"/>
                      </a:endParaRPr>
                    </a:p>
                    <a:p>
                      <a:pPr marL="102870" indent="0" algn="l" eaLnBrk="0" fontAlgn="base">
                        <a:lnSpc>
                          <a:spcPct val="100000"/>
                        </a:lnSpc>
                        <a:spcBef>
                          <a:spcPts val="4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临时政府</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6200" indent="0" algn="l" eaLnBrk="0" fontAlgn="base">
                        <a:lnSpc>
                          <a:spcPct val="100000"/>
                        </a:lnSpc>
                        <a:spcBef>
                          <a:spcPts val="50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1912</a:t>
                      </a:r>
                      <a:r>
                        <a:rPr lang="zh-CN" sz="2400" b="1">
                          <a:solidFill>
                            <a:srgbClr val="000000"/>
                          </a:solidFill>
                          <a:latin typeface="新宋体" panose="02010609030101010101" charset="-122"/>
                          <a:ea typeface="新宋体" panose="02010609030101010101" charset="-122"/>
                          <a:cs typeface="新宋体" panose="02010609030101010101" charset="-122"/>
                        </a:rPr>
                        <a:t>年</a:t>
                      </a:r>
                      <a:r>
                        <a:rPr lang="en-US" altLang="zh-CN" sz="2400" b="1">
                          <a:solidFill>
                            <a:srgbClr val="000000"/>
                          </a:solidFill>
                          <a:latin typeface="新宋体" panose="02010609030101010101" charset="-122"/>
                          <a:ea typeface="新宋体" panose="02010609030101010101" charset="-122"/>
                          <a:cs typeface="新宋体" panose="02010609030101010101" charset="-122"/>
                        </a:rPr>
                        <a:t>3</a:t>
                      </a:r>
                      <a:r>
                        <a:rPr lang="zh-CN" sz="2400" b="1">
                          <a:solidFill>
                            <a:srgbClr val="000000"/>
                          </a:solidFill>
                          <a:latin typeface="新宋体" panose="02010609030101010101" charset="-122"/>
                          <a:ea typeface="新宋体" panose="02010609030101010101" charset="-122"/>
                          <a:cs typeface="新宋体" panose="02010609030101010101" charset="-122"/>
                        </a:rPr>
                        <a:t>月</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孙中山颁布临时参议院制定的</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中华民国临时约法</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73660" indent="-10160" algn="l" eaLnBrk="0" fontAlgn="base">
                        <a:lnSpc>
                          <a:spcPct val="100000"/>
                        </a:lnSpc>
                        <a:spcBef>
                          <a:spcPts val="5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1</a:t>
                      </a:r>
                      <a:r>
                        <a:rPr lang="zh-CN" sz="2400" b="1">
                          <a:solidFill>
                            <a:srgbClr val="000000"/>
                          </a:solidFill>
                          <a:latin typeface="新宋体" panose="02010609030101010101" charset="-122"/>
                          <a:ea typeface="新宋体" panose="02010609030101010101" charset="-122"/>
                          <a:cs typeface="新宋体" panose="02010609030101010101" charset="-122"/>
                        </a:rPr>
                        <a:t>）目的</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防止袁世凯独裁</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73660" indent="-10160" algn="l" eaLnBrk="0" fontAlgn="base">
                        <a:lnSpc>
                          <a:spcPct val="100000"/>
                        </a:lnSpc>
                        <a:spcBef>
                          <a:spcPts val="500"/>
                        </a:spcBef>
                        <a:spcAft>
                          <a:spcPct val="0"/>
                        </a:spcAft>
                      </a:pP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2</a:t>
                      </a:r>
                      <a:r>
                        <a:rPr lang="zh-CN" altLang="en-US" sz="2400" b="1">
                          <a:solidFill>
                            <a:srgbClr val="000000"/>
                          </a:solidFill>
                          <a:latin typeface="新宋体" panose="02010609030101010101" charset="-122"/>
                          <a:ea typeface="新宋体" panose="02010609030101010101" charset="-122"/>
                          <a:cs typeface="新宋体" panose="02010609030101010101" charset="-122"/>
                        </a:rPr>
                        <a:t>）内容</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以主权在民、平等自由为原则</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确立行</a:t>
                      </a:r>
                      <a:r>
                        <a:rPr lang="zh-CN" sz="2400" b="1">
                          <a:solidFill>
                            <a:srgbClr val="000000"/>
                          </a:solidFill>
                          <a:latin typeface="新宋体" panose="02010609030101010101" charset="-122"/>
                          <a:ea typeface="新宋体" panose="02010609030101010101" charset="-122"/>
                          <a:cs typeface="新宋体" panose="02010609030101010101" charset="-122"/>
                        </a:rPr>
                        <a:t>政、立法、司法</a:t>
                      </a:r>
                      <a:r>
                        <a:rPr lang="zh-CN" altLang="en-US" sz="2400" b="1">
                          <a:solidFill>
                            <a:srgbClr val="000000"/>
                          </a:solidFill>
                          <a:latin typeface="新宋体" panose="02010609030101010101" charset="-122"/>
                          <a:ea typeface="新宋体" panose="02010609030101010101" charset="-122"/>
                          <a:cs typeface="新宋体" panose="02010609030101010101" charset="-122"/>
                        </a:rPr>
                        <a:t> </a:t>
                      </a:r>
                      <a:r>
                        <a:rPr lang="zh-CN" sz="2400" b="1">
                          <a:solidFill>
                            <a:srgbClr val="000000"/>
                          </a:solidFill>
                          <a:latin typeface="新宋体" panose="02010609030101010101" charset="-122"/>
                          <a:ea typeface="新宋体" panose="02010609030101010101" charset="-122"/>
                          <a:cs typeface="新宋体" panose="02010609030101010101" charset="-122"/>
                        </a:rPr>
                        <a:t>三权分立的政治制度规定实行责任内阁制</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67310" indent="-3810" algn="l" eaLnBrk="0" fontAlgn="base">
                        <a:lnSpc>
                          <a:spcPct val="100000"/>
                        </a:lnSpc>
                        <a:spcBef>
                          <a:spcPts val="4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3</a:t>
                      </a:r>
                      <a:r>
                        <a:rPr lang="zh-CN" altLang="en-US" sz="2400" b="1">
                          <a:solidFill>
                            <a:srgbClr val="000000"/>
                          </a:solidFill>
                          <a:latin typeface="新宋体" panose="02010609030101010101" charset="-122"/>
                          <a:ea typeface="新宋体" panose="02010609030101010101" charset="-122"/>
                          <a:cs typeface="新宋体" panose="02010609030101010101" charset="-122"/>
                        </a:rPr>
                        <a:t>）评价</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是中国历史上第一部具有资产阶级共和国宪法性质的重要文</a:t>
                      </a:r>
                      <a:r>
                        <a:rPr lang="zh-CN" sz="2400" b="1">
                          <a:solidFill>
                            <a:srgbClr val="000000"/>
                          </a:solidFill>
                          <a:latin typeface="新宋体" panose="02010609030101010101" charset="-122"/>
                          <a:ea typeface="新宋体" panose="02010609030101010101" charset="-122"/>
                          <a:cs typeface="新宋体" panose="02010609030101010101" charset="-122"/>
                        </a:rPr>
                        <a:t>件</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具有反对君主专制 </a:t>
                      </a:r>
                      <a:r>
                        <a:rPr lang="zh-CN" sz="2400" b="1">
                          <a:solidFill>
                            <a:srgbClr val="000000"/>
                          </a:solidFill>
                          <a:latin typeface="新宋体" panose="02010609030101010101" charset="-122"/>
                          <a:ea typeface="新宋体" panose="02010609030101010101" charset="-122"/>
                          <a:cs typeface="新宋体" panose="02010609030101010101" charset="-122"/>
                        </a:rPr>
                        <a:t>制度的进步意义</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
        <p:nvSpPr>
          <p:cNvPr id="7" name="矩形 6"/>
          <p:cNvSpPr/>
          <p:nvPr/>
        </p:nvSpPr>
        <p:spPr>
          <a:xfrm>
            <a:off x="565150" y="918845"/>
            <a:ext cx="11104245" cy="460375"/>
          </a:xfrm>
          <a:prstGeom prst="rect">
            <a:avLst/>
          </a:prstGeom>
        </p:spPr>
        <p:txBody>
          <a:bodyPr wrap="square">
            <a:spAutoFit/>
          </a:bodyPr>
          <a:p>
            <a:pPr marL="342900" indent="-342900" algn="ctr">
              <a:buFont typeface="Wingdings" panose="05000000000000000000" charset="0"/>
              <a:buChar char="p"/>
            </a:pPr>
            <a:r>
              <a:rPr lang="zh-CN" altLang="en-US" sz="2400" b="1" spc="150" dirty="0">
                <a:solidFill>
                  <a:srgbClr val="C00000"/>
                </a:solidFill>
                <a:latin typeface="微软雅黑" panose="020B0503020204020204" charset="-122"/>
                <a:ea typeface="微软雅黑" panose="020B0503020204020204" charset="-122"/>
              </a:rPr>
              <a:t>（</a:t>
            </a:r>
            <a:r>
              <a:rPr lang="zh-CN" altLang="en-US" sz="2400" b="1" spc="150" dirty="0">
                <a:solidFill>
                  <a:srgbClr val="C00000"/>
                </a:solidFill>
                <a:latin typeface="微软雅黑" panose="020B0503020204020204" charset="-122"/>
                <a:ea typeface="微软雅黑" panose="020B0503020204020204" charset="-122"/>
              </a:rPr>
              <a:t>二）</a:t>
            </a: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rPr>
              <a:t>知识回顾：</a:t>
            </a: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rPr>
              <a:t>晚清至民国时期的法治建设</a:t>
            </a:r>
            <a:endParaRPr lang="zh-CN" altLang="en-US" sz="2400" b="1" spc="150"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283845" y="1526540"/>
            <a:ext cx="11347450" cy="5262245"/>
          </a:xfrm>
          <a:prstGeom prst="rect">
            <a:avLst/>
          </a:prstGeom>
          <a:noFill/>
        </p:spPr>
        <p:txBody>
          <a:bodyPr wrap="square" rtlCol="0" anchor="t">
            <a:spAutoFit/>
          </a:bodyPr>
          <a:p>
            <a:pPr algn="l" defTabSz="914400">
              <a:lnSpc>
                <a:spcPct val="100000"/>
              </a:lnSpc>
              <a:buClrTx/>
              <a:buSzTx/>
              <a:buFontTx/>
            </a:pPr>
            <a:r>
              <a:rPr lang="en-US" altLang="zh-CN" sz="2400" b="1">
                <a:latin typeface="新宋体" panose="02010609030101010101" charset="-122"/>
                <a:ea typeface="新宋体" panose="02010609030101010101" charset="-122"/>
                <a:cs typeface="新宋体" panose="02010609030101010101" charset="-122"/>
              </a:rPr>
              <a:t>7. </a:t>
            </a:r>
            <a:r>
              <a:rPr lang="zh-CN" altLang="en-US" sz="2400" b="1">
                <a:latin typeface="新宋体" panose="02010609030101010101" charset="-122"/>
                <a:ea typeface="新宋体" panose="02010609030101010101" charset="-122"/>
                <a:cs typeface="新宋体" panose="02010609030101010101" charset="-122"/>
                <a:sym typeface="+mn-ea"/>
              </a:rPr>
              <a:t>(2020</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浙江卷</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9)论及晚清时期的不平等条约,有学者注意到:“签署治外法权条款则是出于以下权宜的想法,即这些说不同的语言并有着奇怪习俗的夷人应该获准管理自己——以显示中国的宽宏大量,并减轻管辖他们的任务。”清政府的这种认知反映了(　　)</a:t>
            </a:r>
            <a:endParaRPr lang="zh-CN" altLang="en-US" sz="2400" b="1">
              <a:latin typeface="新宋体" panose="02010609030101010101" charset="-122"/>
              <a:ea typeface="新宋体" panose="02010609030101010101" charset="-122"/>
              <a:cs typeface="新宋体" panose="02010609030101010101" charset="-122"/>
            </a:endParaRPr>
          </a:p>
          <a:p>
            <a:pPr algn="l" defTabSz="914400">
              <a:lnSpc>
                <a:spcPct val="100000"/>
              </a:lnSpc>
              <a:buClrTx/>
              <a:buSzTx/>
              <a:buFontTx/>
            </a:pPr>
            <a:r>
              <a:rPr lang="zh-CN" altLang="en-US" sz="2400" b="1">
                <a:latin typeface="新宋体" panose="02010609030101010101" charset="-122"/>
                <a:ea typeface="新宋体" panose="02010609030101010101" charset="-122"/>
                <a:cs typeface="新宋体" panose="02010609030101010101" charset="-122"/>
                <a:sym typeface="+mn-ea"/>
              </a:rPr>
              <a:t>A.极力维护朝贡贸易体制</a:t>
            </a:r>
            <a:r>
              <a:rPr lang="en-US" altLang="zh-CN" sz="2400" b="1">
                <a:latin typeface="新宋体" panose="02010609030101010101" charset="-122"/>
                <a:ea typeface="新宋体" panose="02010609030101010101" charset="-122"/>
                <a:cs typeface="新宋体" panose="02010609030101010101" charset="-122"/>
                <a:sym typeface="+mn-ea"/>
              </a:rPr>
              <a:t>            </a:t>
            </a:r>
            <a:r>
              <a:rPr lang="zh-CN" altLang="en-US" sz="2400" b="1">
                <a:latin typeface="新宋体" panose="02010609030101010101" charset="-122"/>
                <a:ea typeface="新宋体" panose="02010609030101010101" charset="-122"/>
                <a:cs typeface="新宋体" panose="02010609030101010101" charset="-122"/>
                <a:sym typeface="+mn-ea"/>
              </a:rPr>
              <a:t>B.抛弃了闭关锁国的政策</a:t>
            </a:r>
            <a:endParaRPr lang="zh-CN" altLang="en-US" sz="2400" b="1">
              <a:latin typeface="新宋体" panose="02010609030101010101" charset="-122"/>
              <a:ea typeface="新宋体" panose="02010609030101010101" charset="-122"/>
              <a:cs typeface="新宋体" panose="02010609030101010101" charset="-122"/>
            </a:endParaRPr>
          </a:p>
          <a:p>
            <a:pPr algn="l" defTabSz="914400">
              <a:lnSpc>
                <a:spcPct val="100000"/>
              </a:lnSpc>
              <a:buClrTx/>
              <a:buSzTx/>
              <a:buFontTx/>
            </a:pPr>
            <a:r>
              <a:rPr lang="zh-CN" altLang="en-US" sz="2400" b="1">
                <a:latin typeface="新宋体" panose="02010609030101010101" charset="-122"/>
                <a:ea typeface="新宋体" panose="02010609030101010101" charset="-122"/>
                <a:cs typeface="新宋体" panose="02010609030101010101" charset="-122"/>
                <a:sym typeface="+mn-ea"/>
              </a:rPr>
              <a:t>C.努力走出“天朝上国”的幻梦</a:t>
            </a:r>
            <a:r>
              <a:rPr lang="en-US" altLang="zh-CN" sz="2400" b="1">
                <a:latin typeface="新宋体" panose="02010609030101010101" charset="-122"/>
                <a:ea typeface="新宋体" panose="02010609030101010101" charset="-122"/>
                <a:cs typeface="新宋体" panose="02010609030101010101" charset="-122"/>
                <a:sym typeface="+mn-ea"/>
              </a:rPr>
              <a:t>      </a:t>
            </a:r>
            <a:r>
              <a:rPr lang="zh-CN" altLang="en-US" sz="2400" b="1">
                <a:latin typeface="新宋体" panose="02010609030101010101" charset="-122"/>
                <a:ea typeface="新宋体" panose="02010609030101010101" charset="-122"/>
                <a:cs typeface="新宋体" panose="02010609030101010101" charset="-122"/>
                <a:sym typeface="+mn-ea"/>
              </a:rPr>
              <a:t>D.对司法主权的完整性遭到破坏仍懵懂无知</a:t>
            </a:r>
            <a:endParaRPr lang="zh-CN" altLang="en-US" sz="2400" b="1">
              <a:latin typeface="新宋体" panose="02010609030101010101" charset="-122"/>
              <a:ea typeface="新宋体" panose="02010609030101010101" charset="-122"/>
              <a:cs typeface="新宋体" panose="02010609030101010101" charset="-122"/>
              <a:sym typeface="+mn-ea"/>
            </a:endParaRPr>
          </a:p>
          <a:p>
            <a:pPr algn="l" defTabSz="914400">
              <a:lnSpc>
                <a:spcPct val="100000"/>
              </a:lnSpc>
              <a:buClrTx/>
              <a:buSzTx/>
              <a:buFontTx/>
            </a:pPr>
            <a:r>
              <a:rPr lang="en-US" altLang="zh-CN" sz="2400" b="1">
                <a:latin typeface="新宋体" panose="02010609030101010101" charset="-122"/>
                <a:ea typeface="新宋体" panose="02010609030101010101" charset="-122"/>
                <a:cs typeface="新宋体" panose="02010609030101010101" charset="-122"/>
                <a:sym typeface="+mn-ea"/>
              </a:rPr>
              <a:t>8.</a:t>
            </a:r>
            <a:r>
              <a:rPr lang="zh-CN" altLang="en-US" sz="2400" b="1">
                <a:latin typeface="新宋体" panose="02010609030101010101" charset="-122"/>
                <a:ea typeface="新宋体" panose="02010609030101010101" charset="-122"/>
                <a:cs typeface="新宋体" panose="02010609030101010101" charset="-122"/>
                <a:sym typeface="+mn-ea"/>
              </a:rPr>
              <a:t>（</a:t>
            </a:r>
            <a:r>
              <a:rPr lang="en-US" altLang="zh-CN" sz="2400" b="1">
                <a:latin typeface="新宋体" panose="02010609030101010101" charset="-122"/>
                <a:ea typeface="新宋体" panose="02010609030101010101" charset="-122"/>
                <a:cs typeface="新宋体" panose="02010609030101010101" charset="-122"/>
                <a:sym typeface="+mn-ea"/>
              </a:rPr>
              <a:t>2023·</a:t>
            </a:r>
            <a:r>
              <a:rPr lang="zh-CN" altLang="en-US" sz="2400" b="1">
                <a:latin typeface="新宋体" panose="02010609030101010101" charset="-122"/>
                <a:ea typeface="新宋体" panose="02010609030101010101" charset="-122"/>
                <a:cs typeface="新宋体" panose="02010609030101010101" charset="-122"/>
                <a:sym typeface="+mn-ea"/>
              </a:rPr>
              <a:t>湖北高考</a:t>
            </a:r>
            <a:r>
              <a:rPr lang="en-US" altLang="zh-CN" sz="2400" b="1">
                <a:latin typeface="新宋体" panose="02010609030101010101" charset="-122"/>
                <a:ea typeface="新宋体" panose="02010609030101010101" charset="-122"/>
                <a:cs typeface="新宋体" panose="02010609030101010101" charset="-122"/>
                <a:sym typeface="+mn-ea"/>
              </a:rPr>
              <a:t>·6</a:t>
            </a:r>
            <a:r>
              <a:rPr lang="zh-CN" altLang="en-US" sz="2400" b="1">
                <a:latin typeface="新宋体" panose="02010609030101010101" charset="-122"/>
                <a:ea typeface="新宋体" panose="02010609030101010101" charset="-122"/>
                <a:cs typeface="新宋体" panose="02010609030101010101" charset="-122"/>
                <a:sym typeface="+mn-ea"/>
              </a:rPr>
              <a:t>）鸦片战争后，列强将不平等条约强加给中国，清朝原有的法律体系随之发生改变。《北京条约》签订后，清初制定的海禁律例从根本上被打破。</a:t>
            </a:r>
            <a:r>
              <a:rPr lang="en-US" altLang="zh-CN" sz="2400" b="1">
                <a:latin typeface="新宋体" panose="02010609030101010101" charset="-122"/>
                <a:ea typeface="新宋体" panose="02010609030101010101" charset="-122"/>
                <a:cs typeface="新宋体" panose="02010609030101010101" charset="-122"/>
                <a:sym typeface="+mn-ea"/>
              </a:rPr>
              <a:t>1870</a:t>
            </a:r>
            <a:r>
              <a:rPr lang="zh-CN" altLang="en-US" sz="2400" b="1">
                <a:latin typeface="新宋体" panose="02010609030101010101" charset="-122"/>
                <a:ea typeface="新宋体" panose="02010609030101010101" charset="-122"/>
                <a:cs typeface="新宋体" panose="02010609030101010101" charset="-122"/>
                <a:sym typeface="+mn-ea"/>
              </a:rPr>
              <a:t>年，《大清律例》新增打击拐卖人口出洋、允许华民出洋务工的条文。</a:t>
            </a:r>
            <a:r>
              <a:rPr lang="en-US" altLang="zh-CN" sz="2400" b="1">
                <a:latin typeface="新宋体" panose="02010609030101010101" charset="-122"/>
                <a:ea typeface="新宋体" panose="02010609030101010101" charset="-122"/>
                <a:cs typeface="新宋体" panose="02010609030101010101" charset="-122"/>
                <a:sym typeface="+mn-ea"/>
              </a:rPr>
              <a:t>1909</a:t>
            </a:r>
            <a:r>
              <a:rPr lang="zh-CN" altLang="en-US" sz="2400" b="1">
                <a:latin typeface="新宋体" panose="02010609030101010101" charset="-122"/>
                <a:ea typeface="新宋体" panose="02010609030101010101" charset="-122"/>
                <a:cs typeface="新宋体" panose="02010609030101010101" charset="-122"/>
                <a:sym typeface="+mn-ea"/>
              </a:rPr>
              <a:t>年，清政府颁布《大清国籍条例》，以保护海外华侨。上述材料说明（　　）</a:t>
            </a:r>
            <a:endParaRPr lang="zh-CN" altLang="en-US" sz="2400" b="1">
              <a:latin typeface="新宋体" panose="02010609030101010101" charset="-122"/>
              <a:ea typeface="新宋体" panose="02010609030101010101" charset="-122"/>
              <a:cs typeface="新宋体" panose="02010609030101010101" charset="-122"/>
            </a:endParaRPr>
          </a:p>
          <a:p>
            <a:pPr algn="l" defTabSz="914400">
              <a:lnSpc>
                <a:spcPct val="100000"/>
              </a:lnSpc>
              <a:buClrTx/>
              <a:buSzTx/>
              <a:buFontTx/>
            </a:pPr>
            <a:r>
              <a:rPr lang="en-US" altLang="zh-CN" sz="2400" b="1">
                <a:latin typeface="新宋体" panose="02010609030101010101" charset="-122"/>
                <a:ea typeface="新宋体" panose="02010609030101010101" charset="-122"/>
                <a:cs typeface="新宋体" panose="02010609030101010101" charset="-122"/>
                <a:sym typeface="+mn-ea"/>
              </a:rPr>
              <a:t>A</a:t>
            </a:r>
            <a:r>
              <a:rPr lang="zh-CN" altLang="en-US" sz="2400" b="1">
                <a:latin typeface="新宋体" panose="02010609030101010101" charset="-122"/>
                <a:ea typeface="新宋体" panose="02010609030101010101" charset="-122"/>
                <a:cs typeface="新宋体" panose="02010609030101010101" charset="-122"/>
                <a:sym typeface="+mn-ea"/>
              </a:rPr>
              <a:t>．清廷改革受西方法律影响明显</a:t>
            </a:r>
            <a:r>
              <a:rPr lang="en-US" altLang="zh-CN" sz="2400" b="1">
                <a:latin typeface="新宋体" panose="02010609030101010101" charset="-122"/>
                <a:ea typeface="新宋体" panose="02010609030101010101" charset="-122"/>
                <a:cs typeface="新宋体" panose="02010609030101010101" charset="-122"/>
                <a:sym typeface="+mn-ea"/>
              </a:rPr>
              <a:t>          B</a:t>
            </a:r>
            <a:r>
              <a:rPr lang="zh-CN" altLang="en-US" sz="2400" b="1">
                <a:latin typeface="新宋体" panose="02010609030101010101" charset="-122"/>
                <a:ea typeface="新宋体" panose="02010609030101010101" charset="-122"/>
                <a:cs typeface="新宋体" panose="02010609030101010101" charset="-122"/>
                <a:sym typeface="+mn-ea"/>
              </a:rPr>
              <a:t>．条约体系与中国国内法关系密切</a:t>
            </a:r>
            <a:endParaRPr lang="zh-CN" altLang="en-US" sz="2400" b="1">
              <a:latin typeface="新宋体" panose="02010609030101010101" charset="-122"/>
              <a:ea typeface="新宋体" panose="02010609030101010101" charset="-122"/>
              <a:cs typeface="新宋体" panose="02010609030101010101" charset="-122"/>
            </a:endParaRPr>
          </a:p>
          <a:p>
            <a:pPr algn="l" defTabSz="914400">
              <a:lnSpc>
                <a:spcPct val="100000"/>
              </a:lnSpc>
              <a:buClrTx/>
              <a:buSzTx/>
              <a:buFontTx/>
            </a:pPr>
            <a:r>
              <a:rPr lang="en-US" altLang="zh-CN" sz="2400" b="1">
                <a:latin typeface="新宋体" panose="02010609030101010101" charset="-122"/>
                <a:ea typeface="新宋体" panose="02010609030101010101" charset="-122"/>
                <a:cs typeface="新宋体" panose="02010609030101010101" charset="-122"/>
                <a:sym typeface="+mn-ea"/>
              </a:rPr>
              <a:t>C</a:t>
            </a:r>
            <a:r>
              <a:rPr lang="zh-CN" altLang="en-US" sz="2400" b="1">
                <a:latin typeface="新宋体" panose="02010609030101010101" charset="-122"/>
                <a:ea typeface="新宋体" panose="02010609030101010101" charset="-122"/>
                <a:cs typeface="新宋体" panose="02010609030101010101" charset="-122"/>
                <a:sym typeface="+mn-ea"/>
              </a:rPr>
              <a:t>．清朝被迫从闭关锁国走向开放</a:t>
            </a:r>
            <a:r>
              <a:rPr lang="en-US" altLang="zh-CN" sz="2400" b="1">
                <a:latin typeface="新宋体" panose="02010609030101010101" charset="-122"/>
                <a:ea typeface="新宋体" panose="02010609030101010101" charset="-122"/>
                <a:cs typeface="新宋体" panose="02010609030101010101" charset="-122"/>
                <a:sym typeface="+mn-ea"/>
              </a:rPr>
              <a:t>          D</a:t>
            </a:r>
            <a:r>
              <a:rPr lang="zh-CN" altLang="en-US" sz="2400" b="1">
                <a:latin typeface="新宋体" panose="02010609030101010101" charset="-122"/>
                <a:ea typeface="新宋体" panose="02010609030101010101" charset="-122"/>
                <a:cs typeface="新宋体" panose="02010609030101010101" charset="-122"/>
                <a:sym typeface="+mn-ea"/>
              </a:rPr>
              <a:t>．清政府通过调整法律以应对时局</a:t>
            </a:r>
            <a:endParaRPr lang="zh-CN" altLang="en-US" sz="2400" b="1">
              <a:latin typeface="新宋体" panose="02010609030101010101" charset="-122"/>
              <a:ea typeface="新宋体" panose="02010609030101010101" charset="-122"/>
              <a:cs typeface="新宋体" panose="02010609030101010101" charset="-122"/>
              <a:sym typeface="+mn-ea"/>
            </a:endParaRPr>
          </a:p>
          <a:p>
            <a:pPr algn="l" defTabSz="914400">
              <a:lnSpc>
                <a:spcPct val="100000"/>
              </a:lnSpc>
              <a:buClrTx/>
              <a:buSzTx/>
              <a:buFontTx/>
            </a:pPr>
            <a:endParaRPr lang="zh-CN" altLang="en-US" sz="2400" b="1">
              <a:latin typeface="新宋体" panose="02010609030101010101" charset="-122"/>
              <a:ea typeface="新宋体" panose="02010609030101010101" charset="-122"/>
              <a:cs typeface="新宋体" panose="02010609030101010101" charset="-122"/>
            </a:endParaRPr>
          </a:p>
          <a:p>
            <a:endParaRPr lang="en-US" altLang="zh-CN" sz="2400" b="1">
              <a:latin typeface="新宋体" panose="02010609030101010101" charset="-122"/>
              <a:ea typeface="新宋体" panose="02010609030101010101" charset="-122"/>
              <a:cs typeface="新宋体" panose="02010609030101010101" charset="-122"/>
            </a:endParaRPr>
          </a:p>
        </p:txBody>
      </p:sp>
      <p:sp>
        <p:nvSpPr>
          <p:cNvPr id="9" name="文本框 8"/>
          <p:cNvSpPr txBox="1"/>
          <p:nvPr/>
        </p:nvSpPr>
        <p:spPr>
          <a:xfrm>
            <a:off x="11399520" y="197739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
        <p:nvSpPr>
          <p:cNvPr id="11" name="文本框 10"/>
          <p:cNvSpPr txBox="1"/>
          <p:nvPr/>
        </p:nvSpPr>
        <p:spPr>
          <a:xfrm>
            <a:off x="1210945" y="6544310"/>
            <a:ext cx="4064000" cy="368300"/>
          </a:xfrm>
          <a:prstGeom prst="rect">
            <a:avLst/>
          </a:prstGeom>
          <a:noFill/>
        </p:spPr>
        <p:txBody>
          <a:bodyPr wrap="square" rtlCol="0">
            <a:spAutoFit/>
          </a:bodyPr>
          <a:p>
            <a:endParaRPr lang="zh-CN" altLang="en-US"/>
          </a:p>
        </p:txBody>
      </p:sp>
      <p:sp>
        <p:nvSpPr>
          <p:cNvPr id="8" name="文本框 7"/>
          <p:cNvSpPr txBox="1"/>
          <p:nvPr/>
        </p:nvSpPr>
        <p:spPr>
          <a:xfrm>
            <a:off x="11349990" y="436880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2" name="文本框 1"/>
          <p:cNvSpPr txBox="1"/>
          <p:nvPr/>
        </p:nvSpPr>
        <p:spPr>
          <a:xfrm>
            <a:off x="6219190" y="6083935"/>
            <a:ext cx="4794250" cy="460375"/>
          </a:xfrm>
          <a:prstGeom prst="rect">
            <a:avLst/>
          </a:prstGeom>
          <a:solidFill>
            <a:schemeClr val="accent3">
              <a:lumMod val="20000"/>
              <a:lumOff val="80000"/>
            </a:schemeClr>
          </a:solidFill>
        </p:spPr>
        <p:txBody>
          <a:bodyPr wrap="square" rtlCol="0">
            <a:spAutoFit/>
          </a:bodyPr>
          <a:p>
            <a:r>
              <a:rPr lang="zh-CN" altLang="en-US" sz="2400">
                <a:latin typeface="黑体" panose="02010609060101010101" pitchFamily="49" charset="-122"/>
                <a:ea typeface="黑体" panose="02010609060101010101" pitchFamily="49" charset="-122"/>
                <a:cs typeface="黑体" panose="02010609060101010101" pitchFamily="49" charset="-122"/>
              </a:rPr>
              <a:t>条约观念、国际法意识逐步形成；</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12" name="文本框 11"/>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考向二</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列强侵华背景下中国的</a:t>
            </a:r>
            <a:r>
              <a:rPr lang="zh-CN" altLang="en-US" sz="2400" b="1" dirty="0">
                <a:solidFill>
                  <a:srgbClr val="C00000"/>
                </a:solidFill>
                <a:latin typeface="微软雅黑" panose="020B0503020204020204" charset="-122"/>
                <a:ea typeface="微软雅黑" panose="020B0503020204020204" charset="-122"/>
                <a:sym typeface="+mn-ea"/>
              </a:rPr>
              <a:t>政治转型</a:t>
            </a:r>
            <a:endParaRPr lang="en-US" altLang="zh-CN" sz="2400" b="1"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 grpId="0"/>
      <p:bldP spid="8" grpId="1"/>
      <p:bldP spid="2" grpId="0" bldLvl="0" animBg="1"/>
      <p:bldP spid="2" grpId="1" animBg="1"/>
    </p:bldLst>
  </p:timing>
</p:sld>
</file>

<file path=ppt/slides/slide3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283845" y="1353185"/>
            <a:ext cx="11347450" cy="3046095"/>
          </a:xfrm>
          <a:prstGeom prst="rect">
            <a:avLst/>
          </a:prstGeom>
          <a:noFill/>
        </p:spPr>
        <p:txBody>
          <a:bodyPr wrap="square" rtlCol="0" anchor="t">
            <a:spAutoFit/>
          </a:bodyPr>
          <a:p>
            <a:r>
              <a:rPr lang="en-US" altLang="zh-CN" sz="2400" b="1">
                <a:latin typeface="新宋体" panose="02010609030101010101" charset="-122"/>
                <a:ea typeface="新宋体" panose="02010609030101010101" charset="-122"/>
                <a:cs typeface="新宋体" panose="02010609030101010101" charset="-122"/>
              </a:rPr>
              <a:t> 9.</a:t>
            </a:r>
            <a:r>
              <a:rPr lang="zh-CN" altLang="en-US" sz="2400" b="1">
                <a:latin typeface="新宋体" panose="02010609030101010101" charset="-122"/>
                <a:ea typeface="新宋体" panose="02010609030101010101" charset="-122"/>
                <a:cs typeface="新宋体" panose="02010609030101010101" charset="-122"/>
                <a:sym typeface="+mn-ea"/>
              </a:rPr>
              <a:t>（</a:t>
            </a:r>
            <a:r>
              <a:rPr lang="en-US" altLang="zh-CN" sz="2400" b="1">
                <a:latin typeface="新宋体" panose="02010609030101010101" charset="-122"/>
                <a:ea typeface="新宋体" panose="02010609030101010101" charset="-122"/>
                <a:cs typeface="新宋体" panose="02010609030101010101" charset="-122"/>
                <a:sym typeface="+mn-ea"/>
              </a:rPr>
              <a:t>2024·</a:t>
            </a:r>
            <a:r>
              <a:rPr lang="zh-CN" altLang="en-US" sz="2400" b="1">
                <a:latin typeface="新宋体" panose="02010609030101010101" charset="-122"/>
                <a:ea typeface="新宋体" panose="02010609030101010101" charset="-122"/>
                <a:cs typeface="新宋体" panose="02010609030101010101" charset="-122"/>
                <a:sym typeface="+mn-ea"/>
              </a:rPr>
              <a:t>广东高考</a:t>
            </a:r>
            <a:r>
              <a:rPr lang="en-US" altLang="zh-CN" sz="2400" b="1">
                <a:latin typeface="新宋体" panose="02010609030101010101" charset="-122"/>
                <a:ea typeface="新宋体" panose="02010609030101010101" charset="-122"/>
                <a:cs typeface="新宋体" panose="02010609030101010101" charset="-122"/>
                <a:sym typeface="+mn-ea"/>
              </a:rPr>
              <a:t>·7</a:t>
            </a:r>
            <a:r>
              <a:rPr lang="zh-CN" altLang="en-US" sz="2400" b="1">
                <a:latin typeface="新宋体" panose="02010609030101010101" charset="-122"/>
                <a:ea typeface="新宋体" panose="02010609030101010101" charset="-122"/>
                <a:cs typeface="新宋体" panose="02010609030101010101" charset="-122"/>
                <a:sym typeface="+mn-ea"/>
              </a:rPr>
              <a:t>）</a:t>
            </a:r>
            <a:r>
              <a:rPr lang="en-US" altLang="zh-CN" sz="2400" b="1">
                <a:latin typeface="新宋体" panose="02010609030101010101" charset="-122"/>
                <a:ea typeface="新宋体" panose="02010609030101010101" charset="-122"/>
                <a:cs typeface="新宋体" panose="02010609030101010101" charset="-122"/>
                <a:sym typeface="+mn-ea"/>
              </a:rPr>
              <a:t>1884 </a:t>
            </a:r>
            <a:r>
              <a:rPr lang="zh-CN" altLang="en-US" sz="2400" b="1">
                <a:latin typeface="新宋体" panose="02010609030101010101" charset="-122"/>
                <a:ea typeface="新宋体" panose="02010609030101010101" charset="-122"/>
                <a:cs typeface="新宋体" panose="02010609030101010101" charset="-122"/>
                <a:sym typeface="+mn-ea"/>
              </a:rPr>
              <a:t>年中法《简明新约》规定：</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此约缮中法文各两份，各执一份为据，应按公法通例，以法文为正。</a:t>
            </a:r>
            <a:r>
              <a:rPr lang="en-US" altLang="zh-CN" sz="2400" b="1">
                <a:latin typeface="新宋体" panose="02010609030101010101" charset="-122"/>
                <a:ea typeface="新宋体" panose="02010609030101010101" charset="-122"/>
                <a:cs typeface="新宋体" panose="02010609030101010101" charset="-122"/>
                <a:sym typeface="+mn-ea"/>
              </a:rPr>
              <a:t>”1885 </a:t>
            </a:r>
            <a:r>
              <a:rPr lang="zh-CN" altLang="en-US" sz="2400" b="1">
                <a:latin typeface="新宋体" panose="02010609030101010101" charset="-122"/>
                <a:ea typeface="新宋体" panose="02010609030101010101" charset="-122"/>
                <a:cs typeface="新宋体" panose="02010609030101010101" charset="-122"/>
                <a:sym typeface="+mn-ea"/>
              </a:rPr>
              <a:t>年续谈正式约章时，以法文文本为准的条款被慈禧太后</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勾掉</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，最后签署的中法《越南条款》没有</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以法文为正</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字样。这表明清政府</a:t>
            </a:r>
            <a:r>
              <a:rPr lang="en-US" altLang="zh-CN" sz="2400" b="1">
                <a:latin typeface="新宋体" panose="02010609030101010101" charset="-122"/>
                <a:ea typeface="新宋体" panose="02010609030101010101" charset="-122"/>
                <a:cs typeface="新宋体" panose="02010609030101010101" charset="-122"/>
                <a:sym typeface="+mn-ea"/>
              </a:rPr>
              <a:t> (    )</a:t>
            </a:r>
            <a:endParaRPr lang="en-US" altLang="zh-CN"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sym typeface="+mn-ea"/>
              </a:rPr>
              <a:t>A </a:t>
            </a:r>
            <a:r>
              <a:rPr lang="zh-CN" altLang="en-US" sz="2400" b="1">
                <a:latin typeface="新宋体" panose="02010609030101010101" charset="-122"/>
                <a:ea typeface="新宋体" panose="02010609030101010101" charset="-122"/>
                <a:cs typeface="新宋体" panose="02010609030101010101" charset="-122"/>
                <a:sym typeface="+mn-ea"/>
              </a:rPr>
              <a:t>．</a:t>
            </a:r>
            <a:r>
              <a:rPr lang="en-US" altLang="zh-CN" sz="2400" b="1">
                <a:latin typeface="新宋体" panose="02010609030101010101" charset="-122"/>
                <a:ea typeface="新宋体" panose="02010609030101010101" charset="-122"/>
                <a:cs typeface="新宋体" panose="02010609030101010101" charset="-122"/>
                <a:sym typeface="+mn-ea"/>
              </a:rPr>
              <a:t> </a:t>
            </a:r>
            <a:r>
              <a:rPr lang="zh-CN" altLang="en-US" sz="2400" b="1">
                <a:latin typeface="新宋体" panose="02010609030101010101" charset="-122"/>
                <a:ea typeface="新宋体" panose="02010609030101010101" charset="-122"/>
                <a:cs typeface="新宋体" panose="02010609030101010101" charset="-122"/>
                <a:sym typeface="+mn-ea"/>
              </a:rPr>
              <a:t>意图抵制西方强权</a:t>
            </a:r>
            <a:r>
              <a:rPr lang="en-US" altLang="zh-CN" sz="2400" b="1">
                <a:latin typeface="新宋体" panose="02010609030101010101" charset="-122"/>
                <a:ea typeface="新宋体" panose="02010609030101010101" charset="-122"/>
                <a:cs typeface="新宋体" panose="02010609030101010101" charset="-122"/>
                <a:sym typeface="+mn-ea"/>
              </a:rPr>
              <a:t>                        B </a:t>
            </a:r>
            <a:r>
              <a:rPr lang="zh-CN" altLang="en-US" sz="2400" b="1">
                <a:latin typeface="新宋体" panose="02010609030101010101" charset="-122"/>
                <a:ea typeface="新宋体" panose="02010609030101010101" charset="-122"/>
                <a:cs typeface="新宋体" panose="02010609030101010101" charset="-122"/>
                <a:sym typeface="+mn-ea"/>
              </a:rPr>
              <a:t>．</a:t>
            </a:r>
            <a:r>
              <a:rPr lang="en-US" altLang="zh-CN" sz="2400" b="1">
                <a:latin typeface="新宋体" panose="02010609030101010101" charset="-122"/>
                <a:ea typeface="新宋体" panose="02010609030101010101" charset="-122"/>
                <a:cs typeface="新宋体" panose="02010609030101010101" charset="-122"/>
                <a:sym typeface="+mn-ea"/>
              </a:rPr>
              <a:t> </a:t>
            </a:r>
            <a:r>
              <a:rPr lang="zh-CN" altLang="en-US" sz="2400" b="1">
                <a:latin typeface="新宋体" panose="02010609030101010101" charset="-122"/>
                <a:ea typeface="新宋体" panose="02010609030101010101" charset="-122"/>
                <a:cs typeface="新宋体" panose="02010609030101010101" charset="-122"/>
                <a:sym typeface="+mn-ea"/>
              </a:rPr>
              <a:t>拒绝融入国际社会</a:t>
            </a:r>
            <a:endParaRPr lang="zh-CN" altLang="en-US"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sym typeface="+mn-ea"/>
              </a:rPr>
              <a:t>C </a:t>
            </a:r>
            <a:r>
              <a:rPr lang="zh-CN" altLang="en-US" sz="2400" b="1">
                <a:latin typeface="新宋体" panose="02010609030101010101" charset="-122"/>
                <a:ea typeface="新宋体" panose="02010609030101010101" charset="-122"/>
                <a:cs typeface="新宋体" panose="02010609030101010101" charset="-122"/>
                <a:sym typeface="+mn-ea"/>
              </a:rPr>
              <a:t>．</a:t>
            </a:r>
            <a:r>
              <a:rPr lang="en-US" altLang="zh-CN" sz="2400" b="1">
                <a:latin typeface="新宋体" panose="02010609030101010101" charset="-122"/>
                <a:ea typeface="新宋体" panose="02010609030101010101" charset="-122"/>
                <a:cs typeface="新宋体" panose="02010609030101010101" charset="-122"/>
                <a:sym typeface="+mn-ea"/>
              </a:rPr>
              <a:t> </a:t>
            </a:r>
            <a:r>
              <a:rPr lang="zh-CN" altLang="en-US" sz="2400" b="1">
                <a:latin typeface="新宋体" panose="02010609030101010101" charset="-122"/>
                <a:ea typeface="新宋体" panose="02010609030101010101" charset="-122"/>
                <a:cs typeface="新宋体" panose="02010609030101010101" charset="-122"/>
                <a:sym typeface="+mn-ea"/>
              </a:rPr>
              <a:t>有效遏制边疆危机</a:t>
            </a:r>
            <a:r>
              <a:rPr lang="en-US" altLang="zh-CN" sz="2400" b="1">
                <a:latin typeface="新宋体" panose="02010609030101010101" charset="-122"/>
                <a:ea typeface="新宋体" panose="02010609030101010101" charset="-122"/>
                <a:cs typeface="新宋体" panose="02010609030101010101" charset="-122"/>
                <a:sym typeface="+mn-ea"/>
              </a:rPr>
              <a:t>                        D </a:t>
            </a:r>
            <a:r>
              <a:rPr lang="zh-CN" altLang="en-US" sz="2400" b="1">
                <a:latin typeface="新宋体" panose="02010609030101010101" charset="-122"/>
                <a:ea typeface="新宋体" panose="02010609030101010101" charset="-122"/>
                <a:cs typeface="新宋体" panose="02010609030101010101" charset="-122"/>
                <a:sym typeface="+mn-ea"/>
              </a:rPr>
              <a:t>．</a:t>
            </a:r>
            <a:r>
              <a:rPr lang="en-US" altLang="zh-CN" sz="2400" b="1">
                <a:latin typeface="新宋体" panose="02010609030101010101" charset="-122"/>
                <a:ea typeface="新宋体" panose="02010609030101010101" charset="-122"/>
                <a:cs typeface="新宋体" panose="02010609030101010101" charset="-122"/>
                <a:sym typeface="+mn-ea"/>
              </a:rPr>
              <a:t> </a:t>
            </a:r>
            <a:r>
              <a:rPr lang="zh-CN" altLang="en-US" sz="2400" b="1">
                <a:latin typeface="新宋体" panose="02010609030101010101" charset="-122"/>
                <a:ea typeface="新宋体" panose="02010609030101010101" charset="-122"/>
                <a:cs typeface="新宋体" panose="02010609030101010101" charset="-122"/>
                <a:sym typeface="+mn-ea"/>
              </a:rPr>
              <a:t>固守天朝上国观念</a:t>
            </a:r>
            <a:r>
              <a:rPr lang="en-US" altLang="zh-CN" sz="2400" b="1">
                <a:latin typeface="新宋体" panose="02010609030101010101" charset="-122"/>
                <a:ea typeface="新宋体" panose="02010609030101010101" charset="-122"/>
                <a:cs typeface="新宋体" panose="02010609030101010101" charset="-122"/>
                <a:sym typeface="+mn-ea"/>
              </a:rPr>
              <a:t> </a:t>
            </a:r>
            <a:endParaRPr lang="en-US" altLang="zh-CN" sz="2400" b="1">
              <a:latin typeface="新宋体" panose="02010609030101010101" charset="-122"/>
              <a:ea typeface="新宋体" panose="02010609030101010101" charset="-122"/>
              <a:cs typeface="新宋体" panose="02010609030101010101" charset="-122"/>
            </a:endParaRPr>
          </a:p>
          <a:p>
            <a:endParaRPr lang="zh-CN" altLang="en-US" sz="2400" b="1">
              <a:latin typeface="新宋体" panose="02010609030101010101" charset="-122"/>
              <a:ea typeface="新宋体" panose="02010609030101010101" charset="-122"/>
              <a:cs typeface="新宋体" panose="02010609030101010101" charset="-122"/>
            </a:endParaRPr>
          </a:p>
          <a:p>
            <a:endParaRPr lang="en-US" altLang="zh-CN" sz="2400" b="1">
              <a:latin typeface="新宋体" panose="02010609030101010101" charset="-122"/>
              <a:ea typeface="新宋体" panose="02010609030101010101" charset="-122"/>
              <a:cs typeface="新宋体" panose="02010609030101010101" charset="-122"/>
            </a:endParaRPr>
          </a:p>
        </p:txBody>
      </p:sp>
      <p:sp>
        <p:nvSpPr>
          <p:cNvPr id="9" name="文本框 8"/>
          <p:cNvSpPr txBox="1"/>
          <p:nvPr/>
        </p:nvSpPr>
        <p:spPr>
          <a:xfrm>
            <a:off x="11399520" y="197739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A</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
        <p:nvSpPr>
          <p:cNvPr id="11" name="文本框 10"/>
          <p:cNvSpPr txBox="1"/>
          <p:nvPr/>
        </p:nvSpPr>
        <p:spPr>
          <a:xfrm>
            <a:off x="1210945" y="6544310"/>
            <a:ext cx="4064000" cy="368300"/>
          </a:xfrm>
          <a:prstGeom prst="rect">
            <a:avLst/>
          </a:prstGeom>
          <a:noFill/>
        </p:spPr>
        <p:txBody>
          <a:bodyPr wrap="square" rtlCol="0">
            <a:spAutoFit/>
          </a:bodyPr>
          <a:p>
            <a:endParaRPr lang="zh-CN" altLang="en-US"/>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12" name="文本框 11"/>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考向二</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列强侵华背景下中国的</a:t>
            </a:r>
            <a:r>
              <a:rPr lang="zh-CN" altLang="en-US" sz="2400" b="1" dirty="0">
                <a:solidFill>
                  <a:srgbClr val="C00000"/>
                </a:solidFill>
                <a:latin typeface="微软雅黑" panose="020B0503020204020204" charset="-122"/>
                <a:ea typeface="微软雅黑" panose="020B0503020204020204" charset="-122"/>
                <a:sym typeface="+mn-ea"/>
              </a:rPr>
              <a:t>政治转型</a:t>
            </a:r>
            <a:endParaRPr lang="en-US" altLang="zh-CN" sz="2400" b="1"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graphicFrame>
        <p:nvGraphicFramePr>
          <p:cNvPr id="5" name="表格 4"/>
          <p:cNvGraphicFramePr/>
          <p:nvPr>
            <p:custDataLst>
              <p:tags r:id="rId2"/>
            </p:custDataLst>
          </p:nvPr>
        </p:nvGraphicFramePr>
        <p:xfrm>
          <a:off x="499745" y="1673860"/>
          <a:ext cx="11255375" cy="5318125"/>
        </p:xfrm>
        <a:graphic>
          <a:graphicData uri="http://schemas.openxmlformats.org/drawingml/2006/table">
            <a:tbl>
              <a:tblPr/>
              <a:tblGrid>
                <a:gridCol w="2192655"/>
                <a:gridCol w="9062720"/>
              </a:tblGrid>
              <a:tr h="471805">
                <a:tc>
                  <a:txBody>
                    <a:bodyPr/>
                    <a:p>
                      <a:pPr marL="107950" indent="0" algn="l" eaLnBrk="0" fontAlgn="base">
                        <a:lnSpc>
                          <a:spcPct val="100000"/>
                        </a:lnSpc>
                        <a:spcBef>
                          <a:spcPts val="1400"/>
                        </a:spcBef>
                        <a:spcAft>
                          <a:spcPct val="0"/>
                        </a:spcAft>
                      </a:pPr>
                      <a:r>
                        <a:rPr lang="zh-CN" sz="2200" b="1">
                          <a:solidFill>
                            <a:srgbClr val="000000"/>
                          </a:solidFill>
                          <a:latin typeface="新宋体" panose="02010609030101010101" charset="-122"/>
                          <a:ea typeface="新宋体" panose="02010609030101010101" charset="-122"/>
                        </a:rPr>
                        <a:t>鸦片战争前后</a:t>
                      </a:r>
                      <a:endParaRPr lang="zh-CN" sz="22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8105" indent="-5080" algn="l" eaLnBrk="0" fontAlgn="base">
                        <a:lnSpc>
                          <a:spcPct val="100000"/>
                        </a:lnSpc>
                        <a:spcBef>
                          <a:spcPts val="5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鸦片战争前</a:t>
                      </a:r>
                      <a:r>
                        <a:rPr lang="en-US" altLang="zh-CN" sz="2200" b="1">
                          <a:solidFill>
                            <a:srgbClr val="000000"/>
                          </a:solidFill>
                          <a:latin typeface="新宋体" panose="02010609030101010101" charset="-122"/>
                          <a:ea typeface="新宋体" panose="02010609030101010101" charset="-122"/>
                          <a:cs typeface="新宋体" panose="02010609030101010101" charset="-122"/>
                        </a:rPr>
                        <a:t>,</a:t>
                      </a:r>
                      <a:r>
                        <a:rPr lang="zh-CN" altLang="en-US" sz="2200" b="1">
                          <a:solidFill>
                            <a:srgbClr val="000000"/>
                          </a:solidFill>
                          <a:latin typeface="新宋体" panose="02010609030101010101" charset="-122"/>
                          <a:ea typeface="新宋体" panose="02010609030101010101" charset="-122"/>
                          <a:cs typeface="新宋体" panose="02010609030101010101" charset="-122"/>
                        </a:rPr>
                        <a:t>清朝的外交仍坚持“华夷</a:t>
                      </a:r>
                      <a:r>
                        <a:rPr lang="en-US" altLang="zh-CN" sz="2200" b="1">
                          <a:solidFill>
                            <a:srgbClr val="000000"/>
                          </a:solidFill>
                          <a:latin typeface="新宋体" panose="02010609030101010101" charset="-122"/>
                          <a:ea typeface="新宋体" panose="02010609030101010101" charset="-122"/>
                          <a:cs typeface="新宋体" panose="02010609030101010101" charset="-122"/>
                        </a:rPr>
                        <a:t>”</a:t>
                      </a:r>
                      <a:r>
                        <a:rPr lang="zh-CN" altLang="en-US" sz="2200" b="1">
                          <a:solidFill>
                            <a:srgbClr val="000000"/>
                          </a:solidFill>
                          <a:latin typeface="新宋体" panose="02010609030101010101" charset="-122"/>
                          <a:ea typeface="新宋体" panose="02010609030101010101" charset="-122"/>
                          <a:cs typeface="新宋体" panose="02010609030101010101" charset="-122"/>
                        </a:rPr>
                        <a:t>秩序；鸦片战争后</a:t>
                      </a:r>
                      <a:r>
                        <a:rPr lang="en-US" altLang="zh-CN" sz="2200" b="1">
                          <a:solidFill>
                            <a:srgbClr val="000000"/>
                          </a:solidFill>
                          <a:latin typeface="新宋体" panose="02010609030101010101" charset="-122"/>
                          <a:ea typeface="新宋体" panose="02010609030101010101" charset="-122"/>
                          <a:cs typeface="新宋体" panose="02010609030101010101" charset="-122"/>
                        </a:rPr>
                        <a:t>,</a:t>
                      </a:r>
                      <a:r>
                        <a:rPr lang="zh-CN" altLang="en-US" sz="2200" b="1">
                          <a:solidFill>
                            <a:srgbClr val="000000"/>
                          </a:solidFill>
                          <a:latin typeface="新宋体" panose="02010609030101010101" charset="-122"/>
                          <a:ea typeface="新宋体" panose="02010609030101010101" charset="-122"/>
                          <a:cs typeface="新宋体" panose="02010609030101010101" charset="-122"/>
                        </a:rPr>
                        <a:t>闭关自守政策结束，但仍</a:t>
                      </a:r>
                      <a:r>
                        <a:rPr lang="zh-CN" sz="2200" b="1">
                          <a:solidFill>
                            <a:srgbClr val="000000"/>
                          </a:solidFill>
                          <a:latin typeface="新宋体" panose="02010609030101010101" charset="-122"/>
                          <a:ea typeface="新宋体" panose="02010609030101010101" charset="-122"/>
                          <a:cs typeface="新宋体" panose="02010609030101010101" charset="-122"/>
                        </a:rPr>
                        <a:t>然保持浓厚的传统</a:t>
                      </a:r>
                      <a:r>
                        <a:rPr lang="zh-CN" altLang="en-US" sz="2200" b="1">
                          <a:solidFill>
                            <a:srgbClr val="000000"/>
                          </a:solidFill>
                          <a:latin typeface="新宋体" panose="02010609030101010101" charset="-122"/>
                          <a:ea typeface="新宋体" panose="02010609030101010101" charset="-122"/>
                          <a:cs typeface="新宋体" panose="02010609030101010101" charset="-122"/>
                        </a:rPr>
                        <a:t>“华夷”观念。</a:t>
                      </a:r>
                      <a:endParaRPr lang="zh-CN" altLang="en-US"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514985">
                <a:tc>
                  <a:txBody>
                    <a:bodyPr/>
                    <a:p>
                      <a:pPr marL="94615" indent="0" algn="l" eaLnBrk="0" fontAlgn="base">
                        <a:lnSpc>
                          <a:spcPct val="100000"/>
                        </a:lnSpc>
                        <a:spcBef>
                          <a:spcPts val="1400"/>
                        </a:spcBef>
                        <a:spcAft>
                          <a:spcPct val="0"/>
                        </a:spcAft>
                      </a:pPr>
                      <a:r>
                        <a:rPr lang="zh-CN" sz="2200" b="1">
                          <a:solidFill>
                            <a:srgbClr val="000000"/>
                          </a:solidFill>
                          <a:latin typeface="新宋体" panose="02010609030101010101" charset="-122"/>
                          <a:ea typeface="新宋体" panose="02010609030101010101" charset="-122"/>
                        </a:rPr>
                        <a:t>第二次鸦片战争后</a:t>
                      </a:r>
                      <a:endParaRPr lang="zh-CN" sz="22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6200" indent="0" algn="l" eaLnBrk="0" fontAlgn="base">
                        <a:lnSpc>
                          <a:spcPct val="100000"/>
                        </a:lnSpc>
                        <a:spcBef>
                          <a:spcPts val="500"/>
                        </a:spcBef>
                        <a:spcAft>
                          <a:spcPct val="0"/>
                        </a:spcAft>
                      </a:pPr>
                      <a:r>
                        <a:rPr lang="zh-CN" sz="2200" b="1">
                          <a:solidFill>
                            <a:srgbClr val="000000"/>
                          </a:solidFill>
                          <a:latin typeface="新宋体" panose="02010609030101010101" charset="-122"/>
                          <a:ea typeface="新宋体" panose="02010609030101010101" charset="-122"/>
                        </a:rPr>
                        <a:t>天朝上国观念遭到沉重打击，外交政策和观念开始走向近代化，呈现出新日交替的时代特征。</a:t>
                      </a:r>
                      <a:endParaRPr lang="zh-CN" sz="22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514985">
                <a:tc>
                  <a:txBody>
                    <a:bodyPr/>
                    <a:p>
                      <a:pPr marL="107950" indent="0" algn="l" eaLnBrk="0" fontAlgn="base">
                        <a:lnSpc>
                          <a:spcPct val="100000"/>
                        </a:lnSpc>
                        <a:spcBef>
                          <a:spcPts val="0"/>
                        </a:spcBef>
                        <a:spcAft>
                          <a:spcPct val="0"/>
                        </a:spcAft>
                      </a:pPr>
                      <a:r>
                        <a:rPr lang="zh-CN" sz="2200" b="1">
                          <a:solidFill>
                            <a:srgbClr val="000000"/>
                          </a:solidFill>
                          <a:latin typeface="新宋体" panose="02010609030101010101" charset="-122"/>
                          <a:ea typeface="新宋体" panose="02010609030101010101" charset="-122"/>
                        </a:rPr>
                        <a:t>甲午中日战争后</a:t>
                      </a:r>
                      <a:endParaRPr lang="zh-CN" sz="22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88900" indent="0" algn="l" eaLnBrk="0" fontAlgn="base">
                        <a:lnSpc>
                          <a:spcPct val="100000"/>
                        </a:lnSpc>
                        <a:spcBef>
                          <a:spcPts val="5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中国国际地位一落千丈</a:t>
                      </a:r>
                      <a:r>
                        <a:rPr lang="en-US" altLang="zh-CN" sz="2200" b="1">
                          <a:solidFill>
                            <a:srgbClr val="000000"/>
                          </a:solidFill>
                          <a:latin typeface="新宋体" panose="02010609030101010101" charset="-122"/>
                          <a:ea typeface="新宋体" panose="02010609030101010101" charset="-122"/>
                          <a:cs typeface="新宋体" panose="02010609030101010101" charset="-122"/>
                        </a:rPr>
                        <a:t>,</a:t>
                      </a:r>
                      <a:r>
                        <a:rPr lang="zh-CN" altLang="en-US" sz="2200" b="1">
                          <a:solidFill>
                            <a:srgbClr val="000000"/>
                          </a:solidFill>
                          <a:latin typeface="新宋体" panose="02010609030101010101" charset="-122"/>
                          <a:ea typeface="新宋体" panose="02010609030101010101" charset="-122"/>
                          <a:cs typeface="新宋体" panose="02010609030101010101" charset="-122"/>
                        </a:rPr>
                        <a:t>维护主权的外交之路步履维艰。</a:t>
                      </a:r>
                      <a:endParaRPr lang="zh-CN" altLang="en-US"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462280">
                <a:tc>
                  <a:txBody>
                    <a:bodyPr/>
                    <a:p>
                      <a:pPr marL="107950" indent="0" algn="l" eaLnBrk="0" fontAlgn="base">
                        <a:lnSpc>
                          <a:spcPct val="100000"/>
                        </a:lnSpc>
                        <a:spcBef>
                          <a:spcPts val="0"/>
                        </a:spcBef>
                        <a:spcAft>
                          <a:spcPct val="0"/>
                        </a:spcAft>
                      </a:pPr>
                      <a:r>
                        <a:rPr lang="zh-CN" sz="2200" b="1">
                          <a:solidFill>
                            <a:srgbClr val="000000"/>
                          </a:solidFill>
                          <a:latin typeface="新宋体" panose="02010609030101010101" charset="-122"/>
                          <a:ea typeface="新宋体" panose="02010609030101010101" charset="-122"/>
                        </a:rPr>
                        <a:t>八国联军侵华后</a:t>
                      </a:r>
                      <a:endParaRPr lang="zh-CN" sz="22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7470" indent="0" algn="l" eaLnBrk="0" fontAlgn="base">
                        <a:lnSpc>
                          <a:spcPct val="100000"/>
                        </a:lnSpc>
                        <a:spcBef>
                          <a:spcPts val="5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改总理衙门为外务部</a:t>
                      </a:r>
                      <a:r>
                        <a:rPr lang="en-US" altLang="zh-CN" sz="2200" b="1">
                          <a:solidFill>
                            <a:srgbClr val="000000"/>
                          </a:solidFill>
                          <a:latin typeface="新宋体" panose="02010609030101010101" charset="-122"/>
                          <a:ea typeface="新宋体" panose="02010609030101010101" charset="-122"/>
                          <a:cs typeface="新宋体" panose="02010609030101010101" charset="-122"/>
                        </a:rPr>
                        <a:t>,</a:t>
                      </a:r>
                      <a:r>
                        <a:rPr lang="zh-CN" altLang="en-US" sz="2200" b="1">
                          <a:solidFill>
                            <a:srgbClr val="000000"/>
                          </a:solidFill>
                          <a:latin typeface="新宋体" panose="02010609030101010101" charset="-122"/>
                          <a:ea typeface="新宋体" panose="02010609030101010101" charset="-122"/>
                          <a:cs typeface="新宋体" panose="02010609030101010101" charset="-122"/>
                        </a:rPr>
                        <a:t>标志着近代中国外交体制的正式确立。</a:t>
                      </a:r>
                      <a:endParaRPr lang="zh-CN" altLang="en-US"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514985">
                <a:tc>
                  <a:txBody>
                    <a:bodyPr/>
                    <a:p>
                      <a:pPr marL="107950" indent="0" algn="l" eaLnBrk="0" fontAlgn="base">
                        <a:lnSpc>
                          <a:spcPct val="100000"/>
                        </a:lnSpc>
                        <a:spcBef>
                          <a:spcPts val="500"/>
                        </a:spcBef>
                        <a:buClrTx/>
                        <a:buSzTx/>
                        <a:buFontTx/>
                      </a:pPr>
                      <a:endParaRPr lang="zh-CN" sz="2200" b="1">
                        <a:solidFill>
                          <a:srgbClr val="000000"/>
                        </a:solidFill>
                        <a:latin typeface="新宋体" panose="02010609030101010101" charset="-122"/>
                        <a:ea typeface="新宋体" panose="02010609030101010101" charset="-122"/>
                      </a:endParaRPr>
                    </a:p>
                    <a:p>
                      <a:pPr marL="107950" indent="0" algn="l" eaLnBrk="0" fontAlgn="base">
                        <a:lnSpc>
                          <a:spcPct val="100000"/>
                        </a:lnSpc>
                        <a:spcBef>
                          <a:spcPts val="500"/>
                        </a:spcBef>
                        <a:buClrTx/>
                        <a:buSzTx/>
                        <a:buFontTx/>
                      </a:pPr>
                      <a:r>
                        <a:rPr lang="zh-CN" sz="2200" b="1">
                          <a:solidFill>
                            <a:srgbClr val="000000"/>
                          </a:solidFill>
                          <a:latin typeface="新宋体" panose="02010609030101010101" charset="-122"/>
                          <a:ea typeface="新宋体" panose="02010609030101010101" charset="-122"/>
                        </a:rPr>
                        <a:t>北洋政府</a:t>
                      </a:r>
                      <a:endParaRPr lang="zh-CN" sz="22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6200" indent="0" algn="l" eaLnBrk="0" fontAlgn="base">
                        <a:lnSpc>
                          <a:spcPts val="2440"/>
                        </a:lnSpc>
                        <a:spcBef>
                          <a:spcPts val="500"/>
                        </a:spcBef>
                        <a:buClrTx/>
                        <a:buSzTx/>
                        <a:buFontTx/>
                      </a:pPr>
                      <a:r>
                        <a:rPr lang="zh-CN" sz="2200" b="1">
                          <a:solidFill>
                            <a:srgbClr val="000000"/>
                          </a:solidFill>
                          <a:latin typeface="新宋体" panose="02010609030101010101" charset="-122"/>
                          <a:ea typeface="新宋体" panose="02010609030101010101" charset="-122"/>
                        </a:rPr>
                        <a:t>（1）1915年“二十一条”与“中日民四条约”;</a:t>
                      </a:r>
                      <a:endParaRPr lang="zh-CN" sz="2200" b="1">
                        <a:solidFill>
                          <a:srgbClr val="000000"/>
                        </a:solidFill>
                        <a:latin typeface="新宋体" panose="02010609030101010101" charset="-122"/>
                        <a:ea typeface="新宋体" panose="02010609030101010101" charset="-122"/>
                      </a:endParaRPr>
                    </a:p>
                    <a:p>
                      <a:pPr marL="76200" indent="0" algn="l" eaLnBrk="0" fontAlgn="base">
                        <a:lnSpc>
                          <a:spcPts val="2440"/>
                        </a:lnSpc>
                        <a:spcBef>
                          <a:spcPts val="500"/>
                        </a:spcBef>
                        <a:buClrTx/>
                        <a:buSzTx/>
                        <a:buFontTx/>
                      </a:pPr>
                      <a:r>
                        <a:rPr lang="zh-CN" sz="2200" b="1">
                          <a:solidFill>
                            <a:srgbClr val="000000"/>
                          </a:solidFill>
                          <a:latin typeface="新宋体" panose="02010609030101010101" charset="-122"/>
                          <a:ea typeface="新宋体" panose="02010609030101010101" charset="-122"/>
                        </a:rPr>
                        <a:t>（2）1917年参加一战;</a:t>
                      </a:r>
                      <a:endParaRPr lang="zh-CN" sz="2200" b="1">
                        <a:solidFill>
                          <a:srgbClr val="000000"/>
                        </a:solidFill>
                        <a:latin typeface="新宋体" panose="02010609030101010101" charset="-122"/>
                        <a:ea typeface="新宋体" panose="02010609030101010101" charset="-122"/>
                      </a:endParaRPr>
                    </a:p>
                    <a:p>
                      <a:pPr marL="76200" indent="0" algn="l" eaLnBrk="0" fontAlgn="base">
                        <a:lnSpc>
                          <a:spcPts val="2440"/>
                        </a:lnSpc>
                        <a:spcBef>
                          <a:spcPts val="500"/>
                        </a:spcBef>
                        <a:buClrTx/>
                        <a:buSzTx/>
                        <a:buFontTx/>
                      </a:pPr>
                      <a:r>
                        <a:rPr lang="zh-CN" sz="2200" b="1">
                          <a:solidFill>
                            <a:srgbClr val="000000"/>
                          </a:solidFill>
                          <a:latin typeface="新宋体" panose="02010609030101010101" charset="-122"/>
                          <a:ea typeface="新宋体" panose="02010609030101010101" charset="-122"/>
                        </a:rPr>
                        <a:t>（3）1919年参加巴黎和会与华盛顿会议;</a:t>
                      </a:r>
                      <a:endParaRPr lang="zh-CN" sz="2200" b="1">
                        <a:solidFill>
                          <a:srgbClr val="000000"/>
                        </a:solidFill>
                        <a:latin typeface="新宋体" panose="02010609030101010101" charset="-122"/>
                        <a:ea typeface="新宋体" panose="02010609030101010101" charset="-122"/>
                      </a:endParaRPr>
                    </a:p>
                    <a:p>
                      <a:pPr marL="76200" indent="0" algn="l" eaLnBrk="0" fontAlgn="base">
                        <a:lnSpc>
                          <a:spcPts val="2440"/>
                        </a:lnSpc>
                        <a:spcBef>
                          <a:spcPts val="500"/>
                        </a:spcBef>
                        <a:buClrTx/>
                        <a:buSzTx/>
                        <a:buFontTx/>
                      </a:pPr>
                      <a:r>
                        <a:rPr lang="zh-CN" sz="2200" b="1">
                          <a:solidFill>
                            <a:srgbClr val="000000"/>
                          </a:solidFill>
                          <a:latin typeface="新宋体" panose="02010609030101010101" charset="-122"/>
                          <a:ea typeface="新宋体" panose="02010609030101010101" charset="-122"/>
                        </a:rPr>
                        <a:t>（4）广州国民政府：革命外交，相继收回汉口、九江租界</a:t>
                      </a:r>
                      <a:endParaRPr lang="zh-CN" sz="22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
        <p:nvSpPr>
          <p:cNvPr id="7" name="矩形 6"/>
          <p:cNvSpPr/>
          <p:nvPr/>
        </p:nvSpPr>
        <p:spPr>
          <a:xfrm>
            <a:off x="565150" y="765175"/>
            <a:ext cx="11104245" cy="460375"/>
          </a:xfrm>
          <a:prstGeom prst="rect">
            <a:avLst/>
          </a:prstGeom>
        </p:spPr>
        <p:txBody>
          <a:bodyPr wrap="square">
            <a:spAutoFit/>
          </a:bodyPr>
          <a:p>
            <a:pPr marL="342900" indent="-342900" algn="ctr">
              <a:buFont typeface="Wingdings" panose="05000000000000000000" charset="0"/>
              <a:buChar char="p"/>
            </a:pPr>
            <a:r>
              <a:rPr lang="zh-CN" altLang="en-US" sz="2400" b="1" spc="150" dirty="0">
                <a:solidFill>
                  <a:srgbClr val="C00000"/>
                </a:solidFill>
                <a:latin typeface="微软雅黑" panose="020B0503020204020204" charset="-122"/>
                <a:ea typeface="微软雅黑" panose="020B0503020204020204" charset="-122"/>
              </a:rPr>
              <a:t>（三）</a:t>
            </a: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rPr>
              <a:t>知识回顾：晚清至民国时期外交的艰难发展与</a:t>
            </a:r>
            <a:r>
              <a:rPr lang="zh-CN" altLang="en-US" sz="2400" b="1" spc="150" dirty="0">
                <a:solidFill>
                  <a:srgbClr val="C00000"/>
                </a:solidFill>
                <a:latin typeface="微软雅黑" panose="020B0503020204020204" charset="-122"/>
                <a:ea typeface="微软雅黑" panose="020B0503020204020204" charset="-122"/>
              </a:rPr>
              <a:t>转型</a:t>
            </a:r>
            <a:endParaRPr lang="zh-CN" altLang="en-US" sz="2400" b="1" spc="150"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638175" y="750570"/>
            <a:ext cx="11104245" cy="460375"/>
          </a:xfrm>
          <a:prstGeom prst="rect">
            <a:avLst/>
          </a:prstGeom>
        </p:spPr>
        <p:txBody>
          <a:bodyPr wrap="square">
            <a:spAutoFit/>
          </a:bodyPr>
          <a:p>
            <a:pPr marL="342900" indent="-342900" algn="l">
              <a:buFont typeface="Wingdings" panose="05000000000000000000" charset="0"/>
              <a:buChar char="l"/>
            </a:pP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rPr>
              <a:t>中国外交从</a:t>
            </a:r>
            <a:r>
              <a:rPr lang="en-US" altLang="zh-CN" sz="2400" b="1" spc="150" dirty="0">
                <a:solidFill>
                  <a:srgbClr val="C00000"/>
                </a:solidFill>
                <a:latin typeface="微软雅黑" panose="020B0503020204020204" charset="-122"/>
                <a:ea typeface="微软雅黑" panose="020B0503020204020204" charset="-122"/>
              </a:rPr>
              <a:t>“</a:t>
            </a:r>
            <a:r>
              <a:rPr lang="zh-CN" altLang="en-US" sz="2400" b="1" spc="150" dirty="0">
                <a:solidFill>
                  <a:srgbClr val="C00000"/>
                </a:solidFill>
                <a:latin typeface="微软雅黑" panose="020B0503020204020204" charset="-122"/>
                <a:ea typeface="微软雅黑" panose="020B0503020204020204" charset="-122"/>
              </a:rPr>
              <a:t>朝贡体系</a:t>
            </a:r>
            <a:r>
              <a:rPr lang="en-US" altLang="zh-CN" sz="2400" b="1" spc="150" dirty="0">
                <a:solidFill>
                  <a:srgbClr val="C00000"/>
                </a:solidFill>
                <a:latin typeface="微软雅黑" panose="020B0503020204020204" charset="-122"/>
                <a:ea typeface="微软雅黑" panose="020B0503020204020204" charset="-122"/>
              </a:rPr>
              <a:t>”</a:t>
            </a:r>
            <a:r>
              <a:rPr lang="zh-CN" altLang="en-US" sz="2400" b="1" spc="150" dirty="0">
                <a:solidFill>
                  <a:srgbClr val="C00000"/>
                </a:solidFill>
                <a:latin typeface="微软雅黑" panose="020B0503020204020204" charset="-122"/>
                <a:ea typeface="微软雅黑" panose="020B0503020204020204" charset="-122"/>
              </a:rPr>
              <a:t>到</a:t>
            </a:r>
            <a:r>
              <a:rPr lang="en-US" altLang="zh-CN" sz="2400" b="1" spc="150" dirty="0">
                <a:solidFill>
                  <a:srgbClr val="C00000"/>
                </a:solidFill>
                <a:latin typeface="微软雅黑" panose="020B0503020204020204" charset="-122"/>
                <a:ea typeface="微软雅黑" panose="020B0503020204020204" charset="-122"/>
              </a:rPr>
              <a:t>“</a:t>
            </a:r>
            <a:r>
              <a:rPr lang="zh-CN" altLang="en-US" sz="2400" b="1" spc="150" dirty="0">
                <a:solidFill>
                  <a:srgbClr val="C00000"/>
                </a:solidFill>
                <a:latin typeface="微软雅黑" panose="020B0503020204020204" charset="-122"/>
                <a:ea typeface="微软雅黑" panose="020B0503020204020204" charset="-122"/>
              </a:rPr>
              <a:t>不平等条约体系</a:t>
            </a:r>
            <a:r>
              <a:rPr lang="en-US" altLang="zh-CN" sz="2400" b="1" spc="150" dirty="0">
                <a:solidFill>
                  <a:srgbClr val="C00000"/>
                </a:solidFill>
                <a:latin typeface="微软雅黑" panose="020B0503020204020204" charset="-122"/>
                <a:ea typeface="微软雅黑" panose="020B0503020204020204" charset="-122"/>
              </a:rPr>
              <a:t>”</a:t>
            </a:r>
            <a:endParaRPr lang="en-US" altLang="zh-CN" sz="2400" b="1" spc="150" dirty="0">
              <a:solidFill>
                <a:srgbClr val="C00000"/>
              </a:solidFill>
              <a:latin typeface="微软雅黑" panose="020B0503020204020204" charset="-122"/>
              <a:ea typeface="微软雅黑" panose="020B0503020204020204" charset="-122"/>
            </a:endParaRPr>
          </a:p>
        </p:txBody>
      </p:sp>
      <p:graphicFrame>
        <p:nvGraphicFramePr>
          <p:cNvPr id="4"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08080"/>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11" name="文本框 10"/>
          <p:cNvSpPr txBox="1"/>
          <p:nvPr/>
        </p:nvSpPr>
        <p:spPr bwMode="auto">
          <a:xfrm>
            <a:off x="3263900" y="6422390"/>
            <a:ext cx="8249920" cy="36830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rtlCol="0">
            <a:no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lvl="0" algn="l">
              <a:buClrTx/>
              <a:buSzTx/>
              <a:buFontTx/>
              <a:buNone/>
            </a:pPr>
            <a:r>
              <a:rPr lang="zh-CN" altLang="en-US" sz="2400" b="1">
                <a:latin typeface="黑体" panose="02010609060101010101" pitchFamily="49" charset="-122"/>
                <a:ea typeface="黑体" panose="02010609060101010101" pitchFamily="49" charset="-122"/>
                <a:sym typeface="宋体" panose="02010600030101010101" pitchFamily="2" charset="-122"/>
              </a:rPr>
              <a:t>外交官职业化</a:t>
            </a:r>
            <a:r>
              <a:rPr lang="en-US" altLang="zh-CN" sz="2400" b="1">
                <a:latin typeface="黑体" panose="02010609060101010101" pitchFamily="49" charset="-122"/>
                <a:ea typeface="黑体" panose="02010609060101010101" pitchFamily="49" charset="-122"/>
                <a:sym typeface="宋体" panose="02010600030101010101" pitchFamily="2" charset="-122"/>
              </a:rPr>
              <a:t>:</a:t>
            </a:r>
            <a:r>
              <a:rPr lang="zh-CN" altLang="en-US" sz="2400" b="1">
                <a:latin typeface="黑体" panose="02010609060101010101" pitchFamily="49" charset="-122"/>
                <a:ea typeface="黑体" panose="02010609060101010101" pitchFamily="49" charset="-122"/>
                <a:sym typeface="宋体" panose="02010600030101010101" pitchFamily="2" charset="-122"/>
              </a:rPr>
              <a:t>由传统士大夫到逐渐由新型知识分子担任</a:t>
            </a:r>
            <a:endParaRPr lang="zh-CN" altLang="en-US" sz="2400" b="1">
              <a:latin typeface="黑体" panose="02010609060101010101" pitchFamily="49" charset="-122"/>
              <a:ea typeface="黑体" panose="02010609060101010101" pitchFamily="49" charset="-122"/>
              <a:sym typeface="宋体" panose="02010600030101010101" pitchFamily="2" charset="-122"/>
            </a:endParaRPr>
          </a:p>
        </p:txBody>
      </p:sp>
      <p:pic>
        <p:nvPicPr>
          <p:cNvPr id="2" name="图片 1" descr="7b0a202020202266696c746572223a202239220a7d0a"/>
          <p:cNvPicPr>
            <a:picLocks noGrp="1" noChangeAspect="1"/>
          </p:cNvPicPr>
          <p:nvPr isPhoto="1">
            <p:custDataLst>
              <p:tags r:id="rId3"/>
            </p:custDataLst>
          </p:nvPr>
        </p:nvPicPr>
        <p:blipFill>
          <a:blip r:embed="rId4"/>
          <a:srcRect l="15968" t="10371" r="3065" b="12003"/>
          <a:stretch>
            <a:fillRect/>
          </a:stretch>
        </p:blipFill>
        <p:spPr bwMode="auto">
          <a:xfrm>
            <a:off x="1483995" y="1210945"/>
            <a:ext cx="6803390" cy="275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p:nvPr>
            <p:custDataLst>
              <p:tags r:id="rId5"/>
            </p:custDataLst>
          </p:nvPr>
        </p:nvSpPr>
        <p:spPr>
          <a:xfrm>
            <a:off x="466090" y="4723130"/>
            <a:ext cx="965835" cy="544830"/>
          </a:xfrm>
          <a:prstGeom prst="rect">
            <a:avLst/>
          </a:prstGeom>
          <a:solidFill>
            <a:srgbClr val="FFFFFF"/>
          </a:solidFill>
          <a:ln w="12700" cap="flat" cmpd="sng" algn="ctr">
            <a:noFill/>
            <a:prstDash val="solid"/>
            <a:miter lim="800000"/>
          </a:ln>
          <a:effectLst/>
        </p:spPr>
        <p:txBody>
          <a:bodyPr>
            <a:noAutofit/>
          </a:bodyPr>
          <a:lstStyle/>
          <a:p>
            <a:pPr>
              <a:defRPr/>
            </a:pPr>
            <a:r>
              <a:rPr lang="zh-CN" altLang="en-US" sz="2400" b="1">
                <a:solidFill>
                  <a:srgbClr val="4A0DF7"/>
                </a:solidFill>
                <a:latin typeface="黑体" panose="02010609060101010101" pitchFamily="49" charset="-122"/>
                <a:ea typeface="黑体" panose="02010609060101010101" pitchFamily="49" charset="-122"/>
              </a:rPr>
              <a:t>外交近代化</a:t>
            </a:r>
            <a:endParaRPr lang="zh-CN" altLang="en-US" sz="2400" b="1">
              <a:solidFill>
                <a:srgbClr val="4A0DF7"/>
              </a:solidFill>
              <a:latin typeface="黑体" panose="02010609060101010101" pitchFamily="49" charset="-122"/>
              <a:ea typeface="黑体" panose="02010609060101010101" pitchFamily="49" charset="-122"/>
            </a:endParaRPr>
          </a:p>
        </p:txBody>
      </p:sp>
      <p:sp>
        <p:nvSpPr>
          <p:cNvPr id="12" name="右箭头 11"/>
          <p:cNvSpPr>
            <a:spLocks noChangeArrowheads="1"/>
          </p:cNvSpPr>
          <p:nvPr>
            <p:custDataLst>
              <p:tags r:id="rId6"/>
            </p:custDataLst>
          </p:nvPr>
        </p:nvSpPr>
        <p:spPr bwMode="auto">
          <a:xfrm>
            <a:off x="1483995" y="5022850"/>
            <a:ext cx="1512570" cy="92075"/>
          </a:xfrm>
          <a:prstGeom prst="rightArrow">
            <a:avLst>
              <a:gd name="adj1" fmla="val 50000"/>
              <a:gd name="adj2" fmla="val 49748"/>
            </a:avLst>
          </a:prstGeom>
          <a:solidFill>
            <a:srgbClr val="BBE0E3"/>
          </a:solidFill>
          <a:ln w="9525" algn="ctr">
            <a:solidFill>
              <a:srgbClr val="000000"/>
            </a:solidFill>
            <a:round/>
          </a:ln>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a:spcBef>
                <a:spcPct val="0"/>
              </a:spcBef>
              <a:buFontTx/>
              <a:buNone/>
            </a:pPr>
            <a:endParaRPr lang="zh-CN" altLang="en-US" sz="2400">
              <a:latin typeface="Calibri" panose="020F0502020204030204" charset="0"/>
            </a:endParaRPr>
          </a:p>
        </p:txBody>
      </p:sp>
      <p:sp>
        <p:nvSpPr>
          <p:cNvPr id="13" name="左大括号 12"/>
          <p:cNvSpPr/>
          <p:nvPr>
            <p:custDataLst>
              <p:tags r:id="rId7"/>
            </p:custDataLst>
          </p:nvPr>
        </p:nvSpPr>
        <p:spPr bwMode="auto">
          <a:xfrm>
            <a:off x="3075305" y="4138930"/>
            <a:ext cx="180975" cy="2719070"/>
          </a:xfrm>
          <a:prstGeom prst="leftBrace">
            <a:avLst>
              <a:gd name="adj1" fmla="val 0"/>
              <a:gd name="adj2" fmla="val 50000"/>
            </a:avLst>
          </a:prstGeom>
          <a:ln w="31750" cap="rnd">
            <a:solidFill>
              <a:schemeClr val="accent1"/>
            </a:solidFill>
            <a:round/>
            <a:headEnd type="none" w="med" len="med"/>
            <a:tailEnd type="none" w="med" len="med"/>
          </a:ln>
        </p:spPr>
        <p:style>
          <a:lnRef idx="0">
            <a:srgbClr val="FFFFFF"/>
          </a:lnRef>
          <a:fillRef idx="0">
            <a:srgbClr val="FFFFFF"/>
          </a:fillRef>
          <a:effectRef idx="0">
            <a:srgbClr val="FFFFFF"/>
          </a:effectRef>
          <a:fontRef idx="minor">
            <a:schemeClr val="tx1"/>
          </a:fontRef>
        </p:style>
        <p:txBody>
          <a:bodyPr/>
          <a:lstStyle/>
          <a:p>
            <a:pPr>
              <a:buFont typeface="Arial" panose="020B0604020202020204" pitchFamily="34" charset="0"/>
              <a:buNone/>
              <a:defRPr/>
            </a:pPr>
            <a:endParaRPr lang="zh-CN" altLang="en-US">
              <a:solidFill>
                <a:srgbClr val="000000"/>
              </a:solidFill>
              <a:latin typeface="Calibri" panose="020F0502020204030204" charset="0"/>
              <a:ea typeface="宋体" panose="02010600030101010101" pitchFamily="2" charset="-122"/>
            </a:endParaRPr>
          </a:p>
        </p:txBody>
      </p:sp>
      <p:sp>
        <p:nvSpPr>
          <p:cNvPr id="14" name="TextBox 5"/>
          <p:cNvSpPr txBox="1">
            <a:spLocks noChangeArrowheads="1"/>
          </p:cNvSpPr>
          <p:nvPr>
            <p:custDataLst>
              <p:tags r:id="rId8"/>
            </p:custDataLst>
          </p:nvPr>
        </p:nvSpPr>
        <p:spPr bwMode="auto">
          <a:xfrm>
            <a:off x="3247390" y="4028440"/>
            <a:ext cx="5593715" cy="3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a:spcBef>
                <a:spcPct val="0"/>
              </a:spcBef>
              <a:buFontTx/>
              <a:buNone/>
            </a:pPr>
            <a:r>
              <a:rPr lang="zh-CN" altLang="en-US" sz="2400" b="1">
                <a:latin typeface="黑体" panose="02010609060101010101" pitchFamily="49" charset="-122"/>
                <a:ea typeface="黑体" panose="02010609060101010101" pitchFamily="49" charset="-122"/>
              </a:rPr>
              <a:t>外交机制：总理衙门及驻外机构设立</a:t>
            </a:r>
            <a:endParaRPr lang="zh-CN" altLang="en-US" sz="2400" b="1">
              <a:latin typeface="黑体" panose="02010609060101010101" pitchFamily="49" charset="-122"/>
              <a:ea typeface="黑体" panose="02010609060101010101" pitchFamily="49" charset="-122"/>
            </a:endParaRPr>
          </a:p>
        </p:txBody>
      </p:sp>
      <p:sp>
        <p:nvSpPr>
          <p:cNvPr id="15" name="TextBox 6"/>
          <p:cNvSpPr txBox="1">
            <a:spLocks noChangeArrowheads="1"/>
          </p:cNvSpPr>
          <p:nvPr>
            <p:custDataLst>
              <p:tags r:id="rId9"/>
            </p:custDataLst>
          </p:nvPr>
        </p:nvSpPr>
        <p:spPr bwMode="auto">
          <a:xfrm>
            <a:off x="3257550" y="4474845"/>
            <a:ext cx="5984875" cy="54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a:spcBef>
                <a:spcPct val="0"/>
              </a:spcBef>
              <a:buFontTx/>
              <a:buNone/>
            </a:pPr>
            <a:r>
              <a:rPr lang="zh-CN" altLang="en-US" sz="2400" b="1">
                <a:latin typeface="黑体" panose="02010609060101010101" pitchFamily="49" charset="-122"/>
                <a:ea typeface="黑体" panose="02010609060101010101" pitchFamily="49" charset="-122"/>
              </a:rPr>
              <a:t>外交观念：谈判意识和条约意识；从“夷”到“洋”</a:t>
            </a:r>
            <a:endParaRPr lang="zh-CN" altLang="en-US" sz="2400" b="1">
              <a:latin typeface="黑体" panose="02010609060101010101" pitchFamily="49" charset="-122"/>
              <a:ea typeface="黑体" panose="02010609060101010101" pitchFamily="49" charset="-122"/>
            </a:endParaRPr>
          </a:p>
        </p:txBody>
      </p:sp>
      <p:sp>
        <p:nvSpPr>
          <p:cNvPr id="16" name="TextBox 7"/>
          <p:cNvSpPr txBox="1">
            <a:spLocks noChangeArrowheads="1"/>
          </p:cNvSpPr>
          <p:nvPr>
            <p:custDataLst>
              <p:tags r:id="rId10"/>
            </p:custDataLst>
          </p:nvPr>
        </p:nvSpPr>
        <p:spPr bwMode="auto">
          <a:xfrm>
            <a:off x="3247390" y="5250815"/>
            <a:ext cx="5616575" cy="3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a:spcBef>
                <a:spcPct val="0"/>
              </a:spcBef>
              <a:buFontTx/>
              <a:buNone/>
            </a:pPr>
            <a:r>
              <a:rPr lang="zh-CN" altLang="en-US" sz="2400" b="1">
                <a:latin typeface="黑体" panose="02010609060101010101" pitchFamily="49" charset="-122"/>
                <a:ea typeface="黑体" panose="02010609060101010101" pitchFamily="49" charset="-122"/>
              </a:rPr>
              <a:t>人员往来：外派使节和留学生</a:t>
            </a:r>
            <a:endParaRPr lang="zh-CN" altLang="en-US" sz="2400" b="1">
              <a:latin typeface="黑体" panose="02010609060101010101" pitchFamily="49" charset="-122"/>
              <a:ea typeface="黑体" panose="02010609060101010101" pitchFamily="49" charset="-122"/>
            </a:endParaRPr>
          </a:p>
        </p:txBody>
      </p:sp>
      <p:sp>
        <p:nvSpPr>
          <p:cNvPr id="17" name="右大括号 16"/>
          <p:cNvSpPr/>
          <p:nvPr>
            <p:custDataLst>
              <p:tags r:id="rId11"/>
            </p:custDataLst>
          </p:nvPr>
        </p:nvSpPr>
        <p:spPr bwMode="auto">
          <a:xfrm>
            <a:off x="9061450" y="4213225"/>
            <a:ext cx="249555" cy="2331085"/>
          </a:xfrm>
          <a:prstGeom prst="rightBrace">
            <a:avLst>
              <a:gd name="adj1" fmla="val 8333"/>
              <a:gd name="adj2" fmla="val 46118"/>
            </a:avLst>
          </a:prstGeom>
          <a:ln w="31750" cap="rnd">
            <a:solidFill>
              <a:schemeClr val="accent1"/>
            </a:solidFill>
            <a:round/>
            <a:headEnd type="none" w="med" len="med"/>
            <a:tailEnd type="none" w="med" len="med"/>
          </a:ln>
        </p:spPr>
        <p:style>
          <a:lnRef idx="0">
            <a:srgbClr val="FFFFFF"/>
          </a:lnRef>
          <a:fillRef idx="0">
            <a:srgbClr val="FFFFFF"/>
          </a:fillRef>
          <a:effectRef idx="0">
            <a:srgbClr val="FFFFFF"/>
          </a:effectRef>
          <a:fontRef idx="minor">
            <a:schemeClr val="tx1"/>
          </a:fontRef>
        </p:style>
        <p:txBody>
          <a:bodyPr/>
          <a:lstStyle/>
          <a:p>
            <a:pPr>
              <a:buFont typeface="Arial" panose="020B0604020202020204" pitchFamily="34" charset="0"/>
              <a:buNone/>
              <a:defRPr/>
            </a:pPr>
            <a:endParaRPr lang="zh-CN" altLang="en-US">
              <a:solidFill>
                <a:srgbClr val="000000"/>
              </a:solidFill>
              <a:latin typeface="Calibri" panose="020F0502020204030204" charset="0"/>
              <a:ea typeface="宋体" panose="02010600030101010101" pitchFamily="2" charset="-122"/>
            </a:endParaRPr>
          </a:p>
        </p:txBody>
      </p:sp>
      <p:sp>
        <p:nvSpPr>
          <p:cNvPr id="18" name="TextBox 9"/>
          <p:cNvSpPr txBox="1">
            <a:spLocks noChangeArrowheads="1"/>
          </p:cNvSpPr>
          <p:nvPr>
            <p:custDataLst>
              <p:tags r:id="rId12"/>
            </p:custDataLst>
          </p:nvPr>
        </p:nvSpPr>
        <p:spPr bwMode="auto">
          <a:xfrm>
            <a:off x="9225280" y="5010150"/>
            <a:ext cx="936625" cy="3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a:spcBef>
                <a:spcPct val="0"/>
              </a:spcBef>
              <a:buFontTx/>
              <a:buNone/>
            </a:pPr>
            <a:r>
              <a:rPr lang="zh-CN" altLang="en-US" sz="2400" b="1">
                <a:latin typeface="黑体" panose="02010609060101010101" pitchFamily="49" charset="-122"/>
                <a:ea typeface="黑体" panose="02010609060101010101" pitchFamily="49" charset="-122"/>
              </a:rPr>
              <a:t>特点</a:t>
            </a:r>
            <a:endParaRPr lang="zh-CN" altLang="en-US" sz="2400" b="1">
              <a:latin typeface="黑体" panose="02010609060101010101" pitchFamily="49" charset="-122"/>
              <a:ea typeface="黑体" panose="02010609060101010101" pitchFamily="49" charset="-122"/>
            </a:endParaRPr>
          </a:p>
        </p:txBody>
      </p:sp>
      <p:sp>
        <p:nvSpPr>
          <p:cNvPr id="19" name="左大括号 18"/>
          <p:cNvSpPr/>
          <p:nvPr>
            <p:custDataLst>
              <p:tags r:id="rId13"/>
            </p:custDataLst>
          </p:nvPr>
        </p:nvSpPr>
        <p:spPr bwMode="auto">
          <a:xfrm>
            <a:off x="10039350" y="4600575"/>
            <a:ext cx="144780" cy="1152525"/>
          </a:xfrm>
          <a:prstGeom prst="leftBrace">
            <a:avLst/>
          </a:prstGeom>
          <a:noFill/>
          <a:ln w="19050" cap="flat" cmpd="sng" algn="ctr">
            <a:solidFill>
              <a:srgbClr val="000000"/>
            </a:solidFill>
            <a:prstDash val="solid"/>
            <a:miter lim="800000"/>
            <a:headEnd type="none" w="med" len="med"/>
            <a:tailEnd type="none" w="med" len="med"/>
          </a:ln>
          <a:effectLst/>
        </p:spPr>
        <p:txBody>
          <a:bodyPr/>
          <a:lstStyle/>
          <a:p>
            <a:pPr>
              <a:buFont typeface="Arial" panose="020B0604020202020204" pitchFamily="34" charset="0"/>
              <a:buNone/>
              <a:defRPr/>
            </a:pPr>
            <a:endParaRPr lang="zh-CN" altLang="en-US" sz="2400">
              <a:solidFill>
                <a:srgbClr val="000000"/>
              </a:solidFill>
              <a:latin typeface="Calibri" panose="020F0502020204030204" charset="0"/>
              <a:ea typeface="宋体" panose="02010600030101010101" pitchFamily="2" charset="-122"/>
            </a:endParaRPr>
          </a:p>
        </p:txBody>
      </p:sp>
      <p:sp>
        <p:nvSpPr>
          <p:cNvPr id="20" name="TextBox 11"/>
          <p:cNvSpPr txBox="1">
            <a:spLocks noChangeArrowheads="1"/>
          </p:cNvSpPr>
          <p:nvPr>
            <p:custDataLst>
              <p:tags r:id="rId14"/>
            </p:custDataLst>
          </p:nvPr>
        </p:nvSpPr>
        <p:spPr bwMode="auto">
          <a:xfrm>
            <a:off x="10161905" y="4549775"/>
            <a:ext cx="2112645" cy="54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a:spcBef>
                <a:spcPct val="0"/>
              </a:spcBef>
              <a:buFontTx/>
              <a:buNone/>
            </a:pPr>
            <a:r>
              <a:rPr lang="zh-CN" altLang="en-US" sz="2400" b="1" smtClean="0">
                <a:latin typeface="黑体" panose="02010609060101010101" pitchFamily="49" charset="-122"/>
                <a:ea typeface="黑体" panose="02010609060101010101" pitchFamily="49" charset="-122"/>
              </a:rPr>
              <a:t>从被动到主动</a:t>
            </a:r>
            <a:endParaRPr lang="zh-CN" altLang="en-US" sz="2400" b="1" smtClean="0">
              <a:latin typeface="黑体" panose="02010609060101010101" pitchFamily="49" charset="-122"/>
              <a:ea typeface="黑体" panose="02010609060101010101" pitchFamily="49" charset="-122"/>
            </a:endParaRPr>
          </a:p>
        </p:txBody>
      </p:sp>
      <p:sp>
        <p:nvSpPr>
          <p:cNvPr id="21" name="TextBox 12"/>
          <p:cNvSpPr txBox="1">
            <a:spLocks noChangeArrowheads="1"/>
          </p:cNvSpPr>
          <p:nvPr>
            <p:custDataLst>
              <p:tags r:id="rId15"/>
            </p:custDataLst>
          </p:nvPr>
        </p:nvSpPr>
        <p:spPr bwMode="auto">
          <a:xfrm>
            <a:off x="10184130" y="5199380"/>
            <a:ext cx="2209800" cy="54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a:spcBef>
                <a:spcPct val="0"/>
              </a:spcBef>
              <a:buFontTx/>
              <a:buNone/>
            </a:pPr>
            <a:r>
              <a:rPr lang="zh-CN" altLang="en-US" sz="2400" b="1">
                <a:latin typeface="黑体" panose="02010609060101010101" pitchFamily="49" charset="-122"/>
                <a:ea typeface="黑体" panose="02010609060101010101" pitchFamily="49" charset="-122"/>
              </a:rPr>
              <a:t>新旧观念交织</a:t>
            </a:r>
            <a:endParaRPr lang="zh-CN" altLang="en-US" sz="2400" b="1">
              <a:latin typeface="黑体" panose="02010609060101010101" pitchFamily="49" charset="-122"/>
              <a:ea typeface="黑体" panose="02010609060101010101" pitchFamily="49" charset="-122"/>
            </a:endParaRPr>
          </a:p>
        </p:txBody>
      </p:sp>
      <p:sp>
        <p:nvSpPr>
          <p:cNvPr id="22" name="TextBox 15"/>
          <p:cNvSpPr txBox="1">
            <a:spLocks noChangeArrowheads="1"/>
          </p:cNvSpPr>
          <p:nvPr>
            <p:custDataLst>
              <p:tags r:id="rId16"/>
            </p:custDataLst>
          </p:nvPr>
        </p:nvSpPr>
        <p:spPr bwMode="auto">
          <a:xfrm>
            <a:off x="1229995" y="5111750"/>
            <a:ext cx="181991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a:spcBef>
                <a:spcPct val="0"/>
              </a:spcBef>
              <a:buFontTx/>
              <a:buNone/>
            </a:pPr>
            <a:r>
              <a:rPr lang="zh-CN" altLang="en-US" sz="2400" b="1">
                <a:solidFill>
                  <a:srgbClr val="002060"/>
                </a:solidFill>
              </a:rPr>
              <a:t>由朝贡外交向近代条约外交的艰难转变</a:t>
            </a:r>
            <a:endParaRPr lang="zh-CN" altLang="en-US" sz="2400" b="1">
              <a:solidFill>
                <a:srgbClr val="002060"/>
              </a:solidFill>
            </a:endParaRPr>
          </a:p>
        </p:txBody>
      </p:sp>
      <p:sp>
        <p:nvSpPr>
          <p:cNvPr id="24" name="文本框 23"/>
          <p:cNvSpPr txBox="1"/>
          <p:nvPr/>
        </p:nvSpPr>
        <p:spPr bwMode="auto">
          <a:xfrm>
            <a:off x="3261995" y="5641975"/>
            <a:ext cx="6040120" cy="36830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rtlCol="0">
            <a:no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lvl="0" algn="l">
              <a:buClrTx/>
              <a:buSzTx/>
              <a:buFontTx/>
              <a:buNone/>
            </a:pPr>
            <a:r>
              <a:rPr lang="zh-CN" altLang="en-US" sz="2400" b="1">
                <a:latin typeface="黑体" panose="02010609060101010101" pitchFamily="49" charset="-122"/>
                <a:ea typeface="黑体" panose="02010609060101010101" pitchFamily="49" charset="-122"/>
                <a:sym typeface="+mn-ea"/>
              </a:rPr>
              <a:t>外交手段</a:t>
            </a:r>
            <a:r>
              <a:rPr lang="zh-CN" altLang="en-US" sz="2400" b="1">
                <a:latin typeface="黑体" panose="02010609060101010101" pitchFamily="49" charset="-122"/>
                <a:ea typeface="黑体" panose="02010609060101010101" pitchFamily="49" charset="-122"/>
                <a:sym typeface="+mn-ea"/>
              </a:rPr>
              <a:t>：遵循国际外交惯例，谈判意识和条约意识增强</a:t>
            </a:r>
            <a:r>
              <a:rPr lang="zh-CN" altLang="en-US" sz="2400" b="1">
                <a:latin typeface="黑体" panose="02010609060101010101" pitchFamily="49" charset="-122"/>
                <a:ea typeface="黑体" panose="02010609060101010101" pitchFamily="49" charset="-122"/>
                <a:sym typeface="+mn-ea"/>
              </a:rPr>
              <a:t>用国际法解决外交问题</a:t>
            </a:r>
            <a:endParaRPr lang="zh-CN" altLang="en-US" sz="2400" b="1">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linds(horizont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linds(horizont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13" grpId="0" bldLvl="0" animBg="1"/>
      <p:bldP spid="14" grpId="0"/>
      <p:bldP spid="15" grpId="0"/>
      <p:bldP spid="16" grpId="0"/>
      <p:bldP spid="17" grpId="0" bldLvl="0" animBg="1"/>
      <p:bldP spid="18" grpId="0"/>
      <p:bldP spid="19" grpId="0" bldLvl="0" animBg="1"/>
      <p:bldP spid="20" grpId="0"/>
      <p:bldP spid="21" grpId="0"/>
      <p:bldP spid="22" grpId="0"/>
      <p:bldP spid="24" grpId="0"/>
      <p:bldP spid="24" grpId="1"/>
      <p:bldP spid="11" grpId="0"/>
      <p:bldP spid="11" grpId="1"/>
    </p:bldLst>
  </p:timing>
</p:sld>
</file>

<file path=ppt/slides/slide3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283845" y="1353185"/>
            <a:ext cx="11347450" cy="5658485"/>
          </a:xfrm>
          <a:prstGeom prst="rect">
            <a:avLst/>
          </a:prstGeom>
          <a:noFill/>
        </p:spPr>
        <p:txBody>
          <a:bodyPr wrap="square" rtlCol="0" anchor="t">
            <a:spAutoFit/>
          </a:bodyPr>
          <a:p>
            <a:r>
              <a:rPr lang="en-US" altLang="zh-CN" sz="2400" b="1">
                <a:latin typeface="新宋体" panose="02010609030101010101" charset="-122"/>
                <a:ea typeface="新宋体" panose="02010609030101010101" charset="-122"/>
                <a:cs typeface="新宋体" panose="02010609030101010101" charset="-122"/>
                <a:sym typeface="+mn-ea"/>
              </a:rPr>
              <a:t> 10.</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2024·</a:t>
            </a:r>
            <a:r>
              <a:rPr lang="zh-CN" altLang="en-US" sz="2400" b="1">
                <a:latin typeface="新宋体" panose="02010609030101010101" charset="-122"/>
                <a:ea typeface="新宋体" panose="02010609030101010101" charset="-122"/>
                <a:cs typeface="新宋体" panose="02010609030101010101" charset="-122"/>
              </a:rPr>
              <a:t>湖北卷）近代中国第一代外交官郭嵩焘等多是传统科举出身，不谙外语，了解西方有限；第二代外交官陆征祥等基本出身于同文馆、广方言馆等，外语能力尚可，相对了解西方；第三代外交官顾维钧等基本都有海外留学经历，外语娴熟，非常了解西方。这种演变（</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a:t>
            </a:r>
            <a:endParaRPr lang="zh-CN" altLang="en-US"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A</a:t>
            </a:r>
            <a:r>
              <a:rPr lang="zh-CN" altLang="en-US" sz="2400" b="1">
                <a:latin typeface="新宋体" panose="02010609030101010101" charset="-122"/>
                <a:ea typeface="新宋体" panose="02010609030101010101" charset="-122"/>
                <a:cs typeface="新宋体" panose="02010609030101010101" charset="-122"/>
              </a:rPr>
              <a:t>．受益于民主革命思想的深化</a:t>
            </a:r>
            <a:r>
              <a:rPr lang="en-US" altLang="zh-CN" sz="2400" b="1">
                <a:latin typeface="新宋体" panose="02010609030101010101" charset="-122"/>
                <a:ea typeface="新宋体" panose="02010609030101010101" charset="-122"/>
                <a:cs typeface="新宋体" panose="02010609030101010101" charset="-122"/>
              </a:rPr>
              <a:t>	         B</a:t>
            </a:r>
            <a:r>
              <a:rPr lang="zh-CN" altLang="en-US" sz="2400" b="1">
                <a:latin typeface="新宋体" panose="02010609030101010101" charset="-122"/>
                <a:ea typeface="新宋体" panose="02010609030101010101" charset="-122"/>
                <a:cs typeface="新宋体" panose="02010609030101010101" charset="-122"/>
              </a:rPr>
              <a:t>．促成近代中外关系的平等</a:t>
            </a:r>
            <a:endParaRPr lang="zh-CN" altLang="en-US"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C</a:t>
            </a:r>
            <a:r>
              <a:rPr lang="zh-CN" altLang="en-US" sz="2400" b="1">
                <a:latin typeface="新宋体" panose="02010609030101010101" charset="-122"/>
                <a:ea typeface="新宋体" panose="02010609030101010101" charset="-122"/>
                <a:cs typeface="新宋体" panose="02010609030101010101" charset="-122"/>
              </a:rPr>
              <a:t>．体现中国外交的近代化趋向</a:t>
            </a:r>
            <a:r>
              <a:rPr lang="en-US" altLang="zh-CN" sz="2400" b="1">
                <a:latin typeface="新宋体" panose="02010609030101010101" charset="-122"/>
                <a:ea typeface="新宋体" panose="02010609030101010101" charset="-122"/>
                <a:cs typeface="新宋体" panose="02010609030101010101" charset="-122"/>
              </a:rPr>
              <a:t>	         D</a:t>
            </a:r>
            <a:r>
              <a:rPr lang="zh-CN" altLang="en-US" sz="2400" b="1">
                <a:latin typeface="新宋体" panose="02010609030101010101" charset="-122"/>
                <a:ea typeface="新宋体" panose="02010609030101010101" charset="-122"/>
                <a:cs typeface="新宋体" panose="02010609030101010101" charset="-122"/>
              </a:rPr>
              <a:t>．适应晚清政治体制的变革</a:t>
            </a:r>
            <a:endParaRPr lang="zh-CN" altLang="en-US" sz="2400" b="1">
              <a:latin typeface="新宋体" panose="02010609030101010101" charset="-122"/>
              <a:ea typeface="新宋体" panose="02010609030101010101" charset="-122"/>
              <a:cs typeface="新宋体" panose="02010609030101010101" charset="-122"/>
            </a:endParaRPr>
          </a:p>
          <a:p>
            <a:endParaRPr lang="zh-CN" altLang="en-US" sz="2400" b="1">
              <a:latin typeface="新宋体" panose="02010609030101010101" charset="-122"/>
              <a:ea typeface="新宋体" panose="02010609030101010101" charset="-122"/>
              <a:cs typeface="新宋体" panose="02010609030101010101" charset="-122"/>
            </a:endParaRPr>
          </a:p>
          <a:p>
            <a:pPr marL="18415" indent="0" algn="l" defTabSz="266700" eaLnBrk="0" fontAlgn="base">
              <a:lnSpc>
                <a:spcPct val="111000"/>
              </a:lnSpc>
              <a:spcBef>
                <a:spcPts val="40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11.</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2023·</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河北高考</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·6</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）中英《北京条约》的签订打破了清政府不与外国在京谈判和订约的惯例，且条约规定：</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（清朝皇帝）允于即日降谕京外各省督抚大吏，将此原约及续约各条发抄给阅，并令刊刻，悬布通衢，咸使知悉。</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而对布告条约谕令，部分地方官员持消极抵触心态。由此可知，当时</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18415" indent="0" algn="l" defTabSz="266700" eaLnBrk="0" fontAlgn="base">
              <a:lnSpc>
                <a:spcPct val="111000"/>
              </a:lnSpc>
              <a:spcBef>
                <a:spcPts val="40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地方对中央离心力增强</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B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统治集团试图挽救国家颓势</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18415" indent="0" algn="l" defTabSz="266700" eaLnBrk="0" fontAlgn="base">
              <a:lnSpc>
                <a:spcPct val="111000"/>
              </a:lnSpc>
              <a:spcBef>
                <a:spcPts val="40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C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英国在华势力范围扩大</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D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清廷对外关系在阵痛中转变</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a:t>
            </a:r>
            <a:endParaRPr lang="en-US" altLang="zh-CN" sz="2400" b="1">
              <a:latin typeface="新宋体" panose="02010609030101010101" charset="-122"/>
              <a:ea typeface="新宋体" panose="02010609030101010101" charset="-122"/>
              <a:cs typeface="新宋体" panose="02010609030101010101" charset="-122"/>
            </a:endParaRPr>
          </a:p>
          <a:p>
            <a:endParaRPr lang="en-US" altLang="zh-CN" sz="2400" b="1">
              <a:latin typeface="新宋体" panose="02010609030101010101" charset="-122"/>
              <a:ea typeface="新宋体" panose="02010609030101010101" charset="-122"/>
              <a:cs typeface="新宋体" panose="02010609030101010101" charset="-122"/>
            </a:endParaRPr>
          </a:p>
        </p:txBody>
      </p:sp>
      <p:sp>
        <p:nvSpPr>
          <p:cNvPr id="11" name="文本框 10"/>
          <p:cNvSpPr txBox="1"/>
          <p:nvPr/>
        </p:nvSpPr>
        <p:spPr>
          <a:xfrm>
            <a:off x="1210945" y="6544310"/>
            <a:ext cx="4064000" cy="368300"/>
          </a:xfrm>
          <a:prstGeom prst="rect">
            <a:avLst/>
          </a:prstGeom>
          <a:noFill/>
        </p:spPr>
        <p:txBody>
          <a:bodyPr wrap="square" rtlCol="0">
            <a:spAutoFit/>
          </a:bodyPr>
          <a:p>
            <a:endParaRPr lang="zh-CN" altLang="en-US"/>
          </a:p>
        </p:txBody>
      </p:sp>
      <p:sp>
        <p:nvSpPr>
          <p:cNvPr id="8" name="文本框 7"/>
          <p:cNvSpPr txBox="1"/>
          <p:nvPr/>
        </p:nvSpPr>
        <p:spPr>
          <a:xfrm>
            <a:off x="10789285" y="2370455"/>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C</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4" name="文本框 3"/>
          <p:cNvSpPr txBox="1"/>
          <p:nvPr/>
        </p:nvSpPr>
        <p:spPr>
          <a:xfrm>
            <a:off x="7219315" y="780415"/>
            <a:ext cx="2869565" cy="460375"/>
          </a:xfrm>
          <a:prstGeom prst="rect">
            <a:avLst/>
          </a:prstGeom>
          <a:solidFill>
            <a:schemeClr val="accent3">
              <a:lumMod val="20000"/>
              <a:lumOff val="80000"/>
            </a:schemeClr>
          </a:solidFill>
        </p:spPr>
        <p:txBody>
          <a:bodyPr wrap="square" rtlCol="0">
            <a:spAutoFit/>
          </a:bodyPr>
          <a:p>
            <a:r>
              <a:rPr lang="zh-CN" altLang="en-US" sz="2400">
                <a:latin typeface="黑体" panose="02010609060101010101" pitchFamily="49" charset="-122"/>
                <a:ea typeface="黑体" panose="02010609060101010101" pitchFamily="49" charset="-122"/>
                <a:cs typeface="黑体" panose="02010609060101010101" pitchFamily="49" charset="-122"/>
              </a:rPr>
              <a:t>外交向</a:t>
            </a:r>
            <a:r>
              <a:rPr lang="zh-CN" altLang="en-US" sz="2400">
                <a:latin typeface="黑体" panose="02010609060101010101" pitchFamily="49" charset="-122"/>
                <a:ea typeface="黑体" panose="02010609060101010101" pitchFamily="49" charset="-122"/>
                <a:cs typeface="黑体" panose="02010609060101010101" pitchFamily="49" charset="-122"/>
              </a:rPr>
              <a:t>近代化转型</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12" name="文本框 11"/>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考向二</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列强侵华背景下中国的</a:t>
            </a:r>
            <a:r>
              <a:rPr lang="zh-CN" altLang="en-US" sz="2400" b="1" dirty="0">
                <a:solidFill>
                  <a:srgbClr val="C00000"/>
                </a:solidFill>
                <a:latin typeface="微软雅黑" panose="020B0503020204020204" charset="-122"/>
                <a:ea typeface="微软雅黑" panose="020B0503020204020204" charset="-122"/>
                <a:sym typeface="+mn-ea"/>
              </a:rPr>
              <a:t>政治转型</a:t>
            </a:r>
            <a:endParaRPr lang="en-US" altLang="zh-CN" sz="2400" b="1" dirty="0">
              <a:solidFill>
                <a:srgbClr val="C00000"/>
              </a:solidFill>
              <a:latin typeface="微软雅黑" panose="020B0503020204020204" charset="-122"/>
              <a:ea typeface="微软雅黑" panose="020B0503020204020204" charset="-122"/>
              <a:sym typeface="+mn-ea"/>
            </a:endParaRPr>
          </a:p>
        </p:txBody>
      </p:sp>
      <p:sp>
        <p:nvSpPr>
          <p:cNvPr id="6" name="文本框 5"/>
          <p:cNvSpPr txBox="1"/>
          <p:nvPr/>
        </p:nvSpPr>
        <p:spPr>
          <a:xfrm>
            <a:off x="11031855" y="5169535"/>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4" grpId="0" bldLvl="0" animBg="1"/>
      <p:bldP spid="4" grpId="1" animBg="1"/>
      <p:bldP spid="6" grpId="0"/>
      <p:bldP spid="6" grpId="1"/>
    </p:bldLst>
  </p:timing>
</p:sld>
</file>

<file path=ppt/slides/slide3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04495" y="1287780"/>
            <a:ext cx="11091545" cy="4996180"/>
          </a:xfrm>
          <a:prstGeom prst="rect">
            <a:avLst/>
          </a:prstGeom>
        </p:spPr>
        <p:txBody>
          <a:bodyPr wrap="square">
            <a:noAutofit/>
          </a:bodyPr>
          <a:p>
            <a:pPr marL="18415" indent="0" algn="l" defTabSz="266700" eaLnBrk="0" fontAlgn="base">
              <a:lnSpc>
                <a:spcPct val="111000"/>
              </a:lnSpc>
              <a:spcBef>
                <a:spcPts val="40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12.</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2024·</a:t>
            </a:r>
            <a:r>
              <a:rPr lang="zh-CN" altLang="en-US" sz="2400" b="1">
                <a:solidFill>
                  <a:srgbClr val="000000"/>
                </a:solidFill>
                <a:latin typeface="新宋体" panose="02010609030101010101" charset="-122"/>
                <a:ea typeface="新宋体" panose="02010609030101010101" charset="-122"/>
                <a:cs typeface="新宋体" panose="02010609030101010101" charset="-122"/>
              </a:rPr>
              <a:t>山东高考</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5 </a:t>
            </a:r>
            <a:r>
              <a:rPr lang="zh-CN" altLang="en-US" sz="2400" b="1">
                <a:solidFill>
                  <a:srgbClr val="000000"/>
                </a:solidFill>
                <a:latin typeface="新宋体" panose="02010609030101010101" charset="-122"/>
                <a:ea typeface="新宋体" panose="02010609030101010101" charset="-122"/>
                <a:cs typeface="新宋体" panose="02010609030101010101" charset="-122"/>
              </a:rPr>
              <a:t>）下表为</a:t>
            </a:r>
            <a:r>
              <a:rPr lang="en-US" altLang="zh-CN" sz="2400" b="1">
                <a:solidFill>
                  <a:srgbClr val="000000"/>
                </a:solidFill>
                <a:latin typeface="新宋体" panose="02010609030101010101" charset="-122"/>
                <a:ea typeface="新宋体" panose="02010609030101010101" charset="-122"/>
                <a:cs typeface="新宋体" panose="02010609030101010101" charset="-122"/>
              </a:rPr>
              <a:t> 1846—1905 </a:t>
            </a:r>
            <a:r>
              <a:rPr lang="zh-CN" altLang="en-US" sz="2400" b="1">
                <a:solidFill>
                  <a:srgbClr val="000000"/>
                </a:solidFill>
                <a:latin typeface="新宋体" panose="02010609030101010101" charset="-122"/>
                <a:ea typeface="新宋体" panose="02010609030101010101" charset="-122"/>
                <a:cs typeface="新宋体" panose="02010609030101010101" charset="-122"/>
              </a:rPr>
              <a:t>年英国建筑师（单位：人）在上海、汉口、天津、北京等四地</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的分布情况统计。这体现了 </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18415" indent="0" algn="l" defTabSz="266700" eaLnBrk="0" fontAlgn="base">
              <a:lnSpc>
                <a:spcPct val="111000"/>
              </a:lnSpc>
              <a:spcBef>
                <a:spcPts val="40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A</a:t>
            </a:r>
            <a:r>
              <a:rPr lang="en-US" altLang="en-US"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．晚清外交的不断退让</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en-US" altLang="en-US" sz="2400" b="1">
                <a:solidFill>
                  <a:srgbClr val="000000"/>
                </a:solidFill>
                <a:latin typeface="新宋体" panose="02010609030101010101" charset="-122"/>
                <a:ea typeface="新宋体" panose="02010609030101010101" charset="-122"/>
                <a:cs typeface="新宋体" panose="02010609030101010101" charset="-122"/>
              </a:rPr>
              <a:t>                     </a:t>
            </a:r>
            <a:endParaRPr lang="en-US" altLang="en-US" sz="2400" b="1">
              <a:solidFill>
                <a:srgbClr val="000000"/>
              </a:solidFill>
              <a:latin typeface="新宋体" panose="02010609030101010101" charset="-122"/>
              <a:ea typeface="新宋体" panose="02010609030101010101" charset="-122"/>
              <a:cs typeface="新宋体" panose="02010609030101010101" charset="-122"/>
            </a:endParaRPr>
          </a:p>
          <a:p>
            <a:pPr marL="18415" indent="0" algn="l" defTabSz="266700" eaLnBrk="0" fontAlgn="base">
              <a:lnSpc>
                <a:spcPct val="111000"/>
              </a:lnSpc>
              <a:spcBef>
                <a:spcPts val="40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B</a:t>
            </a:r>
            <a:r>
              <a:rPr lang="en-US" altLang="en-US"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．英国势力范围的扩展</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18415" indent="0" algn="l" defTabSz="266700" eaLnBrk="0" fontAlgn="base">
              <a:lnSpc>
                <a:spcPct val="111000"/>
              </a:lnSpc>
              <a:spcBef>
                <a:spcPts val="40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C</a:t>
            </a:r>
            <a:r>
              <a:rPr lang="en-US" altLang="en-US"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．列强侵略方式的转变</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en-US" altLang="en-US" sz="2400" b="1">
                <a:solidFill>
                  <a:srgbClr val="000000"/>
                </a:solidFill>
                <a:latin typeface="新宋体" panose="02010609030101010101" charset="-122"/>
                <a:ea typeface="新宋体" panose="02010609030101010101" charset="-122"/>
                <a:cs typeface="新宋体" panose="02010609030101010101" charset="-122"/>
              </a:rPr>
              <a:t>                   </a:t>
            </a:r>
            <a:endParaRPr lang="en-US" altLang="en-US" sz="2400" b="1">
              <a:solidFill>
                <a:srgbClr val="000000"/>
              </a:solidFill>
              <a:latin typeface="新宋体" panose="02010609030101010101" charset="-122"/>
              <a:ea typeface="新宋体" panose="02010609030101010101" charset="-122"/>
              <a:cs typeface="新宋体" panose="02010609030101010101" charset="-122"/>
            </a:endParaRPr>
          </a:p>
          <a:p>
            <a:pPr marL="18415" indent="0" algn="l" defTabSz="266700" eaLnBrk="0" fontAlgn="base">
              <a:lnSpc>
                <a:spcPct val="111000"/>
              </a:lnSpc>
              <a:spcBef>
                <a:spcPts val="40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D</a:t>
            </a:r>
            <a:r>
              <a:rPr lang="en-US" altLang="en-US"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．中西文化交流的深入</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18415" algn="l" defTabSz="266700" eaLnBrk="0" fontAlgn="base">
              <a:lnSpc>
                <a:spcPct val="111000"/>
              </a:lnSpc>
              <a:spcBef>
                <a:spcPts val="400"/>
              </a:spcBef>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13.</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2023·湖南高考·6）光绪年间，曾出使英、法、意、比四国的薛福成感慨，“强盛之国，事事欲轶（超越）乎公法，而人或勉以公法绳之”；“衰弱之国，事事求合乎公法，而人未必以公法待之”。这突出反映了（　　）</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18415" algn="l" defTabSz="266700" eaLnBrk="0" fontAlgn="base">
              <a:lnSpc>
                <a:spcPct val="111000"/>
              </a:lnSpc>
              <a:spcBef>
                <a:spcPts val="400"/>
              </a:spcBef>
              <a:buClrTx/>
              <a:buSzTx/>
              <a:buFontTx/>
            </a:pP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A．公法在外交实践中形同虚设         B．摆脱公法束缚符合弱国利益</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18415" algn="l" defTabSz="266700" eaLnBrk="0" fontAlgn="base">
              <a:lnSpc>
                <a:spcPct val="111000"/>
              </a:lnSpc>
              <a:spcBef>
                <a:spcPts val="400"/>
              </a:spcBef>
              <a:buClrTx/>
              <a:buSzTx/>
              <a:buFontTx/>
            </a:pP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C．对外交往深化对自强的认知         D．晚清士人对西方的高度推崇</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18415" algn="l" defTabSz="266700" eaLnBrk="0" fontAlgn="base">
              <a:lnSpc>
                <a:spcPct val="111000"/>
              </a:lnSpc>
              <a:spcBef>
                <a:spcPts val="400"/>
              </a:spcBef>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18415" indent="0" algn="l" defTabSz="266700" eaLnBrk="0" fontAlgn="base">
              <a:lnSpc>
                <a:spcPct val="111000"/>
              </a:lnSpc>
              <a:spcBef>
                <a:spcPts val="400"/>
              </a:spcBef>
              <a:spcAft>
                <a:spcPct val="0"/>
              </a:spcAft>
            </a:pP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9" name="文本框 8"/>
          <p:cNvSpPr txBox="1"/>
          <p:nvPr/>
        </p:nvSpPr>
        <p:spPr>
          <a:xfrm>
            <a:off x="11127740" y="225171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A</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5" name="表格 4"/>
          <p:cNvGraphicFramePr/>
          <p:nvPr>
            <p:custDataLst>
              <p:tags r:id="rId1"/>
            </p:custDataLst>
          </p:nvPr>
        </p:nvGraphicFramePr>
        <p:xfrm>
          <a:off x="5164455" y="2158365"/>
          <a:ext cx="5269865" cy="1732280"/>
        </p:xfrm>
        <a:graphic>
          <a:graphicData uri="http://schemas.openxmlformats.org/drawingml/2006/table">
            <a:tbl>
              <a:tblPr/>
              <a:tblGrid>
                <a:gridCol w="1861820"/>
                <a:gridCol w="1027430"/>
                <a:gridCol w="827405"/>
                <a:gridCol w="772795"/>
                <a:gridCol w="780415"/>
              </a:tblGrid>
              <a:tr h="556895">
                <a:tc>
                  <a:txBody>
                    <a:bodyPr/>
                    <a:p>
                      <a:pPr marL="792480" indent="0" algn="l" eaLnBrk="0" fontAlgn="base">
                        <a:spcBef>
                          <a:spcPct val="0"/>
                        </a:spcBef>
                        <a:spcAft>
                          <a:spcPct val="0"/>
                        </a:spcAft>
                      </a:pPr>
                      <a:r>
                        <a:rPr lang="en-US" altLang="zh-CN" sz="1800" b="1">
                          <a:solidFill>
                            <a:srgbClr val="000000"/>
                          </a:solidFill>
                          <a:latin typeface="新宋体" panose="02010609030101010101" charset="-122"/>
                          <a:ea typeface="新宋体" panose="02010609030101010101" charset="-122"/>
                        </a:rPr>
                        <a:t> </a:t>
                      </a:r>
                      <a:endParaRPr lang="en-US" altLang="zh-CN" sz="18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02260" indent="0" algn="l" eaLnBrk="0" fontAlgn="base">
                        <a:spcBef>
                          <a:spcPts val="500"/>
                        </a:spcBef>
                        <a:spcAft>
                          <a:spcPct val="0"/>
                        </a:spcAft>
                      </a:pPr>
                      <a:r>
                        <a:rPr lang="zh-CN" sz="1800" b="1">
                          <a:solidFill>
                            <a:srgbClr val="000000"/>
                          </a:solidFill>
                          <a:latin typeface="新宋体" panose="02010609030101010101" charset="-122"/>
                          <a:ea typeface="新宋体" panose="02010609030101010101" charset="-122"/>
                        </a:rPr>
                        <a:t>上海</a:t>
                      </a:r>
                      <a:endParaRPr lang="zh-CN" sz="18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02895" indent="0" algn="l" eaLnBrk="0" fontAlgn="base">
                        <a:spcBef>
                          <a:spcPts val="500"/>
                        </a:spcBef>
                        <a:spcAft>
                          <a:spcPct val="0"/>
                        </a:spcAft>
                      </a:pPr>
                      <a:r>
                        <a:rPr lang="zh-CN" sz="1800" b="1">
                          <a:solidFill>
                            <a:srgbClr val="000000"/>
                          </a:solidFill>
                          <a:latin typeface="新宋体" panose="02010609030101010101" charset="-122"/>
                          <a:ea typeface="新宋体" panose="02010609030101010101" charset="-122"/>
                        </a:rPr>
                        <a:t>汉口</a:t>
                      </a:r>
                      <a:endParaRPr lang="zh-CN" sz="18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06705" indent="0" algn="l" eaLnBrk="0" fontAlgn="base">
                        <a:spcBef>
                          <a:spcPts val="500"/>
                        </a:spcBef>
                        <a:spcAft>
                          <a:spcPct val="0"/>
                        </a:spcAft>
                      </a:pPr>
                      <a:r>
                        <a:rPr lang="zh-CN" sz="1800" b="1">
                          <a:solidFill>
                            <a:srgbClr val="000000"/>
                          </a:solidFill>
                          <a:latin typeface="新宋体" panose="02010609030101010101" charset="-122"/>
                          <a:ea typeface="新宋体" panose="02010609030101010101" charset="-122"/>
                        </a:rPr>
                        <a:t>天津</a:t>
                      </a:r>
                      <a:endParaRPr lang="zh-CN" sz="18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06070" indent="0" algn="l" eaLnBrk="0" fontAlgn="base">
                        <a:spcBef>
                          <a:spcPts val="500"/>
                        </a:spcBef>
                        <a:spcAft>
                          <a:spcPct val="0"/>
                        </a:spcAft>
                      </a:pPr>
                      <a:r>
                        <a:rPr lang="zh-CN" sz="1800" b="1">
                          <a:solidFill>
                            <a:srgbClr val="000000"/>
                          </a:solidFill>
                          <a:latin typeface="新宋体" panose="02010609030101010101" charset="-122"/>
                          <a:ea typeface="新宋体" panose="02010609030101010101" charset="-122"/>
                        </a:rPr>
                        <a:t>北京</a:t>
                      </a:r>
                      <a:endParaRPr lang="zh-CN" sz="18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278130">
                <a:tc>
                  <a:txBody>
                    <a:bodyPr/>
                    <a:p>
                      <a:pPr marL="238760" indent="0" algn="l" eaLnBrk="0" fontAlgn="base">
                        <a:spcBef>
                          <a:spcPts val="500"/>
                        </a:spcBef>
                        <a:spcAft>
                          <a:spcPct val="0"/>
                        </a:spcAft>
                      </a:pPr>
                      <a:r>
                        <a:rPr lang="en-US" altLang="zh-CN" sz="1800" b="1">
                          <a:solidFill>
                            <a:srgbClr val="000000"/>
                          </a:solidFill>
                          <a:latin typeface="新宋体" panose="02010609030101010101" charset="-122"/>
                          <a:ea typeface="新宋体" panose="02010609030101010101" charset="-122"/>
                          <a:cs typeface="新宋体" panose="02010609030101010101" charset="-122"/>
                        </a:rPr>
                        <a:t>1846—1860 </a:t>
                      </a:r>
                      <a:r>
                        <a:rPr lang="zh-CN" sz="1800" b="1">
                          <a:solidFill>
                            <a:srgbClr val="000000"/>
                          </a:solidFill>
                          <a:latin typeface="新宋体" panose="02010609030101010101" charset="-122"/>
                          <a:ea typeface="新宋体" panose="02010609030101010101" charset="-122"/>
                          <a:cs typeface="新宋体" panose="02010609030101010101" charset="-122"/>
                        </a:rPr>
                        <a:t>年</a:t>
                      </a:r>
                      <a:endParaRPr lang="zh-CN" sz="18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77825" indent="0" algn="ctr" eaLnBrk="0" fontAlgn="base">
                        <a:lnSpc>
                          <a:spcPts val="1320"/>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14</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404495" indent="0" algn="ctr" eaLnBrk="0" fontAlgn="base">
                        <a:lnSpc>
                          <a:spcPts val="1320"/>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3</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403860" indent="0" algn="ctr" eaLnBrk="0" fontAlgn="base">
                        <a:lnSpc>
                          <a:spcPts val="1320"/>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0</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404495" indent="0" algn="ctr" eaLnBrk="0" fontAlgn="base">
                        <a:lnSpc>
                          <a:spcPts val="1320"/>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0</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278765">
                <a:tc>
                  <a:txBody>
                    <a:bodyPr/>
                    <a:p>
                      <a:pPr marL="238760" indent="0" algn="l" eaLnBrk="0" fontAlgn="base">
                        <a:spcBef>
                          <a:spcPts val="500"/>
                        </a:spcBef>
                        <a:spcAft>
                          <a:spcPct val="0"/>
                        </a:spcAft>
                      </a:pPr>
                      <a:r>
                        <a:rPr lang="en-US" altLang="zh-CN" sz="1800" b="1">
                          <a:solidFill>
                            <a:srgbClr val="000000"/>
                          </a:solidFill>
                          <a:latin typeface="新宋体" panose="02010609030101010101" charset="-122"/>
                          <a:ea typeface="新宋体" panose="02010609030101010101" charset="-122"/>
                          <a:cs typeface="新宋体" panose="02010609030101010101" charset="-122"/>
                        </a:rPr>
                        <a:t>1861—1875 </a:t>
                      </a:r>
                      <a:r>
                        <a:rPr lang="zh-CN" sz="1800" b="1">
                          <a:solidFill>
                            <a:srgbClr val="000000"/>
                          </a:solidFill>
                          <a:latin typeface="新宋体" panose="02010609030101010101" charset="-122"/>
                          <a:ea typeface="新宋体" panose="02010609030101010101" charset="-122"/>
                          <a:cs typeface="新宋体" panose="02010609030101010101" charset="-122"/>
                        </a:rPr>
                        <a:t>年</a:t>
                      </a:r>
                      <a:endParaRPr lang="zh-CN" sz="18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44805" indent="0" algn="ctr" eaLnBrk="0" fontAlgn="base">
                        <a:lnSpc>
                          <a:spcPts val="1320"/>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120</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79730" indent="0" algn="ctr" eaLnBrk="0" fontAlgn="base">
                        <a:lnSpc>
                          <a:spcPts val="1320"/>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19</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403860" indent="0" algn="ctr" eaLnBrk="0" fontAlgn="base">
                        <a:lnSpc>
                          <a:spcPts val="1320"/>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0</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404495" indent="0" algn="ctr" eaLnBrk="0" fontAlgn="base">
                        <a:lnSpc>
                          <a:spcPts val="1320"/>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0</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278130">
                <a:tc>
                  <a:txBody>
                    <a:bodyPr/>
                    <a:p>
                      <a:pPr marL="238760" indent="0" algn="l" eaLnBrk="0" fontAlgn="base">
                        <a:spcBef>
                          <a:spcPts val="500"/>
                        </a:spcBef>
                        <a:spcAft>
                          <a:spcPct val="0"/>
                        </a:spcAft>
                      </a:pPr>
                      <a:r>
                        <a:rPr lang="en-US" altLang="zh-CN" sz="1800" b="1">
                          <a:solidFill>
                            <a:srgbClr val="000000"/>
                          </a:solidFill>
                          <a:latin typeface="新宋体" panose="02010609030101010101" charset="-122"/>
                          <a:ea typeface="新宋体" panose="02010609030101010101" charset="-122"/>
                          <a:cs typeface="新宋体" panose="02010609030101010101" charset="-122"/>
                        </a:rPr>
                        <a:t>1876—1890 </a:t>
                      </a:r>
                      <a:r>
                        <a:rPr lang="zh-CN" sz="1800" b="1">
                          <a:solidFill>
                            <a:srgbClr val="000000"/>
                          </a:solidFill>
                          <a:latin typeface="新宋体" panose="02010609030101010101" charset="-122"/>
                          <a:ea typeface="新宋体" panose="02010609030101010101" charset="-122"/>
                          <a:cs typeface="新宋体" panose="02010609030101010101" charset="-122"/>
                        </a:rPr>
                        <a:t>年</a:t>
                      </a:r>
                      <a:endParaRPr lang="zh-CN" sz="18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44805" indent="0" algn="ctr" eaLnBrk="0" fontAlgn="base">
                        <a:lnSpc>
                          <a:spcPts val="1325"/>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193</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79730" indent="0" algn="ctr" eaLnBrk="0" fontAlgn="base">
                        <a:lnSpc>
                          <a:spcPts val="1325"/>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10</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404495" indent="0" algn="ctr" eaLnBrk="0" fontAlgn="base">
                        <a:lnSpc>
                          <a:spcPts val="1325"/>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2</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404495" indent="0" algn="ctr" eaLnBrk="0" fontAlgn="base">
                        <a:lnSpc>
                          <a:spcPts val="1325"/>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0</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340360">
                <a:tc>
                  <a:txBody>
                    <a:bodyPr/>
                    <a:p>
                      <a:pPr marL="238760" indent="0" algn="l" eaLnBrk="0" fontAlgn="base">
                        <a:spcBef>
                          <a:spcPts val="500"/>
                        </a:spcBef>
                        <a:spcAft>
                          <a:spcPct val="0"/>
                        </a:spcAft>
                      </a:pPr>
                      <a:r>
                        <a:rPr lang="en-US" altLang="zh-CN" sz="1800" b="1">
                          <a:solidFill>
                            <a:srgbClr val="000000"/>
                          </a:solidFill>
                          <a:latin typeface="新宋体" panose="02010609030101010101" charset="-122"/>
                          <a:ea typeface="新宋体" panose="02010609030101010101" charset="-122"/>
                          <a:cs typeface="新宋体" panose="02010609030101010101" charset="-122"/>
                        </a:rPr>
                        <a:t>1891—1905 </a:t>
                      </a:r>
                      <a:r>
                        <a:rPr lang="zh-CN" sz="1800" b="1">
                          <a:solidFill>
                            <a:srgbClr val="000000"/>
                          </a:solidFill>
                          <a:latin typeface="新宋体" panose="02010609030101010101" charset="-122"/>
                          <a:ea typeface="新宋体" panose="02010609030101010101" charset="-122"/>
                          <a:cs typeface="新宋体" panose="02010609030101010101" charset="-122"/>
                        </a:rPr>
                        <a:t>年</a:t>
                      </a:r>
                      <a:endParaRPr lang="zh-CN" sz="18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37185" indent="0" algn="ctr" eaLnBrk="0" fontAlgn="base">
                        <a:lnSpc>
                          <a:spcPts val="1320"/>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353</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71475" indent="0" algn="ctr" eaLnBrk="0" fontAlgn="base">
                        <a:lnSpc>
                          <a:spcPts val="1320"/>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20</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70840" indent="0" algn="ctr" eaLnBrk="0" fontAlgn="base">
                        <a:lnSpc>
                          <a:spcPts val="1320"/>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67</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79730" indent="0" algn="ctr" eaLnBrk="0" fontAlgn="base">
                        <a:lnSpc>
                          <a:spcPts val="1320"/>
                        </a:lnSpc>
                        <a:spcBef>
                          <a:spcPts val="500"/>
                        </a:spcBef>
                        <a:spcAft>
                          <a:spcPct val="0"/>
                        </a:spcAft>
                      </a:pPr>
                      <a:r>
                        <a:rPr lang="en-US" altLang="zh-CN" sz="1800" b="1">
                          <a:solidFill>
                            <a:srgbClr val="000000"/>
                          </a:solidFill>
                          <a:latin typeface="新宋体" panose="02010609030101010101" charset="-122"/>
                          <a:ea typeface="新宋体" panose="02010609030101010101" charset="-122"/>
                        </a:rPr>
                        <a:t>14</a:t>
                      </a:r>
                      <a:endParaRPr lang="en-US" altLang="zh-CN" sz="18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graphicFrame>
        <p:nvGraphicFramePr>
          <p:cNvPr id="24"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12" name="文本框 11"/>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考向二</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列强侵华背景下中国的</a:t>
            </a:r>
            <a:r>
              <a:rPr lang="zh-CN" altLang="en-US" sz="2400" b="1" dirty="0">
                <a:solidFill>
                  <a:srgbClr val="C00000"/>
                </a:solidFill>
                <a:latin typeface="微软雅黑" panose="020B0503020204020204" charset="-122"/>
                <a:ea typeface="微软雅黑" panose="020B0503020204020204" charset="-122"/>
                <a:sym typeface="+mn-ea"/>
              </a:rPr>
              <a:t>政治转型</a:t>
            </a:r>
            <a:endParaRPr lang="en-US" altLang="zh-CN" sz="2400" b="1" dirty="0">
              <a:solidFill>
                <a:srgbClr val="C00000"/>
              </a:solidFill>
              <a:latin typeface="微软雅黑" panose="020B0503020204020204" charset="-122"/>
              <a:ea typeface="微软雅黑" panose="020B0503020204020204" charset="-122"/>
              <a:sym typeface="+mn-ea"/>
            </a:endParaRPr>
          </a:p>
        </p:txBody>
      </p:sp>
      <p:sp>
        <p:nvSpPr>
          <p:cNvPr id="2" name="文本框 1"/>
          <p:cNvSpPr txBox="1"/>
          <p:nvPr/>
        </p:nvSpPr>
        <p:spPr>
          <a:xfrm>
            <a:off x="10654030" y="500634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C</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graphicFrame>
        <p:nvGraphicFramePr>
          <p:cNvPr id="5" name="表格 4"/>
          <p:cNvGraphicFramePr/>
          <p:nvPr>
            <p:custDataLst>
              <p:tags r:id="rId2"/>
            </p:custDataLst>
          </p:nvPr>
        </p:nvGraphicFramePr>
        <p:xfrm>
          <a:off x="499745" y="1673860"/>
          <a:ext cx="11255375" cy="5318125"/>
        </p:xfrm>
        <a:graphic>
          <a:graphicData uri="http://schemas.openxmlformats.org/drawingml/2006/table">
            <a:tbl>
              <a:tblPr/>
              <a:tblGrid>
                <a:gridCol w="2192655"/>
                <a:gridCol w="9062720"/>
              </a:tblGrid>
              <a:tr h="471805">
                <a:tc>
                  <a:txBody>
                    <a:bodyPr/>
                    <a:p>
                      <a:pPr marL="176530" indent="0" algn="l" eaLnBrk="0" fontAlgn="base">
                        <a:spcBef>
                          <a:spcPts val="900"/>
                        </a:spcBef>
                        <a:spcAft>
                          <a:spcPct val="0"/>
                        </a:spcAft>
                      </a:pPr>
                      <a:r>
                        <a:rPr lang="zh-CN" sz="2400" b="1">
                          <a:solidFill>
                            <a:srgbClr val="000000"/>
                          </a:solidFill>
                          <a:latin typeface="新宋体" panose="02010609030101010101" charset="-122"/>
                          <a:ea typeface="新宋体" panose="02010609030101010101" charset="-122"/>
                        </a:rPr>
                        <a:t>洋务运动</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3660" indent="0" algn="l" eaLnBrk="0" fontAlgn="base">
                        <a:spcBef>
                          <a:spcPts val="900"/>
                        </a:spcBef>
                        <a:spcAft>
                          <a:spcPct val="0"/>
                        </a:spcAft>
                      </a:pPr>
                      <a:r>
                        <a:rPr lang="zh-CN" sz="2400" b="1">
                          <a:solidFill>
                            <a:srgbClr val="000000"/>
                          </a:solidFill>
                          <a:latin typeface="新宋体" panose="02010609030101010101" charset="-122"/>
                          <a:ea typeface="新宋体" panose="02010609030101010101" charset="-122"/>
                        </a:rPr>
                        <a:t>兴办新式学堂；派遣留学生，主要留学方向是欧美；迈出中国教育现代化第一步</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514985">
                <a:tc>
                  <a:txBody>
                    <a:bodyPr/>
                    <a:p>
                      <a:pPr marL="104775" indent="0" algn="l" eaLnBrk="0" fontAlgn="base">
                        <a:lnSpc>
                          <a:spcPct val="12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176530" indent="0" algn="l" eaLnBrk="0" fontAlgn="base">
                        <a:spcBef>
                          <a:spcPts val="3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戊戌变法</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3660" indent="1905" algn="l" eaLnBrk="0" fontAlgn="base">
                        <a:lnSpc>
                          <a:spcPct val="129000"/>
                        </a:lnSpc>
                        <a:spcBef>
                          <a:spcPts val="9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改革科举制度，兴办学校，包括设立京师大学堂，各地大小书院改为兼习中学和西学的学堂</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514985">
                <a:tc>
                  <a:txBody>
                    <a:bodyPr/>
                    <a:p>
                      <a:pPr marL="104775" indent="0" algn="l" eaLnBrk="0" fontAlgn="base">
                        <a:lnSpc>
                          <a:spcPct val="118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175895" indent="0" algn="l" eaLnBrk="0" fontAlgn="base">
                        <a:spcBef>
                          <a:spcPts val="3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清末新政</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0485" indent="0" algn="l" eaLnBrk="0" fontAlgn="base">
                        <a:lnSpc>
                          <a:spcPct val="127000"/>
                        </a:lnSpc>
                        <a:spcBef>
                          <a:spcPts val="9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初步确立中国近代教育体制：废除科举制；颁布《奏定学堂章程》；推广新式学堂；派遣留学生</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462280">
                <a:tc>
                  <a:txBody>
                    <a:bodyPr/>
                    <a:p>
                      <a:pPr marL="189230" indent="0" algn="l" eaLnBrk="0" fontAlgn="base">
                        <a:spcBef>
                          <a:spcPts val="1300"/>
                        </a:spcBef>
                        <a:spcAft>
                          <a:spcPct val="0"/>
                        </a:spcAft>
                      </a:pPr>
                      <a:r>
                        <a:rPr lang="zh-CN" sz="2400" b="1">
                          <a:solidFill>
                            <a:srgbClr val="000000"/>
                          </a:solidFill>
                          <a:latin typeface="新宋体" panose="02010609030101010101" charset="-122"/>
                          <a:ea typeface="新宋体" panose="02010609030101010101" charset="-122"/>
                        </a:rPr>
                        <a:t>民国初期</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0485" indent="2540" algn="l" eaLnBrk="0" fontAlgn="base">
                        <a:lnSpc>
                          <a:spcPct val="111000"/>
                        </a:lnSpc>
                        <a:spcBef>
                          <a:spcPts val="4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设立教育部；注重教育观念革新、文化重构；不再以忠君尊孔为主要内容；培养新型人才</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514985">
                <a:tc>
                  <a:txBody>
                    <a:bodyPr/>
                    <a:p>
                      <a:pPr marL="189230" indent="0" algn="l" eaLnBrk="0" fontAlgn="base">
                        <a:spcBef>
                          <a:spcPts val="1300"/>
                        </a:spcBef>
                        <a:spcAft>
                          <a:spcPct val="0"/>
                        </a:spcAft>
                      </a:pPr>
                      <a:r>
                        <a:rPr lang="zh-CN" sz="2400" b="1">
                          <a:solidFill>
                            <a:srgbClr val="000000"/>
                          </a:solidFill>
                          <a:latin typeface="新宋体" panose="02010609030101010101" charset="-122"/>
                          <a:ea typeface="新宋体" panose="02010609030101010101" charset="-122"/>
                        </a:rPr>
                        <a:t>民国后期</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0485" indent="0" algn="l" eaLnBrk="0" fontAlgn="base">
                        <a:lnSpc>
                          <a:spcPct val="111000"/>
                        </a:lnSpc>
                        <a:spcBef>
                          <a:spcPts val="4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推行三民主义教育，提出</a:t>
                      </a:r>
                      <a:r>
                        <a:rPr lang="zh-CN" altLang="en-US" sz="2400" b="1">
                          <a:solidFill>
                            <a:srgbClr val="000000"/>
                          </a:solidFill>
                          <a:latin typeface="新宋体" panose="02010609030101010101" charset="-122"/>
                          <a:ea typeface="新宋体" panose="02010609030101010101" charset="-122"/>
                          <a:cs typeface="新宋体" panose="02010609030101010101" charset="-122"/>
                        </a:rPr>
                        <a:t>“充实人民生活，扶植社会生存，</a:t>
                      </a:r>
                      <a:r>
                        <a:rPr lang="zh-CN" sz="2400" b="1">
                          <a:solidFill>
                            <a:srgbClr val="000000"/>
                          </a:solidFill>
                          <a:latin typeface="新宋体" panose="02010609030101010101" charset="-122"/>
                          <a:ea typeface="新宋体" panose="02010609030101010101" charset="-122"/>
                          <a:cs typeface="新宋体" panose="02010609030101010101" charset="-122"/>
                        </a:rPr>
                        <a:t>发展国民生计，延续民族生命为目的</a:t>
                      </a:r>
                      <a:r>
                        <a:rPr lang="zh-CN" altLang="en-US" sz="2400" b="1">
                          <a:solidFill>
                            <a:srgbClr val="000000"/>
                          </a:solidFill>
                          <a:latin typeface="新宋体" panose="02010609030101010101" charset="-122"/>
                          <a:ea typeface="新宋体" panose="02010609030101010101" charset="-122"/>
                          <a:cs typeface="新宋体" panose="02010609030101010101" charset="-122"/>
                        </a:rPr>
                        <a:t>”等</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
        <p:nvSpPr>
          <p:cNvPr id="7" name="矩形 6"/>
          <p:cNvSpPr/>
          <p:nvPr/>
        </p:nvSpPr>
        <p:spPr>
          <a:xfrm>
            <a:off x="565150" y="765175"/>
            <a:ext cx="11104245" cy="460375"/>
          </a:xfrm>
          <a:prstGeom prst="rect">
            <a:avLst/>
          </a:prstGeom>
        </p:spPr>
        <p:txBody>
          <a:bodyPr wrap="square">
            <a:spAutoFit/>
          </a:bodyPr>
          <a:p>
            <a:pPr marL="342900" indent="-342900" algn="ctr">
              <a:buFont typeface="Wingdings" panose="05000000000000000000" charset="0"/>
              <a:buChar char="p"/>
            </a:pPr>
            <a:r>
              <a:rPr lang="zh-CN" altLang="en-US" sz="2400" b="1" spc="150" dirty="0">
                <a:solidFill>
                  <a:srgbClr val="C00000"/>
                </a:solidFill>
                <a:latin typeface="微软雅黑" panose="020B0503020204020204" charset="-122"/>
                <a:ea typeface="微软雅黑" panose="020B0503020204020204" charset="-122"/>
              </a:rPr>
              <a:t>（三）</a:t>
            </a: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rPr>
              <a:t>知识回顾：晚清至民国时期近代教育的</a:t>
            </a:r>
            <a:r>
              <a:rPr lang="zh-CN" altLang="en-US" sz="2400" b="1" spc="150" dirty="0">
                <a:solidFill>
                  <a:srgbClr val="C00000"/>
                </a:solidFill>
                <a:latin typeface="微软雅黑" panose="020B0503020204020204" charset="-122"/>
                <a:ea typeface="微软雅黑" panose="020B0503020204020204" charset="-122"/>
              </a:rPr>
              <a:t>发展</a:t>
            </a:r>
            <a:endParaRPr lang="zh-CN" altLang="en-US" sz="2400" b="1" spc="150"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18160" y="1390650"/>
            <a:ext cx="11390630" cy="4491355"/>
          </a:xfrm>
          <a:prstGeom prst="rect">
            <a:avLst/>
          </a:prstGeom>
        </p:spPr>
        <p:txBody>
          <a:bodyPr>
            <a:noAutofit/>
          </a:bodyPr>
          <a:p>
            <a:pPr algn="l" defTabSz="266700" eaLnBrk="0" fontAlgn="base">
              <a:spcBef>
                <a:spcPts val="500"/>
              </a:spcBef>
              <a:buClrTx/>
              <a:buSzTx/>
              <a:buFontTx/>
            </a:pPr>
            <a:r>
              <a:rPr lang="en-US" altLang="zh-CN" sz="2400" b="1">
                <a:solidFill>
                  <a:srgbClr val="FF0000"/>
                </a:solidFill>
                <a:latin typeface="黑体" panose="02010609060101010101" pitchFamily="49" charset="-122"/>
                <a:ea typeface="黑体" panose="02010609060101010101" pitchFamily="49" charset="-122"/>
                <a:sym typeface="+mn-ea"/>
              </a:rPr>
              <a:t>4.</a:t>
            </a:r>
            <a:r>
              <a:rPr lang="zh-CN" altLang="en-US" sz="2400" b="1">
                <a:solidFill>
                  <a:srgbClr val="FF0000"/>
                </a:solidFill>
                <a:latin typeface="黑体" panose="02010609060101010101" pitchFamily="49" charset="-122"/>
                <a:ea typeface="黑体" panose="02010609060101010101" pitchFamily="49" charset="-122"/>
                <a:sym typeface="+mn-ea"/>
              </a:rPr>
              <a:t>国家治理的变化</a:t>
            </a:r>
            <a:endParaRPr lang="zh-CN" altLang="en-US" sz="2400" b="1">
              <a:solidFill>
                <a:srgbClr val="000000"/>
              </a:solidFill>
              <a:latin typeface="黑体" panose="02010609060101010101" pitchFamily="49" charset="-122"/>
              <a:ea typeface="黑体" panose="02010609060101010101" pitchFamily="49" charset="-122"/>
              <a:sym typeface="+mn-ea"/>
            </a:endParaRPr>
          </a:p>
          <a:p>
            <a:pPr algn="l" defTabSz="266700" eaLnBrk="0" fontAlgn="base">
              <a:spcBef>
                <a:spcPts val="500"/>
              </a:spcBef>
              <a:buClrTx/>
              <a:buSzTx/>
              <a:buFontTx/>
            </a:pPr>
            <a:r>
              <a:rPr lang="zh-CN" altLang="en-US" sz="2400" b="1">
                <a:solidFill>
                  <a:srgbClr val="000000"/>
                </a:solidFill>
                <a:latin typeface="黑体" panose="02010609060101010101" pitchFamily="49" charset="-122"/>
                <a:ea typeface="黑体" panose="02010609060101010101" pitchFamily="49" charset="-122"/>
                <a:sym typeface="+mn-ea"/>
              </a:rPr>
              <a:t>（</a:t>
            </a:r>
            <a:r>
              <a:rPr lang="en-US" altLang="zh-CN" sz="2400" b="1">
                <a:solidFill>
                  <a:srgbClr val="000000"/>
                </a:solidFill>
                <a:latin typeface="黑体" panose="02010609060101010101" pitchFamily="49" charset="-122"/>
                <a:ea typeface="黑体" panose="02010609060101010101" pitchFamily="49" charset="-122"/>
                <a:sym typeface="+mn-ea"/>
              </a:rPr>
              <a:t>1</a:t>
            </a:r>
            <a:r>
              <a:rPr lang="zh-CN" altLang="en-US" sz="2400" b="1">
                <a:solidFill>
                  <a:srgbClr val="000000"/>
                </a:solidFill>
                <a:latin typeface="黑体" panose="02010609060101010101" pitchFamily="49" charset="-122"/>
                <a:ea typeface="黑体" panose="02010609060101010101" pitchFamily="49" charset="-122"/>
                <a:sym typeface="+mn-ea"/>
              </a:rPr>
              <a:t>）官僚体系的演变。</a:t>
            </a:r>
            <a:r>
              <a:rPr lang="zh-CN" altLang="en-US" sz="2400" b="1">
                <a:solidFill>
                  <a:srgbClr val="000000"/>
                </a:solidFill>
                <a:latin typeface="黑体" panose="02010609060101010101" pitchFamily="49" charset="-122"/>
                <a:ea typeface="黑体" panose="02010609060101010101" pitchFamily="49" charset="-122"/>
                <a:sym typeface="+mn-ea"/>
              </a:rPr>
              <a:t>选官制度的变化：晚清时期,科举制受到冲击。1905年,清政府决定废除科举制，学堂选官、留学毕业生选官成为清朝官员选拔的主要方式；</a:t>
            </a:r>
            <a:endParaRPr lang="zh-CN" altLang="en-US" sz="2400" b="1">
              <a:solidFill>
                <a:srgbClr val="000000"/>
              </a:solidFill>
              <a:latin typeface="黑体" panose="02010609060101010101" pitchFamily="49" charset="-122"/>
              <a:ea typeface="黑体" panose="02010609060101010101" pitchFamily="49" charset="-122"/>
              <a:sym typeface="+mn-ea"/>
            </a:endParaRPr>
          </a:p>
          <a:p>
            <a:pPr algn="l" defTabSz="266700" eaLnBrk="0" fontAlgn="base">
              <a:spcBef>
                <a:spcPts val="500"/>
              </a:spcBef>
              <a:buClrTx/>
              <a:buSzTx/>
              <a:buFontTx/>
            </a:pPr>
            <a:r>
              <a:rPr lang="zh-CN" altLang="en-US" sz="2400" b="1">
                <a:solidFill>
                  <a:srgbClr val="000000"/>
                </a:solidFill>
                <a:latin typeface="黑体" panose="02010609060101010101" pitchFamily="49" charset="-122"/>
                <a:ea typeface="黑体" panose="02010609060101010101" pitchFamily="49" charset="-122"/>
                <a:sym typeface="+mn-ea"/>
              </a:rPr>
              <a:t>汉族官僚的崛起：在镇压太平天国和兴办洋务中,汉族官僚势力上升,逐渐成为官僚队伍的主体。</a:t>
            </a:r>
            <a:endParaRPr lang="zh-CN" altLang="en-US" sz="2400" b="1">
              <a:solidFill>
                <a:srgbClr val="000000"/>
              </a:solidFill>
              <a:latin typeface="黑体" panose="02010609060101010101" pitchFamily="49" charset="-122"/>
              <a:ea typeface="黑体" panose="02010609060101010101" pitchFamily="49" charset="-122"/>
              <a:sym typeface="+mn-ea"/>
            </a:endParaRPr>
          </a:p>
          <a:p>
            <a:pPr algn="l" defTabSz="266700" eaLnBrk="0" fontAlgn="base">
              <a:spcBef>
                <a:spcPts val="500"/>
              </a:spcBef>
              <a:buClrTx/>
              <a:buSzTx/>
              <a:buFontTx/>
            </a:pPr>
            <a:r>
              <a:rPr lang="zh-CN" altLang="en-US" sz="2400" b="1">
                <a:solidFill>
                  <a:srgbClr val="000000"/>
                </a:solidFill>
                <a:latin typeface="黑体" panose="02010609060101010101" pitchFamily="49" charset="-122"/>
                <a:ea typeface="黑体" panose="02010609060101010101" pitchFamily="49" charset="-122"/>
                <a:sym typeface="+mn-ea"/>
              </a:rPr>
              <a:t>（</a:t>
            </a:r>
            <a:r>
              <a:rPr lang="en-US" altLang="zh-CN" sz="2400" b="1">
                <a:solidFill>
                  <a:srgbClr val="000000"/>
                </a:solidFill>
                <a:latin typeface="黑体" panose="02010609060101010101" pitchFamily="49" charset="-122"/>
                <a:ea typeface="黑体" panose="02010609060101010101" pitchFamily="49" charset="-122"/>
                <a:sym typeface="+mn-ea"/>
              </a:rPr>
              <a:t>2</a:t>
            </a:r>
            <a:r>
              <a:rPr lang="zh-CN" altLang="en-US" sz="2400" b="1">
                <a:solidFill>
                  <a:srgbClr val="000000"/>
                </a:solidFill>
                <a:latin typeface="黑体" panose="02010609060101010101" pitchFamily="49" charset="-122"/>
                <a:ea typeface="黑体" panose="02010609060101010101" pitchFamily="49" charset="-122"/>
                <a:sym typeface="+mn-ea"/>
              </a:rPr>
              <a:t>）</a:t>
            </a:r>
            <a:r>
              <a:rPr lang="zh-CN" altLang="en-US" sz="2400" b="1">
                <a:solidFill>
                  <a:srgbClr val="000000"/>
                </a:solidFill>
                <a:latin typeface="黑体" panose="02010609060101010101" pitchFamily="49" charset="-122"/>
                <a:ea typeface="黑体" panose="02010609060101010101" pitchFamily="49" charset="-122"/>
                <a:sym typeface="+mn-ea"/>
              </a:rPr>
              <a:t>外交近代化。从“天朝上国”的朝贡外交向近代外交转变，设立了总理衙门、外务部等机构，开始按照国际惯例处理外交事务。</a:t>
            </a:r>
            <a:endParaRPr lang="zh-CN" altLang="en-US" sz="2400" b="1">
              <a:solidFill>
                <a:srgbClr val="000000"/>
              </a:solidFill>
              <a:latin typeface="黑体" panose="02010609060101010101" pitchFamily="49" charset="-122"/>
              <a:ea typeface="黑体" panose="02010609060101010101" pitchFamily="49" charset="-122"/>
            </a:endParaRPr>
          </a:p>
          <a:p>
            <a:pPr algn="l" defTabSz="266700" eaLnBrk="0" fontAlgn="base">
              <a:spcBef>
                <a:spcPts val="500"/>
              </a:spcBef>
              <a:buClrTx/>
              <a:buSzTx/>
              <a:buFontTx/>
            </a:pPr>
            <a:r>
              <a:rPr lang="zh-CN" altLang="en-US" sz="2400" b="1">
                <a:solidFill>
                  <a:srgbClr val="000000"/>
                </a:solidFill>
                <a:latin typeface="黑体" panose="02010609060101010101" pitchFamily="49" charset="-122"/>
                <a:ea typeface="黑体" panose="02010609060101010101" pitchFamily="49" charset="-122"/>
                <a:sym typeface="+mn-ea"/>
              </a:rPr>
              <a:t>（</a:t>
            </a:r>
            <a:r>
              <a:rPr lang="en-US" altLang="zh-CN" sz="2400" b="1">
                <a:solidFill>
                  <a:srgbClr val="000000"/>
                </a:solidFill>
                <a:latin typeface="黑体" panose="02010609060101010101" pitchFamily="49" charset="-122"/>
                <a:ea typeface="黑体" panose="02010609060101010101" pitchFamily="49" charset="-122"/>
                <a:sym typeface="+mn-ea"/>
              </a:rPr>
              <a:t>3</a:t>
            </a:r>
            <a:r>
              <a:rPr lang="zh-CN" altLang="en-US" sz="2400" b="1">
                <a:solidFill>
                  <a:srgbClr val="000000"/>
                </a:solidFill>
                <a:latin typeface="黑体" panose="02010609060101010101" pitchFamily="49" charset="-122"/>
                <a:ea typeface="黑体" panose="02010609060101010101" pitchFamily="49" charset="-122"/>
                <a:sym typeface="+mn-ea"/>
              </a:rPr>
              <a:t>）法律的近代化</a:t>
            </a:r>
            <a:r>
              <a:rPr lang="zh-CN" altLang="en-US" sz="2400" b="1">
                <a:solidFill>
                  <a:srgbClr val="000000"/>
                </a:solidFill>
                <a:latin typeface="黑体" panose="02010609060101010101" pitchFamily="49" charset="-122"/>
                <a:ea typeface="黑体" panose="02010609060101010101" pitchFamily="49" charset="-122"/>
                <a:sym typeface="+mn-ea"/>
              </a:rPr>
              <a:t>和国际法意识的增强。</a:t>
            </a:r>
            <a:r>
              <a:rPr lang="zh-CN" altLang="en-US" sz="2400" b="1">
                <a:solidFill>
                  <a:srgbClr val="000000"/>
                </a:solidFill>
                <a:latin typeface="黑体" panose="02010609060101010101" pitchFamily="49" charset="-122"/>
                <a:ea typeface="黑体" panose="02010609060101010101" pitchFamily="49" charset="-122"/>
                <a:sym typeface="+mn-ea"/>
              </a:rPr>
              <a:t>晚清政府在与西方打交道的过程中，逐渐具有初步的国际法意识，能学习并利用国际法。</a:t>
            </a:r>
            <a:endParaRPr lang="zh-CN" altLang="en-US" sz="2400" b="1">
              <a:solidFill>
                <a:srgbClr val="000000"/>
              </a:solidFill>
              <a:latin typeface="黑体" panose="02010609060101010101" pitchFamily="49" charset="-122"/>
              <a:ea typeface="黑体" panose="02010609060101010101" pitchFamily="49" charset="-122"/>
            </a:endParaRPr>
          </a:p>
          <a:p>
            <a:pPr algn="l" defTabSz="266700" eaLnBrk="0" fontAlgn="base">
              <a:spcBef>
                <a:spcPts val="500"/>
              </a:spcBef>
              <a:buClrTx/>
              <a:buSzTx/>
              <a:buFontTx/>
            </a:pPr>
            <a:r>
              <a:rPr lang="zh-CN" altLang="en-US" sz="2400" b="1">
                <a:solidFill>
                  <a:srgbClr val="000000"/>
                </a:solidFill>
                <a:latin typeface="黑体" panose="02010609060101010101" pitchFamily="49" charset="-122"/>
                <a:ea typeface="黑体" panose="02010609060101010101" pitchFamily="49" charset="-122"/>
                <a:sym typeface="+mn-ea"/>
              </a:rPr>
              <a:t>（</a:t>
            </a:r>
            <a:r>
              <a:rPr lang="en-US" altLang="zh-CN" sz="2400" b="1">
                <a:solidFill>
                  <a:srgbClr val="000000"/>
                </a:solidFill>
                <a:latin typeface="黑体" panose="02010609060101010101" pitchFamily="49" charset="-122"/>
                <a:ea typeface="黑体" panose="02010609060101010101" pitchFamily="49" charset="-122"/>
                <a:sym typeface="+mn-ea"/>
              </a:rPr>
              <a:t>4</a:t>
            </a:r>
            <a:r>
              <a:rPr lang="zh-CN" altLang="en-US" sz="2400" b="1">
                <a:solidFill>
                  <a:srgbClr val="000000"/>
                </a:solidFill>
                <a:latin typeface="黑体" panose="02010609060101010101" pitchFamily="49" charset="-122"/>
                <a:ea typeface="黑体" panose="02010609060101010101" pitchFamily="49" charset="-122"/>
                <a:sym typeface="+mn-ea"/>
              </a:rPr>
              <a:t>）</a:t>
            </a:r>
            <a:r>
              <a:rPr lang="zh-CN" altLang="en-US" sz="2400" b="1">
                <a:solidFill>
                  <a:srgbClr val="000000"/>
                </a:solidFill>
                <a:latin typeface="黑体" panose="02010609060101010101" pitchFamily="49" charset="-122"/>
                <a:ea typeface="黑体" panose="02010609060101010101" pitchFamily="49" charset="-122"/>
                <a:sym typeface="+mn-ea"/>
              </a:rPr>
              <a:t>教育的近代化：洋务运动时期，中国新式学堂开始出现，1898年创立的京师大学堂是中国教育近代化的标志。</a:t>
            </a:r>
            <a:endParaRPr lang="zh-CN" altLang="en-US" sz="2400" b="1">
              <a:solidFill>
                <a:srgbClr val="000000"/>
              </a:solidFill>
              <a:latin typeface="黑体" panose="02010609060101010101" pitchFamily="49" charset="-122"/>
              <a:ea typeface="黑体" panose="02010609060101010101" pitchFamily="49" charset="-122"/>
            </a:endParaRPr>
          </a:p>
          <a:p>
            <a:pPr algn="l" defTabSz="266700" eaLnBrk="0" fontAlgn="base">
              <a:lnSpc>
                <a:spcPct val="100000"/>
              </a:lnSpc>
              <a:spcBef>
                <a:spcPts val="500"/>
              </a:spcBef>
              <a:buClrTx/>
              <a:buSzTx/>
              <a:buFontTx/>
            </a:pPr>
            <a:r>
              <a:rPr lang="zh-CN" altLang="en-US" sz="2400" b="1">
                <a:solidFill>
                  <a:srgbClr val="000000"/>
                </a:solidFill>
                <a:latin typeface="黑体" panose="02010609060101010101" pitchFamily="49" charset="-122"/>
                <a:ea typeface="黑体" panose="02010609060101010101" pitchFamily="49" charset="-122"/>
                <a:sym typeface="+mn-ea"/>
              </a:rPr>
              <a:t>（</a:t>
            </a:r>
            <a:r>
              <a:rPr lang="en-US" altLang="zh-CN" sz="2400" b="1">
                <a:solidFill>
                  <a:srgbClr val="000000"/>
                </a:solidFill>
                <a:latin typeface="黑体" panose="02010609060101010101" pitchFamily="49" charset="-122"/>
                <a:ea typeface="黑体" panose="02010609060101010101" pitchFamily="49" charset="-122"/>
                <a:sym typeface="+mn-ea"/>
              </a:rPr>
              <a:t>5</a:t>
            </a:r>
            <a:r>
              <a:rPr lang="zh-CN" altLang="en-US" sz="2400" b="1">
                <a:solidFill>
                  <a:srgbClr val="000000"/>
                </a:solidFill>
                <a:latin typeface="黑体" panose="02010609060101010101" pitchFamily="49" charset="-122"/>
                <a:ea typeface="黑体" panose="02010609060101010101" pitchFamily="49" charset="-122"/>
                <a:sym typeface="+mn-ea"/>
              </a:rPr>
              <a:t>）海关税收的变化：鸦片战争后，中国开始丧失关税自主权，中国国境关税的海关大权长期把持在外国人手中。</a:t>
            </a:r>
            <a:endParaRPr lang="zh-CN" altLang="en-US" sz="2400" b="1">
              <a:solidFill>
                <a:srgbClr val="000000"/>
              </a:solidFill>
              <a:latin typeface="黑体" panose="02010609060101010101" pitchFamily="49" charset="-122"/>
              <a:ea typeface="黑体" panose="02010609060101010101" pitchFamily="49" charset="-122"/>
            </a:endParaRPr>
          </a:p>
        </p:txBody>
      </p:sp>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32" name="文本框 31"/>
          <p:cNvSpPr txBox="1"/>
          <p:nvPr>
            <p:custDataLst>
              <p:tags r:id="rId2"/>
            </p:custDataLst>
          </p:nvPr>
        </p:nvSpPr>
        <p:spPr>
          <a:xfrm>
            <a:off x="1764030" y="834390"/>
            <a:ext cx="9465945" cy="460375"/>
          </a:xfrm>
          <a:prstGeom prst="rect">
            <a:avLst/>
          </a:prstGeom>
          <a:noFill/>
        </p:spPr>
        <p:txBody>
          <a:bodyPr wrap="square">
            <a:spAutoFit/>
          </a:bodyPr>
          <a:p>
            <a:pPr indent="0" algn="l" fontAlgn="auto">
              <a:lnSpc>
                <a:spcPct val="100000"/>
              </a:lnSpc>
              <a:buClrTx/>
              <a:buSzTx/>
              <a:buFontTx/>
            </a:pP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探究</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二：从社会转型的角度认识工业文明冲击下中国政治的</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变化。</a:t>
            </a:r>
            <a:endPar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endParaRPr>
          </a:p>
        </p:txBody>
      </p:sp>
      <p:sp>
        <p:nvSpPr>
          <p:cNvPr id="26627" name="Rectangle 4"/>
          <p:cNvSpPr>
            <a:spLocks noChangeArrowheads="1"/>
          </p:cNvSpPr>
          <p:nvPr>
            <p:custDataLst>
              <p:tags r:id="rId3"/>
            </p:custDataLst>
          </p:nvPr>
        </p:nvSpPr>
        <p:spPr bwMode="auto">
          <a:xfrm>
            <a:off x="389255" y="3215005"/>
            <a:ext cx="11648440" cy="1740535"/>
          </a:xfrm>
          <a:prstGeom prst="rect">
            <a:avLst/>
          </a:prstGeom>
          <a:solidFill>
            <a:srgbClr val="CC3300"/>
          </a:solidFill>
          <a:ln w="9525">
            <a:noFill/>
            <a:miter lim="800000"/>
          </a:ln>
        </p:spPr>
        <p:txBody>
          <a:bodyPr wrap="square" anchor="ctr">
            <a:noAutofit/>
          </a:bodyPr>
          <a:p>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rPr>
              <a:t>    从历史的发展趋势来看，这些</a:t>
            </a:r>
            <a:r>
              <a:rPr lang="en-US" altLang="zh-CN" sz="2800" b="1">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rPr>
              <a:t>官僚机构变化</a:t>
            </a:r>
            <a:r>
              <a:rPr lang="en-US" altLang="zh-CN" sz="2800" b="1">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rPr>
              <a:t>也是清政府为融人世界所作出的努力，不论它是主动还是被动，都促进了中国社会政治的现代化进程，腐朽的官僚体系不得不适应这些新的调整和挑战。 </a:t>
            </a:r>
            <a:endPar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ox(in)">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ldLvl="0" animBg="1"/>
    </p:bldLst>
  </p:timing>
</p:sld>
</file>

<file path=ppt/slides/slide4.xml><?xml version="1.0" encoding="utf-8"?>
<p:sld xmlns:wpsdc="http://www.wps.cn/officeDocument/2017/drawingmlCustomData"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文本框 30"/>
          <p:cNvSpPr txBox="1"/>
          <p:nvPr/>
        </p:nvSpPr>
        <p:spPr>
          <a:xfrm>
            <a:off x="356870" y="2602865"/>
            <a:ext cx="11471910" cy="2761615"/>
          </a:xfrm>
          <a:prstGeom prst="rect">
            <a:avLst/>
          </a:prstGeom>
          <a:solidFill>
            <a:schemeClr val="accent1">
              <a:lumMod val="20000"/>
              <a:lumOff val="80000"/>
            </a:schemeClr>
          </a:solidFill>
          <a:effectLst>
            <a:outerShdw blurRad="50800" dist="38100" algn="l" rotWithShape="0">
              <a:prstClr val="black">
                <a:alpha val="40000"/>
              </a:prstClr>
            </a:outerShdw>
          </a:effectLst>
        </p:spPr>
        <p:txBody>
          <a:bodyPr wrap="square" rtlCol="0" anchor="t">
            <a:noAutofit/>
          </a:bodyPr>
          <a:p>
            <a:pPr indent="609600" algn="just" fontAlgn="auto">
              <a:lnSpc>
                <a:spcPct val="150000"/>
              </a:lnSpc>
              <a:buClrTx/>
              <a:buSzTx/>
              <a:buFontTx/>
              <a:extLst>
                <a:ext uri="{35155182-B16C-46BC-9424-99874614C6A1}">
                  <wpsdc:indentchars xmlns:wpsdc="http://www.wps.cn/officeDocument/2017/drawingmlCustomData" val="200" checksum="4158780845"/>
                </a:ext>
              </a:extLst>
            </a:pPr>
            <a:r>
              <a:rPr lang="zh-CN" altLang="en-US" sz="2400" b="1">
                <a:latin typeface="微软雅黑" panose="020B0503020204020204" charset="-122"/>
                <a:ea typeface="微软雅黑" panose="020B0503020204020204" charset="-122"/>
                <a:cs typeface="微软雅黑" panose="020B0503020204020204" charset="-122"/>
              </a:rPr>
              <a:t>半殖民地半封建社会</a:t>
            </a:r>
            <a:r>
              <a:rPr lang="zh-CN" altLang="en-US" sz="2400">
                <a:latin typeface="微软雅黑" panose="020B0503020204020204" charset="-122"/>
                <a:ea typeface="微软雅黑" panose="020B0503020204020204" charset="-122"/>
                <a:cs typeface="微软雅黑" panose="020B0503020204020204" charset="-122"/>
              </a:rPr>
              <a:t>：是近代中国的一种特殊社会形态。</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半殖民地</a:t>
            </a:r>
            <a:r>
              <a:rPr lang="zh-CN" altLang="en-US" sz="2400">
                <a:latin typeface="微软雅黑" panose="020B0503020204020204" charset="-122"/>
                <a:ea typeface="微软雅黑" panose="020B0503020204020204" charset="-122"/>
                <a:cs typeface="微软雅黑" panose="020B0503020204020204" charset="-122"/>
              </a:rPr>
              <a:t>，指形式上中国是有政府的独立国家，</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实际上社会各方面受到外国殖民主义的控制和奴役，就社会发展形态上是历史的沉沦。</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半封建社会</a:t>
            </a:r>
            <a:r>
              <a:rPr lang="zh-CN" altLang="en-US" sz="2400">
                <a:latin typeface="微软雅黑" panose="020B0503020204020204" charset="-122"/>
                <a:ea typeface="微软雅黑" panose="020B0503020204020204" charset="-122"/>
                <a:cs typeface="微软雅黑" panose="020B0503020204020204" charset="-122"/>
              </a:rPr>
              <a:t>，指形式上中国封建统治和自然经济占主导，实际上社会已逐渐现代化，资本主义因素发展壮大，就社会发展形态上是历史的进步。</a:t>
            </a:r>
            <a:endParaRPr lang="zh-CN" altLang="en-US" sz="2400">
              <a:latin typeface="微软雅黑" panose="020B0503020204020204" charset="-122"/>
              <a:ea typeface="微软雅黑" panose="020B0503020204020204" charset="-122"/>
              <a:cs typeface="微软雅黑" panose="020B0503020204020204" charset="-122"/>
            </a:endParaRPr>
          </a:p>
        </p:txBody>
      </p:sp>
      <p:graphicFrame>
        <p:nvGraphicFramePr>
          <p:cNvPr id="39"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2" name="矩形 1"/>
          <p:cNvSpPr/>
          <p:nvPr>
            <p:custDataLst>
              <p:tags r:id="rId2"/>
            </p:custDataLst>
          </p:nvPr>
        </p:nvSpPr>
        <p:spPr>
          <a:xfrm>
            <a:off x="808990" y="868680"/>
            <a:ext cx="7717790" cy="460375"/>
          </a:xfrm>
          <a:prstGeom prst="rect">
            <a:avLst/>
          </a:prstGeom>
        </p:spPr>
        <p:txBody>
          <a:bodyPr wrap="square">
            <a:spAutoFit/>
          </a:bodyPr>
          <a:p>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微专题</a:t>
            </a:r>
            <a:r>
              <a:rPr lang="en-US" altLang="zh-CN" sz="2400" b="1" dirty="0">
                <a:solidFill>
                  <a:srgbClr val="C00000"/>
                </a:solidFill>
                <a:latin typeface="微软雅黑" panose="020B0503020204020204" charset="-122"/>
                <a:ea typeface="微软雅黑" panose="020B0503020204020204" charset="-122"/>
                <a:sym typeface="+mn-ea"/>
              </a:rPr>
              <a:t>1</a:t>
            </a:r>
            <a:r>
              <a:rPr lang="zh-CN" altLang="en-US" sz="2400" b="1" dirty="0">
                <a:solidFill>
                  <a:srgbClr val="C00000"/>
                </a:solidFill>
                <a:latin typeface="微软雅黑" panose="020B0503020204020204" charset="-122"/>
                <a:ea typeface="微软雅黑" panose="020B0503020204020204" charset="-122"/>
                <a:sym typeface="+mn-ea"/>
              </a:rPr>
              <a:t>：</a:t>
            </a:r>
            <a:r>
              <a:rPr lang="zh-CN" altLang="en-US" sz="2400" b="1" spc="150" dirty="0">
                <a:solidFill>
                  <a:srgbClr val="C00000"/>
                </a:solidFill>
                <a:latin typeface="微软雅黑" panose="020B0503020204020204" charset="-122"/>
                <a:ea typeface="微软雅黑" panose="020B0503020204020204" charset="-122"/>
                <a:sym typeface="+mn-ea"/>
              </a:rPr>
              <a:t>冲击——近代西方列强的侵华战争</a:t>
            </a:r>
            <a:endParaRPr lang="zh-CN" altLang="en-US" sz="2400" b="1" spc="150"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Lst>
  </p:timing>
</p:sld>
</file>

<file path=ppt/slides/slide4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74370" y="1489075"/>
            <a:ext cx="11274425" cy="4523105"/>
          </a:xfrm>
          <a:prstGeom prst="rect">
            <a:avLst/>
          </a:prstGeom>
        </p:spPr>
        <p:txBody>
          <a:bodyPr wrap="square">
            <a:spAutoFit/>
          </a:bodyPr>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14.</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（202</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1</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湖南卷. </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7</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据表</a:t>
            </a:r>
            <a:r>
              <a:rPr lang="en-US" altLang="zh-CN" sz="2400" b="1">
                <a:solidFill>
                  <a:srgbClr val="000000"/>
                </a:solidFill>
                <a:latin typeface="新宋体" panose="02010609030101010101" charset="-122"/>
                <a:ea typeface="新宋体" panose="02010609030101010101" charset="-122"/>
                <a:cs typeface="新宋体" panose="02010609030101010101" charset="-122"/>
              </a:rPr>
              <a:t>2</a:t>
            </a:r>
            <a:r>
              <a:rPr lang="zh-CN" altLang="en-US" sz="2400" b="1">
                <a:solidFill>
                  <a:srgbClr val="000000"/>
                </a:solidFill>
                <a:latin typeface="新宋体" panose="02010609030101010101" charset="-122"/>
                <a:ea typeface="新宋体" panose="02010609030101010101" charset="-122"/>
                <a:cs typeface="新宋体" panose="02010609030101010101" charset="-122"/>
              </a:rPr>
              <a:t>可知，当时中国（</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表</a:t>
            </a:r>
            <a:r>
              <a:rPr lang="en-US" altLang="zh-CN" sz="2400" b="1">
                <a:solidFill>
                  <a:srgbClr val="000000"/>
                </a:solidFill>
                <a:latin typeface="新宋体" panose="02010609030101010101" charset="-122"/>
                <a:ea typeface="新宋体" panose="02010609030101010101" charset="-122"/>
                <a:cs typeface="新宋体" panose="02010609030101010101" charset="-122"/>
              </a:rPr>
              <a:t>2  1867</a:t>
            </a:r>
            <a:r>
              <a:rPr lang="zh-CN" altLang="en-US" sz="2400" b="1">
                <a:solidFill>
                  <a:srgbClr val="000000"/>
                </a:solidFill>
                <a:latin typeface="新宋体" panose="02010609030101010101" charset="-122"/>
                <a:ea typeface="新宋体" panose="02010609030101010101" charset="-122"/>
                <a:cs typeface="新宋体" panose="02010609030101010101" charset="-122"/>
              </a:rPr>
              <a:t>年和</a:t>
            </a:r>
            <a:r>
              <a:rPr lang="en-US" altLang="zh-CN" sz="2400" b="1">
                <a:solidFill>
                  <a:srgbClr val="000000"/>
                </a:solidFill>
                <a:latin typeface="新宋体" panose="02010609030101010101" charset="-122"/>
                <a:ea typeface="新宋体" panose="02010609030101010101" charset="-122"/>
                <a:cs typeface="新宋体" panose="02010609030101010101" charset="-122"/>
              </a:rPr>
              <a:t>1894</a:t>
            </a:r>
            <a:r>
              <a:rPr lang="zh-CN" altLang="en-US" sz="2400" b="1">
                <a:solidFill>
                  <a:srgbClr val="000000"/>
                </a:solidFill>
                <a:latin typeface="新宋体" panose="02010609030101010101" charset="-122"/>
                <a:ea typeface="新宋体" panose="02010609030101010101" charset="-122"/>
                <a:cs typeface="新宋体" panose="02010609030101010101" charset="-122"/>
              </a:rPr>
              <a:t>年部分进口商品统计表</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A</a:t>
            </a:r>
            <a:r>
              <a:rPr lang="zh-CN" altLang="en-US" sz="2400" b="1">
                <a:solidFill>
                  <a:srgbClr val="000000"/>
                </a:solidFill>
                <a:latin typeface="新宋体" panose="02010609030101010101" charset="-122"/>
                <a:ea typeface="新宋体" panose="02010609030101010101" charset="-122"/>
                <a:cs typeface="新宋体" panose="02010609030101010101" charset="-122"/>
              </a:rPr>
              <a:t>．对外贸易由出超转变为入超</a:t>
            </a:r>
            <a:r>
              <a:rPr lang="en-US" altLang="zh-CN" sz="2400" b="1">
                <a:solidFill>
                  <a:srgbClr val="000000"/>
                </a:solidFill>
                <a:latin typeface="新宋体" panose="02010609030101010101" charset="-122"/>
                <a:ea typeface="新宋体" panose="02010609030101010101" charset="-122"/>
                <a:cs typeface="新宋体" panose="02010609030101010101" charset="-122"/>
              </a:rPr>
              <a:t>           B</a:t>
            </a:r>
            <a:r>
              <a:rPr lang="zh-CN" altLang="en-US" sz="2400" b="1">
                <a:solidFill>
                  <a:srgbClr val="000000"/>
                </a:solidFill>
                <a:latin typeface="新宋体" panose="02010609030101010101" charset="-122"/>
                <a:ea typeface="新宋体" panose="02010609030101010101" charset="-122"/>
                <a:cs typeface="新宋体" panose="02010609030101010101" charset="-122"/>
              </a:rPr>
              <a:t>．政府放宽对民间设厂的限制</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C</a:t>
            </a:r>
            <a:r>
              <a:rPr lang="zh-CN" altLang="en-US" sz="2400" b="1">
                <a:solidFill>
                  <a:srgbClr val="000000"/>
                </a:solidFill>
                <a:latin typeface="新宋体" panose="02010609030101010101" charset="-122"/>
                <a:ea typeface="新宋体" panose="02010609030101010101" charset="-122"/>
                <a:cs typeface="新宋体" panose="02010609030101010101" charset="-122"/>
              </a:rPr>
              <a:t>．民族工业出现了较快的发展</a:t>
            </a:r>
            <a:r>
              <a:rPr lang="en-US" altLang="zh-CN" sz="2400" b="1">
                <a:solidFill>
                  <a:srgbClr val="000000"/>
                </a:solidFill>
                <a:latin typeface="新宋体" panose="02010609030101010101" charset="-122"/>
                <a:ea typeface="新宋体" panose="02010609030101010101" charset="-122"/>
                <a:cs typeface="新宋体" panose="02010609030101010101" charset="-122"/>
              </a:rPr>
              <a:t>           D</a:t>
            </a:r>
            <a:r>
              <a:rPr lang="zh-CN" altLang="en-US" sz="2400" b="1">
                <a:solidFill>
                  <a:srgbClr val="000000"/>
                </a:solidFill>
                <a:latin typeface="新宋体" panose="02010609030101010101" charset="-122"/>
                <a:ea typeface="新宋体" panose="02010609030101010101" charset="-122"/>
                <a:cs typeface="新宋体" panose="02010609030101010101" charset="-122"/>
              </a:rPr>
              <a:t>．海关的半殖民地化程度加深</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8" name="文本框 7"/>
          <p:cNvSpPr txBox="1"/>
          <p:nvPr/>
        </p:nvSpPr>
        <p:spPr>
          <a:xfrm>
            <a:off x="9182100" y="112395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graphicFrame>
        <p:nvGraphicFramePr>
          <p:cNvPr id="2" name="表格 1"/>
          <p:cNvGraphicFramePr/>
          <p:nvPr/>
        </p:nvGraphicFramePr>
        <p:xfrm>
          <a:off x="854075" y="2401570"/>
          <a:ext cx="10483850" cy="2633345"/>
        </p:xfrm>
        <a:graphic>
          <a:graphicData uri="http://schemas.openxmlformats.org/drawingml/2006/table">
            <a:tbl>
              <a:tblPr/>
              <a:tblGrid>
                <a:gridCol w="1191895"/>
                <a:gridCol w="2360295"/>
                <a:gridCol w="2212340"/>
                <a:gridCol w="2506980"/>
                <a:gridCol w="2212340"/>
              </a:tblGrid>
              <a:tr h="219710">
                <a:tc rowSpan="2">
                  <a:txBody>
                    <a:bodyPr/>
                    <a:p>
                      <a:pPr algn="ctr">
                        <a:lnSpc>
                          <a:spcPct val="120000"/>
                        </a:lnSpc>
                        <a:spcBef>
                          <a:spcPct val="0"/>
                        </a:spcBef>
                        <a:spcAft>
                          <a:spcPct val="0"/>
                        </a:spcAft>
                      </a:pPr>
                      <a:endParaRPr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p>
                      <a:pPr marL="0" indent="0" algn="ctr">
                        <a:lnSpc>
                          <a:spcPct val="120000"/>
                        </a:lnSpc>
                        <a:spcBef>
                          <a:spcPct val="0"/>
                        </a:spcBef>
                        <a:spcAft>
                          <a:spcPct val="0"/>
                        </a:spcAft>
                      </a:pPr>
                      <a:r>
                        <a:rPr lang="en-US" altLang="zh-CN" sz="2400">
                          <a:latin typeface="楷体" panose="02010609060101010101" pitchFamily="49" charset="-122"/>
                          <a:ea typeface="楷体" panose="02010609060101010101" pitchFamily="49" charset="-122"/>
                          <a:cs typeface="楷体" panose="02010609060101010101" pitchFamily="49" charset="-122"/>
                        </a:rPr>
                        <a:t>1867</a:t>
                      </a:r>
                      <a:r>
                        <a:rPr lang="zh-CN" sz="2400">
                          <a:latin typeface="楷体" panose="02010609060101010101" pitchFamily="49" charset="-122"/>
                          <a:ea typeface="楷体" panose="02010609060101010101" pitchFamily="49" charset="-122"/>
                          <a:cs typeface="楷体" panose="02010609060101010101" pitchFamily="49" charset="-122"/>
                        </a:rPr>
                        <a:t>年</a:t>
                      </a:r>
                      <a:endParaRPr lang="zh-CN" sz="2400">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gridSpan="2">
                  <a:txBody>
                    <a:bodyPr/>
                    <a:p>
                      <a:pPr marL="0" indent="0" algn="ctr">
                        <a:lnSpc>
                          <a:spcPct val="120000"/>
                        </a:lnSpc>
                        <a:spcBef>
                          <a:spcPct val="0"/>
                        </a:spcBef>
                        <a:spcAft>
                          <a:spcPct val="0"/>
                        </a:spcAft>
                      </a:pPr>
                      <a:r>
                        <a:rPr lang="en-US" altLang="zh-CN" sz="2400">
                          <a:latin typeface="楷体" panose="02010609060101010101" pitchFamily="49" charset="-122"/>
                          <a:ea typeface="楷体" panose="02010609060101010101" pitchFamily="49" charset="-122"/>
                          <a:cs typeface="楷体" panose="02010609060101010101" pitchFamily="49" charset="-122"/>
                        </a:rPr>
                        <a:t>1894</a:t>
                      </a:r>
                      <a:r>
                        <a:rPr lang="zh-CN" sz="2400">
                          <a:latin typeface="楷体" panose="02010609060101010101" pitchFamily="49" charset="-122"/>
                          <a:ea typeface="楷体" panose="02010609060101010101" pitchFamily="49" charset="-122"/>
                          <a:cs typeface="楷体" panose="02010609060101010101" pitchFamily="49" charset="-122"/>
                        </a:rPr>
                        <a:t>年</a:t>
                      </a:r>
                      <a:endParaRPr lang="zh-CN" sz="2400">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201295">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p>
                      <a:pPr marL="0" indent="0" algn="ctr">
                        <a:spcBef>
                          <a:spcPct val="0"/>
                        </a:spcBef>
                        <a:spcAft>
                          <a:spcPct val="0"/>
                        </a:spcAft>
                      </a:pPr>
                      <a:r>
                        <a:rPr lang="zh-CN" sz="2400">
                          <a:latin typeface="楷体" panose="02010609060101010101" pitchFamily="49" charset="-122"/>
                          <a:ea typeface="楷体" panose="02010609060101010101" pitchFamily="49" charset="-122"/>
                        </a:rPr>
                        <a:t>数量</a:t>
                      </a:r>
                      <a:endParaRPr 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2400">
                          <a:latin typeface="楷体" panose="02010609060101010101" pitchFamily="49" charset="-122"/>
                          <a:ea typeface="楷体" panose="02010609060101010101" pitchFamily="49" charset="-122"/>
                        </a:rPr>
                        <a:t>货值（海关两）</a:t>
                      </a:r>
                      <a:endParaRPr 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2400">
                          <a:latin typeface="楷体" panose="02010609060101010101" pitchFamily="49" charset="-122"/>
                          <a:ea typeface="楷体" panose="02010609060101010101" pitchFamily="49" charset="-122"/>
                        </a:rPr>
                        <a:t>数量</a:t>
                      </a:r>
                      <a:endParaRPr 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2400">
                          <a:latin typeface="楷体" panose="02010609060101010101" pitchFamily="49" charset="-122"/>
                          <a:ea typeface="楷体" panose="02010609060101010101" pitchFamily="49" charset="-122"/>
                        </a:rPr>
                        <a:t>货值（海关两）</a:t>
                      </a:r>
                      <a:endParaRPr 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82880">
                <a:tc>
                  <a:txBody>
                    <a:bodyPr/>
                    <a:p>
                      <a:pPr marL="0" indent="0" algn="ctr">
                        <a:spcBef>
                          <a:spcPct val="0"/>
                        </a:spcBef>
                        <a:spcAft>
                          <a:spcPct val="0"/>
                        </a:spcAft>
                      </a:pPr>
                      <a:r>
                        <a:rPr lang="zh-CN" sz="2400">
                          <a:latin typeface="楷体" panose="02010609060101010101" pitchFamily="49" charset="-122"/>
                          <a:ea typeface="楷体" panose="02010609060101010101" pitchFamily="49" charset="-122"/>
                        </a:rPr>
                        <a:t>铁</a:t>
                      </a:r>
                      <a:endParaRPr 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cs typeface="楷体" panose="02010609060101010101" pitchFamily="49" charset="-122"/>
                        </a:rPr>
                        <a:t>113,441</a:t>
                      </a:r>
                      <a:r>
                        <a:rPr lang="zh-CN" sz="2400">
                          <a:latin typeface="楷体" panose="02010609060101010101" pitchFamily="49" charset="-122"/>
                          <a:ea typeface="楷体" panose="02010609060101010101" pitchFamily="49" charset="-122"/>
                          <a:cs typeface="楷体" panose="02010609060101010101" pitchFamily="49" charset="-122"/>
                        </a:rPr>
                        <a:t>（担）</a:t>
                      </a:r>
                      <a:endParaRPr lang="zh-CN" sz="2400">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rPr>
                        <a:t>264,503</a:t>
                      </a:r>
                      <a:endParaRPr lang="en-US" alt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cs typeface="楷体" panose="02010609060101010101" pitchFamily="49" charset="-122"/>
                        </a:rPr>
                        <a:t>1,185,411</a:t>
                      </a:r>
                      <a:r>
                        <a:rPr lang="zh-CN" sz="2400">
                          <a:latin typeface="楷体" panose="02010609060101010101" pitchFamily="49" charset="-122"/>
                          <a:ea typeface="楷体" panose="02010609060101010101" pitchFamily="49" charset="-122"/>
                          <a:cs typeface="楷体" panose="02010609060101010101" pitchFamily="49" charset="-122"/>
                        </a:rPr>
                        <a:t>（担）</a:t>
                      </a:r>
                      <a:endParaRPr lang="zh-CN" sz="2400">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rPr>
                        <a:t>2,467,590</a:t>
                      </a:r>
                      <a:endParaRPr lang="en-US" alt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92405">
                <a:tc>
                  <a:txBody>
                    <a:bodyPr/>
                    <a:p>
                      <a:pPr marL="0" indent="0" algn="ctr">
                        <a:spcBef>
                          <a:spcPct val="0"/>
                        </a:spcBef>
                        <a:spcAft>
                          <a:spcPct val="0"/>
                        </a:spcAft>
                      </a:pPr>
                      <a:r>
                        <a:rPr lang="zh-CN" sz="2400">
                          <a:latin typeface="楷体" panose="02010609060101010101" pitchFamily="49" charset="-122"/>
                          <a:ea typeface="楷体" panose="02010609060101010101" pitchFamily="49" charset="-122"/>
                        </a:rPr>
                        <a:t>锡</a:t>
                      </a:r>
                      <a:endParaRPr 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cs typeface="楷体" panose="02010609060101010101" pitchFamily="49" charset="-122"/>
                        </a:rPr>
                        <a:t>33,502</a:t>
                      </a:r>
                      <a:r>
                        <a:rPr lang="zh-CN" sz="2400">
                          <a:latin typeface="楷体" panose="02010609060101010101" pitchFamily="49" charset="-122"/>
                          <a:ea typeface="楷体" panose="02010609060101010101" pitchFamily="49" charset="-122"/>
                          <a:cs typeface="楷体" panose="02010609060101010101" pitchFamily="49" charset="-122"/>
                        </a:rPr>
                        <a:t>（担）</a:t>
                      </a:r>
                      <a:endParaRPr lang="zh-CN" sz="2400">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rPr>
                        <a:t>582,146</a:t>
                      </a:r>
                      <a:endParaRPr lang="en-US" alt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cs typeface="楷体" panose="02010609060101010101" pitchFamily="49" charset="-122"/>
                        </a:rPr>
                        <a:t>97,008</a:t>
                      </a:r>
                      <a:r>
                        <a:rPr lang="zh-CN" sz="2400">
                          <a:latin typeface="楷体" panose="02010609060101010101" pitchFamily="49" charset="-122"/>
                          <a:ea typeface="楷体" panose="02010609060101010101" pitchFamily="49" charset="-122"/>
                          <a:cs typeface="楷体" panose="02010609060101010101" pitchFamily="49" charset="-122"/>
                        </a:rPr>
                        <a:t>（担）</a:t>
                      </a:r>
                      <a:endParaRPr lang="zh-CN" sz="2400">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rPr>
                        <a:t>2,046,897</a:t>
                      </a:r>
                      <a:endParaRPr lang="en-US" alt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82880">
                <a:tc>
                  <a:txBody>
                    <a:bodyPr/>
                    <a:p>
                      <a:pPr marL="0" indent="0" algn="ctr">
                        <a:spcBef>
                          <a:spcPct val="0"/>
                        </a:spcBef>
                        <a:spcAft>
                          <a:spcPct val="0"/>
                        </a:spcAft>
                      </a:pPr>
                      <a:r>
                        <a:rPr lang="zh-CN" sz="2400">
                          <a:latin typeface="楷体" panose="02010609060101010101" pitchFamily="49" charset="-122"/>
                          <a:ea typeface="楷体" panose="02010609060101010101" pitchFamily="49" charset="-122"/>
                        </a:rPr>
                        <a:t>火柴</a:t>
                      </a:r>
                      <a:endParaRPr 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cs typeface="楷体" panose="02010609060101010101" pitchFamily="49" charset="-122"/>
                        </a:rPr>
                        <a:t>79,263</a:t>
                      </a:r>
                      <a:r>
                        <a:rPr lang="zh-CN" sz="2400">
                          <a:latin typeface="楷体" panose="02010609060101010101" pitchFamily="49" charset="-122"/>
                          <a:ea typeface="楷体" panose="02010609060101010101" pitchFamily="49" charset="-122"/>
                          <a:cs typeface="楷体" panose="02010609060101010101" pitchFamily="49" charset="-122"/>
                        </a:rPr>
                        <a:t>（箩）</a:t>
                      </a:r>
                      <a:endParaRPr lang="zh-CN" sz="2400">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rPr>
                        <a:t>71,384</a:t>
                      </a:r>
                      <a:endParaRPr lang="en-US" alt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cs typeface="楷体" panose="02010609060101010101" pitchFamily="49" charset="-122"/>
                        </a:rPr>
                        <a:t>6,615,327</a:t>
                      </a:r>
                      <a:r>
                        <a:rPr lang="zh-CN" sz="2400">
                          <a:latin typeface="楷体" panose="02010609060101010101" pitchFamily="49" charset="-122"/>
                          <a:ea typeface="楷体" panose="02010609060101010101" pitchFamily="49" charset="-122"/>
                          <a:cs typeface="楷体" panose="02010609060101010101" pitchFamily="49" charset="-122"/>
                        </a:rPr>
                        <a:t>（箩）</a:t>
                      </a:r>
                      <a:endParaRPr lang="zh-CN" sz="2400">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rPr>
                        <a:t>1,638,931</a:t>
                      </a:r>
                      <a:endParaRPr lang="en-US" alt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92405">
                <a:tc>
                  <a:txBody>
                    <a:bodyPr/>
                    <a:p>
                      <a:pPr marL="0" indent="0" algn="ctr">
                        <a:spcBef>
                          <a:spcPct val="0"/>
                        </a:spcBef>
                        <a:spcAft>
                          <a:spcPct val="0"/>
                        </a:spcAft>
                      </a:pPr>
                      <a:r>
                        <a:rPr lang="zh-CN" sz="2400">
                          <a:latin typeface="楷体" panose="02010609060101010101" pitchFamily="49" charset="-122"/>
                          <a:ea typeface="楷体" panose="02010609060101010101" pitchFamily="49" charset="-122"/>
                        </a:rPr>
                        <a:t>煤</a:t>
                      </a:r>
                      <a:endParaRPr 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cs typeface="楷体" panose="02010609060101010101" pitchFamily="49" charset="-122"/>
                        </a:rPr>
                        <a:t>113,430</a:t>
                      </a:r>
                      <a:r>
                        <a:rPr lang="zh-CN" sz="2400">
                          <a:latin typeface="楷体" panose="02010609060101010101" pitchFamily="49" charset="-122"/>
                          <a:ea typeface="楷体" panose="02010609060101010101" pitchFamily="49" charset="-122"/>
                          <a:cs typeface="楷体" panose="02010609060101010101" pitchFamily="49" charset="-122"/>
                        </a:rPr>
                        <a:t>（吨）</a:t>
                      </a:r>
                      <a:endParaRPr lang="zh-CN" sz="2400">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rPr>
                        <a:t>992,649</a:t>
                      </a:r>
                      <a:endParaRPr lang="en-US" alt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cs typeface="楷体" panose="02010609060101010101" pitchFamily="49" charset="-122"/>
                        </a:rPr>
                        <a:t>486,295</a:t>
                      </a:r>
                      <a:r>
                        <a:rPr lang="zh-CN" sz="2400">
                          <a:latin typeface="楷体" panose="02010609060101010101" pitchFamily="49" charset="-122"/>
                          <a:ea typeface="楷体" panose="02010609060101010101" pitchFamily="49" charset="-122"/>
                          <a:cs typeface="楷体" panose="02010609060101010101" pitchFamily="49" charset="-122"/>
                        </a:rPr>
                        <a:t>（吨）</a:t>
                      </a:r>
                      <a:endParaRPr lang="zh-CN" sz="2400">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rPr>
                        <a:t>3,2</a:t>
                      </a:r>
                      <a:r>
                        <a:rPr lang="en-US" altLang="zh-CN" sz="2400">
                          <a:latin typeface="楷体" panose="02010609060101010101" pitchFamily="49" charset="-122"/>
                          <a:ea typeface="楷体" panose="02010609060101010101" pitchFamily="49" charset="-122"/>
                        </a:rPr>
                        <a:t>21,343</a:t>
                      </a:r>
                      <a:endParaRPr lang="en-US" alt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92405">
                <a:tc>
                  <a:txBody>
                    <a:bodyPr/>
                    <a:p>
                      <a:pPr marL="0" indent="0" algn="ctr">
                        <a:spcBef>
                          <a:spcPct val="0"/>
                        </a:spcBef>
                        <a:spcAft>
                          <a:spcPct val="0"/>
                        </a:spcAft>
                      </a:pPr>
                      <a:r>
                        <a:rPr lang="zh-CN" sz="2400">
                          <a:latin typeface="楷体" panose="02010609060101010101" pitchFamily="49" charset="-122"/>
                          <a:ea typeface="楷体" panose="02010609060101010101" pitchFamily="49" charset="-122"/>
                        </a:rPr>
                        <a:t>糖</a:t>
                      </a:r>
                      <a:endParaRPr 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cs typeface="楷体" panose="02010609060101010101" pitchFamily="49" charset="-122"/>
                        </a:rPr>
                        <a:t>186,176</a:t>
                      </a:r>
                      <a:r>
                        <a:rPr lang="zh-CN" sz="2400">
                          <a:latin typeface="楷体" panose="02010609060101010101" pitchFamily="49" charset="-122"/>
                          <a:ea typeface="楷体" panose="02010609060101010101" pitchFamily="49" charset="-122"/>
                          <a:cs typeface="楷体" panose="02010609060101010101" pitchFamily="49" charset="-122"/>
                        </a:rPr>
                        <a:t>（担）</a:t>
                      </a:r>
                      <a:endParaRPr lang="zh-CN" sz="2400">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rPr>
                        <a:t>754,609</a:t>
                      </a:r>
                      <a:endParaRPr lang="en-US" alt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cs typeface="楷体" panose="02010609060101010101" pitchFamily="49" charset="-122"/>
                        </a:rPr>
                        <a:t>1,823,890</a:t>
                      </a:r>
                      <a:r>
                        <a:rPr lang="zh-CN" sz="2400">
                          <a:latin typeface="楷体" panose="02010609060101010101" pitchFamily="49" charset="-122"/>
                          <a:ea typeface="楷体" panose="02010609060101010101" pitchFamily="49" charset="-122"/>
                          <a:cs typeface="楷体" panose="02010609060101010101" pitchFamily="49" charset="-122"/>
                        </a:rPr>
                        <a:t>（担）</a:t>
                      </a:r>
                      <a:endParaRPr lang="zh-CN" sz="2400">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2400">
                          <a:latin typeface="楷体" panose="02010609060101010101" pitchFamily="49" charset="-122"/>
                          <a:ea typeface="楷体" panose="02010609060101010101" pitchFamily="49" charset="-122"/>
                        </a:rPr>
                        <a:t>9,507,153</a:t>
                      </a:r>
                      <a:endParaRPr lang="en-US" altLang="zh-CN" sz="2400">
                        <a:latin typeface="楷体" panose="02010609060101010101" pitchFamily="49" charset="-122"/>
                        <a:ea typeface="楷体" panose="02010609060101010101" pitchFamily="49"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4" name="文本框 3"/>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考向一</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列强侵华背景下中国的</a:t>
            </a:r>
            <a:r>
              <a:rPr lang="zh-CN" altLang="en-US" sz="2400" b="1" dirty="0">
                <a:solidFill>
                  <a:srgbClr val="C00000"/>
                </a:solidFill>
                <a:latin typeface="微软雅黑" panose="020B0503020204020204" charset="-122"/>
                <a:ea typeface="微软雅黑" panose="020B0503020204020204" charset="-122"/>
                <a:sym typeface="+mn-ea"/>
              </a:rPr>
              <a:t>政治转型</a:t>
            </a:r>
            <a:endParaRPr lang="en-US" altLang="zh-CN" sz="2400" b="1" dirty="0">
              <a:solidFill>
                <a:srgbClr val="C00000"/>
              </a:solidFill>
              <a:latin typeface="微软雅黑" panose="020B0503020204020204" charset="-122"/>
              <a:ea typeface="微软雅黑" panose="020B0503020204020204" charset="-122"/>
              <a:sym typeface="+mn-ea"/>
            </a:endParaRPr>
          </a:p>
        </p:txBody>
      </p:sp>
      <p:sp>
        <p:nvSpPr>
          <p:cNvPr id="5" name="文本框 4"/>
          <p:cNvSpPr txBox="1"/>
          <p:nvPr/>
        </p:nvSpPr>
        <p:spPr>
          <a:xfrm>
            <a:off x="6733540" y="6131560"/>
            <a:ext cx="4421505" cy="521970"/>
          </a:xfrm>
          <a:prstGeom prst="rect">
            <a:avLst/>
          </a:prstGeom>
          <a:solidFill>
            <a:srgbClr val="FFFF00"/>
          </a:solidFill>
        </p:spPr>
        <p:txBody>
          <a:bodyPr wrap="square" rtlCol="0">
            <a:spAutoFit/>
          </a:bodyPr>
          <a:p>
            <a:pPr algn="l">
              <a:buClrTx/>
              <a:buSzTx/>
              <a:buFontTx/>
            </a:pPr>
            <a:r>
              <a:rPr lang="zh-CN" altLang="en-US" sz="2800">
                <a:solidFill>
                  <a:srgbClr val="C00000"/>
                </a:solidFill>
                <a:latin typeface="黑体" panose="02010609060101010101" pitchFamily="49" charset="-122"/>
                <a:ea typeface="黑体" panose="02010609060101010101" pitchFamily="49" charset="-122"/>
              </a:rPr>
              <a:t>考点：关税主权的</a:t>
            </a:r>
            <a:r>
              <a:rPr lang="zh-CN" altLang="en-US" sz="2800">
                <a:solidFill>
                  <a:srgbClr val="C00000"/>
                </a:solidFill>
                <a:latin typeface="黑体" panose="02010609060101010101" pitchFamily="49" charset="-122"/>
                <a:ea typeface="黑体" panose="02010609060101010101" pitchFamily="49" charset="-122"/>
              </a:rPr>
              <a:t>丧失</a:t>
            </a:r>
            <a:endParaRPr lang="zh-CN" altLang="en-US" sz="2800">
              <a:solidFill>
                <a:srgbClr val="C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4197350" cy="6837045"/>
          </a:xfrm>
          <a:prstGeom prst="rect">
            <a:avLst/>
          </a:prstGeom>
          <a:solidFill>
            <a:schemeClr val="accent1">
              <a:lumMod val="40000"/>
              <a:lumOff val="60000"/>
            </a:schemeClr>
          </a:solidFill>
          <a:ln>
            <a:noFill/>
          </a:ln>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3101975" y="2005330"/>
            <a:ext cx="1988185" cy="2660650"/>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1500">
                <a:solidFill>
                  <a:schemeClr val="bg1"/>
                </a:solidFill>
              </a:rPr>
              <a:t>02</a:t>
            </a:r>
            <a:endParaRPr lang="en-US" altLang="zh-CN" sz="11500">
              <a:solidFill>
                <a:schemeClr val="bg1"/>
              </a:solidFill>
            </a:endParaRPr>
          </a:p>
        </p:txBody>
      </p:sp>
      <p:sp>
        <p:nvSpPr>
          <p:cNvPr id="6" name="文本框 5"/>
          <p:cNvSpPr txBox="1"/>
          <p:nvPr/>
        </p:nvSpPr>
        <p:spPr>
          <a:xfrm>
            <a:off x="5711190" y="2072640"/>
            <a:ext cx="5974080" cy="1753235"/>
          </a:xfrm>
          <a:prstGeom prst="rect">
            <a:avLst/>
          </a:prstGeom>
          <a:noFill/>
        </p:spPr>
        <p:txBody>
          <a:bodyPr wrap="square" rtlCol="0">
            <a:spAutoFit/>
          </a:bodyPr>
          <a:p>
            <a:r>
              <a:rPr lang="zh-CN" altLang="en-US" sz="5400"/>
              <a:t>近代中国经济结构的</a:t>
            </a:r>
            <a:r>
              <a:rPr lang="zh-CN" altLang="en-US" sz="5400"/>
              <a:t>变动</a:t>
            </a:r>
            <a:endParaRPr lang="zh-CN" altLang="en-US" sz="5400"/>
          </a:p>
        </p:txBody>
      </p:sp>
      <p:cxnSp>
        <p:nvCxnSpPr>
          <p:cNvPr id="7" name="直接连接符 6"/>
          <p:cNvCxnSpPr/>
          <p:nvPr/>
        </p:nvCxnSpPr>
        <p:spPr>
          <a:xfrm>
            <a:off x="5378450" y="4259580"/>
            <a:ext cx="6531610" cy="1016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custDataLst>
              <p:tags r:id="rId1"/>
            </p:custDataLst>
          </p:nvPr>
        </p:nvGraphicFramePr>
        <p:xfrm>
          <a:off x="511175" y="1675130"/>
          <a:ext cx="11316970" cy="5546725"/>
        </p:xfrm>
        <a:graphic>
          <a:graphicData uri="http://schemas.openxmlformats.org/drawingml/2006/table">
            <a:tbl>
              <a:tblPr firstRow="1" bandRow="1">
                <a:tableStyleId>{5940675A-B579-460E-94D1-54222C63F5DA}</a:tableStyleId>
              </a:tblPr>
              <a:tblGrid>
                <a:gridCol w="1311910"/>
                <a:gridCol w="10005060"/>
              </a:tblGrid>
              <a:tr h="805815">
                <a:tc>
                  <a:txBody>
                    <a:bodyPr/>
                    <a:lstStyle/>
                    <a:p>
                      <a:pPr indent="0" algn="ctr">
                        <a:buNone/>
                      </a:pPr>
                      <a:r>
                        <a:rPr lang="en-US" sz="2200" b="1">
                          <a:solidFill>
                            <a:srgbClr val="FF0000"/>
                          </a:solidFill>
                          <a:latin typeface="新宋体" panose="02010609030101010101" charset="-122"/>
                          <a:ea typeface="新宋体" panose="02010609030101010101" charset="-122"/>
                          <a:cs typeface="Times New Roman" panose="02020603050405020304" pitchFamily="18" charset="0"/>
                        </a:rPr>
                        <a:t>生产模式的变化</a:t>
                      </a:r>
                      <a:endParaRPr lang="en-US" altLang="en-US" sz="2200" b="1">
                        <a:solidFill>
                          <a:srgbClr val="FF0000"/>
                        </a:solidFill>
                        <a:latin typeface="新宋体" panose="02010609030101010101" charset="-122"/>
                        <a:ea typeface="新宋体" panose="02010609030101010101"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鸦片战争后，</a:t>
                      </a:r>
                      <a:r>
                        <a:rPr lang="en-US" sz="2200" b="1">
                          <a:solidFill>
                            <a:srgbClr val="FF0000"/>
                          </a:solidFill>
                          <a:latin typeface="楷体" panose="02010609060101010101" pitchFamily="49" charset="-122"/>
                          <a:ea typeface="楷体" panose="02010609060101010101" pitchFamily="49" charset="-122"/>
                          <a:cs typeface="Times New Roman" panose="02020603050405020304" pitchFamily="18" charset="0"/>
                        </a:rPr>
                        <a:t>自然经济开始解体</a:t>
                      </a:r>
                      <a:r>
                        <a:rPr 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但仍然占据主导地位；</a:t>
                      </a:r>
                      <a:r>
                        <a:rPr lang="en-US" sz="2200" b="1">
                          <a:solidFill>
                            <a:srgbClr val="FF0000"/>
                          </a:solidFill>
                          <a:latin typeface="楷体" panose="02010609060101010101" pitchFamily="49" charset="-122"/>
                          <a:ea typeface="楷体" panose="02010609060101010101" pitchFamily="49" charset="-122"/>
                          <a:cs typeface="Times New Roman" panose="02020603050405020304" pitchFamily="18" charset="0"/>
                        </a:rPr>
                        <a:t>商品经济迅速发展</a:t>
                      </a:r>
                      <a:r>
                        <a:rPr lang="en-US" sz="2200" b="1">
                          <a:latin typeface="楷体" panose="02010609060101010101" pitchFamily="49" charset="-122"/>
                          <a:ea typeface="楷体" panose="02010609060101010101" pitchFamily="49" charset="-122"/>
                          <a:cs typeface="Times New Roman" panose="02020603050405020304" pitchFamily="18" charset="0"/>
                        </a:rPr>
                        <a:t>，</a:t>
                      </a:r>
                      <a:r>
                        <a:rPr lang="en-US" sz="2200" b="1">
                          <a:latin typeface="楷体" panose="02010609060101010101" pitchFamily="49" charset="-122"/>
                          <a:ea typeface="楷体" panose="02010609060101010101" pitchFamily="49" charset="-122"/>
                          <a:cs typeface="Times New Roman" panose="02020603050405020304" pitchFamily="18" charset="0"/>
                          <a:sym typeface="+mn-ea"/>
                        </a:rPr>
                        <a:t>银行、股份制企业、证券机构、百货公司等</a:t>
                      </a:r>
                      <a:r>
                        <a:rPr lang="en-US" sz="2200" b="1">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新商业贸易形式</a:t>
                      </a:r>
                      <a:r>
                        <a:rPr lang="en-US" sz="2200" b="1">
                          <a:latin typeface="楷体" panose="02010609060101010101" pitchFamily="49" charset="-122"/>
                          <a:ea typeface="楷体" panose="02010609060101010101" pitchFamily="49" charset="-122"/>
                          <a:cs typeface="Times New Roman" panose="02020603050405020304" pitchFamily="18" charset="0"/>
                          <a:sym typeface="+mn-ea"/>
                        </a:rPr>
                        <a:t>相继出现</a:t>
                      </a:r>
                      <a:r>
                        <a:rPr lang="zh-CN" altLang="en-US" sz="2200" b="1">
                          <a:latin typeface="楷体" panose="02010609060101010101" pitchFamily="49" charset="-122"/>
                          <a:ea typeface="楷体" panose="02010609060101010101" pitchFamily="49" charset="-122"/>
                          <a:cs typeface="Times New Roman" panose="02020603050405020304" pitchFamily="18" charset="0"/>
                          <a:sym typeface="+mn-ea"/>
                        </a:rPr>
                        <a:t>，民族资本主义逐渐发展起来</a:t>
                      </a:r>
                      <a:r>
                        <a:rPr 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a:t>
                      </a:r>
                      <a:endParaRPr 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0900">
                <a:tc>
                  <a:txBody>
                    <a:bodyPr/>
                    <a:lstStyle/>
                    <a:p>
                      <a:pPr indent="0" algn="ctr">
                        <a:buNone/>
                      </a:pPr>
                      <a:r>
                        <a:rPr lang="en-US" sz="2200" b="1">
                          <a:solidFill>
                            <a:srgbClr val="FF0000"/>
                          </a:solidFill>
                          <a:latin typeface="新宋体" panose="02010609030101010101" charset="-122"/>
                          <a:ea typeface="新宋体" panose="02010609030101010101" charset="-122"/>
                          <a:cs typeface="Times New Roman" panose="02020603050405020304" pitchFamily="18" charset="0"/>
                        </a:rPr>
                        <a:t>经济结构的变化</a:t>
                      </a:r>
                      <a:endParaRPr lang="en-US" altLang="en-US" sz="2200" b="1">
                        <a:solidFill>
                          <a:srgbClr val="FF0000"/>
                        </a:solidFill>
                        <a:latin typeface="新宋体" panose="02010609030101010101" charset="-122"/>
                        <a:ea typeface="新宋体" panose="02010609030101010101"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buClrTx/>
                        <a:buSzTx/>
                        <a:buFontTx/>
                        <a:buNone/>
                      </a:pPr>
                      <a:r>
                        <a:rPr 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中国是传统的农业大国，洋务运动开启了中国</a:t>
                      </a:r>
                      <a:r>
                        <a:rPr lang="en-US" sz="2200" b="1">
                          <a:solidFill>
                            <a:srgbClr val="FF0000"/>
                          </a:solidFill>
                          <a:latin typeface="楷体" panose="02010609060101010101" pitchFamily="49" charset="-122"/>
                          <a:ea typeface="楷体" panose="02010609060101010101" pitchFamily="49" charset="-122"/>
                          <a:cs typeface="Times New Roman" panose="02020603050405020304" pitchFamily="18" charset="0"/>
                        </a:rPr>
                        <a:t>工业化</a:t>
                      </a:r>
                      <a:r>
                        <a:rPr 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的进程，</a:t>
                      </a:r>
                      <a:r>
                        <a:rPr lang="en-US" sz="2200" b="1">
                          <a:latin typeface="楷体" panose="02010609060101010101" pitchFamily="49" charset="-122"/>
                          <a:ea typeface="楷体" panose="02010609060101010101" pitchFamily="49" charset="-122"/>
                          <a:cs typeface="Times New Roman" panose="02020603050405020304" pitchFamily="18" charset="0"/>
                          <a:sym typeface="+mn-ea"/>
                        </a:rPr>
                        <a:t>引进西方的工厂制度</a:t>
                      </a:r>
                      <a:r>
                        <a:rPr lang="zh-CN" altLang="en-US" sz="2200" b="1">
                          <a:latin typeface="楷体" panose="02010609060101010101" pitchFamily="49" charset="-122"/>
                          <a:ea typeface="楷体" panose="02010609060101010101" pitchFamily="49" charset="-122"/>
                          <a:cs typeface="Times New Roman" panose="02020603050405020304" pitchFamily="18" charset="0"/>
                          <a:sym typeface="+mn-ea"/>
                        </a:rPr>
                        <a:t>，</a:t>
                      </a:r>
                      <a:r>
                        <a:rPr lang="en-US" sz="2200" b="1">
                          <a:latin typeface="楷体" panose="02010609060101010101" pitchFamily="49" charset="-122"/>
                          <a:ea typeface="楷体" panose="02010609060101010101" pitchFamily="49" charset="-122"/>
                          <a:cs typeface="Times New Roman" panose="02020603050405020304" pitchFamily="18" charset="0"/>
                          <a:sym typeface="+mn-ea"/>
                        </a:rPr>
                        <a:t>民族工业</a:t>
                      </a:r>
                      <a:r>
                        <a:rPr lang="zh-CN" altLang="en-US" sz="2200" b="1">
                          <a:latin typeface="楷体" panose="02010609060101010101" pitchFamily="49" charset="-122"/>
                          <a:ea typeface="楷体" panose="02010609060101010101" pitchFamily="49" charset="-122"/>
                          <a:cs typeface="Times New Roman" panose="02020603050405020304" pitchFamily="18" charset="0"/>
                          <a:sym typeface="+mn-ea"/>
                        </a:rPr>
                        <a:t>随后</a:t>
                      </a:r>
                      <a:r>
                        <a:rPr lang="en-US" sz="2200" b="1">
                          <a:latin typeface="楷体" panose="02010609060101010101" pitchFamily="49" charset="-122"/>
                          <a:ea typeface="楷体" panose="02010609060101010101" pitchFamily="49" charset="-122"/>
                          <a:cs typeface="Times New Roman" panose="02020603050405020304" pitchFamily="18" charset="0"/>
                          <a:sym typeface="+mn-ea"/>
                        </a:rPr>
                        <a:t>逐渐发展起来。</a:t>
                      </a:r>
                      <a:r>
                        <a:rPr 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农业的比重有所下降，工业的比重日渐上升</a:t>
                      </a:r>
                      <a:r>
                        <a:rPr lang="zh-CN" alt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a:t>
                      </a:r>
                      <a:endParaRPr lang="en-US" sz="2200" b="1">
                        <a:latin typeface="楷体" panose="02010609060101010101" pitchFamily="49" charset="-122"/>
                        <a:ea typeface="楷体" panose="02010609060101010101" pitchFamily="49" charset="-122"/>
                        <a:cs typeface="Times New Roman" panose="02020603050405020304" pitchFamily="18" charset="0"/>
                        <a:sym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2170">
                <a:tc>
                  <a:txBody>
                    <a:bodyPr/>
                    <a:lstStyle/>
                    <a:p>
                      <a:pPr indent="0" algn="ctr">
                        <a:buNone/>
                      </a:pPr>
                      <a:r>
                        <a:rPr lang="en-US" sz="2200" b="1">
                          <a:solidFill>
                            <a:srgbClr val="FF0000"/>
                          </a:solidFill>
                          <a:latin typeface="新宋体" panose="02010609030101010101" charset="-122"/>
                          <a:ea typeface="新宋体" panose="02010609030101010101" charset="-122"/>
                          <a:cs typeface="Times New Roman" panose="02020603050405020304" pitchFamily="18" charset="0"/>
                        </a:rPr>
                        <a:t>生产力的质变</a:t>
                      </a:r>
                      <a:endParaRPr lang="en-US" altLang="en-US" sz="2200" b="1">
                        <a:solidFill>
                          <a:srgbClr val="FF0000"/>
                        </a:solidFill>
                        <a:latin typeface="新宋体" panose="02010609030101010101" charset="-122"/>
                        <a:ea typeface="新宋体" panose="02010609030101010101"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200" b="1">
                          <a:solidFill>
                            <a:srgbClr val="FF0000"/>
                          </a:solidFill>
                          <a:latin typeface="楷体" panose="02010609060101010101" pitchFamily="49" charset="-122"/>
                          <a:ea typeface="楷体" panose="02010609060101010101" pitchFamily="49" charset="-122"/>
                          <a:cs typeface="Times New Roman" panose="02020603050405020304" pitchFamily="18" charset="0"/>
                        </a:rPr>
                        <a:t>机器生产</a:t>
                      </a:r>
                      <a:r>
                        <a:rPr 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出现并扩展，洋务企业、民族资本企业先后诞生，它们的共同特点是使用机器生产，大大提高了中国近代的生产力水平</a:t>
                      </a:r>
                      <a:r>
                        <a:rPr lang="zh-CN" alt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34745">
                <a:tc>
                  <a:txBody>
                    <a:bodyPr/>
                    <a:lstStyle/>
                    <a:p>
                      <a:pPr indent="0" algn="ctr">
                        <a:buNone/>
                      </a:pPr>
                      <a:r>
                        <a:rPr lang="en-US" sz="2200" b="1">
                          <a:solidFill>
                            <a:srgbClr val="FF0000"/>
                          </a:solidFill>
                          <a:latin typeface="新宋体" panose="02010609030101010101" charset="-122"/>
                          <a:ea typeface="新宋体" panose="02010609030101010101" charset="-122"/>
                          <a:cs typeface="Times New Roman" panose="02020603050405020304" pitchFamily="18" charset="0"/>
                        </a:rPr>
                        <a:t>国内外市场形成</a:t>
                      </a:r>
                      <a:endParaRPr lang="en-US" altLang="en-US" sz="2200" b="1">
                        <a:solidFill>
                          <a:srgbClr val="FF0000"/>
                        </a:solidFill>
                        <a:latin typeface="新宋体" panose="02010609030101010101" charset="-122"/>
                        <a:ea typeface="新宋体" panose="02010609030101010101"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鸦片战争后，清政府被迫打开了国门，中国</a:t>
                      </a:r>
                      <a:r>
                        <a:rPr lang="en-US" sz="2200" b="1">
                          <a:solidFill>
                            <a:srgbClr val="FF0000"/>
                          </a:solidFill>
                          <a:latin typeface="楷体" panose="02010609060101010101" pitchFamily="49" charset="-122"/>
                          <a:ea typeface="楷体" panose="02010609060101010101" pitchFamily="49" charset="-122"/>
                          <a:cs typeface="Times New Roman" panose="02020603050405020304" pitchFamily="18" charset="0"/>
                        </a:rPr>
                        <a:t>被卷入了资本主义世界市场</a:t>
                      </a:r>
                      <a:r>
                        <a:rPr 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，国内的关卡逐渐减少，这些虽然有利于西方列强的掠夺，但也为中国民族资本主义的发展创造了条件</a:t>
                      </a:r>
                      <a:r>
                        <a:rPr lang="zh-CN" alt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1535">
                <a:tc>
                  <a:txBody>
                    <a:bodyPr/>
                    <a:lstStyle/>
                    <a:p>
                      <a:pPr indent="0" algn="ctr">
                        <a:buNone/>
                      </a:pPr>
                      <a:r>
                        <a:rPr lang="en-US" sz="2200" b="1">
                          <a:solidFill>
                            <a:srgbClr val="FF0000"/>
                          </a:solidFill>
                          <a:latin typeface="新宋体" panose="02010609030101010101" charset="-122"/>
                          <a:ea typeface="新宋体" panose="02010609030101010101" charset="-122"/>
                          <a:cs typeface="Times New Roman" panose="02020603050405020304" pitchFamily="18" charset="0"/>
                        </a:rPr>
                        <a:t>经济政策的变化</a:t>
                      </a:r>
                      <a:endParaRPr lang="en-US" altLang="en-US" sz="2200" b="1">
                        <a:solidFill>
                          <a:srgbClr val="FF0000"/>
                        </a:solidFill>
                        <a:latin typeface="新宋体" panose="02010609030101010101" charset="-122"/>
                        <a:ea typeface="新宋体" panose="02010609030101010101"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重农抑商</a:t>
                      </a:r>
                      <a:r>
                        <a:rPr lang="en-US" sz="2200" b="1">
                          <a:solidFill>
                            <a:srgbClr val="FF0000"/>
                          </a:solidFill>
                          <a:latin typeface="楷体" panose="02010609060101010101" pitchFamily="49" charset="-122"/>
                          <a:ea typeface="楷体" panose="02010609060101010101" pitchFamily="49" charset="-122"/>
                          <a:cs typeface="Times New Roman" panose="02020603050405020304" pitchFamily="18" charset="0"/>
                        </a:rPr>
                        <a:t>政策</a:t>
                      </a:r>
                      <a:r>
                        <a:rPr 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开始瓦解，清政府的商业政策经历了从抑制商业到放宽限制再到鼓励商业的演变</a:t>
                      </a:r>
                      <a:r>
                        <a:rPr lang="zh-CN" alt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200" b="1">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4"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32" name="文本框 31"/>
          <p:cNvSpPr txBox="1"/>
          <p:nvPr>
            <p:custDataLst>
              <p:tags r:id="rId3"/>
            </p:custDataLst>
          </p:nvPr>
        </p:nvSpPr>
        <p:spPr>
          <a:xfrm>
            <a:off x="2037080" y="913130"/>
            <a:ext cx="8719820" cy="460375"/>
          </a:xfrm>
          <a:prstGeom prst="rect">
            <a:avLst/>
          </a:prstGeom>
          <a:noFill/>
        </p:spPr>
        <p:txBody>
          <a:bodyPr wrap="square">
            <a:spAutoFit/>
          </a:bodyPr>
          <a:p>
            <a:pPr indent="0" algn="l" fontAlgn="auto">
              <a:lnSpc>
                <a:spcPct val="100000"/>
              </a:lnSpc>
              <a:buClrTx/>
              <a:buSzTx/>
              <a:buFontTx/>
            </a:pP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探究三：从社会转型的视角认识</a:t>
            </a:r>
            <a:r>
              <a:rPr lang="zh-CN" altLang="en-US" sz="2400" b="1" dirty="0">
                <a:solidFill>
                  <a:srgbClr val="C00000"/>
                </a:solidFill>
                <a:latin typeface="微软雅黑" panose="020B0503020204020204" charset="-122"/>
                <a:ea typeface="微软雅黑" panose="020B0503020204020204" charset="-122"/>
                <a:sym typeface="+mn-ea"/>
              </a:rPr>
              <a:t>鸦片战争后中国经济的</a:t>
            </a:r>
            <a:r>
              <a:rPr lang="zh-CN" altLang="en-US" sz="2400" b="1" dirty="0">
                <a:solidFill>
                  <a:srgbClr val="C00000"/>
                </a:solidFill>
                <a:latin typeface="微软雅黑" panose="020B0503020204020204" charset="-122"/>
                <a:ea typeface="微软雅黑" panose="020B0503020204020204" charset="-122"/>
                <a:sym typeface="+mn-ea"/>
              </a:rPr>
              <a:t>五大变化</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a:t>
            </a:r>
            <a:endPar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endParaRPr>
          </a:p>
        </p:txBody>
      </p:sp>
      <p:sp>
        <p:nvSpPr>
          <p:cNvPr id="8" name="文本框 7"/>
          <p:cNvSpPr txBox="1"/>
          <p:nvPr/>
        </p:nvSpPr>
        <p:spPr>
          <a:xfrm>
            <a:off x="7390765" y="1675130"/>
            <a:ext cx="4437380" cy="1486535"/>
          </a:xfrm>
          <a:prstGeom prst="rect">
            <a:avLst/>
          </a:prstGeom>
          <a:solidFill>
            <a:schemeClr val="accent3">
              <a:lumMod val="20000"/>
              <a:lumOff val="80000"/>
            </a:schemeClr>
          </a:solidFill>
        </p:spPr>
        <p:txBody>
          <a:bodyPr wrap="square" rtlCol="0">
            <a:noAutofit/>
          </a:bodyPr>
          <a:p>
            <a:pPr marL="0" marR="0" lvl="0" indent="0" algn="l" defTabSz="914400" rtl="0" eaLnBrk="1" fontAlgn="base" latinLnBrk="0" hangingPunct="1">
              <a:lnSpc>
                <a:spcPct val="100000"/>
              </a:lnSpc>
              <a:spcBef>
                <a:spcPct val="0"/>
              </a:spcBef>
              <a:spcAft>
                <a:spcPct val="0"/>
              </a:spcAft>
              <a:buClrTx/>
              <a:buSzTx/>
              <a:buFontTx/>
              <a:buNone/>
              <a:defRPr/>
            </a:pPr>
            <a:r>
              <a:rPr lang="zh-CN" altLang="en-US" sz="2400" b="1" u="sng">
                <a:solidFill>
                  <a:srgbClr val="FF0000"/>
                </a:solidFill>
                <a:latin typeface="楷体" panose="02010609060101010101" pitchFamily="49" charset="-122"/>
                <a:ea typeface="楷体" panose="02010609060101010101" pitchFamily="49" charset="-122"/>
                <a:cs typeface="楷体" panose="02010609060101010101" pitchFamily="49" charset="-122"/>
              </a:rPr>
              <a:t>经济结构：</a:t>
            </a:r>
            <a:r>
              <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rPr>
              <a:t>是指经济系统中各个要素之间的空间关系，包括</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企业结构、产业结构、区域结构等。</a:t>
            </a:r>
            <a:endParaRPr lang="zh-CN" altLang="en-US" sz="2400" b="1">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74370" y="1489075"/>
            <a:ext cx="11274425" cy="5262245"/>
          </a:xfrm>
          <a:prstGeom prst="rect">
            <a:avLst/>
          </a:prstGeom>
        </p:spPr>
        <p:txBody>
          <a:bodyPr wrap="square">
            <a:spAutoFit/>
          </a:bodyPr>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15.</a:t>
            </a:r>
            <a:r>
              <a:rPr lang="zh-CN" altLang="en-US" sz="2400" b="1">
                <a:solidFill>
                  <a:srgbClr val="000000"/>
                </a:solidFill>
                <a:latin typeface="新宋体" panose="02010609030101010101" charset="-122"/>
                <a:ea typeface="新宋体" panose="02010609030101010101" charset="-122"/>
                <a:cs typeface="新宋体" panose="02010609030101010101" charset="-122"/>
              </a:rPr>
              <a:t>（2</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024</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甘肃卷</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6）19世纪70年代，英、日等国一方面以廉价棉纱倾销中国，另一方面从中国大量进口棉花，致使中国市场棉贵纱贱。到19世纪80年代，中国棉纱进口量与棉花出口量都大幅增加。纱进棉出的“纱花对流”现象加剧，这表明当时中国（    ）</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  A. 民族企业生产力迅速提高      B. 自给自足的自然经济解体</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  C. 卷入国际分工和贸易格局      D. 传统家庭手工业日渐兴盛</a:t>
            </a: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16.</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2</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02</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3</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全国乙卷</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29</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 19</a:t>
            </a:r>
            <a:r>
              <a:rPr lang="zh-CN" altLang="en-US" sz="2400" b="1">
                <a:solidFill>
                  <a:srgbClr val="000000"/>
                </a:solidFill>
                <a:latin typeface="新宋体" panose="02010609030101010101" charset="-122"/>
                <a:ea typeface="新宋体" panose="02010609030101010101" charset="-122"/>
                <a:cs typeface="新宋体" panose="02010609030101010101" charset="-122"/>
              </a:rPr>
              <a:t>世纪</a:t>
            </a:r>
            <a:r>
              <a:rPr lang="en-US" altLang="zh-CN" sz="2400" b="1">
                <a:solidFill>
                  <a:srgbClr val="000000"/>
                </a:solidFill>
                <a:latin typeface="新宋体" panose="02010609030101010101" charset="-122"/>
                <a:ea typeface="新宋体" panose="02010609030101010101" charset="-122"/>
                <a:cs typeface="新宋体" panose="02010609030101010101" charset="-122"/>
              </a:rPr>
              <a:t>70</a:t>
            </a:r>
            <a:r>
              <a:rPr lang="zh-CN" altLang="en-US" sz="2400" b="1">
                <a:solidFill>
                  <a:srgbClr val="000000"/>
                </a:solidFill>
                <a:latin typeface="新宋体" panose="02010609030101010101" charset="-122"/>
                <a:ea typeface="新宋体" panose="02010609030101010101" charset="-122"/>
                <a:cs typeface="新宋体" panose="02010609030101010101" charset="-122"/>
              </a:rPr>
              <a:t>年代之前，伦敦市场上中国茶叶价格的日常波动很难影响到中国国内的茶叶出口价格。随着中英间电讯联系的建立，中国茶叶的出口价格随着伦敦市场的标价而变动，销售数量也随着世界经济的变动而波动，这（</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A. </a:t>
            </a:r>
            <a:r>
              <a:rPr lang="zh-CN" altLang="en-US" sz="2400" b="1">
                <a:solidFill>
                  <a:srgbClr val="000000"/>
                </a:solidFill>
                <a:latin typeface="新宋体" panose="02010609030101010101" charset="-122"/>
                <a:ea typeface="新宋体" panose="02010609030101010101" charset="-122"/>
                <a:cs typeface="新宋体" panose="02010609030101010101" charset="-122"/>
              </a:rPr>
              <a:t>导致中国茶叶出口衰落</a:t>
            </a:r>
            <a:r>
              <a:rPr lang="en-US" altLang="zh-CN" sz="2400" b="1">
                <a:solidFill>
                  <a:srgbClr val="000000"/>
                </a:solidFill>
                <a:latin typeface="新宋体" panose="02010609030101010101" charset="-122"/>
                <a:ea typeface="新宋体" panose="02010609030101010101" charset="-122"/>
                <a:cs typeface="新宋体" panose="02010609030101010101" charset="-122"/>
              </a:rPr>
              <a:t>	           B. </a:t>
            </a:r>
            <a:r>
              <a:rPr lang="zh-CN" altLang="en-US" sz="2400" b="1">
                <a:solidFill>
                  <a:srgbClr val="000000"/>
                </a:solidFill>
                <a:latin typeface="新宋体" panose="02010609030101010101" charset="-122"/>
                <a:ea typeface="新宋体" panose="02010609030101010101" charset="-122"/>
                <a:cs typeface="新宋体" panose="02010609030101010101" charset="-122"/>
              </a:rPr>
              <a:t>改变了中国对外贸易的入超状况</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C. </a:t>
            </a:r>
            <a:r>
              <a:rPr lang="zh-CN" altLang="en-US" sz="2400" b="1">
                <a:solidFill>
                  <a:srgbClr val="000000"/>
                </a:solidFill>
                <a:latin typeface="新宋体" panose="02010609030101010101" charset="-122"/>
                <a:ea typeface="新宋体" panose="02010609030101010101" charset="-122"/>
                <a:cs typeface="新宋体" panose="02010609030101010101" charset="-122"/>
              </a:rPr>
              <a:t>促成了世界经济一体化</a:t>
            </a:r>
            <a:r>
              <a:rPr lang="en-US" altLang="zh-CN" sz="2400" b="1">
                <a:solidFill>
                  <a:srgbClr val="000000"/>
                </a:solidFill>
                <a:latin typeface="新宋体" panose="02010609030101010101" charset="-122"/>
                <a:ea typeface="新宋体" panose="02010609030101010101" charset="-122"/>
                <a:cs typeface="新宋体" panose="02010609030101010101" charset="-122"/>
              </a:rPr>
              <a:t>	           D. </a:t>
            </a:r>
            <a:r>
              <a:rPr lang="zh-CN" altLang="en-US" sz="2400" b="1">
                <a:solidFill>
                  <a:srgbClr val="000000"/>
                </a:solidFill>
                <a:latin typeface="新宋体" panose="02010609030101010101" charset="-122"/>
                <a:ea typeface="新宋体" panose="02010609030101010101" charset="-122"/>
                <a:cs typeface="新宋体" panose="02010609030101010101" charset="-122"/>
              </a:rPr>
              <a:t>削弱了中国茶叶的国际市场地位</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lnSpc>
                <a:spcPct val="10000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ea"/>
            </a:endParaRPr>
          </a:p>
          <a:p>
            <a:pPr marL="266700" indent="-200025" algn="l" defTabSz="266700">
              <a:lnSpc>
                <a:spcPct val="100000"/>
              </a:lnSpc>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8" name="文本框 7"/>
          <p:cNvSpPr txBox="1"/>
          <p:nvPr/>
        </p:nvSpPr>
        <p:spPr>
          <a:xfrm>
            <a:off x="10696575" y="229997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C</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12" name="文本框 11"/>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考向三</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列强侵华背景下中国的经济</a:t>
            </a:r>
            <a:r>
              <a:rPr lang="zh-CN" altLang="en-US" sz="2400" b="1" dirty="0">
                <a:solidFill>
                  <a:srgbClr val="C00000"/>
                </a:solidFill>
                <a:latin typeface="微软雅黑" panose="020B0503020204020204" charset="-122"/>
                <a:ea typeface="微软雅黑" panose="020B0503020204020204" charset="-122"/>
                <a:sym typeface="+mn-ea"/>
              </a:rPr>
              <a:t>变动</a:t>
            </a:r>
            <a:endParaRPr lang="zh-CN" altLang="en-US" sz="2400" b="1" dirty="0">
              <a:solidFill>
                <a:srgbClr val="C00000"/>
              </a:solidFill>
              <a:latin typeface="微软雅黑" panose="020B0503020204020204" charset="-122"/>
              <a:ea typeface="微软雅黑" panose="020B0503020204020204" charset="-122"/>
              <a:sym typeface="+mn-ea"/>
            </a:endParaRPr>
          </a:p>
        </p:txBody>
      </p:sp>
      <p:sp>
        <p:nvSpPr>
          <p:cNvPr id="10" name="文本框 9"/>
          <p:cNvSpPr txBox="1"/>
          <p:nvPr/>
        </p:nvSpPr>
        <p:spPr>
          <a:xfrm>
            <a:off x="11033760" y="473075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
        <p:nvSpPr>
          <p:cNvPr id="34" name="文本框 33"/>
          <p:cNvSpPr txBox="1"/>
          <p:nvPr/>
        </p:nvSpPr>
        <p:spPr>
          <a:xfrm>
            <a:off x="485775" y="1390650"/>
            <a:ext cx="11463020" cy="2306320"/>
          </a:xfrm>
          <a:prstGeom prst="rect">
            <a:avLst/>
          </a:prstGeom>
          <a:solidFill>
            <a:schemeClr val="accent2">
              <a:lumMod val="20000"/>
              <a:lumOff val="80000"/>
            </a:schemeClr>
          </a:solidFill>
          <a:ln w="9525">
            <a:noFill/>
          </a:ln>
        </p:spPr>
        <p:txBody>
          <a:bodyPr wrap="square" anchor="t">
            <a:noAutofit/>
          </a:bodyPr>
          <a:p>
            <a:r>
              <a:rPr lang="zh-CN" altLang="en-US" sz="2400">
                <a:solidFill>
                  <a:srgbClr val="C00000"/>
                </a:solidFill>
                <a:latin typeface="黑体" panose="02010609060101010101" pitchFamily="49" charset="-122"/>
                <a:ea typeface="黑体" panose="02010609060101010101" pitchFamily="49" charset="-122"/>
                <a:sym typeface="宋体" panose="02010600030101010101" pitchFamily="2" charset="-122"/>
              </a:rPr>
              <a:t>回归教材（</a:t>
            </a:r>
            <a:r>
              <a:rPr lang="zh-CN" sz="2400">
                <a:solidFill>
                  <a:srgbClr val="C00000"/>
                </a:solidFill>
                <a:latin typeface="黑体" panose="02010609060101010101" pitchFamily="49" charset="-122"/>
                <a:ea typeface="黑体" panose="02010609060101010101" pitchFamily="49" charset="-122"/>
                <a:sym typeface="宋体" panose="02010600030101010101" pitchFamily="2" charset="-122"/>
              </a:rPr>
              <a:t>选必</a:t>
            </a:r>
            <a:r>
              <a:rPr lang="en-US" altLang="zh-CN" sz="2400">
                <a:solidFill>
                  <a:srgbClr val="C00000"/>
                </a:solidFill>
                <a:latin typeface="黑体" panose="02010609060101010101" pitchFamily="49" charset="-122"/>
                <a:ea typeface="黑体" panose="02010609060101010101" pitchFamily="49" charset="-122"/>
                <a:sym typeface="宋体" panose="02010600030101010101" pitchFamily="2" charset="-122"/>
              </a:rPr>
              <a:t>2P42</a:t>
            </a:r>
            <a:r>
              <a:rPr lang="zh-CN" altLang="en-US" sz="2400">
                <a:solidFill>
                  <a:srgbClr val="C00000"/>
                </a:solidFill>
                <a:latin typeface="黑体" panose="02010609060101010101" pitchFamily="49" charset="-122"/>
                <a:ea typeface="黑体" panose="02010609060101010101" pitchFamily="49" charset="-122"/>
                <a:sym typeface="宋体" panose="02010600030101010101" pitchFamily="2" charset="-122"/>
              </a:rPr>
              <a:t>）：</a:t>
            </a:r>
            <a:r>
              <a:rPr lang="zh-CN" altLang="en-US" sz="2400">
                <a:solidFill>
                  <a:schemeClr val="tx1"/>
                </a:solidFill>
                <a:latin typeface="黑体" panose="02010609060101010101" pitchFamily="49" charset="-122"/>
                <a:ea typeface="黑体" panose="02010609060101010101" pitchFamily="49" charset="-122"/>
                <a:sym typeface="宋体" panose="02010600030101010101" pitchFamily="2" charset="-122"/>
              </a:rPr>
              <a:t>工业革命后，大机器工厂取代手工工场，资本主义国家的工厂产品大量增加，需要更广阔的世界市场；</a:t>
            </a:r>
            <a:r>
              <a:rPr lang="en-US" altLang="zh-CN" sz="2400">
                <a:solidFill>
                  <a:schemeClr val="tx1"/>
                </a:solidFill>
                <a:latin typeface="黑体" panose="02010609060101010101" pitchFamily="49" charset="-122"/>
                <a:ea typeface="黑体" panose="02010609060101010101" pitchFamily="49" charset="-122"/>
                <a:sym typeface="宋体" panose="02010600030101010101" pitchFamily="2" charset="-122"/>
              </a:rPr>
              <a:t>……</a:t>
            </a:r>
            <a:r>
              <a:rPr lang="zh-CN" altLang="en-US" sz="2400">
                <a:solidFill>
                  <a:schemeClr val="tx1"/>
                </a:solidFill>
                <a:latin typeface="黑体" panose="02010609060101010101" pitchFamily="49" charset="-122"/>
                <a:ea typeface="黑体" panose="02010609060101010101" pitchFamily="49" charset="-122"/>
                <a:sym typeface="宋体" panose="02010600030101010101" pitchFamily="2" charset="-122"/>
              </a:rPr>
              <a:t>他们倾销工业产品，掠夺原材料，把越来越多的地区纳入资本主义世界市场</a:t>
            </a:r>
            <a:r>
              <a:rPr lang="zh-CN" altLang="en-US" sz="2400">
                <a:solidFill>
                  <a:schemeClr val="tx1"/>
                </a:solidFill>
                <a:latin typeface="黑体" panose="02010609060101010101" pitchFamily="49" charset="-122"/>
                <a:ea typeface="黑体" panose="02010609060101010101" pitchFamily="49" charset="-122"/>
                <a:sym typeface="宋体" panose="02010600030101010101" pitchFamily="2" charset="-122"/>
              </a:rPr>
              <a:t>之中。</a:t>
            </a:r>
            <a:endParaRPr lang="zh-CN" altLang="en-US" sz="2400">
              <a:solidFill>
                <a:schemeClr val="tx1"/>
              </a:solidFill>
              <a:latin typeface="黑体" panose="02010609060101010101" pitchFamily="49" charset="-122"/>
              <a:ea typeface="黑体" panose="02010609060101010101" pitchFamily="49" charset="-122"/>
              <a:sym typeface="宋体" panose="02010600030101010101" pitchFamily="2" charset="-122"/>
            </a:endParaRPr>
          </a:p>
          <a:p>
            <a:pPr algn="l">
              <a:buClrTx/>
              <a:buSzTx/>
              <a:buFontTx/>
            </a:pPr>
            <a:r>
              <a:rPr lang="zh-CN" sz="2400">
                <a:solidFill>
                  <a:srgbClr val="C00000"/>
                </a:solidFill>
                <a:latin typeface="黑体" panose="02010609060101010101" pitchFamily="49" charset="-122"/>
                <a:ea typeface="黑体" panose="02010609060101010101" pitchFamily="49" charset="-122"/>
                <a:sym typeface="宋体" panose="02010600030101010101" pitchFamily="2" charset="-122"/>
              </a:rPr>
              <a:t>（选必3）：</a:t>
            </a:r>
            <a:r>
              <a:rPr lang="zh-CN" altLang="en-US" sz="2400">
                <a:latin typeface="黑体" panose="02010609060101010101" pitchFamily="49" charset="-122"/>
                <a:ea typeface="黑体" panose="02010609060101010101" pitchFamily="49" charset="-122"/>
                <a:sym typeface="宋体" panose="02010600030101010101" pitchFamily="2" charset="-122"/>
              </a:rPr>
              <a:t>工业革命后，大规模的工业化生成使欧美国家需要寻求更多的原料产地和商品市场，形成了西欧、北美国家生产和出口制成品，其余国家生产和出口初级产品的国际分工和贸易格局。</a:t>
            </a:r>
            <a:endParaRPr lang="zh-CN" altLang="en-US" sz="2400">
              <a:latin typeface="黑体" panose="02010609060101010101" pitchFamily="49" charset="-122"/>
              <a:ea typeface="黑体" panose="02010609060101010101" pitchFamily="49"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34"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4142472" y="785904"/>
            <a:ext cx="3892550" cy="460375"/>
          </a:xfrm>
          <a:prstGeom prst="rect">
            <a:avLst/>
          </a:prstGeom>
        </p:spPr>
        <p:txBody>
          <a:bodyPr wrap="none">
            <a:spAutoFit/>
          </a:bodyPr>
          <a:lstStyle/>
          <a:p>
            <a:pPr marL="342900" indent="-342900" algn="l">
              <a:buFont typeface="Wingdings" panose="05000000000000000000" charset="0"/>
              <a:buChar char="n"/>
            </a:pPr>
            <a:r>
              <a:rPr lang="zh-CN" altLang="en-US" sz="2400" b="1">
                <a:latin typeface="黑体" panose="02010609060101010101" pitchFamily="49" charset="-122"/>
                <a:ea typeface="黑体" panose="02010609060101010101" pitchFamily="49" charset="-122"/>
                <a:sym typeface="+mn-ea"/>
              </a:rPr>
              <a:t>近代中国经济结构的</a:t>
            </a:r>
            <a:r>
              <a:rPr lang="zh-CN" altLang="en-US" sz="2400" b="1">
                <a:latin typeface="黑体" panose="02010609060101010101" pitchFamily="49" charset="-122"/>
                <a:ea typeface="黑体" panose="02010609060101010101" pitchFamily="49" charset="-122"/>
                <a:sym typeface="+mn-ea"/>
              </a:rPr>
              <a:t>变动</a:t>
            </a:r>
            <a:endParaRPr lang="zh-CN" altLang="en-US" sz="2400" b="1">
              <a:latin typeface="黑体" panose="02010609060101010101" pitchFamily="49" charset="-122"/>
              <a:ea typeface="黑体" panose="02010609060101010101" pitchFamily="49" charset="-122"/>
              <a:sym typeface="+mn-ea"/>
            </a:endParaRPr>
          </a:p>
        </p:txBody>
      </p:sp>
      <p:graphicFrame>
        <p:nvGraphicFramePr>
          <p:cNvPr id="2" name="表格 1"/>
          <p:cNvGraphicFramePr>
            <a:graphicFrameLocks noGrp="1"/>
          </p:cNvGraphicFramePr>
          <p:nvPr>
            <p:custDataLst>
              <p:tags r:id="rId2"/>
            </p:custDataLst>
          </p:nvPr>
        </p:nvGraphicFramePr>
        <p:xfrm>
          <a:off x="596265" y="1442085"/>
          <a:ext cx="11186160" cy="3584448"/>
        </p:xfrm>
        <a:graphic>
          <a:graphicData uri="http://schemas.openxmlformats.org/drawingml/2006/table">
            <a:tbl>
              <a:tblPr firstRow="1" bandRow="1">
                <a:tableStyleId>{5C22544A-7EE6-4342-B048-85BDC9FD1C3A}</a:tableStyleId>
              </a:tblPr>
              <a:tblGrid>
                <a:gridCol w="1845945"/>
                <a:gridCol w="9340215"/>
              </a:tblGrid>
              <a:tr h="850900">
                <a:tc>
                  <a:txBody>
                    <a:bodyPr wrap="square"/>
                    <a:lstStyle/>
                    <a:p>
                      <a:pPr algn="ctr">
                        <a:lnSpc>
                          <a:spcPct val="120000"/>
                        </a:lnSpc>
                        <a:buClrTx/>
                        <a:buSzTx/>
                        <a:buFontTx/>
                      </a:pPr>
                      <a:r>
                        <a:rPr lang="zh-CN" altLang="en-US" sz="2400">
                          <a:solidFill>
                            <a:schemeClr val="tx1"/>
                          </a:solidFill>
                          <a:latin typeface="新宋体" panose="02010609030101010101" charset="-122"/>
                          <a:ea typeface="新宋体" panose="02010609030101010101" charset="-122"/>
                          <a:sym typeface="+mn-ea"/>
                        </a:rPr>
                        <a:t>自然经济逐步解体</a:t>
                      </a:r>
                      <a:endParaRPr lang="zh-CN" altLang="en-US" sz="2400" b="0">
                        <a:solidFill>
                          <a:schemeClr val="tx1"/>
                        </a:solidFill>
                        <a:latin typeface="新宋体" panose="02010609030101010101" charset="-122"/>
                        <a:ea typeface="新宋体" panose="02010609030101010101" charset="-122"/>
                        <a:sym typeface="+mn-ea"/>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l">
                        <a:lnSpc>
                          <a:spcPct val="120000"/>
                        </a:lnSpc>
                        <a:buNone/>
                      </a:pPr>
                      <a:r>
                        <a:rPr lang="zh-CN" altLang="en-US" sz="2400">
                          <a:solidFill>
                            <a:schemeClr val="tx1"/>
                          </a:solidFill>
                          <a:latin typeface="新宋体" panose="02010609030101010101" charset="-122"/>
                          <a:ea typeface="新宋体" panose="02010609030101010101" charset="-122"/>
                          <a:sym typeface="+mn-ea"/>
                        </a:rPr>
                        <a:t>自然经济是封建社会经济的基本形式，</a:t>
                      </a:r>
                      <a:r>
                        <a:rPr lang="zh-CN" altLang="en-US" sz="2400">
                          <a:solidFill>
                            <a:srgbClr val="FF0000"/>
                          </a:solidFill>
                          <a:latin typeface="新宋体" panose="02010609030101010101" charset="-122"/>
                          <a:ea typeface="新宋体" panose="02010609030101010101" charset="-122"/>
                          <a:sym typeface="+mn-ea"/>
                        </a:rPr>
                        <a:t>在近代占据主导地位</a:t>
                      </a:r>
                      <a:r>
                        <a:rPr lang="zh-CN" altLang="en-US" sz="2400">
                          <a:solidFill>
                            <a:schemeClr val="tx1"/>
                          </a:solidFill>
                          <a:latin typeface="新宋体" panose="02010609030101010101" charset="-122"/>
                          <a:ea typeface="新宋体" panose="02010609030101010101" charset="-122"/>
                          <a:sym typeface="+mn-ea"/>
                        </a:rPr>
                        <a:t>，是近代中国社会</a:t>
                      </a:r>
                      <a:r>
                        <a:rPr lang="zh-CN" altLang="en-US" sz="2400">
                          <a:solidFill>
                            <a:srgbClr val="FF0000"/>
                          </a:solidFill>
                          <a:latin typeface="新宋体" panose="02010609030101010101" charset="-122"/>
                          <a:ea typeface="新宋体" panose="02010609030101010101" charset="-122"/>
                          <a:sym typeface="+mn-ea"/>
                        </a:rPr>
                        <a:t>最落后的生产关系和阻碍社会进步根源</a:t>
                      </a:r>
                      <a:r>
                        <a:rPr lang="zh-CN" altLang="en-US" sz="2400">
                          <a:solidFill>
                            <a:schemeClr val="tx1"/>
                          </a:solidFill>
                          <a:latin typeface="新宋体" panose="02010609030101010101" charset="-122"/>
                          <a:ea typeface="新宋体" panose="02010609030101010101" charset="-122"/>
                          <a:sym typeface="+mn-ea"/>
                        </a:rPr>
                        <a:t>。鸦片战争后逐步解体。</a:t>
                      </a:r>
                      <a:endParaRPr lang="zh-CN" altLang="en-US" sz="2400">
                        <a:solidFill>
                          <a:schemeClr val="tx1"/>
                        </a:solidFill>
                        <a:latin typeface="新宋体" panose="02010609030101010101" charset="-122"/>
                        <a:ea typeface="新宋体" panose="02010609030101010101" charset="-122"/>
                        <a:sym typeface="+mn-ea"/>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5350">
                <a:tc>
                  <a:txBody>
                    <a:bodyPr wrap="square"/>
                    <a:lstStyle/>
                    <a:p>
                      <a:pPr algn="ctr">
                        <a:lnSpc>
                          <a:spcPct val="120000"/>
                        </a:lnSpc>
                        <a:buClrTx/>
                        <a:buSzTx/>
                        <a:buFontTx/>
                      </a:pPr>
                      <a:r>
                        <a:rPr lang="zh-CN" altLang="en-US" sz="2400" b="1">
                          <a:solidFill>
                            <a:schemeClr val="tx1"/>
                          </a:solidFill>
                          <a:latin typeface="新宋体" panose="02010609030101010101" charset="-122"/>
                          <a:ea typeface="新宋体" panose="02010609030101010101" charset="-122"/>
                          <a:sym typeface="+mn-ea"/>
                        </a:rPr>
                        <a:t>外国资本主义经济出现</a:t>
                      </a:r>
                      <a:endParaRPr lang="zh-CN" altLang="en-US" sz="2400" b="1">
                        <a:solidFill>
                          <a:schemeClr val="tx1"/>
                        </a:solidFill>
                        <a:latin typeface="新宋体" panose="02010609030101010101" charset="-122"/>
                        <a:ea typeface="新宋体" panose="02010609030101010101" charset="-122"/>
                        <a:sym typeface="+mn-ea"/>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l">
                        <a:lnSpc>
                          <a:spcPct val="120000"/>
                        </a:lnSpc>
                        <a:buClrTx/>
                        <a:buSzTx/>
                        <a:buFontTx/>
                        <a:buNone/>
                      </a:pPr>
                      <a:r>
                        <a:rPr lang="zh-CN" altLang="en-US" sz="2400" b="1">
                          <a:solidFill>
                            <a:schemeClr val="tx1"/>
                          </a:solidFill>
                          <a:latin typeface="新宋体" panose="02010609030101010101" charset="-122"/>
                          <a:ea typeface="新宋体" panose="02010609030101010101" charset="-122"/>
                          <a:sym typeface="+mn-ea"/>
                        </a:rPr>
                        <a:t>资金技术力量雄厚，是</a:t>
                      </a:r>
                      <a:r>
                        <a:rPr lang="zh-CN" altLang="en-US" sz="2400" b="1">
                          <a:solidFill>
                            <a:srgbClr val="FF0000"/>
                          </a:solidFill>
                          <a:latin typeface="新宋体" panose="02010609030101010101" charset="-122"/>
                          <a:ea typeface="新宋体" panose="02010609030101010101" charset="-122"/>
                          <a:sym typeface="+mn-ea"/>
                        </a:rPr>
                        <a:t>适应列强侵略需要</a:t>
                      </a:r>
                      <a:r>
                        <a:rPr lang="zh-CN" altLang="en-US" sz="2400" b="1">
                          <a:solidFill>
                            <a:schemeClr val="tx1"/>
                          </a:solidFill>
                          <a:latin typeface="新宋体" panose="02010609030101010101" charset="-122"/>
                          <a:ea typeface="新宋体" panose="02010609030101010101" charset="-122"/>
                          <a:sym typeface="+mn-ea"/>
                        </a:rPr>
                        <a:t>而在中国出现的经济形式，是阻碍中国经济发展的重要因素。</a:t>
                      </a:r>
                      <a:endParaRPr lang="zh-CN" altLang="en-US" sz="2400" b="1">
                        <a:solidFill>
                          <a:schemeClr val="tx1"/>
                        </a:solidFill>
                        <a:latin typeface="新宋体" panose="02010609030101010101" charset="-122"/>
                        <a:ea typeface="新宋体" panose="02010609030101010101" charset="-122"/>
                        <a:sym typeface="+mn-ea"/>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5350">
                <a:tc>
                  <a:txBody>
                    <a:bodyPr wrap="square"/>
                    <a:lstStyle/>
                    <a:p>
                      <a:pPr algn="ctr">
                        <a:lnSpc>
                          <a:spcPct val="120000"/>
                        </a:lnSpc>
                        <a:buClrTx/>
                        <a:buSzTx/>
                        <a:buFontTx/>
                        <a:buNone/>
                      </a:pPr>
                      <a:r>
                        <a:rPr lang="zh-CN" altLang="en-US" sz="2400" b="1">
                          <a:solidFill>
                            <a:schemeClr val="tx1"/>
                          </a:solidFill>
                          <a:latin typeface="新宋体" panose="02010609030101010101" charset="-122"/>
                          <a:ea typeface="新宋体" panose="02010609030101010101" charset="-122"/>
                          <a:sym typeface="+mn-ea"/>
                        </a:rPr>
                        <a:t>洋务经济的兴起发展</a:t>
                      </a:r>
                      <a:endParaRPr lang="zh-CN" altLang="en-US" sz="2400" b="1">
                        <a:solidFill>
                          <a:schemeClr val="tx1"/>
                        </a:solidFill>
                        <a:latin typeface="新宋体" panose="02010609030101010101" charset="-122"/>
                        <a:ea typeface="新宋体" panose="02010609030101010101" charset="-122"/>
                        <a:sym typeface="+mn-ea"/>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l">
                        <a:lnSpc>
                          <a:spcPct val="120000"/>
                        </a:lnSpc>
                        <a:buClrTx/>
                        <a:buSzTx/>
                        <a:buFontTx/>
                        <a:buNone/>
                      </a:pPr>
                      <a:r>
                        <a:rPr lang="zh-CN" altLang="en-US" sz="2400" b="1">
                          <a:solidFill>
                            <a:srgbClr val="FF0000"/>
                          </a:solidFill>
                          <a:latin typeface="新宋体" panose="02010609030101010101" charset="-122"/>
                          <a:ea typeface="新宋体" panose="02010609030101010101" charset="-122"/>
                          <a:sym typeface="+mn-ea"/>
                        </a:rPr>
                        <a:t>具有封建性</a:t>
                      </a:r>
                      <a:r>
                        <a:rPr lang="zh-CN" altLang="en-US" sz="2400" b="1">
                          <a:solidFill>
                            <a:schemeClr val="tx1"/>
                          </a:solidFill>
                          <a:latin typeface="新宋体" panose="02010609030101010101" charset="-122"/>
                          <a:ea typeface="新宋体" panose="02010609030101010101" charset="-122"/>
                          <a:sym typeface="+mn-ea"/>
                        </a:rPr>
                        <a:t>的近代工业，但它引进了外国先进的机器设备，是中国从手工业生产向机器生产过渡的标志，</a:t>
                      </a:r>
                      <a:r>
                        <a:rPr lang="zh-CN" altLang="en-US" sz="2400" b="1">
                          <a:solidFill>
                            <a:srgbClr val="FF0000"/>
                          </a:solidFill>
                          <a:latin typeface="新宋体" panose="02010609030101010101" charset="-122"/>
                          <a:ea typeface="新宋体" panose="02010609030101010101" charset="-122"/>
                          <a:sym typeface="+mn-ea"/>
                        </a:rPr>
                        <a:t>是中国经济近代化的开端</a:t>
                      </a:r>
                      <a:r>
                        <a:rPr lang="zh-CN" altLang="en-US" sz="2400" b="1">
                          <a:solidFill>
                            <a:schemeClr val="tx1"/>
                          </a:solidFill>
                          <a:latin typeface="新宋体" panose="02010609030101010101" charset="-122"/>
                          <a:ea typeface="新宋体" panose="02010609030101010101" charset="-122"/>
                          <a:sym typeface="+mn-ea"/>
                        </a:rPr>
                        <a:t>。</a:t>
                      </a:r>
                      <a:endParaRPr lang="zh-CN" altLang="en-US" sz="2400" b="1">
                        <a:solidFill>
                          <a:schemeClr val="tx1"/>
                        </a:solidFill>
                        <a:latin typeface="新宋体" panose="02010609030101010101" charset="-122"/>
                        <a:ea typeface="新宋体" panose="02010609030101010101" charset="-122"/>
                        <a:sym typeface="+mn-ea"/>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5350">
                <a:tc>
                  <a:txBody>
                    <a:bodyPr wrap="square"/>
                    <a:lstStyle/>
                    <a:p>
                      <a:pPr algn="ctr">
                        <a:lnSpc>
                          <a:spcPct val="120000"/>
                        </a:lnSpc>
                        <a:buClrTx/>
                        <a:buSzTx/>
                        <a:buFontTx/>
                        <a:buNone/>
                      </a:pPr>
                      <a:r>
                        <a:rPr lang="zh-CN" altLang="en-US" sz="2400" b="1">
                          <a:solidFill>
                            <a:schemeClr val="tx1"/>
                          </a:solidFill>
                          <a:latin typeface="新宋体" panose="02010609030101010101" charset="-122"/>
                          <a:ea typeface="新宋体" panose="02010609030101010101" charset="-122"/>
                          <a:sym typeface="+mn-ea"/>
                        </a:rPr>
                        <a:t>民族资本主义经济的兴起和发展</a:t>
                      </a:r>
                      <a:endParaRPr lang="zh-CN" altLang="en-US" sz="2400" b="1">
                        <a:solidFill>
                          <a:schemeClr val="tx1"/>
                        </a:solidFill>
                        <a:latin typeface="新宋体" panose="02010609030101010101" charset="-122"/>
                        <a:ea typeface="新宋体" panose="02010609030101010101" charset="-122"/>
                        <a:sym typeface="+mn-ea"/>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l">
                        <a:lnSpc>
                          <a:spcPct val="120000"/>
                        </a:lnSpc>
                        <a:buClrTx/>
                        <a:buSzTx/>
                        <a:buFontTx/>
                        <a:buNone/>
                      </a:pPr>
                      <a:r>
                        <a:rPr lang="zh-CN" altLang="en-US" sz="2400" b="1">
                          <a:solidFill>
                            <a:schemeClr val="tx1"/>
                          </a:solidFill>
                          <a:latin typeface="新宋体" panose="02010609030101010101" charset="-122"/>
                          <a:ea typeface="新宋体" panose="02010609030101010101" charset="-122"/>
                          <a:sym typeface="+mn-ea"/>
                        </a:rPr>
                        <a:t>是近代</a:t>
                      </a:r>
                      <a:r>
                        <a:rPr lang="zh-CN" altLang="en-US" sz="2400" b="1">
                          <a:solidFill>
                            <a:srgbClr val="FF0000"/>
                          </a:solidFill>
                          <a:latin typeface="新宋体" panose="02010609030101010101" charset="-122"/>
                          <a:ea typeface="新宋体" panose="02010609030101010101" charset="-122"/>
                          <a:sym typeface="+mn-ea"/>
                        </a:rPr>
                        <a:t>最具革命性</a:t>
                      </a:r>
                      <a:r>
                        <a:rPr lang="zh-CN" altLang="en-US" sz="2400" b="1">
                          <a:solidFill>
                            <a:schemeClr val="tx1"/>
                          </a:solidFill>
                          <a:latin typeface="新宋体" panose="02010609030101010101" charset="-122"/>
                          <a:ea typeface="新宋体" panose="02010609030101010101" charset="-122"/>
                          <a:sym typeface="+mn-ea"/>
                        </a:rPr>
                        <a:t>的经济成分，为中国社会变革提供了经济基础，但</a:t>
                      </a:r>
                      <a:r>
                        <a:rPr lang="zh-CN" altLang="en-US" sz="2400" b="1">
                          <a:solidFill>
                            <a:srgbClr val="FF0000"/>
                          </a:solidFill>
                          <a:latin typeface="新宋体" panose="02010609030101010101" charset="-122"/>
                          <a:ea typeface="新宋体" panose="02010609030101010101" charset="-122"/>
                          <a:sym typeface="+mn-ea"/>
                        </a:rPr>
                        <a:t>受外国资本主义和本国封建势力的压迫与束缚</a:t>
                      </a:r>
                      <a:r>
                        <a:rPr lang="zh-CN" altLang="en-US" sz="2400" b="1">
                          <a:solidFill>
                            <a:schemeClr val="tx1"/>
                          </a:solidFill>
                          <a:latin typeface="新宋体" panose="02010609030101010101" charset="-122"/>
                          <a:ea typeface="新宋体" panose="02010609030101010101" charset="-122"/>
                          <a:sym typeface="+mn-ea"/>
                        </a:rPr>
                        <a:t>。</a:t>
                      </a:r>
                      <a:endParaRPr lang="zh-CN" altLang="en-US" sz="2400" b="1">
                        <a:solidFill>
                          <a:schemeClr val="tx1"/>
                        </a:solidFill>
                        <a:latin typeface="新宋体" panose="02010609030101010101" charset="-122"/>
                        <a:ea typeface="新宋体" panose="02010609030101010101" charset="-122"/>
                        <a:sym typeface="+mn-ea"/>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 name="表格 7"/>
          <p:cNvGraphicFramePr>
            <a:graphicFrameLocks noGrp="1"/>
          </p:cNvGraphicFramePr>
          <p:nvPr>
            <p:custDataLst>
              <p:tags r:id="rId3"/>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8" name="文本框 7"/>
          <p:cNvSpPr txBox="1"/>
          <p:nvPr/>
        </p:nvSpPr>
        <p:spPr>
          <a:xfrm>
            <a:off x="5144770" y="1212215"/>
            <a:ext cx="6203950" cy="5262245"/>
          </a:xfrm>
          <a:prstGeom prst="rect">
            <a:avLst/>
          </a:prstGeom>
          <a:solidFill>
            <a:schemeClr val="accent3">
              <a:lumMod val="20000"/>
              <a:lumOff val="80000"/>
            </a:schemeClr>
          </a:solidFill>
        </p:spPr>
        <p:txBody>
          <a:bodyPr wrap="square" rtlCol="0">
            <a:sp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rPr>
              <a:t>历史解释</a:t>
            </a:r>
            <a:r>
              <a:rPr lang="en-US" altLang="zh-CN"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rPr>
              <a:t>——</a:t>
            </a:r>
            <a:r>
              <a:rPr lang="zh-CN" altLang="en-US"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rPr>
              <a:t>自然经济的</a:t>
            </a:r>
            <a:r>
              <a:rPr lang="zh-CN" altLang="en-US"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rPr>
              <a:t>解体</a:t>
            </a:r>
            <a:endParaRPr lang="zh-CN" altLang="en-US"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rPr>
              <a:t>（</a:t>
            </a:r>
            <a:r>
              <a:rPr lang="en-US" altLang="zh-CN"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rPr>
              <a:t>1</a:t>
            </a:r>
            <a:r>
              <a:rPr lang="zh-CN" altLang="en-US"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rPr>
              <a:t>）表现：</a:t>
            </a:r>
            <a:r>
              <a:rPr lang="zh-CN" altLang="en-US" sz="2400" b="1" noProof="0"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sym typeface="Wingdings" panose="05000000000000000000"/>
              </a:rPr>
              <a:t>①洋纱取代土纱，“纺”与“织”分离。②洋布取代土布，“织”与“耕”分离。③服务于国际市场，中国农副土特产品日趋商品化。</a:t>
            </a:r>
            <a:endParaRPr kumimoji="0" lang="zh-CN" altLang="en-US" sz="2400" b="1" i="0" u="none" strike="noStrike" kern="1200" cap="none" spc="0" normalizeH="0" baseline="0" noProof="0"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sym typeface="Wingdings" panose="0500000000000000000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sym typeface="Wingdings" panose="05000000000000000000"/>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rPr>
              <a:t>（</a:t>
            </a:r>
            <a:r>
              <a:rPr lang="en-US" altLang="zh-CN"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rPr>
              <a:t>2</a:t>
            </a:r>
            <a:r>
              <a:rPr lang="zh-CN" altLang="en-US"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rPr>
              <a:t>）影响：</a:t>
            </a:r>
            <a:r>
              <a:rPr lang="zh-CN" altLang="en-US" sz="2400" b="1" noProof="0"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sym typeface="Wingdings" panose="05000000000000000000"/>
              </a:rPr>
              <a:t>①自然经济的解体为商品经济的发展提供了自由劳动力、市场和资金，从而为</a:t>
            </a:r>
            <a:r>
              <a:rPr lang="zh-CN" altLang="en-US"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rPr>
              <a:t>民族资本主义</a:t>
            </a:r>
            <a:r>
              <a:rPr lang="zh-CN" altLang="en-US" sz="2400" b="1" noProof="0"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sym typeface="Wingdings" panose="05000000000000000000"/>
              </a:rPr>
              <a:t>的产生、发展奠定了基础。</a:t>
            </a:r>
            <a:endParaRPr kumimoji="0" lang="zh-CN" altLang="en-US" sz="2400" b="1" i="0" u="none" strike="noStrike" kern="1200" cap="none" spc="0" normalizeH="0" baseline="0" noProof="0"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sym typeface="Wingdings" panose="05000000000000000000"/>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400" b="1" noProof="0"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sym typeface="Wingdings" panose="05000000000000000000"/>
              </a:rPr>
              <a:t>②自然经济的解体使中国的社会经济商品化的程度提高，但是中国经济同时也沦为</a:t>
            </a:r>
            <a:r>
              <a:rPr lang="zh-CN" altLang="en-US"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rPr>
              <a:t>世界资本主义经济的附庸</a:t>
            </a:r>
            <a:r>
              <a:rPr lang="zh-CN" altLang="en-US" sz="2400" b="1" noProof="0"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sym typeface="Wingdings" panose="05000000000000000000"/>
              </a:rPr>
              <a:t>。</a:t>
            </a:r>
            <a:endParaRPr kumimoji="0" lang="zh-CN" altLang="en-US" sz="2400" b="1" i="0" u="none" strike="noStrike" kern="1200" cap="none" spc="0" normalizeH="0" baseline="0" noProof="0"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sym typeface="Wingdings" panose="05000000000000000000"/>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400" b="1" noProof="0"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uLnTx/>
                <a:uFillTx/>
                <a:latin typeface="黑体" panose="02010609060101010101" pitchFamily="49" charset="-122"/>
                <a:ea typeface="黑体" panose="02010609060101010101" pitchFamily="49" charset="-122"/>
                <a:sym typeface="Wingdings" panose="05000000000000000000"/>
              </a:rPr>
              <a:t>③自然经济是封建社会的根本经济基础，自然经济的解体也从根本上</a:t>
            </a:r>
            <a:r>
              <a:rPr lang="zh-CN" altLang="en-US" sz="2400" b="1" noProof="0" dirty="0">
                <a:ln w="9525" cap="flat" cmpd="sng" algn="ctr">
                  <a:noFill/>
                  <a:prstDash val="solid"/>
                  <a:round/>
                  <a:headEnd type="none" w="med" len="med"/>
                  <a:tailEnd type="none" w="med" len="med"/>
                </a:ln>
                <a:solidFill>
                  <a:srgbClr val="FF0000"/>
                </a:solidFill>
                <a:effectLst>
                  <a:outerShdw blurRad="38100" dist="38100" dir="2700000" algn="tl">
                    <a:srgbClr val="000000"/>
                  </a:outerShdw>
                </a:effectLst>
                <a:uLnTx/>
                <a:uFillTx/>
                <a:latin typeface="黑体" panose="02010609060101010101" pitchFamily="49" charset="-122"/>
                <a:ea typeface="黑体" panose="02010609060101010101" pitchFamily="49" charset="-122"/>
                <a:sym typeface="Wingdings" panose="05000000000000000000"/>
              </a:rPr>
              <a:t>冲击了封建制度。</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01345" y="1700530"/>
            <a:ext cx="11274425" cy="4523105"/>
          </a:xfrm>
          <a:prstGeom prst="rect">
            <a:avLst/>
          </a:prstGeom>
        </p:spPr>
        <p:txBody>
          <a:bodyPr wrap="square">
            <a:spAutoFit/>
          </a:bodyPr>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17.</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（2021</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广东卷</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6）鸦片战争后的半个世纪里，洋纱输入最多的是产棉稀少的华南、西南地区，而江南地区输入洋纱要少得多，上海附近的松江地区土布店收购土布时声明“掺和洋纱，概不收买”。这说明当时</a:t>
            </a: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lt"/>
            </a:endParaRPr>
          </a:p>
          <a:p>
            <a:pPr marL="266700" indent="-200025" algn="l" defTabSz="266700" eaLnBrk="1" hangingPunct="1">
              <a:buClrTx/>
              <a:buSzTx/>
              <a:buFontTx/>
            </a:pP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A．自然经济解体的程度沿海超过内地    </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B．上海尚未成为对外贸易中心</a:t>
            </a: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lt"/>
            </a:endParaRPr>
          </a:p>
          <a:p>
            <a:pPr marL="266700" indent="-200025" algn="l" defTabSz="266700" eaLnBrk="1" hangingPunct="1">
              <a:buClrTx/>
              <a:buSzTx/>
              <a:buFontTx/>
            </a:pP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C．洋纱排挤土纱进程受制于原料成本    </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D．民族资本主义经济快速发展</a:t>
            </a: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lt"/>
            </a:endParaRPr>
          </a:p>
          <a:p>
            <a:pPr marL="266700" indent="-200025" algn="l" defTabSz="266700" eaLnBrk="1" hangingPunct="1">
              <a:buClrTx/>
              <a:buSzTx/>
              <a:buFontTx/>
            </a:pP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lt"/>
            </a:endParaRPr>
          </a:p>
          <a:p>
            <a:pPr marL="266700" lvl="0" indent="-200025" algn="l" defTabSz="266700">
              <a:buClrTx/>
              <a:buSzTx/>
              <a:buFontTx/>
              <a:buNone/>
            </a:pPr>
            <a:r>
              <a:rPr lang="en-US" altLang="zh-CN" sz="2400" b="1">
                <a:solidFill>
                  <a:srgbClr val="000000"/>
                </a:solidFill>
                <a:latin typeface="新宋体" panose="02010609030101010101" charset="-122"/>
                <a:ea typeface="新宋体" panose="02010609030101010101" charset="-122"/>
                <a:cs typeface="新宋体" panose="02010609030101010101" charset="-122"/>
              </a:rPr>
              <a:t>18.</a:t>
            </a:r>
            <a:r>
              <a:rPr lang="zh-CN" altLang="en-US" sz="2400" b="1">
                <a:solidFill>
                  <a:srgbClr val="000000"/>
                </a:solidFill>
                <a:latin typeface="新宋体" panose="02010609030101010101" charset="-122"/>
                <a:ea typeface="新宋体" panose="02010609030101010101" charset="-122"/>
                <a:cs typeface="新宋体" panose="02010609030101010101" charset="-122"/>
              </a:rPr>
              <a:t>（20</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江苏）自19世纪中叶洋纱大量进口后，农家不再自己纺纱，逐渐购入洋纱织布。手工织布不但没有在机织棉布面前立即败退，反而得到一度的兴盛和繁荣，日益从农家分离出来而成为一个独立的生产行业。到1894年，手工织布工场已相当普遍。这主要反映了</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lvl="0" indent="-200025" algn="l" defTabSz="266700">
              <a:buClrTx/>
              <a:buSzTx/>
              <a:buFontTx/>
              <a:buNone/>
            </a:pP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A．传统的小农经济根深蒂固				</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B．民族资本主义工业初步发展</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lvl="0" indent="-200025" algn="l" defTabSz="266700">
              <a:buClrTx/>
              <a:buSzTx/>
              <a:buFontTx/>
              <a:buNone/>
            </a:pP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C．进口机织棉布在中国滞销				</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ea"/>
              </a:rPr>
              <a:t>D．传统手工业专业化程度提高</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8" name="文本框 7"/>
          <p:cNvSpPr txBox="1"/>
          <p:nvPr/>
        </p:nvSpPr>
        <p:spPr>
          <a:xfrm>
            <a:off x="10696575" y="229997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C</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12" name="文本框 11"/>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考向三</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列强侵华背景下中国的经济</a:t>
            </a:r>
            <a:r>
              <a:rPr lang="zh-CN" altLang="en-US" sz="2400" b="1" dirty="0">
                <a:solidFill>
                  <a:srgbClr val="C00000"/>
                </a:solidFill>
                <a:latin typeface="微软雅黑" panose="020B0503020204020204" charset="-122"/>
                <a:ea typeface="微软雅黑" panose="020B0503020204020204" charset="-122"/>
                <a:sym typeface="+mn-ea"/>
              </a:rPr>
              <a:t>变动</a:t>
            </a:r>
            <a:endParaRPr lang="zh-CN" altLang="en-US" sz="2400" b="1" dirty="0">
              <a:solidFill>
                <a:srgbClr val="C00000"/>
              </a:solidFill>
              <a:latin typeface="微软雅黑" panose="020B0503020204020204" charset="-122"/>
              <a:ea typeface="微软雅黑" panose="020B0503020204020204" charset="-122"/>
              <a:sym typeface="+mn-ea"/>
            </a:endParaRPr>
          </a:p>
        </p:txBody>
      </p:sp>
      <p:sp>
        <p:nvSpPr>
          <p:cNvPr id="10" name="文本框 9"/>
          <p:cNvSpPr txBox="1"/>
          <p:nvPr/>
        </p:nvSpPr>
        <p:spPr>
          <a:xfrm>
            <a:off x="11033760" y="473075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5" name="文本框 4"/>
          <p:cNvSpPr txBox="1"/>
          <p:nvPr>
            <p:custDataLst>
              <p:tags r:id="rId2"/>
            </p:custDataLst>
          </p:nvPr>
        </p:nvSpPr>
        <p:spPr>
          <a:xfrm>
            <a:off x="1684655" y="650875"/>
            <a:ext cx="9444990" cy="460375"/>
          </a:xfrm>
          <a:prstGeom prst="rect">
            <a:avLst/>
          </a:prstGeom>
          <a:noFill/>
        </p:spPr>
        <p:txBody>
          <a:bodyPr wrap="square">
            <a:spAutoFit/>
          </a:bodyPr>
          <a:p>
            <a:pPr indent="0" algn="l" fontAlgn="auto">
              <a:lnSpc>
                <a:spcPct val="100000"/>
              </a:lnSpc>
              <a:buClrTx/>
              <a:buSzTx/>
              <a:buFontTx/>
            </a:pP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活动探究：结合时代背景分析</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民族资本主义发展呈现不同状况的</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原因？</a:t>
            </a:r>
            <a:endPar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endParaRPr>
          </a:p>
        </p:txBody>
      </p:sp>
      <p:graphicFrame>
        <p:nvGraphicFramePr>
          <p:cNvPr id="15" name="表格 14"/>
          <p:cNvGraphicFramePr/>
          <p:nvPr>
            <p:custDataLst>
              <p:tags r:id="rId3"/>
            </p:custDataLst>
          </p:nvPr>
        </p:nvGraphicFramePr>
        <p:xfrm>
          <a:off x="223520" y="1231265"/>
          <a:ext cx="1767840" cy="5379720"/>
        </p:xfrm>
        <a:graphic>
          <a:graphicData uri="http://schemas.openxmlformats.org/drawingml/2006/table">
            <a:tbl>
              <a:tblPr firstRow="1" bandRow="1">
                <a:tableStyleId>{5940675A-B579-460E-94D1-54222C63F5DA}</a:tableStyleId>
              </a:tblPr>
              <a:tblGrid>
                <a:gridCol w="1767840"/>
              </a:tblGrid>
              <a:tr h="833755">
                <a:tc>
                  <a:txBody>
                    <a:bodyPr/>
                    <a:p>
                      <a:pPr indent="0" algn="l" fontAlgn="auto">
                        <a:lnSpc>
                          <a:spcPct val="100000"/>
                        </a:lnSpc>
                        <a:buNone/>
                      </a:pPr>
                      <a:r>
                        <a:rPr lang="en-US" altLang="zh-CN" sz="2200" b="1">
                          <a:latin typeface="新宋体" panose="02010609030101010101" charset="-122"/>
                          <a:ea typeface="新宋体" panose="02010609030101010101" charset="-122"/>
                        </a:rPr>
                        <a:t>19</a:t>
                      </a:r>
                      <a:r>
                        <a:rPr lang="zh-CN" altLang="en-US" sz="2200" b="1">
                          <a:latin typeface="新宋体" panose="02010609030101010101" charset="-122"/>
                          <a:ea typeface="新宋体" panose="02010609030101010101" charset="-122"/>
                        </a:rPr>
                        <a:t>世纪</a:t>
                      </a:r>
                      <a:r>
                        <a:rPr lang="en-US" altLang="zh-CN" sz="2200" b="1">
                          <a:latin typeface="新宋体" panose="02010609030101010101" charset="-122"/>
                          <a:ea typeface="新宋体" panose="02010609030101010101" charset="-122"/>
                        </a:rPr>
                        <a:t>60</a:t>
                      </a:r>
                      <a:r>
                        <a:rPr lang="zh-CN" altLang="en-US" sz="2200" b="1">
                          <a:latin typeface="新宋体" panose="02010609030101010101" charset="-122"/>
                          <a:ea typeface="新宋体" panose="02010609030101010101" charset="-122"/>
                        </a:rPr>
                        <a:t>、</a:t>
                      </a:r>
                      <a:r>
                        <a:rPr lang="en-US" altLang="zh-CN" sz="2200" b="1">
                          <a:latin typeface="新宋体" panose="02010609030101010101" charset="-122"/>
                          <a:ea typeface="新宋体" panose="02010609030101010101" charset="-122"/>
                        </a:rPr>
                        <a:t>70</a:t>
                      </a:r>
                      <a:r>
                        <a:rPr lang="zh-CN" altLang="en-US" sz="2200" b="1">
                          <a:latin typeface="新宋体" panose="02010609030101010101" charset="-122"/>
                          <a:ea typeface="新宋体" panose="02010609030101010101" charset="-122"/>
                        </a:rPr>
                        <a:t>年代</a:t>
                      </a:r>
                      <a:endParaRPr lang="zh-CN" altLang="en-US" sz="2200" b="1">
                        <a:latin typeface="新宋体" panose="02010609030101010101" charset="-122"/>
                        <a:ea typeface="新宋体" panose="02010609030101010101" charset="-122"/>
                      </a:endParaRPr>
                    </a:p>
                    <a:p>
                      <a:pPr indent="0" algn="l" fontAlgn="auto">
                        <a:lnSpc>
                          <a:spcPct val="100000"/>
                        </a:lnSpc>
                        <a:buNone/>
                      </a:pPr>
                      <a:r>
                        <a:rPr lang="en-US" altLang="zh-CN" sz="2200" b="1">
                          <a:latin typeface="新宋体" panose="02010609030101010101" charset="-122"/>
                          <a:ea typeface="新宋体" panose="02010609030101010101" charset="-122"/>
                          <a:sym typeface="+mn-ea"/>
                        </a:rPr>
                        <a:t>19</a:t>
                      </a:r>
                      <a:r>
                        <a:rPr lang="zh-CN" altLang="en-US" sz="2200" b="1">
                          <a:latin typeface="新宋体" panose="02010609030101010101" charset="-122"/>
                          <a:ea typeface="新宋体" panose="02010609030101010101" charset="-122"/>
                          <a:sym typeface="+mn-ea"/>
                        </a:rPr>
                        <a:t>世纪末到</a:t>
                      </a:r>
                      <a:r>
                        <a:rPr lang="en-US" altLang="zh-CN" sz="2200" b="1">
                          <a:latin typeface="新宋体" panose="02010609030101010101" charset="-122"/>
                          <a:ea typeface="新宋体" panose="02010609030101010101" charset="-122"/>
                          <a:sym typeface="+mn-ea"/>
                        </a:rPr>
                        <a:t>20</a:t>
                      </a:r>
                      <a:r>
                        <a:rPr lang="zh-CN" altLang="en-US" sz="2200" b="1">
                          <a:latin typeface="新宋体" panose="02010609030101010101" charset="-122"/>
                          <a:ea typeface="新宋体" panose="02010609030101010101" charset="-122"/>
                          <a:sym typeface="+mn-ea"/>
                        </a:rPr>
                        <a:t>世纪初</a:t>
                      </a:r>
                      <a:endParaRPr lang="zh-CN" altLang="en-US" sz="2200" b="1">
                        <a:latin typeface="新宋体" panose="02010609030101010101" charset="-122"/>
                        <a:ea typeface="新宋体" panose="02010609030101010101" charset="-122"/>
                        <a:sym typeface="+mn-ea"/>
                      </a:endParaRPr>
                    </a:p>
                    <a:p>
                      <a:pPr indent="0" algn="l" fontAlgn="auto">
                        <a:lnSpc>
                          <a:spcPct val="150000"/>
                        </a:lnSpc>
                        <a:buNone/>
                      </a:pPr>
                      <a:r>
                        <a:rPr lang="en-US" altLang="zh-CN" sz="2400" b="1">
                          <a:latin typeface="新宋体" panose="02010609030101010101" charset="-122"/>
                          <a:ea typeface="新宋体" panose="02010609030101010101" charset="-122"/>
                          <a:sym typeface="+mn-ea"/>
                        </a:rPr>
                        <a:t>1912-1919</a:t>
                      </a:r>
                      <a:endParaRPr lang="en-US" altLang="zh-CN" sz="2400" b="1">
                        <a:latin typeface="新宋体" panose="02010609030101010101" charset="-122"/>
                        <a:ea typeface="新宋体" panose="02010609030101010101" charset="-122"/>
                        <a:sym typeface="+mn-ea"/>
                      </a:endParaRPr>
                    </a:p>
                    <a:p>
                      <a:pPr indent="0" algn="l" fontAlgn="auto">
                        <a:lnSpc>
                          <a:spcPct val="150000"/>
                        </a:lnSpc>
                        <a:buNone/>
                      </a:pPr>
                      <a:r>
                        <a:rPr lang="en-US" altLang="zh-CN" sz="2400" b="1">
                          <a:latin typeface="新宋体" panose="02010609030101010101" charset="-122"/>
                          <a:ea typeface="新宋体" panose="02010609030101010101" charset="-122"/>
                          <a:sym typeface="+mn-ea"/>
                        </a:rPr>
                        <a:t>1919-1927</a:t>
                      </a:r>
                      <a:endParaRPr lang="en-US" altLang="zh-CN" sz="2400" b="1">
                        <a:latin typeface="新宋体" panose="02010609030101010101" charset="-122"/>
                        <a:ea typeface="新宋体" panose="02010609030101010101" charset="-122"/>
                        <a:sym typeface="+mn-ea"/>
                      </a:endParaRPr>
                    </a:p>
                    <a:p>
                      <a:pPr indent="0" algn="l" fontAlgn="auto">
                        <a:lnSpc>
                          <a:spcPct val="150000"/>
                        </a:lnSpc>
                        <a:spcBef>
                          <a:spcPts val="600"/>
                        </a:spcBef>
                        <a:buNone/>
                      </a:pPr>
                      <a:r>
                        <a:rPr lang="en-US" altLang="zh-CN" sz="2400" b="1">
                          <a:latin typeface="新宋体" panose="02010609030101010101" charset="-122"/>
                          <a:ea typeface="新宋体" panose="02010609030101010101" charset="-122"/>
                          <a:sym typeface="+mn-ea"/>
                        </a:rPr>
                        <a:t>1927-1936</a:t>
                      </a:r>
                      <a:endParaRPr lang="en-US" altLang="zh-CN" sz="2400" b="1">
                        <a:latin typeface="新宋体" panose="02010609030101010101" charset="-122"/>
                        <a:ea typeface="新宋体" panose="02010609030101010101" charset="-122"/>
                        <a:sym typeface="+mn-ea"/>
                      </a:endParaRPr>
                    </a:p>
                    <a:p>
                      <a:pPr indent="0" algn="l" fontAlgn="auto">
                        <a:lnSpc>
                          <a:spcPct val="150000"/>
                        </a:lnSpc>
                        <a:buNone/>
                      </a:pPr>
                      <a:r>
                        <a:rPr lang="en-US" altLang="zh-CN" sz="2400" b="1">
                          <a:latin typeface="新宋体" panose="02010609030101010101" charset="-122"/>
                          <a:ea typeface="新宋体" panose="02010609030101010101" charset="-122"/>
                          <a:sym typeface="+mn-ea"/>
                        </a:rPr>
                        <a:t>1937-1945</a:t>
                      </a:r>
                      <a:endParaRPr lang="en-US" altLang="zh-CN" sz="2400" b="1">
                        <a:latin typeface="新宋体" panose="02010609030101010101" charset="-122"/>
                        <a:ea typeface="新宋体" panose="02010609030101010101" charset="-122"/>
                      </a:endParaRPr>
                    </a:p>
                    <a:p>
                      <a:pPr indent="0" algn="l" fontAlgn="auto">
                        <a:lnSpc>
                          <a:spcPct val="150000"/>
                        </a:lnSpc>
                        <a:buNone/>
                      </a:pPr>
                      <a:r>
                        <a:rPr lang="en-US" altLang="zh-CN" sz="2400" b="1">
                          <a:latin typeface="新宋体" panose="02010609030101010101" charset="-122"/>
                          <a:ea typeface="新宋体" panose="02010609030101010101" charset="-122"/>
                          <a:sym typeface="+mn-ea"/>
                        </a:rPr>
                        <a:t>1945-1949</a:t>
                      </a:r>
                      <a:endParaRPr lang="en-US" altLang="zh-CN" sz="2400" b="1">
                        <a:latin typeface="新宋体" panose="02010609030101010101" charset="-122"/>
                        <a:ea typeface="新宋体" panose="02010609030101010101" charset="-122"/>
                      </a:endParaRPr>
                    </a:p>
                    <a:p>
                      <a:pPr indent="0" algn="l" fontAlgn="auto">
                        <a:lnSpc>
                          <a:spcPct val="150000"/>
                        </a:lnSpc>
                        <a:buNone/>
                      </a:pPr>
                      <a:r>
                        <a:rPr lang="en-US" altLang="zh-CN" sz="2400" b="1">
                          <a:latin typeface="新宋体" panose="02010609030101010101" charset="-122"/>
                          <a:ea typeface="新宋体" panose="02010609030101010101" charset="-122"/>
                          <a:sym typeface="+mn-ea"/>
                        </a:rPr>
                        <a:t>1949-1952</a:t>
                      </a:r>
                      <a:endParaRPr lang="en-US" altLang="zh-CN" sz="2400" b="1">
                        <a:latin typeface="新宋体" panose="02010609030101010101" charset="-122"/>
                        <a:ea typeface="新宋体" panose="02010609030101010101" charset="-122"/>
                      </a:endParaRPr>
                    </a:p>
                    <a:p>
                      <a:pPr indent="0" algn="l" fontAlgn="auto">
                        <a:lnSpc>
                          <a:spcPct val="150000"/>
                        </a:lnSpc>
                        <a:buNone/>
                      </a:pPr>
                      <a:r>
                        <a:rPr lang="en-US" altLang="zh-CN" sz="2400" b="1">
                          <a:latin typeface="新宋体" panose="02010609030101010101" charset="-122"/>
                          <a:ea typeface="新宋体" panose="02010609030101010101" charset="-122"/>
                          <a:sym typeface="+mn-ea"/>
                        </a:rPr>
                        <a:t>1953-1956</a:t>
                      </a:r>
                      <a:endParaRPr lang="en-US" altLang="zh-CN" sz="2400" b="1">
                        <a:latin typeface="新宋体" panose="02010609030101010101" charset="-122"/>
                        <a:ea typeface="新宋体" panose="02010609030101010101" charset="-122"/>
                      </a:endParaRPr>
                    </a:p>
                    <a:p>
                      <a:pPr indent="0" algn="l" fontAlgn="auto">
                        <a:lnSpc>
                          <a:spcPct val="150000"/>
                        </a:lnSpc>
                        <a:buNone/>
                      </a:pPr>
                      <a:endParaRPr lang="en-US" altLang="zh-CN" sz="2400" b="1">
                        <a:latin typeface="新宋体" panose="02010609030101010101" charset="-122"/>
                        <a:ea typeface="新宋体" panose="02010609030101010101" charset="-122"/>
                        <a:sym typeface="+mn-ea"/>
                      </a:endParaRPr>
                    </a:p>
                  </a:txBody>
                  <a:tcPr anchor="ctr" anchorCtr="0">
                    <a:lnL>
                      <a:noFill/>
                    </a:lnL>
                    <a:lnR>
                      <a:noFill/>
                    </a:lnR>
                    <a:lnT>
                      <a:noFill/>
                    </a:lnT>
                    <a:lnB>
                      <a:noFill/>
                    </a:lnB>
                    <a:lnTlToBr>
                      <a:noFill/>
                    </a:lnTlToBr>
                    <a:lnBlToTr>
                      <a:noFill/>
                    </a:lnBlToTr>
                  </a:tcPr>
                </a:tc>
              </a:tr>
            </a:tbl>
          </a:graphicData>
        </a:graphic>
      </p:graphicFrame>
      <p:cxnSp>
        <p:nvCxnSpPr>
          <p:cNvPr id="16" name="直接连接符 15"/>
          <p:cNvCxnSpPr/>
          <p:nvPr/>
        </p:nvCxnSpPr>
        <p:spPr>
          <a:xfrm flipH="1">
            <a:off x="2047875" y="1080770"/>
            <a:ext cx="10795" cy="5710555"/>
          </a:xfrm>
          <a:prstGeom prst="line">
            <a:avLst/>
          </a:prstGeom>
          <a:ln w="76200">
            <a:solidFill>
              <a:schemeClr val="tx1"/>
            </a:solidFill>
          </a:ln>
        </p:spPr>
        <p:style>
          <a:lnRef idx="2">
            <a:schemeClr val="accent1"/>
          </a:lnRef>
          <a:fillRef idx="0">
            <a:srgbClr val="FFFFFF"/>
          </a:fillRef>
          <a:effectRef idx="0">
            <a:srgbClr val="FFFFFF"/>
          </a:effectRef>
          <a:fontRef idx="minor">
            <a:schemeClr val="tx1"/>
          </a:fontRef>
        </p:style>
      </p:cxnSp>
      <p:sp>
        <p:nvSpPr>
          <p:cNvPr id="19" name="椭圆 18"/>
          <p:cNvSpPr/>
          <p:nvPr/>
        </p:nvSpPr>
        <p:spPr>
          <a:xfrm>
            <a:off x="1911350" y="1473200"/>
            <a:ext cx="273050" cy="273050"/>
          </a:xfrm>
          <a:prstGeom prst="ellipse">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椭圆 22"/>
          <p:cNvSpPr/>
          <p:nvPr/>
        </p:nvSpPr>
        <p:spPr>
          <a:xfrm>
            <a:off x="1911350" y="2070735"/>
            <a:ext cx="273050" cy="273050"/>
          </a:xfrm>
          <a:prstGeom prst="ellipse">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椭圆 24"/>
          <p:cNvSpPr/>
          <p:nvPr/>
        </p:nvSpPr>
        <p:spPr>
          <a:xfrm>
            <a:off x="1913255" y="2810510"/>
            <a:ext cx="273050" cy="273050"/>
          </a:xfrm>
          <a:prstGeom prst="ellipse">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nvSpPr>
        <p:spPr>
          <a:xfrm>
            <a:off x="1911350" y="3399790"/>
            <a:ext cx="273050" cy="273050"/>
          </a:xfrm>
          <a:prstGeom prst="ellipse">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椭圆 30"/>
          <p:cNvSpPr/>
          <p:nvPr/>
        </p:nvSpPr>
        <p:spPr>
          <a:xfrm>
            <a:off x="1911350" y="4015740"/>
            <a:ext cx="273050" cy="273050"/>
          </a:xfrm>
          <a:prstGeom prst="ellipse">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椭圆 33"/>
          <p:cNvSpPr/>
          <p:nvPr/>
        </p:nvSpPr>
        <p:spPr>
          <a:xfrm>
            <a:off x="1911350" y="4530725"/>
            <a:ext cx="273050" cy="273050"/>
          </a:xfrm>
          <a:prstGeom prst="ellipse">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7" name="文本框 36"/>
          <p:cNvSpPr txBox="1"/>
          <p:nvPr>
            <p:custDataLst>
              <p:tags r:id="rId4"/>
            </p:custDataLst>
          </p:nvPr>
        </p:nvSpPr>
        <p:spPr>
          <a:xfrm>
            <a:off x="3966210" y="1211580"/>
            <a:ext cx="7369810" cy="398780"/>
          </a:xfrm>
          <a:prstGeom prst="rect">
            <a:avLst/>
          </a:prstGeom>
          <a:noFill/>
          <a:ln>
            <a:solidFill>
              <a:schemeClr val="accent1"/>
            </a:solidFill>
          </a:ln>
        </p:spPr>
        <p:txBody>
          <a:bodyPr wrap="square" rtlCol="0" anchor="t">
            <a:spAutoFit/>
          </a:bodyPr>
          <a:p>
            <a:pPr algn="l">
              <a:buNone/>
            </a:pPr>
            <a:r>
              <a:rPr lang="en-US" altLang="zh-CN" sz="2000" b="1">
                <a:latin typeface="新宋体" panose="02010609030101010101" charset="-122"/>
                <a:ea typeface="新宋体" panose="02010609030101010101" charset="-122"/>
                <a:sym typeface="+mn-ea"/>
              </a:rPr>
              <a:t>①</a:t>
            </a:r>
            <a:r>
              <a:rPr lang="zh-CN" altLang="en-US" sz="2000" b="1" dirty="0">
                <a:latin typeface="新宋体" panose="02010609030101010101" charset="-122"/>
                <a:ea typeface="新宋体" panose="02010609030101010101" charset="-122"/>
                <a:sym typeface="+mn-ea"/>
              </a:rPr>
              <a:t>自然经济的逐步解体：②外商企业的刺激；③洋务企业的诱导。</a:t>
            </a:r>
            <a:endParaRPr lang="zh-CN" altLang="en-US" sz="2000" b="1" dirty="0">
              <a:latin typeface="新宋体" panose="02010609030101010101" charset="-122"/>
              <a:ea typeface="新宋体" panose="02010609030101010101" charset="-122"/>
              <a:sym typeface="+mn-ea"/>
            </a:endParaRPr>
          </a:p>
        </p:txBody>
      </p:sp>
      <p:sp>
        <p:nvSpPr>
          <p:cNvPr id="13" name="文本框 12"/>
          <p:cNvSpPr txBox="1"/>
          <p:nvPr>
            <p:custDataLst>
              <p:tags r:id="rId5"/>
            </p:custDataLst>
          </p:nvPr>
        </p:nvSpPr>
        <p:spPr>
          <a:xfrm>
            <a:off x="3834130" y="2613025"/>
            <a:ext cx="8284210" cy="1014730"/>
          </a:xfrm>
          <a:prstGeom prst="rect">
            <a:avLst/>
          </a:prstGeom>
          <a:noFill/>
          <a:ln>
            <a:solidFill>
              <a:schemeClr val="accent1"/>
            </a:solidFill>
          </a:ln>
        </p:spPr>
        <p:txBody>
          <a:bodyPr wrap="square" rtlCol="0" anchor="t">
            <a:spAutoFit/>
          </a:bodyPr>
          <a:p>
            <a:pPr algn="l">
              <a:buNone/>
            </a:pPr>
            <a:r>
              <a:rPr lang="zh-CN" altLang="en-US" sz="2000" b="1">
                <a:latin typeface="宋体" panose="02010600030101010101" pitchFamily="2" charset="-122"/>
                <a:ea typeface="宋体" panose="02010600030101010101" pitchFamily="2" charset="-122"/>
                <a:sym typeface="+mn-ea"/>
              </a:rPr>
              <a:t>①</a:t>
            </a:r>
            <a:r>
              <a:rPr lang="zh-CN" altLang="en-US" sz="2000" b="1">
                <a:solidFill>
                  <a:srgbClr val="FF0000"/>
                </a:solidFill>
                <a:latin typeface="宋体" panose="02010600030101010101" pitchFamily="2" charset="-122"/>
                <a:ea typeface="宋体" panose="02010600030101010101" pitchFamily="2" charset="-122"/>
                <a:sym typeface="+mn-ea"/>
              </a:rPr>
              <a:t>中华民国建立</a:t>
            </a:r>
            <a:r>
              <a:rPr lang="zh-CN" altLang="en-US" sz="2000" b="1">
                <a:latin typeface="宋体" panose="02010600030101010101" pitchFamily="2" charset="-122"/>
                <a:ea typeface="宋体" panose="02010600030101010101" pitchFamily="2" charset="-122"/>
                <a:sym typeface="+mn-ea"/>
              </a:rPr>
              <a:t>，</a:t>
            </a:r>
            <a:r>
              <a:rPr lang="zh-CN" altLang="en-US" sz="2000" b="1">
                <a:solidFill>
                  <a:srgbClr val="FF0000"/>
                </a:solidFill>
                <a:latin typeface="宋体" panose="02010600030101010101" pitchFamily="2" charset="-122"/>
                <a:ea typeface="宋体" panose="02010600030101010101" pitchFamily="2" charset="-122"/>
                <a:sym typeface="+mn-ea"/>
              </a:rPr>
              <a:t>扫除</a:t>
            </a:r>
            <a:r>
              <a:rPr lang="zh-CN" altLang="en-US" sz="2000" b="1">
                <a:latin typeface="宋体" panose="02010600030101010101" pitchFamily="2" charset="-122"/>
                <a:ea typeface="宋体" panose="02010600030101010101" pitchFamily="2" charset="-122"/>
                <a:sym typeface="+mn-ea"/>
              </a:rPr>
              <a:t>政治上的</a:t>
            </a:r>
            <a:r>
              <a:rPr lang="zh-CN" altLang="en-US" sz="2000" b="1">
                <a:solidFill>
                  <a:srgbClr val="FF0000"/>
                </a:solidFill>
                <a:latin typeface="宋体" panose="02010600030101010101" pitchFamily="2" charset="-122"/>
                <a:ea typeface="宋体" panose="02010600030101010101" pitchFamily="2" charset="-122"/>
                <a:sym typeface="+mn-ea"/>
              </a:rPr>
              <a:t>束缚</a:t>
            </a:r>
            <a:r>
              <a:rPr lang="zh-CN" altLang="en-US" sz="2000" b="1">
                <a:latin typeface="宋体" panose="02010600030101010101" pitchFamily="2" charset="-122"/>
                <a:ea typeface="宋体" panose="02010600030101010101" pitchFamily="2" charset="-122"/>
                <a:sym typeface="+mn-ea"/>
              </a:rPr>
              <a:t>和</a:t>
            </a:r>
            <a:r>
              <a:rPr lang="zh-CN" altLang="en-US" sz="2000" b="1">
                <a:solidFill>
                  <a:srgbClr val="FF0000"/>
                </a:solidFill>
                <a:latin typeface="宋体" panose="02010600030101010101" pitchFamily="2" charset="-122"/>
                <a:ea typeface="宋体" panose="02010600030101010101" pitchFamily="2" charset="-122"/>
                <a:sym typeface="+mn-ea"/>
              </a:rPr>
              <a:t>障碍；</a:t>
            </a:r>
            <a:r>
              <a:rPr lang="zh-CN" altLang="en-US" sz="2000" b="1">
                <a:latin typeface="宋体" panose="02010600030101010101" pitchFamily="2" charset="-122"/>
                <a:ea typeface="宋体" panose="02010600030101010101" pitchFamily="2" charset="-122"/>
                <a:sym typeface="+mn-ea"/>
              </a:rPr>
              <a:t>②南京临时</a:t>
            </a:r>
            <a:r>
              <a:rPr lang="zh-CN" altLang="en-US" sz="2000" b="1">
                <a:solidFill>
                  <a:srgbClr val="FF0000"/>
                </a:solidFill>
                <a:latin typeface="宋体" panose="02010600030101010101" pitchFamily="2" charset="-122"/>
                <a:ea typeface="宋体" panose="02010600030101010101" pitchFamily="2" charset="-122"/>
                <a:sym typeface="+mn-ea"/>
              </a:rPr>
              <a:t>政府鼓励民间兴办实业</a:t>
            </a:r>
            <a:r>
              <a:rPr lang="zh-CN" altLang="en-US" sz="2000" b="1">
                <a:latin typeface="宋体" panose="02010600030101010101" pitchFamily="2" charset="-122"/>
                <a:ea typeface="宋体" panose="02010600030101010101" pitchFamily="2" charset="-122"/>
                <a:sym typeface="+mn-ea"/>
              </a:rPr>
              <a:t>；③</a:t>
            </a:r>
            <a:r>
              <a:rPr lang="zh-CN" altLang="en-US" sz="2000" b="1">
                <a:solidFill>
                  <a:srgbClr val="FF0000"/>
                </a:solidFill>
                <a:latin typeface="宋体" panose="02010600030101010101" pitchFamily="2" charset="-122"/>
                <a:ea typeface="宋体" panose="02010600030101010101" pitchFamily="2" charset="-122"/>
                <a:sym typeface="微软雅黑" panose="020B0503020204020204" charset="-122"/>
              </a:rPr>
              <a:t>群众性</a:t>
            </a:r>
            <a:r>
              <a:rPr lang="zh-CN" altLang="en-US" sz="2000" b="1">
                <a:latin typeface="宋体" panose="02010600030101010101" pitchFamily="2" charset="-122"/>
                <a:ea typeface="宋体" panose="02010600030101010101" pitchFamily="2" charset="-122"/>
                <a:sym typeface="微软雅黑" panose="020B0503020204020204" charset="-122"/>
              </a:rPr>
              <a:t>的</a:t>
            </a:r>
            <a:r>
              <a:rPr lang="zh-CN" altLang="en-US" sz="2000" b="1">
                <a:solidFill>
                  <a:srgbClr val="FF0000"/>
                </a:solidFill>
                <a:latin typeface="宋体" panose="02010600030101010101" pitchFamily="2" charset="-122"/>
                <a:ea typeface="宋体" panose="02010600030101010101" pitchFamily="2" charset="-122"/>
                <a:sym typeface="微软雅黑" panose="020B0503020204020204" charset="-122"/>
              </a:rPr>
              <a:t>反帝爱国斗争</a:t>
            </a:r>
            <a:r>
              <a:rPr lang="zh-CN" altLang="en-US" sz="2000" b="1">
                <a:latin typeface="宋体" panose="02010600030101010101" pitchFamily="2" charset="-122"/>
                <a:ea typeface="宋体" panose="02010600030101010101" pitchFamily="2" charset="-122"/>
                <a:sym typeface="微软雅黑" panose="020B0503020204020204" charset="-122"/>
              </a:rPr>
              <a:t>和</a:t>
            </a:r>
            <a:r>
              <a:rPr lang="zh-CN" altLang="en-US" sz="2000" b="1">
                <a:solidFill>
                  <a:srgbClr val="FF0000"/>
                </a:solidFill>
                <a:latin typeface="宋体" panose="02010600030101010101" pitchFamily="2" charset="-122"/>
                <a:ea typeface="宋体" panose="02010600030101010101" pitchFamily="2" charset="-122"/>
                <a:sym typeface="微软雅黑" panose="020B0503020204020204" charset="-122"/>
              </a:rPr>
              <a:t>实业救国思潮</a:t>
            </a:r>
            <a:r>
              <a:rPr lang="zh-CN" altLang="en-US" sz="2000" b="1">
                <a:latin typeface="宋体" panose="02010600030101010101" pitchFamily="2" charset="-122"/>
                <a:ea typeface="宋体" panose="02010600030101010101" pitchFamily="2" charset="-122"/>
                <a:sym typeface="微软雅黑" panose="020B0503020204020204" charset="-122"/>
              </a:rPr>
              <a:t>推动；</a:t>
            </a:r>
            <a:r>
              <a:rPr lang="zh-CN" altLang="en-US" sz="2000" b="1">
                <a:latin typeface="宋体" panose="02010600030101010101" pitchFamily="2" charset="-122"/>
                <a:ea typeface="宋体" panose="02010600030101010101" pitchFamily="2" charset="-122"/>
                <a:sym typeface="+mn-ea"/>
              </a:rPr>
              <a:t>④</a:t>
            </a:r>
            <a:r>
              <a:rPr lang="zh-CN" altLang="en-US" sz="2000" b="1">
                <a:latin typeface="宋体" panose="02010600030101010101" pitchFamily="2" charset="-122"/>
                <a:ea typeface="宋体" panose="02010600030101010101" pitchFamily="2" charset="-122"/>
                <a:sym typeface="微软雅黑" panose="020B0503020204020204" charset="-122"/>
              </a:rPr>
              <a:t>一</a:t>
            </a:r>
            <a:r>
              <a:rPr lang="zh-CN" altLang="en-US" sz="2000" b="1">
                <a:solidFill>
                  <a:srgbClr val="FF0000"/>
                </a:solidFill>
                <a:latin typeface="宋体" panose="02010600030101010101" pitchFamily="2" charset="-122"/>
                <a:ea typeface="宋体" panose="02010600030101010101" pitchFamily="2" charset="-122"/>
                <a:sym typeface="微软雅黑" panose="020B0503020204020204" charset="-122"/>
              </a:rPr>
              <a:t>战</a:t>
            </a:r>
            <a:r>
              <a:rPr lang="zh-CN" altLang="en-US" sz="2000" b="1">
                <a:latin typeface="宋体" panose="02010600030101010101" pitchFamily="2" charset="-122"/>
                <a:ea typeface="宋体" panose="02010600030101010101" pitchFamily="2" charset="-122"/>
                <a:sym typeface="微软雅黑" panose="020B0503020204020204" charset="-122"/>
              </a:rPr>
              <a:t>时期，</a:t>
            </a:r>
            <a:r>
              <a:rPr lang="zh-CN" altLang="en-US" sz="2000" b="1">
                <a:solidFill>
                  <a:srgbClr val="FF0000"/>
                </a:solidFill>
                <a:latin typeface="宋体" panose="02010600030101010101" pitchFamily="2" charset="-122"/>
                <a:ea typeface="宋体" panose="02010600030101010101" pitchFamily="2" charset="-122"/>
                <a:sym typeface="微软雅黑" panose="020B0503020204020204" charset="-122"/>
              </a:rPr>
              <a:t>列强忙于欧战，</a:t>
            </a:r>
            <a:r>
              <a:rPr lang="zh-CN" altLang="en-US" sz="2000" b="1">
                <a:latin typeface="宋体" panose="02010600030101010101" pitchFamily="2" charset="-122"/>
                <a:ea typeface="宋体" panose="02010600030101010101" pitchFamily="2" charset="-122"/>
                <a:sym typeface="微软雅黑" panose="020B0503020204020204" charset="-122"/>
              </a:rPr>
              <a:t>暂时</a:t>
            </a:r>
            <a:r>
              <a:rPr lang="zh-CN" altLang="en-US" sz="2000" b="1">
                <a:solidFill>
                  <a:srgbClr val="FF0000"/>
                </a:solidFill>
                <a:latin typeface="宋体" panose="02010600030101010101" pitchFamily="2" charset="-122"/>
                <a:ea typeface="宋体" panose="02010600030101010101" pitchFamily="2" charset="-122"/>
                <a:sym typeface="微软雅黑" panose="020B0503020204020204" charset="-122"/>
              </a:rPr>
              <a:t>放松侵略</a:t>
            </a:r>
            <a:r>
              <a:rPr lang="zh-CN" altLang="en-US" sz="2000" b="1">
                <a:latin typeface="宋体" panose="02010600030101010101" pitchFamily="2" charset="-122"/>
                <a:ea typeface="宋体" panose="02010600030101010101" pitchFamily="2" charset="-122"/>
                <a:sym typeface="微软雅黑" panose="020B0503020204020204" charset="-122"/>
              </a:rPr>
              <a:t>。</a:t>
            </a:r>
            <a:endParaRPr lang="zh-CN" altLang="en-US" sz="2000" b="1">
              <a:latin typeface="宋体" panose="02010600030101010101" pitchFamily="2" charset="-122"/>
              <a:ea typeface="宋体" panose="02010600030101010101" pitchFamily="2" charset="-122"/>
              <a:sym typeface="微软雅黑" panose="020B0503020204020204" charset="-122"/>
            </a:endParaRPr>
          </a:p>
        </p:txBody>
      </p:sp>
      <p:graphicFrame>
        <p:nvGraphicFramePr>
          <p:cNvPr id="10" name="表格 9"/>
          <p:cNvGraphicFramePr/>
          <p:nvPr>
            <p:custDataLst>
              <p:tags r:id="rId6"/>
            </p:custDataLst>
          </p:nvPr>
        </p:nvGraphicFramePr>
        <p:xfrm>
          <a:off x="2352675" y="1221105"/>
          <a:ext cx="1757045" cy="5410200"/>
        </p:xfrm>
        <a:graphic>
          <a:graphicData uri="http://schemas.openxmlformats.org/drawingml/2006/table">
            <a:tbl>
              <a:tblPr firstRow="1" bandRow="1">
                <a:tableStyleId>{5940675A-B579-460E-94D1-54222C63F5DA}</a:tableStyleId>
              </a:tblPr>
              <a:tblGrid>
                <a:gridCol w="1757045"/>
              </a:tblGrid>
              <a:tr h="749935">
                <a:tc>
                  <a:txBody>
                    <a:bodyPr/>
                    <a:p>
                      <a:pPr indent="0" algn="l" fontAlgn="auto">
                        <a:lnSpc>
                          <a:spcPct val="150000"/>
                        </a:lnSpc>
                        <a:buNone/>
                      </a:pPr>
                      <a:r>
                        <a:rPr lang="zh-CN" altLang="en-US" sz="2400" b="1">
                          <a:latin typeface="新宋体" panose="02010609030101010101" charset="-122"/>
                          <a:ea typeface="新宋体" panose="02010609030101010101" charset="-122"/>
                        </a:rPr>
                        <a:t>兴起</a:t>
                      </a:r>
                      <a:endParaRPr lang="zh-CN" altLang="en-US" sz="2400" b="1">
                        <a:latin typeface="新宋体" panose="02010609030101010101" charset="-122"/>
                        <a:ea typeface="新宋体" panose="02010609030101010101" charset="-122"/>
                      </a:endParaRPr>
                    </a:p>
                    <a:p>
                      <a:pPr indent="0" algn="l" fontAlgn="auto">
                        <a:lnSpc>
                          <a:spcPct val="150000"/>
                        </a:lnSpc>
                        <a:spcBef>
                          <a:spcPts val="600"/>
                        </a:spcBef>
                        <a:buNone/>
                      </a:pPr>
                      <a:r>
                        <a:rPr lang="zh-CN" altLang="en-US" sz="2400" b="1">
                          <a:latin typeface="新宋体" panose="02010609030101010101" charset="-122"/>
                          <a:ea typeface="新宋体" panose="02010609030101010101" charset="-122"/>
                          <a:sym typeface="+mn-ea"/>
                        </a:rPr>
                        <a:t>初步发展</a:t>
                      </a:r>
                      <a:endParaRPr lang="zh-CN" altLang="en-US" sz="2400" b="1">
                        <a:latin typeface="新宋体" panose="02010609030101010101" charset="-122"/>
                        <a:ea typeface="新宋体" panose="02010609030101010101" charset="-122"/>
                        <a:sym typeface="+mn-ea"/>
                      </a:endParaRPr>
                    </a:p>
                    <a:p>
                      <a:pPr indent="0" algn="l" fontAlgn="auto">
                        <a:lnSpc>
                          <a:spcPct val="150000"/>
                        </a:lnSpc>
                        <a:spcBef>
                          <a:spcPts val="1200"/>
                        </a:spcBef>
                        <a:buNone/>
                      </a:pPr>
                      <a:r>
                        <a:rPr lang="zh-CN" altLang="en-US" sz="2400" b="1">
                          <a:latin typeface="新宋体" panose="02010609030101010101" charset="-122"/>
                          <a:ea typeface="新宋体" panose="02010609030101010101" charset="-122"/>
                          <a:sym typeface="+mn-ea"/>
                        </a:rPr>
                        <a:t>短暂春天</a:t>
                      </a:r>
                      <a:endParaRPr lang="zh-CN" altLang="en-US" sz="2400" b="1">
                        <a:latin typeface="新宋体" panose="02010609030101010101" charset="-122"/>
                        <a:ea typeface="新宋体" panose="02010609030101010101" charset="-122"/>
                        <a:sym typeface="+mn-ea"/>
                      </a:endParaRPr>
                    </a:p>
                    <a:p>
                      <a:pPr indent="0" algn="l" fontAlgn="auto">
                        <a:lnSpc>
                          <a:spcPct val="150000"/>
                        </a:lnSpc>
                        <a:spcBef>
                          <a:spcPts val="600"/>
                        </a:spcBef>
                        <a:buNone/>
                      </a:pPr>
                      <a:r>
                        <a:rPr lang="zh-CN" altLang="en-US" sz="2400" b="1">
                          <a:latin typeface="新宋体" panose="02010609030101010101" charset="-122"/>
                          <a:ea typeface="新宋体" panose="02010609030101010101" charset="-122"/>
                          <a:sym typeface="+mn-ea"/>
                        </a:rPr>
                        <a:t>迅速萧条</a:t>
                      </a:r>
                      <a:endParaRPr lang="zh-CN" altLang="en-US" sz="2400" b="1">
                        <a:latin typeface="新宋体" panose="02010609030101010101" charset="-122"/>
                        <a:ea typeface="新宋体" panose="02010609030101010101" charset="-122"/>
                        <a:sym typeface="+mn-ea"/>
                      </a:endParaRPr>
                    </a:p>
                    <a:p>
                      <a:pPr indent="0" algn="l" fontAlgn="auto">
                        <a:lnSpc>
                          <a:spcPct val="150000"/>
                        </a:lnSpc>
                        <a:spcBef>
                          <a:spcPts val="600"/>
                        </a:spcBef>
                        <a:buNone/>
                      </a:pPr>
                      <a:r>
                        <a:rPr lang="zh-CN" altLang="en-US" sz="2400" b="1">
                          <a:latin typeface="新宋体" panose="02010609030101010101" charset="-122"/>
                          <a:ea typeface="新宋体" panose="02010609030101010101" charset="-122"/>
                          <a:sym typeface="+mn-ea"/>
                        </a:rPr>
                        <a:t>短暂发展</a:t>
                      </a:r>
                      <a:endParaRPr lang="zh-CN" altLang="en-US" sz="2400" b="1">
                        <a:latin typeface="新宋体" panose="02010609030101010101" charset="-122"/>
                        <a:ea typeface="新宋体" panose="02010609030101010101" charset="-122"/>
                        <a:sym typeface="+mn-ea"/>
                      </a:endParaRPr>
                    </a:p>
                    <a:p>
                      <a:pPr indent="0" algn="l" fontAlgn="auto">
                        <a:lnSpc>
                          <a:spcPct val="150000"/>
                        </a:lnSpc>
                        <a:buNone/>
                      </a:pPr>
                      <a:r>
                        <a:rPr lang="zh-CN" altLang="en-US" sz="2400" b="1">
                          <a:latin typeface="新宋体" panose="02010609030101010101" charset="-122"/>
                          <a:ea typeface="新宋体" panose="02010609030101010101" charset="-122"/>
                          <a:sym typeface="+mn-ea"/>
                        </a:rPr>
                        <a:t>日渐萎缩</a:t>
                      </a:r>
                      <a:endParaRPr lang="zh-CN" altLang="en-US" sz="2400" b="1">
                        <a:latin typeface="新宋体" panose="02010609030101010101" charset="-122"/>
                        <a:ea typeface="新宋体" panose="02010609030101010101" charset="-122"/>
                        <a:sym typeface="+mn-ea"/>
                      </a:endParaRPr>
                    </a:p>
                    <a:p>
                      <a:pPr indent="0" algn="l" fontAlgn="auto">
                        <a:lnSpc>
                          <a:spcPct val="150000"/>
                        </a:lnSpc>
                        <a:buNone/>
                      </a:pPr>
                      <a:r>
                        <a:rPr lang="zh-CN" altLang="en-US" sz="2400" b="1">
                          <a:latin typeface="新宋体" panose="02010609030101010101" charset="-122"/>
                          <a:ea typeface="新宋体" panose="02010609030101010101" charset="-122"/>
                          <a:sym typeface="+mn-ea"/>
                        </a:rPr>
                        <a:t>陷入绝境</a:t>
                      </a:r>
                      <a:endParaRPr lang="zh-CN" altLang="en-US" sz="2400" b="1">
                        <a:latin typeface="新宋体" panose="02010609030101010101" charset="-122"/>
                        <a:ea typeface="新宋体" panose="02010609030101010101" charset="-122"/>
                        <a:sym typeface="+mn-ea"/>
                      </a:endParaRPr>
                    </a:p>
                    <a:p>
                      <a:pPr indent="0" algn="l" fontAlgn="auto">
                        <a:lnSpc>
                          <a:spcPct val="150000"/>
                        </a:lnSpc>
                        <a:buNone/>
                      </a:pPr>
                      <a:r>
                        <a:rPr lang="zh-CN" altLang="en-US" sz="2400" b="1">
                          <a:latin typeface="新宋体" panose="02010609030101010101" charset="-122"/>
                          <a:ea typeface="新宋体" panose="02010609030101010101" charset="-122"/>
                          <a:sym typeface="+mn-ea"/>
                        </a:rPr>
                        <a:t>新生</a:t>
                      </a:r>
                      <a:endParaRPr lang="zh-CN" altLang="en-US" sz="2400" b="1">
                        <a:latin typeface="新宋体" panose="02010609030101010101" charset="-122"/>
                        <a:ea typeface="新宋体" panose="02010609030101010101" charset="-122"/>
                        <a:sym typeface="+mn-ea"/>
                      </a:endParaRPr>
                    </a:p>
                    <a:p>
                      <a:pPr indent="0" algn="l" fontAlgn="auto">
                        <a:lnSpc>
                          <a:spcPct val="150000"/>
                        </a:lnSpc>
                        <a:buNone/>
                      </a:pPr>
                      <a:r>
                        <a:rPr lang="zh-CN" altLang="en-US" sz="2400" b="1">
                          <a:latin typeface="新宋体" panose="02010609030101010101" charset="-122"/>
                          <a:ea typeface="新宋体" panose="02010609030101010101" charset="-122"/>
                          <a:sym typeface="+mn-ea"/>
                        </a:rPr>
                        <a:t>消亡</a:t>
                      </a:r>
                      <a:endParaRPr lang="zh-CN" altLang="en-US" sz="2400" b="1">
                        <a:latin typeface="新宋体" panose="02010609030101010101" charset="-122"/>
                        <a:ea typeface="新宋体" panose="02010609030101010101" charset="-122"/>
                        <a:sym typeface="+mn-ea"/>
                      </a:endParaRPr>
                    </a:p>
                  </a:txBody>
                  <a:tcPr anchor="ctr" anchorCtr="0">
                    <a:lnL>
                      <a:noFill/>
                    </a:lnL>
                    <a:lnR>
                      <a:noFill/>
                    </a:lnR>
                    <a:lnT>
                      <a:noFill/>
                    </a:lnT>
                    <a:lnB>
                      <a:noFill/>
                    </a:lnB>
                    <a:lnTlToBr>
                      <a:noFill/>
                    </a:lnTlToBr>
                    <a:lnBlToTr>
                      <a:noFill/>
                    </a:lnBlToTr>
                  </a:tcPr>
                </a:tc>
              </a:tr>
            </a:tbl>
          </a:graphicData>
        </a:graphic>
      </p:graphicFrame>
      <p:sp>
        <p:nvSpPr>
          <p:cNvPr id="11" name="椭圆 10"/>
          <p:cNvSpPr/>
          <p:nvPr/>
        </p:nvSpPr>
        <p:spPr>
          <a:xfrm>
            <a:off x="1911350" y="5106670"/>
            <a:ext cx="273050" cy="273050"/>
          </a:xfrm>
          <a:prstGeom prst="ellipse">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椭圆 11"/>
          <p:cNvSpPr/>
          <p:nvPr/>
        </p:nvSpPr>
        <p:spPr>
          <a:xfrm>
            <a:off x="1913255" y="5669280"/>
            <a:ext cx="273050" cy="273050"/>
          </a:xfrm>
          <a:prstGeom prst="ellipse">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椭圆 17"/>
          <p:cNvSpPr/>
          <p:nvPr/>
        </p:nvSpPr>
        <p:spPr>
          <a:xfrm>
            <a:off x="1913255" y="6197600"/>
            <a:ext cx="273050" cy="273050"/>
          </a:xfrm>
          <a:prstGeom prst="ellipse">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文本框 20"/>
          <p:cNvSpPr txBox="1"/>
          <p:nvPr>
            <p:custDataLst>
              <p:tags r:id="rId7"/>
            </p:custDataLst>
          </p:nvPr>
        </p:nvSpPr>
        <p:spPr>
          <a:xfrm>
            <a:off x="3760470" y="1746250"/>
            <a:ext cx="7369810" cy="706755"/>
          </a:xfrm>
          <a:prstGeom prst="rect">
            <a:avLst/>
          </a:prstGeom>
          <a:noFill/>
          <a:ln>
            <a:solidFill>
              <a:schemeClr val="accent1"/>
            </a:solidFill>
          </a:ln>
        </p:spPr>
        <p:txBody>
          <a:bodyPr wrap="square" rtlCol="0" anchor="t">
            <a:spAutoFit/>
          </a:bodyPr>
          <a:p>
            <a:pPr algn="l">
              <a:spcBef>
                <a:spcPct val="50000"/>
              </a:spcBef>
              <a:buClrTx/>
              <a:buSzTx/>
              <a:buFontTx/>
            </a:pPr>
            <a:r>
              <a:rPr lang="zh-CN" altLang="en-US" sz="2000" b="1" dirty="0">
                <a:latin typeface="新宋体" panose="02010609030101010101" charset="-122"/>
                <a:ea typeface="新宋体" panose="02010609030101010101" charset="-122"/>
                <a:sym typeface="+mn-ea"/>
              </a:rPr>
              <a:t>①甲午战后，列强竞相对华输出资本，进一步瓦解自然经济（客观条件）；②清政府放宽对民间设厂的限制（主观条件）。</a:t>
            </a:r>
            <a:endParaRPr lang="zh-CN" altLang="en-US" sz="2000" b="1" dirty="0">
              <a:latin typeface="新宋体" panose="02010609030101010101" charset="-122"/>
              <a:ea typeface="新宋体" panose="02010609030101010101" charset="-122"/>
              <a:sym typeface="+mn-ea"/>
            </a:endParaRPr>
          </a:p>
        </p:txBody>
      </p:sp>
      <p:sp>
        <p:nvSpPr>
          <p:cNvPr id="22" name="文本框 21"/>
          <p:cNvSpPr txBox="1"/>
          <p:nvPr>
            <p:custDataLst>
              <p:tags r:id="rId8"/>
            </p:custDataLst>
          </p:nvPr>
        </p:nvSpPr>
        <p:spPr>
          <a:xfrm>
            <a:off x="3834130" y="3917950"/>
            <a:ext cx="7842885" cy="398780"/>
          </a:xfrm>
          <a:prstGeom prst="rect">
            <a:avLst/>
          </a:prstGeom>
          <a:noFill/>
          <a:ln>
            <a:solidFill>
              <a:schemeClr val="accent1"/>
            </a:solidFill>
          </a:ln>
        </p:spPr>
        <p:txBody>
          <a:bodyPr wrap="square" rtlCol="0" anchor="t">
            <a:spAutoFit/>
          </a:bodyPr>
          <a:p>
            <a:pPr algn="l">
              <a:spcBef>
                <a:spcPct val="50000"/>
              </a:spcBef>
              <a:buClrTx/>
              <a:buSzTx/>
              <a:buFontTx/>
              <a:buNone/>
            </a:pPr>
            <a:r>
              <a:rPr lang="zh-CN" altLang="en-US" sz="2000" b="1" dirty="0">
                <a:latin typeface="宋体" panose="02010600030101010101" pitchFamily="2" charset="-122"/>
                <a:ea typeface="宋体" panose="02010600030101010101" pitchFamily="2" charset="-122"/>
                <a:sym typeface="+mn-ea"/>
              </a:rPr>
              <a:t>①</a:t>
            </a:r>
            <a:r>
              <a:rPr lang="zh-CN" altLang="en-US" sz="2000" b="1" dirty="0">
                <a:latin typeface="新宋体" panose="02010609030101010101" charset="-122"/>
                <a:ea typeface="新宋体" panose="02010609030101010101" charset="-122"/>
                <a:sym typeface="+mn-ea"/>
              </a:rPr>
              <a:t>1927年，全国基本统一；</a:t>
            </a:r>
            <a:r>
              <a:rPr lang="zh-CN" altLang="en-US" sz="2000" b="1" dirty="0">
                <a:latin typeface="宋体" panose="02010600030101010101" pitchFamily="2" charset="-122"/>
                <a:ea typeface="宋体" panose="02010600030101010101" pitchFamily="2" charset="-122"/>
                <a:sym typeface="+mn-ea"/>
              </a:rPr>
              <a:t>②</a:t>
            </a:r>
            <a:r>
              <a:rPr lang="zh-CN" altLang="en-US" sz="2000" b="1" dirty="0">
                <a:latin typeface="新宋体" panose="02010609030101010101" charset="-122"/>
                <a:ea typeface="新宋体" panose="02010609030101010101" charset="-122"/>
                <a:sym typeface="+mn-ea"/>
              </a:rPr>
              <a:t>国民政府推行有利的经济政策与措施。</a:t>
            </a:r>
            <a:endParaRPr lang="zh-CN" altLang="en-US" sz="2000" b="1" dirty="0">
              <a:latin typeface="新宋体" panose="02010609030101010101" charset="-122"/>
              <a:ea typeface="新宋体" panose="02010609030101010101" charset="-122"/>
              <a:sym typeface="微软雅黑" panose="020B0503020204020204" charset="-122"/>
            </a:endParaRPr>
          </a:p>
        </p:txBody>
      </p:sp>
      <p:sp>
        <p:nvSpPr>
          <p:cNvPr id="24" name="文本框 23"/>
          <p:cNvSpPr txBox="1"/>
          <p:nvPr>
            <p:custDataLst>
              <p:tags r:id="rId9"/>
            </p:custDataLst>
          </p:nvPr>
        </p:nvSpPr>
        <p:spPr>
          <a:xfrm>
            <a:off x="3834130" y="4530725"/>
            <a:ext cx="8284845" cy="398780"/>
          </a:xfrm>
          <a:prstGeom prst="rect">
            <a:avLst/>
          </a:prstGeom>
          <a:noFill/>
          <a:ln>
            <a:solidFill>
              <a:schemeClr val="accent1"/>
            </a:solidFill>
          </a:ln>
        </p:spPr>
        <p:txBody>
          <a:bodyPr wrap="square" rtlCol="0" anchor="t">
            <a:spAutoFit/>
          </a:bodyPr>
          <a:p>
            <a:pPr algn="l">
              <a:spcBef>
                <a:spcPct val="50000"/>
              </a:spcBef>
              <a:buClrTx/>
              <a:buSzTx/>
              <a:buFontTx/>
            </a:pPr>
            <a:r>
              <a:rPr lang="zh-CN" altLang="en-US" sz="2000" b="1" dirty="0">
                <a:latin typeface="新宋体" panose="02010609030101010101" charset="-122"/>
                <a:ea typeface="新宋体" panose="02010609030101010101" charset="-122"/>
                <a:sym typeface="+mn-ea"/>
              </a:rPr>
              <a:t>①</a:t>
            </a:r>
            <a:r>
              <a:rPr lang="zh-CN" altLang="en-US" sz="2000" b="1" dirty="0">
                <a:latin typeface="新宋体" panose="02010609030101010101" charset="-122"/>
                <a:ea typeface="新宋体" panose="02010609030101010101" charset="-122"/>
                <a:sym typeface="+mn-ea"/>
              </a:rPr>
              <a:t>沦陷区：日本野蛮的经济掠夺；</a:t>
            </a:r>
            <a:r>
              <a:rPr lang="zh-CN" altLang="en-US" sz="2000" b="1" dirty="0">
                <a:latin typeface="新宋体" panose="02010609030101010101" charset="-122"/>
                <a:ea typeface="新宋体" panose="02010609030101010101" charset="-122"/>
                <a:sym typeface="+mn-ea"/>
              </a:rPr>
              <a:t>②</a:t>
            </a:r>
            <a:r>
              <a:rPr lang="zh-CN" altLang="en-US" sz="2000" b="1" dirty="0">
                <a:latin typeface="新宋体" panose="02010609030101010101" charset="-122"/>
                <a:ea typeface="新宋体" panose="02010609030101010101" charset="-122"/>
                <a:sym typeface="+mn-ea"/>
              </a:rPr>
              <a:t>国统区：战时统制经济、官僚压榨</a:t>
            </a:r>
            <a:endParaRPr lang="zh-CN" altLang="en-US" sz="2000" b="1" dirty="0">
              <a:latin typeface="新宋体" panose="02010609030101010101" charset="-122"/>
              <a:ea typeface="新宋体" panose="02010609030101010101" charset="-122"/>
              <a:sym typeface="微软雅黑" panose="020B0503020204020204" charset="-122"/>
            </a:endParaRPr>
          </a:p>
        </p:txBody>
      </p:sp>
      <p:sp>
        <p:nvSpPr>
          <p:cNvPr id="26" name="文本框 25"/>
          <p:cNvSpPr txBox="1"/>
          <p:nvPr>
            <p:custDataLst>
              <p:tags r:id="rId10"/>
            </p:custDataLst>
          </p:nvPr>
        </p:nvSpPr>
        <p:spPr>
          <a:xfrm>
            <a:off x="3833495" y="5143500"/>
            <a:ext cx="8284845" cy="398780"/>
          </a:xfrm>
          <a:prstGeom prst="rect">
            <a:avLst/>
          </a:prstGeom>
          <a:noFill/>
          <a:ln>
            <a:solidFill>
              <a:schemeClr val="accent1"/>
            </a:solidFill>
          </a:ln>
        </p:spPr>
        <p:txBody>
          <a:bodyPr wrap="square" rtlCol="0" anchor="t">
            <a:spAutoFit/>
          </a:bodyPr>
          <a:p>
            <a:pPr algn="l">
              <a:spcBef>
                <a:spcPct val="50000"/>
              </a:spcBef>
              <a:buClrTx/>
              <a:buSzTx/>
              <a:buFontTx/>
            </a:pPr>
            <a:r>
              <a:rPr lang="zh-CN" altLang="en-US" sz="2000" b="1" dirty="0">
                <a:latin typeface="新宋体" panose="02010609030101010101" charset="-122"/>
                <a:ea typeface="新宋体" panose="02010609030101010101" charset="-122"/>
                <a:sym typeface="+mn-ea"/>
              </a:rPr>
              <a:t>①美国的经济掠夺；②官僚资本的挤压；③苛捐杂税，通货膨胀。</a:t>
            </a:r>
            <a:endParaRPr lang="zh-CN" altLang="en-US" sz="2000" b="1" dirty="0">
              <a:latin typeface="新宋体" panose="02010609030101010101" charset="-122"/>
              <a:ea typeface="新宋体" panose="02010609030101010101" charset="-122"/>
              <a:sym typeface="微软雅黑" panose="020B0503020204020204" charset="-122"/>
            </a:endParaRPr>
          </a:p>
        </p:txBody>
      </p:sp>
      <p:sp>
        <p:nvSpPr>
          <p:cNvPr id="28" name="文本框 27"/>
          <p:cNvSpPr txBox="1"/>
          <p:nvPr>
            <p:custDataLst>
              <p:tags r:id="rId11"/>
            </p:custDataLst>
          </p:nvPr>
        </p:nvSpPr>
        <p:spPr>
          <a:xfrm>
            <a:off x="3213735" y="5659755"/>
            <a:ext cx="5339715" cy="398780"/>
          </a:xfrm>
          <a:prstGeom prst="rect">
            <a:avLst/>
          </a:prstGeom>
          <a:noFill/>
          <a:ln>
            <a:solidFill>
              <a:schemeClr val="accent1"/>
            </a:solidFill>
          </a:ln>
        </p:spPr>
        <p:txBody>
          <a:bodyPr wrap="square" rtlCol="0" anchor="t">
            <a:spAutoFit/>
          </a:bodyPr>
          <a:p>
            <a:pPr algn="l">
              <a:spcBef>
                <a:spcPct val="50000"/>
              </a:spcBef>
              <a:buClrTx/>
              <a:buSzTx/>
              <a:buFontTx/>
            </a:pPr>
            <a:r>
              <a:rPr lang="zh-CN" altLang="en-US" sz="2000" b="1" dirty="0">
                <a:latin typeface="新宋体" panose="02010609030101010101" charset="-122"/>
                <a:ea typeface="新宋体" panose="02010609030101010101" charset="-122"/>
                <a:sym typeface="+mn-ea"/>
              </a:rPr>
              <a:t>为恢复国民经济，党和政府合理调整工商业</a:t>
            </a:r>
            <a:endParaRPr lang="zh-CN" altLang="en-US" sz="2000" b="1" dirty="0">
              <a:latin typeface="新宋体" panose="02010609030101010101" charset="-122"/>
              <a:ea typeface="新宋体" panose="02010609030101010101" charset="-122"/>
              <a:sym typeface="微软雅黑" panose="020B0503020204020204" charset="-122"/>
            </a:endParaRPr>
          </a:p>
        </p:txBody>
      </p:sp>
      <p:sp>
        <p:nvSpPr>
          <p:cNvPr id="30" name="文本框 29"/>
          <p:cNvSpPr txBox="1"/>
          <p:nvPr>
            <p:custDataLst>
              <p:tags r:id="rId12"/>
            </p:custDataLst>
          </p:nvPr>
        </p:nvSpPr>
        <p:spPr>
          <a:xfrm>
            <a:off x="3213735" y="6228080"/>
            <a:ext cx="7475855" cy="398780"/>
          </a:xfrm>
          <a:prstGeom prst="rect">
            <a:avLst/>
          </a:prstGeom>
          <a:noFill/>
          <a:ln>
            <a:solidFill>
              <a:schemeClr val="accent1"/>
            </a:solidFill>
          </a:ln>
        </p:spPr>
        <p:txBody>
          <a:bodyPr wrap="square" rtlCol="0" anchor="t">
            <a:spAutoFit/>
          </a:bodyPr>
          <a:p>
            <a:pPr algn="l">
              <a:spcBef>
                <a:spcPct val="50000"/>
              </a:spcBef>
              <a:buClrTx/>
              <a:buSzTx/>
              <a:buFontTx/>
            </a:pPr>
            <a:r>
              <a:rPr lang="zh-CN" altLang="en-US" sz="2000" b="1" dirty="0">
                <a:latin typeface="新宋体" panose="02010609030101010101" charset="-122"/>
                <a:ea typeface="新宋体" panose="02010609030101010101" charset="-122"/>
                <a:sym typeface="+mn-ea"/>
              </a:rPr>
              <a:t>对工商业进行社会主义改造，通过公私合营转化为公有制经济。</a:t>
            </a:r>
            <a:endParaRPr lang="zh-CN" altLang="en-US" sz="2000" b="1" dirty="0">
              <a:latin typeface="新宋体" panose="02010609030101010101" charset="-122"/>
              <a:ea typeface="新宋体" panose="02010609030101010101" charset="-122"/>
              <a:sym typeface="微软雅黑" panose="020B0503020204020204" charset="-122"/>
            </a:endParaRPr>
          </a:p>
        </p:txBody>
      </p:sp>
      <p:sp>
        <p:nvSpPr>
          <p:cNvPr id="8" name="文本框 7"/>
          <p:cNvSpPr txBox="1"/>
          <p:nvPr/>
        </p:nvSpPr>
        <p:spPr>
          <a:xfrm>
            <a:off x="922655" y="650875"/>
            <a:ext cx="5771515" cy="6000750"/>
          </a:xfrm>
          <a:prstGeom prst="rect">
            <a:avLst/>
          </a:prstGeom>
          <a:solidFill>
            <a:schemeClr val="accent3">
              <a:lumMod val="20000"/>
              <a:lumOff val="80000"/>
            </a:schemeClr>
          </a:solid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Tx/>
              <a:buNone/>
              <a:defRPr/>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）有利因素</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①</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自然经济的逐步瓦解</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，为民族工业的兴起和发展提供了条件。</a:t>
            </a:r>
            <a:endPar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②</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政府鼓励：由于时代潮流的冲击和巩固统治的需要，清末</a:t>
            </a:r>
            <a:r>
              <a:rPr lang="en-US" altLang="zh-CN" sz="2400" b="1">
                <a:solidFill>
                  <a:srgbClr val="00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新政</a:t>
            </a:r>
            <a:r>
              <a:rPr lang="en-US" altLang="zh-CN" sz="2400" b="1">
                <a:solidFill>
                  <a:srgbClr val="00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至民国政府都鼓励兴办实业。</a:t>
            </a:r>
            <a:endPar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③</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实业救国：中国人民反帝爱国热情不断高涨，使</a:t>
            </a:r>
            <a:r>
              <a:rPr lang="en-US" altLang="zh-CN" sz="2400" b="1">
                <a:solidFill>
                  <a:srgbClr val="00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实业救国</a:t>
            </a:r>
            <a:r>
              <a:rPr lang="en-US" altLang="zh-CN" sz="2400" b="1">
                <a:solidFill>
                  <a:srgbClr val="00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具有日益广泛的社会基础，特别是抵制洋货、提倡国货运动的兴起，有力地推动了民族工业的发展。</a:t>
            </a:r>
            <a:endPar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④</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民族精神：实业家们自强不息的爱国精神是支撑民族工业曲折发展的动力和力量源泉。</a:t>
            </a:r>
            <a:endPar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⑤</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与时俱进：一些民族工业自身技术的不断革新、合理的经营策略是其顽强发展的因素。</a:t>
            </a:r>
            <a:endPar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6917690" y="650875"/>
            <a:ext cx="5005705" cy="6000750"/>
          </a:xfrm>
          <a:prstGeom prst="rect">
            <a:avLst/>
          </a:prstGeom>
          <a:solidFill>
            <a:schemeClr val="accent3">
              <a:lumMod val="20000"/>
              <a:lumOff val="80000"/>
            </a:schemeClr>
          </a:solid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Tx/>
              <a:buNone/>
              <a:defRPr/>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2</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）阻碍因素</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①</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社会性质：半殖民地半封建的社会性质，决定了近代民族工业受帝国主义、封建主义和官僚资本主义的压迫与束缚，这是阻碍民族资本主义发展的主要因素。</a:t>
            </a:r>
            <a:endPar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②</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自身因素：民族工业资金少、规模小、技术力量薄弱，因而投资和发展方向主要集中在轻工业领域，重</a:t>
            </a:r>
            <a:r>
              <a:rPr lang="en-US" altLang="zh-CN" sz="2400" b="1">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工业基础薄弱，且主要分布在沿海和通商口岸。这种工业结构和地区分布的失衡使民族工业畸形发展，未</a:t>
            </a:r>
            <a:r>
              <a:rPr lang="en-US" altLang="zh-CN" sz="2400" b="1">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能形成独立完整的工业体系。</a:t>
            </a:r>
            <a:endPar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③</a:t>
            </a:r>
            <a:r>
              <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rPr>
              <a:t>社会环境：近代中国政局长期动荡，使民族工业的发展缺乏稳定的社会环境。</a:t>
            </a:r>
            <a:endParaRPr lang="zh-CN" altLang="en-US" sz="24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13" grpId="0" bldLvl="0" animBg="1"/>
      <p:bldP spid="21" grpId="0" bldLvl="0" animBg="1"/>
      <p:bldP spid="22" grpId="0" bldLvl="0" animBg="1"/>
      <p:bldP spid="24" grpId="0" bldLvl="0" animBg="1"/>
      <p:bldP spid="26" grpId="0" bldLvl="0" animBg="1"/>
      <p:bldP spid="28" grpId="0" bldLvl="0" animBg="1"/>
      <p:bldP spid="30" grpId="0" bldLvl="0" animBg="1"/>
      <p:bldP spid="8" grpId="0" bldLvl="0" animBg="1"/>
      <p:bldP spid="2"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5" name="文本框 4"/>
          <p:cNvSpPr txBox="1"/>
          <p:nvPr>
            <p:custDataLst>
              <p:tags r:id="rId2"/>
            </p:custDataLst>
          </p:nvPr>
        </p:nvSpPr>
        <p:spPr>
          <a:xfrm>
            <a:off x="1998980" y="932180"/>
            <a:ext cx="8047990" cy="460375"/>
          </a:xfrm>
          <a:prstGeom prst="rect">
            <a:avLst/>
          </a:prstGeom>
          <a:noFill/>
        </p:spPr>
        <p:txBody>
          <a:bodyPr wrap="square">
            <a:spAutoFit/>
          </a:bodyPr>
          <a:p>
            <a:pPr algn="l" fontAlgn="base">
              <a:buClrTx/>
              <a:buSzTx/>
              <a:buFont typeface="Arial" panose="020B0604020202020204" pitchFamily="34" charset="0"/>
              <a:buNone/>
            </a:pP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探究</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四：结合所学知识分析</a:t>
            </a:r>
            <a:r>
              <a:rPr lang="zh-CN" altLang="en-US" sz="2400" b="1" dirty="0">
                <a:solidFill>
                  <a:srgbClr val="C00000"/>
                </a:solidFill>
                <a:latin typeface="微软雅黑" panose="020B0503020204020204" charset="-122"/>
                <a:ea typeface="微软雅黑" panose="020B0503020204020204" charset="-122"/>
                <a:sym typeface="+mn-ea"/>
              </a:rPr>
              <a:t>中国民族资本主义的发展</a:t>
            </a:r>
            <a:r>
              <a:rPr lang="zh-CN" altLang="en-US" sz="2400" b="1" dirty="0">
                <a:solidFill>
                  <a:srgbClr val="C00000"/>
                </a:solidFill>
                <a:latin typeface="微软雅黑" panose="020B0503020204020204" charset="-122"/>
                <a:ea typeface="微软雅黑" panose="020B0503020204020204" charset="-122"/>
                <a:sym typeface="+mn-ea"/>
              </a:rPr>
              <a:t>特点</a:t>
            </a:r>
            <a:endParaRPr lang="zh-CN" altLang="en-US" sz="2400" b="1" dirty="0">
              <a:solidFill>
                <a:srgbClr val="C00000"/>
              </a:solidFill>
              <a:latin typeface="微软雅黑" panose="020B0503020204020204" charset="-122"/>
              <a:ea typeface="微软雅黑" panose="020B0503020204020204" charset="-122"/>
              <a:sym typeface="+mn-ea"/>
            </a:endParaRPr>
          </a:p>
        </p:txBody>
      </p:sp>
      <p:sp>
        <p:nvSpPr>
          <p:cNvPr id="6" name="文本框 5"/>
          <p:cNvSpPr txBox="1"/>
          <p:nvPr/>
        </p:nvSpPr>
        <p:spPr>
          <a:xfrm>
            <a:off x="916305" y="1713865"/>
            <a:ext cx="10433685" cy="4169410"/>
          </a:xfrm>
          <a:prstGeom prst="rect">
            <a:avLst/>
          </a:prstGeom>
        </p:spPr>
        <p:txBody>
          <a:bodyPr wrap="square">
            <a:spAutoFit/>
          </a:bodyPr>
          <a:p>
            <a:pPr marL="8255" indent="0" algn="l" defTabSz="266700" eaLnBrk="0" fontAlgn="base">
              <a:spcBef>
                <a:spcPts val="500"/>
              </a:spcBef>
              <a:spcAft>
                <a:spcPct val="0"/>
              </a:spcAft>
            </a:pPr>
            <a:r>
              <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a:solidFill>
                  <a:srgbClr val="000000"/>
                </a:solidFill>
                <a:latin typeface="黑体" panose="02010609060101010101" pitchFamily="49" charset="-122"/>
                <a:ea typeface="黑体" panose="02010609060101010101" pitchFamily="49" charset="-122"/>
                <a:cs typeface="黑体" panose="02010609060101010101" pitchFamily="49" charset="-122"/>
              </a:rPr>
              <a:t>1</a:t>
            </a:r>
            <a:r>
              <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rPr>
              <a:t>）特点</a:t>
            </a:r>
            <a:endPar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1270" indent="0" algn="l" defTabSz="266700" eaLnBrk="0" fontAlgn="base">
              <a:spcBef>
                <a:spcPts val="500"/>
              </a:spcBef>
              <a:spcAft>
                <a:spcPct val="0"/>
              </a:spcAft>
            </a:pPr>
            <a:r>
              <a:rPr lang="en-US" altLang="zh-CN" sz="2400">
                <a:solidFill>
                  <a:srgbClr val="000000"/>
                </a:solidFill>
                <a:latin typeface="黑体" panose="02010609060101010101" pitchFamily="49" charset="-122"/>
                <a:ea typeface="黑体" panose="02010609060101010101" pitchFamily="49" charset="-122"/>
                <a:cs typeface="黑体" panose="02010609060101010101" pitchFamily="49" charset="-122"/>
              </a:rPr>
              <a:t>①</a:t>
            </a:r>
            <a:r>
              <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rPr>
              <a:t>产生与发展：先天不足（资本、技术、人才），后天畸形。</a:t>
            </a:r>
            <a:endPar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1270" indent="0" algn="l" defTabSz="266700" eaLnBrk="0" fontAlgn="base">
              <a:spcBef>
                <a:spcPts val="500"/>
              </a:spcBef>
              <a:spcAft>
                <a:spcPct val="0"/>
              </a:spcAft>
            </a:pPr>
            <a:r>
              <a:rPr lang="en-US" altLang="zh-CN" sz="2400">
                <a:solidFill>
                  <a:srgbClr val="000000"/>
                </a:solidFill>
                <a:latin typeface="黑体" panose="02010609060101010101" pitchFamily="49" charset="-122"/>
                <a:ea typeface="黑体" panose="02010609060101010101" pitchFamily="49" charset="-122"/>
                <a:cs typeface="黑体" panose="02010609060101010101" pitchFamily="49" charset="-122"/>
              </a:rPr>
              <a:t>②</a:t>
            </a:r>
            <a:r>
              <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rPr>
              <a:t>环境：产生于半殖民地半封建社会环境，深受外国资本主义、本国封建主义、官僚资本主义的压迫。</a:t>
            </a:r>
            <a:endPar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1270" indent="0" algn="l" defTabSz="266700" eaLnBrk="0" fontAlgn="base">
              <a:spcBef>
                <a:spcPts val="500"/>
              </a:spcBef>
              <a:spcAft>
                <a:spcPct val="0"/>
              </a:spcAft>
            </a:pPr>
            <a:r>
              <a:rPr lang="en-US" altLang="zh-CN" sz="2400">
                <a:solidFill>
                  <a:srgbClr val="000000"/>
                </a:solidFill>
                <a:latin typeface="黑体" panose="02010609060101010101" pitchFamily="49" charset="-122"/>
                <a:ea typeface="黑体" panose="02010609060101010101" pitchFamily="49" charset="-122"/>
                <a:cs typeface="黑体" panose="02010609060101010101" pitchFamily="49" charset="-122"/>
              </a:rPr>
              <a:t>③</a:t>
            </a:r>
            <a:r>
              <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rPr>
              <a:t>分布：主要集中在沿海地区，内地很少。</a:t>
            </a:r>
            <a:endPar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1270" indent="0" algn="l" defTabSz="266700" eaLnBrk="0" fontAlgn="base">
              <a:spcBef>
                <a:spcPts val="500"/>
              </a:spcBef>
              <a:spcAft>
                <a:spcPct val="0"/>
              </a:spcAft>
            </a:pPr>
            <a:r>
              <a:rPr lang="en-US" altLang="zh-CN" sz="2400">
                <a:solidFill>
                  <a:srgbClr val="000000"/>
                </a:solidFill>
                <a:latin typeface="黑体" panose="02010609060101010101" pitchFamily="49" charset="-122"/>
                <a:ea typeface="黑体" panose="02010609060101010101" pitchFamily="49" charset="-122"/>
                <a:cs typeface="黑体" panose="02010609060101010101" pitchFamily="49" charset="-122"/>
              </a:rPr>
              <a:t>④</a:t>
            </a:r>
            <a:r>
              <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rPr>
              <a:t>结构：民族工业主要集中在纺织、食品等轻工业，重工业基础薄弱，没有形成独立完整的工业体系。</a:t>
            </a:r>
            <a:endPar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1270" indent="0" algn="l" defTabSz="266700" eaLnBrk="0" fontAlgn="base">
              <a:spcBef>
                <a:spcPts val="500"/>
              </a:spcBef>
              <a:spcAft>
                <a:spcPct val="0"/>
              </a:spcAft>
            </a:pPr>
            <a:r>
              <a:rPr lang="en-US" altLang="zh-CN" sz="2400">
                <a:solidFill>
                  <a:srgbClr val="000000"/>
                </a:solidFill>
                <a:latin typeface="黑体" panose="02010609060101010101" pitchFamily="49" charset="-122"/>
                <a:ea typeface="黑体" panose="02010609060101010101" pitchFamily="49" charset="-122"/>
                <a:cs typeface="黑体" panose="02010609060101010101" pitchFamily="49" charset="-122"/>
              </a:rPr>
              <a:t>⑤</a:t>
            </a:r>
            <a:r>
              <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rPr>
              <a:t>地位：民族资本主义经济在国民经济中所占比重很小，始终没有成为中国社会经济的主要形式。</a:t>
            </a:r>
            <a:endPar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marL="1270" indent="0" algn="l" defTabSz="266700" eaLnBrk="0" fontAlgn="base">
              <a:spcBef>
                <a:spcPts val="500"/>
              </a:spcBef>
              <a:spcAft>
                <a:spcPct val="0"/>
              </a:spcAft>
            </a:pPr>
            <a:r>
              <a:rPr lang="en-US" altLang="zh-CN" sz="2400">
                <a:solidFill>
                  <a:srgbClr val="000000"/>
                </a:solidFill>
                <a:latin typeface="黑体" panose="02010609060101010101" pitchFamily="49" charset="-122"/>
                <a:ea typeface="黑体" panose="02010609060101010101" pitchFamily="49" charset="-122"/>
                <a:cs typeface="黑体" panose="02010609060101010101" pitchFamily="49" charset="-122"/>
              </a:rPr>
              <a:t>⑥</a:t>
            </a:r>
            <a:r>
              <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rPr>
              <a:t>历程：受外国资本主义和本国封建主义的压制，具有曲折发展的特点。</a:t>
            </a:r>
            <a:endParaRPr lang="zh-CN" altLang="en-US" sz="2400">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956310" y="1092200"/>
          <a:ext cx="10687050" cy="6893560"/>
        </p:xfrm>
        <a:graphic>
          <a:graphicData uri="http://schemas.openxmlformats.org/drawingml/2006/table">
            <a:tbl>
              <a:tblPr firstRow="1" bandRow="1">
                <a:tableStyleId>{5940675A-B579-460E-94D1-54222C63F5DA}</a:tableStyleId>
              </a:tblPr>
              <a:tblGrid>
                <a:gridCol w="1781175"/>
                <a:gridCol w="1781175"/>
                <a:gridCol w="1781175"/>
                <a:gridCol w="1781175"/>
                <a:gridCol w="1781175"/>
                <a:gridCol w="1781175"/>
              </a:tblGrid>
              <a:tr h="199390">
                <a:tc>
                  <a:txBody>
                    <a:bodyPr/>
                    <a:p>
                      <a:pPr>
                        <a:buNone/>
                      </a:pPr>
                      <a:r>
                        <a:rPr lang="zh-CN" altLang="en-US" sz="2000">
                          <a:latin typeface="楷体" panose="02010609060101010101" pitchFamily="49" charset="-122"/>
                          <a:ea typeface="楷体" panose="02010609060101010101" pitchFamily="49" charset="-122"/>
                        </a:rPr>
                        <a:t>行业</a:t>
                      </a:r>
                      <a:endParaRPr lang="zh-CN" altLang="en-US" sz="2000">
                        <a:latin typeface="楷体" panose="02010609060101010101" pitchFamily="49" charset="-122"/>
                        <a:ea typeface="楷体" panose="02010609060101010101" pitchFamily="49" charset="-122"/>
                      </a:endParaRPr>
                    </a:p>
                  </a:txBody>
                  <a:tcPr/>
                </a:tc>
                <a:tc>
                  <a:txBody>
                    <a:bodyPr/>
                    <a:p>
                      <a:pPr>
                        <a:buNone/>
                      </a:pPr>
                      <a:r>
                        <a:rPr lang="zh-CN" altLang="en-US" sz="2000">
                          <a:latin typeface="楷体" panose="02010609060101010101" pitchFamily="49" charset="-122"/>
                          <a:ea typeface="楷体" panose="02010609060101010101" pitchFamily="49" charset="-122"/>
                          <a:sym typeface="+mn-ea"/>
                        </a:rPr>
                        <a:t>项目</a:t>
                      </a:r>
                      <a:endParaRPr lang="zh-CN" altLang="en-US" sz="2000">
                        <a:latin typeface="楷体" panose="02010609060101010101" pitchFamily="49" charset="-122"/>
                        <a:ea typeface="楷体" panose="02010609060101010101" pitchFamily="49" charset="-122"/>
                      </a:endParaRPr>
                    </a:p>
                    <a:p>
                      <a:pPr>
                        <a:buNone/>
                      </a:pPr>
                      <a:endParaRPr lang="zh-CN" altLang="en-US"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cs typeface="楷体" panose="02010609060101010101" pitchFamily="49" charset="-122"/>
                          <a:sym typeface="+mn-ea"/>
                        </a:rPr>
                        <a:t>1912</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年</a:t>
                      </a:r>
                      <a:endParaRPr lang="zh-CN" altLang="en-US" sz="2000">
                        <a:latin typeface="楷体" panose="02010609060101010101" pitchFamily="49" charset="-122"/>
                        <a:ea typeface="楷体" panose="02010609060101010101" pitchFamily="49" charset="-122"/>
                        <a:cs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cs typeface="楷体" panose="02010609060101010101" pitchFamily="49" charset="-122"/>
                          <a:sym typeface="+mn-ea"/>
                        </a:rPr>
                        <a:t>1920</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年</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a:buNone/>
                      </a:pPr>
                      <a:endParaRPr lang="zh-CN" altLang="en-US" sz="2000">
                        <a:latin typeface="楷体" panose="02010609060101010101" pitchFamily="49" charset="-122"/>
                        <a:ea typeface="楷体" panose="02010609060101010101" pitchFamily="49" charset="-122"/>
                        <a:cs typeface="楷体" panose="02010609060101010101" pitchFamily="49" charset="-122"/>
                      </a:endParaRPr>
                    </a:p>
                  </a:txBody>
                  <a:tcPr/>
                </a:tc>
                <a:tc>
                  <a:txBody>
                    <a:bodyPr/>
                    <a:p>
                      <a:pPr>
                        <a:buNone/>
                      </a:pPr>
                      <a:r>
                        <a:rPr lang="zh-CN" altLang="en-US" sz="2000">
                          <a:latin typeface="楷体" panose="02010609060101010101" pitchFamily="49" charset="-122"/>
                          <a:ea typeface="楷体" panose="02010609060101010101" pitchFamily="49" charset="-122"/>
                          <a:cs typeface="楷体" panose="02010609060101010101" pitchFamily="49" charset="-122"/>
                          <a:sym typeface="+mn-ea"/>
                        </a:rPr>
                        <a:t>发展速度</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a:buNone/>
                      </a:pPr>
                      <a:r>
                        <a:rPr lang="en-US" altLang="zh-CN" sz="2000">
                          <a:latin typeface="楷体" panose="02010609060101010101" pitchFamily="49" charset="-122"/>
                          <a:ea typeface="楷体" panose="02010609060101010101" pitchFamily="49" charset="-122"/>
                          <a:cs typeface="楷体" panose="02010609060101010101" pitchFamily="49" charset="-122"/>
                          <a:sym typeface="+mn-ea"/>
                        </a:rPr>
                        <a:t>1912</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年</a:t>
                      </a:r>
                      <a:r>
                        <a:rPr lang="en-US" altLang="zh-CN" sz="2000">
                          <a:latin typeface="楷体" panose="02010609060101010101" pitchFamily="49" charset="-122"/>
                          <a:ea typeface="楷体" panose="02010609060101010101" pitchFamily="49" charset="-122"/>
                          <a:cs typeface="楷体" panose="02010609060101010101" pitchFamily="49" charset="-122"/>
                          <a:sym typeface="+mn-ea"/>
                        </a:rPr>
                        <a:t>=100</a:t>
                      </a:r>
                      <a:endParaRPr lang="en-US" altLang="zh-CN" sz="2000">
                        <a:latin typeface="楷体" panose="02010609060101010101" pitchFamily="49" charset="-122"/>
                        <a:ea typeface="楷体" panose="02010609060101010101" pitchFamily="49" charset="-122"/>
                        <a:cs typeface="楷体" panose="02010609060101010101" pitchFamily="49" charset="-122"/>
                        <a:sym typeface="+mn-ea"/>
                      </a:endParaRPr>
                    </a:p>
                  </a:txBody>
                  <a:tcPr/>
                </a:tc>
                <a:tc>
                  <a:txBody>
                    <a:bodyPr/>
                    <a:p>
                      <a:pPr>
                        <a:buNone/>
                      </a:pPr>
                      <a:r>
                        <a:rPr lang="zh-CN" altLang="en-US" sz="2000">
                          <a:latin typeface="楷体" panose="02010609060101010101" pitchFamily="49" charset="-122"/>
                          <a:ea typeface="楷体" panose="02010609060101010101" pitchFamily="49" charset="-122"/>
                          <a:cs typeface="楷体" panose="02010609060101010101" pitchFamily="49" charset="-122"/>
                          <a:sym typeface="+mn-ea"/>
                        </a:rPr>
                        <a:t>年平均增长率（</a:t>
                      </a:r>
                      <a:r>
                        <a:rPr lang="en-US" altLang="zh-CN" sz="20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000">
                        <a:latin typeface="楷体" panose="02010609060101010101" pitchFamily="49" charset="-122"/>
                        <a:ea typeface="楷体" panose="02010609060101010101" pitchFamily="49" charset="-122"/>
                        <a:cs typeface="楷体" panose="02010609060101010101" pitchFamily="49" charset="-122"/>
                        <a:sym typeface="+mn-ea"/>
                      </a:endParaRPr>
                    </a:p>
                  </a:txBody>
                  <a:tcPr/>
                </a:tc>
              </a:tr>
              <a:tr h="482600">
                <a:tc>
                  <a:txBody>
                    <a:bodyPr/>
                    <a:p>
                      <a:pPr>
                        <a:buNone/>
                      </a:pPr>
                      <a:r>
                        <a:rPr lang="zh-CN" altLang="en-US" sz="2000">
                          <a:latin typeface="楷体" panose="02010609060101010101" pitchFamily="49" charset="-122"/>
                          <a:ea typeface="楷体" panose="02010609060101010101" pitchFamily="49" charset="-122"/>
                        </a:rPr>
                        <a:t>棉纱</a:t>
                      </a:r>
                      <a:endParaRPr lang="zh-CN" altLang="en-US" sz="2000">
                        <a:latin typeface="楷体" panose="02010609060101010101" pitchFamily="49" charset="-122"/>
                        <a:ea typeface="楷体" panose="02010609060101010101" pitchFamily="49" charset="-122"/>
                      </a:endParaRPr>
                    </a:p>
                    <a:p>
                      <a:pPr>
                        <a:buNone/>
                      </a:pPr>
                      <a:endParaRPr lang="zh-CN" altLang="en-US" sz="2000">
                        <a:latin typeface="楷体" panose="02010609060101010101" pitchFamily="49" charset="-122"/>
                        <a:ea typeface="楷体" panose="02010609060101010101" pitchFamily="49" charset="-122"/>
                      </a:endParaRPr>
                    </a:p>
                  </a:txBody>
                  <a:tcPr/>
                </a:tc>
                <a:tc>
                  <a:txBody>
                    <a:bodyPr/>
                    <a:p>
                      <a:pPr>
                        <a:buNone/>
                      </a:pPr>
                      <a:r>
                        <a:rPr lang="zh-CN" altLang="en-US" sz="2000">
                          <a:latin typeface="楷体" panose="02010609060101010101" pitchFamily="49" charset="-122"/>
                          <a:ea typeface="楷体" panose="02010609060101010101" pitchFamily="49" charset="-122"/>
                          <a:sym typeface="+mn-ea"/>
                        </a:rPr>
                        <a:t>棉纱产量指数</a:t>
                      </a:r>
                      <a:endParaRPr lang="zh-CN" altLang="en-US" sz="2000">
                        <a:latin typeface="楷体" panose="02010609060101010101" pitchFamily="49" charset="-122"/>
                        <a:ea typeface="楷体" panose="02010609060101010101" pitchFamily="49" charset="-122"/>
                      </a:endParaRPr>
                    </a:p>
                    <a:p>
                      <a:pPr>
                        <a:buNone/>
                      </a:pPr>
                      <a:endParaRPr lang="zh-CN" altLang="en-US"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100.0</a:t>
                      </a:r>
                      <a:endParaRPr lang="en-US" altLang="zh-CN" sz="2000">
                        <a:latin typeface="楷体" panose="02010609060101010101" pitchFamily="49" charset="-122"/>
                        <a:ea typeface="楷体" panose="02010609060101010101" pitchFamily="49" charset="-122"/>
                      </a:endParaRPr>
                    </a:p>
                    <a:p>
                      <a:pPr>
                        <a:buNone/>
                      </a:pP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422.4</a:t>
                      </a:r>
                      <a:endParaRPr lang="en-US" altLang="zh-CN" sz="2000">
                        <a:latin typeface="楷体" panose="02010609060101010101" pitchFamily="49" charset="-122"/>
                        <a:ea typeface="楷体" panose="02010609060101010101" pitchFamily="49" charset="-122"/>
                      </a:endParaRPr>
                    </a:p>
                    <a:p>
                      <a:pPr>
                        <a:buNone/>
                      </a:pP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422.4</a:t>
                      </a:r>
                      <a:endParaRPr lang="en-US" altLang="zh-CN" sz="2000">
                        <a:latin typeface="楷体" panose="02010609060101010101" pitchFamily="49" charset="-122"/>
                        <a:ea typeface="楷体" panose="02010609060101010101" pitchFamily="49" charset="-122"/>
                      </a:endParaRPr>
                    </a:p>
                    <a:p>
                      <a:pPr>
                        <a:buNone/>
                      </a:pP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17.4</a:t>
                      </a:r>
                      <a:endParaRPr lang="en-US" altLang="zh-CN" sz="2000">
                        <a:latin typeface="楷体" panose="02010609060101010101" pitchFamily="49" charset="-122"/>
                        <a:ea typeface="楷体" panose="02010609060101010101" pitchFamily="49" charset="-122"/>
                      </a:endParaRPr>
                    </a:p>
                    <a:p>
                      <a:pPr>
                        <a:buNone/>
                      </a:pPr>
                      <a:endParaRPr lang="en-US" altLang="zh-CN" sz="2000">
                        <a:latin typeface="楷体" panose="02010609060101010101" pitchFamily="49" charset="-122"/>
                        <a:ea typeface="楷体" panose="02010609060101010101" pitchFamily="49" charset="-122"/>
                      </a:endParaRPr>
                    </a:p>
                  </a:txBody>
                  <a:tcPr/>
                </a:tc>
              </a:tr>
              <a:tr h="482600">
                <a:tc>
                  <a:txBody>
                    <a:bodyPr/>
                    <a:p>
                      <a:pPr>
                        <a:buNone/>
                      </a:pPr>
                      <a:r>
                        <a:rPr lang="zh-CN" altLang="en-US" sz="2000">
                          <a:latin typeface="楷体" panose="02010609060101010101" pitchFamily="49" charset="-122"/>
                          <a:ea typeface="楷体" panose="02010609060101010101" pitchFamily="49" charset="-122"/>
                          <a:sym typeface="+mn-ea"/>
                        </a:rPr>
                        <a:t>面粉</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zh-CN" altLang="en-US" sz="2000">
                          <a:latin typeface="楷体" panose="02010609060101010101" pitchFamily="49" charset="-122"/>
                          <a:ea typeface="楷体" panose="02010609060101010101" pitchFamily="49" charset="-122"/>
                          <a:sym typeface="+mn-ea"/>
                        </a:rPr>
                        <a:t>面粉产量指数</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100.0</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516.9</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516.9</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22.8</a:t>
                      </a:r>
                      <a:endParaRPr lang="en-US" altLang="zh-CN" sz="2000">
                        <a:latin typeface="楷体" panose="02010609060101010101" pitchFamily="49" charset="-122"/>
                        <a:ea typeface="楷体" panose="02010609060101010101" pitchFamily="49" charset="-122"/>
                        <a:sym typeface="+mn-ea"/>
                      </a:endParaRPr>
                    </a:p>
                  </a:txBody>
                  <a:tcPr/>
                </a:tc>
              </a:tr>
              <a:tr h="482600">
                <a:tc>
                  <a:txBody>
                    <a:bodyPr/>
                    <a:p>
                      <a:pPr>
                        <a:buNone/>
                      </a:pPr>
                      <a:r>
                        <a:rPr lang="zh-CN" altLang="en-US" sz="2000">
                          <a:latin typeface="楷体" panose="02010609060101010101" pitchFamily="49" charset="-122"/>
                          <a:ea typeface="楷体" panose="02010609060101010101" pitchFamily="49" charset="-122"/>
                          <a:sym typeface="+mn-ea"/>
                        </a:rPr>
                        <a:t>缫丝</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zh-CN" altLang="en-US" sz="2000">
                          <a:latin typeface="楷体" panose="02010609060101010101" pitchFamily="49" charset="-122"/>
                          <a:ea typeface="楷体" panose="02010609060101010101" pitchFamily="49" charset="-122"/>
                          <a:sym typeface="+mn-ea"/>
                        </a:rPr>
                        <a:t>厂丝出口（担）</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59157.0</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77855.0</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131.6</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3.5</a:t>
                      </a:r>
                      <a:endParaRPr lang="en-US" altLang="zh-CN" sz="2000">
                        <a:latin typeface="楷体" panose="02010609060101010101" pitchFamily="49" charset="-122"/>
                        <a:ea typeface="楷体" panose="02010609060101010101" pitchFamily="49" charset="-122"/>
                        <a:sym typeface="+mn-ea"/>
                      </a:endParaRPr>
                    </a:p>
                  </a:txBody>
                  <a:tcPr/>
                </a:tc>
              </a:tr>
              <a:tr h="482600">
                <a:tc>
                  <a:txBody>
                    <a:bodyPr/>
                    <a:p>
                      <a:pPr>
                        <a:buNone/>
                      </a:pPr>
                      <a:r>
                        <a:rPr lang="zh-CN" altLang="en-US" sz="2000">
                          <a:latin typeface="楷体" panose="02010609060101010101" pitchFamily="49" charset="-122"/>
                          <a:ea typeface="楷体" panose="02010609060101010101" pitchFamily="49" charset="-122"/>
                          <a:sym typeface="+mn-ea"/>
                        </a:rPr>
                        <a:t>卷烟</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zh-CN" altLang="en-US" sz="2000">
                          <a:latin typeface="楷体" panose="02010609060101010101" pitchFamily="49" charset="-122"/>
                          <a:ea typeface="楷体" panose="02010609060101010101" pitchFamily="49" charset="-122"/>
                          <a:sym typeface="+mn-ea"/>
                        </a:rPr>
                        <a:t>资本额（万元）</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137.8</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1680.4</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1220.0</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36.7</a:t>
                      </a:r>
                      <a:endParaRPr lang="en-US" altLang="zh-CN" sz="2000">
                        <a:latin typeface="楷体" panose="02010609060101010101" pitchFamily="49" charset="-122"/>
                        <a:ea typeface="楷体" panose="02010609060101010101" pitchFamily="49" charset="-122"/>
                        <a:sym typeface="+mn-ea"/>
                      </a:endParaRPr>
                    </a:p>
                  </a:txBody>
                  <a:tcPr/>
                </a:tc>
              </a:tr>
              <a:tr h="482600">
                <a:tc>
                  <a:txBody>
                    <a:bodyPr/>
                    <a:p>
                      <a:pPr>
                        <a:buNone/>
                      </a:pPr>
                      <a:r>
                        <a:rPr lang="zh-CN" altLang="en-US" sz="2000">
                          <a:latin typeface="楷体" panose="02010609060101010101" pitchFamily="49" charset="-122"/>
                          <a:ea typeface="楷体" panose="02010609060101010101" pitchFamily="49" charset="-122"/>
                          <a:sym typeface="+mn-ea"/>
                        </a:rPr>
                        <a:t>火柴</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zh-CN" altLang="en-US" sz="2000">
                          <a:latin typeface="楷体" panose="02010609060101010101" pitchFamily="49" charset="-122"/>
                          <a:ea typeface="楷体" panose="02010609060101010101" pitchFamily="49" charset="-122"/>
                          <a:sym typeface="+mn-ea"/>
                        </a:rPr>
                        <a:t>资本额（万元）</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294.2</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745.9</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253.6</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12.3</a:t>
                      </a:r>
                      <a:endParaRPr lang="en-US" altLang="zh-CN" sz="2000">
                        <a:latin typeface="楷体" panose="02010609060101010101" pitchFamily="49" charset="-122"/>
                        <a:ea typeface="楷体" panose="02010609060101010101" pitchFamily="49" charset="-122"/>
                      </a:endParaRPr>
                    </a:p>
                  </a:txBody>
                  <a:tcPr/>
                </a:tc>
              </a:tr>
              <a:tr h="482600">
                <a:tc>
                  <a:txBody>
                    <a:bodyPr/>
                    <a:p>
                      <a:pPr>
                        <a:buNone/>
                      </a:pPr>
                      <a:r>
                        <a:rPr lang="zh-CN" altLang="en-US" sz="2000">
                          <a:latin typeface="楷体" panose="02010609060101010101" pitchFamily="49" charset="-122"/>
                          <a:ea typeface="楷体" panose="02010609060101010101" pitchFamily="49" charset="-122"/>
                          <a:sym typeface="+mn-ea"/>
                        </a:rPr>
                        <a:t>电力</a:t>
                      </a:r>
                      <a:endParaRPr lang="zh-CN" altLang="en-US" sz="2000">
                        <a:latin typeface="楷体" panose="02010609060101010101" pitchFamily="49" charset="-122"/>
                        <a:ea typeface="楷体" panose="02010609060101010101" pitchFamily="49" charset="-122"/>
                      </a:endParaRPr>
                    </a:p>
                  </a:txBody>
                  <a:tcPr/>
                </a:tc>
                <a:tc>
                  <a:txBody>
                    <a:bodyPr/>
                    <a:p>
                      <a:pPr>
                        <a:buNone/>
                      </a:pPr>
                      <a:r>
                        <a:rPr lang="zh-CN" altLang="en-US" sz="2000">
                          <a:latin typeface="楷体" panose="02010609060101010101" pitchFamily="49" charset="-122"/>
                          <a:ea typeface="楷体" panose="02010609060101010101" pitchFamily="49" charset="-122"/>
                          <a:sym typeface="+mn-ea"/>
                        </a:rPr>
                        <a:t>发电容量（瓦）</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12013.0</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29602.0</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246.4</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11.9</a:t>
                      </a:r>
                      <a:endParaRPr lang="en-US" altLang="zh-CN" sz="2000">
                        <a:latin typeface="楷体" panose="02010609060101010101" pitchFamily="49" charset="-122"/>
                        <a:ea typeface="楷体" panose="02010609060101010101" pitchFamily="49" charset="-122"/>
                      </a:endParaRPr>
                    </a:p>
                  </a:txBody>
                  <a:tcPr/>
                </a:tc>
              </a:tr>
              <a:tr h="482600">
                <a:tc>
                  <a:txBody>
                    <a:bodyPr/>
                    <a:p>
                      <a:pPr>
                        <a:buNone/>
                      </a:pPr>
                      <a:r>
                        <a:rPr lang="zh-CN" altLang="en-US" sz="2000">
                          <a:latin typeface="楷体" panose="02010609060101010101" pitchFamily="49" charset="-122"/>
                          <a:ea typeface="楷体" panose="02010609060101010101" pitchFamily="49" charset="-122"/>
                          <a:sym typeface="+mn-ea"/>
                        </a:rPr>
                        <a:t>水泥</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zh-CN" altLang="en-US" sz="2000">
                          <a:latin typeface="楷体" panose="02010609060101010101" pitchFamily="49" charset="-122"/>
                          <a:ea typeface="楷体" panose="02010609060101010101" pitchFamily="49" charset="-122"/>
                          <a:sym typeface="+mn-ea"/>
                        </a:rPr>
                        <a:t>启新厂产量</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59405.0</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109741.0</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184.7</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8.0</a:t>
                      </a:r>
                      <a:endParaRPr lang="en-US" altLang="zh-CN" sz="2000">
                        <a:latin typeface="楷体" panose="02010609060101010101" pitchFamily="49" charset="-122"/>
                        <a:ea typeface="楷体" panose="02010609060101010101" pitchFamily="49" charset="-122"/>
                        <a:sym typeface="+mn-ea"/>
                      </a:endParaRPr>
                    </a:p>
                  </a:txBody>
                  <a:tcPr/>
                </a:tc>
              </a:tr>
              <a:tr h="482600">
                <a:tc>
                  <a:txBody>
                    <a:bodyPr/>
                    <a:p>
                      <a:pPr>
                        <a:buNone/>
                      </a:pPr>
                      <a:r>
                        <a:rPr lang="zh-CN" altLang="en-US" sz="2000">
                          <a:latin typeface="楷体" panose="02010609060101010101" pitchFamily="49" charset="-122"/>
                          <a:ea typeface="楷体" panose="02010609060101010101" pitchFamily="49" charset="-122"/>
                          <a:sym typeface="+mn-ea"/>
                        </a:rPr>
                        <a:t>矿冶</a:t>
                      </a:r>
                      <a:endParaRPr lang="zh-CN" altLang="en-US" sz="2000">
                        <a:latin typeface="楷体" panose="02010609060101010101" pitchFamily="49" charset="-122"/>
                        <a:ea typeface="楷体" panose="02010609060101010101" pitchFamily="49" charset="-122"/>
                      </a:endParaRPr>
                    </a:p>
                    <a:p>
                      <a:pPr>
                        <a:buNone/>
                      </a:pPr>
                      <a:endParaRPr lang="zh-CN" altLang="en-US" sz="2000">
                        <a:latin typeface="楷体" panose="02010609060101010101" pitchFamily="49" charset="-122"/>
                        <a:ea typeface="楷体" panose="02010609060101010101" pitchFamily="49" charset="-122"/>
                      </a:endParaRPr>
                    </a:p>
                  </a:txBody>
                  <a:tcPr/>
                </a:tc>
                <a:tc>
                  <a:txBody>
                    <a:bodyPr/>
                    <a:p>
                      <a:pPr>
                        <a:buNone/>
                      </a:pPr>
                      <a:r>
                        <a:rPr lang="zh-CN" altLang="en-US" sz="2000">
                          <a:latin typeface="楷体" panose="02010609060101010101" pitchFamily="49" charset="-122"/>
                          <a:ea typeface="楷体" panose="02010609060101010101" pitchFamily="49" charset="-122"/>
                          <a:cs typeface="楷体" panose="02010609060101010101" pitchFamily="49" charset="-122"/>
                          <a:sym typeface="+mn-ea"/>
                        </a:rPr>
                        <a:t>生产指数（</a:t>
                      </a:r>
                      <a:r>
                        <a:rPr lang="en-US" altLang="zh-CN" sz="2000">
                          <a:latin typeface="楷体" panose="02010609060101010101" pitchFamily="49" charset="-122"/>
                          <a:ea typeface="楷体" panose="02010609060101010101" pitchFamily="49" charset="-122"/>
                          <a:cs typeface="楷体" panose="02010609060101010101" pitchFamily="49" charset="-122"/>
                          <a:sym typeface="+mn-ea"/>
                        </a:rPr>
                        <a:t>1913</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年</a:t>
                      </a:r>
                      <a:r>
                        <a:rPr lang="en-US" altLang="zh-CN" sz="2000">
                          <a:latin typeface="楷体" panose="02010609060101010101" pitchFamily="49" charset="-122"/>
                          <a:ea typeface="楷体" panose="02010609060101010101" pitchFamily="49" charset="-122"/>
                          <a:cs typeface="楷体" panose="02010609060101010101" pitchFamily="49" charset="-122"/>
                          <a:sym typeface="+mn-ea"/>
                        </a:rPr>
                        <a:t>=100</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000">
                        <a:latin typeface="楷体" panose="02010609060101010101" pitchFamily="49" charset="-122"/>
                        <a:ea typeface="楷体" panose="02010609060101010101" pitchFamily="49" charset="-122"/>
                        <a:cs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79.1</a:t>
                      </a:r>
                      <a:endParaRPr lang="en-US" altLang="zh-CN" sz="2000">
                        <a:latin typeface="楷体" panose="02010609060101010101" pitchFamily="49" charset="-122"/>
                        <a:ea typeface="楷体" panose="02010609060101010101" pitchFamily="49" charset="-122"/>
                      </a:endParaRPr>
                    </a:p>
                    <a:p>
                      <a:pPr>
                        <a:buNone/>
                      </a:pP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158.0</a:t>
                      </a:r>
                      <a:endParaRPr lang="en-US" altLang="zh-CN" sz="2000">
                        <a:latin typeface="楷体" panose="02010609060101010101" pitchFamily="49" charset="-122"/>
                        <a:ea typeface="楷体" panose="02010609060101010101" pitchFamily="49" charset="-122"/>
                      </a:endParaRPr>
                    </a:p>
                    <a:p>
                      <a:pPr>
                        <a:buNone/>
                      </a:pP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199.7</a:t>
                      </a:r>
                      <a:endParaRPr lang="en-US" altLang="zh-CN" sz="2000">
                        <a:latin typeface="楷体" panose="02010609060101010101" pitchFamily="49" charset="-122"/>
                        <a:ea typeface="楷体" panose="02010609060101010101" pitchFamily="49" charset="-122"/>
                      </a:endParaRPr>
                    </a:p>
                    <a:p>
                      <a:pPr>
                        <a:buNone/>
                      </a:pP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9.0</a:t>
                      </a:r>
                      <a:endParaRPr lang="zh-CN" altLang="en-US" sz="2000">
                        <a:latin typeface="楷体" panose="02010609060101010101" pitchFamily="49" charset="-122"/>
                        <a:ea typeface="楷体" panose="02010609060101010101" pitchFamily="49" charset="-122"/>
                      </a:endParaRPr>
                    </a:p>
                    <a:p>
                      <a:pPr>
                        <a:buNone/>
                      </a:pPr>
                      <a:endParaRPr lang="zh-CN" altLang="en-US" sz="2000">
                        <a:latin typeface="楷体" panose="02010609060101010101" pitchFamily="49" charset="-122"/>
                        <a:ea typeface="楷体" panose="02010609060101010101" pitchFamily="49" charset="-122"/>
                      </a:endParaRPr>
                    </a:p>
                  </a:txBody>
                  <a:tcPr/>
                </a:tc>
              </a:tr>
            </a:tbl>
          </a:graphicData>
        </a:graphic>
      </p:graphicFrame>
      <p:sp>
        <p:nvSpPr>
          <p:cNvPr id="5" name="文本框 4"/>
          <p:cNvSpPr txBox="1"/>
          <p:nvPr/>
        </p:nvSpPr>
        <p:spPr>
          <a:xfrm>
            <a:off x="3009900" y="538480"/>
            <a:ext cx="7337425" cy="460375"/>
          </a:xfrm>
          <a:prstGeom prst="rect">
            <a:avLst/>
          </a:prstGeom>
          <a:noFill/>
        </p:spPr>
        <p:txBody>
          <a:bodyPr wrap="square" rtlCol="0" anchor="t">
            <a:spAutoFit/>
          </a:bodyPr>
          <a:p>
            <a:r>
              <a:rPr lang="zh-CN" altLang="en-US" sz="2400" b="1">
                <a:latin typeface="新宋体" panose="02010609030101010101" charset="-122"/>
                <a:ea typeface="新宋体" panose="02010609030101010101" charset="-122"/>
                <a:cs typeface="新宋体" panose="02010609030101010101" charset="-122"/>
              </a:rPr>
              <a:t>材料一</a:t>
            </a:r>
            <a:r>
              <a:rPr lang="en-US" altLang="zh-CN" sz="2400" b="1">
                <a:latin typeface="新宋体" panose="02010609030101010101" charset="-122"/>
                <a:ea typeface="新宋体" panose="02010609030101010101" charset="-122"/>
                <a:cs typeface="新宋体" panose="02010609030101010101" charset="-122"/>
              </a:rPr>
              <a:t>  1912—1920</a:t>
            </a:r>
            <a:r>
              <a:rPr lang="zh-CN" altLang="en-US" sz="2400" b="1">
                <a:latin typeface="新宋体" panose="02010609030101010101" charset="-122"/>
                <a:ea typeface="新宋体" panose="02010609030101010101" charset="-122"/>
                <a:cs typeface="新宋体" panose="02010609030101010101" charset="-122"/>
              </a:rPr>
              <a:t>第中国的主要民营工业发展速度</a:t>
            </a:r>
            <a:endParaRPr lang="zh-CN" altLang="en-US" sz="2400" b="1">
              <a:latin typeface="新宋体" panose="02010609030101010101" charset="-122"/>
              <a:ea typeface="新宋体" panose="02010609030101010101" charset="-122"/>
              <a:cs typeface="新宋体" panose="02010609030101010101"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956310" y="858520"/>
          <a:ext cx="10687050" cy="7269480"/>
        </p:xfrm>
        <a:graphic>
          <a:graphicData uri="http://schemas.openxmlformats.org/drawingml/2006/table">
            <a:tbl>
              <a:tblPr firstRow="1" bandRow="1">
                <a:tableStyleId>{5940675A-B579-460E-94D1-54222C63F5DA}</a:tableStyleId>
              </a:tblPr>
              <a:tblGrid>
                <a:gridCol w="1781175"/>
                <a:gridCol w="1781175"/>
                <a:gridCol w="1781175"/>
                <a:gridCol w="1781175"/>
                <a:gridCol w="1781175"/>
                <a:gridCol w="1781175"/>
              </a:tblGrid>
              <a:tr h="394970">
                <a:tc>
                  <a:txBody>
                    <a:bodyPr/>
                    <a:p>
                      <a:pPr>
                        <a:buNone/>
                      </a:pPr>
                      <a:r>
                        <a:rPr lang="zh-CN" altLang="en-US" sz="2000">
                          <a:latin typeface="楷体" panose="02010609060101010101" pitchFamily="49" charset="-122"/>
                          <a:ea typeface="楷体" panose="02010609060101010101" pitchFamily="49" charset="-122"/>
                        </a:rPr>
                        <a:t>年份</a:t>
                      </a:r>
                      <a:endParaRPr lang="zh-CN" altLang="en-US" sz="2000">
                        <a:latin typeface="楷体" panose="02010609060101010101" pitchFamily="49" charset="-122"/>
                        <a:ea typeface="楷体" panose="02010609060101010101" pitchFamily="49" charset="-122"/>
                      </a:endParaRPr>
                    </a:p>
                    <a:p>
                      <a:pPr>
                        <a:buNone/>
                      </a:pPr>
                      <a:endParaRPr lang="en-US" altLang="zh-CN" sz="2000">
                        <a:latin typeface="楷体" panose="02010609060101010101" pitchFamily="49" charset="-122"/>
                        <a:ea typeface="楷体" panose="02010609060101010101" pitchFamily="49" charset="-122"/>
                      </a:endParaRPr>
                    </a:p>
                  </a:txBody>
                  <a:tcPr/>
                </a:tc>
                <a:tc>
                  <a:txBody>
                    <a:bodyPr/>
                    <a:p>
                      <a:pPr>
                        <a:buNone/>
                      </a:pPr>
                      <a:r>
                        <a:rPr lang="zh-CN" altLang="en-US" sz="2000">
                          <a:latin typeface="楷体" panose="02010609060101010101" pitchFamily="49" charset="-122"/>
                          <a:ea typeface="楷体" panose="02010609060101010101" pitchFamily="49" charset="-122"/>
                          <a:sym typeface="+mn-ea"/>
                        </a:rPr>
                        <a:t>全国机械</a:t>
                      </a:r>
                      <a:endParaRPr lang="zh-CN" altLang="en-US" sz="2000">
                        <a:latin typeface="楷体" panose="02010609060101010101" pitchFamily="49" charset="-122"/>
                        <a:ea typeface="楷体" panose="02010609060101010101" pitchFamily="49" charset="-122"/>
                      </a:endParaRPr>
                    </a:p>
                    <a:p>
                      <a:pPr>
                        <a:buNone/>
                      </a:pPr>
                      <a:r>
                        <a:rPr lang="zh-CN" altLang="en-US" sz="2000">
                          <a:latin typeface="楷体" panose="02010609060101010101" pitchFamily="49" charset="-122"/>
                          <a:ea typeface="楷体" panose="02010609060101010101" pitchFamily="49" charset="-122"/>
                          <a:sym typeface="+mn-ea"/>
                        </a:rPr>
                        <a:t>禾煤产量</a:t>
                      </a:r>
                      <a:endParaRPr lang="zh-CN" altLang="en-US" sz="2000">
                        <a:latin typeface="楷体" panose="02010609060101010101" pitchFamily="49" charset="-122"/>
                        <a:ea typeface="楷体" panose="02010609060101010101" pitchFamily="49" charset="-122"/>
                      </a:endParaRPr>
                    </a:p>
                  </a:txBody>
                  <a:tcPr/>
                </a:tc>
                <a:tc>
                  <a:txBody>
                    <a:bodyPr/>
                    <a:p>
                      <a:pPr>
                        <a:buNone/>
                      </a:pPr>
                      <a:r>
                        <a:rPr lang="zh-CN" altLang="en-US" sz="2000">
                          <a:latin typeface="楷体" panose="02010609060101010101" pitchFamily="49" charset="-122"/>
                          <a:ea typeface="楷体" panose="02010609060101010101" pitchFamily="49" charset="-122"/>
                          <a:sym typeface="+mn-ea"/>
                        </a:rPr>
                        <a:t>外国资本</a:t>
                      </a:r>
                      <a:endParaRPr lang="zh-CN" altLang="en-US" sz="2000">
                        <a:latin typeface="楷体" panose="02010609060101010101" pitchFamily="49" charset="-122"/>
                        <a:ea typeface="楷体" panose="02010609060101010101" pitchFamily="49" charset="-122"/>
                      </a:endParaRPr>
                    </a:p>
                    <a:p>
                      <a:pPr>
                        <a:buNone/>
                      </a:pPr>
                      <a:r>
                        <a:rPr lang="zh-CN" altLang="en-US" sz="2000">
                          <a:latin typeface="楷体" panose="02010609060101010101" pitchFamily="49" charset="-122"/>
                          <a:ea typeface="楷体" panose="02010609060101010101" pitchFamily="49" charset="-122"/>
                          <a:sym typeface="+mn-ea"/>
                        </a:rPr>
                        <a:t>煤矿产量</a:t>
                      </a:r>
                      <a:endParaRPr lang="zh-CN" altLang="en-US" sz="2000">
                        <a:latin typeface="楷体" panose="02010609060101010101" pitchFamily="49" charset="-122"/>
                        <a:ea typeface="楷体" panose="02010609060101010101" pitchFamily="49" charset="-122"/>
                        <a:cs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cs typeface="楷体" panose="02010609060101010101" pitchFamily="49" charset="-122"/>
                          <a:sym typeface="+mn-ea"/>
                        </a:rPr>
                        <a:t>1920</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年</a:t>
                      </a:r>
                      <a:r>
                        <a:rPr lang="zh-CN" altLang="en-US" sz="2000">
                          <a:latin typeface="楷体" panose="02010609060101010101" pitchFamily="49" charset="-122"/>
                          <a:ea typeface="楷体" panose="02010609060101010101" pitchFamily="49" charset="-122"/>
                          <a:sym typeface="+mn-ea"/>
                        </a:rPr>
                        <a:t>有外资参加煤</a:t>
                      </a:r>
                      <a:r>
                        <a:rPr lang="zh-CN" altLang="en-US" sz="2000">
                          <a:latin typeface="楷体" panose="02010609060101010101" pitchFamily="49" charset="-122"/>
                          <a:ea typeface="楷体" panose="02010609060101010101" pitchFamily="49" charset="-122"/>
                          <a:sym typeface="+mn-ea"/>
                        </a:rPr>
                        <a:t>矿产量</a:t>
                      </a:r>
                      <a:endParaRPr lang="zh-CN" altLang="en-US" sz="2000">
                        <a:latin typeface="楷体" panose="02010609060101010101" pitchFamily="49" charset="-122"/>
                        <a:ea typeface="楷体" panose="02010609060101010101" pitchFamily="49" charset="-122"/>
                        <a:cs typeface="楷体" panose="02010609060101010101" pitchFamily="49" charset="-122"/>
                      </a:endParaRPr>
                    </a:p>
                  </a:txBody>
                  <a:tcPr/>
                </a:tc>
                <a:tc>
                  <a:txBody>
                    <a:bodyPr/>
                    <a:p>
                      <a:pPr>
                        <a:buNone/>
                      </a:pPr>
                      <a:r>
                        <a:rPr lang="zh-CN" altLang="en-US" sz="2000">
                          <a:latin typeface="楷体" panose="02010609060101010101" pitchFamily="49" charset="-122"/>
                          <a:ea typeface="楷体" panose="02010609060101010101" pitchFamily="49" charset="-122"/>
                          <a:sym typeface="+mn-ea"/>
                        </a:rPr>
                        <a:t>纯民营</a:t>
                      </a:r>
                      <a:endParaRPr lang="zh-CN" altLang="en-US" sz="2000">
                        <a:latin typeface="楷体" panose="02010609060101010101" pitchFamily="49" charset="-122"/>
                        <a:ea typeface="楷体" panose="02010609060101010101" pitchFamily="49" charset="-122"/>
                      </a:endParaRPr>
                    </a:p>
                    <a:p>
                      <a:pPr>
                        <a:buNone/>
                      </a:pPr>
                      <a:r>
                        <a:rPr lang="zh-CN" altLang="en-US" sz="2000">
                          <a:latin typeface="楷体" panose="02010609060101010101" pitchFamily="49" charset="-122"/>
                          <a:ea typeface="楷体" panose="02010609060101010101" pitchFamily="49" charset="-122"/>
                          <a:sym typeface="+mn-ea"/>
                        </a:rPr>
                        <a:t>煤矿产</a:t>
                      </a:r>
                      <a:r>
                        <a:rPr lang="zh-CN" altLang="en-US" sz="2000">
                          <a:latin typeface="楷体" panose="02010609060101010101" pitchFamily="49" charset="-122"/>
                          <a:ea typeface="楷体" panose="02010609060101010101" pitchFamily="49" charset="-122"/>
                          <a:sym typeface="+mn-ea"/>
                        </a:rPr>
                        <a:t>量</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zh-CN" altLang="en-US" sz="2000">
                          <a:latin typeface="楷体" panose="02010609060101010101" pitchFamily="49" charset="-122"/>
                          <a:ea typeface="楷体" panose="02010609060101010101" pitchFamily="49" charset="-122"/>
                          <a:sym typeface="+mn-ea"/>
                        </a:rPr>
                        <a:t>民营煤矿</a:t>
                      </a:r>
                      <a:endParaRPr lang="zh-CN" altLang="en-US" sz="2000">
                        <a:latin typeface="楷体" panose="02010609060101010101" pitchFamily="49" charset="-122"/>
                        <a:ea typeface="楷体" panose="02010609060101010101" pitchFamily="49" charset="-122"/>
                      </a:endParaRPr>
                    </a:p>
                    <a:p>
                      <a:pPr>
                        <a:buNone/>
                      </a:pPr>
                      <a:r>
                        <a:rPr lang="zh-CN" altLang="en-US" sz="2000">
                          <a:latin typeface="楷体" panose="02010609060101010101" pitchFamily="49" charset="-122"/>
                          <a:ea typeface="楷体" panose="02010609060101010101" pitchFamily="49" charset="-122"/>
                          <a:sym typeface="+mn-ea"/>
                        </a:rPr>
                        <a:t>占全国（</a:t>
                      </a:r>
                      <a:r>
                        <a:rPr lang="en-US" altLang="zh-CN" sz="2000">
                          <a:latin typeface="楷体" panose="02010609060101010101" pitchFamily="49" charset="-122"/>
                          <a:ea typeface="楷体" panose="02010609060101010101" pitchFamily="49" charset="-122"/>
                          <a:sym typeface="+mn-ea"/>
                        </a:rPr>
                        <a:t>%</a:t>
                      </a:r>
                      <a:r>
                        <a:rPr lang="zh-CN" altLang="en-US" sz="2000">
                          <a:latin typeface="楷体" panose="02010609060101010101" pitchFamily="49" charset="-122"/>
                          <a:ea typeface="楷体" panose="02010609060101010101" pitchFamily="49" charset="-122"/>
                          <a:sym typeface="+mn-ea"/>
                        </a:rPr>
                        <a:t>）</a:t>
                      </a:r>
                      <a:endParaRPr lang="zh-CN" altLang="en-US" sz="2000">
                        <a:latin typeface="楷体" panose="02010609060101010101" pitchFamily="49" charset="-122"/>
                        <a:ea typeface="楷体" panose="02010609060101010101" pitchFamily="49" charset="-122"/>
                        <a:cs typeface="楷体" panose="02010609060101010101" pitchFamily="49" charset="-122"/>
                        <a:sym typeface="+mn-ea"/>
                      </a:endParaRPr>
                    </a:p>
                  </a:txBody>
                  <a:tcPr/>
                </a:tc>
              </a:tr>
              <a:tr h="482600">
                <a:tc>
                  <a:txBody>
                    <a:bodyPr/>
                    <a:p>
                      <a:pPr>
                        <a:buNone/>
                      </a:pPr>
                      <a:r>
                        <a:rPr lang="en-US" altLang="zh-CN" sz="2000">
                          <a:latin typeface="楷体" panose="02010609060101010101" pitchFamily="49" charset="-122"/>
                          <a:ea typeface="楷体" panose="02010609060101010101" pitchFamily="49" charset="-122"/>
                          <a:sym typeface="+mn-ea"/>
                        </a:rPr>
                        <a:t>1912</a:t>
                      </a:r>
                      <a:endParaRPr lang="zh-CN" altLang="en-US"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516.6</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220.3</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254.6</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41.7</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8.1</a:t>
                      </a:r>
                      <a:endParaRPr lang="zh-CN" altLang="en-US" sz="2000">
                        <a:latin typeface="楷体" panose="02010609060101010101" pitchFamily="49" charset="-122"/>
                        <a:ea typeface="楷体" panose="02010609060101010101" pitchFamily="49" charset="-122"/>
                      </a:endParaRPr>
                    </a:p>
                  </a:txBody>
                  <a:tcPr/>
                </a:tc>
              </a:tr>
              <a:tr h="482600">
                <a:tc>
                  <a:txBody>
                    <a:bodyPr/>
                    <a:p>
                      <a:pPr>
                        <a:buNone/>
                      </a:pPr>
                      <a:r>
                        <a:rPr lang="en-US" altLang="zh-CN" sz="2000">
                          <a:latin typeface="楷体" panose="02010609060101010101" pitchFamily="49" charset="-122"/>
                          <a:ea typeface="楷体" panose="02010609060101010101" pitchFamily="49" charset="-122"/>
                          <a:sym typeface="+mn-ea"/>
                        </a:rPr>
                        <a:t>1913</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767.8</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286.5</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427.2</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54.1</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7.0</a:t>
                      </a:r>
                      <a:endParaRPr lang="en-US" altLang="zh-CN" sz="2000">
                        <a:latin typeface="楷体" panose="02010609060101010101" pitchFamily="49" charset="-122"/>
                        <a:ea typeface="楷体" panose="02010609060101010101" pitchFamily="49" charset="-122"/>
                        <a:sym typeface="+mn-ea"/>
                      </a:endParaRPr>
                    </a:p>
                  </a:txBody>
                  <a:tcPr/>
                </a:tc>
              </a:tr>
              <a:tr h="482600">
                <a:tc>
                  <a:txBody>
                    <a:bodyPr/>
                    <a:p>
                      <a:pPr>
                        <a:buNone/>
                      </a:pPr>
                      <a:r>
                        <a:rPr lang="en-US" altLang="zh-CN" sz="2000">
                          <a:latin typeface="楷体" panose="02010609060101010101" pitchFamily="49" charset="-122"/>
                          <a:ea typeface="楷体" panose="02010609060101010101" pitchFamily="49" charset="-122"/>
                          <a:sym typeface="+mn-ea"/>
                        </a:rPr>
                        <a:t>1914</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797.4</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281.9</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432.9</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82.6</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10.4</a:t>
                      </a:r>
                      <a:endParaRPr lang="en-US" altLang="zh-CN" sz="2000">
                        <a:latin typeface="楷体" panose="02010609060101010101" pitchFamily="49" charset="-122"/>
                        <a:ea typeface="楷体" panose="02010609060101010101" pitchFamily="49" charset="-122"/>
                        <a:sym typeface="+mn-ea"/>
                      </a:endParaRPr>
                    </a:p>
                  </a:txBody>
                  <a:tcPr/>
                </a:tc>
              </a:tr>
              <a:tr h="482600">
                <a:tc>
                  <a:txBody>
                    <a:bodyPr/>
                    <a:p>
                      <a:pPr>
                        <a:buNone/>
                      </a:pPr>
                      <a:r>
                        <a:rPr lang="en-US" altLang="zh-CN" sz="2000">
                          <a:latin typeface="楷体" panose="02010609060101010101" pitchFamily="49" charset="-122"/>
                          <a:ea typeface="楷体" panose="02010609060101010101" pitchFamily="49" charset="-122"/>
                          <a:sym typeface="+mn-ea"/>
                        </a:rPr>
                        <a:t>1915</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849.3</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299.0</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462.7</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87.6</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10.3</a:t>
                      </a:r>
                      <a:endParaRPr lang="en-US" altLang="zh-CN" sz="2000">
                        <a:latin typeface="楷体" panose="02010609060101010101" pitchFamily="49" charset="-122"/>
                        <a:ea typeface="楷体" panose="02010609060101010101" pitchFamily="49" charset="-122"/>
                        <a:sym typeface="+mn-ea"/>
                      </a:endParaRPr>
                    </a:p>
                  </a:txBody>
                  <a:tcPr/>
                </a:tc>
              </a:tr>
              <a:tr h="482600">
                <a:tc>
                  <a:txBody>
                    <a:bodyPr/>
                    <a:p>
                      <a:pPr>
                        <a:buNone/>
                      </a:pPr>
                      <a:r>
                        <a:rPr lang="en-US" altLang="zh-CN" sz="2000">
                          <a:latin typeface="楷体" panose="02010609060101010101" pitchFamily="49" charset="-122"/>
                          <a:ea typeface="楷体" panose="02010609060101010101" pitchFamily="49" charset="-122"/>
                          <a:sym typeface="+mn-ea"/>
                        </a:rPr>
                        <a:t>1916</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948.3</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318.5</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442.2</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187.6</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19.8</a:t>
                      </a:r>
                      <a:endParaRPr lang="en-US" altLang="zh-CN" sz="2000">
                        <a:latin typeface="楷体" panose="02010609060101010101" pitchFamily="49" charset="-122"/>
                        <a:ea typeface="楷体" panose="02010609060101010101" pitchFamily="49" charset="-122"/>
                      </a:endParaRPr>
                    </a:p>
                  </a:txBody>
                  <a:tcPr/>
                </a:tc>
              </a:tr>
              <a:tr h="482600">
                <a:tc>
                  <a:txBody>
                    <a:bodyPr/>
                    <a:p>
                      <a:pPr>
                        <a:buNone/>
                      </a:pPr>
                      <a:r>
                        <a:rPr lang="en-US" altLang="zh-CN" sz="2000">
                          <a:latin typeface="楷体" panose="02010609060101010101" pitchFamily="49" charset="-122"/>
                          <a:ea typeface="楷体" panose="02010609060101010101" pitchFamily="49" charset="-122"/>
                          <a:sym typeface="+mn-ea"/>
                        </a:rPr>
                        <a:t>1917</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1047.9</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338.3</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494.0</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215.6</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20.6</a:t>
                      </a:r>
                      <a:endParaRPr lang="zh-CN" altLang="en-US" sz="2000">
                        <a:latin typeface="楷体" panose="02010609060101010101" pitchFamily="49" charset="-122"/>
                        <a:ea typeface="楷体" panose="02010609060101010101" pitchFamily="49" charset="-122"/>
                        <a:sym typeface="+mn-ea"/>
                      </a:endParaRPr>
                    </a:p>
                  </a:txBody>
                  <a:tcPr/>
                </a:tc>
              </a:tr>
              <a:tr h="482600">
                <a:tc>
                  <a:txBody>
                    <a:bodyPr/>
                    <a:p>
                      <a:pPr>
                        <a:buNone/>
                      </a:pPr>
                      <a:r>
                        <a:rPr lang="en-US" altLang="zh-CN" sz="2000">
                          <a:latin typeface="楷体" panose="02010609060101010101" pitchFamily="49" charset="-122"/>
                          <a:ea typeface="楷体" panose="02010609060101010101" pitchFamily="49" charset="-122"/>
                          <a:sym typeface="+mn-ea"/>
                        </a:rPr>
                        <a:t>1918</a:t>
                      </a:r>
                      <a:endParaRPr lang="zh-CN" altLang="en-US"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1110.9</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378.3</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480.4</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252.2</a:t>
                      </a:r>
                      <a:endParaRPr lang="en-US" altLang="zh-CN" sz="2000">
                        <a:latin typeface="楷体" panose="02010609060101010101" pitchFamily="49" charset="-122"/>
                        <a:ea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22.7</a:t>
                      </a:r>
                      <a:endParaRPr lang="en-US" altLang="zh-CN" sz="2000">
                        <a:latin typeface="楷体" panose="02010609060101010101" pitchFamily="49" charset="-122"/>
                        <a:ea typeface="楷体" panose="02010609060101010101" pitchFamily="49" charset="-122"/>
                        <a:sym typeface="+mn-ea"/>
                      </a:endParaRPr>
                    </a:p>
                  </a:txBody>
                  <a:tcPr/>
                </a:tc>
              </a:tr>
              <a:tr h="482600">
                <a:tc>
                  <a:txBody>
                    <a:bodyPr/>
                    <a:p>
                      <a:pPr>
                        <a:buNone/>
                      </a:pPr>
                      <a:r>
                        <a:rPr lang="en-US" altLang="zh-CN" sz="2000">
                          <a:latin typeface="楷体" panose="02010609060101010101" pitchFamily="49" charset="-122"/>
                          <a:ea typeface="楷体" panose="02010609060101010101" pitchFamily="49" charset="-122"/>
                          <a:sym typeface="+mn-ea"/>
                        </a:rPr>
                        <a:t>1919</a:t>
                      </a:r>
                      <a:endParaRPr lang="en-US" altLang="zh-CN" sz="2000">
                        <a:latin typeface="楷体" panose="02010609060101010101" pitchFamily="49" charset="-122"/>
                        <a:ea typeface="楷体" panose="02010609060101010101" pitchFamily="49" charset="-122"/>
                      </a:endParaRPr>
                    </a:p>
                    <a:p>
                      <a:pPr>
                        <a:buNone/>
                      </a:pPr>
                      <a:endParaRPr lang="zh-CN" altLang="en-US"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1280.4</a:t>
                      </a:r>
                      <a:endParaRPr lang="en-US" altLang="zh-CN" sz="2000">
                        <a:latin typeface="楷体" panose="02010609060101010101" pitchFamily="49" charset="-122"/>
                        <a:ea typeface="楷体" panose="02010609060101010101" pitchFamily="49" charset="-122"/>
                      </a:endParaRPr>
                    </a:p>
                    <a:p>
                      <a:pPr>
                        <a:buNone/>
                      </a:pPr>
                      <a:endParaRPr lang="en-US" altLang="zh-CN" sz="2000">
                        <a:latin typeface="楷体" panose="02010609060101010101" pitchFamily="49" charset="-122"/>
                        <a:ea typeface="楷体" panose="02010609060101010101" pitchFamily="49" charset="-122"/>
                        <a:cs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405.2</a:t>
                      </a:r>
                      <a:endParaRPr lang="en-US" altLang="zh-CN" sz="2000">
                        <a:latin typeface="楷体" panose="02010609060101010101" pitchFamily="49" charset="-122"/>
                        <a:ea typeface="楷体" panose="02010609060101010101" pitchFamily="49" charset="-122"/>
                      </a:endParaRPr>
                    </a:p>
                    <a:p>
                      <a:pPr>
                        <a:buNone/>
                      </a:pP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563.0</a:t>
                      </a:r>
                      <a:endParaRPr lang="en-US" altLang="zh-CN" sz="2000">
                        <a:latin typeface="楷体" panose="02010609060101010101" pitchFamily="49" charset="-122"/>
                        <a:ea typeface="楷体" panose="02010609060101010101" pitchFamily="49" charset="-122"/>
                      </a:endParaRPr>
                    </a:p>
                    <a:p>
                      <a:pPr>
                        <a:buNone/>
                      </a:pP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312.2</a:t>
                      </a:r>
                      <a:endParaRPr lang="en-US" altLang="zh-CN" sz="2000">
                        <a:latin typeface="楷体" panose="02010609060101010101" pitchFamily="49" charset="-122"/>
                        <a:ea typeface="楷体" panose="02010609060101010101" pitchFamily="49" charset="-122"/>
                      </a:endParaRPr>
                    </a:p>
                    <a:p>
                      <a:pPr>
                        <a:buNone/>
                      </a:pP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24.4</a:t>
                      </a:r>
                      <a:endParaRPr lang="en-US" altLang="zh-CN" sz="2000">
                        <a:latin typeface="楷体" panose="02010609060101010101" pitchFamily="49" charset="-122"/>
                        <a:ea typeface="楷体" panose="02010609060101010101" pitchFamily="49" charset="-122"/>
                      </a:endParaRPr>
                    </a:p>
                    <a:p>
                      <a:pPr>
                        <a:buNone/>
                      </a:pPr>
                      <a:endParaRPr lang="en-US" altLang="zh-CN" sz="2000">
                        <a:latin typeface="楷体" panose="02010609060101010101" pitchFamily="49" charset="-122"/>
                        <a:ea typeface="楷体" panose="02010609060101010101" pitchFamily="49" charset="-122"/>
                      </a:endParaRPr>
                    </a:p>
                  </a:txBody>
                  <a:tcPr/>
                </a:tc>
              </a:tr>
              <a:tr h="482600">
                <a:tc>
                  <a:txBody>
                    <a:bodyPr/>
                    <a:p>
                      <a:pPr>
                        <a:buNone/>
                      </a:pPr>
                      <a:r>
                        <a:rPr lang="en-US" altLang="zh-CN" sz="2000">
                          <a:latin typeface="楷体" panose="02010609060101010101" pitchFamily="49" charset="-122"/>
                          <a:ea typeface="楷体" panose="02010609060101010101" pitchFamily="49" charset="-122"/>
                          <a:sym typeface="+mn-ea"/>
                        </a:rPr>
                        <a:t>1920</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1413.1</a:t>
                      </a:r>
                      <a:endParaRPr lang="en-US" altLang="zh-CN" sz="2000">
                        <a:latin typeface="楷体" panose="02010609060101010101" pitchFamily="49" charset="-122"/>
                        <a:ea typeface="楷体" panose="02010609060101010101" pitchFamily="49" charset="-122"/>
                        <a:cs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441.6</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643.5</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328.0</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23.2</a:t>
                      </a:r>
                      <a:endParaRPr lang="en-US" altLang="zh-CN" sz="2000">
                        <a:latin typeface="楷体" panose="02010609060101010101" pitchFamily="49" charset="-122"/>
                        <a:ea typeface="楷体" panose="02010609060101010101" pitchFamily="49" charset="-122"/>
                      </a:endParaRPr>
                    </a:p>
                  </a:txBody>
                  <a:tcPr/>
                </a:tc>
              </a:tr>
              <a:tr h="482600">
                <a:tc>
                  <a:txBody>
                    <a:bodyPr/>
                    <a:p>
                      <a:pPr>
                        <a:buNone/>
                      </a:pPr>
                      <a:r>
                        <a:rPr lang="zh-CN" altLang="en-US" sz="2000">
                          <a:latin typeface="楷体" panose="02010609060101010101" pitchFamily="49" charset="-122"/>
                          <a:ea typeface="楷体" panose="02010609060101010101" pitchFamily="49" charset="-122"/>
                          <a:sym typeface="+mn-ea"/>
                        </a:rPr>
                        <a:t>平均年增长率</a:t>
                      </a:r>
                      <a:endParaRPr lang="zh-CN" altLang="en-US"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13.4</a:t>
                      </a:r>
                      <a:endParaRPr lang="en-US" altLang="zh-CN" sz="2000">
                        <a:latin typeface="楷体" panose="02010609060101010101" pitchFamily="49" charset="-122"/>
                        <a:ea typeface="楷体" panose="02010609060101010101" pitchFamily="49" charset="-122"/>
                        <a:cs typeface="楷体" panose="02010609060101010101" pitchFamily="49" charset="-122"/>
                        <a:sym typeface="+mn-ea"/>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9.1</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12.3</a:t>
                      </a:r>
                      <a:endParaRPr lang="en-US" altLang="zh-CN" sz="2000">
                        <a:latin typeface="楷体" panose="02010609060101010101" pitchFamily="49" charset="-122"/>
                        <a:ea typeface="楷体" panose="02010609060101010101" pitchFamily="49" charset="-122"/>
                      </a:endParaRPr>
                    </a:p>
                  </a:txBody>
                  <a:tcPr/>
                </a:tc>
                <a:tc>
                  <a:txBody>
                    <a:bodyPr/>
                    <a:p>
                      <a:pPr>
                        <a:buNone/>
                      </a:pPr>
                      <a:r>
                        <a:rPr lang="en-US" altLang="zh-CN" sz="2000">
                          <a:latin typeface="楷体" panose="02010609060101010101" pitchFamily="49" charset="-122"/>
                          <a:ea typeface="楷体" panose="02010609060101010101" pitchFamily="49" charset="-122"/>
                          <a:sym typeface="+mn-ea"/>
                        </a:rPr>
                        <a:t>29.4</a:t>
                      </a:r>
                      <a:endParaRPr lang="en-US" altLang="zh-CN" sz="2000">
                        <a:latin typeface="楷体" panose="02010609060101010101" pitchFamily="49" charset="-122"/>
                        <a:ea typeface="楷体" panose="02010609060101010101" pitchFamily="49" charset="-122"/>
                      </a:endParaRPr>
                    </a:p>
                  </a:txBody>
                  <a:tcPr/>
                </a:tc>
                <a:tc>
                  <a:txBody>
                    <a:bodyPr/>
                    <a:p>
                      <a:pPr>
                        <a:buNone/>
                      </a:pPr>
                      <a:endParaRPr lang="en-US" altLang="zh-CN" sz="2000">
                        <a:latin typeface="楷体" panose="02010609060101010101" pitchFamily="49" charset="-122"/>
                        <a:ea typeface="楷体" panose="02010609060101010101" pitchFamily="49" charset="-122"/>
                      </a:endParaRPr>
                    </a:p>
                  </a:txBody>
                  <a:tcPr/>
                </a:tc>
              </a:tr>
            </a:tbl>
          </a:graphicData>
        </a:graphic>
      </p:graphicFrame>
      <p:sp>
        <p:nvSpPr>
          <p:cNvPr id="5" name="文本框 4"/>
          <p:cNvSpPr txBox="1"/>
          <p:nvPr/>
        </p:nvSpPr>
        <p:spPr>
          <a:xfrm>
            <a:off x="3243580" y="294640"/>
            <a:ext cx="5846445" cy="460375"/>
          </a:xfrm>
          <a:prstGeom prst="rect">
            <a:avLst/>
          </a:prstGeom>
          <a:noFill/>
        </p:spPr>
        <p:txBody>
          <a:bodyPr wrap="square" rtlCol="0" anchor="t">
            <a:spAutoFit/>
          </a:bodyPr>
          <a:p>
            <a:r>
              <a:rPr lang="zh-CN" altLang="en-US" sz="2400" b="1">
                <a:latin typeface="新宋体" panose="02010609030101010101" charset="-122"/>
                <a:ea typeface="新宋体" panose="02010609030101010101" charset="-122"/>
                <a:cs typeface="新宋体" panose="02010609030101010101" charset="-122"/>
              </a:rPr>
              <a:t>材料二</a:t>
            </a:r>
            <a:r>
              <a:rPr lang="en-US" altLang="zh-CN" sz="2400" b="1">
                <a:latin typeface="新宋体" panose="02010609030101010101" charset="-122"/>
                <a:ea typeface="新宋体" panose="02010609030101010101" charset="-122"/>
                <a:cs typeface="新宋体" panose="02010609030101010101" charset="-122"/>
              </a:rPr>
              <a:t>  1912-1920</a:t>
            </a:r>
            <a:r>
              <a:rPr lang="zh-CN" altLang="en-US" sz="2400" b="1">
                <a:latin typeface="新宋体" panose="02010609030101010101" charset="-122"/>
                <a:ea typeface="新宋体" panose="02010609030101010101" charset="-122"/>
                <a:cs typeface="新宋体" panose="02010609030101010101" charset="-122"/>
              </a:rPr>
              <a:t>年中国各类煤矿产量</a:t>
            </a:r>
            <a:endParaRPr lang="zh-CN" altLang="en-US" sz="2400" b="1">
              <a:latin typeface="新宋体" panose="02010609030101010101" charset="-122"/>
              <a:ea typeface="新宋体" panose="02010609030101010101" charset="-122"/>
              <a:cs typeface="新宋体" panose="02010609030101010101" charset="-122"/>
            </a:endParaRPr>
          </a:p>
        </p:txBody>
      </p:sp>
    </p:spTree>
  </p:cSld>
  <p:clrMapOvr>
    <a:masterClrMapping/>
  </p:clrMapOvr>
</p:sld>
</file>

<file path=ppt/slides/slide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7"/>
          <p:cNvGraphicFramePr>
            <a:graphicFrameLocks noGrp="1"/>
          </p:cNvGraphicFramePr>
          <p:nvPr>
            <p:custDataLst>
              <p:tags r:id="rId1"/>
            </p:custDataLst>
          </p:nvPr>
        </p:nvGraphicFramePr>
        <p:xfrm>
          <a:off x="0" y="0"/>
          <a:ext cx="12192000" cy="60261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0261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cxnSp>
        <p:nvCxnSpPr>
          <p:cNvPr id="60" name="直接箭头连接符 59"/>
          <p:cNvCxnSpPr/>
          <p:nvPr/>
        </p:nvCxnSpPr>
        <p:spPr>
          <a:xfrm>
            <a:off x="247650" y="3346450"/>
            <a:ext cx="11840210" cy="2476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61" name="矩形 60"/>
          <p:cNvSpPr/>
          <p:nvPr>
            <p:custDataLst>
              <p:tags r:id="rId2"/>
            </p:custDataLst>
          </p:nvPr>
        </p:nvSpPr>
        <p:spPr>
          <a:xfrm>
            <a:off x="299720" y="726440"/>
            <a:ext cx="11104245" cy="460375"/>
          </a:xfrm>
          <a:prstGeom prst="rect">
            <a:avLst/>
          </a:prstGeom>
        </p:spPr>
        <p:txBody>
          <a:bodyPr wrap="square">
            <a:spAutoFit/>
          </a:bodyPr>
          <a:p>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时空定位</a:t>
            </a:r>
            <a:endParaRPr lang="zh-CN" altLang="en-US" sz="2400" b="1" spc="150" dirty="0">
              <a:solidFill>
                <a:srgbClr val="C00000"/>
              </a:solidFill>
              <a:latin typeface="微软雅黑" panose="020B0503020204020204" charset="-122"/>
              <a:ea typeface="微软雅黑" panose="020B0503020204020204" charset="-122"/>
              <a:sym typeface="+mn-ea"/>
            </a:endParaRPr>
          </a:p>
        </p:txBody>
      </p:sp>
      <p:sp>
        <p:nvSpPr>
          <p:cNvPr id="62" name="文本框 61"/>
          <p:cNvSpPr txBox="1"/>
          <p:nvPr/>
        </p:nvSpPr>
        <p:spPr>
          <a:xfrm>
            <a:off x="334010" y="3366135"/>
            <a:ext cx="12250420" cy="398780"/>
          </a:xfrm>
          <a:prstGeom prst="rect">
            <a:avLst/>
          </a:prstGeom>
          <a:noFill/>
        </p:spPr>
        <p:txBody>
          <a:bodyPr wrap="square" rtlCol="0">
            <a:spAutoFit/>
          </a:bodyPr>
          <a:p>
            <a:r>
              <a:rPr lang="en-US" altLang="zh-CN" sz="2000" b="1"/>
              <a:t>1840  1842          1856   1860   1864    1883  1885       1894 1895    1898     1900 1901       1911     1915</a:t>
            </a:r>
            <a:endParaRPr lang="en-US" altLang="zh-CN" sz="2000" b="1"/>
          </a:p>
        </p:txBody>
      </p:sp>
      <p:sp>
        <p:nvSpPr>
          <p:cNvPr id="66" name="文本框 65"/>
          <p:cNvSpPr txBox="1"/>
          <p:nvPr/>
        </p:nvSpPr>
        <p:spPr>
          <a:xfrm>
            <a:off x="-52070" y="2515235"/>
            <a:ext cx="385445" cy="645160"/>
          </a:xfrm>
          <a:prstGeom prst="rect">
            <a:avLst/>
          </a:prstGeom>
          <a:noFill/>
          <a:extLst>
            <a:ext uri="{909E8E84-426E-40DD-AFC4-6F175D3DCCD1}">
              <a14:hiddenFill xmlns:a14="http://schemas.microsoft.com/office/drawing/2010/main">
                <a:solidFill>
                  <a:schemeClr val="accent1"/>
                </a:solidFill>
              </a14:hiddenFill>
            </a:ext>
          </a:extLst>
        </p:spPr>
        <p:txBody>
          <a:bodyPr wrap="square" rtlCol="0">
            <a:spAutoFit/>
          </a:bodyPr>
          <a:p>
            <a:r>
              <a:rPr lang="zh-CN" altLang="en-US" b="1">
                <a:highlight>
                  <a:srgbClr val="FFFF00"/>
                </a:highlight>
              </a:rPr>
              <a:t>沉沦</a:t>
            </a:r>
            <a:endParaRPr lang="zh-CN" altLang="en-US" b="1">
              <a:highlight>
                <a:srgbClr val="FFFF00"/>
              </a:highlight>
            </a:endParaRPr>
          </a:p>
        </p:txBody>
      </p:sp>
      <p:sp>
        <p:nvSpPr>
          <p:cNvPr id="75" name="文本框 74"/>
          <p:cNvSpPr txBox="1"/>
          <p:nvPr/>
        </p:nvSpPr>
        <p:spPr>
          <a:xfrm>
            <a:off x="-52070" y="4549775"/>
            <a:ext cx="386080" cy="784860"/>
          </a:xfrm>
          <a:prstGeom prst="rect">
            <a:avLst/>
          </a:prstGeom>
          <a:noFill/>
          <a:extLst>
            <a:ext uri="{909E8E84-426E-40DD-AFC4-6F175D3DCCD1}">
              <a14:hiddenFill xmlns:a14="http://schemas.microsoft.com/office/drawing/2010/main">
                <a:solidFill>
                  <a:schemeClr val="accent1"/>
                </a:solidFill>
              </a14:hiddenFill>
            </a:ext>
          </a:extLst>
        </p:spPr>
        <p:txBody>
          <a:bodyPr wrap="square" rtlCol="0">
            <a:noAutofit/>
          </a:bodyPr>
          <a:p>
            <a:r>
              <a:rPr lang="zh-CN" altLang="en-US" b="1">
                <a:highlight>
                  <a:srgbClr val="FFFF00"/>
                </a:highlight>
              </a:rPr>
              <a:t>探索</a:t>
            </a:r>
            <a:endParaRPr lang="zh-CN" altLang="en-US" b="1">
              <a:highlight>
                <a:srgbClr val="FFFF00"/>
              </a:highlight>
            </a:endParaRPr>
          </a:p>
        </p:txBody>
      </p:sp>
      <p:sp>
        <p:nvSpPr>
          <p:cNvPr id="91" name="Text Box 15"/>
          <p:cNvSpPr txBox="1">
            <a:spLocks noChangeArrowheads="1"/>
          </p:cNvSpPr>
          <p:nvPr>
            <p:custDataLst>
              <p:tags r:id="rId3"/>
            </p:custDataLst>
          </p:nvPr>
        </p:nvSpPr>
        <p:spPr bwMode="auto">
          <a:xfrm>
            <a:off x="392278" y="2687453"/>
            <a:ext cx="1457741" cy="400097"/>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square" lIns="91430" tIns="45714" rIns="91430" bIns="45714">
            <a:spAutoFit/>
          </a:bodyPr>
          <a:p>
            <a:pPr>
              <a:spcBef>
                <a:spcPct val="50000"/>
              </a:spcBef>
            </a:pPr>
            <a:r>
              <a:rPr kumimoji="1" lang="zh-CN" altLang="en-US" sz="2000" b="1">
                <a:solidFill>
                  <a:schemeClr val="lt1"/>
                </a:solidFill>
                <a:latin typeface="Arial" panose="020B0604020202020204" pitchFamily="34" charset="0"/>
                <a:ea typeface="黑体" panose="02010609060101010101" pitchFamily="49" charset="-122"/>
                <a:sym typeface="Arial" panose="020B0604020202020204" pitchFamily="34" charset="0"/>
              </a:rPr>
              <a:t>鸦片战争</a:t>
            </a:r>
            <a:endParaRPr kumimoji="1" lang="zh-CN" altLang="en-US" sz="2000" b="1">
              <a:solidFill>
                <a:schemeClr val="lt1"/>
              </a:solidFill>
              <a:latin typeface="Arial" panose="020B0604020202020204" pitchFamily="34" charset="0"/>
              <a:ea typeface="黑体" panose="02010609060101010101" pitchFamily="49" charset="-122"/>
              <a:sym typeface="Arial" panose="020B0604020202020204" pitchFamily="34" charset="0"/>
            </a:endParaRPr>
          </a:p>
        </p:txBody>
      </p:sp>
      <p:sp>
        <p:nvSpPr>
          <p:cNvPr id="95" name="Text Box 15"/>
          <p:cNvSpPr txBox="1">
            <a:spLocks noChangeArrowheads="1"/>
          </p:cNvSpPr>
          <p:nvPr>
            <p:custDataLst>
              <p:tags r:id="rId4"/>
            </p:custDataLst>
          </p:nvPr>
        </p:nvSpPr>
        <p:spPr bwMode="auto">
          <a:xfrm>
            <a:off x="2166620" y="2689860"/>
            <a:ext cx="2007235" cy="39751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square" lIns="91430" tIns="45714" rIns="91430" bIns="45714">
            <a:spAutoFit/>
          </a:bodyPr>
          <a:p>
            <a:pPr>
              <a:spcBef>
                <a:spcPct val="50000"/>
              </a:spcBef>
            </a:pPr>
            <a:r>
              <a:rPr kumimoji="1" lang="zh-CN" altLang="en-US" sz="2000" b="1">
                <a:solidFill>
                  <a:schemeClr val="lt1"/>
                </a:solidFill>
                <a:latin typeface="Arial" panose="020B0604020202020204" pitchFamily="34" charset="0"/>
                <a:ea typeface="黑体" panose="02010609060101010101" pitchFamily="49" charset="-122"/>
                <a:sym typeface="Arial" panose="020B0604020202020204" pitchFamily="34" charset="0"/>
              </a:rPr>
              <a:t>第二次鸦片战争</a:t>
            </a:r>
            <a:endParaRPr kumimoji="1" lang="zh-CN" altLang="en-US" sz="2000" b="1">
              <a:solidFill>
                <a:schemeClr val="lt1"/>
              </a:solidFill>
              <a:latin typeface="Arial" panose="020B0604020202020204" pitchFamily="34" charset="0"/>
              <a:ea typeface="黑体" panose="02010609060101010101" pitchFamily="49" charset="-122"/>
              <a:sym typeface="Arial" panose="020B0604020202020204" pitchFamily="34" charset="0"/>
            </a:endParaRPr>
          </a:p>
        </p:txBody>
      </p:sp>
      <p:sp>
        <p:nvSpPr>
          <p:cNvPr id="96" name="Text Box 15"/>
          <p:cNvSpPr txBox="1">
            <a:spLocks noChangeArrowheads="1"/>
          </p:cNvSpPr>
          <p:nvPr>
            <p:custDataLst>
              <p:tags r:id="rId5"/>
            </p:custDataLst>
          </p:nvPr>
        </p:nvSpPr>
        <p:spPr bwMode="auto">
          <a:xfrm>
            <a:off x="4173220" y="2689225"/>
            <a:ext cx="2494280" cy="36703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square" lIns="91430" tIns="45714" rIns="91430" bIns="45714">
            <a:spAutoFit/>
          </a:bodyPr>
          <a:p>
            <a:pPr algn="ctr">
              <a:spcBef>
                <a:spcPct val="50000"/>
              </a:spcBef>
            </a:pPr>
            <a:r>
              <a:rPr kumimoji="1" lang="zh-CN" altLang="en-US" b="1">
                <a:solidFill>
                  <a:schemeClr val="lt1"/>
                </a:solidFill>
                <a:latin typeface="Arial" panose="020B0604020202020204" pitchFamily="34" charset="0"/>
                <a:ea typeface="黑体" panose="02010609060101010101" pitchFamily="49" charset="-122"/>
                <a:sym typeface="Arial" panose="020B0604020202020204" pitchFamily="34" charset="0"/>
              </a:rPr>
              <a:t>边疆危机</a:t>
            </a:r>
            <a:r>
              <a:rPr kumimoji="1" lang="en-US" altLang="zh-CN" b="1">
                <a:solidFill>
                  <a:schemeClr val="lt1"/>
                </a:solidFill>
                <a:latin typeface="Arial" panose="020B0604020202020204" pitchFamily="34" charset="0"/>
                <a:ea typeface="黑体" panose="02010609060101010101" pitchFamily="49" charset="-122"/>
                <a:sym typeface="Arial" panose="020B0604020202020204" pitchFamily="34" charset="0"/>
              </a:rPr>
              <a:t>-</a:t>
            </a:r>
            <a:r>
              <a:rPr kumimoji="1" lang="zh-CN" altLang="en-US" b="1">
                <a:solidFill>
                  <a:schemeClr val="lt1"/>
                </a:solidFill>
                <a:latin typeface="Arial" panose="020B0604020202020204" pitchFamily="34" charset="0"/>
                <a:ea typeface="黑体" panose="02010609060101010101" pitchFamily="49" charset="-122"/>
                <a:sym typeface="Arial" panose="020B0604020202020204" pitchFamily="34" charset="0"/>
              </a:rPr>
              <a:t>中法战争等</a:t>
            </a:r>
            <a:endParaRPr kumimoji="1" lang="zh-CN" altLang="en-US" b="1">
              <a:solidFill>
                <a:schemeClr val="lt1"/>
              </a:solidFill>
              <a:latin typeface="Arial" panose="020B0604020202020204" pitchFamily="34" charset="0"/>
              <a:ea typeface="黑体" panose="02010609060101010101" pitchFamily="49" charset="-122"/>
              <a:sym typeface="Arial" panose="020B0604020202020204" pitchFamily="34" charset="0"/>
            </a:endParaRPr>
          </a:p>
        </p:txBody>
      </p:sp>
      <p:sp>
        <p:nvSpPr>
          <p:cNvPr id="97" name="Text Box 15"/>
          <p:cNvSpPr txBox="1">
            <a:spLocks noChangeArrowheads="1"/>
          </p:cNvSpPr>
          <p:nvPr>
            <p:custDataLst>
              <p:tags r:id="rId6"/>
            </p:custDataLst>
          </p:nvPr>
        </p:nvSpPr>
        <p:spPr bwMode="auto">
          <a:xfrm>
            <a:off x="6667228" y="2687428"/>
            <a:ext cx="1466560" cy="400097"/>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square" lIns="91430" tIns="45714" rIns="91430" bIns="45714">
            <a:spAutoFit/>
          </a:bodyPr>
          <a:p>
            <a:pPr>
              <a:spcBef>
                <a:spcPct val="50000"/>
              </a:spcBef>
            </a:pPr>
            <a:r>
              <a:rPr kumimoji="1" lang="zh-CN" altLang="en-US" sz="2000" b="1">
                <a:solidFill>
                  <a:schemeClr val="lt1"/>
                </a:solidFill>
                <a:latin typeface="Arial" panose="020B0604020202020204" pitchFamily="34" charset="0"/>
                <a:ea typeface="黑体" panose="02010609060101010101" pitchFamily="49" charset="-122"/>
                <a:sym typeface="Arial" panose="020B0604020202020204" pitchFamily="34" charset="0"/>
              </a:rPr>
              <a:t>甲午战争</a:t>
            </a:r>
            <a:endParaRPr kumimoji="1" lang="zh-CN" altLang="en-US" sz="2000" b="1">
              <a:solidFill>
                <a:schemeClr val="lt1"/>
              </a:solidFill>
              <a:latin typeface="Arial" panose="020B0604020202020204" pitchFamily="34" charset="0"/>
              <a:ea typeface="黑体" panose="02010609060101010101" pitchFamily="49" charset="-122"/>
              <a:sym typeface="Arial" panose="020B0604020202020204" pitchFamily="34" charset="0"/>
            </a:endParaRPr>
          </a:p>
        </p:txBody>
      </p:sp>
      <p:sp>
        <p:nvSpPr>
          <p:cNvPr id="115" name="Text Box 15"/>
          <p:cNvSpPr txBox="1">
            <a:spLocks noChangeArrowheads="1"/>
          </p:cNvSpPr>
          <p:nvPr>
            <p:custDataLst>
              <p:tags r:id="rId7"/>
            </p:custDataLst>
          </p:nvPr>
        </p:nvSpPr>
        <p:spPr bwMode="auto">
          <a:xfrm>
            <a:off x="8587499" y="2648891"/>
            <a:ext cx="2020589" cy="400097"/>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square" lIns="91430" tIns="45714" rIns="91430" bIns="45714">
            <a:spAutoFit/>
          </a:bodyPr>
          <a:p>
            <a:pPr>
              <a:spcBef>
                <a:spcPct val="50000"/>
              </a:spcBef>
            </a:pPr>
            <a:r>
              <a:rPr kumimoji="1" lang="zh-CN" altLang="en-US" sz="2000" b="1">
                <a:solidFill>
                  <a:schemeClr val="lt1"/>
                </a:solidFill>
                <a:latin typeface="Arial" panose="020B0604020202020204" pitchFamily="34" charset="0"/>
                <a:ea typeface="黑体" panose="02010609060101010101" pitchFamily="49" charset="-122"/>
                <a:sym typeface="Arial" panose="020B0604020202020204" pitchFamily="34" charset="0"/>
              </a:rPr>
              <a:t>八国联军侵华</a:t>
            </a:r>
            <a:endParaRPr kumimoji="1" lang="zh-CN" altLang="en-US" sz="2000" b="1">
              <a:solidFill>
                <a:schemeClr val="lt1"/>
              </a:solidFill>
              <a:latin typeface="Arial" panose="020B0604020202020204" pitchFamily="34" charset="0"/>
              <a:ea typeface="黑体" panose="02010609060101010101" pitchFamily="49" charset="-122"/>
              <a:sym typeface="Arial" panose="020B0604020202020204" pitchFamily="34" charset="0"/>
            </a:endParaRPr>
          </a:p>
        </p:txBody>
      </p:sp>
      <p:sp>
        <p:nvSpPr>
          <p:cNvPr id="118" name="文本框 117"/>
          <p:cNvSpPr txBox="1"/>
          <p:nvPr>
            <p:custDataLst>
              <p:tags r:id="rId8"/>
            </p:custDataLst>
          </p:nvPr>
        </p:nvSpPr>
        <p:spPr>
          <a:xfrm>
            <a:off x="479425" y="4664710"/>
            <a:ext cx="1565910" cy="398780"/>
          </a:xfrm>
          <a:prstGeom prst="rect">
            <a:avLst/>
          </a:prstGeom>
          <a:solidFill>
            <a:srgbClr val="FF0000"/>
          </a:solidFill>
        </p:spPr>
        <p:txBody>
          <a:bodyPr wrap="square" rtlCol="0">
            <a:spAutoFit/>
          </a:bodyPr>
          <a:p>
            <a:r>
              <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rPr>
              <a:t>开眼看世界</a:t>
            </a:r>
            <a:endPar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endParaRPr>
          </a:p>
        </p:txBody>
      </p:sp>
      <p:sp>
        <p:nvSpPr>
          <p:cNvPr id="121" name="文本框 120"/>
          <p:cNvSpPr txBox="1"/>
          <p:nvPr>
            <p:custDataLst>
              <p:tags r:id="rId9"/>
            </p:custDataLst>
          </p:nvPr>
        </p:nvSpPr>
        <p:spPr>
          <a:xfrm>
            <a:off x="2390140" y="4649470"/>
            <a:ext cx="1870710" cy="398780"/>
          </a:xfrm>
          <a:prstGeom prst="rect">
            <a:avLst/>
          </a:prstGeom>
          <a:solidFill>
            <a:srgbClr val="FF0000"/>
          </a:solidFill>
        </p:spPr>
        <p:txBody>
          <a:bodyPr wrap="square" rtlCol="0">
            <a:spAutoFit/>
          </a:bodyPr>
          <a:p>
            <a:r>
              <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rPr>
              <a:t>太平天国运动</a:t>
            </a:r>
            <a:endPar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endParaRPr>
          </a:p>
        </p:txBody>
      </p:sp>
      <p:sp>
        <p:nvSpPr>
          <p:cNvPr id="122" name="文本框 121"/>
          <p:cNvSpPr txBox="1"/>
          <p:nvPr>
            <p:custDataLst>
              <p:tags r:id="rId10"/>
            </p:custDataLst>
          </p:nvPr>
        </p:nvSpPr>
        <p:spPr>
          <a:xfrm>
            <a:off x="3773805" y="5086985"/>
            <a:ext cx="3139440" cy="398780"/>
          </a:xfrm>
          <a:prstGeom prst="rect">
            <a:avLst/>
          </a:prstGeom>
          <a:solidFill>
            <a:srgbClr val="FF0000"/>
          </a:solidFill>
        </p:spPr>
        <p:txBody>
          <a:bodyPr wrap="square" rtlCol="0">
            <a:spAutoFit/>
          </a:bodyPr>
          <a:p>
            <a:pPr algn="ctr"/>
            <a:r>
              <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rPr>
              <a:t>洋务运动</a:t>
            </a:r>
            <a:endPar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endParaRPr>
          </a:p>
        </p:txBody>
      </p:sp>
      <p:sp>
        <p:nvSpPr>
          <p:cNvPr id="123" name="文本框 122"/>
          <p:cNvSpPr txBox="1"/>
          <p:nvPr>
            <p:custDataLst>
              <p:tags r:id="rId11"/>
            </p:custDataLst>
          </p:nvPr>
        </p:nvSpPr>
        <p:spPr>
          <a:xfrm>
            <a:off x="7773035" y="4649470"/>
            <a:ext cx="1214755" cy="398780"/>
          </a:xfrm>
          <a:prstGeom prst="rect">
            <a:avLst/>
          </a:prstGeom>
          <a:solidFill>
            <a:srgbClr val="FF0000"/>
          </a:solidFill>
        </p:spPr>
        <p:txBody>
          <a:bodyPr wrap="square" rtlCol="0">
            <a:spAutoFit/>
          </a:bodyPr>
          <a:p>
            <a:r>
              <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rPr>
              <a:t>戊戌变法</a:t>
            </a:r>
            <a:endPar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endParaRPr>
          </a:p>
        </p:txBody>
      </p:sp>
      <p:sp>
        <p:nvSpPr>
          <p:cNvPr id="124" name="文本框 123"/>
          <p:cNvSpPr txBox="1"/>
          <p:nvPr>
            <p:custDataLst>
              <p:tags r:id="rId12"/>
            </p:custDataLst>
          </p:nvPr>
        </p:nvSpPr>
        <p:spPr>
          <a:xfrm>
            <a:off x="9671050" y="4664710"/>
            <a:ext cx="1539875" cy="398780"/>
          </a:xfrm>
          <a:prstGeom prst="rect">
            <a:avLst/>
          </a:prstGeom>
          <a:solidFill>
            <a:srgbClr val="FF0000"/>
          </a:solidFill>
        </p:spPr>
        <p:txBody>
          <a:bodyPr wrap="square" rtlCol="0">
            <a:spAutoFit/>
          </a:bodyPr>
          <a:p>
            <a:pPr algn="ctr"/>
            <a:r>
              <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rPr>
              <a:t>清末新政</a:t>
            </a:r>
            <a:endPar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endParaRPr>
          </a:p>
        </p:txBody>
      </p:sp>
      <p:sp>
        <p:nvSpPr>
          <p:cNvPr id="125" name="文本框 124"/>
          <p:cNvSpPr txBox="1"/>
          <p:nvPr>
            <p:custDataLst>
              <p:tags r:id="rId13"/>
            </p:custDataLst>
          </p:nvPr>
        </p:nvSpPr>
        <p:spPr>
          <a:xfrm>
            <a:off x="10305397" y="5069962"/>
            <a:ext cx="1452898" cy="400110"/>
          </a:xfrm>
          <a:prstGeom prst="rect">
            <a:avLst/>
          </a:prstGeom>
          <a:solidFill>
            <a:srgbClr val="FF0000"/>
          </a:solidFill>
        </p:spPr>
        <p:txBody>
          <a:bodyPr wrap="square" rtlCol="0">
            <a:spAutoFit/>
          </a:bodyPr>
          <a:p>
            <a:pPr algn="ctr"/>
            <a:r>
              <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rPr>
              <a:t>辛亥革命</a:t>
            </a:r>
            <a:endPar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endParaRPr>
          </a:p>
        </p:txBody>
      </p:sp>
      <p:sp>
        <p:nvSpPr>
          <p:cNvPr id="129" name="文本框 128"/>
          <p:cNvSpPr txBox="1"/>
          <p:nvPr>
            <p:custDataLst>
              <p:tags r:id="rId14"/>
            </p:custDataLst>
          </p:nvPr>
        </p:nvSpPr>
        <p:spPr>
          <a:xfrm>
            <a:off x="10774027" y="5510652"/>
            <a:ext cx="1452898" cy="398780"/>
          </a:xfrm>
          <a:prstGeom prst="rect">
            <a:avLst/>
          </a:prstGeom>
          <a:solidFill>
            <a:srgbClr val="FF0000"/>
          </a:solidFill>
        </p:spPr>
        <p:txBody>
          <a:bodyPr wrap="square" rtlCol="0">
            <a:spAutoFit/>
          </a:bodyPr>
          <a:p>
            <a:pPr algn="ctr"/>
            <a:r>
              <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rPr>
              <a:t>新文化运动</a:t>
            </a:r>
            <a:endParaRPr lang="zh-CN" altLang="en-US" sz="2000">
              <a:solidFill>
                <a:prstClr val="white"/>
              </a:solidFill>
              <a:latin typeface="Arial" panose="020B0604020202020204" pitchFamily="34" charset="0"/>
              <a:ea typeface="黑体" panose="02010609060101010101" pitchFamily="49" charset="-122"/>
              <a:sym typeface="Arial" panose="020B0604020202020204" pitchFamily="34" charset="0"/>
            </a:endParaRPr>
          </a:p>
        </p:txBody>
      </p:sp>
      <p:sp>
        <p:nvSpPr>
          <p:cNvPr id="132" name="文本框 131"/>
          <p:cNvSpPr txBox="1"/>
          <p:nvPr/>
        </p:nvSpPr>
        <p:spPr>
          <a:xfrm>
            <a:off x="-52070" y="3764915"/>
            <a:ext cx="386080" cy="784860"/>
          </a:xfrm>
          <a:prstGeom prst="rect">
            <a:avLst/>
          </a:prstGeom>
          <a:noFill/>
          <a:extLst>
            <a:ext uri="{909E8E84-426E-40DD-AFC4-6F175D3DCCD1}">
              <a14:hiddenFill xmlns:a14="http://schemas.microsoft.com/office/drawing/2010/main">
                <a:solidFill>
                  <a:schemeClr val="accent1"/>
                </a:solidFill>
              </a14:hiddenFill>
            </a:ext>
          </a:extLst>
        </p:spPr>
        <p:txBody>
          <a:bodyPr wrap="square" rtlCol="0">
            <a:noAutofit/>
          </a:bodyPr>
          <a:p>
            <a:r>
              <a:rPr lang="zh-CN" altLang="en-US" b="1">
                <a:highlight>
                  <a:srgbClr val="FFFF00"/>
                </a:highlight>
              </a:rPr>
              <a:t>抗争</a:t>
            </a:r>
            <a:endParaRPr lang="zh-CN" altLang="en-US" b="1">
              <a:highlight>
                <a:srgbClr val="FFFF00"/>
              </a:highlight>
            </a:endParaRPr>
          </a:p>
        </p:txBody>
      </p:sp>
      <p:sp>
        <p:nvSpPr>
          <p:cNvPr id="133" name="文本框 132"/>
          <p:cNvSpPr txBox="1"/>
          <p:nvPr>
            <p:custDataLst>
              <p:tags r:id="rId15"/>
            </p:custDataLst>
          </p:nvPr>
        </p:nvSpPr>
        <p:spPr>
          <a:xfrm>
            <a:off x="479393" y="3764623"/>
            <a:ext cx="1467068" cy="707886"/>
          </a:xfrm>
          <a:prstGeom prst="rect">
            <a:avLst/>
          </a:prstGeom>
          <a:solidFill>
            <a:srgbClr val="FF0000"/>
          </a:solidFill>
        </p:spPr>
        <p:txBody>
          <a:bodyPr wrap="none" rtlCol="0">
            <a:spAutoFit/>
          </a:bodyPr>
          <a:p>
            <a:pPr algn="ctr"/>
            <a:r>
              <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rPr>
              <a:t>虎门销烟</a:t>
            </a:r>
            <a:endParaRPr lang="en-US" altLang="zh-CN" sz="2000">
              <a:solidFill>
                <a:schemeClr val="bg1"/>
              </a:solidFill>
              <a:latin typeface="Arial" panose="020B0604020202020204" pitchFamily="34" charset="0"/>
              <a:ea typeface="黑体" panose="02010609060101010101" pitchFamily="49" charset="-122"/>
              <a:sym typeface="Arial" panose="020B0604020202020204" pitchFamily="34" charset="0"/>
            </a:endParaRPr>
          </a:p>
          <a:p>
            <a:pPr algn="ctr"/>
            <a:r>
              <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rPr>
              <a:t>三元里抗英</a:t>
            </a:r>
            <a:endPar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34" name="文本框 133"/>
          <p:cNvSpPr txBox="1"/>
          <p:nvPr>
            <p:custDataLst>
              <p:tags r:id="rId16"/>
            </p:custDataLst>
          </p:nvPr>
        </p:nvSpPr>
        <p:spPr>
          <a:xfrm>
            <a:off x="2389921" y="3752990"/>
            <a:ext cx="1763135" cy="707886"/>
          </a:xfrm>
          <a:prstGeom prst="rect">
            <a:avLst/>
          </a:prstGeom>
          <a:solidFill>
            <a:srgbClr val="FF0000"/>
          </a:solidFill>
        </p:spPr>
        <p:txBody>
          <a:bodyPr wrap="square" rtlCol="0">
            <a:spAutoFit/>
          </a:bodyPr>
          <a:p>
            <a:pPr algn="ctr"/>
            <a:r>
              <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rPr>
              <a:t>太平军</a:t>
            </a:r>
            <a:endPar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endParaRPr>
          </a:p>
          <a:p>
            <a:pPr algn="ctr"/>
            <a:r>
              <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rPr>
              <a:t>抗击洋枪队</a:t>
            </a:r>
            <a:endPar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35" name="文本框 134"/>
          <p:cNvSpPr txBox="1"/>
          <p:nvPr>
            <p:custDataLst>
              <p:tags r:id="rId17"/>
            </p:custDataLst>
          </p:nvPr>
        </p:nvSpPr>
        <p:spPr>
          <a:xfrm>
            <a:off x="4908475" y="3765196"/>
            <a:ext cx="1160505" cy="707886"/>
          </a:xfrm>
          <a:prstGeom prst="rect">
            <a:avLst/>
          </a:prstGeom>
          <a:solidFill>
            <a:srgbClr val="FF0000"/>
          </a:solidFill>
        </p:spPr>
        <p:txBody>
          <a:bodyPr wrap="square" rtlCol="0">
            <a:spAutoFit/>
          </a:bodyPr>
          <a:p>
            <a:r>
              <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rPr>
              <a:t>左宗棠冯子材</a:t>
            </a:r>
            <a:endPar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36" name="文本框 135"/>
          <p:cNvSpPr txBox="1"/>
          <p:nvPr>
            <p:custDataLst>
              <p:tags r:id="rId18"/>
            </p:custDataLst>
          </p:nvPr>
        </p:nvSpPr>
        <p:spPr>
          <a:xfrm>
            <a:off x="6807835" y="3764915"/>
            <a:ext cx="739775" cy="706755"/>
          </a:xfrm>
          <a:prstGeom prst="rect">
            <a:avLst/>
          </a:prstGeom>
          <a:solidFill>
            <a:srgbClr val="FF0000"/>
          </a:solidFill>
        </p:spPr>
        <p:txBody>
          <a:bodyPr wrap="square" rtlCol="0">
            <a:spAutoFit/>
          </a:bodyPr>
          <a:p>
            <a:r>
              <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rPr>
              <a:t>黄海</a:t>
            </a:r>
            <a:endPar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endParaRPr>
          </a:p>
          <a:p>
            <a:r>
              <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rPr>
              <a:t>海战</a:t>
            </a:r>
            <a:endPar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37" name="文本框 136"/>
          <p:cNvSpPr txBox="1"/>
          <p:nvPr>
            <p:custDataLst>
              <p:tags r:id="rId19"/>
            </p:custDataLst>
          </p:nvPr>
        </p:nvSpPr>
        <p:spPr>
          <a:xfrm>
            <a:off x="7405370" y="3764915"/>
            <a:ext cx="814705" cy="583565"/>
          </a:xfrm>
          <a:prstGeom prst="rect">
            <a:avLst/>
          </a:prstGeom>
          <a:solidFill>
            <a:srgbClr val="FF0000"/>
          </a:solidFill>
        </p:spPr>
        <p:txBody>
          <a:bodyPr wrap="square" rtlCol="0">
            <a:spAutoFit/>
          </a:bodyPr>
          <a:p>
            <a:pPr algn="ctr"/>
            <a:r>
              <a:rPr lang="zh-CN" altLang="en-US" sz="1600">
                <a:solidFill>
                  <a:schemeClr val="bg1"/>
                </a:solidFill>
                <a:latin typeface="Arial" panose="020B0604020202020204" pitchFamily="34" charset="0"/>
                <a:ea typeface="黑体" panose="02010609060101010101" pitchFamily="49" charset="-122"/>
                <a:sym typeface="Arial" panose="020B0604020202020204" pitchFamily="34" charset="0"/>
              </a:rPr>
              <a:t>反割台斗争</a:t>
            </a:r>
            <a:endParaRPr lang="zh-CN" altLang="en-US" sz="16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38" name="文本框 137"/>
          <p:cNvSpPr txBox="1"/>
          <p:nvPr>
            <p:custDataLst>
              <p:tags r:id="rId20"/>
            </p:custDataLst>
          </p:nvPr>
        </p:nvSpPr>
        <p:spPr>
          <a:xfrm>
            <a:off x="8413556" y="3752766"/>
            <a:ext cx="1769850" cy="707886"/>
          </a:xfrm>
          <a:prstGeom prst="rect">
            <a:avLst/>
          </a:prstGeom>
          <a:solidFill>
            <a:srgbClr val="FF0000"/>
          </a:solidFill>
        </p:spPr>
        <p:txBody>
          <a:bodyPr wrap="square" rtlCol="0">
            <a:spAutoFit/>
          </a:bodyPr>
          <a:p>
            <a:pPr algn="ctr"/>
            <a:r>
              <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rPr>
              <a:t>义和团抗击</a:t>
            </a:r>
            <a:endParaRPr lang="en-US" altLang="zh-CN" sz="2000">
              <a:solidFill>
                <a:schemeClr val="bg1"/>
              </a:solidFill>
              <a:latin typeface="Arial" panose="020B0604020202020204" pitchFamily="34" charset="0"/>
              <a:ea typeface="黑体" panose="02010609060101010101" pitchFamily="49" charset="-122"/>
              <a:sym typeface="Arial" panose="020B0604020202020204" pitchFamily="34" charset="0"/>
            </a:endParaRPr>
          </a:p>
          <a:p>
            <a:pPr algn="ctr"/>
            <a:r>
              <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rPr>
              <a:t>八国联军</a:t>
            </a:r>
            <a:endParaRPr lang="zh-CN" altLang="en-US" sz="2000">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39" name="文本框 138"/>
          <p:cNvSpPr txBox="1"/>
          <p:nvPr>
            <p:custDataLst>
              <p:tags r:id="rId21"/>
            </p:custDataLst>
          </p:nvPr>
        </p:nvSpPr>
        <p:spPr>
          <a:xfrm>
            <a:off x="44450" y="6139815"/>
            <a:ext cx="1114425" cy="400110"/>
          </a:xfrm>
          <a:prstGeom prst="rect">
            <a:avLst/>
          </a:prstGeom>
          <a:solidFill>
            <a:schemeClr val="accent3"/>
          </a:solidFill>
          <a:ln w="19050">
            <a:solidFill>
              <a:schemeClr val="accent1"/>
            </a:solidFill>
          </a:ln>
        </p:spPr>
        <p:txBody>
          <a:bodyPr wrap="square" rtlCol="0">
            <a:spAutoFit/>
          </a:bodyPr>
          <a:p>
            <a:r>
              <a:rPr lang="zh-CN" altLang="en-US" sz="2000" b="1">
                <a:solidFill>
                  <a:schemeClr val="bg1"/>
                </a:solidFill>
                <a:uFillTx/>
                <a:latin typeface="Arial" panose="020B0604020202020204" pitchFamily="34" charset="0"/>
                <a:ea typeface="黑体" panose="02010609060101010101" pitchFamily="49" charset="-122"/>
                <a:sym typeface="Arial" panose="020B0604020202020204" pitchFamily="34" charset="0"/>
              </a:rPr>
              <a:t>近代化</a:t>
            </a:r>
            <a:endParaRPr lang="zh-CN" altLang="en-US" sz="2000" b="1">
              <a:solidFill>
                <a:schemeClr val="bg1"/>
              </a:solidFill>
              <a:uFillTx/>
              <a:latin typeface="Arial" panose="020B0604020202020204" pitchFamily="34" charset="0"/>
              <a:ea typeface="黑体" panose="02010609060101010101" pitchFamily="49" charset="-122"/>
              <a:sym typeface="Arial" panose="020B0604020202020204" pitchFamily="34" charset="0"/>
            </a:endParaRPr>
          </a:p>
        </p:txBody>
      </p:sp>
      <p:sp>
        <p:nvSpPr>
          <p:cNvPr id="140" name="文本框 139"/>
          <p:cNvSpPr txBox="1"/>
          <p:nvPr>
            <p:custDataLst>
              <p:tags r:id="rId22"/>
            </p:custDataLst>
          </p:nvPr>
        </p:nvSpPr>
        <p:spPr>
          <a:xfrm>
            <a:off x="3273425" y="5994400"/>
            <a:ext cx="3105150" cy="614045"/>
          </a:xfrm>
          <a:prstGeom prst="rect">
            <a:avLst/>
          </a:prstGeom>
          <a:solidFill>
            <a:srgbClr val="FFC000"/>
          </a:solidFill>
          <a:ln>
            <a:solidFill>
              <a:srgbClr val="5505F7"/>
            </a:solidFill>
          </a:ln>
        </p:spPr>
        <p:txBody>
          <a:bodyPr wrap="square" rtlCol="0">
            <a:spAutoFit/>
            <a:scene3d>
              <a:camera prst="orthographicFront"/>
              <a:lightRig rig="threePt" dir="t"/>
            </a:scene3d>
          </a:bodyPr>
          <a:p>
            <a:pPr algn="ctr"/>
            <a:r>
              <a:rPr lang="zh-CN" altLang="en-US" b="1">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sym typeface="Arial" panose="020B0604020202020204" pitchFamily="34" charset="0"/>
              </a:rPr>
              <a:t>经济工业化</a:t>
            </a:r>
            <a:endParaRPr lang="zh-CN" altLang="en-US" b="1">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sym typeface="Arial" panose="020B0604020202020204" pitchFamily="34" charset="0"/>
            </a:endParaRPr>
          </a:p>
          <a:p>
            <a:pPr algn="ctr"/>
            <a:r>
              <a:rPr lang="zh-CN" altLang="en-US" sz="1600" b="1">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sym typeface="Arial" panose="020B0604020202020204" pitchFamily="34" charset="0"/>
              </a:rPr>
              <a:t>（洋务运动，民族资本主义）</a:t>
            </a:r>
            <a:endParaRPr lang="zh-CN" altLang="en-US" sz="1600" b="1">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sym typeface="Arial" panose="020B0604020202020204" pitchFamily="34" charset="0"/>
            </a:endParaRPr>
          </a:p>
        </p:txBody>
      </p:sp>
      <p:sp>
        <p:nvSpPr>
          <p:cNvPr id="141" name="文本框 140"/>
          <p:cNvSpPr txBox="1"/>
          <p:nvPr>
            <p:custDataLst>
              <p:tags r:id="rId23"/>
            </p:custDataLst>
          </p:nvPr>
        </p:nvSpPr>
        <p:spPr>
          <a:xfrm>
            <a:off x="7557135" y="5994400"/>
            <a:ext cx="2277110" cy="860425"/>
          </a:xfrm>
          <a:prstGeom prst="rect">
            <a:avLst/>
          </a:prstGeom>
          <a:solidFill>
            <a:srgbClr val="FFC000"/>
          </a:solidFill>
          <a:ln>
            <a:solidFill>
              <a:srgbClr val="5505F7"/>
            </a:solidFill>
          </a:ln>
        </p:spPr>
        <p:txBody>
          <a:bodyPr wrap="square" rtlCol="0">
            <a:spAutoFit/>
            <a:scene3d>
              <a:camera prst="orthographicFront"/>
              <a:lightRig rig="threePt" dir="t"/>
            </a:scene3d>
          </a:bodyPr>
          <a:p>
            <a:pPr algn="ctr"/>
            <a:r>
              <a:rPr lang="zh-CN" altLang="en-US" b="1">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sym typeface="Arial" panose="020B0604020202020204" pitchFamily="34" charset="0"/>
              </a:rPr>
              <a:t>政治民主化</a:t>
            </a:r>
            <a:endParaRPr lang="zh-CN" altLang="en-US" b="1">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sym typeface="Arial" panose="020B0604020202020204" pitchFamily="34" charset="0"/>
            </a:endParaRPr>
          </a:p>
          <a:p>
            <a:pPr algn="ctr"/>
            <a:r>
              <a:rPr lang="zh-CN" altLang="en-US" sz="1600" b="1">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sym typeface="Arial" panose="020B0604020202020204" pitchFamily="34" charset="0"/>
              </a:rPr>
              <a:t>（戊戌变法，预备立宪，辛亥革命</a:t>
            </a:r>
            <a:endParaRPr lang="zh-CN" altLang="en-US" sz="1600" b="1">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sym typeface="Arial" panose="020B0604020202020204" pitchFamily="34" charset="0"/>
            </a:endParaRPr>
          </a:p>
        </p:txBody>
      </p:sp>
      <p:sp>
        <p:nvSpPr>
          <p:cNvPr id="142" name="文本框 141"/>
          <p:cNvSpPr txBox="1"/>
          <p:nvPr>
            <p:custDataLst>
              <p:tags r:id="rId24"/>
            </p:custDataLst>
          </p:nvPr>
        </p:nvSpPr>
        <p:spPr>
          <a:xfrm>
            <a:off x="10439400" y="5994400"/>
            <a:ext cx="1777365" cy="614045"/>
          </a:xfrm>
          <a:prstGeom prst="rect">
            <a:avLst/>
          </a:prstGeom>
          <a:solidFill>
            <a:srgbClr val="FFC000"/>
          </a:solidFill>
          <a:ln>
            <a:solidFill>
              <a:srgbClr val="5505F7"/>
            </a:solidFill>
          </a:ln>
        </p:spPr>
        <p:txBody>
          <a:bodyPr wrap="square" rtlCol="0">
            <a:spAutoFit/>
            <a:scene3d>
              <a:camera prst="orthographicFront"/>
              <a:lightRig rig="threePt" dir="t"/>
            </a:scene3d>
          </a:bodyPr>
          <a:p>
            <a:pPr algn="ctr"/>
            <a:r>
              <a:rPr lang="zh-CN" altLang="en-US" b="1">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sym typeface="Arial" panose="020B0604020202020204" pitchFamily="34" charset="0"/>
              </a:rPr>
              <a:t>思想理性化</a:t>
            </a:r>
            <a:endParaRPr lang="zh-CN" altLang="en-US" b="1">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sym typeface="Arial" panose="020B0604020202020204" pitchFamily="34" charset="0"/>
            </a:endParaRPr>
          </a:p>
          <a:p>
            <a:pPr algn="ctr"/>
            <a:r>
              <a:rPr lang="zh-CN" altLang="en-US" sz="1600" b="1">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sym typeface="Arial" panose="020B0604020202020204" pitchFamily="34" charset="0"/>
              </a:rPr>
              <a:t>（新文化运动）</a:t>
            </a:r>
            <a:endParaRPr lang="zh-CN" altLang="en-US" sz="1600" b="1">
              <a:solidFill>
                <a:schemeClr val="tx1"/>
              </a:solidFill>
              <a:effectLst>
                <a:outerShdw blurRad="38100" dist="19050" dir="2700000" algn="tl" rotWithShape="0">
                  <a:schemeClr val="dk1">
                    <a:alpha val="40000"/>
                  </a:schemeClr>
                </a:outerShdw>
              </a:effectLst>
              <a:latin typeface="Arial" panose="020B0604020202020204" pitchFamily="34" charset="0"/>
              <a:ea typeface="黑体" panose="02010609060101010101" pitchFamily="49" charset="-122"/>
              <a:sym typeface="Arial" panose="020B0604020202020204" pitchFamily="34" charset="0"/>
            </a:endParaRPr>
          </a:p>
        </p:txBody>
      </p:sp>
      <p:sp>
        <p:nvSpPr>
          <p:cNvPr id="144" name="右箭头 143"/>
          <p:cNvSpPr/>
          <p:nvPr/>
        </p:nvSpPr>
        <p:spPr>
          <a:xfrm>
            <a:off x="6430645" y="6297930"/>
            <a:ext cx="1046480" cy="75565"/>
          </a:xfrm>
          <a:prstGeom prst="rightArrow">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5" name="右箭头 144"/>
          <p:cNvSpPr/>
          <p:nvPr/>
        </p:nvSpPr>
        <p:spPr>
          <a:xfrm>
            <a:off x="9900285" y="6297930"/>
            <a:ext cx="455295" cy="75565"/>
          </a:xfrm>
          <a:prstGeom prst="rightArrow">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6" name="文本框 145"/>
          <p:cNvSpPr txBox="1"/>
          <p:nvPr>
            <p:custDataLst>
              <p:tags r:id="rId25"/>
            </p:custDataLst>
          </p:nvPr>
        </p:nvSpPr>
        <p:spPr>
          <a:xfrm>
            <a:off x="-51898" y="2028151"/>
            <a:ext cx="816610" cy="400110"/>
          </a:xfrm>
          <a:prstGeom prst="rect">
            <a:avLst/>
          </a:prstGeom>
          <a:solidFill>
            <a:schemeClr val="tx1"/>
          </a:solidFill>
        </p:spPr>
        <p:style>
          <a:lnRef idx="1">
            <a:schemeClr val="accent3"/>
          </a:lnRef>
          <a:fillRef idx="2">
            <a:schemeClr val="accent3"/>
          </a:fillRef>
          <a:effectRef idx="1">
            <a:schemeClr val="accent3"/>
          </a:effectRef>
          <a:fontRef idx="minor">
            <a:schemeClr val="dk1"/>
          </a:fontRef>
        </p:style>
        <p:txBody>
          <a:bodyPr vert="horz" wrap="square" rtlCol="0">
            <a:spAutoFit/>
          </a:bodyPr>
          <a:p>
            <a:r>
              <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rPr>
              <a:t>中国</a:t>
            </a:r>
            <a:endPar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47" name="文本框 146"/>
          <p:cNvSpPr txBox="1"/>
          <p:nvPr>
            <p:custDataLst>
              <p:tags r:id="rId26"/>
            </p:custDataLst>
          </p:nvPr>
        </p:nvSpPr>
        <p:spPr>
          <a:xfrm>
            <a:off x="-51898" y="1368881"/>
            <a:ext cx="816610" cy="400110"/>
          </a:xfrm>
          <a:prstGeom prst="rect">
            <a:avLst/>
          </a:prstGeom>
          <a:solidFill>
            <a:schemeClr val="tx1"/>
          </a:solidFill>
        </p:spPr>
        <p:style>
          <a:lnRef idx="1">
            <a:schemeClr val="accent3"/>
          </a:lnRef>
          <a:fillRef idx="2">
            <a:schemeClr val="accent3"/>
          </a:fillRef>
          <a:effectRef idx="1">
            <a:schemeClr val="accent3"/>
          </a:effectRef>
          <a:fontRef idx="minor">
            <a:schemeClr val="dk1"/>
          </a:fontRef>
        </p:style>
        <p:txBody>
          <a:bodyPr vert="horz" wrap="square" rtlCol="0">
            <a:spAutoFit/>
          </a:bodyPr>
          <a:p>
            <a:r>
              <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rPr>
              <a:t>世界</a:t>
            </a:r>
            <a:endParaRPr lang="zh-CN" altLang="en-US" sz="2000" b="1">
              <a:solidFill>
                <a:schemeClr val="bg1"/>
              </a:solidFill>
              <a:latin typeface="Arial" panose="020B0604020202020204" pitchFamily="34" charset="0"/>
              <a:ea typeface="黑体" panose="02010609060101010101" pitchFamily="49" charset="-122"/>
              <a:sym typeface="Arial" panose="020B0604020202020204" pitchFamily="34" charset="0"/>
            </a:endParaRPr>
          </a:p>
        </p:txBody>
      </p:sp>
      <p:sp>
        <p:nvSpPr>
          <p:cNvPr id="148" name="Rectangle 8"/>
          <p:cNvSpPr>
            <a:spLocks noChangeArrowheads="1"/>
          </p:cNvSpPr>
          <p:nvPr>
            <p:custDataLst>
              <p:tags r:id="rId27"/>
            </p:custDataLst>
          </p:nvPr>
        </p:nvSpPr>
        <p:spPr bwMode="auto">
          <a:xfrm>
            <a:off x="764540" y="2002790"/>
            <a:ext cx="947420" cy="636905"/>
          </a:xfrm>
          <a:prstGeom prst="roundRect">
            <a:avLst/>
          </a:prstGeom>
          <a:solidFill>
            <a:srgbClr val="FFC000"/>
          </a:solidFill>
          <a:ln w="9525">
            <a:noFill/>
            <a:miter lim="800000"/>
          </a:ln>
          <a:effectLst/>
        </p:spPr>
        <p:txBody>
          <a:bodyPr wrap="square">
            <a:noAutofit/>
          </a:bodyPr>
          <a:p>
            <a:pPr fontAlgn="base">
              <a:spcBef>
                <a:spcPct val="0"/>
              </a:spcBef>
              <a:spcAft>
                <a:spcPct val="0"/>
              </a:spcAft>
              <a:defRPr/>
            </a:pPr>
            <a:r>
              <a:rPr lang="zh-CN" altLang="en-US" b="1">
                <a:solidFill>
                  <a:srgbClr val="000000">
                    <a:lumMod val="95000"/>
                    <a:lumOff val="5000"/>
                  </a:srgb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半殖半封开始</a:t>
            </a:r>
            <a:endParaRPr lang="zh-CN" altLang="en-US" b="1">
              <a:solidFill>
                <a:srgbClr val="000000">
                  <a:lumMod val="95000"/>
                  <a:lumOff val="5000"/>
                </a:srgb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endParaRPr>
          </a:p>
        </p:txBody>
      </p:sp>
      <p:sp>
        <p:nvSpPr>
          <p:cNvPr id="149" name="Rectangle 8"/>
          <p:cNvSpPr>
            <a:spLocks noChangeArrowheads="1"/>
          </p:cNvSpPr>
          <p:nvPr>
            <p:custDataLst>
              <p:tags r:id="rId28"/>
            </p:custDataLst>
          </p:nvPr>
        </p:nvSpPr>
        <p:spPr bwMode="auto">
          <a:xfrm>
            <a:off x="2185670" y="2109470"/>
            <a:ext cx="1667510" cy="408148"/>
          </a:xfrm>
          <a:prstGeom prst="roundRect">
            <a:avLst/>
          </a:prstGeom>
          <a:solidFill>
            <a:srgbClr val="FFC000"/>
          </a:solidFill>
          <a:ln w="9525">
            <a:noFill/>
            <a:miter lim="800000"/>
          </a:ln>
          <a:effectLst/>
        </p:spPr>
        <p:txBody>
          <a:bodyPr wrap="square">
            <a:spAutoFit/>
          </a:bodyPr>
          <a:p>
            <a:pPr fontAlgn="base">
              <a:spcBef>
                <a:spcPct val="0"/>
              </a:spcBef>
              <a:spcAft>
                <a:spcPct val="0"/>
              </a:spcAft>
              <a:defRPr/>
            </a:pPr>
            <a:r>
              <a:rPr lang="zh-CN" altLang="en-US" b="1">
                <a:solidFill>
                  <a:srgbClr val="000000">
                    <a:lumMod val="95000"/>
                    <a:lumOff val="5000"/>
                  </a:srgb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半殖半封深化</a:t>
            </a:r>
            <a:endParaRPr lang="zh-CN" altLang="en-US" b="1">
              <a:solidFill>
                <a:srgbClr val="000000">
                  <a:lumMod val="95000"/>
                  <a:lumOff val="5000"/>
                </a:srgb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endParaRPr>
          </a:p>
        </p:txBody>
      </p:sp>
      <p:sp>
        <p:nvSpPr>
          <p:cNvPr id="150" name="Rectangle 8"/>
          <p:cNvSpPr>
            <a:spLocks noChangeArrowheads="1"/>
          </p:cNvSpPr>
          <p:nvPr>
            <p:custDataLst>
              <p:tags r:id="rId29"/>
            </p:custDataLst>
          </p:nvPr>
        </p:nvSpPr>
        <p:spPr bwMode="auto">
          <a:xfrm>
            <a:off x="6447155" y="2106930"/>
            <a:ext cx="2140585" cy="411066"/>
          </a:xfrm>
          <a:prstGeom prst="roundRect">
            <a:avLst/>
          </a:prstGeom>
          <a:solidFill>
            <a:srgbClr val="FFC000"/>
          </a:solidFill>
          <a:ln w="9525">
            <a:noFill/>
            <a:miter lim="800000"/>
          </a:ln>
          <a:effectLst/>
        </p:spPr>
        <p:txBody>
          <a:bodyPr wrap="square">
            <a:spAutoFit/>
          </a:bodyPr>
          <a:p>
            <a:pPr fontAlgn="base">
              <a:spcBef>
                <a:spcPct val="0"/>
              </a:spcBef>
              <a:spcAft>
                <a:spcPct val="0"/>
              </a:spcAft>
              <a:defRPr/>
            </a:pPr>
            <a:r>
              <a:rPr lang="zh-CN" altLang="en-US" b="1">
                <a:solidFill>
                  <a:srgbClr val="000000">
                    <a:lumMod val="95000"/>
                    <a:lumOff val="5000"/>
                  </a:srgb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半殖半封大大加深</a:t>
            </a:r>
            <a:endParaRPr lang="zh-CN" altLang="en-US" b="1">
              <a:solidFill>
                <a:srgbClr val="000000">
                  <a:lumMod val="95000"/>
                  <a:lumOff val="5000"/>
                </a:srgb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endParaRPr>
          </a:p>
        </p:txBody>
      </p:sp>
      <p:sp>
        <p:nvSpPr>
          <p:cNvPr id="151" name="Rectangle 8"/>
          <p:cNvSpPr>
            <a:spLocks noChangeArrowheads="1"/>
          </p:cNvSpPr>
          <p:nvPr>
            <p:custDataLst>
              <p:tags r:id="rId30"/>
            </p:custDataLst>
          </p:nvPr>
        </p:nvSpPr>
        <p:spPr bwMode="auto">
          <a:xfrm>
            <a:off x="8786495" y="2076450"/>
            <a:ext cx="2190750" cy="411072"/>
          </a:xfrm>
          <a:prstGeom prst="roundRect">
            <a:avLst/>
          </a:prstGeom>
          <a:solidFill>
            <a:srgbClr val="FFC000"/>
          </a:solidFill>
          <a:ln w="9525">
            <a:noFill/>
            <a:miter lim="800000"/>
          </a:ln>
          <a:effectLst/>
        </p:spPr>
        <p:txBody>
          <a:bodyPr wrap="square">
            <a:spAutoFit/>
          </a:bodyPr>
          <a:p>
            <a:pPr fontAlgn="base">
              <a:spcBef>
                <a:spcPct val="0"/>
              </a:spcBef>
              <a:spcAft>
                <a:spcPct val="0"/>
              </a:spcAft>
              <a:defRPr/>
            </a:pPr>
            <a:r>
              <a:rPr lang="zh-CN" altLang="en-US" b="1">
                <a:solidFill>
                  <a:srgbClr val="000000">
                    <a:lumMod val="95000"/>
                    <a:lumOff val="5000"/>
                  </a:srgb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完全沦为半殖半封</a:t>
            </a:r>
            <a:endParaRPr lang="zh-CN" altLang="en-US" b="1">
              <a:solidFill>
                <a:srgbClr val="000000">
                  <a:lumMod val="95000"/>
                  <a:lumOff val="5000"/>
                </a:srgb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endParaRPr>
          </a:p>
        </p:txBody>
      </p:sp>
      <p:sp>
        <p:nvSpPr>
          <p:cNvPr id="152" name="文本框 151"/>
          <p:cNvSpPr txBox="1"/>
          <p:nvPr>
            <p:custDataLst>
              <p:tags r:id="rId31"/>
            </p:custDataLst>
          </p:nvPr>
        </p:nvSpPr>
        <p:spPr>
          <a:xfrm>
            <a:off x="848995" y="1276985"/>
            <a:ext cx="3004820" cy="368300"/>
          </a:xfrm>
          <a:prstGeom prst="rect">
            <a:avLst/>
          </a:prstGeom>
          <a:noFill/>
        </p:spPr>
        <p:txBody>
          <a:bodyPr wrap="none" rtlCol="0">
            <a:spAutoFit/>
          </a:bodyPr>
          <a:p>
            <a:pPr algn="l"/>
            <a:r>
              <a:rPr lang="zh-CN" altLang="en-US" b="1">
                <a:latin typeface="Arial" panose="020B0604020202020204" pitchFamily="34" charset="0"/>
                <a:ea typeface="黑体" panose="02010609060101010101" pitchFamily="49" charset="-122"/>
                <a:sym typeface="Arial" panose="020B0604020202020204" pitchFamily="34" charset="0"/>
              </a:rPr>
              <a:t>工业革命</a:t>
            </a:r>
            <a:r>
              <a:rPr lang="en-US" altLang="zh-CN" b="1">
                <a:latin typeface="Arial" panose="020B0604020202020204" pitchFamily="34" charset="0"/>
                <a:ea typeface="黑体" panose="02010609060101010101" pitchFamily="49" charset="-122"/>
                <a:sym typeface="Arial" panose="020B0604020202020204" pitchFamily="34" charset="0"/>
              </a:rPr>
              <a:t> </a:t>
            </a:r>
            <a:r>
              <a:rPr lang="zh-CN" altLang="en-US" b="1">
                <a:latin typeface="Arial" panose="020B0604020202020204" pitchFamily="34" charset="0"/>
                <a:ea typeface="黑体" panose="02010609060101010101" pitchFamily="49" charset="-122"/>
                <a:sym typeface="Arial" panose="020B0604020202020204" pitchFamily="34" charset="0"/>
              </a:rPr>
              <a:t>自由资本主义时期</a:t>
            </a:r>
            <a:endParaRPr lang="zh-CN" altLang="en-US" b="1">
              <a:latin typeface="Arial" panose="020B0604020202020204" pitchFamily="34" charset="0"/>
              <a:ea typeface="黑体" panose="02010609060101010101" pitchFamily="49" charset="-122"/>
              <a:sym typeface="Arial" panose="020B0604020202020204" pitchFamily="34" charset="0"/>
            </a:endParaRPr>
          </a:p>
        </p:txBody>
      </p:sp>
      <p:sp>
        <p:nvSpPr>
          <p:cNvPr id="153" name="左大括号 152"/>
          <p:cNvSpPr/>
          <p:nvPr>
            <p:custDataLst>
              <p:tags r:id="rId32"/>
            </p:custDataLst>
          </p:nvPr>
        </p:nvSpPr>
        <p:spPr>
          <a:xfrm rot="5400000">
            <a:off x="1812925" y="772160"/>
            <a:ext cx="267335" cy="2195195"/>
          </a:xfrm>
          <a:prstGeom prst="leftBrace">
            <a:avLst>
              <a:gd name="adj1" fmla="val 8333"/>
              <a:gd name="adj2" fmla="val 50013"/>
            </a:avLst>
          </a:prstGeom>
          <a:ln w="28575">
            <a:solidFill>
              <a:srgbClr val="5505F7"/>
            </a:solidFill>
          </a:ln>
        </p:spPr>
        <p:style>
          <a:lnRef idx="2">
            <a:schemeClr val="dk1"/>
          </a:lnRef>
          <a:fillRef idx="0">
            <a:schemeClr val="dk1"/>
          </a:fillRef>
          <a:effectRef idx="1">
            <a:schemeClr val="dk1"/>
          </a:effectRef>
          <a:fontRef idx="minor">
            <a:schemeClr val="tx1"/>
          </a:fontRef>
        </p:style>
        <p:txBody>
          <a:bodyPr rtlCol="0" anchor="ctr"/>
          <a:p>
            <a:pPr algn="ctr"/>
            <a:endParaRPr lang="zh-CN" altLang="en-US" sz="1600">
              <a:solidFill>
                <a:schemeClr val="tx1"/>
              </a:solidFill>
              <a:latin typeface="Arial" panose="020B0604020202020204" pitchFamily="34" charset="0"/>
              <a:ea typeface="黑体" panose="02010609060101010101" pitchFamily="49" charset="-122"/>
              <a:sym typeface="Arial" panose="020B0604020202020204" pitchFamily="34" charset="0"/>
            </a:endParaRPr>
          </a:p>
        </p:txBody>
      </p:sp>
      <p:sp>
        <p:nvSpPr>
          <p:cNvPr id="154" name="左大括号 153"/>
          <p:cNvSpPr/>
          <p:nvPr>
            <p:custDataLst>
              <p:tags r:id="rId33"/>
            </p:custDataLst>
          </p:nvPr>
        </p:nvSpPr>
        <p:spPr>
          <a:xfrm rot="5400000">
            <a:off x="5238115" y="193675"/>
            <a:ext cx="322580" cy="3381375"/>
          </a:xfrm>
          <a:prstGeom prst="leftBrace">
            <a:avLst>
              <a:gd name="adj1" fmla="val 8333"/>
              <a:gd name="adj2" fmla="val 50013"/>
            </a:avLst>
          </a:prstGeom>
          <a:ln w="28575">
            <a:solidFill>
              <a:srgbClr val="5505F7"/>
            </a:solidFill>
          </a:ln>
        </p:spPr>
        <p:style>
          <a:lnRef idx="2">
            <a:schemeClr val="dk1"/>
          </a:lnRef>
          <a:fillRef idx="0">
            <a:schemeClr val="dk1"/>
          </a:fillRef>
          <a:effectRef idx="1">
            <a:schemeClr val="dk1"/>
          </a:effectRef>
          <a:fontRef idx="minor">
            <a:schemeClr val="tx1"/>
          </a:fontRef>
        </p:style>
        <p:txBody>
          <a:bodyPr rtlCol="0" anchor="ctr"/>
          <a:p>
            <a:pPr algn="ctr"/>
            <a:endParaRPr lang="zh-CN" altLang="en-US" sz="1600">
              <a:solidFill>
                <a:schemeClr val="tx1"/>
              </a:solidFill>
              <a:latin typeface="Arial" panose="020B0604020202020204" pitchFamily="34" charset="0"/>
              <a:ea typeface="黑体" panose="02010609060101010101" pitchFamily="49" charset="-122"/>
              <a:sym typeface="Arial" panose="020B0604020202020204" pitchFamily="34" charset="0"/>
            </a:endParaRPr>
          </a:p>
        </p:txBody>
      </p:sp>
      <p:sp>
        <p:nvSpPr>
          <p:cNvPr id="155" name="文本框 154"/>
          <p:cNvSpPr txBox="1"/>
          <p:nvPr>
            <p:custDataLst>
              <p:tags r:id="rId34"/>
            </p:custDataLst>
          </p:nvPr>
        </p:nvSpPr>
        <p:spPr>
          <a:xfrm>
            <a:off x="4655185" y="1276985"/>
            <a:ext cx="1791970" cy="368300"/>
          </a:xfrm>
          <a:prstGeom prst="rect">
            <a:avLst/>
          </a:prstGeom>
          <a:noFill/>
        </p:spPr>
        <p:txBody>
          <a:bodyPr wrap="none" rtlCol="0">
            <a:spAutoFit/>
          </a:bodyPr>
          <a:p>
            <a:pPr algn="l"/>
            <a:r>
              <a:rPr lang="zh-CN" b="1">
                <a:latin typeface="Arial" panose="020B0604020202020204" pitchFamily="34" charset="0"/>
                <a:ea typeface="黑体" panose="02010609060101010101" pitchFamily="49" charset="-122"/>
                <a:sym typeface="Arial" panose="020B0604020202020204" pitchFamily="34" charset="0"/>
              </a:rPr>
              <a:t>第二次工业革命</a:t>
            </a:r>
            <a:endParaRPr lang="zh-CN" b="1">
              <a:latin typeface="Arial" panose="020B0604020202020204" pitchFamily="34" charset="0"/>
              <a:ea typeface="黑体" panose="02010609060101010101" pitchFamily="49" charset="-122"/>
              <a:sym typeface="Arial" panose="020B0604020202020204" pitchFamily="34" charset="0"/>
            </a:endParaRPr>
          </a:p>
        </p:txBody>
      </p:sp>
      <p:sp>
        <p:nvSpPr>
          <p:cNvPr id="157" name="左大括号 156"/>
          <p:cNvSpPr/>
          <p:nvPr>
            <p:custDataLst>
              <p:tags r:id="rId35"/>
            </p:custDataLst>
          </p:nvPr>
        </p:nvSpPr>
        <p:spPr>
          <a:xfrm rot="5400000">
            <a:off x="8325485" y="572135"/>
            <a:ext cx="321945" cy="2538095"/>
          </a:xfrm>
          <a:prstGeom prst="leftBrace">
            <a:avLst>
              <a:gd name="adj1" fmla="val 8333"/>
              <a:gd name="adj2" fmla="val 50013"/>
            </a:avLst>
          </a:prstGeom>
          <a:ln w="28575">
            <a:solidFill>
              <a:srgbClr val="5505F7"/>
            </a:solidFill>
          </a:ln>
        </p:spPr>
        <p:style>
          <a:lnRef idx="2">
            <a:schemeClr val="dk1"/>
          </a:lnRef>
          <a:fillRef idx="0">
            <a:schemeClr val="dk1"/>
          </a:fillRef>
          <a:effectRef idx="1">
            <a:schemeClr val="dk1"/>
          </a:effectRef>
          <a:fontRef idx="minor">
            <a:schemeClr val="tx1"/>
          </a:fontRef>
        </p:style>
        <p:txBody>
          <a:bodyPr rtlCol="0" anchor="ctr"/>
          <a:p>
            <a:pPr algn="ctr"/>
            <a:endParaRPr lang="zh-CN" altLang="en-US" sz="1600">
              <a:solidFill>
                <a:schemeClr val="tx1"/>
              </a:solidFill>
              <a:latin typeface="Arial" panose="020B0604020202020204" pitchFamily="34" charset="0"/>
              <a:ea typeface="黑体" panose="02010609060101010101" pitchFamily="49" charset="-122"/>
              <a:sym typeface="Arial" panose="020B0604020202020204" pitchFamily="34" charset="0"/>
            </a:endParaRPr>
          </a:p>
        </p:txBody>
      </p:sp>
      <p:sp>
        <p:nvSpPr>
          <p:cNvPr id="158" name="文本框 157"/>
          <p:cNvSpPr txBox="1"/>
          <p:nvPr>
            <p:custDataLst>
              <p:tags r:id="rId36"/>
            </p:custDataLst>
          </p:nvPr>
        </p:nvSpPr>
        <p:spPr>
          <a:xfrm>
            <a:off x="7090410" y="1276985"/>
            <a:ext cx="3234690" cy="368300"/>
          </a:xfrm>
          <a:prstGeom prst="rect">
            <a:avLst/>
          </a:prstGeom>
          <a:noFill/>
        </p:spPr>
        <p:txBody>
          <a:bodyPr wrap="none" rtlCol="0">
            <a:spAutoFit/>
          </a:bodyPr>
          <a:p>
            <a:pPr algn="l"/>
            <a:r>
              <a:rPr lang="zh-CN" b="1">
                <a:latin typeface="Arial" panose="020B0604020202020204" pitchFamily="34" charset="0"/>
                <a:ea typeface="黑体" panose="02010609060101010101" pitchFamily="49" charset="-122"/>
                <a:sym typeface="Arial" panose="020B0604020202020204" pitchFamily="34" charset="0"/>
              </a:rPr>
              <a:t>向垄断帝国主义过渡</a:t>
            </a:r>
            <a:r>
              <a:rPr lang="en-US" altLang="zh-CN" b="1">
                <a:latin typeface="Arial" panose="020B0604020202020204" pitchFamily="34" charset="0"/>
                <a:ea typeface="黑体" panose="02010609060101010101" pitchFamily="49" charset="-122"/>
                <a:sym typeface="Arial" panose="020B0604020202020204" pitchFamily="34" charset="0"/>
              </a:rPr>
              <a:t> </a:t>
            </a:r>
            <a:r>
              <a:rPr lang="zh-CN" altLang="en-US" b="1">
                <a:latin typeface="Arial" panose="020B0604020202020204" pitchFamily="34" charset="0"/>
                <a:ea typeface="黑体" panose="02010609060101010101" pitchFamily="49" charset="-122"/>
                <a:sym typeface="Arial" panose="020B0604020202020204" pitchFamily="34" charset="0"/>
              </a:rPr>
              <a:t>瓜分世界</a:t>
            </a:r>
            <a:endParaRPr lang="zh-CN" altLang="en-US" b="1">
              <a:latin typeface="Arial" panose="020B0604020202020204" pitchFamily="34" charset="0"/>
              <a:ea typeface="黑体" panose="02010609060101010101" pitchFamily="49" charset="-122"/>
              <a:sym typeface="Arial" panose="020B0604020202020204" pitchFamily="34" charset="0"/>
            </a:endParaRPr>
          </a:p>
        </p:txBody>
      </p:sp>
      <p:sp>
        <p:nvSpPr>
          <p:cNvPr id="159" name="左大括号 158"/>
          <p:cNvSpPr/>
          <p:nvPr>
            <p:custDataLst>
              <p:tags r:id="rId37"/>
            </p:custDataLst>
          </p:nvPr>
        </p:nvSpPr>
        <p:spPr>
          <a:xfrm rot="5400000">
            <a:off x="11821160" y="1421765"/>
            <a:ext cx="279400" cy="880745"/>
          </a:xfrm>
          <a:prstGeom prst="leftBrace">
            <a:avLst>
              <a:gd name="adj1" fmla="val 8333"/>
              <a:gd name="adj2" fmla="val 50013"/>
            </a:avLst>
          </a:prstGeom>
          <a:ln w="28575">
            <a:solidFill>
              <a:srgbClr val="5505F7"/>
            </a:solidFill>
          </a:ln>
        </p:spPr>
        <p:style>
          <a:lnRef idx="2">
            <a:schemeClr val="dk1"/>
          </a:lnRef>
          <a:fillRef idx="0">
            <a:schemeClr val="dk1"/>
          </a:fillRef>
          <a:effectRef idx="1">
            <a:schemeClr val="dk1"/>
          </a:effectRef>
          <a:fontRef idx="minor">
            <a:schemeClr val="tx1"/>
          </a:fontRef>
        </p:style>
        <p:txBody>
          <a:bodyPr rtlCol="0" anchor="ctr"/>
          <a:p>
            <a:pPr algn="ctr"/>
            <a:endParaRPr lang="zh-CN" altLang="en-US" sz="1600">
              <a:solidFill>
                <a:schemeClr val="tx1"/>
              </a:solidFill>
              <a:latin typeface="Arial" panose="020B0604020202020204" pitchFamily="34" charset="0"/>
              <a:ea typeface="黑体" panose="02010609060101010101" pitchFamily="49" charset="-122"/>
              <a:sym typeface="Arial" panose="020B0604020202020204" pitchFamily="34" charset="0"/>
            </a:endParaRPr>
          </a:p>
        </p:txBody>
      </p:sp>
      <p:sp>
        <p:nvSpPr>
          <p:cNvPr id="160" name="文本框 159"/>
          <p:cNvSpPr txBox="1"/>
          <p:nvPr>
            <p:custDataLst>
              <p:tags r:id="rId38"/>
            </p:custDataLst>
          </p:nvPr>
        </p:nvSpPr>
        <p:spPr>
          <a:xfrm>
            <a:off x="11520805" y="1276985"/>
            <a:ext cx="642620" cy="368300"/>
          </a:xfrm>
          <a:prstGeom prst="rect">
            <a:avLst/>
          </a:prstGeom>
          <a:noFill/>
        </p:spPr>
        <p:txBody>
          <a:bodyPr wrap="none" rtlCol="0">
            <a:spAutoFit/>
          </a:bodyPr>
          <a:p>
            <a:pPr algn="l"/>
            <a:r>
              <a:rPr lang="zh-CN" b="1">
                <a:latin typeface="Arial" panose="020B0604020202020204" pitchFamily="34" charset="0"/>
                <a:ea typeface="黑体" panose="02010609060101010101" pitchFamily="49" charset="-122"/>
                <a:sym typeface="Arial" panose="020B0604020202020204" pitchFamily="34" charset="0"/>
              </a:rPr>
              <a:t>一战</a:t>
            </a:r>
            <a:endParaRPr lang="zh-CN" b="1">
              <a:latin typeface="Arial" panose="020B0604020202020204" pitchFamily="34" charset="0"/>
              <a:ea typeface="黑体" panose="02010609060101010101" pitchFamily="49" charset="-122"/>
              <a:sym typeface="Arial" panose="020B0604020202020204" pitchFamily="34" charset="0"/>
            </a:endParaRPr>
          </a:p>
        </p:txBody>
      </p:sp>
      <p:sp>
        <p:nvSpPr>
          <p:cNvPr id="2" name="Rectangle 8"/>
          <p:cNvSpPr>
            <a:spLocks noChangeArrowheads="1"/>
          </p:cNvSpPr>
          <p:nvPr>
            <p:custDataLst>
              <p:tags r:id="rId39"/>
            </p:custDataLst>
          </p:nvPr>
        </p:nvSpPr>
        <p:spPr bwMode="auto">
          <a:xfrm>
            <a:off x="4650740" y="2078990"/>
            <a:ext cx="1677035" cy="408148"/>
          </a:xfrm>
          <a:prstGeom prst="roundRect">
            <a:avLst/>
          </a:prstGeom>
          <a:solidFill>
            <a:srgbClr val="FFC000"/>
          </a:solidFill>
          <a:ln w="9525">
            <a:noFill/>
            <a:miter lim="800000"/>
          </a:ln>
          <a:effectLst/>
        </p:spPr>
        <p:txBody>
          <a:bodyPr wrap="square">
            <a:spAutoFit/>
          </a:bodyPr>
          <a:p>
            <a:pPr fontAlgn="base">
              <a:spcBef>
                <a:spcPct val="0"/>
              </a:spcBef>
              <a:spcAft>
                <a:spcPct val="0"/>
              </a:spcAft>
              <a:defRPr/>
            </a:pPr>
            <a:r>
              <a:rPr lang="zh-CN" altLang="en-US" b="1">
                <a:solidFill>
                  <a:srgbClr val="000000">
                    <a:lumMod val="95000"/>
                    <a:lumOff val="5000"/>
                  </a:srgb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边疆危机</a:t>
            </a:r>
            <a:r>
              <a:rPr lang="zh-CN" altLang="en-US" b="1">
                <a:solidFill>
                  <a:srgbClr val="000000">
                    <a:lumMod val="95000"/>
                    <a:lumOff val="5000"/>
                  </a:srgb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rPr>
              <a:t>加剧</a:t>
            </a:r>
            <a:endParaRPr lang="zh-CN" altLang="en-US" b="1">
              <a:solidFill>
                <a:srgbClr val="000000">
                  <a:lumMod val="95000"/>
                  <a:lumOff val="5000"/>
                </a:srgbClr>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linds(horizontal)">
                                      <p:cBhvr>
                                        <p:cTn id="7" dur="500"/>
                                        <p:tgtEl>
                                          <p:spTgt spid="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8"/>
                                        </p:tgtEl>
                                        <p:attrNameLst>
                                          <p:attrName>style.visibility</p:attrName>
                                        </p:attrNameLst>
                                      </p:cBhvr>
                                      <p:to>
                                        <p:strVal val="visible"/>
                                      </p:to>
                                    </p:set>
                                    <p:animEffect transition="in" filter="blinds(horizontal)">
                                      <p:cBhvr>
                                        <p:cTn id="10" dur="500"/>
                                        <p:tgtEl>
                                          <p:spTgt spid="1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linds(horizontal)">
                                      <p:cBhvr>
                                        <p:cTn id="15" dur="500"/>
                                        <p:tgtEl>
                                          <p:spTgt spid="9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linds(horizontal)">
                                      <p:cBhvr>
                                        <p:cTn id="18" dur="500"/>
                                        <p:tgtEl>
                                          <p:spTgt spid="14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blinds(horizontal)">
                                      <p:cBhvr>
                                        <p:cTn id="23" dur="500"/>
                                        <p:tgtEl>
                                          <p:spTgt spid="9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blinds(horizontal)">
                                      <p:cBhvr>
                                        <p:cTn id="31" dur="500"/>
                                        <p:tgtEl>
                                          <p:spTgt spid="9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0"/>
                                        </p:tgtEl>
                                        <p:attrNameLst>
                                          <p:attrName>style.visibility</p:attrName>
                                        </p:attrNameLst>
                                      </p:cBhvr>
                                      <p:to>
                                        <p:strVal val="visible"/>
                                      </p:to>
                                    </p:set>
                                    <p:animEffect transition="in" filter="blinds(horizontal)">
                                      <p:cBhvr>
                                        <p:cTn id="34" dur="500"/>
                                        <p:tgtEl>
                                          <p:spTgt spid="15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blinds(horizontal)">
                                      <p:cBhvr>
                                        <p:cTn id="39" dur="500"/>
                                        <p:tgtEl>
                                          <p:spTgt spid="11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blinds(horizontal)">
                                      <p:cBhvr>
                                        <p:cTn id="42" dur="500"/>
                                        <p:tgtEl>
                                          <p:spTgt spid="15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3"/>
                                        </p:tgtEl>
                                        <p:attrNameLst>
                                          <p:attrName>style.visibility</p:attrName>
                                        </p:attrNameLst>
                                      </p:cBhvr>
                                      <p:to>
                                        <p:strVal val="visible"/>
                                      </p:to>
                                    </p:set>
                                    <p:animEffect transition="in" filter="blinds(horizontal)">
                                      <p:cBhvr>
                                        <p:cTn id="47" dur="500"/>
                                        <p:tgtEl>
                                          <p:spTgt spid="13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34"/>
                                        </p:tgtEl>
                                        <p:attrNameLst>
                                          <p:attrName>style.visibility</p:attrName>
                                        </p:attrNameLst>
                                      </p:cBhvr>
                                      <p:to>
                                        <p:strVal val="visible"/>
                                      </p:to>
                                    </p:set>
                                    <p:animEffect transition="in" filter="blinds(horizontal)">
                                      <p:cBhvr>
                                        <p:cTn id="50" dur="500"/>
                                        <p:tgtEl>
                                          <p:spTgt spid="13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35"/>
                                        </p:tgtEl>
                                        <p:attrNameLst>
                                          <p:attrName>style.visibility</p:attrName>
                                        </p:attrNameLst>
                                      </p:cBhvr>
                                      <p:to>
                                        <p:strVal val="visible"/>
                                      </p:to>
                                    </p:set>
                                    <p:animEffect transition="in" filter="blinds(horizontal)">
                                      <p:cBhvr>
                                        <p:cTn id="53" dur="500"/>
                                        <p:tgtEl>
                                          <p:spTgt spid="13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37"/>
                                        </p:tgtEl>
                                        <p:attrNameLst>
                                          <p:attrName>style.visibility</p:attrName>
                                        </p:attrNameLst>
                                      </p:cBhvr>
                                      <p:to>
                                        <p:strVal val="visible"/>
                                      </p:to>
                                    </p:set>
                                    <p:animEffect transition="in" filter="blinds(horizontal)">
                                      <p:cBhvr>
                                        <p:cTn id="56" dur="500"/>
                                        <p:tgtEl>
                                          <p:spTgt spid="137"/>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36"/>
                                        </p:tgtEl>
                                        <p:attrNameLst>
                                          <p:attrName>style.visibility</p:attrName>
                                        </p:attrNameLst>
                                      </p:cBhvr>
                                      <p:to>
                                        <p:strVal val="visible"/>
                                      </p:to>
                                    </p:set>
                                    <p:animEffect transition="in" filter="blinds(horizontal)">
                                      <p:cBhvr>
                                        <p:cTn id="59" dur="500"/>
                                        <p:tgtEl>
                                          <p:spTgt spid="13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blinds(horizontal)">
                                      <p:cBhvr>
                                        <p:cTn id="62" dur="500"/>
                                        <p:tgtEl>
                                          <p:spTgt spid="13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blinds(horizontal)">
                                      <p:cBhvr>
                                        <p:cTn id="67" dur="500"/>
                                        <p:tgtEl>
                                          <p:spTgt spid="1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blinds(horizontal)">
                                      <p:cBhvr>
                                        <p:cTn id="72" dur="500"/>
                                        <p:tgtEl>
                                          <p:spTgt spid="12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2"/>
                                        </p:tgtEl>
                                        <p:attrNameLst>
                                          <p:attrName>style.visibility</p:attrName>
                                        </p:attrNameLst>
                                      </p:cBhvr>
                                      <p:to>
                                        <p:strVal val="visible"/>
                                      </p:to>
                                    </p:set>
                                    <p:animEffect transition="in" filter="blinds(horizontal)">
                                      <p:cBhvr>
                                        <p:cTn id="77" dur="500"/>
                                        <p:tgtEl>
                                          <p:spTgt spid="12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23"/>
                                        </p:tgtEl>
                                        <p:attrNameLst>
                                          <p:attrName>style.visibility</p:attrName>
                                        </p:attrNameLst>
                                      </p:cBhvr>
                                      <p:to>
                                        <p:strVal val="visible"/>
                                      </p:to>
                                    </p:set>
                                    <p:animEffect transition="in" filter="blinds(horizontal)">
                                      <p:cBhvr>
                                        <p:cTn id="82" dur="500"/>
                                        <p:tgtEl>
                                          <p:spTgt spid="12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blinds(horizontal)">
                                      <p:cBhvr>
                                        <p:cTn id="87" dur="500"/>
                                        <p:tgtEl>
                                          <p:spTgt spid="12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25"/>
                                        </p:tgtEl>
                                        <p:attrNameLst>
                                          <p:attrName>style.visibility</p:attrName>
                                        </p:attrNameLst>
                                      </p:cBhvr>
                                      <p:to>
                                        <p:strVal val="visible"/>
                                      </p:to>
                                    </p:set>
                                    <p:animEffect transition="in" filter="blinds(horizontal)">
                                      <p:cBhvr>
                                        <p:cTn id="92" dur="500"/>
                                        <p:tgtEl>
                                          <p:spTgt spid="12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29"/>
                                        </p:tgtEl>
                                        <p:attrNameLst>
                                          <p:attrName>style.visibility</p:attrName>
                                        </p:attrNameLst>
                                      </p:cBhvr>
                                      <p:to>
                                        <p:strVal val="visible"/>
                                      </p:to>
                                    </p:set>
                                    <p:animEffect transition="in" filter="blinds(horizontal)">
                                      <p:cBhvr>
                                        <p:cTn id="97" dur="500"/>
                                        <p:tgtEl>
                                          <p:spTgt spid="12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40"/>
                                        </p:tgtEl>
                                        <p:attrNameLst>
                                          <p:attrName>style.visibility</p:attrName>
                                        </p:attrNameLst>
                                      </p:cBhvr>
                                      <p:to>
                                        <p:strVal val="visible"/>
                                      </p:to>
                                    </p:set>
                                    <p:animEffect transition="in" filter="blinds(horizontal)">
                                      <p:cBhvr>
                                        <p:cTn id="102" dur="500"/>
                                        <p:tgtEl>
                                          <p:spTgt spid="140"/>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44"/>
                                        </p:tgtEl>
                                        <p:attrNameLst>
                                          <p:attrName>style.visibility</p:attrName>
                                        </p:attrNameLst>
                                      </p:cBhvr>
                                      <p:to>
                                        <p:strVal val="visible"/>
                                      </p:to>
                                    </p:set>
                                    <p:animEffect transition="in" filter="blinds(horizontal)">
                                      <p:cBhvr>
                                        <p:cTn id="107" dur="500"/>
                                        <p:tgtEl>
                                          <p:spTgt spid="144"/>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41"/>
                                        </p:tgtEl>
                                        <p:attrNameLst>
                                          <p:attrName>style.visibility</p:attrName>
                                        </p:attrNameLst>
                                      </p:cBhvr>
                                      <p:to>
                                        <p:strVal val="visible"/>
                                      </p:to>
                                    </p:set>
                                    <p:animEffect transition="in" filter="blinds(horizontal)">
                                      <p:cBhvr>
                                        <p:cTn id="110" dur="500"/>
                                        <p:tgtEl>
                                          <p:spTgt spid="14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45"/>
                                        </p:tgtEl>
                                        <p:attrNameLst>
                                          <p:attrName>style.visibility</p:attrName>
                                        </p:attrNameLst>
                                      </p:cBhvr>
                                      <p:to>
                                        <p:strVal val="visible"/>
                                      </p:to>
                                    </p:set>
                                    <p:animEffect transition="in" filter="blinds(horizontal)">
                                      <p:cBhvr>
                                        <p:cTn id="115" dur="500"/>
                                        <p:tgtEl>
                                          <p:spTgt spid="145"/>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42"/>
                                        </p:tgtEl>
                                        <p:attrNameLst>
                                          <p:attrName>style.visibility</p:attrName>
                                        </p:attrNameLst>
                                      </p:cBhvr>
                                      <p:to>
                                        <p:strVal val="visible"/>
                                      </p:to>
                                    </p:set>
                                    <p:animEffect transition="in" filter="blinds(horizontal)">
                                      <p:cBhvr>
                                        <p:cTn id="118" dur="500"/>
                                        <p:tgtEl>
                                          <p:spTgt spid="142"/>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153"/>
                                        </p:tgtEl>
                                        <p:attrNameLst>
                                          <p:attrName>style.visibility</p:attrName>
                                        </p:attrNameLst>
                                      </p:cBhvr>
                                      <p:to>
                                        <p:strVal val="visible"/>
                                      </p:to>
                                    </p:set>
                                    <p:animEffect transition="in" filter="blinds(horizontal)">
                                      <p:cBhvr>
                                        <p:cTn id="123" dur="500"/>
                                        <p:tgtEl>
                                          <p:spTgt spid="153"/>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152"/>
                                        </p:tgtEl>
                                        <p:attrNameLst>
                                          <p:attrName>style.visibility</p:attrName>
                                        </p:attrNameLst>
                                      </p:cBhvr>
                                      <p:to>
                                        <p:strVal val="visible"/>
                                      </p:to>
                                    </p:set>
                                    <p:animEffect transition="in" filter="blinds(horizontal)">
                                      <p:cBhvr>
                                        <p:cTn id="126" dur="500"/>
                                        <p:tgtEl>
                                          <p:spTgt spid="152"/>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154"/>
                                        </p:tgtEl>
                                        <p:attrNameLst>
                                          <p:attrName>style.visibility</p:attrName>
                                        </p:attrNameLst>
                                      </p:cBhvr>
                                      <p:to>
                                        <p:strVal val="visible"/>
                                      </p:to>
                                    </p:set>
                                    <p:animEffect transition="in" filter="blinds(horizontal)">
                                      <p:cBhvr>
                                        <p:cTn id="131" dur="500"/>
                                        <p:tgtEl>
                                          <p:spTgt spid="154"/>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155"/>
                                        </p:tgtEl>
                                        <p:attrNameLst>
                                          <p:attrName>style.visibility</p:attrName>
                                        </p:attrNameLst>
                                      </p:cBhvr>
                                      <p:to>
                                        <p:strVal val="visible"/>
                                      </p:to>
                                    </p:set>
                                    <p:animEffect transition="in" filter="blinds(horizontal)">
                                      <p:cBhvr>
                                        <p:cTn id="134" dur="500"/>
                                        <p:tgtEl>
                                          <p:spTgt spid="155"/>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157"/>
                                        </p:tgtEl>
                                        <p:attrNameLst>
                                          <p:attrName>style.visibility</p:attrName>
                                        </p:attrNameLst>
                                      </p:cBhvr>
                                      <p:to>
                                        <p:strVal val="visible"/>
                                      </p:to>
                                    </p:set>
                                    <p:animEffect transition="in" filter="blinds(horizontal)">
                                      <p:cBhvr>
                                        <p:cTn id="139" dur="500"/>
                                        <p:tgtEl>
                                          <p:spTgt spid="157"/>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blinds(horizontal)">
                                      <p:cBhvr>
                                        <p:cTn id="142" dur="500"/>
                                        <p:tgtEl>
                                          <p:spTgt spid="158"/>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159"/>
                                        </p:tgtEl>
                                        <p:attrNameLst>
                                          <p:attrName>style.visibility</p:attrName>
                                        </p:attrNameLst>
                                      </p:cBhvr>
                                      <p:to>
                                        <p:strVal val="visible"/>
                                      </p:to>
                                    </p:set>
                                    <p:animEffect transition="in" filter="blinds(horizontal)">
                                      <p:cBhvr>
                                        <p:cTn id="147" dur="500"/>
                                        <p:tgtEl>
                                          <p:spTgt spid="159"/>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160"/>
                                        </p:tgtEl>
                                        <p:attrNameLst>
                                          <p:attrName>style.visibility</p:attrName>
                                        </p:attrNameLst>
                                      </p:cBhvr>
                                      <p:to>
                                        <p:strVal val="visible"/>
                                      </p:to>
                                    </p:set>
                                    <p:animEffect transition="in" filter="blinds(horizontal)">
                                      <p:cBhvr>
                                        <p:cTn id="150"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ldLvl="0" animBg="1"/>
      <p:bldP spid="148" grpId="0" bldLvl="0" animBg="1"/>
      <p:bldP spid="91" grpId="1" animBg="1"/>
      <p:bldP spid="148" grpId="1" animBg="1"/>
      <p:bldP spid="95" grpId="0" bldLvl="0" animBg="1"/>
      <p:bldP spid="149" grpId="0" bldLvl="0" animBg="1"/>
      <p:bldP spid="95" grpId="1" animBg="1"/>
      <p:bldP spid="149" grpId="1" animBg="1"/>
      <p:bldP spid="96" grpId="0" bldLvl="0" animBg="1"/>
      <p:bldP spid="96" grpId="1" animBg="1"/>
      <p:bldP spid="97" grpId="0" bldLvl="0" animBg="1"/>
      <p:bldP spid="150" grpId="0" bldLvl="0" animBg="1"/>
      <p:bldP spid="97" grpId="1" animBg="1"/>
      <p:bldP spid="150" grpId="1" animBg="1"/>
      <p:bldP spid="115" grpId="0" bldLvl="0" animBg="1"/>
      <p:bldP spid="151" grpId="0" bldLvl="0" animBg="1"/>
      <p:bldP spid="115" grpId="1" animBg="1"/>
      <p:bldP spid="151" grpId="1" animBg="1"/>
      <p:bldP spid="133" grpId="0" bldLvl="0" animBg="1"/>
      <p:bldP spid="134" grpId="0" bldLvl="0" animBg="1"/>
      <p:bldP spid="135" grpId="0" bldLvl="0" animBg="1"/>
      <p:bldP spid="137" grpId="0" bldLvl="0" animBg="1"/>
      <p:bldP spid="136" grpId="0" bldLvl="0" animBg="1"/>
      <p:bldP spid="138" grpId="0" bldLvl="0" animBg="1"/>
      <p:bldP spid="133" grpId="1" animBg="1"/>
      <p:bldP spid="134" grpId="1" animBg="1"/>
      <p:bldP spid="135" grpId="1" animBg="1"/>
      <p:bldP spid="137" grpId="1" animBg="1"/>
      <p:bldP spid="136" grpId="1" animBg="1"/>
      <p:bldP spid="138" grpId="1" animBg="1"/>
      <p:bldP spid="118" grpId="0" bldLvl="0" animBg="1"/>
      <p:bldP spid="118" grpId="1" animBg="1"/>
      <p:bldP spid="121" grpId="0" bldLvl="0" animBg="1"/>
      <p:bldP spid="121" grpId="1" animBg="1"/>
      <p:bldP spid="122" grpId="0" bldLvl="0" animBg="1"/>
      <p:bldP spid="122" grpId="1" animBg="1"/>
      <p:bldP spid="123" grpId="0" bldLvl="0" animBg="1"/>
      <p:bldP spid="123" grpId="1" animBg="1"/>
      <p:bldP spid="124" grpId="0" bldLvl="0" animBg="1"/>
      <p:bldP spid="124" grpId="1" animBg="1"/>
      <p:bldP spid="125" grpId="0" bldLvl="0" animBg="1"/>
      <p:bldP spid="125" grpId="1" animBg="1"/>
      <p:bldP spid="129" grpId="0" bldLvl="0" animBg="1"/>
      <p:bldP spid="129" grpId="1" animBg="1"/>
      <p:bldP spid="140" grpId="0" bldLvl="0" animBg="1"/>
      <p:bldP spid="140" grpId="1" animBg="1"/>
      <p:bldP spid="144" grpId="0" bldLvl="0" animBg="1"/>
      <p:bldP spid="141" grpId="0" bldLvl="0" animBg="1"/>
      <p:bldP spid="144" grpId="1" animBg="1"/>
      <p:bldP spid="141" grpId="1" animBg="1"/>
      <p:bldP spid="145" grpId="0" bldLvl="0" animBg="1"/>
      <p:bldP spid="142" grpId="0" bldLvl="0" animBg="1"/>
      <p:bldP spid="145" grpId="1" animBg="1"/>
      <p:bldP spid="142" grpId="1" animBg="1"/>
      <p:bldP spid="153" grpId="0" bldLvl="0" animBg="1"/>
      <p:bldP spid="152" grpId="0"/>
      <p:bldP spid="153" grpId="1" animBg="1"/>
      <p:bldP spid="152" grpId="1"/>
      <p:bldP spid="154" grpId="0" bldLvl="0" animBg="1"/>
      <p:bldP spid="155" grpId="0"/>
      <p:bldP spid="154" grpId="1" animBg="1"/>
      <p:bldP spid="155" grpId="1"/>
      <p:bldP spid="157" grpId="0" bldLvl="0" animBg="1"/>
      <p:bldP spid="158" grpId="0"/>
      <p:bldP spid="157" grpId="1" animBg="1"/>
      <p:bldP spid="158" grpId="1"/>
      <p:bldP spid="159" grpId="0" bldLvl="0" animBg="1"/>
      <p:bldP spid="160" grpId="0"/>
      <p:bldP spid="159" grpId="1" animBg="1"/>
      <p:bldP spid="160" grpId="1"/>
      <p:bldP spid="2" grpId="0" bldLvl="0" animBg="1"/>
      <p:bldP spid="2" grpId="1" animBg="1"/>
    </p:bldLst>
  </p:timing>
</p:sld>
</file>

<file path=ppt/slides/slide5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文本框 52225"/>
          <p:cNvSpPr txBox="1">
            <a:spLocks noChangeArrowheads="1"/>
          </p:cNvSpPr>
          <p:nvPr/>
        </p:nvSpPr>
        <p:spPr bwMode="auto">
          <a:xfrm>
            <a:off x="2324100" y="1219201"/>
            <a:ext cx="1295400" cy="46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3200">
                <a:solidFill>
                  <a:schemeClr val="tx1"/>
                </a:solidFill>
                <a:latin typeface="Arial" panose="020B0604020202020204" pitchFamily="34" charset="0"/>
                <a:ea typeface="宋体" panose="02010600030101010101" pitchFamily="2" charset="-122"/>
              </a:defRPr>
            </a:lvl2pPr>
            <a:lvl3pPr>
              <a:defRPr sz="3200">
                <a:solidFill>
                  <a:schemeClr val="tx1"/>
                </a:solidFill>
                <a:latin typeface="Arial" panose="020B0604020202020204" pitchFamily="34" charset="0"/>
                <a:ea typeface="宋体" panose="02010600030101010101" pitchFamily="2" charset="-122"/>
              </a:defRPr>
            </a:lvl3pPr>
            <a:lvl4pPr>
              <a:defRPr sz="3200">
                <a:solidFill>
                  <a:schemeClr val="tx1"/>
                </a:solidFill>
                <a:latin typeface="Arial" panose="020B0604020202020204" pitchFamily="34" charset="0"/>
                <a:ea typeface="宋体" panose="02010600030101010101" pitchFamily="2" charset="-122"/>
              </a:defRPr>
            </a:lvl4pPr>
            <a:lvl5pPr>
              <a:defRPr sz="32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 typeface="Arial" panose="020B0604020202020204" pitchFamily="34" charset="0"/>
              <a:buNone/>
            </a:pPr>
            <a:endParaRPr lang="zh-CN" altLang="zh-CN" sz="2400">
              <a:solidFill>
                <a:srgbClr val="000000"/>
              </a:solidFill>
              <a:latin typeface="Times New Roman" panose="02020603050405020304" pitchFamily="18" charset="0"/>
            </a:endParaRPr>
          </a:p>
        </p:txBody>
      </p:sp>
      <p:sp>
        <p:nvSpPr>
          <p:cNvPr id="52227" name="文本框 52226"/>
          <p:cNvSpPr txBox="1">
            <a:spLocks noChangeArrowheads="1"/>
          </p:cNvSpPr>
          <p:nvPr/>
        </p:nvSpPr>
        <p:spPr bwMode="auto">
          <a:xfrm>
            <a:off x="791845" y="1678940"/>
            <a:ext cx="1416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a:defRPr sz="3200">
                <a:solidFill>
                  <a:schemeClr val="tx1"/>
                </a:solidFill>
                <a:latin typeface="Arial" panose="020B0604020202020204" pitchFamily="34" charset="0"/>
                <a:ea typeface="宋体" panose="02010600030101010101" pitchFamily="2" charset="-122"/>
              </a:defRPr>
            </a:lvl2pPr>
            <a:lvl3pPr>
              <a:defRPr sz="3200">
                <a:solidFill>
                  <a:schemeClr val="tx1"/>
                </a:solidFill>
                <a:latin typeface="Arial" panose="020B0604020202020204" pitchFamily="34" charset="0"/>
                <a:ea typeface="宋体" panose="02010600030101010101" pitchFamily="2" charset="-122"/>
              </a:defRPr>
            </a:lvl3pPr>
            <a:lvl4pPr>
              <a:defRPr sz="3200">
                <a:solidFill>
                  <a:schemeClr val="tx1"/>
                </a:solidFill>
                <a:latin typeface="Arial" panose="020B0604020202020204" pitchFamily="34" charset="0"/>
                <a:ea typeface="宋体" panose="02010600030101010101" pitchFamily="2" charset="-122"/>
              </a:defRPr>
            </a:lvl4pPr>
            <a:lvl5pPr>
              <a:defRPr sz="32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 typeface="Arial" panose="020B0604020202020204" pitchFamily="34" charset="0"/>
              <a:buNone/>
            </a:pPr>
            <a:r>
              <a:rPr lang="en-US" altLang="zh-CN" sz="2800" b="1">
                <a:solidFill>
                  <a:srgbClr val="000000"/>
                </a:solidFill>
                <a:latin typeface="黑体" panose="02010609060101010101" pitchFamily="49" charset="-122"/>
                <a:ea typeface="黑体" panose="02010609060101010101" pitchFamily="49" charset="-122"/>
              </a:rPr>
              <a:t>1.</a:t>
            </a:r>
            <a:r>
              <a:rPr lang="zh-CN" altLang="en-US" sz="2800" b="1">
                <a:solidFill>
                  <a:srgbClr val="000000"/>
                </a:solidFill>
                <a:latin typeface="黑体" panose="02010609060101010101" pitchFamily="49" charset="-122"/>
                <a:ea typeface="黑体" panose="02010609060101010101" pitchFamily="49" charset="-122"/>
              </a:rPr>
              <a:t>经济：</a:t>
            </a:r>
            <a:endParaRPr lang="zh-CN" altLang="en-US" sz="2800" b="1">
              <a:solidFill>
                <a:srgbClr val="000000"/>
              </a:solidFill>
              <a:latin typeface="黑体" panose="02010609060101010101" pitchFamily="49" charset="-122"/>
              <a:ea typeface="黑体" panose="02010609060101010101" pitchFamily="49" charset="-122"/>
            </a:endParaRPr>
          </a:p>
        </p:txBody>
      </p:sp>
      <p:sp>
        <p:nvSpPr>
          <p:cNvPr id="52228" name="文本框 52227"/>
          <p:cNvSpPr txBox="1">
            <a:spLocks noChangeArrowheads="1"/>
          </p:cNvSpPr>
          <p:nvPr/>
        </p:nvSpPr>
        <p:spPr bwMode="auto">
          <a:xfrm>
            <a:off x="791845" y="2574925"/>
            <a:ext cx="13030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a:defRPr sz="3200">
                <a:solidFill>
                  <a:schemeClr val="tx1"/>
                </a:solidFill>
                <a:latin typeface="Arial" panose="020B0604020202020204" pitchFamily="34" charset="0"/>
                <a:ea typeface="宋体" panose="02010600030101010101" pitchFamily="2" charset="-122"/>
              </a:defRPr>
            </a:lvl2pPr>
            <a:lvl3pPr>
              <a:defRPr sz="3200">
                <a:solidFill>
                  <a:schemeClr val="tx1"/>
                </a:solidFill>
                <a:latin typeface="Arial" panose="020B0604020202020204" pitchFamily="34" charset="0"/>
                <a:ea typeface="宋体" panose="02010600030101010101" pitchFamily="2" charset="-122"/>
              </a:defRPr>
            </a:lvl3pPr>
            <a:lvl4pPr>
              <a:defRPr sz="3200">
                <a:solidFill>
                  <a:schemeClr val="tx1"/>
                </a:solidFill>
                <a:latin typeface="Arial" panose="020B0604020202020204" pitchFamily="34" charset="0"/>
                <a:ea typeface="宋体" panose="02010600030101010101" pitchFamily="2" charset="-122"/>
              </a:defRPr>
            </a:lvl4pPr>
            <a:lvl5pPr>
              <a:defRPr sz="32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 typeface="Arial" panose="020B0604020202020204" pitchFamily="34" charset="0"/>
              <a:buNone/>
            </a:pPr>
            <a:r>
              <a:rPr lang="en-US" altLang="zh-CN" sz="2800" b="1">
                <a:solidFill>
                  <a:srgbClr val="000000"/>
                </a:solidFill>
                <a:latin typeface="黑体" panose="02010609060101010101" pitchFamily="49" charset="-122"/>
                <a:ea typeface="黑体" panose="02010609060101010101" pitchFamily="49" charset="-122"/>
              </a:rPr>
              <a:t>2.</a:t>
            </a:r>
            <a:r>
              <a:rPr lang="zh-CN" altLang="en-US" sz="2800" b="1">
                <a:solidFill>
                  <a:srgbClr val="000000"/>
                </a:solidFill>
                <a:latin typeface="黑体" panose="02010609060101010101" pitchFamily="49" charset="-122"/>
                <a:ea typeface="黑体" panose="02010609060101010101" pitchFamily="49" charset="-122"/>
              </a:rPr>
              <a:t>阶级：</a:t>
            </a:r>
            <a:endParaRPr lang="zh-CN" altLang="en-US" sz="2800" b="1">
              <a:solidFill>
                <a:srgbClr val="000000"/>
              </a:solidFill>
              <a:latin typeface="黑体" panose="02010609060101010101" pitchFamily="49" charset="-122"/>
              <a:ea typeface="黑体" panose="02010609060101010101" pitchFamily="49" charset="-122"/>
            </a:endParaRPr>
          </a:p>
        </p:txBody>
      </p:sp>
      <p:sp>
        <p:nvSpPr>
          <p:cNvPr id="52229" name="文本框 52228"/>
          <p:cNvSpPr txBox="1">
            <a:spLocks noChangeArrowheads="1"/>
          </p:cNvSpPr>
          <p:nvPr/>
        </p:nvSpPr>
        <p:spPr bwMode="auto">
          <a:xfrm>
            <a:off x="847725" y="3592195"/>
            <a:ext cx="139954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a:defRPr sz="3200">
                <a:solidFill>
                  <a:schemeClr val="tx1"/>
                </a:solidFill>
                <a:latin typeface="Arial" panose="020B0604020202020204" pitchFamily="34" charset="0"/>
                <a:ea typeface="宋体" panose="02010600030101010101" pitchFamily="2" charset="-122"/>
              </a:defRPr>
            </a:lvl2pPr>
            <a:lvl3pPr>
              <a:defRPr sz="3200">
                <a:solidFill>
                  <a:schemeClr val="tx1"/>
                </a:solidFill>
                <a:latin typeface="Arial" panose="020B0604020202020204" pitchFamily="34" charset="0"/>
                <a:ea typeface="宋体" panose="02010600030101010101" pitchFamily="2" charset="-122"/>
              </a:defRPr>
            </a:lvl3pPr>
            <a:lvl4pPr>
              <a:defRPr sz="3200">
                <a:solidFill>
                  <a:schemeClr val="tx1"/>
                </a:solidFill>
                <a:latin typeface="Arial" panose="020B0604020202020204" pitchFamily="34" charset="0"/>
                <a:ea typeface="宋体" panose="02010600030101010101" pitchFamily="2" charset="-122"/>
              </a:defRPr>
            </a:lvl4pPr>
            <a:lvl5pPr>
              <a:defRPr sz="32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 typeface="Arial" panose="020B0604020202020204" pitchFamily="34" charset="0"/>
              <a:buNone/>
            </a:pPr>
            <a:r>
              <a:rPr lang="en-US" altLang="zh-CN" sz="2800" b="1">
                <a:solidFill>
                  <a:srgbClr val="000000"/>
                </a:solidFill>
                <a:latin typeface="黑体" panose="02010609060101010101" pitchFamily="49" charset="-122"/>
                <a:ea typeface="黑体" panose="02010609060101010101" pitchFamily="49" charset="-122"/>
              </a:rPr>
              <a:t>3.</a:t>
            </a:r>
            <a:r>
              <a:rPr lang="zh-CN" altLang="en-US" sz="2800" b="1">
                <a:solidFill>
                  <a:srgbClr val="000000"/>
                </a:solidFill>
                <a:latin typeface="黑体" panose="02010609060101010101" pitchFamily="49" charset="-122"/>
                <a:ea typeface="黑体" panose="02010609060101010101" pitchFamily="49" charset="-122"/>
              </a:rPr>
              <a:t>思想：</a:t>
            </a:r>
            <a:endParaRPr lang="zh-CN" altLang="en-US" sz="2800" b="1">
              <a:solidFill>
                <a:srgbClr val="000000"/>
              </a:solidFill>
              <a:latin typeface="黑体" panose="02010609060101010101" pitchFamily="49" charset="-122"/>
              <a:ea typeface="黑体" panose="02010609060101010101" pitchFamily="49" charset="-122"/>
            </a:endParaRPr>
          </a:p>
        </p:txBody>
      </p:sp>
      <p:sp>
        <p:nvSpPr>
          <p:cNvPr id="52230" name="文本框 52229"/>
          <p:cNvSpPr txBox="1">
            <a:spLocks noChangeArrowheads="1"/>
          </p:cNvSpPr>
          <p:nvPr/>
        </p:nvSpPr>
        <p:spPr bwMode="auto">
          <a:xfrm>
            <a:off x="2392045" y="1463040"/>
            <a:ext cx="9385935" cy="82994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a:defRPr sz="3200">
                <a:solidFill>
                  <a:schemeClr val="tx1"/>
                </a:solidFill>
                <a:latin typeface="Arial" panose="020B0604020202020204" pitchFamily="34" charset="0"/>
                <a:ea typeface="宋体" panose="02010600030101010101" pitchFamily="2" charset="-122"/>
              </a:defRPr>
            </a:lvl2pPr>
            <a:lvl3pPr>
              <a:defRPr sz="3200">
                <a:solidFill>
                  <a:schemeClr val="tx1"/>
                </a:solidFill>
                <a:latin typeface="Arial" panose="020B0604020202020204" pitchFamily="34" charset="0"/>
                <a:ea typeface="宋体" panose="02010600030101010101" pitchFamily="2" charset="-122"/>
              </a:defRPr>
            </a:lvl3pPr>
            <a:lvl4pPr>
              <a:defRPr sz="3200">
                <a:solidFill>
                  <a:schemeClr val="tx1"/>
                </a:solidFill>
                <a:latin typeface="Arial" panose="020B0604020202020204" pitchFamily="34" charset="0"/>
                <a:ea typeface="宋体" panose="02010600030101010101" pitchFamily="2" charset="-122"/>
              </a:defRPr>
            </a:lvl4pPr>
            <a:lvl5pPr>
              <a:defRPr sz="32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algn="just" fontAlgn="base">
              <a:spcBef>
                <a:spcPct val="50000"/>
              </a:spcBef>
              <a:spcAft>
                <a:spcPct val="0"/>
              </a:spcAft>
              <a:buFont typeface="Arial" panose="020B0604020202020204" pitchFamily="34" charset="0"/>
              <a:buNone/>
            </a:pPr>
            <a:r>
              <a:rPr lang="zh-CN" altLang="en-US" sz="2400">
                <a:solidFill>
                  <a:schemeClr val="tx1"/>
                </a:solidFill>
                <a:latin typeface="黑体" panose="02010609060101010101" pitchFamily="49" charset="-122"/>
                <a:ea typeface="黑体" panose="02010609060101010101" pitchFamily="49" charset="-122"/>
              </a:rPr>
              <a:t>使中国社会经济结构发生变化，促进</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自然经济</a:t>
            </a:r>
            <a:r>
              <a:rPr lang="zh-CN" altLang="en-US" sz="2400">
                <a:solidFill>
                  <a:schemeClr val="tx1"/>
                </a:solidFill>
                <a:latin typeface="黑体" panose="02010609060101010101" pitchFamily="49" charset="-122"/>
                <a:ea typeface="黑体" panose="02010609060101010101" pitchFamily="49" charset="-122"/>
              </a:rPr>
              <a:t>进一步</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解体</a:t>
            </a:r>
            <a:r>
              <a:rPr lang="zh-CN" altLang="en-US" sz="2400">
                <a:solidFill>
                  <a:schemeClr val="tx1"/>
                </a:solidFill>
                <a:latin typeface="黑体" panose="02010609060101010101" pitchFamily="49" charset="-122"/>
                <a:ea typeface="黑体" panose="02010609060101010101" pitchFamily="49" charset="-122"/>
              </a:rPr>
              <a:t>。</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一定程度</a:t>
            </a:r>
            <a:r>
              <a:rPr lang="zh-CN" altLang="en-US" sz="2400">
                <a:solidFill>
                  <a:schemeClr val="tx1"/>
                </a:solidFill>
                <a:latin typeface="黑体" panose="02010609060101010101" pitchFamily="49" charset="-122"/>
                <a:ea typeface="黑体" panose="02010609060101010101" pitchFamily="49" charset="-122"/>
              </a:rPr>
              <a:t>上</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抵制</a:t>
            </a:r>
            <a:r>
              <a:rPr lang="zh-CN" altLang="en-US" sz="2400">
                <a:solidFill>
                  <a:schemeClr val="tx1"/>
                </a:solidFill>
                <a:latin typeface="黑体" panose="02010609060101010101" pitchFamily="49" charset="-122"/>
                <a:ea typeface="黑体" panose="02010609060101010101" pitchFamily="49" charset="-122"/>
              </a:rPr>
              <a:t>西方经济侵略</a:t>
            </a:r>
            <a:endParaRPr lang="zh-CN" altLang="en-US" sz="2400">
              <a:solidFill>
                <a:schemeClr val="tx1"/>
              </a:solidFill>
              <a:latin typeface="黑体" panose="02010609060101010101" pitchFamily="49" charset="-122"/>
              <a:ea typeface="黑体" panose="02010609060101010101" pitchFamily="49" charset="-122"/>
            </a:endParaRPr>
          </a:p>
        </p:txBody>
      </p:sp>
      <p:sp>
        <p:nvSpPr>
          <p:cNvPr id="52231" name="文本框 52230"/>
          <p:cNvSpPr txBox="1">
            <a:spLocks noChangeArrowheads="1"/>
          </p:cNvSpPr>
          <p:nvPr/>
        </p:nvSpPr>
        <p:spPr bwMode="auto">
          <a:xfrm>
            <a:off x="2392045" y="2553335"/>
            <a:ext cx="9385300" cy="82994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a:defRPr sz="3200">
                <a:solidFill>
                  <a:schemeClr val="tx1"/>
                </a:solidFill>
                <a:latin typeface="Arial" panose="020B0604020202020204" pitchFamily="34" charset="0"/>
                <a:ea typeface="宋体" panose="02010600030101010101" pitchFamily="2" charset="-122"/>
              </a:defRPr>
            </a:lvl2pPr>
            <a:lvl3pPr>
              <a:defRPr sz="3200">
                <a:solidFill>
                  <a:schemeClr val="tx1"/>
                </a:solidFill>
                <a:latin typeface="Arial" panose="020B0604020202020204" pitchFamily="34" charset="0"/>
                <a:ea typeface="宋体" panose="02010600030101010101" pitchFamily="2" charset="-122"/>
              </a:defRPr>
            </a:lvl3pPr>
            <a:lvl4pPr>
              <a:defRPr sz="3200">
                <a:solidFill>
                  <a:schemeClr val="tx1"/>
                </a:solidFill>
                <a:latin typeface="Arial" panose="020B0604020202020204" pitchFamily="34" charset="0"/>
                <a:ea typeface="宋体" panose="02010600030101010101" pitchFamily="2" charset="-122"/>
              </a:defRPr>
            </a:lvl4pPr>
            <a:lvl5pPr>
              <a:defRPr sz="32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 typeface="Arial" panose="020B0604020202020204" pitchFamily="34" charset="0"/>
              <a:buNone/>
            </a:pPr>
            <a:r>
              <a:rPr lang="zh-CN" altLang="en-US" sz="2400">
                <a:solidFill>
                  <a:schemeClr val="tx1"/>
                </a:solidFill>
                <a:latin typeface="黑体" panose="02010609060101010101" pitchFamily="49" charset="-122"/>
                <a:ea typeface="黑体" panose="02010609060101010101" pitchFamily="49" charset="-122"/>
              </a:rPr>
              <a:t>民族资产阶级</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产生</a:t>
            </a:r>
            <a:r>
              <a:rPr lang="zh-CN" altLang="en-US" sz="2400">
                <a:solidFill>
                  <a:schemeClr val="tx1"/>
                </a:solidFill>
                <a:latin typeface="黑体" panose="02010609060101010101" pitchFamily="49" charset="-122"/>
                <a:ea typeface="黑体" panose="02010609060101010101" pitchFamily="49" charset="-122"/>
              </a:rPr>
              <a:t>，无产阶级</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壮大</a:t>
            </a:r>
            <a:r>
              <a:rPr lang="zh-CN" altLang="en-US" sz="2400">
                <a:solidFill>
                  <a:schemeClr val="tx1"/>
                </a:solidFill>
                <a:latin typeface="黑体" panose="02010609060101010101" pitchFamily="49" charset="-122"/>
                <a:ea typeface="黑体" panose="02010609060101010101" pitchFamily="49" charset="-122"/>
              </a:rPr>
              <a:t>。为维新变法和辛亥革命奠定</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阶级</a:t>
            </a:r>
            <a:r>
              <a:rPr lang="zh-CN" altLang="en-US" sz="2400">
                <a:solidFill>
                  <a:schemeClr val="tx1"/>
                </a:solidFill>
                <a:latin typeface="黑体" panose="02010609060101010101" pitchFamily="49" charset="-122"/>
                <a:ea typeface="黑体" panose="02010609060101010101" pitchFamily="49" charset="-122"/>
              </a:rPr>
              <a:t>基础；也为</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新民主主义革命</a:t>
            </a:r>
            <a:r>
              <a:rPr lang="zh-CN" altLang="en-US" sz="2400">
                <a:solidFill>
                  <a:schemeClr val="tx1"/>
                </a:solidFill>
                <a:latin typeface="黑体" panose="02010609060101010101" pitchFamily="49" charset="-122"/>
                <a:ea typeface="黑体" panose="02010609060101010101" pitchFamily="49" charset="-122"/>
              </a:rPr>
              <a:t>和</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中共</a:t>
            </a:r>
            <a:r>
              <a:rPr lang="zh-CN" altLang="en-US" sz="2400">
                <a:solidFill>
                  <a:schemeClr val="tx1"/>
                </a:solidFill>
                <a:latin typeface="黑体" panose="02010609060101010101" pitchFamily="49" charset="-122"/>
                <a:ea typeface="黑体" panose="02010609060101010101" pitchFamily="49" charset="-122"/>
              </a:rPr>
              <a:t>的成立准备了</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阶级</a:t>
            </a:r>
            <a:r>
              <a:rPr lang="zh-CN" altLang="en-US" sz="2400">
                <a:solidFill>
                  <a:schemeClr val="tx1"/>
                </a:solidFill>
                <a:latin typeface="黑体" panose="02010609060101010101" pitchFamily="49" charset="-122"/>
                <a:ea typeface="黑体" panose="02010609060101010101" pitchFamily="49" charset="-122"/>
              </a:rPr>
              <a:t>条件。</a:t>
            </a:r>
            <a:endParaRPr lang="zh-CN" altLang="en-US" sz="2400">
              <a:solidFill>
                <a:schemeClr val="tx1"/>
              </a:solidFill>
              <a:latin typeface="黑体" panose="02010609060101010101" pitchFamily="49" charset="-122"/>
              <a:ea typeface="黑体" panose="02010609060101010101" pitchFamily="49" charset="-122"/>
            </a:endParaRPr>
          </a:p>
        </p:txBody>
      </p:sp>
      <p:sp>
        <p:nvSpPr>
          <p:cNvPr id="52232" name="文本框 52231"/>
          <p:cNvSpPr txBox="1">
            <a:spLocks noChangeArrowheads="1"/>
          </p:cNvSpPr>
          <p:nvPr/>
        </p:nvSpPr>
        <p:spPr bwMode="auto">
          <a:xfrm>
            <a:off x="2392045" y="3638550"/>
            <a:ext cx="9385300" cy="460375"/>
          </a:xfrm>
          <a:prstGeom prst="rect">
            <a:avLst/>
          </a:prstGeom>
          <a:noFill/>
          <a:ln w="12700">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a:defRPr sz="3200">
                <a:solidFill>
                  <a:schemeClr val="tx1"/>
                </a:solidFill>
                <a:latin typeface="Arial" panose="020B0604020202020204" pitchFamily="34" charset="0"/>
                <a:ea typeface="宋体" panose="02010600030101010101" pitchFamily="2" charset="-122"/>
              </a:defRPr>
            </a:lvl2pPr>
            <a:lvl3pPr>
              <a:defRPr sz="3200">
                <a:solidFill>
                  <a:schemeClr val="tx1"/>
                </a:solidFill>
                <a:latin typeface="Arial" panose="020B0604020202020204" pitchFamily="34" charset="0"/>
                <a:ea typeface="宋体" panose="02010600030101010101" pitchFamily="2" charset="-122"/>
              </a:defRPr>
            </a:lvl3pPr>
            <a:lvl4pPr>
              <a:defRPr sz="3200">
                <a:solidFill>
                  <a:schemeClr val="tx1"/>
                </a:solidFill>
                <a:latin typeface="Arial" panose="020B0604020202020204" pitchFamily="34" charset="0"/>
                <a:ea typeface="宋体" panose="02010600030101010101" pitchFamily="2" charset="-122"/>
              </a:defRPr>
            </a:lvl4pPr>
            <a:lvl5pPr>
              <a:defRPr sz="32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 typeface="Arial" panose="020B0604020202020204" pitchFamily="34" charset="0"/>
              <a:buNone/>
            </a:pPr>
            <a:r>
              <a:rPr lang="zh-CN" altLang="en-US" sz="2400">
                <a:solidFill>
                  <a:schemeClr val="tx1"/>
                </a:solidFill>
                <a:latin typeface="黑体" panose="02010609060101010101" pitchFamily="49" charset="-122"/>
                <a:ea typeface="黑体" panose="02010609060101010101" pitchFamily="49" charset="-122"/>
              </a:rPr>
              <a:t>为西方思想在中国的传播</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创造</a:t>
            </a:r>
            <a:r>
              <a:rPr lang="zh-CN" altLang="en-US" sz="2400">
                <a:solidFill>
                  <a:schemeClr val="tx1"/>
                </a:solidFill>
                <a:latin typeface="黑体" panose="02010609060101010101" pitchFamily="49" charset="-122"/>
                <a:ea typeface="黑体" panose="02010609060101010101" pitchFamily="49" charset="-122"/>
              </a:rPr>
              <a:t>了有利条件，</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推动</a:t>
            </a:r>
            <a:r>
              <a:rPr lang="zh-CN" altLang="en-US" sz="2400">
                <a:solidFill>
                  <a:schemeClr val="tx1"/>
                </a:solidFill>
                <a:latin typeface="黑体" panose="02010609060101010101" pitchFamily="49" charset="-122"/>
                <a:ea typeface="黑体" panose="02010609060101010101" pitchFamily="49" charset="-122"/>
              </a:rPr>
              <a:t>了早期维新派的出现</a:t>
            </a:r>
            <a:endParaRPr lang="zh-CN" altLang="en-US" sz="2400">
              <a:solidFill>
                <a:schemeClr val="tx1"/>
              </a:solidFill>
              <a:latin typeface="黑体" panose="02010609060101010101" pitchFamily="49" charset="-122"/>
              <a:ea typeface="黑体" panose="02010609060101010101" pitchFamily="49" charset="-122"/>
            </a:endParaRPr>
          </a:p>
        </p:txBody>
      </p:sp>
      <p:sp>
        <p:nvSpPr>
          <p:cNvPr id="52234" name="文本框 52233"/>
          <p:cNvSpPr txBox="1">
            <a:spLocks noChangeArrowheads="1"/>
          </p:cNvSpPr>
          <p:nvPr/>
        </p:nvSpPr>
        <p:spPr bwMode="auto">
          <a:xfrm>
            <a:off x="880745" y="4488815"/>
            <a:ext cx="13385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a:defRPr sz="3200">
                <a:solidFill>
                  <a:schemeClr val="tx1"/>
                </a:solidFill>
                <a:latin typeface="Arial" panose="020B0604020202020204" pitchFamily="34" charset="0"/>
                <a:ea typeface="宋体" panose="02010600030101010101" pitchFamily="2" charset="-122"/>
              </a:defRPr>
            </a:lvl2pPr>
            <a:lvl3pPr>
              <a:defRPr sz="3200">
                <a:solidFill>
                  <a:schemeClr val="tx1"/>
                </a:solidFill>
                <a:latin typeface="Arial" panose="020B0604020202020204" pitchFamily="34" charset="0"/>
                <a:ea typeface="宋体" panose="02010600030101010101" pitchFamily="2" charset="-122"/>
              </a:defRPr>
            </a:lvl3pPr>
            <a:lvl4pPr>
              <a:defRPr sz="3200">
                <a:solidFill>
                  <a:schemeClr val="tx1"/>
                </a:solidFill>
                <a:latin typeface="Arial" panose="020B0604020202020204" pitchFamily="34" charset="0"/>
                <a:ea typeface="宋体" panose="02010600030101010101" pitchFamily="2" charset="-122"/>
              </a:defRPr>
            </a:lvl4pPr>
            <a:lvl5pPr>
              <a:defRPr sz="32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 typeface="Arial" panose="020B0604020202020204" pitchFamily="34" charset="0"/>
              <a:buNone/>
            </a:pPr>
            <a:r>
              <a:rPr lang="en-US" altLang="zh-CN" sz="2800" b="1">
                <a:solidFill>
                  <a:srgbClr val="000000"/>
                </a:solidFill>
                <a:latin typeface="黑体" panose="02010609060101010101" pitchFamily="49" charset="-122"/>
                <a:ea typeface="黑体" panose="02010609060101010101" pitchFamily="49" charset="-122"/>
              </a:rPr>
              <a:t>4.</a:t>
            </a:r>
            <a:r>
              <a:rPr lang="zh-CN" altLang="en-US" sz="2800" b="1">
                <a:solidFill>
                  <a:srgbClr val="000000"/>
                </a:solidFill>
                <a:latin typeface="黑体" panose="02010609060101010101" pitchFamily="49" charset="-122"/>
                <a:ea typeface="黑体" panose="02010609060101010101" pitchFamily="49" charset="-122"/>
              </a:rPr>
              <a:t>社会：</a:t>
            </a:r>
            <a:endParaRPr lang="zh-CN" altLang="en-US" sz="2800" b="1">
              <a:solidFill>
                <a:srgbClr val="000000"/>
              </a:solidFill>
              <a:latin typeface="黑体" panose="02010609060101010101" pitchFamily="49" charset="-122"/>
              <a:ea typeface="黑体" panose="02010609060101010101" pitchFamily="49" charset="-122"/>
            </a:endParaRPr>
          </a:p>
        </p:txBody>
      </p:sp>
      <p:sp>
        <p:nvSpPr>
          <p:cNvPr id="52235" name="文本框 52234"/>
          <p:cNvSpPr txBox="1">
            <a:spLocks noChangeArrowheads="1"/>
          </p:cNvSpPr>
          <p:nvPr/>
        </p:nvSpPr>
        <p:spPr bwMode="auto">
          <a:xfrm>
            <a:off x="2392045" y="4319905"/>
            <a:ext cx="9384665" cy="829945"/>
          </a:xfrm>
          <a:prstGeom prst="rect">
            <a:avLst/>
          </a:prstGeom>
          <a:noFill/>
          <a:ln w="12700">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a:defRPr sz="3200">
                <a:solidFill>
                  <a:schemeClr val="tx1"/>
                </a:solidFill>
                <a:latin typeface="Arial" panose="020B0604020202020204" pitchFamily="34" charset="0"/>
                <a:ea typeface="宋体" panose="02010600030101010101" pitchFamily="2" charset="-122"/>
              </a:defRPr>
            </a:lvl2pPr>
            <a:lvl3pPr>
              <a:defRPr sz="3200">
                <a:solidFill>
                  <a:schemeClr val="tx1"/>
                </a:solidFill>
                <a:latin typeface="Arial" panose="020B0604020202020204" pitchFamily="34" charset="0"/>
                <a:ea typeface="宋体" panose="02010600030101010101" pitchFamily="2" charset="-122"/>
              </a:defRPr>
            </a:lvl3pPr>
            <a:lvl4pPr>
              <a:defRPr sz="3200">
                <a:solidFill>
                  <a:schemeClr val="tx1"/>
                </a:solidFill>
                <a:latin typeface="Arial" panose="020B0604020202020204" pitchFamily="34" charset="0"/>
                <a:ea typeface="宋体" panose="02010600030101010101" pitchFamily="2" charset="-122"/>
              </a:defRPr>
            </a:lvl4pPr>
            <a:lvl5pPr>
              <a:defRPr sz="32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 typeface="Arial" panose="020B0604020202020204" pitchFamily="34" charset="0"/>
              <a:buNone/>
            </a:pP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推动</a:t>
            </a:r>
            <a:r>
              <a:rPr lang="zh-CN" altLang="en-US" sz="2400">
                <a:solidFill>
                  <a:schemeClr val="tx1"/>
                </a:solidFill>
                <a:latin typeface="黑体" panose="02010609060101010101" pitchFamily="49" charset="-122"/>
                <a:ea typeface="黑体" panose="02010609060101010101" pitchFamily="49" charset="-122"/>
              </a:rPr>
              <a:t>了人们思想观念、风俗习惯、生活方式的转变，也</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冲击</a:t>
            </a:r>
            <a:r>
              <a:rPr lang="zh-CN" altLang="en-US" sz="2400">
                <a:solidFill>
                  <a:schemeClr val="tx1"/>
                </a:solidFill>
                <a:latin typeface="黑体" panose="02010609060101010101" pitchFamily="49" charset="-122"/>
                <a:ea typeface="黑体" panose="02010609060101010101" pitchFamily="49" charset="-122"/>
              </a:rPr>
              <a:t>了</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重农抑商</a:t>
            </a:r>
            <a:r>
              <a:rPr lang="zh-CN" altLang="en-US" sz="2400">
                <a:solidFill>
                  <a:schemeClr val="tx1"/>
                </a:solidFill>
                <a:latin typeface="黑体" panose="02010609060101010101" pitchFamily="49" charset="-122"/>
                <a:ea typeface="黑体" panose="02010609060101010101" pitchFamily="49" charset="-122"/>
              </a:rPr>
              <a:t>思想，</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有利于</a:t>
            </a:r>
            <a:r>
              <a:rPr lang="zh-CN" altLang="en-US" sz="2400">
                <a:solidFill>
                  <a:schemeClr val="tx1"/>
                </a:solidFill>
                <a:latin typeface="黑体" panose="02010609060101010101" pitchFamily="49" charset="-122"/>
                <a:ea typeface="黑体" panose="02010609060101010101" pitchFamily="49" charset="-122"/>
              </a:rPr>
              <a:t>中国的</a:t>
            </a:r>
            <a:r>
              <a:rPr lang="zh-CN" altLang="en-US" sz="2400">
                <a:solidFill>
                  <a:schemeClr val="tx1"/>
                </a:solidFill>
                <a:latin typeface="黑体" panose="02010609060101010101" pitchFamily="49" charset="-122"/>
                <a:ea typeface="黑体" panose="02010609060101010101" pitchFamily="49" charset="-122"/>
                <a:cs typeface="Times New Roman" panose="02020603050405020304" pitchFamily="18" charset="0"/>
              </a:rPr>
              <a:t>近代化</a:t>
            </a:r>
            <a:r>
              <a:rPr lang="zh-CN" altLang="en-US" sz="2400">
                <a:solidFill>
                  <a:schemeClr val="tx1"/>
                </a:solidFill>
                <a:latin typeface="黑体" panose="02010609060101010101" pitchFamily="49" charset="-122"/>
                <a:ea typeface="黑体" panose="02010609060101010101" pitchFamily="49" charset="-122"/>
              </a:rPr>
              <a:t>。</a:t>
            </a:r>
            <a:endParaRPr lang="zh-CN" altLang="en-US" sz="2400">
              <a:solidFill>
                <a:schemeClr val="tx1"/>
              </a:solidFill>
              <a:latin typeface="黑体" panose="02010609060101010101" pitchFamily="49" charset="-122"/>
              <a:ea typeface="黑体" panose="02010609060101010101" pitchFamily="49" charset="-122"/>
            </a:endParaRPr>
          </a:p>
        </p:txBody>
      </p:sp>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5" name="文本框 4"/>
          <p:cNvSpPr txBox="1"/>
          <p:nvPr>
            <p:custDataLst>
              <p:tags r:id="rId2"/>
            </p:custDataLst>
          </p:nvPr>
        </p:nvSpPr>
        <p:spPr>
          <a:xfrm>
            <a:off x="880745" y="650875"/>
            <a:ext cx="11137900" cy="829945"/>
          </a:xfrm>
          <a:prstGeom prst="rect">
            <a:avLst/>
          </a:prstGeom>
          <a:noFill/>
        </p:spPr>
        <p:txBody>
          <a:bodyPr wrap="square">
            <a:spAutoFit/>
          </a:bodyPr>
          <a:p>
            <a:pPr algn="l" fontAlgn="base">
              <a:buClrTx/>
              <a:buSzTx/>
              <a:buFont typeface="Arial" panose="020B0604020202020204" pitchFamily="34" charset="0"/>
              <a:buNone/>
            </a:pP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探究</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五：</a:t>
            </a:r>
            <a:r>
              <a:rPr lang="zh-CN" altLang="en-US" sz="2400" b="1" dirty="0">
                <a:solidFill>
                  <a:srgbClr val="C00000"/>
                </a:solidFill>
                <a:latin typeface="微软雅黑" panose="020B0503020204020204" charset="-122"/>
                <a:ea typeface="微软雅黑" panose="020B0503020204020204" charset="-122"/>
                <a:sym typeface="+mn-ea"/>
              </a:rPr>
              <a:t>结合所学知识利用唯物史观分析</a:t>
            </a:r>
            <a:r>
              <a:rPr lang="zh-CN" altLang="en-US" sz="2400" b="1" dirty="0">
                <a:solidFill>
                  <a:srgbClr val="C00000"/>
                </a:solidFill>
                <a:latin typeface="微软雅黑" panose="020B0503020204020204" charset="-122"/>
                <a:ea typeface="微软雅黑" panose="020B0503020204020204" charset="-122"/>
                <a:sym typeface="+mn-ea"/>
              </a:rPr>
              <a:t>中国民族资本主义的兴起对中国社会产生了哪些影响？</a:t>
            </a:r>
            <a:endPar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endParaRPr>
          </a:p>
        </p:txBody>
      </p:sp>
      <p:sp>
        <p:nvSpPr>
          <p:cNvPr id="2" name="文本框 1"/>
          <p:cNvSpPr txBox="1">
            <a:spLocks noChangeArrowheads="1"/>
          </p:cNvSpPr>
          <p:nvPr/>
        </p:nvSpPr>
        <p:spPr bwMode="auto">
          <a:xfrm>
            <a:off x="895985" y="5499735"/>
            <a:ext cx="133858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a:defRPr sz="3200">
                <a:solidFill>
                  <a:schemeClr val="tx1"/>
                </a:solidFill>
                <a:latin typeface="Arial" panose="020B0604020202020204" pitchFamily="34" charset="0"/>
                <a:ea typeface="宋体" panose="02010600030101010101" pitchFamily="2" charset="-122"/>
              </a:defRPr>
            </a:lvl2pPr>
            <a:lvl3pPr>
              <a:defRPr sz="3200">
                <a:solidFill>
                  <a:schemeClr val="tx1"/>
                </a:solidFill>
                <a:latin typeface="Arial" panose="020B0604020202020204" pitchFamily="34" charset="0"/>
                <a:ea typeface="宋体" panose="02010600030101010101" pitchFamily="2" charset="-122"/>
              </a:defRPr>
            </a:lvl3pPr>
            <a:lvl4pPr>
              <a:defRPr sz="3200">
                <a:solidFill>
                  <a:schemeClr val="tx1"/>
                </a:solidFill>
                <a:latin typeface="Arial" panose="020B0604020202020204" pitchFamily="34" charset="0"/>
                <a:ea typeface="宋体" panose="02010600030101010101" pitchFamily="2" charset="-122"/>
              </a:defRPr>
            </a:lvl4pPr>
            <a:lvl5pPr>
              <a:defRPr sz="32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 typeface="Arial" panose="020B0604020202020204" pitchFamily="34" charset="0"/>
              <a:buNone/>
            </a:pPr>
            <a:r>
              <a:rPr lang="en-US" altLang="zh-CN" sz="2800" b="1">
                <a:solidFill>
                  <a:srgbClr val="000000"/>
                </a:solidFill>
                <a:latin typeface="黑体" panose="02010609060101010101" pitchFamily="49" charset="-122"/>
                <a:ea typeface="黑体" panose="02010609060101010101" pitchFamily="49" charset="-122"/>
              </a:rPr>
              <a:t>5.</a:t>
            </a:r>
            <a:r>
              <a:rPr lang="zh-CN" altLang="en-US" sz="2800" b="1">
                <a:solidFill>
                  <a:srgbClr val="000000"/>
                </a:solidFill>
                <a:latin typeface="黑体" panose="02010609060101010101" pitchFamily="49" charset="-122"/>
                <a:ea typeface="黑体" panose="02010609060101010101" pitchFamily="49" charset="-122"/>
              </a:rPr>
              <a:t>局限性：</a:t>
            </a:r>
            <a:endParaRPr lang="zh-CN" altLang="en-US" sz="2800" b="1">
              <a:solidFill>
                <a:srgbClr val="000000"/>
              </a:solidFill>
              <a:latin typeface="黑体" panose="02010609060101010101" pitchFamily="49" charset="-122"/>
              <a:ea typeface="黑体" panose="02010609060101010101" pitchFamily="49" charset="-122"/>
            </a:endParaRPr>
          </a:p>
        </p:txBody>
      </p:sp>
      <p:sp>
        <p:nvSpPr>
          <p:cNvPr id="3" name="文本框 2"/>
          <p:cNvSpPr txBox="1">
            <a:spLocks noChangeArrowheads="1"/>
          </p:cNvSpPr>
          <p:nvPr/>
        </p:nvSpPr>
        <p:spPr bwMode="auto">
          <a:xfrm>
            <a:off x="2407285" y="5330825"/>
            <a:ext cx="9384665" cy="1198880"/>
          </a:xfrm>
          <a:prstGeom prst="rect">
            <a:avLst/>
          </a:prstGeom>
          <a:noFill/>
          <a:ln w="12700">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a:defRPr sz="3200">
                <a:solidFill>
                  <a:schemeClr val="tx1"/>
                </a:solidFill>
                <a:latin typeface="Arial" panose="020B0604020202020204" pitchFamily="34" charset="0"/>
                <a:ea typeface="宋体" panose="02010600030101010101" pitchFamily="2" charset="-122"/>
              </a:defRPr>
            </a:lvl2pPr>
            <a:lvl3pPr>
              <a:defRPr sz="3200">
                <a:solidFill>
                  <a:schemeClr val="tx1"/>
                </a:solidFill>
                <a:latin typeface="Arial" panose="020B0604020202020204" pitchFamily="34" charset="0"/>
                <a:ea typeface="宋体" panose="02010600030101010101" pitchFamily="2" charset="-122"/>
              </a:defRPr>
            </a:lvl3pPr>
            <a:lvl4pPr>
              <a:defRPr sz="3200">
                <a:solidFill>
                  <a:schemeClr val="tx1"/>
                </a:solidFill>
                <a:latin typeface="Arial" panose="020B0604020202020204" pitchFamily="34" charset="0"/>
                <a:ea typeface="宋体" panose="02010600030101010101" pitchFamily="2" charset="-122"/>
              </a:defRPr>
            </a:lvl4pPr>
            <a:lvl5pPr>
              <a:defRPr sz="32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 typeface="Arial" panose="020B0604020202020204" pitchFamily="34" charset="0"/>
              <a:buNone/>
            </a:pPr>
            <a:r>
              <a:rPr lang="zh-CN" altLang="en-US" sz="2400">
                <a:solidFill>
                  <a:schemeClr val="tx1"/>
                </a:solidFill>
                <a:latin typeface="黑体" panose="02010609060101010101" pitchFamily="49" charset="-122"/>
                <a:ea typeface="黑体" panose="02010609060101010101" pitchFamily="49" charset="-122"/>
              </a:rPr>
              <a:t>民族资本主义工业始终没有成为近代占统治地位的经济因素，没有摆脱外国资本主义、本国封建主义和官僚资本主义的压制，难以走上独立发展的道路。</a:t>
            </a:r>
            <a:endParaRPr lang="zh-CN" altLang="en-US" sz="240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additive="base">
                                        <p:cTn id="7" dur="500" fill="hold"/>
                                        <p:tgtEl>
                                          <p:spTgt spid="52227"/>
                                        </p:tgtEl>
                                        <p:attrNameLst>
                                          <p:attrName>ppt_x</p:attrName>
                                        </p:attrNameLst>
                                      </p:cBhvr>
                                      <p:tavLst>
                                        <p:tav tm="0">
                                          <p:val>
                                            <p:strVal val="#ppt_x"/>
                                          </p:val>
                                        </p:tav>
                                        <p:tav tm="100000">
                                          <p:val>
                                            <p:strVal val="#ppt_x"/>
                                          </p:val>
                                        </p:tav>
                                      </p:tavLst>
                                    </p:anim>
                                    <p:anim calcmode="lin" valueType="num">
                                      <p:cBhvr additive="base">
                                        <p:cTn id="8" dur="500" fill="hold"/>
                                        <p:tgtEl>
                                          <p:spTgt spid="52227"/>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52228"/>
                                        </p:tgtEl>
                                        <p:attrNameLst>
                                          <p:attrName>style.visibility</p:attrName>
                                        </p:attrNameLst>
                                      </p:cBhvr>
                                      <p:to>
                                        <p:strVal val="visible"/>
                                      </p:to>
                                    </p:set>
                                    <p:anim calcmode="lin" valueType="num">
                                      <p:cBhvr additive="base">
                                        <p:cTn id="11" dur="500" fill="hold"/>
                                        <p:tgtEl>
                                          <p:spTgt spid="52228"/>
                                        </p:tgtEl>
                                        <p:attrNameLst>
                                          <p:attrName>ppt_x</p:attrName>
                                        </p:attrNameLst>
                                      </p:cBhvr>
                                      <p:tavLst>
                                        <p:tav tm="0">
                                          <p:val>
                                            <p:strVal val="#ppt_x"/>
                                          </p:val>
                                        </p:tav>
                                        <p:tav tm="100000">
                                          <p:val>
                                            <p:strVal val="#ppt_x"/>
                                          </p:val>
                                        </p:tav>
                                      </p:tavLst>
                                    </p:anim>
                                    <p:anim calcmode="lin" valueType="num">
                                      <p:cBhvr additive="base">
                                        <p:cTn id="12" dur="500" fill="hold"/>
                                        <p:tgtEl>
                                          <p:spTgt spid="52228"/>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52229"/>
                                        </p:tgtEl>
                                        <p:attrNameLst>
                                          <p:attrName>style.visibility</p:attrName>
                                        </p:attrNameLst>
                                      </p:cBhvr>
                                      <p:to>
                                        <p:strVal val="visible"/>
                                      </p:to>
                                    </p:set>
                                    <p:anim calcmode="lin" valueType="num">
                                      <p:cBhvr additive="base">
                                        <p:cTn id="15" dur="500" fill="hold"/>
                                        <p:tgtEl>
                                          <p:spTgt spid="52229"/>
                                        </p:tgtEl>
                                        <p:attrNameLst>
                                          <p:attrName>ppt_x</p:attrName>
                                        </p:attrNameLst>
                                      </p:cBhvr>
                                      <p:tavLst>
                                        <p:tav tm="0">
                                          <p:val>
                                            <p:strVal val="#ppt_x"/>
                                          </p:val>
                                        </p:tav>
                                        <p:tav tm="100000">
                                          <p:val>
                                            <p:strVal val="#ppt_x"/>
                                          </p:val>
                                        </p:tav>
                                      </p:tavLst>
                                    </p:anim>
                                    <p:anim calcmode="lin" valueType="num">
                                      <p:cBhvr additive="base">
                                        <p:cTn id="16" dur="500" fill="hold"/>
                                        <p:tgtEl>
                                          <p:spTgt spid="52229"/>
                                        </p:tgtEl>
                                        <p:attrNameLst>
                                          <p:attrName>ppt_y</p:attrName>
                                        </p:attrNameLst>
                                      </p:cBhvr>
                                      <p:tavLst>
                                        <p:tav tm="0">
                                          <p:val>
                                            <p:strVal val="1+#ppt_h/2"/>
                                          </p:val>
                                        </p:tav>
                                        <p:tav tm="100000">
                                          <p:val>
                                            <p:strVal val="#ppt_y"/>
                                          </p:val>
                                        </p:tav>
                                      </p:tavLst>
                                    </p:anim>
                                  </p:childTnLst>
                                </p:cTn>
                              </p:par>
                              <p:par>
                                <p:cTn id="17" presetID="2" presetClass="entr" presetSubtype="4" fill="hold" grpId="6" nodeType="withEffect">
                                  <p:stCondLst>
                                    <p:cond delay="0"/>
                                  </p:stCondLst>
                                  <p:childTnLst>
                                    <p:set>
                                      <p:cBhvr>
                                        <p:cTn id="18" dur="1" fill="hold">
                                          <p:stCondLst>
                                            <p:cond delay="0"/>
                                          </p:stCondLst>
                                        </p:cTn>
                                        <p:tgtEl>
                                          <p:spTgt spid="52234"/>
                                        </p:tgtEl>
                                        <p:attrNameLst>
                                          <p:attrName>style.visibility</p:attrName>
                                        </p:attrNameLst>
                                      </p:cBhvr>
                                      <p:to>
                                        <p:strVal val="visible"/>
                                      </p:to>
                                    </p:set>
                                    <p:anim calcmode="lin" valueType="num">
                                      <p:cBhvr additive="base">
                                        <p:cTn id="19" dur="500" fill="hold"/>
                                        <p:tgtEl>
                                          <p:spTgt spid="52234"/>
                                        </p:tgtEl>
                                        <p:attrNameLst>
                                          <p:attrName>ppt_x</p:attrName>
                                        </p:attrNameLst>
                                      </p:cBhvr>
                                      <p:tavLst>
                                        <p:tav tm="0">
                                          <p:val>
                                            <p:strVal val="#ppt_x"/>
                                          </p:val>
                                        </p:tav>
                                        <p:tav tm="100000">
                                          <p:val>
                                            <p:strVal val="#ppt_x"/>
                                          </p:val>
                                        </p:tav>
                                      </p:tavLst>
                                    </p:anim>
                                    <p:anim calcmode="lin" valueType="num">
                                      <p:cBhvr additive="base">
                                        <p:cTn id="20"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3" nodeType="clickEffect">
                                  <p:stCondLst>
                                    <p:cond delay="0"/>
                                  </p:stCondLst>
                                  <p:childTnLst>
                                    <p:set>
                                      <p:cBhvr>
                                        <p:cTn id="24" dur="1" fill="hold">
                                          <p:stCondLst>
                                            <p:cond delay="0"/>
                                          </p:stCondLst>
                                        </p:cTn>
                                        <p:tgtEl>
                                          <p:spTgt spid="52230"/>
                                        </p:tgtEl>
                                        <p:attrNameLst>
                                          <p:attrName>style.visibility</p:attrName>
                                        </p:attrNameLst>
                                      </p:cBhvr>
                                      <p:to>
                                        <p:strVal val="visible"/>
                                      </p:to>
                                    </p:set>
                                    <p:anim calcmode="lin" valueType="num">
                                      <p:cBhvr additive="base">
                                        <p:cTn id="25" dur="500" fill="hold"/>
                                        <p:tgtEl>
                                          <p:spTgt spid="52230"/>
                                        </p:tgtEl>
                                        <p:attrNameLst>
                                          <p:attrName>ppt_x</p:attrName>
                                        </p:attrNameLst>
                                      </p:cBhvr>
                                      <p:tavLst>
                                        <p:tav tm="0">
                                          <p:val>
                                            <p:strVal val="#ppt_x"/>
                                          </p:val>
                                        </p:tav>
                                        <p:tav tm="100000">
                                          <p:val>
                                            <p:strVal val="#ppt_x"/>
                                          </p:val>
                                        </p:tav>
                                      </p:tavLst>
                                    </p:anim>
                                    <p:anim calcmode="lin" valueType="num">
                                      <p:cBhvr additive="base">
                                        <p:cTn id="26"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4" nodeType="clickEffect">
                                  <p:stCondLst>
                                    <p:cond delay="0"/>
                                  </p:stCondLst>
                                  <p:childTnLst>
                                    <p:set>
                                      <p:cBhvr>
                                        <p:cTn id="30" dur="1" fill="hold">
                                          <p:stCondLst>
                                            <p:cond delay="0"/>
                                          </p:stCondLst>
                                        </p:cTn>
                                        <p:tgtEl>
                                          <p:spTgt spid="52231"/>
                                        </p:tgtEl>
                                        <p:attrNameLst>
                                          <p:attrName>style.visibility</p:attrName>
                                        </p:attrNameLst>
                                      </p:cBhvr>
                                      <p:to>
                                        <p:strVal val="visible"/>
                                      </p:to>
                                    </p:set>
                                    <p:anim calcmode="lin" valueType="num">
                                      <p:cBhvr additive="base">
                                        <p:cTn id="31" dur="500" fill="hold"/>
                                        <p:tgtEl>
                                          <p:spTgt spid="52231"/>
                                        </p:tgtEl>
                                        <p:attrNameLst>
                                          <p:attrName>ppt_x</p:attrName>
                                        </p:attrNameLst>
                                      </p:cBhvr>
                                      <p:tavLst>
                                        <p:tav tm="0">
                                          <p:val>
                                            <p:strVal val="#ppt_x"/>
                                          </p:val>
                                        </p:tav>
                                        <p:tav tm="100000">
                                          <p:val>
                                            <p:strVal val="#ppt_x"/>
                                          </p:val>
                                        </p:tav>
                                      </p:tavLst>
                                    </p:anim>
                                    <p:anim calcmode="lin" valueType="num">
                                      <p:cBhvr additive="base">
                                        <p:cTn id="32" dur="500" fill="hold"/>
                                        <p:tgtEl>
                                          <p:spTgt spid="522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5" nodeType="clickEffect">
                                  <p:stCondLst>
                                    <p:cond delay="0"/>
                                  </p:stCondLst>
                                  <p:childTnLst>
                                    <p:set>
                                      <p:cBhvr>
                                        <p:cTn id="36" dur="1" fill="hold">
                                          <p:stCondLst>
                                            <p:cond delay="0"/>
                                          </p:stCondLst>
                                        </p:cTn>
                                        <p:tgtEl>
                                          <p:spTgt spid="52232"/>
                                        </p:tgtEl>
                                        <p:attrNameLst>
                                          <p:attrName>style.visibility</p:attrName>
                                        </p:attrNameLst>
                                      </p:cBhvr>
                                      <p:to>
                                        <p:strVal val="visible"/>
                                      </p:to>
                                    </p:set>
                                    <p:anim calcmode="lin" valueType="num">
                                      <p:cBhvr additive="base">
                                        <p:cTn id="37" dur="500" fill="hold"/>
                                        <p:tgtEl>
                                          <p:spTgt spid="52232"/>
                                        </p:tgtEl>
                                        <p:attrNameLst>
                                          <p:attrName>ppt_x</p:attrName>
                                        </p:attrNameLst>
                                      </p:cBhvr>
                                      <p:tavLst>
                                        <p:tav tm="0">
                                          <p:val>
                                            <p:strVal val="#ppt_x"/>
                                          </p:val>
                                        </p:tav>
                                        <p:tav tm="100000">
                                          <p:val>
                                            <p:strVal val="#ppt_x"/>
                                          </p:val>
                                        </p:tav>
                                      </p:tavLst>
                                    </p:anim>
                                    <p:anim calcmode="lin" valueType="num">
                                      <p:cBhvr additive="base">
                                        <p:cTn id="38" dur="500" fill="hold"/>
                                        <p:tgtEl>
                                          <p:spTgt spid="52232"/>
                                        </p:tgtEl>
                                        <p:attrNameLst>
                                          <p:attrName>ppt_y</p:attrName>
                                        </p:attrNameLst>
                                      </p:cBhvr>
                                      <p:tavLst>
                                        <p:tav tm="0">
                                          <p:val>
                                            <p:strVal val="1+#ppt_h/2"/>
                                          </p:val>
                                        </p:tav>
                                        <p:tav tm="100000">
                                          <p:val>
                                            <p:strVal val="#ppt_y"/>
                                          </p:val>
                                        </p:tav>
                                      </p:tavLst>
                                    </p:anim>
                                  </p:childTnLst>
                                </p:cTn>
                              </p:par>
                              <p:par>
                                <p:cTn id="39" presetID="2" presetClass="entr" presetSubtype="4" fill="hold" grpId="7" nodeType="withEffect">
                                  <p:stCondLst>
                                    <p:cond delay="0"/>
                                  </p:stCondLst>
                                  <p:childTnLst>
                                    <p:set>
                                      <p:cBhvr>
                                        <p:cTn id="40" dur="1" fill="hold">
                                          <p:stCondLst>
                                            <p:cond delay="0"/>
                                          </p:stCondLst>
                                        </p:cTn>
                                        <p:tgtEl>
                                          <p:spTgt spid="52235"/>
                                        </p:tgtEl>
                                        <p:attrNameLst>
                                          <p:attrName>style.visibility</p:attrName>
                                        </p:attrNameLst>
                                      </p:cBhvr>
                                      <p:to>
                                        <p:strVal val="visible"/>
                                      </p:to>
                                    </p:set>
                                    <p:anim calcmode="lin" valueType="num">
                                      <p:cBhvr additive="base">
                                        <p:cTn id="41" dur="500" fill="hold"/>
                                        <p:tgtEl>
                                          <p:spTgt spid="52235"/>
                                        </p:tgtEl>
                                        <p:attrNameLst>
                                          <p:attrName>ppt_x</p:attrName>
                                        </p:attrNameLst>
                                      </p:cBhvr>
                                      <p:tavLst>
                                        <p:tav tm="0">
                                          <p:val>
                                            <p:strVal val="#ppt_x"/>
                                          </p:val>
                                        </p:tav>
                                        <p:tav tm="100000">
                                          <p:val>
                                            <p:strVal val="#ppt_x"/>
                                          </p:val>
                                        </p:tav>
                                      </p:tavLst>
                                    </p:anim>
                                    <p:anim calcmode="lin" valueType="num">
                                      <p:cBhvr additive="base">
                                        <p:cTn id="42" dur="500" fill="hold"/>
                                        <p:tgtEl>
                                          <p:spTgt spid="52235"/>
                                        </p:tgtEl>
                                        <p:attrNameLst>
                                          <p:attrName>ppt_y</p:attrName>
                                        </p:attrNameLst>
                                      </p:cBhvr>
                                      <p:tavLst>
                                        <p:tav tm="0">
                                          <p:val>
                                            <p:strVal val="1+#ppt_h/2"/>
                                          </p:val>
                                        </p:tav>
                                        <p:tav tm="100000">
                                          <p:val>
                                            <p:strVal val="#ppt_y"/>
                                          </p:val>
                                        </p:tav>
                                      </p:tavLst>
                                    </p:anim>
                                  </p:childTnLst>
                                </p:cTn>
                              </p:par>
                              <p:par>
                                <p:cTn id="43" presetID="2" presetClass="entr" presetSubtype="4" fill="hold" grpId="6"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par>
                                <p:cTn id="47" presetID="2" presetClass="entr" presetSubtype="4" fill="hold" grpId="7"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52228" grpId="1"/>
      <p:bldP spid="52229" grpId="2"/>
      <p:bldP spid="52230" grpId="3" bldLvl="0" animBg="1"/>
      <p:bldP spid="52231" grpId="4" bldLvl="0" animBg="1"/>
      <p:bldP spid="52232" grpId="5" bldLvl="0" animBg="1"/>
      <p:bldP spid="52234" grpId="6"/>
      <p:bldP spid="52235" grpId="7" bldLvl="0" animBg="1"/>
      <p:bldP spid="2" grpId="6"/>
      <p:bldP spid="3" grpId="7" bldLvl="0" animBg="1"/>
    </p:bldLst>
  </p:timing>
</p:sld>
</file>

<file path=ppt/slides/slide5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01345" y="1700530"/>
            <a:ext cx="11274425" cy="4154170"/>
          </a:xfrm>
          <a:prstGeom prst="rect">
            <a:avLst/>
          </a:prstGeom>
        </p:spPr>
        <p:txBody>
          <a:bodyPr wrap="square">
            <a:spAutoFit/>
          </a:bodyPr>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19.</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2023·</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全国甲卷</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·29</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）有学者认为，绅商是个新兴的社会阶层，主要活跃于</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 19 </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世纪末</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20</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世纪初。他们已开始接触和使用新的资本主义营运方式，生活方式和思想意识开始带有近代趋向，但在很多方面依然非常守旧和传统。这可用于说明当时中国</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 (  )</a:t>
            </a:r>
            <a:endParaRPr lang="en-US" altLang="zh-CN" sz="2400" b="1">
              <a:solidFill>
                <a:srgbClr val="000000"/>
              </a:solidFill>
              <a:latin typeface="新宋体" panose="02010609030101010101" charset="-122"/>
              <a:ea typeface="新宋体" panose="02010609030101010101" charset="-122"/>
              <a:cs typeface="新宋体" panose="02010609030101010101" charset="-122"/>
              <a:sym typeface="+mn-lt"/>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A</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．绅士是社会转型的主要阻力</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               B</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尊士贱商</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的积习遭弃</a:t>
            </a:r>
            <a:endParaRPr lang="zh-CN" altLang="en-US" sz="2400" b="1">
              <a:solidFill>
                <a:srgbClr val="000000"/>
              </a:solidFill>
              <a:latin typeface="新宋体" panose="02010609030101010101" charset="-122"/>
              <a:ea typeface="新宋体" panose="02010609030101010101" charset="-122"/>
              <a:cs typeface="新宋体" panose="02010609030101010101" charset="-122"/>
              <a:sym typeface="+mn-lt"/>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C</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．传统社会阶级结构已被颠覆</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               D</a:t>
            </a:r>
            <a:r>
              <a:rPr lang="zh-CN" altLang="en-US" sz="2400" b="1">
                <a:solidFill>
                  <a:srgbClr val="000000"/>
                </a:solidFill>
                <a:latin typeface="新宋体" panose="02010609030101010101" charset="-122"/>
                <a:ea typeface="新宋体" panose="02010609030101010101" charset="-122"/>
                <a:cs typeface="新宋体" panose="02010609030101010101" charset="-122"/>
                <a:sym typeface="+mn-lt"/>
              </a:rPr>
              <a:t>．民族资产阶级的两面性</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sym typeface="+mn-lt"/>
            </a:endParaRPr>
          </a:p>
          <a:p>
            <a:pPr marL="266700" lvl="0" indent="-200025" algn="l" defTabSz="266700">
              <a:buClrTx/>
              <a:buSzTx/>
              <a:buFontTx/>
              <a:buNone/>
            </a:pPr>
            <a:r>
              <a:rPr lang="en-US" altLang="zh-CN" sz="2400" b="1">
                <a:solidFill>
                  <a:srgbClr val="000000"/>
                </a:solidFill>
                <a:latin typeface="新宋体" panose="02010609030101010101" charset="-122"/>
                <a:ea typeface="新宋体" panose="02010609030101010101" charset="-122"/>
                <a:cs typeface="新宋体" panose="02010609030101010101" charset="-122"/>
              </a:rPr>
              <a:t>20.(2024</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lt"/>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江西高考</a:t>
            </a:r>
            <a:r>
              <a:rPr lang="en-US" altLang="zh-CN" sz="2400" b="1">
                <a:solidFill>
                  <a:srgbClr val="000000"/>
                </a:solidFill>
                <a:latin typeface="新宋体" panose="02010609030101010101" charset="-122"/>
                <a:ea typeface="新宋体" panose="02010609030101010101" charset="-122"/>
                <a:cs typeface="新宋体" panose="02010609030101010101" charset="-122"/>
              </a:rPr>
              <a:t>)1855</a:t>
            </a:r>
            <a:r>
              <a:rPr lang="zh-CN" altLang="en-US" sz="2400" b="1">
                <a:solidFill>
                  <a:srgbClr val="000000"/>
                </a:solidFill>
                <a:latin typeface="新宋体" panose="02010609030101010101" charset="-122"/>
                <a:ea typeface="新宋体" panose="02010609030101010101" charset="-122"/>
                <a:cs typeface="新宋体" panose="02010609030101010101" charset="-122"/>
              </a:rPr>
              <a:t>年，在华外商共</a:t>
            </a:r>
            <a:r>
              <a:rPr lang="en-US" altLang="zh-CN" sz="2400" b="1">
                <a:solidFill>
                  <a:srgbClr val="000000"/>
                </a:solidFill>
                <a:latin typeface="新宋体" panose="02010609030101010101" charset="-122"/>
                <a:ea typeface="新宋体" panose="02010609030101010101" charset="-122"/>
                <a:cs typeface="新宋体" panose="02010609030101010101" charset="-122"/>
              </a:rPr>
              <a:t>1038 </a:t>
            </a:r>
            <a:r>
              <a:rPr lang="zh-CN" altLang="en-US" sz="2400" b="1">
                <a:solidFill>
                  <a:srgbClr val="000000"/>
                </a:solidFill>
                <a:latin typeface="新宋体" panose="02010609030101010101" charset="-122"/>
                <a:ea typeface="新宋体" panose="02010609030101010101" charset="-122"/>
                <a:cs typeface="新宋体" panose="02010609030101010101" charset="-122"/>
              </a:rPr>
              <a:t>人，比</a:t>
            </a:r>
            <a:r>
              <a:rPr lang="en-US" altLang="zh-CN" sz="2400" b="1">
                <a:solidFill>
                  <a:srgbClr val="000000"/>
                </a:solidFill>
                <a:latin typeface="新宋体" panose="02010609030101010101" charset="-122"/>
                <a:ea typeface="新宋体" panose="02010609030101010101" charset="-122"/>
                <a:cs typeface="新宋体" panose="02010609030101010101" charset="-122"/>
              </a:rPr>
              <a:t>1837</a:t>
            </a:r>
            <a:r>
              <a:rPr lang="zh-CN" altLang="en-US" sz="2400" b="1">
                <a:solidFill>
                  <a:srgbClr val="000000"/>
                </a:solidFill>
                <a:latin typeface="新宋体" panose="02010609030101010101" charset="-122"/>
                <a:ea typeface="新宋体" panose="02010609030101010101" charset="-122"/>
                <a:cs typeface="新宋体" panose="02010609030101010101" charset="-122"/>
              </a:rPr>
              <a:t>年增加了</a:t>
            </a:r>
            <a:r>
              <a:rPr lang="en-US" altLang="zh-CN" sz="2400" b="1">
                <a:solidFill>
                  <a:srgbClr val="000000"/>
                </a:solidFill>
                <a:latin typeface="新宋体" panose="02010609030101010101" charset="-122"/>
                <a:ea typeface="新宋体" panose="02010609030101010101" charset="-122"/>
                <a:cs typeface="新宋体" panose="02010609030101010101" charset="-122"/>
              </a:rPr>
              <a:t>3</a:t>
            </a:r>
            <a:r>
              <a:rPr lang="zh-CN" altLang="en-US" sz="2400" b="1">
                <a:solidFill>
                  <a:srgbClr val="000000"/>
                </a:solidFill>
                <a:latin typeface="新宋体" panose="02010609030101010101" charset="-122"/>
                <a:ea typeface="新宋体" panose="02010609030101010101" charset="-122"/>
                <a:cs typeface="新宋体" panose="02010609030101010101" charset="-122"/>
              </a:rPr>
              <a:t>倍，分属于</a:t>
            </a:r>
            <a:r>
              <a:rPr lang="en-US" altLang="zh-CN" sz="2400" b="1">
                <a:solidFill>
                  <a:srgbClr val="000000"/>
                </a:solidFill>
                <a:latin typeface="新宋体" panose="02010609030101010101" charset="-122"/>
                <a:ea typeface="新宋体" panose="02010609030101010101" charset="-122"/>
                <a:cs typeface="新宋体" panose="02010609030101010101" charset="-122"/>
              </a:rPr>
              <a:t> 219</a:t>
            </a:r>
            <a:r>
              <a:rPr lang="zh-CN" altLang="en-US" sz="2400" b="1">
                <a:solidFill>
                  <a:srgbClr val="000000"/>
                </a:solidFill>
                <a:latin typeface="新宋体" panose="02010609030101010101" charset="-122"/>
                <a:ea typeface="新宋体" panose="02010609030101010101" charset="-122"/>
                <a:cs typeface="新宋体" panose="02010609030101010101" charset="-122"/>
              </a:rPr>
              <a:t>家洋行。西方商人还在开放口岸投资办厂，由此产生了依附于外国商人的特殊阶层买办。据此推知，买办阶层是</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66700" lvl="0" indent="-200025" algn="l" defTabSz="266700">
              <a:buClrTx/>
              <a:buSzTx/>
              <a:buFontTx/>
              <a:buNone/>
            </a:pPr>
            <a:r>
              <a:rPr lang="en-US" altLang="zh-CN" sz="2400" b="1">
                <a:solidFill>
                  <a:srgbClr val="000000"/>
                </a:solidFill>
                <a:latin typeface="新宋体" panose="02010609030101010101" charset="-122"/>
                <a:ea typeface="新宋体" panose="02010609030101010101" charset="-122"/>
                <a:cs typeface="新宋体" panose="02010609030101010101" charset="-122"/>
              </a:rPr>
              <a:t>A</a:t>
            </a:r>
            <a:r>
              <a:rPr lang="zh-CN" altLang="en-US" sz="2400" b="1">
                <a:solidFill>
                  <a:srgbClr val="000000"/>
                </a:solidFill>
                <a:latin typeface="新宋体" panose="02010609030101010101" charset="-122"/>
                <a:ea typeface="新宋体" panose="02010609030101010101" charset="-122"/>
                <a:cs typeface="新宋体" panose="02010609030101010101" charset="-122"/>
              </a:rPr>
              <a:t>．自然经济解体的结果</a:t>
            </a:r>
            <a:r>
              <a:rPr lang="en-US" altLang="zh-CN" sz="2400" b="1">
                <a:solidFill>
                  <a:srgbClr val="000000"/>
                </a:solidFill>
                <a:latin typeface="新宋体" panose="02010609030101010101" charset="-122"/>
                <a:ea typeface="新宋体" panose="02010609030101010101" charset="-122"/>
                <a:cs typeface="新宋体" panose="02010609030101010101" charset="-122"/>
              </a:rPr>
              <a:t>                     B</a:t>
            </a:r>
            <a:r>
              <a:rPr lang="zh-CN" altLang="en-US" sz="2400" b="1">
                <a:solidFill>
                  <a:srgbClr val="000000"/>
                </a:solidFill>
                <a:latin typeface="新宋体" panose="02010609030101010101" charset="-122"/>
                <a:ea typeface="新宋体" panose="02010609030101010101" charset="-122"/>
                <a:cs typeface="新宋体" panose="02010609030101010101" charset="-122"/>
              </a:rPr>
              <a:t>．西方经济发展的产物</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lvl="0" indent="-200025" algn="l" defTabSz="266700">
              <a:buClrTx/>
              <a:buSzTx/>
              <a:buFontTx/>
              <a:buNone/>
            </a:pPr>
            <a:r>
              <a:rPr lang="en-US" altLang="zh-CN" sz="2400" b="1">
                <a:solidFill>
                  <a:srgbClr val="000000"/>
                </a:solidFill>
                <a:latin typeface="新宋体" panose="02010609030101010101" charset="-122"/>
                <a:ea typeface="新宋体" panose="02010609030101010101" charset="-122"/>
                <a:cs typeface="新宋体" panose="02010609030101010101" charset="-122"/>
              </a:rPr>
              <a:t>C</a:t>
            </a:r>
            <a:r>
              <a:rPr lang="zh-CN" altLang="en-US" sz="2400" b="1">
                <a:solidFill>
                  <a:srgbClr val="000000"/>
                </a:solidFill>
                <a:latin typeface="新宋体" panose="02010609030101010101" charset="-122"/>
                <a:ea typeface="新宋体" panose="02010609030101010101" charset="-122"/>
                <a:cs typeface="新宋体" panose="02010609030101010101" charset="-122"/>
              </a:rPr>
              <a:t>．西方殖民渗透的工具</a:t>
            </a:r>
            <a:r>
              <a:rPr lang="en-US" altLang="zh-CN" sz="2400" b="1">
                <a:solidFill>
                  <a:srgbClr val="000000"/>
                </a:solidFill>
                <a:latin typeface="新宋体" panose="02010609030101010101" charset="-122"/>
                <a:ea typeface="新宋体" panose="02010609030101010101" charset="-122"/>
                <a:cs typeface="新宋体" panose="02010609030101010101" charset="-122"/>
              </a:rPr>
              <a:t>                     D</a:t>
            </a:r>
            <a:r>
              <a:rPr lang="zh-CN" altLang="en-US" sz="2400" b="1">
                <a:solidFill>
                  <a:srgbClr val="000000"/>
                </a:solidFill>
                <a:latin typeface="新宋体" panose="02010609030101010101" charset="-122"/>
                <a:ea typeface="新宋体" panose="02010609030101010101" charset="-122"/>
                <a:cs typeface="新宋体" panose="02010609030101010101" charset="-122"/>
              </a:rPr>
              <a:t>．商品交易安全的保障</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8" name="文本框 7"/>
          <p:cNvSpPr txBox="1"/>
          <p:nvPr/>
        </p:nvSpPr>
        <p:spPr>
          <a:xfrm>
            <a:off x="10696575" y="229997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12" name="文本框 11"/>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考向四</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考查近代社会结构的变化</a:t>
            </a:r>
            <a:endParaRPr lang="zh-CN" altLang="en-US" sz="2400" b="1" dirty="0">
              <a:solidFill>
                <a:srgbClr val="C00000"/>
              </a:solidFill>
              <a:latin typeface="微软雅黑" panose="020B0503020204020204" charset="-122"/>
              <a:ea typeface="微软雅黑" panose="020B0503020204020204" charset="-122"/>
              <a:sym typeface="+mn-ea"/>
            </a:endParaRPr>
          </a:p>
        </p:txBody>
      </p:sp>
      <p:sp>
        <p:nvSpPr>
          <p:cNvPr id="10" name="文本框 9"/>
          <p:cNvSpPr txBox="1"/>
          <p:nvPr/>
        </p:nvSpPr>
        <p:spPr>
          <a:xfrm>
            <a:off x="11033760" y="473075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C</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4197350" cy="6837045"/>
          </a:xfrm>
          <a:prstGeom prst="rect">
            <a:avLst/>
          </a:prstGeom>
          <a:solidFill>
            <a:schemeClr val="accent1">
              <a:lumMod val="40000"/>
              <a:lumOff val="60000"/>
            </a:schemeClr>
          </a:solidFill>
          <a:ln>
            <a:noFill/>
          </a:ln>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3101975" y="2005330"/>
            <a:ext cx="1988185" cy="2660650"/>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1500">
                <a:solidFill>
                  <a:schemeClr val="bg1"/>
                </a:solidFill>
              </a:rPr>
              <a:t>03</a:t>
            </a:r>
            <a:endParaRPr lang="en-US" altLang="zh-CN" sz="11500">
              <a:solidFill>
                <a:schemeClr val="bg1"/>
              </a:solidFill>
            </a:endParaRPr>
          </a:p>
        </p:txBody>
      </p:sp>
      <p:sp>
        <p:nvSpPr>
          <p:cNvPr id="6" name="文本框 5"/>
          <p:cNvSpPr txBox="1"/>
          <p:nvPr/>
        </p:nvSpPr>
        <p:spPr>
          <a:xfrm>
            <a:off x="5711190" y="2072640"/>
            <a:ext cx="5974080" cy="1568450"/>
          </a:xfrm>
          <a:prstGeom prst="rect">
            <a:avLst/>
          </a:prstGeom>
          <a:noFill/>
        </p:spPr>
        <p:txBody>
          <a:bodyPr wrap="square" rtlCol="0">
            <a:spAutoFit/>
          </a:bodyPr>
          <a:p>
            <a:r>
              <a:rPr lang="zh-CN" altLang="en-US" sz="4800"/>
              <a:t>近代中国思想解放潮流与社会观念的转变</a:t>
            </a:r>
            <a:endParaRPr lang="zh-CN" altLang="en-US" sz="4800"/>
          </a:p>
        </p:txBody>
      </p:sp>
      <p:cxnSp>
        <p:nvCxnSpPr>
          <p:cNvPr id="7" name="直接连接符 6"/>
          <p:cNvCxnSpPr/>
          <p:nvPr/>
        </p:nvCxnSpPr>
        <p:spPr>
          <a:xfrm>
            <a:off x="5378450" y="4259580"/>
            <a:ext cx="6531610" cy="1016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507365" y="1797050"/>
          <a:ext cx="11122025" cy="3789680"/>
        </p:xfrm>
        <a:graphic>
          <a:graphicData uri="http://schemas.openxmlformats.org/drawingml/2006/table">
            <a:tbl>
              <a:tblPr/>
              <a:tblGrid>
                <a:gridCol w="2442210"/>
                <a:gridCol w="2066290"/>
                <a:gridCol w="6613525"/>
              </a:tblGrid>
              <a:tr h="415925">
                <a:tc>
                  <a:txBody>
                    <a:bodyPr/>
                    <a:p>
                      <a:pPr marL="539115" indent="0" algn="l" eaLnBrk="0" fontAlgn="base">
                        <a:lnSpc>
                          <a:spcPct val="100000"/>
                        </a:lnSpc>
                        <a:spcBef>
                          <a:spcPts val="700"/>
                        </a:spcBef>
                        <a:spcAft>
                          <a:spcPct val="0"/>
                        </a:spcAft>
                      </a:pPr>
                      <a:r>
                        <a:rPr lang="zh-CN" sz="2400" b="1">
                          <a:solidFill>
                            <a:srgbClr val="000000"/>
                          </a:solidFill>
                          <a:latin typeface="新宋体" panose="02010609030101010101" charset="-122"/>
                          <a:ea typeface="新宋体" panose="02010609030101010101" charset="-122"/>
                        </a:rPr>
                        <a:t>时间</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232410" indent="0" algn="l" eaLnBrk="0" fontAlgn="base">
                        <a:lnSpc>
                          <a:spcPct val="100000"/>
                        </a:lnSpc>
                        <a:spcBef>
                          <a:spcPts val="700"/>
                        </a:spcBef>
                        <a:spcAft>
                          <a:spcPct val="0"/>
                        </a:spcAft>
                      </a:pPr>
                      <a:r>
                        <a:rPr lang="zh-CN" sz="2400" b="1">
                          <a:solidFill>
                            <a:srgbClr val="000000"/>
                          </a:solidFill>
                          <a:latin typeface="新宋体" panose="02010609030101010101" charset="-122"/>
                          <a:ea typeface="新宋体" panose="02010609030101010101" charset="-122"/>
                        </a:rPr>
                        <a:t>事件或思想</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1462405" indent="0" algn="l" eaLnBrk="0" fontAlgn="base">
                        <a:lnSpc>
                          <a:spcPct val="100000"/>
                        </a:lnSpc>
                        <a:spcBef>
                          <a:spcPts val="700"/>
                        </a:spcBef>
                        <a:spcAft>
                          <a:spcPct val="0"/>
                        </a:spcAft>
                      </a:pPr>
                      <a:r>
                        <a:rPr lang="zh-CN" sz="2400" b="1">
                          <a:solidFill>
                            <a:srgbClr val="000000"/>
                          </a:solidFill>
                          <a:latin typeface="新宋体" panose="02010609030101010101" charset="-122"/>
                          <a:ea typeface="新宋体" panose="02010609030101010101" charset="-122"/>
                        </a:rPr>
                        <a:t>主张和实践</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679450">
                <a:tc>
                  <a:txBody>
                    <a:bodyPr/>
                    <a:p>
                      <a:pPr marL="266065" indent="0" algn="l" eaLnBrk="0" fontAlgn="base">
                        <a:lnSpc>
                          <a:spcPct val="100000"/>
                        </a:lnSpc>
                        <a:spcBef>
                          <a:spcPts val="1100"/>
                        </a:spcBef>
                        <a:spcAft>
                          <a:spcPct val="0"/>
                        </a:spcAft>
                      </a:pPr>
                      <a:r>
                        <a:rPr lang="zh-CN" sz="2400" b="1">
                          <a:solidFill>
                            <a:srgbClr val="000000"/>
                          </a:solidFill>
                          <a:latin typeface="新宋体" panose="02010609030101010101" charset="-122"/>
                          <a:ea typeface="新宋体" panose="02010609030101010101" charset="-122"/>
                        </a:rPr>
                        <a:t>鸦片战争前后</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234315" indent="0" algn="l" eaLnBrk="0" fontAlgn="base">
                        <a:lnSpc>
                          <a:spcPct val="100000"/>
                        </a:lnSpc>
                        <a:spcBef>
                          <a:spcPts val="1100"/>
                        </a:spcBef>
                        <a:spcAft>
                          <a:spcPct val="0"/>
                        </a:spcAft>
                      </a:pPr>
                      <a:r>
                        <a:rPr lang="zh-CN" sz="2400" b="1">
                          <a:solidFill>
                            <a:srgbClr val="000000"/>
                          </a:solidFill>
                          <a:latin typeface="新宋体" panose="02010609030101010101" charset="-122"/>
                          <a:ea typeface="新宋体" panose="02010609030101010101" charset="-122"/>
                        </a:rPr>
                        <a:t>开眼看世界</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259715" indent="0" algn="l" eaLnBrk="0" fontAlgn="base">
                        <a:lnSpc>
                          <a:spcPct val="100000"/>
                        </a:lnSpc>
                        <a:spcBef>
                          <a:spcPts val="1100"/>
                        </a:spcBef>
                        <a:spcAft>
                          <a:spcPct val="0"/>
                        </a:spcAft>
                      </a:pPr>
                      <a:r>
                        <a:rPr lang="zh-CN" sz="2400" b="1">
                          <a:solidFill>
                            <a:srgbClr val="000000"/>
                          </a:solidFill>
                          <a:latin typeface="新宋体" panose="02010609030101010101" charset="-122"/>
                          <a:ea typeface="新宋体" panose="02010609030101010101" charset="-122"/>
                        </a:rPr>
                        <a:t>翻译西方书籍，了解西方地理、历史、制度、风俗。</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231140">
                <a:tc>
                  <a:txBody>
                    <a:bodyPr/>
                    <a:p>
                      <a:pPr marL="274320" indent="0" algn="l" eaLnBrk="0" fontAlgn="base">
                        <a:lnSpc>
                          <a:spcPct val="100000"/>
                        </a:lnSpc>
                        <a:spcBef>
                          <a:spcPts val="800"/>
                        </a:spcBef>
                        <a:spcAft>
                          <a:spcPct val="0"/>
                        </a:spcAft>
                      </a:pPr>
                      <a:r>
                        <a:rPr lang="zh-CN" sz="2400" b="1">
                          <a:solidFill>
                            <a:srgbClr val="000000"/>
                          </a:solidFill>
                          <a:latin typeface="新宋体" panose="02010609030101010101" charset="-122"/>
                          <a:ea typeface="新宋体" panose="02010609030101010101" charset="-122"/>
                        </a:rPr>
                        <a:t>洋务运动时期</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13690" indent="0" algn="l" eaLnBrk="0" fontAlgn="base">
                        <a:lnSpc>
                          <a:spcPct val="100000"/>
                        </a:lnSpc>
                        <a:spcBef>
                          <a:spcPts val="800"/>
                        </a:spcBef>
                        <a:spcAft>
                          <a:spcPct val="0"/>
                        </a:spcAft>
                      </a:pPr>
                      <a:r>
                        <a:rPr lang="zh-CN" sz="2400" b="1">
                          <a:solidFill>
                            <a:srgbClr val="000000"/>
                          </a:solidFill>
                          <a:latin typeface="新宋体" panose="02010609030101010101" charset="-122"/>
                          <a:ea typeface="新宋体" panose="02010609030101010101" charset="-122"/>
                        </a:rPr>
                        <a:t>中体西用</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37235" indent="0" algn="l" eaLnBrk="0" fontAlgn="base">
                        <a:lnSpc>
                          <a:spcPct val="100000"/>
                        </a:lnSpc>
                        <a:spcBef>
                          <a:spcPts val="800"/>
                        </a:spcBef>
                        <a:spcAft>
                          <a:spcPct val="0"/>
                        </a:spcAft>
                      </a:pPr>
                      <a:r>
                        <a:rPr lang="zh-CN" sz="2400" b="1">
                          <a:solidFill>
                            <a:srgbClr val="000000"/>
                          </a:solidFill>
                          <a:latin typeface="新宋体" panose="02010609030101010101" charset="-122"/>
                          <a:ea typeface="新宋体" panose="02010609030101010101" charset="-122"/>
                        </a:rPr>
                        <a:t>学习西方先进技术，开展洋务新政。</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1031240">
                <a:tc>
                  <a:txBody>
                    <a:bodyPr/>
                    <a:p>
                      <a:pPr marL="154305" indent="0" algn="l" eaLnBrk="0" fontAlgn="base">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23520" indent="0" algn="l" eaLnBrk="0" fontAlgn="base">
                        <a:lnSpc>
                          <a:spcPct val="100000"/>
                        </a:lnSpc>
                        <a:spcBef>
                          <a:spcPts val="30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19</a:t>
                      </a:r>
                      <a:r>
                        <a:rPr lang="zh-CN" sz="2400" b="1">
                          <a:solidFill>
                            <a:srgbClr val="000000"/>
                          </a:solidFill>
                          <a:latin typeface="新宋体" panose="02010609030101010101" charset="-122"/>
                          <a:ea typeface="新宋体" panose="02010609030101010101" charset="-122"/>
                          <a:cs typeface="新宋体" panose="02010609030101010101" charset="-122"/>
                        </a:rPr>
                        <a:t>世纪</a:t>
                      </a:r>
                      <a:r>
                        <a:rPr lang="en-US" altLang="zh-CN" sz="2400" b="1">
                          <a:solidFill>
                            <a:srgbClr val="000000"/>
                          </a:solidFill>
                          <a:latin typeface="新宋体" panose="02010609030101010101" charset="-122"/>
                          <a:ea typeface="新宋体" panose="02010609030101010101" charset="-122"/>
                          <a:cs typeface="新宋体" panose="02010609030101010101" charset="-122"/>
                        </a:rPr>
                        <a:t>90</a:t>
                      </a:r>
                      <a:r>
                        <a:rPr lang="zh-CN" sz="2400" b="1">
                          <a:solidFill>
                            <a:srgbClr val="000000"/>
                          </a:solidFill>
                          <a:latin typeface="新宋体" panose="02010609030101010101" charset="-122"/>
                          <a:ea typeface="新宋体" panose="02010609030101010101" charset="-122"/>
                          <a:cs typeface="新宋体" panose="02010609030101010101" charset="-122"/>
                        </a:rPr>
                        <a:t>年代</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154305" indent="0" algn="l" eaLnBrk="0" fontAlgn="base">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304165" indent="0" algn="l" eaLnBrk="0" fontAlgn="base">
                        <a:lnSpc>
                          <a:spcPct val="100000"/>
                        </a:lnSpc>
                        <a:spcBef>
                          <a:spcPts val="3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维新思想</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0485" indent="0" algn="l" eaLnBrk="0" fontAlgn="base">
                        <a:lnSpc>
                          <a:spcPct val="100000"/>
                        </a:lnSpc>
                        <a:spcBef>
                          <a:spcPts val="800"/>
                        </a:spcBef>
                        <a:spcAft>
                          <a:spcPct val="0"/>
                        </a:spcAft>
                      </a:pPr>
                      <a:r>
                        <a:rPr lang="zh-CN" sz="2400" b="1">
                          <a:solidFill>
                            <a:srgbClr val="000000"/>
                          </a:solidFill>
                          <a:latin typeface="新宋体" panose="02010609030101010101" charset="-122"/>
                          <a:ea typeface="新宋体" panose="02010609030101010101" charset="-122"/>
                        </a:rPr>
                        <a:t>主张维新变法，建立君主立宪制；发展民族资本主义；宣传西方启蒙思想和进化论思想。</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462915">
                <a:tc>
                  <a:txBody>
                    <a:bodyPr/>
                    <a:p>
                      <a:pPr marL="267335" indent="0" algn="l" eaLnBrk="0" fontAlgn="base">
                        <a:lnSpc>
                          <a:spcPct val="100000"/>
                        </a:lnSpc>
                        <a:spcBef>
                          <a:spcPts val="900"/>
                        </a:spcBef>
                        <a:spcAft>
                          <a:spcPct val="0"/>
                        </a:spcAft>
                      </a:pPr>
                      <a:r>
                        <a:rPr lang="zh-CN" sz="2400" b="1">
                          <a:solidFill>
                            <a:srgbClr val="000000"/>
                          </a:solidFill>
                          <a:latin typeface="新宋体" panose="02010609030101010101" charset="-122"/>
                          <a:ea typeface="新宋体" panose="02010609030101010101" charset="-122"/>
                        </a:rPr>
                        <a:t>辛亥革命时期</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299085" indent="0" algn="l" eaLnBrk="0" fontAlgn="base">
                        <a:lnSpc>
                          <a:spcPct val="100000"/>
                        </a:lnSpc>
                        <a:spcBef>
                          <a:spcPts val="1000"/>
                        </a:spcBef>
                        <a:spcAft>
                          <a:spcPct val="0"/>
                        </a:spcAft>
                      </a:pPr>
                      <a:r>
                        <a:rPr lang="zh-CN" sz="2400" b="1">
                          <a:solidFill>
                            <a:srgbClr val="000000"/>
                          </a:solidFill>
                          <a:latin typeface="新宋体" panose="02010609030101010101" charset="-122"/>
                          <a:ea typeface="新宋体" panose="02010609030101010101" charset="-122"/>
                        </a:rPr>
                        <a:t>三民主义</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807085" indent="0" algn="l" eaLnBrk="0" fontAlgn="base">
                        <a:lnSpc>
                          <a:spcPct val="100000"/>
                        </a:lnSpc>
                        <a:spcBef>
                          <a:spcPts val="1000"/>
                        </a:spcBef>
                        <a:spcAft>
                          <a:spcPct val="0"/>
                        </a:spcAft>
                      </a:pPr>
                      <a:r>
                        <a:rPr lang="zh-CN" sz="2400" b="1">
                          <a:solidFill>
                            <a:srgbClr val="000000"/>
                          </a:solidFill>
                          <a:latin typeface="新宋体" panose="02010609030101010101" charset="-122"/>
                          <a:ea typeface="新宋体" panose="02010609030101010101" charset="-122"/>
                        </a:rPr>
                        <a:t>民族主义、民权主义、民生主义。</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697230">
                <a:tc>
                  <a:txBody>
                    <a:bodyPr/>
                    <a:p>
                      <a:pPr marL="154305" indent="0" algn="l" eaLnBrk="0" fontAlgn="base">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rPr>
                        <a:t> 1915—1926</a:t>
                      </a:r>
                      <a:endParaRPr lang="en-US" alt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154305" indent="0" algn="l" eaLnBrk="0" fontAlgn="base">
                        <a:lnSpc>
                          <a:spcPct val="100000"/>
                        </a:lnSpc>
                        <a:spcBef>
                          <a:spcPct val="0"/>
                        </a:spcBef>
                        <a:spcAft>
                          <a:spcPct val="0"/>
                        </a:spcAft>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sz="2400" b="1">
                          <a:solidFill>
                            <a:srgbClr val="000000"/>
                          </a:solidFill>
                          <a:latin typeface="新宋体" panose="02010609030101010101" charset="-122"/>
                          <a:ea typeface="新宋体" panose="02010609030101010101" charset="-122"/>
                          <a:cs typeface="新宋体" panose="02010609030101010101" charset="-122"/>
                        </a:rPr>
                        <a:t>新文化运动</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62305" indent="0" algn="l" eaLnBrk="0" fontAlgn="base">
                        <a:lnSpc>
                          <a:spcPct val="100000"/>
                        </a:lnSpc>
                        <a:spcBef>
                          <a:spcPts val="600"/>
                        </a:spcBef>
                        <a:spcAft>
                          <a:spcPct val="0"/>
                        </a:spcAft>
                      </a:pPr>
                      <a:r>
                        <a:rPr lang="zh-CN" sz="2400" b="1">
                          <a:solidFill>
                            <a:srgbClr val="000000"/>
                          </a:solidFill>
                          <a:latin typeface="新宋体" panose="02010609030101010101" charset="-122"/>
                          <a:ea typeface="新宋体" panose="02010609030101010101" charset="-122"/>
                        </a:rPr>
                        <a:t>主张革新国民思想，宣扬民主、科学；</a:t>
                      </a:r>
                      <a:endParaRPr lang="zh-CN" sz="2400" b="1">
                        <a:solidFill>
                          <a:srgbClr val="000000"/>
                        </a:solidFill>
                        <a:latin typeface="新宋体" panose="02010609030101010101" charset="-122"/>
                        <a:ea typeface="新宋体" panose="02010609030101010101" charset="-122"/>
                      </a:endParaRPr>
                    </a:p>
                    <a:p>
                      <a:pPr marL="1124585" indent="0" algn="l" eaLnBrk="0" fontAlgn="base">
                        <a:lnSpc>
                          <a:spcPct val="100000"/>
                        </a:lnSpc>
                        <a:spcBef>
                          <a:spcPts val="400"/>
                        </a:spcBef>
                        <a:spcAft>
                          <a:spcPct val="0"/>
                        </a:spcAft>
                      </a:pPr>
                      <a:r>
                        <a:rPr lang="zh-CN" sz="2400" b="1">
                          <a:solidFill>
                            <a:srgbClr val="000000"/>
                          </a:solidFill>
                          <a:latin typeface="新宋体" panose="02010609030101010101" charset="-122"/>
                          <a:ea typeface="新宋体" panose="02010609030101010101" charset="-122"/>
                        </a:rPr>
                        <a:t>后期宣传马克思主义。</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graphicFrame>
        <p:nvGraphicFramePr>
          <p:cNvPr id="6"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7" name="矩形 6"/>
          <p:cNvSpPr/>
          <p:nvPr>
            <p:custDataLst>
              <p:tags r:id="rId3"/>
            </p:custDataLst>
          </p:nvPr>
        </p:nvSpPr>
        <p:spPr>
          <a:xfrm>
            <a:off x="3762375" y="1036955"/>
            <a:ext cx="4846955" cy="460375"/>
          </a:xfrm>
          <a:prstGeom prst="rect">
            <a:avLst/>
          </a:prstGeom>
        </p:spPr>
        <p:txBody>
          <a:bodyPr wrap="square">
            <a:spAutoFit/>
          </a:bodyPr>
          <a:p>
            <a:pPr marL="342900" indent="-342900" algn="l" defTabSz="266700" eaLnBrk="0" fontAlgn="base">
              <a:buClrTx/>
              <a:buSzTx/>
              <a:buFont typeface="Wingdings" panose="05000000000000000000" charset="0"/>
              <a:buChar char="p"/>
            </a:pP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sym typeface="+mn-ea"/>
              </a:rPr>
              <a:t>近代中国思想解放潮流</a:t>
            </a:r>
            <a:endParaRPr lang="zh-CN" altLang="en-US" sz="2400" b="1" spc="150"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39115" y="1949450"/>
            <a:ext cx="11137900" cy="3260725"/>
          </a:xfrm>
          <a:prstGeom prst="rect">
            <a:avLst/>
          </a:prstGeom>
        </p:spPr>
        <p:txBody>
          <a:bodyPr>
            <a:noAutofit/>
          </a:bodyPr>
          <a:p>
            <a:pPr indent="0" algn="l" defTabSz="266700" eaLnBrk="0" fontAlgn="base">
              <a:lnSpc>
                <a:spcPct val="150000"/>
              </a:lnSpc>
              <a:spcBef>
                <a:spcPts val="500"/>
              </a:spcBef>
              <a:buClrTx/>
              <a:buSzTx/>
              <a:buFontTx/>
            </a:pPr>
            <a:r>
              <a:rPr lang="en-US" altLang="en-US" sz="2400" b="1">
                <a:solidFill>
                  <a:srgbClr val="000000"/>
                </a:solidFill>
                <a:latin typeface="黑体" panose="02010609060101010101" pitchFamily="49" charset="-122"/>
                <a:ea typeface="黑体" panose="02010609060101010101" pitchFamily="49" charset="-122"/>
              </a:rPr>
              <a:t>①</a:t>
            </a:r>
            <a:r>
              <a:rPr lang="zh-CN" altLang="en-US" sz="2400" b="1">
                <a:solidFill>
                  <a:srgbClr val="000000"/>
                </a:solidFill>
                <a:latin typeface="黑体" panose="02010609060101010101" pitchFamily="49" charset="-122"/>
                <a:ea typeface="黑体" panose="02010609060101010101" pitchFamily="49" charset="-122"/>
              </a:rPr>
              <a:t>内容上看：经历了由</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器物</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到</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制度</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再到</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思想文化</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不断深化的历程。</a:t>
            </a:r>
            <a:endParaRPr lang="zh-CN" altLang="en-US" sz="2400" b="1">
              <a:solidFill>
                <a:srgbClr val="000000"/>
              </a:solidFill>
              <a:latin typeface="黑体" panose="02010609060101010101" pitchFamily="49" charset="-122"/>
              <a:ea typeface="黑体" panose="02010609060101010101" pitchFamily="49" charset="-122"/>
            </a:endParaRPr>
          </a:p>
          <a:p>
            <a:pPr indent="0" algn="l" defTabSz="266700" eaLnBrk="0" fontAlgn="base">
              <a:lnSpc>
                <a:spcPct val="150000"/>
              </a:lnSpc>
              <a:spcBef>
                <a:spcPts val="500"/>
              </a:spcBef>
              <a:buClrTx/>
              <a:buSzTx/>
              <a:buFontTx/>
            </a:pPr>
            <a:r>
              <a:rPr lang="en-US" altLang="en-US" sz="2400" b="1">
                <a:solidFill>
                  <a:srgbClr val="000000"/>
                </a:solidFill>
                <a:latin typeface="黑体" panose="02010609060101010101" pitchFamily="49" charset="-122"/>
                <a:ea typeface="黑体" panose="02010609060101010101" pitchFamily="49" charset="-122"/>
              </a:rPr>
              <a:t>②</a:t>
            </a:r>
            <a:r>
              <a:rPr lang="zh-CN" altLang="en-US" sz="2400" b="1">
                <a:solidFill>
                  <a:srgbClr val="000000"/>
                </a:solidFill>
                <a:latin typeface="黑体" panose="02010609060101010101" pitchFamily="49" charset="-122"/>
                <a:ea typeface="黑体" panose="02010609060101010101" pitchFamily="49" charset="-122"/>
              </a:rPr>
              <a:t>过程上看：经历了由盲目排外到认识到西学的进步性，转而学习西方的过程；由被动学习西方到主动学习；各种进步思想之间体现了继承与发展的关系。</a:t>
            </a:r>
            <a:endParaRPr lang="zh-CN" altLang="en-US" sz="2400" b="1">
              <a:solidFill>
                <a:srgbClr val="000000"/>
              </a:solidFill>
              <a:latin typeface="黑体" panose="02010609060101010101" pitchFamily="49" charset="-122"/>
              <a:ea typeface="黑体" panose="02010609060101010101" pitchFamily="49" charset="-122"/>
            </a:endParaRPr>
          </a:p>
          <a:p>
            <a:pPr indent="0" algn="l" defTabSz="266700" eaLnBrk="0" fontAlgn="base">
              <a:lnSpc>
                <a:spcPct val="150000"/>
              </a:lnSpc>
              <a:spcBef>
                <a:spcPts val="500"/>
              </a:spcBef>
              <a:buClrTx/>
              <a:buSzTx/>
              <a:buFontTx/>
            </a:pPr>
            <a:r>
              <a:rPr lang="en-US" altLang="en-US" sz="2400" b="1">
                <a:solidFill>
                  <a:srgbClr val="000000"/>
                </a:solidFill>
                <a:latin typeface="黑体" panose="02010609060101010101" pitchFamily="49" charset="-122"/>
                <a:ea typeface="黑体" panose="02010609060101010101" pitchFamily="49" charset="-122"/>
              </a:rPr>
              <a:t>③</a:t>
            </a:r>
            <a:r>
              <a:rPr lang="zh-CN" altLang="en-US" sz="2400" b="1">
                <a:solidFill>
                  <a:srgbClr val="000000"/>
                </a:solidFill>
                <a:latin typeface="黑体" panose="02010609060101010101" pitchFamily="49" charset="-122"/>
                <a:ea typeface="黑体" panose="02010609060101010101" pitchFamily="49" charset="-122"/>
              </a:rPr>
              <a:t>道路上看：由</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学英</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到</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学日</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学美</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再到</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学俄</a:t>
            </a:r>
            <a:r>
              <a:rPr lang="en-US" altLang="zh-CN" sz="2400" b="1">
                <a:solidFill>
                  <a:srgbClr val="000000"/>
                </a:solidFill>
                <a:latin typeface="黑体" panose="02010609060101010101" pitchFamily="49" charset="-122"/>
                <a:ea typeface="黑体" panose="02010609060101010101" pitchFamily="49" charset="-122"/>
              </a:rPr>
              <a:t>”</a:t>
            </a:r>
            <a:r>
              <a:rPr lang="zh-CN" altLang="en-US" sz="2400" b="1">
                <a:solidFill>
                  <a:srgbClr val="000000"/>
                </a:solidFill>
                <a:latin typeface="黑体" panose="02010609060101010101" pitchFamily="49" charset="-122"/>
                <a:ea typeface="黑体" panose="02010609060101010101" pitchFamily="49" charset="-122"/>
              </a:rPr>
              <a:t>。</a:t>
            </a:r>
            <a:endParaRPr lang="zh-CN" altLang="en-US" sz="2400" b="1">
              <a:solidFill>
                <a:srgbClr val="000000"/>
              </a:solidFill>
              <a:latin typeface="黑体" panose="02010609060101010101" pitchFamily="49" charset="-122"/>
              <a:ea typeface="黑体" panose="02010609060101010101" pitchFamily="49" charset="-122"/>
            </a:endParaRPr>
          </a:p>
          <a:p>
            <a:pPr indent="0" algn="l" defTabSz="266700" eaLnBrk="0" fontAlgn="base">
              <a:lnSpc>
                <a:spcPct val="150000"/>
              </a:lnSpc>
              <a:spcBef>
                <a:spcPts val="500"/>
              </a:spcBef>
              <a:buClrTx/>
              <a:buSzTx/>
              <a:buFontTx/>
            </a:pPr>
            <a:r>
              <a:rPr lang="en-US" altLang="en-US" sz="2400" b="1">
                <a:solidFill>
                  <a:srgbClr val="000000"/>
                </a:solidFill>
                <a:latin typeface="黑体" panose="02010609060101010101" pitchFamily="49" charset="-122"/>
                <a:ea typeface="黑体" panose="02010609060101010101" pitchFamily="49" charset="-122"/>
              </a:rPr>
              <a:t>④</a:t>
            </a:r>
            <a:r>
              <a:rPr lang="zh-CN" altLang="en-US" sz="2400" b="1">
                <a:solidFill>
                  <a:srgbClr val="000000"/>
                </a:solidFill>
                <a:latin typeface="黑体" panose="02010609060101010101" pitchFamily="49" charset="-122"/>
                <a:ea typeface="黑体" panose="02010609060101010101" pitchFamily="49" charset="-122"/>
              </a:rPr>
              <a:t>背景目的上看：都是为了救亡图存，探寻强国御侮之道，学习西方与救亡图存相结合。</a:t>
            </a:r>
            <a:endParaRPr lang="zh-CN" altLang="en-US" sz="2400" b="1">
              <a:solidFill>
                <a:srgbClr val="000000"/>
              </a:solidFill>
              <a:latin typeface="黑体" panose="02010609060101010101" pitchFamily="49" charset="-122"/>
              <a:ea typeface="黑体" panose="02010609060101010101" pitchFamily="49" charset="-122"/>
            </a:endParaRPr>
          </a:p>
        </p:txBody>
      </p:sp>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32" name="文本框 31"/>
          <p:cNvSpPr txBox="1"/>
          <p:nvPr>
            <p:custDataLst>
              <p:tags r:id="rId2"/>
            </p:custDataLst>
          </p:nvPr>
        </p:nvSpPr>
        <p:spPr>
          <a:xfrm>
            <a:off x="1248410" y="981075"/>
            <a:ext cx="9718675" cy="460375"/>
          </a:xfrm>
          <a:prstGeom prst="rect">
            <a:avLst/>
          </a:prstGeom>
          <a:noFill/>
        </p:spPr>
        <p:txBody>
          <a:bodyPr wrap="square">
            <a:spAutoFit/>
          </a:bodyPr>
          <a:p>
            <a:pPr indent="0" algn="l" fontAlgn="auto">
              <a:lnSpc>
                <a:spcPct val="100000"/>
              </a:lnSpc>
              <a:buClrTx/>
              <a:buSzTx/>
              <a:buFontTx/>
            </a:pP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探究</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六：结合表格与所学知识</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分析近代中国思想解放运动所呈现的特点</a:t>
            </a:r>
            <a:endPar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7" name="矩形 6"/>
          <p:cNvSpPr/>
          <p:nvPr>
            <p:custDataLst>
              <p:tags r:id="rId2"/>
            </p:custDataLst>
          </p:nvPr>
        </p:nvSpPr>
        <p:spPr>
          <a:xfrm>
            <a:off x="3657600" y="763905"/>
            <a:ext cx="5182870" cy="460375"/>
          </a:xfrm>
          <a:prstGeom prst="rect">
            <a:avLst/>
          </a:prstGeom>
        </p:spPr>
        <p:txBody>
          <a:bodyPr wrap="square">
            <a:spAutoFit/>
          </a:bodyPr>
          <a:p>
            <a:pPr marL="342900" indent="-342900" algn="l" defTabSz="266700" eaLnBrk="0" fontAlgn="base">
              <a:buClrTx/>
              <a:buSzTx/>
              <a:buFont typeface="Wingdings" panose="05000000000000000000" charset="0"/>
              <a:buChar char="p"/>
            </a:pP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rPr>
              <a:t>中国近代前期的四次思想辩论</a:t>
            </a:r>
            <a:endParaRPr lang="zh-CN" altLang="en-US" sz="2400" b="1" spc="150" dirty="0">
              <a:solidFill>
                <a:srgbClr val="C00000"/>
              </a:solidFill>
              <a:latin typeface="微软雅黑" panose="020B0503020204020204" charset="-122"/>
              <a:ea typeface="微软雅黑" panose="020B0503020204020204" charset="-122"/>
            </a:endParaRPr>
          </a:p>
        </p:txBody>
      </p:sp>
      <p:graphicFrame>
        <p:nvGraphicFramePr>
          <p:cNvPr id="2" name="表格 1"/>
          <p:cNvGraphicFramePr/>
          <p:nvPr>
            <p:custDataLst>
              <p:tags r:id="rId3"/>
            </p:custDataLst>
          </p:nvPr>
        </p:nvGraphicFramePr>
        <p:xfrm>
          <a:off x="616585" y="1308100"/>
          <a:ext cx="11075670" cy="5362575"/>
        </p:xfrm>
        <a:graphic>
          <a:graphicData uri="http://schemas.openxmlformats.org/drawingml/2006/table">
            <a:tbl>
              <a:tblPr/>
              <a:tblGrid>
                <a:gridCol w="927735"/>
                <a:gridCol w="1263650"/>
                <a:gridCol w="1711960"/>
                <a:gridCol w="2091055"/>
                <a:gridCol w="1935480"/>
                <a:gridCol w="3145790"/>
              </a:tblGrid>
              <a:tr h="128270">
                <a:tc>
                  <a:txBody>
                    <a:bodyPr/>
                    <a:p>
                      <a:pPr marL="180975" indent="0" algn="l" eaLnBrk="0" fontAlgn="base">
                        <a:lnSpc>
                          <a:spcPct val="100000"/>
                        </a:lnSpc>
                        <a:spcBef>
                          <a:spcPts val="400"/>
                        </a:spcBef>
                        <a:spcAft>
                          <a:spcPct val="0"/>
                        </a:spcAft>
                      </a:pPr>
                      <a:r>
                        <a:rPr lang="zh-CN" sz="2200" b="1">
                          <a:solidFill>
                            <a:srgbClr val="000000"/>
                          </a:solidFill>
                          <a:latin typeface="新宋体" panose="02010609030101010101" charset="-122"/>
                          <a:ea typeface="新宋体" panose="02010609030101010101" charset="-122"/>
                        </a:rPr>
                        <a:t>时间</a:t>
                      </a:r>
                      <a:endParaRPr lang="zh-CN" sz="22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241300" indent="0" algn="l" eaLnBrk="0" fontAlgn="base">
                        <a:lnSpc>
                          <a:spcPct val="100000"/>
                        </a:lnSpc>
                        <a:spcBef>
                          <a:spcPts val="500"/>
                        </a:spcBef>
                        <a:spcAft>
                          <a:spcPct val="0"/>
                        </a:spcAft>
                      </a:pPr>
                      <a:r>
                        <a:rPr lang="zh-CN" sz="2200" b="1">
                          <a:solidFill>
                            <a:srgbClr val="000000"/>
                          </a:solidFill>
                          <a:latin typeface="新宋体" panose="02010609030101010101" charset="-122"/>
                          <a:ea typeface="新宋体" panose="02010609030101010101" charset="-122"/>
                        </a:rPr>
                        <a:t>核心</a:t>
                      </a:r>
                      <a:endParaRPr lang="zh-CN" sz="22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316865" indent="0" algn="l" eaLnBrk="0" fontAlgn="base">
                        <a:lnSpc>
                          <a:spcPct val="100000"/>
                        </a:lnSpc>
                        <a:spcBef>
                          <a:spcPts val="500"/>
                        </a:spcBef>
                        <a:spcAft>
                          <a:spcPct val="0"/>
                        </a:spcAft>
                      </a:pPr>
                      <a:r>
                        <a:rPr lang="zh-CN" sz="2200" b="1">
                          <a:solidFill>
                            <a:srgbClr val="000000"/>
                          </a:solidFill>
                          <a:latin typeface="新宋体" panose="02010609030101010101" charset="-122"/>
                          <a:ea typeface="新宋体" panose="02010609030101010101" charset="-122"/>
                        </a:rPr>
                        <a:t>双方</a:t>
                      </a:r>
                      <a:endParaRPr lang="zh-CN" sz="22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523875" indent="0" algn="l" eaLnBrk="0" fontAlgn="base">
                        <a:lnSpc>
                          <a:spcPct val="100000"/>
                        </a:lnSpc>
                        <a:spcBef>
                          <a:spcPts val="500"/>
                        </a:spcBef>
                        <a:spcAft>
                          <a:spcPct val="0"/>
                        </a:spcAft>
                      </a:pPr>
                      <a:r>
                        <a:rPr lang="zh-CN" sz="2200" b="1">
                          <a:solidFill>
                            <a:srgbClr val="000000"/>
                          </a:solidFill>
                          <a:latin typeface="新宋体" panose="02010609030101010101" charset="-122"/>
                          <a:ea typeface="新宋体" panose="02010609030101010101" charset="-122"/>
                        </a:rPr>
                        <a:t>主题</a:t>
                      </a:r>
                      <a:endParaRPr lang="zh-CN" sz="22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438785" indent="0" algn="l" eaLnBrk="0" fontAlgn="base">
                        <a:lnSpc>
                          <a:spcPct val="100000"/>
                        </a:lnSpc>
                        <a:spcBef>
                          <a:spcPts val="400"/>
                        </a:spcBef>
                        <a:spcAft>
                          <a:spcPct val="0"/>
                        </a:spcAft>
                      </a:pPr>
                      <a:r>
                        <a:rPr lang="zh-CN" sz="2200" b="1">
                          <a:solidFill>
                            <a:srgbClr val="000000"/>
                          </a:solidFill>
                          <a:latin typeface="新宋体" panose="02010609030101010101" charset="-122"/>
                          <a:ea typeface="新宋体" panose="02010609030101010101" charset="-122"/>
                        </a:rPr>
                        <a:t>实质</a:t>
                      </a:r>
                      <a:endParaRPr lang="zh-CN" sz="22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02615" indent="0" algn="l" eaLnBrk="0" fontAlgn="base">
                        <a:lnSpc>
                          <a:spcPct val="100000"/>
                        </a:lnSpc>
                        <a:spcBef>
                          <a:spcPts val="400"/>
                        </a:spcBef>
                        <a:spcAft>
                          <a:spcPct val="0"/>
                        </a:spcAft>
                      </a:pPr>
                      <a:r>
                        <a:rPr lang="zh-CN" sz="2200" b="1">
                          <a:solidFill>
                            <a:srgbClr val="000000"/>
                          </a:solidFill>
                          <a:latin typeface="新宋体" panose="02010609030101010101" charset="-122"/>
                          <a:ea typeface="新宋体" panose="02010609030101010101" charset="-122"/>
                        </a:rPr>
                        <a:t>影响</a:t>
                      </a:r>
                      <a:endParaRPr lang="zh-CN" sz="22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1075055">
                <a:tc>
                  <a:txBody>
                    <a:bodyPr/>
                    <a:p>
                      <a:pPr marL="180975" indent="-18415" algn="l" eaLnBrk="0" fontAlgn="base">
                        <a:lnSpc>
                          <a:spcPct val="100000"/>
                        </a:lnSpc>
                        <a:spcBef>
                          <a:spcPts val="1300"/>
                        </a:spcBef>
                        <a:spcAft>
                          <a:spcPct val="0"/>
                        </a:spcAft>
                      </a:pPr>
                      <a:r>
                        <a:rPr lang="en-US" altLang="zh-CN" sz="2200" b="1">
                          <a:solidFill>
                            <a:srgbClr val="000000"/>
                          </a:solidFill>
                          <a:latin typeface="新宋体" panose="02010609030101010101" charset="-122"/>
                          <a:ea typeface="新宋体" panose="02010609030101010101" charset="-122"/>
                          <a:cs typeface="新宋体" panose="02010609030101010101" charset="-122"/>
                        </a:rPr>
                        <a:t>19</a:t>
                      </a:r>
                      <a:r>
                        <a:rPr lang="zh-CN" sz="2200" b="1">
                          <a:solidFill>
                            <a:srgbClr val="000000"/>
                          </a:solidFill>
                          <a:latin typeface="新宋体" panose="02010609030101010101" charset="-122"/>
                          <a:ea typeface="新宋体" panose="02010609030101010101" charset="-122"/>
                          <a:cs typeface="新宋体" panose="02010609030101010101" charset="-122"/>
                        </a:rPr>
                        <a:t>世</a:t>
                      </a:r>
                      <a:r>
                        <a:rPr lang="zh-CN" altLang="en-US" sz="2200" b="1">
                          <a:solidFill>
                            <a:srgbClr val="000000"/>
                          </a:solidFill>
                          <a:latin typeface="新宋体" panose="02010609030101010101" charset="-122"/>
                          <a:ea typeface="新宋体" panose="02010609030101010101" charset="-122"/>
                          <a:cs typeface="新宋体" panose="02010609030101010101" charset="-122"/>
                        </a:rPr>
                        <a:t> </a:t>
                      </a:r>
                      <a:r>
                        <a:rPr lang="zh-CN" sz="2200" b="1">
                          <a:solidFill>
                            <a:srgbClr val="000000"/>
                          </a:solidFill>
                          <a:latin typeface="新宋体" panose="02010609030101010101" charset="-122"/>
                          <a:ea typeface="新宋体" panose="02010609030101010101" charset="-122"/>
                          <a:cs typeface="新宋体" panose="02010609030101010101" charset="-122"/>
                        </a:rPr>
                        <a:t>纪中</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100330" indent="0" algn="l" eaLnBrk="0" fontAlgn="base">
                        <a:lnSpc>
                          <a:spcPct val="100000"/>
                        </a:lnSpc>
                        <a:spcBef>
                          <a:spcPct val="0"/>
                        </a:spcBef>
                        <a:spcAft>
                          <a:spcPct val="0"/>
                        </a:spcAft>
                      </a:pPr>
                      <a:r>
                        <a:rPr lang="en-US" altLang="zh-CN" sz="22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200" b="1">
                        <a:solidFill>
                          <a:srgbClr val="000000"/>
                        </a:solidFill>
                        <a:latin typeface="新宋体" panose="02010609030101010101" charset="-122"/>
                        <a:ea typeface="新宋体" panose="02010609030101010101" charset="-122"/>
                        <a:cs typeface="新宋体" panose="02010609030101010101" charset="-122"/>
                      </a:endParaRPr>
                    </a:p>
                    <a:p>
                      <a:pPr marL="111125" indent="0" algn="l" eaLnBrk="0" fontAlgn="base">
                        <a:lnSpc>
                          <a:spcPct val="100000"/>
                        </a:lnSpc>
                        <a:spcBef>
                          <a:spcPts val="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体用之争</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3025" indent="0" algn="l" eaLnBrk="0" fontAlgn="base">
                        <a:lnSpc>
                          <a:spcPct val="100000"/>
                        </a:lnSpc>
                        <a:spcBef>
                          <a:spcPts val="4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地主阶级顽</a:t>
                      </a:r>
                      <a:endParaRPr lang="zh-CN" sz="2200" b="1">
                        <a:solidFill>
                          <a:srgbClr val="000000"/>
                        </a:solidFill>
                        <a:latin typeface="新宋体" panose="02010609030101010101" charset="-122"/>
                        <a:ea typeface="新宋体" panose="02010609030101010101" charset="-122"/>
                        <a:cs typeface="新宋体" panose="02010609030101010101" charset="-122"/>
                      </a:endParaRPr>
                    </a:p>
                    <a:p>
                      <a:pPr marL="73660" indent="15875" algn="l" eaLnBrk="0" fontAlgn="base">
                        <a:lnSpc>
                          <a:spcPct val="100000"/>
                        </a:lnSpc>
                        <a:spcBef>
                          <a:spcPts val="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固派和洋务派</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3660" indent="-4445" algn="l" eaLnBrk="0" fontAlgn="base">
                        <a:lnSpc>
                          <a:spcPct val="100000"/>
                        </a:lnSpc>
                        <a:spcBef>
                          <a:spcPts val="1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要不要学习西方技术来维护统治秩序</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1120" indent="8890" algn="l" eaLnBrk="0" fontAlgn="base">
                        <a:lnSpc>
                          <a:spcPct val="100000"/>
                        </a:lnSpc>
                        <a:spcBef>
                          <a:spcPts val="1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维护清朝统治秩序的手段之争</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7945" indent="1270" algn="l" eaLnBrk="0" fontAlgn="base">
                        <a:lnSpc>
                          <a:spcPct val="100000"/>
                        </a:lnSpc>
                        <a:spcBef>
                          <a:spcPts val="4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促进西学在中国的传播，洋务运动开展，推动中国现代化</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1064895">
                <a:tc>
                  <a:txBody>
                    <a:bodyPr/>
                    <a:p>
                      <a:pPr marL="180975" indent="-18415" algn="l" eaLnBrk="0" fontAlgn="base">
                        <a:lnSpc>
                          <a:spcPct val="100000"/>
                        </a:lnSpc>
                        <a:spcBef>
                          <a:spcPts val="1300"/>
                        </a:spcBef>
                        <a:spcAft>
                          <a:spcPct val="0"/>
                        </a:spcAft>
                      </a:pPr>
                      <a:r>
                        <a:rPr lang="en-US" altLang="zh-CN" sz="2200" b="1">
                          <a:solidFill>
                            <a:srgbClr val="000000"/>
                          </a:solidFill>
                          <a:latin typeface="新宋体" panose="02010609030101010101" charset="-122"/>
                          <a:ea typeface="新宋体" panose="02010609030101010101" charset="-122"/>
                          <a:cs typeface="新宋体" panose="02010609030101010101" charset="-122"/>
                        </a:rPr>
                        <a:t>19</a:t>
                      </a:r>
                      <a:r>
                        <a:rPr lang="zh-CN" sz="2200" b="1">
                          <a:solidFill>
                            <a:srgbClr val="000000"/>
                          </a:solidFill>
                          <a:latin typeface="新宋体" panose="02010609030101010101" charset="-122"/>
                          <a:ea typeface="新宋体" panose="02010609030101010101" charset="-122"/>
                          <a:cs typeface="新宋体" panose="02010609030101010101" charset="-122"/>
                        </a:rPr>
                        <a:t>世</a:t>
                      </a:r>
                      <a:r>
                        <a:rPr lang="zh-CN" altLang="en-US" sz="2200" b="1">
                          <a:solidFill>
                            <a:srgbClr val="000000"/>
                          </a:solidFill>
                          <a:latin typeface="新宋体" panose="02010609030101010101" charset="-122"/>
                          <a:ea typeface="新宋体" panose="02010609030101010101" charset="-122"/>
                          <a:cs typeface="新宋体" panose="02010609030101010101" charset="-122"/>
                        </a:rPr>
                        <a:t> </a:t>
                      </a:r>
                      <a:r>
                        <a:rPr lang="zh-CN" sz="2200" b="1">
                          <a:solidFill>
                            <a:srgbClr val="000000"/>
                          </a:solidFill>
                          <a:latin typeface="新宋体" panose="02010609030101010101" charset="-122"/>
                          <a:ea typeface="新宋体" panose="02010609030101010101" charset="-122"/>
                          <a:cs typeface="新宋体" panose="02010609030101010101" charset="-122"/>
                        </a:rPr>
                        <a:t>纪末</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8580" indent="50165" algn="l" eaLnBrk="0" fontAlgn="base">
                        <a:lnSpc>
                          <a:spcPct val="100000"/>
                        </a:lnSpc>
                        <a:spcBef>
                          <a:spcPts val="1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变革体制</a:t>
                      </a:r>
                      <a:r>
                        <a:rPr lang="zh-CN" altLang="en-US" sz="2200" b="1">
                          <a:solidFill>
                            <a:srgbClr val="000000"/>
                          </a:solidFill>
                          <a:latin typeface="新宋体" panose="02010609030101010101" charset="-122"/>
                          <a:ea typeface="新宋体" panose="02010609030101010101" charset="-122"/>
                          <a:cs typeface="新宋体" panose="02010609030101010101" charset="-122"/>
                        </a:rPr>
                        <a:t> </a:t>
                      </a:r>
                      <a:r>
                        <a:rPr lang="zh-CN" sz="2200" b="1">
                          <a:solidFill>
                            <a:srgbClr val="000000"/>
                          </a:solidFill>
                          <a:latin typeface="新宋体" panose="02010609030101010101" charset="-122"/>
                          <a:ea typeface="新宋体" panose="02010609030101010101" charset="-122"/>
                          <a:cs typeface="新宋体" panose="02010609030101010101" charset="-122"/>
                        </a:rPr>
                        <a:t>之争</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85090" indent="-5080" algn="l" eaLnBrk="0" fontAlgn="base">
                        <a:lnSpc>
                          <a:spcPct val="100000"/>
                        </a:lnSpc>
                        <a:spcBef>
                          <a:spcPts val="1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维新派和守</a:t>
                      </a:r>
                      <a:r>
                        <a:rPr lang="zh-CN" altLang="en-US" sz="2200" b="1">
                          <a:solidFill>
                            <a:srgbClr val="000000"/>
                          </a:solidFill>
                          <a:latin typeface="新宋体" panose="02010609030101010101" charset="-122"/>
                          <a:ea typeface="新宋体" panose="02010609030101010101" charset="-122"/>
                          <a:cs typeface="新宋体" panose="02010609030101010101" charset="-122"/>
                        </a:rPr>
                        <a:t> </a:t>
                      </a:r>
                      <a:r>
                        <a:rPr lang="zh-CN" sz="2200" b="1">
                          <a:solidFill>
                            <a:srgbClr val="000000"/>
                          </a:solidFill>
                          <a:latin typeface="新宋体" panose="02010609030101010101" charset="-122"/>
                          <a:ea typeface="新宋体" panose="02010609030101010101" charset="-122"/>
                          <a:cs typeface="新宋体" panose="02010609030101010101" charset="-122"/>
                        </a:rPr>
                        <a:t>旧派</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3660" indent="-4445" algn="l" eaLnBrk="0" fontAlgn="base">
                        <a:lnSpc>
                          <a:spcPct val="100000"/>
                        </a:lnSpc>
                        <a:spcBef>
                          <a:spcPts val="1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要不要变法、要不要兴民权和提倡西学</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4295" indent="-3175" algn="just" eaLnBrk="0" fontAlgn="base">
                        <a:lnSpc>
                          <a:spcPct val="100000"/>
                        </a:lnSpc>
                        <a:spcBef>
                          <a:spcPts val="4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封建思想同资本主义思想的正面交锋</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8740" indent="-6350" algn="l" eaLnBrk="0" fontAlgn="base">
                        <a:lnSpc>
                          <a:spcPct val="100000"/>
                        </a:lnSpc>
                        <a:spcBef>
                          <a:spcPts val="4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传播维新思想，形成中国近代历史上第一次思想解放潮流</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1351280">
                <a:tc>
                  <a:txBody>
                    <a:bodyPr/>
                    <a:p>
                      <a:pPr marL="100330" indent="0" algn="l" eaLnBrk="0" fontAlgn="base">
                        <a:lnSpc>
                          <a:spcPct val="100000"/>
                        </a:lnSpc>
                        <a:spcBef>
                          <a:spcPct val="0"/>
                        </a:spcBef>
                        <a:spcAft>
                          <a:spcPct val="0"/>
                        </a:spcAft>
                      </a:pPr>
                      <a:r>
                        <a:rPr lang="en-US" altLang="zh-CN" sz="22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200" b="1">
                        <a:solidFill>
                          <a:srgbClr val="000000"/>
                        </a:solidFill>
                        <a:latin typeface="新宋体" panose="02010609030101010101" charset="-122"/>
                        <a:ea typeface="新宋体" panose="02010609030101010101" charset="-122"/>
                        <a:cs typeface="新宋体" panose="02010609030101010101" charset="-122"/>
                      </a:endParaRPr>
                    </a:p>
                    <a:p>
                      <a:pPr marL="180975" indent="-27305" algn="l" eaLnBrk="0" fontAlgn="base">
                        <a:lnSpc>
                          <a:spcPct val="100000"/>
                        </a:lnSpc>
                        <a:spcBef>
                          <a:spcPts val="300"/>
                        </a:spcBef>
                        <a:spcAft>
                          <a:spcPct val="0"/>
                        </a:spcAft>
                      </a:pPr>
                      <a:r>
                        <a:rPr lang="en-US" altLang="zh-CN" sz="2200" b="1">
                          <a:solidFill>
                            <a:srgbClr val="000000"/>
                          </a:solidFill>
                          <a:latin typeface="新宋体" panose="02010609030101010101" charset="-122"/>
                          <a:ea typeface="新宋体" panose="02010609030101010101" charset="-122"/>
                          <a:cs typeface="新宋体" panose="02010609030101010101" charset="-122"/>
                        </a:rPr>
                        <a:t>20</a:t>
                      </a:r>
                      <a:r>
                        <a:rPr lang="zh-CN" sz="2200" b="1">
                          <a:solidFill>
                            <a:srgbClr val="000000"/>
                          </a:solidFill>
                          <a:latin typeface="新宋体" panose="02010609030101010101" charset="-122"/>
                          <a:ea typeface="新宋体" panose="02010609030101010101" charset="-122"/>
                          <a:cs typeface="新宋体" panose="02010609030101010101" charset="-122"/>
                        </a:rPr>
                        <a:t>世</a:t>
                      </a:r>
                      <a:r>
                        <a:rPr lang="zh-CN" altLang="en-US" sz="2200" b="1">
                          <a:solidFill>
                            <a:srgbClr val="000000"/>
                          </a:solidFill>
                          <a:latin typeface="新宋体" panose="02010609030101010101" charset="-122"/>
                          <a:ea typeface="新宋体" panose="02010609030101010101" charset="-122"/>
                          <a:cs typeface="新宋体" panose="02010609030101010101" charset="-122"/>
                        </a:rPr>
                        <a:t> </a:t>
                      </a:r>
                      <a:r>
                        <a:rPr lang="zh-CN" sz="2200" b="1">
                          <a:solidFill>
                            <a:srgbClr val="000000"/>
                          </a:solidFill>
                          <a:latin typeface="新宋体" panose="02010609030101010101" charset="-122"/>
                          <a:ea typeface="新宋体" panose="02010609030101010101" charset="-122"/>
                          <a:cs typeface="新宋体" panose="02010609030101010101" charset="-122"/>
                        </a:rPr>
                        <a:t>纪初</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100330" indent="0" algn="l" eaLnBrk="0" fontAlgn="base">
                        <a:lnSpc>
                          <a:spcPct val="100000"/>
                        </a:lnSpc>
                        <a:spcBef>
                          <a:spcPct val="0"/>
                        </a:spcBef>
                        <a:spcAft>
                          <a:spcPct val="0"/>
                        </a:spcAft>
                      </a:pPr>
                      <a:r>
                        <a:rPr lang="en-US" altLang="zh-CN" sz="22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200" b="1">
                        <a:solidFill>
                          <a:srgbClr val="000000"/>
                        </a:solidFill>
                        <a:latin typeface="新宋体" panose="02010609030101010101" charset="-122"/>
                        <a:ea typeface="新宋体" panose="02010609030101010101" charset="-122"/>
                        <a:cs typeface="新宋体" panose="02010609030101010101" charset="-122"/>
                      </a:endParaRPr>
                    </a:p>
                    <a:p>
                      <a:pPr marL="67310" indent="8890" algn="l" eaLnBrk="0" fontAlgn="base">
                        <a:lnSpc>
                          <a:spcPct val="100000"/>
                        </a:lnSpc>
                        <a:spcBef>
                          <a:spcPts val="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改良和革</a:t>
                      </a:r>
                      <a:r>
                        <a:rPr lang="zh-CN" altLang="en-US" sz="2200" b="1">
                          <a:solidFill>
                            <a:srgbClr val="000000"/>
                          </a:solidFill>
                          <a:latin typeface="新宋体" panose="02010609030101010101" charset="-122"/>
                          <a:ea typeface="新宋体" panose="02010609030101010101" charset="-122"/>
                          <a:cs typeface="新宋体" panose="02010609030101010101" charset="-122"/>
                        </a:rPr>
                        <a:t> </a:t>
                      </a:r>
                      <a:r>
                        <a:rPr lang="zh-CN" sz="2200" b="1">
                          <a:solidFill>
                            <a:srgbClr val="000000"/>
                          </a:solidFill>
                          <a:latin typeface="新宋体" panose="02010609030101010101" charset="-122"/>
                          <a:ea typeface="新宋体" panose="02010609030101010101" charset="-122"/>
                          <a:cs typeface="新宋体" panose="02010609030101010101" charset="-122"/>
                        </a:rPr>
                        <a:t>命之争</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100330" indent="0" algn="l" eaLnBrk="0" fontAlgn="base">
                        <a:lnSpc>
                          <a:spcPct val="100000"/>
                        </a:lnSpc>
                        <a:spcBef>
                          <a:spcPct val="0"/>
                        </a:spcBef>
                        <a:spcAft>
                          <a:spcPct val="0"/>
                        </a:spcAft>
                      </a:pPr>
                      <a:r>
                        <a:rPr lang="en-US" altLang="zh-CN" sz="22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200" b="1">
                        <a:solidFill>
                          <a:srgbClr val="000000"/>
                        </a:solidFill>
                        <a:latin typeface="新宋体" panose="02010609030101010101" charset="-122"/>
                        <a:ea typeface="新宋体" panose="02010609030101010101" charset="-122"/>
                        <a:cs typeface="新宋体" panose="02010609030101010101" charset="-122"/>
                      </a:endParaRPr>
                    </a:p>
                    <a:p>
                      <a:pPr marL="90805" indent="-20955" algn="l" eaLnBrk="0" fontAlgn="base">
                        <a:lnSpc>
                          <a:spcPct val="100000"/>
                        </a:lnSpc>
                        <a:spcBef>
                          <a:spcPts val="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革命派和改</a:t>
                      </a:r>
                      <a:r>
                        <a:rPr lang="zh-CN" altLang="en-US" sz="2200" b="1">
                          <a:solidFill>
                            <a:srgbClr val="000000"/>
                          </a:solidFill>
                          <a:latin typeface="新宋体" panose="02010609030101010101" charset="-122"/>
                          <a:ea typeface="新宋体" panose="02010609030101010101" charset="-122"/>
                          <a:cs typeface="新宋体" panose="02010609030101010101" charset="-122"/>
                        </a:rPr>
                        <a:t>  </a:t>
                      </a:r>
                      <a:r>
                        <a:rPr lang="zh-CN" sz="2200" b="1">
                          <a:solidFill>
                            <a:srgbClr val="000000"/>
                          </a:solidFill>
                          <a:latin typeface="新宋体" panose="02010609030101010101" charset="-122"/>
                          <a:ea typeface="新宋体" panose="02010609030101010101" charset="-122"/>
                          <a:cs typeface="新宋体" panose="02010609030101010101" charset="-122"/>
                        </a:rPr>
                        <a:t>良派</a:t>
                      </a:r>
                      <a:r>
                        <a:rPr lang="en-US" altLang="zh-CN" sz="2200" b="1">
                          <a:solidFill>
                            <a:srgbClr val="000000"/>
                          </a:solidFill>
                          <a:latin typeface="新宋体" panose="02010609030101010101" charset="-122"/>
                          <a:ea typeface="新宋体" panose="02010609030101010101" charset="-122"/>
                          <a:cs typeface="新宋体" panose="02010609030101010101" charset="-122"/>
                        </a:rPr>
                        <a:t>(</a:t>
                      </a:r>
                      <a:r>
                        <a:rPr lang="zh-CN" altLang="en-US" sz="2200" b="1">
                          <a:solidFill>
                            <a:srgbClr val="000000"/>
                          </a:solidFill>
                          <a:latin typeface="新宋体" panose="02010609030101010101" charset="-122"/>
                          <a:ea typeface="新宋体" panose="02010609030101010101" charset="-122"/>
                          <a:cs typeface="新宋体" panose="02010609030101010101" charset="-122"/>
                        </a:rPr>
                        <a:t>保皇派</a:t>
                      </a:r>
                      <a:r>
                        <a:rPr lang="en-US" altLang="zh-CN" sz="2200" b="1">
                          <a:solidFill>
                            <a:srgbClr val="000000"/>
                          </a:solidFill>
                          <a:latin typeface="新宋体" panose="02010609030101010101" charset="-122"/>
                          <a:ea typeface="新宋体" panose="02010609030101010101" charset="-122"/>
                          <a:cs typeface="新宋体" panose="02010609030101010101" charset="-122"/>
                        </a:rPr>
                        <a:t>)</a:t>
                      </a:r>
                      <a:endParaRPr lang="en-US" alt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9215" indent="0" algn="l" eaLnBrk="0" fontAlgn="base">
                        <a:lnSpc>
                          <a:spcPct val="100000"/>
                        </a:lnSpc>
                        <a:spcBef>
                          <a:spcPts val="1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要不要革命、推翻清朝统治和建立民主共和</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100330" indent="0" algn="l" eaLnBrk="0" fontAlgn="base">
                        <a:lnSpc>
                          <a:spcPct val="100000"/>
                        </a:lnSpc>
                        <a:spcBef>
                          <a:spcPct val="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君主立宪与民主共和的政体之争</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4295" indent="4445" algn="just" eaLnBrk="0" fontAlgn="base">
                        <a:lnSpc>
                          <a:spcPct val="100000"/>
                        </a:lnSpc>
                        <a:spcBef>
                          <a:spcPts val="4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为民主思想传播和民</a:t>
                      </a:r>
                      <a:r>
                        <a:rPr lang="zh-CN" altLang="en-US" sz="2200" b="1">
                          <a:solidFill>
                            <a:srgbClr val="000000"/>
                          </a:solidFill>
                          <a:latin typeface="新宋体" panose="02010609030101010101" charset="-122"/>
                          <a:ea typeface="新宋体" panose="02010609030101010101" charset="-122"/>
                          <a:cs typeface="新宋体" panose="02010609030101010101" charset="-122"/>
                        </a:rPr>
                        <a:t>  </a:t>
                      </a:r>
                      <a:r>
                        <a:rPr lang="zh-CN" sz="2200" b="1">
                          <a:solidFill>
                            <a:srgbClr val="000000"/>
                          </a:solidFill>
                          <a:latin typeface="新宋体" panose="02010609030101010101" charset="-122"/>
                          <a:ea typeface="新宋体" panose="02010609030101010101" charset="-122"/>
                          <a:cs typeface="新宋体" panose="02010609030101010101" charset="-122"/>
                        </a:rPr>
                        <a:t>主命爆发做了舆论准备，扩大革命影响，</a:t>
                      </a:r>
                      <a:r>
                        <a:rPr lang="zh-CN" altLang="en-US" sz="2200" b="1">
                          <a:solidFill>
                            <a:srgbClr val="000000"/>
                          </a:solidFill>
                          <a:latin typeface="新宋体" panose="02010609030101010101" charset="-122"/>
                          <a:ea typeface="新宋体" panose="02010609030101010101" charset="-122"/>
                          <a:cs typeface="新宋体" panose="02010609030101010101" charset="-122"/>
                        </a:rPr>
                        <a:t> </a:t>
                      </a:r>
                      <a:r>
                        <a:rPr lang="zh-CN" sz="2200" b="1">
                          <a:solidFill>
                            <a:srgbClr val="000000"/>
                          </a:solidFill>
                          <a:latin typeface="新宋体" panose="02010609030101010101" charset="-122"/>
                          <a:ea typeface="新宋体" panose="02010609030101010101" charset="-122"/>
                          <a:cs typeface="新宋体" panose="02010609030101010101" charset="-122"/>
                        </a:rPr>
                        <a:t>壮大革命阵营</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1536065">
                <a:tc>
                  <a:txBody>
                    <a:bodyPr/>
                    <a:p>
                      <a:pPr marL="100330" indent="0" algn="l" eaLnBrk="0" fontAlgn="base">
                        <a:lnSpc>
                          <a:spcPct val="100000"/>
                        </a:lnSpc>
                        <a:spcBef>
                          <a:spcPct val="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五四运动后</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100330" indent="0" algn="l" eaLnBrk="0" fontAlgn="base">
                        <a:lnSpc>
                          <a:spcPct val="100000"/>
                        </a:lnSpc>
                        <a:spcBef>
                          <a:spcPct val="0"/>
                        </a:spcBef>
                        <a:spcAft>
                          <a:spcPct val="0"/>
                        </a:spcAft>
                      </a:pPr>
                      <a:r>
                        <a:rPr lang="en-US" altLang="zh-CN" sz="22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200" b="1">
                        <a:solidFill>
                          <a:srgbClr val="000000"/>
                        </a:solidFill>
                        <a:latin typeface="新宋体" panose="02010609030101010101" charset="-122"/>
                        <a:ea typeface="新宋体" panose="02010609030101010101" charset="-122"/>
                        <a:cs typeface="新宋体" panose="02010609030101010101" charset="-122"/>
                      </a:endParaRPr>
                    </a:p>
                    <a:p>
                      <a:pPr marL="76200" indent="7620" algn="l" eaLnBrk="0" fontAlgn="base">
                        <a:lnSpc>
                          <a:spcPct val="100000"/>
                        </a:lnSpc>
                        <a:spcBef>
                          <a:spcPts val="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问题与主</a:t>
                      </a:r>
                      <a:r>
                        <a:rPr lang="zh-CN" altLang="en-US" sz="2200" b="1">
                          <a:solidFill>
                            <a:srgbClr val="000000"/>
                          </a:solidFill>
                          <a:latin typeface="新宋体" panose="02010609030101010101" charset="-122"/>
                          <a:ea typeface="新宋体" panose="02010609030101010101" charset="-122"/>
                          <a:cs typeface="新宋体" panose="02010609030101010101" charset="-122"/>
                        </a:rPr>
                        <a:t> </a:t>
                      </a:r>
                      <a:r>
                        <a:rPr lang="zh-CN" sz="2200" b="1">
                          <a:solidFill>
                            <a:srgbClr val="000000"/>
                          </a:solidFill>
                          <a:latin typeface="新宋体" panose="02010609030101010101" charset="-122"/>
                          <a:ea typeface="新宋体" panose="02010609030101010101" charset="-122"/>
                          <a:cs typeface="新宋体" panose="02010609030101010101" charset="-122"/>
                        </a:rPr>
                        <a:t>义之争</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4930" indent="0" algn="l" eaLnBrk="0" fontAlgn="base">
                        <a:lnSpc>
                          <a:spcPct val="100000"/>
                        </a:lnSpc>
                        <a:spcBef>
                          <a:spcPts val="1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马克思主义</a:t>
                      </a:r>
                      <a:endParaRPr lang="zh-CN" sz="2200" b="1">
                        <a:solidFill>
                          <a:srgbClr val="000000"/>
                        </a:solidFill>
                        <a:latin typeface="新宋体" panose="02010609030101010101" charset="-122"/>
                        <a:ea typeface="新宋体" panose="02010609030101010101" charset="-122"/>
                        <a:cs typeface="新宋体" panose="02010609030101010101" charset="-122"/>
                      </a:endParaRPr>
                    </a:p>
                    <a:p>
                      <a:pPr marL="77470" indent="-2540" algn="l" eaLnBrk="0" fontAlgn="base">
                        <a:lnSpc>
                          <a:spcPct val="100000"/>
                        </a:lnSpc>
                        <a:spcBef>
                          <a:spcPts val="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者和自由主</a:t>
                      </a:r>
                      <a:r>
                        <a:rPr lang="zh-CN" altLang="en-US" sz="2200" b="1">
                          <a:solidFill>
                            <a:srgbClr val="000000"/>
                          </a:solidFill>
                          <a:latin typeface="新宋体" panose="02010609030101010101" charset="-122"/>
                          <a:ea typeface="新宋体" panose="02010609030101010101" charset="-122"/>
                          <a:cs typeface="新宋体" panose="02010609030101010101" charset="-122"/>
                        </a:rPr>
                        <a:t> </a:t>
                      </a:r>
                      <a:r>
                        <a:rPr lang="zh-CN" sz="2200" b="1">
                          <a:solidFill>
                            <a:srgbClr val="000000"/>
                          </a:solidFill>
                          <a:latin typeface="新宋体" panose="02010609030101010101" charset="-122"/>
                          <a:ea typeface="新宋体" panose="02010609030101010101" charset="-122"/>
                          <a:cs typeface="新宋体" panose="02010609030101010101" charset="-122"/>
                        </a:rPr>
                        <a:t>义者</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100330" indent="0" algn="l" eaLnBrk="0" fontAlgn="base">
                        <a:lnSpc>
                          <a:spcPct val="100000"/>
                        </a:lnSpc>
                        <a:spcBef>
                          <a:spcPct val="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要不要用马克思主义来指导中国革命</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0485" indent="9525" algn="just" eaLnBrk="0" fontAlgn="base">
                        <a:lnSpc>
                          <a:spcPct val="100000"/>
                        </a:lnSpc>
                        <a:spcBef>
                          <a:spcPts val="13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资本主义道路与社会主义道路之争</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0485" indent="0" algn="l" eaLnBrk="0" fontAlgn="base">
                        <a:lnSpc>
                          <a:spcPct val="100000"/>
                        </a:lnSpc>
                        <a:spcBef>
                          <a:spcPts val="400"/>
                        </a:spcBef>
                        <a:spcAft>
                          <a:spcPct val="0"/>
                        </a:spcAft>
                      </a:pPr>
                      <a:r>
                        <a:rPr lang="zh-CN" sz="2200" b="1">
                          <a:solidFill>
                            <a:srgbClr val="000000"/>
                          </a:solidFill>
                          <a:latin typeface="新宋体" panose="02010609030101010101" charset="-122"/>
                          <a:ea typeface="新宋体" panose="02010609030101010101" charset="-122"/>
                          <a:cs typeface="新宋体" panose="02010609030101010101" charset="-122"/>
                        </a:rPr>
                        <a:t>进一步传播马克思主义，一批先进知识分子转变成马克思主义者，推动中国革命发展</a:t>
                      </a:r>
                      <a:endParaRPr lang="zh-CN" sz="22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01345" y="1700530"/>
            <a:ext cx="11274425" cy="4523105"/>
          </a:xfrm>
          <a:prstGeom prst="rect">
            <a:avLst/>
          </a:prstGeom>
        </p:spPr>
        <p:txBody>
          <a:bodyPr wrap="square">
            <a:spAutoFit/>
          </a:bodyPr>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21.</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2022·</a:t>
            </a:r>
            <a:r>
              <a:rPr lang="zh-CN" altLang="en-US" sz="2400" b="1">
                <a:solidFill>
                  <a:srgbClr val="000000"/>
                </a:solidFill>
                <a:latin typeface="新宋体" panose="02010609030101010101" charset="-122"/>
                <a:ea typeface="新宋体" panose="02010609030101010101" charset="-122"/>
                <a:cs typeface="新宋体" panose="02010609030101010101" charset="-122"/>
              </a:rPr>
              <a:t>浙江）</a:t>
            </a:r>
            <a:r>
              <a:rPr lang="en-US" altLang="zh-CN" sz="2400" b="1">
                <a:solidFill>
                  <a:srgbClr val="000000"/>
                </a:solidFill>
                <a:latin typeface="新宋体" panose="02010609030101010101" charset="-122"/>
                <a:ea typeface="新宋体" panose="02010609030101010101" charset="-122"/>
                <a:cs typeface="新宋体" panose="02010609030101010101" charset="-122"/>
              </a:rPr>
              <a:t>1865</a:t>
            </a:r>
            <a:r>
              <a:rPr lang="zh-CN" altLang="en-US" sz="2400" b="1">
                <a:solidFill>
                  <a:srgbClr val="000000"/>
                </a:solidFill>
                <a:latin typeface="新宋体" panose="02010609030101010101" charset="-122"/>
                <a:ea typeface="新宋体" panose="02010609030101010101" charset="-122"/>
                <a:cs typeface="新宋体" panose="02010609030101010101" charset="-122"/>
              </a:rPr>
              <a:t>年，面对西方列强威胁，薛福成提出</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防之之策，有体有用。言其体，则必修政刑厚风俗、植贤才、变旧法、祛积弊、养民练兵、通商惠工，俾中兴之治业，蒸蒸日上，彼自俯首帖耳</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言其用</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，则购其利器、学其技艺，</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彼之所长，我皆夺而用之矣</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。他旨在强调（</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A. </a:t>
            </a:r>
            <a:r>
              <a:rPr lang="zh-CN" altLang="en-US" sz="2400" b="1">
                <a:solidFill>
                  <a:srgbClr val="000000"/>
                </a:solidFill>
                <a:latin typeface="新宋体" panose="02010609030101010101" charset="-122"/>
                <a:ea typeface="新宋体" panose="02010609030101010101" charset="-122"/>
                <a:cs typeface="新宋体" panose="02010609030101010101" charset="-122"/>
              </a:rPr>
              <a:t>维新变法</a:t>
            </a:r>
            <a:r>
              <a:rPr lang="en-US" altLang="zh-CN" sz="2400" b="1">
                <a:solidFill>
                  <a:srgbClr val="000000"/>
                </a:solidFill>
                <a:latin typeface="新宋体" panose="02010609030101010101" charset="-122"/>
                <a:ea typeface="新宋体" panose="02010609030101010101" charset="-122"/>
                <a:cs typeface="新宋体" panose="02010609030101010101" charset="-122"/>
              </a:rPr>
              <a:t>        B</a:t>
            </a:r>
            <a:r>
              <a:rPr lang="zh-CN" altLang="en-US" sz="2400" b="1">
                <a:solidFill>
                  <a:srgbClr val="000000"/>
                </a:solidFill>
                <a:latin typeface="新宋体" panose="02010609030101010101" charset="-122"/>
                <a:ea typeface="新宋体" panose="02010609030101010101" charset="-122"/>
                <a:cs typeface="新宋体" panose="02010609030101010101" charset="-122"/>
              </a:rPr>
              <a:t>．师夷长技</a:t>
            </a:r>
            <a:r>
              <a:rPr lang="en-US" altLang="zh-CN" sz="2400" b="1">
                <a:solidFill>
                  <a:srgbClr val="000000"/>
                </a:solidFill>
                <a:latin typeface="新宋体" panose="02010609030101010101" charset="-122"/>
                <a:ea typeface="新宋体" panose="02010609030101010101" charset="-122"/>
                <a:cs typeface="新宋体" panose="02010609030101010101" charset="-122"/>
              </a:rPr>
              <a:t>        C</a:t>
            </a:r>
            <a:r>
              <a:rPr lang="zh-CN" altLang="en-US" sz="2400" b="1">
                <a:solidFill>
                  <a:srgbClr val="000000"/>
                </a:solidFill>
                <a:latin typeface="新宋体" panose="02010609030101010101" charset="-122"/>
                <a:ea typeface="新宋体" panose="02010609030101010101" charset="-122"/>
                <a:cs typeface="新宋体" panose="02010609030101010101" charset="-122"/>
              </a:rPr>
              <a:t>．实业救国</a:t>
            </a:r>
            <a:r>
              <a:rPr lang="en-US" altLang="zh-CN" sz="2400" b="1">
                <a:solidFill>
                  <a:srgbClr val="000000"/>
                </a:solidFill>
                <a:latin typeface="新宋体" panose="02010609030101010101" charset="-122"/>
                <a:ea typeface="新宋体" panose="02010609030101010101" charset="-122"/>
                <a:cs typeface="新宋体" panose="02010609030101010101" charset="-122"/>
              </a:rPr>
              <a:t>        D</a:t>
            </a:r>
            <a:r>
              <a:rPr lang="zh-CN" altLang="en-US" sz="2400" b="1">
                <a:solidFill>
                  <a:srgbClr val="000000"/>
                </a:solidFill>
                <a:latin typeface="新宋体" panose="02010609030101010101" charset="-122"/>
                <a:ea typeface="新宋体" panose="02010609030101010101" charset="-122"/>
                <a:cs typeface="新宋体" panose="02010609030101010101" charset="-122"/>
              </a:rPr>
              <a:t>．中体西用</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22.</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en-US" altLang="zh-CN" sz="2400" b="1">
                <a:solidFill>
                  <a:srgbClr val="000000"/>
                </a:solidFill>
                <a:latin typeface="新宋体" panose="02010609030101010101" charset="-122"/>
                <a:ea typeface="新宋体" panose="02010609030101010101" charset="-122"/>
                <a:cs typeface="新宋体" panose="02010609030101010101" charset="-122"/>
              </a:rPr>
              <a:t>2018·</a:t>
            </a:r>
            <a:r>
              <a:rPr lang="zh-CN" altLang="en-US" sz="2400" b="1">
                <a:solidFill>
                  <a:srgbClr val="000000"/>
                </a:solidFill>
                <a:latin typeface="新宋体" panose="02010609030101010101" charset="-122"/>
                <a:ea typeface="新宋体" panose="02010609030101010101" charset="-122"/>
                <a:cs typeface="新宋体" panose="02010609030101010101" charset="-122"/>
              </a:rPr>
              <a:t>全国</a:t>
            </a:r>
            <a:r>
              <a:rPr lang="en-US" altLang="zh-CN" sz="2400" b="1">
                <a:solidFill>
                  <a:srgbClr val="000000"/>
                </a:solidFill>
                <a:latin typeface="新宋体" panose="02010609030101010101" charset="-122"/>
                <a:ea typeface="新宋体" panose="02010609030101010101" charset="-122"/>
                <a:cs typeface="新宋体" panose="02010609030101010101" charset="-122"/>
              </a:rPr>
              <a:t>3</a:t>
            </a:r>
            <a:r>
              <a:rPr lang="zh-CN" altLang="en-US" sz="2400" b="1">
                <a:solidFill>
                  <a:srgbClr val="000000"/>
                </a:solidFill>
                <a:latin typeface="新宋体" panose="02010609030101010101" charset="-122"/>
                <a:ea typeface="新宋体" panose="02010609030101010101" charset="-122"/>
                <a:cs typeface="新宋体" panose="02010609030101010101" charset="-122"/>
              </a:rPr>
              <a:t>卷）英国科学家赫胥黎的《进化论与伦理学及其他》认为不能将自然的进化论与人类社会的伦理学混为一谈。但严复将该书翻译成《天演论》时，</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煞费苦心</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地将二者联系起来，提出自然界进化规律同样适用于人类社会。严复意在</a:t>
            </a:r>
            <a:r>
              <a:rPr lang="en-US" altLang="zh-CN" sz="2400" b="1">
                <a:solidFill>
                  <a:srgbClr val="000000"/>
                </a:solidFill>
                <a:latin typeface="新宋体" panose="02010609030101010101" charset="-122"/>
                <a:ea typeface="新宋体" panose="02010609030101010101" charset="-122"/>
                <a:cs typeface="新宋体" panose="02010609030101010101" charset="-122"/>
              </a:rPr>
              <a:t> (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A</a:t>
            </a:r>
            <a:r>
              <a:rPr lang="zh-CN" altLang="en-US" sz="2400" b="1">
                <a:solidFill>
                  <a:srgbClr val="000000"/>
                </a:solidFill>
                <a:latin typeface="新宋体" panose="02010609030101010101" charset="-122"/>
                <a:ea typeface="新宋体" panose="02010609030101010101" charset="-122"/>
                <a:cs typeface="新宋体" panose="02010609030101010101" charset="-122"/>
              </a:rPr>
              <a:t>．纠正生物进化论的错误</a:t>
            </a:r>
            <a:r>
              <a:rPr lang="en-US" altLang="zh-CN" sz="2400" b="1">
                <a:solidFill>
                  <a:srgbClr val="000000"/>
                </a:solidFill>
                <a:latin typeface="新宋体" panose="02010609030101010101" charset="-122"/>
                <a:ea typeface="新宋体" panose="02010609030101010101" charset="-122"/>
                <a:cs typeface="新宋体" panose="02010609030101010101" charset="-122"/>
              </a:rPr>
              <a:t>                     B</a:t>
            </a:r>
            <a:r>
              <a:rPr lang="zh-CN" altLang="en-US" sz="2400" b="1">
                <a:solidFill>
                  <a:srgbClr val="000000"/>
                </a:solidFill>
                <a:latin typeface="新宋体" panose="02010609030101010101" charset="-122"/>
                <a:ea typeface="新宋体" panose="02010609030101010101" charset="-122"/>
                <a:cs typeface="新宋体" panose="02010609030101010101" charset="-122"/>
              </a:rPr>
              <a:t>．为反清革命提供理论依据</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C</a:t>
            </a:r>
            <a:r>
              <a:rPr lang="zh-CN" altLang="en-US" sz="2400" b="1">
                <a:solidFill>
                  <a:srgbClr val="000000"/>
                </a:solidFill>
                <a:latin typeface="新宋体" panose="02010609030101010101" charset="-122"/>
                <a:ea typeface="新宋体" panose="02010609030101010101" charset="-122"/>
                <a:cs typeface="新宋体" panose="02010609030101010101" charset="-122"/>
              </a:rPr>
              <a:t>．传播</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中体西用</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思想</a:t>
            </a:r>
            <a:r>
              <a:rPr lang="en-US" altLang="zh-CN" sz="2400" b="1">
                <a:solidFill>
                  <a:srgbClr val="000000"/>
                </a:solidFill>
                <a:latin typeface="新宋体" panose="02010609030101010101" charset="-122"/>
                <a:ea typeface="新宋体" panose="02010609030101010101" charset="-122"/>
                <a:cs typeface="新宋体" panose="02010609030101010101" charset="-122"/>
              </a:rPr>
              <a:t>                     D</a:t>
            </a:r>
            <a:r>
              <a:rPr lang="zh-CN" altLang="en-US" sz="2400" b="1">
                <a:solidFill>
                  <a:srgbClr val="000000"/>
                </a:solidFill>
                <a:latin typeface="新宋体" panose="02010609030101010101" charset="-122"/>
                <a:ea typeface="新宋体" panose="02010609030101010101" charset="-122"/>
                <a:cs typeface="新宋体" panose="02010609030101010101" charset="-122"/>
              </a:rPr>
              <a:t>．促进国人救亡意识的觉醒</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8" name="文本框 7"/>
          <p:cNvSpPr txBox="1"/>
          <p:nvPr/>
        </p:nvSpPr>
        <p:spPr>
          <a:xfrm>
            <a:off x="11116945" y="2573655"/>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12" name="文本框 11"/>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考向五</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考查近代思想解放（</a:t>
            </a:r>
            <a:r>
              <a:rPr lang="zh-CN" altLang="en-US" sz="2400" b="1" dirty="0">
                <a:solidFill>
                  <a:srgbClr val="C00000"/>
                </a:solidFill>
                <a:latin typeface="微软雅黑" panose="020B0503020204020204" charset="-122"/>
                <a:ea typeface="微软雅黑" panose="020B0503020204020204" charset="-122"/>
                <a:sym typeface="+mn-ea"/>
              </a:rPr>
              <a:t>理解）</a:t>
            </a:r>
            <a:endParaRPr lang="zh-CN" altLang="en-US" sz="2400" b="1" dirty="0">
              <a:solidFill>
                <a:srgbClr val="C00000"/>
              </a:solidFill>
              <a:latin typeface="微软雅黑" panose="020B0503020204020204" charset="-122"/>
              <a:ea typeface="微软雅黑" panose="020B0503020204020204" charset="-122"/>
              <a:sym typeface="+mn-ea"/>
            </a:endParaRPr>
          </a:p>
        </p:txBody>
      </p:sp>
      <p:sp>
        <p:nvSpPr>
          <p:cNvPr id="10" name="文本框 9"/>
          <p:cNvSpPr txBox="1"/>
          <p:nvPr/>
        </p:nvSpPr>
        <p:spPr>
          <a:xfrm>
            <a:off x="11033760" y="473075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Lst>
  </p:timing>
</p:sld>
</file>

<file path=ppt/slides/slide5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01345" y="1700530"/>
            <a:ext cx="11274425" cy="4892675"/>
          </a:xfrm>
          <a:prstGeom prst="rect">
            <a:avLst/>
          </a:prstGeom>
        </p:spPr>
        <p:txBody>
          <a:bodyPr wrap="square">
            <a:spAutoFit/>
          </a:bodyPr>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23.(2024</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安徽高考</a:t>
            </a:r>
            <a:r>
              <a:rPr lang="en-US" altLang="zh-CN" sz="2400" b="1">
                <a:solidFill>
                  <a:srgbClr val="000000"/>
                </a:solidFill>
                <a:latin typeface="新宋体" panose="02010609030101010101" charset="-122"/>
                <a:ea typeface="新宋体" panose="02010609030101010101" charset="-122"/>
                <a:cs typeface="新宋体" panose="02010609030101010101" charset="-122"/>
              </a:rPr>
              <a:t>)1921 </a:t>
            </a:r>
            <a:r>
              <a:rPr lang="zh-CN" altLang="en-US" sz="2400" b="1">
                <a:solidFill>
                  <a:srgbClr val="000000"/>
                </a:solidFill>
                <a:latin typeface="新宋体" panose="02010609030101010101" charset="-122"/>
                <a:ea typeface="新宋体" panose="02010609030101010101" charset="-122"/>
                <a:cs typeface="新宋体" panose="02010609030101010101" charset="-122"/>
              </a:rPr>
              <a:t>年</a:t>
            </a:r>
            <a:r>
              <a:rPr lang="en-US" altLang="zh-CN" sz="2400" b="1">
                <a:solidFill>
                  <a:srgbClr val="000000"/>
                </a:solidFill>
                <a:latin typeface="新宋体" panose="02010609030101010101" charset="-122"/>
                <a:ea typeface="新宋体" panose="02010609030101010101" charset="-122"/>
                <a:cs typeface="新宋体" panose="02010609030101010101" charset="-122"/>
              </a:rPr>
              <a:t> 4 </a:t>
            </a:r>
            <a:r>
              <a:rPr lang="zh-CN" altLang="en-US" sz="2400" b="1">
                <a:solidFill>
                  <a:srgbClr val="000000"/>
                </a:solidFill>
                <a:latin typeface="新宋体" panose="02010609030101010101" charset="-122"/>
                <a:ea typeface="新宋体" panose="02010609030101010101" charset="-122"/>
                <a:cs typeface="新宋体" panose="02010609030101010101" charset="-122"/>
              </a:rPr>
              <a:t>月，《新青年》刊文指出，虽然马克思、恩格斯</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是近世科学的社会主义之始</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祖</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，有许多独具慧眼的见解，但</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我们对于古人的学说，当参照现在的情形，加以考虑，断不可一味盲</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从，做出那</a:t>
            </a:r>
            <a:r>
              <a:rPr lang="en-US" altLang="zh-CN" sz="2400" b="1">
                <a:solidFill>
                  <a:srgbClr val="000000"/>
                </a:solidFill>
                <a:latin typeface="新宋体" panose="02010609030101010101" charset="-122"/>
                <a:ea typeface="新宋体" panose="02010609030101010101" charset="-122"/>
                <a:cs typeface="新宋体" panose="02010609030101010101" charset="-122"/>
              </a:rPr>
              <a:t>‘</a:t>
            </a:r>
            <a:r>
              <a:rPr lang="zh-CN" altLang="en-US" sz="2400" b="1">
                <a:solidFill>
                  <a:srgbClr val="000000"/>
                </a:solidFill>
                <a:latin typeface="新宋体" panose="02010609030101010101" charset="-122"/>
                <a:ea typeface="新宋体" panose="02010609030101010101" charset="-122"/>
                <a:cs typeface="新宋体" panose="02010609030101010101" charset="-122"/>
              </a:rPr>
              <a:t>孔趋亦趋，孔步亦步</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的样子</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zh-CN" altLang="en-US" sz="2400" b="1">
                <a:solidFill>
                  <a:srgbClr val="000000"/>
                </a:solidFill>
                <a:latin typeface="新宋体" panose="02010609030101010101" charset="-122"/>
                <a:ea typeface="新宋体" panose="02010609030101010101" charset="-122"/>
                <a:cs typeface="新宋体" panose="02010609030101010101" charset="-122"/>
              </a:rPr>
              <a:t>。由此可见，当时知识界已关注到</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A</a:t>
            </a:r>
            <a:r>
              <a:rPr lang="zh-CN" altLang="en-US" sz="2400" b="1">
                <a:solidFill>
                  <a:srgbClr val="000000"/>
                </a:solidFill>
                <a:latin typeface="新宋体" panose="02010609030101010101" charset="-122"/>
                <a:ea typeface="新宋体" panose="02010609030101010101" charset="-122"/>
                <a:cs typeface="新宋体" panose="02010609030101010101" charset="-122"/>
              </a:rPr>
              <a:t>．革命理论传播的广泛性</a:t>
            </a:r>
            <a:r>
              <a:rPr lang="en-US" altLang="zh-CN" sz="2400" b="1">
                <a:solidFill>
                  <a:srgbClr val="000000"/>
                </a:solidFill>
                <a:latin typeface="新宋体" panose="02010609030101010101" charset="-122"/>
                <a:ea typeface="新宋体" panose="02010609030101010101" charset="-122"/>
                <a:cs typeface="新宋体" panose="02010609030101010101" charset="-122"/>
              </a:rPr>
              <a:t>                       B</a:t>
            </a:r>
            <a:r>
              <a:rPr lang="zh-CN" altLang="en-US" sz="2400" b="1">
                <a:solidFill>
                  <a:srgbClr val="000000"/>
                </a:solidFill>
                <a:latin typeface="新宋体" panose="02010609030101010101" charset="-122"/>
                <a:ea typeface="新宋体" panose="02010609030101010101" charset="-122"/>
                <a:cs typeface="新宋体" panose="02010609030101010101" charset="-122"/>
              </a:rPr>
              <a:t>．儒家传统文化的包容性</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C</a:t>
            </a:r>
            <a:r>
              <a:rPr lang="zh-CN" altLang="en-US" sz="2400" b="1">
                <a:solidFill>
                  <a:srgbClr val="000000"/>
                </a:solidFill>
                <a:latin typeface="新宋体" panose="02010609030101010101" charset="-122"/>
                <a:ea typeface="新宋体" panose="02010609030101010101" charset="-122"/>
                <a:cs typeface="新宋体" panose="02010609030101010101" charset="-122"/>
              </a:rPr>
              <a:t>．民主主义革命的阶段性</a:t>
            </a:r>
            <a:r>
              <a:rPr lang="en-US" altLang="zh-CN" sz="2400" b="1">
                <a:solidFill>
                  <a:srgbClr val="000000"/>
                </a:solidFill>
                <a:latin typeface="新宋体" panose="02010609030101010101" charset="-122"/>
                <a:ea typeface="新宋体" panose="02010609030101010101" charset="-122"/>
                <a:cs typeface="新宋体" panose="02010609030101010101" charset="-122"/>
              </a:rPr>
              <a:t>                       D</a:t>
            </a:r>
            <a:r>
              <a:rPr lang="zh-CN" altLang="en-US" sz="2400" b="1">
                <a:solidFill>
                  <a:srgbClr val="000000"/>
                </a:solidFill>
                <a:latin typeface="新宋体" panose="02010609030101010101" charset="-122"/>
                <a:ea typeface="新宋体" panose="02010609030101010101" charset="-122"/>
                <a:cs typeface="新宋体" panose="02010609030101010101" charset="-122"/>
              </a:rPr>
              <a:t>．社会主义学说的实践性</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latin typeface="新宋体" panose="02010609030101010101" charset="-122"/>
                <a:ea typeface="新宋体" panose="02010609030101010101" charset="-122"/>
                <a:cs typeface="新宋体" panose="02010609030101010101" charset="-122"/>
                <a:sym typeface="+mn-ea"/>
              </a:rPr>
              <a:t>24.(2024</a:t>
            </a:r>
            <a:r>
              <a:rPr lang="en-US" altLang="zh-CN" sz="2400" b="1">
                <a:solidFill>
                  <a:srgbClr val="000000"/>
                </a:solidFill>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云南二模</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第二次鸦片战争前后，</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万国</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或</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天下万国</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逐渐代替</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天下</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成为时人认知和概指世界大局的主要用语。进入</a:t>
            </a:r>
            <a:r>
              <a:rPr lang="en-US" altLang="zh-CN" sz="2400" b="1">
                <a:latin typeface="新宋体" panose="02010609030101010101" charset="-122"/>
                <a:ea typeface="新宋体" panose="02010609030101010101" charset="-122"/>
                <a:cs typeface="新宋体" panose="02010609030101010101" charset="-122"/>
                <a:sym typeface="+mn-ea"/>
              </a:rPr>
              <a:t>20</a:t>
            </a:r>
            <a:r>
              <a:rPr lang="zh-CN" altLang="en-US" sz="2400" b="1">
                <a:latin typeface="新宋体" panose="02010609030101010101" charset="-122"/>
                <a:ea typeface="新宋体" panose="02010609030101010101" charset="-122"/>
                <a:cs typeface="新宋体" panose="02010609030101010101" charset="-122"/>
                <a:sym typeface="+mn-ea"/>
              </a:rPr>
              <a:t>世纪后，</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世界</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和</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全球</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开始逐步取代</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万国</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和</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五</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大</a:t>
            </a:r>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洲</a:t>
            </a:r>
            <a:r>
              <a:rPr lang="en-US" altLang="zh-CN" sz="2400" b="1">
                <a:latin typeface="新宋体" panose="02010609030101010101" charset="-122"/>
                <a:ea typeface="新宋体" panose="02010609030101010101" charset="-122"/>
                <a:cs typeface="新宋体" panose="02010609030101010101" charset="-122"/>
                <a:sym typeface="+mn-ea"/>
              </a:rPr>
              <a:t> ”</a:t>
            </a:r>
            <a:r>
              <a:rPr lang="zh-CN" altLang="en-US" sz="2400" b="1">
                <a:latin typeface="新宋体" panose="02010609030101010101" charset="-122"/>
                <a:ea typeface="新宋体" panose="02010609030101010101" charset="-122"/>
                <a:cs typeface="新宋体" panose="02010609030101010101" charset="-122"/>
                <a:sym typeface="+mn-ea"/>
              </a:rPr>
              <a:t>，成为国人描述全球事务的首选术语。描述外部世界词语的不同，体现出</a:t>
            </a:r>
            <a:r>
              <a:rPr lang="en-US" altLang="zh-CN" sz="2400" b="1">
                <a:latin typeface="新宋体" panose="02010609030101010101" charset="-122"/>
                <a:ea typeface="新宋体" panose="02010609030101010101" charset="-122"/>
                <a:cs typeface="新宋体" panose="02010609030101010101" charset="-122"/>
                <a:sym typeface="+mn-ea"/>
              </a:rPr>
              <a:t>(    )</a:t>
            </a:r>
            <a:endParaRPr lang="en-US" altLang="zh-CN" sz="2400" b="1">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latin typeface="新宋体" panose="02010609030101010101" charset="-122"/>
                <a:ea typeface="新宋体" panose="02010609030101010101" charset="-122"/>
                <a:cs typeface="新宋体" panose="02010609030101010101" charset="-122"/>
                <a:sym typeface="+mn-ea"/>
              </a:rPr>
              <a:t>A </a:t>
            </a:r>
            <a:r>
              <a:rPr lang="zh-CN" altLang="en-US" sz="2400" b="1">
                <a:latin typeface="新宋体" panose="02010609030101010101" charset="-122"/>
                <a:ea typeface="新宋体" panose="02010609030101010101" charset="-122"/>
                <a:cs typeface="新宋体" panose="02010609030101010101" charset="-122"/>
                <a:sym typeface="+mn-ea"/>
              </a:rPr>
              <a:t>．全球联系的出现</a:t>
            </a:r>
            <a:r>
              <a:rPr lang="en-US" altLang="zh-CN" sz="2400" b="1">
                <a:latin typeface="新宋体" panose="02010609030101010101" charset="-122"/>
                <a:ea typeface="新宋体" panose="02010609030101010101" charset="-122"/>
                <a:cs typeface="新宋体" panose="02010609030101010101" charset="-122"/>
                <a:sym typeface="+mn-ea"/>
              </a:rPr>
              <a:t>                       B </a:t>
            </a:r>
            <a:r>
              <a:rPr lang="zh-CN" altLang="en-US" sz="2400" b="1">
                <a:latin typeface="新宋体" panose="02010609030101010101" charset="-122"/>
                <a:ea typeface="新宋体" panose="02010609030101010101" charset="-122"/>
                <a:cs typeface="新宋体" panose="02010609030101010101" charset="-122"/>
                <a:sym typeface="+mn-ea"/>
              </a:rPr>
              <a:t>．华夷观念的遗存</a:t>
            </a:r>
            <a:endParaRPr lang="zh-CN" altLang="en-US" sz="2400" b="1">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latin typeface="新宋体" panose="02010609030101010101" charset="-122"/>
                <a:ea typeface="新宋体" panose="02010609030101010101" charset="-122"/>
                <a:cs typeface="新宋体" panose="02010609030101010101" charset="-122"/>
                <a:sym typeface="+mn-ea"/>
              </a:rPr>
              <a:t>C </a:t>
            </a:r>
            <a:r>
              <a:rPr lang="zh-CN" altLang="en-US" sz="2400" b="1">
                <a:latin typeface="新宋体" panose="02010609030101010101" charset="-122"/>
                <a:ea typeface="新宋体" panose="02010609030101010101" charset="-122"/>
                <a:cs typeface="新宋体" panose="02010609030101010101" charset="-122"/>
                <a:sym typeface="+mn-ea"/>
              </a:rPr>
              <a:t>．外交活动的频繁</a:t>
            </a:r>
            <a:r>
              <a:rPr lang="en-US" altLang="zh-CN" sz="2400" b="1">
                <a:latin typeface="新宋体" panose="02010609030101010101" charset="-122"/>
                <a:ea typeface="新宋体" panose="02010609030101010101" charset="-122"/>
                <a:cs typeface="新宋体" panose="02010609030101010101" charset="-122"/>
                <a:sym typeface="+mn-ea"/>
              </a:rPr>
              <a:t>                       D </a:t>
            </a:r>
            <a:r>
              <a:rPr lang="zh-CN" altLang="en-US" sz="2400" b="1">
                <a:latin typeface="新宋体" panose="02010609030101010101" charset="-122"/>
                <a:ea typeface="新宋体" panose="02010609030101010101" charset="-122"/>
                <a:cs typeface="新宋体" panose="02010609030101010101" charset="-122"/>
                <a:sym typeface="+mn-ea"/>
              </a:rPr>
              <a:t>．西风东渐的历程</a:t>
            </a:r>
            <a:r>
              <a:rPr lang="en-US" altLang="zh-CN" sz="2400" b="1">
                <a:latin typeface="新宋体" panose="02010609030101010101" charset="-122"/>
                <a:ea typeface="新宋体" panose="02010609030101010101" charset="-122"/>
                <a:cs typeface="新宋体" panose="02010609030101010101" charset="-122"/>
                <a:sym typeface="+mn-ea"/>
              </a:rPr>
              <a:t> </a:t>
            </a:r>
            <a:endParaRPr lang="en-US" altLang="zh-CN" sz="2400" b="1">
              <a:latin typeface="新宋体" panose="02010609030101010101" charset="-122"/>
              <a:ea typeface="新宋体" panose="02010609030101010101" charset="-122"/>
              <a:cs typeface="新宋体" panose="02010609030101010101" charset="-122"/>
            </a:endParaRPr>
          </a:p>
          <a:p>
            <a:pPr marL="266700" indent="-200025" algn="l" defTabSz="266700">
              <a:buClrTx/>
              <a:buSzTx/>
              <a:buFontTx/>
            </a:pP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r>
              <a:rPr lang="en-US" altLang="zh-CN" sz="24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400" b="1">
              <a:solidFill>
                <a:srgbClr val="000000"/>
              </a:solidFill>
              <a:latin typeface="新宋体" panose="02010609030101010101" charset="-122"/>
              <a:ea typeface="新宋体" panose="02010609030101010101" charset="-122"/>
              <a:cs typeface="新宋体" panose="02010609030101010101" charset="-122"/>
            </a:endParaRPr>
          </a:p>
        </p:txBody>
      </p:sp>
      <p:sp>
        <p:nvSpPr>
          <p:cNvPr id="8" name="文本框 7"/>
          <p:cNvSpPr txBox="1"/>
          <p:nvPr/>
        </p:nvSpPr>
        <p:spPr>
          <a:xfrm>
            <a:off x="11116945" y="2573655"/>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2" name="文本框 1"/>
          <p:cNvSpPr txBox="1"/>
          <p:nvPr/>
        </p:nvSpPr>
        <p:spPr>
          <a:xfrm>
            <a:off x="9728835" y="487807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
        <p:nvSpPr>
          <p:cNvPr id="4" name="文本框 3"/>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考向五</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考查近代思想解放（</a:t>
            </a:r>
            <a:r>
              <a:rPr lang="zh-CN" altLang="en-US" sz="2400" b="1" dirty="0">
                <a:solidFill>
                  <a:srgbClr val="C00000"/>
                </a:solidFill>
                <a:latin typeface="微软雅黑" panose="020B0503020204020204" charset="-122"/>
                <a:ea typeface="微软雅黑" panose="020B0503020204020204" charset="-122"/>
                <a:sym typeface="+mn-ea"/>
              </a:rPr>
              <a:t>理解）</a:t>
            </a:r>
            <a:endParaRPr lang="zh-CN" altLang="en-US" sz="2400" b="1"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p:bldP spid="2"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39115" y="1325245"/>
            <a:ext cx="11137900" cy="5311775"/>
          </a:xfrm>
          <a:prstGeom prst="rect">
            <a:avLst/>
          </a:prstGeom>
        </p:spPr>
        <p:txBody>
          <a:bodyPr>
            <a:noAutofit/>
          </a:bodyPr>
          <a:p>
            <a:pPr indent="0" defTabSz="914400" fontAlgn="auto">
              <a:lnSpc>
                <a:spcPct val="110000"/>
              </a:lnSpc>
              <a:spcAft>
                <a:spcPts val="0"/>
              </a:spcAft>
              <a:tabLst>
                <a:tab pos="1188085" algn="l"/>
                <a:tab pos="2163445" algn="l"/>
                <a:tab pos="3142615" algn="l"/>
                <a:tab pos="4190365" algn="l"/>
              </a:tabLst>
            </a:pPr>
            <a:r>
              <a:rPr lang="en-US"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鸦片战争</a:t>
            </a:r>
            <a:r>
              <a:rPr lang="en-US"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民族意识的萌发</a:t>
            </a:r>
            <a:endParaRPr lang="zh-CN"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indent="0" defTabSz="914400" fontAlgn="auto">
              <a:lnSpc>
                <a:spcPct val="110000"/>
              </a:lnSpc>
              <a:spcAft>
                <a:spcPts val="0"/>
              </a:spcAft>
              <a:tabLst>
                <a:tab pos="1188085" algn="l"/>
                <a:tab pos="2163445" algn="l"/>
                <a:tab pos="3142615" algn="l"/>
                <a:tab pos="4190365" algn="l"/>
              </a:tabLst>
            </a:pPr>
            <a:r>
              <a:rPr lang="zh-CN"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鸦片战争的惨败使中国人的思想意识开始从</a:t>
            </a:r>
            <a:r>
              <a:rPr lang="en-US"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天朝上国</a:t>
            </a:r>
            <a:r>
              <a:rPr lang="en-US"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的迷梦中惊醒</a:t>
            </a:r>
            <a:r>
              <a:rPr lang="en-US"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反对外来侵略、保家卫国的民族意识开始觉醒。</a:t>
            </a:r>
            <a:endParaRPr lang="zh-CN"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defTabSz="914400" fontAlgn="auto">
              <a:lnSpc>
                <a:spcPct val="110000"/>
              </a:lnSpc>
              <a:spcAft>
                <a:spcPts val="0"/>
              </a:spcAft>
              <a:tabLst>
                <a:tab pos="1188085" algn="l"/>
                <a:tab pos="2163445" algn="l"/>
                <a:tab pos="3142615" algn="l"/>
                <a:tab pos="4190365" algn="l"/>
              </a:tabLst>
            </a:pPr>
            <a:r>
              <a:rPr lang="en-US"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甲午中日战争</a:t>
            </a:r>
            <a:r>
              <a:rPr lang="en-US"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民族意识逐渐强化</a:t>
            </a:r>
            <a:endParaRPr lang="zh-CN"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indent="0" defTabSz="914400" fontAlgn="auto">
              <a:lnSpc>
                <a:spcPct val="110000"/>
              </a:lnSpc>
              <a:spcAft>
                <a:spcPts val="0"/>
              </a:spcAft>
              <a:tabLst>
                <a:tab pos="1188085" algn="l"/>
                <a:tab pos="2163445" algn="l"/>
                <a:tab pos="3142615" algn="l"/>
                <a:tab pos="4190365" algn="l"/>
              </a:tabLst>
            </a:pPr>
            <a:r>
              <a:rPr lang="zh-CN"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甲午中日战争中国战败后</a:t>
            </a:r>
            <a:r>
              <a:rPr lang="en-US"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首先是资产阶级维新派掀起了维新变法运动</a:t>
            </a:r>
            <a:r>
              <a:rPr lang="en-US"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紧接着是农民阶级发动的义和团运动</a:t>
            </a:r>
            <a:r>
              <a:rPr lang="en-US"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最后是资产阶级革命派掀起的辛亥革命</a:t>
            </a:r>
            <a:r>
              <a:rPr lang="en-US"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民族意识逐渐强化。</a:t>
            </a:r>
            <a:endParaRPr lang="zh-CN" altLang="zh-CN" sz="2400" dirty="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defTabSz="914400" fontAlgn="auto">
              <a:lnSpc>
                <a:spcPct val="110000"/>
              </a:lnSpc>
              <a:spcAft>
                <a:spcPts val="0"/>
              </a:spcAft>
              <a:tabLst>
                <a:tab pos="1188085" algn="l"/>
                <a:tab pos="2163445" algn="l"/>
                <a:tab pos="3142615" algn="l"/>
                <a:tab pos="4190365" algn="l"/>
              </a:tabLst>
            </a:pPr>
            <a:r>
              <a:rPr lang="zh-CN" altLang="zh-CN" sz="2400" dirty="0">
                <a:solidFill>
                  <a:srgbClr val="FF0000"/>
                </a:solidFill>
                <a:effectLst/>
                <a:latin typeface="黑体" panose="02010609060101010101" pitchFamily="49" charset="-122"/>
                <a:ea typeface="黑体" panose="02010609060101010101" pitchFamily="49" charset="-122"/>
                <a:cs typeface="黑体" panose="02010609060101010101" pitchFamily="49" charset="-122"/>
                <a:sym typeface="+mn-ea"/>
              </a:rPr>
              <a:t>(3)五四运动——民族意识的升华</a:t>
            </a:r>
            <a:endParaRPr lang="zh-CN" altLang="zh-CN" sz="2400" dirty="0">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a:p>
            <a:pPr indent="0" defTabSz="914400" fontAlgn="auto">
              <a:lnSpc>
                <a:spcPct val="110000"/>
              </a:lnSpc>
              <a:spcAft>
                <a:spcPts val="0"/>
              </a:spcAft>
              <a:tabLst>
                <a:tab pos="1188085" algn="l"/>
                <a:tab pos="2163445" algn="l"/>
                <a:tab pos="3142615" algn="l"/>
                <a:tab pos="4190365" algn="l"/>
              </a:tabLst>
            </a:pPr>
            <a:r>
              <a:rPr lang="zh-CN" altLang="zh-CN" sz="2400" dirty="0">
                <a:solidFill>
                  <a:srgbClr val="000000"/>
                </a:solidFill>
                <a:effectLst/>
                <a:latin typeface="黑体" panose="02010609060101010101" pitchFamily="49" charset="-122"/>
                <a:ea typeface="黑体" panose="02010609060101010101" pitchFamily="49" charset="-122"/>
                <a:cs typeface="黑体" panose="02010609060101010101" pitchFamily="49" charset="-122"/>
                <a:sym typeface="+mn-ea"/>
              </a:rPr>
              <a:t>五四运动是一次全民族各阶级共同参与的反帝爱国运动,工人、农民、资产阶级空前团结,外争主权,内除国贼,表现出极大的爱国热情,民族意识进一步升华。</a:t>
            </a:r>
            <a:endParaRPr lang="zh-CN" altLang="zh-CN" sz="2400" dirty="0">
              <a:solidFill>
                <a:srgbClr val="000000"/>
              </a:solidFill>
              <a:effectLst/>
              <a:latin typeface="黑体" panose="02010609060101010101" pitchFamily="49" charset="-122"/>
              <a:ea typeface="黑体" panose="02010609060101010101" pitchFamily="49" charset="-122"/>
              <a:cs typeface="黑体" panose="02010609060101010101" pitchFamily="49" charset="-122"/>
            </a:endParaRPr>
          </a:p>
          <a:p>
            <a:pPr indent="0" defTabSz="914400" fontAlgn="auto">
              <a:lnSpc>
                <a:spcPct val="110000"/>
              </a:lnSpc>
              <a:spcAft>
                <a:spcPts val="0"/>
              </a:spcAft>
              <a:tabLst>
                <a:tab pos="1188085" algn="l"/>
                <a:tab pos="2163445" algn="l"/>
                <a:tab pos="3142615" algn="l"/>
                <a:tab pos="4190365" algn="l"/>
              </a:tabLst>
            </a:pPr>
            <a:r>
              <a:rPr lang="zh-CN" altLang="zh-CN" sz="2400" dirty="0">
                <a:solidFill>
                  <a:srgbClr val="FF0000"/>
                </a:solidFill>
                <a:effectLst/>
                <a:latin typeface="黑体" panose="02010609060101010101" pitchFamily="49" charset="-122"/>
                <a:ea typeface="黑体" panose="02010609060101010101" pitchFamily="49" charset="-122"/>
                <a:cs typeface="黑体" panose="02010609060101010101" pitchFamily="49" charset="-122"/>
                <a:sym typeface="+mn-ea"/>
              </a:rPr>
              <a:t>(4)抗日战争——民族意识的高涨</a:t>
            </a:r>
            <a:endParaRPr lang="zh-CN" altLang="zh-CN" sz="2400" dirty="0">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a:p>
            <a:pPr indent="0" defTabSz="914400" fontAlgn="auto">
              <a:lnSpc>
                <a:spcPct val="110000"/>
              </a:lnSpc>
              <a:spcAft>
                <a:spcPts val="0"/>
              </a:spcAft>
              <a:tabLst>
                <a:tab pos="1188085" algn="l"/>
                <a:tab pos="2163445" algn="l"/>
                <a:tab pos="3142615" algn="l"/>
                <a:tab pos="4190365" algn="l"/>
              </a:tabLst>
            </a:pPr>
            <a:r>
              <a:rPr lang="zh-CN" altLang="zh-CN" sz="2400" dirty="0">
                <a:solidFill>
                  <a:srgbClr val="000000"/>
                </a:solidFill>
                <a:effectLst/>
                <a:latin typeface="黑体" panose="02010609060101010101" pitchFamily="49" charset="-122"/>
                <a:ea typeface="黑体" panose="02010609060101010101" pitchFamily="49" charset="-122"/>
                <a:cs typeface="黑体" panose="02010609060101010101" pitchFamily="49" charset="-122"/>
                <a:sym typeface="+mn-ea"/>
              </a:rPr>
              <a:t>随着日本侵华的不断加剧,中国的民族意识进一步强化,形成高潮,抗日民族统一战线形成,民族复兴意识也达到了空前的高度。</a:t>
            </a:r>
            <a:endParaRPr lang="zh-CN" altLang="en-US" sz="2400" b="1">
              <a:solidFill>
                <a:srgbClr val="000000"/>
              </a:solidFill>
              <a:latin typeface="黑体" panose="02010609060101010101" pitchFamily="49" charset="-122"/>
              <a:ea typeface="黑体" panose="02010609060101010101" pitchFamily="49" charset="-122"/>
            </a:endParaRPr>
          </a:p>
        </p:txBody>
      </p:sp>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32" name="文本框 31"/>
          <p:cNvSpPr txBox="1"/>
          <p:nvPr>
            <p:custDataLst>
              <p:tags r:id="rId2"/>
            </p:custDataLst>
          </p:nvPr>
        </p:nvSpPr>
        <p:spPr>
          <a:xfrm>
            <a:off x="2520950" y="796290"/>
            <a:ext cx="7626350" cy="460375"/>
          </a:xfrm>
          <a:prstGeom prst="rect">
            <a:avLst/>
          </a:prstGeom>
          <a:noFill/>
        </p:spPr>
        <p:txBody>
          <a:bodyPr wrap="square">
            <a:spAutoFit/>
          </a:bodyPr>
          <a:p>
            <a:pPr algn="l" fontAlgn="auto">
              <a:lnSpc>
                <a:spcPct val="100000"/>
              </a:lnSpc>
              <a:buClrTx/>
              <a:buSzTx/>
              <a:buFontTx/>
            </a:pPr>
            <a:r>
              <a:rPr lang="zh-CN" altLang="en-US" sz="2400" b="1" dirty="0">
                <a:solidFill>
                  <a:srgbClr val="C00000"/>
                </a:solidFill>
                <a:latin typeface="微软雅黑" panose="020B0503020204020204" charset="-122"/>
                <a:ea typeface="微软雅黑" panose="020B0503020204020204" charset="-122"/>
                <a:sym typeface="+mn-ea"/>
              </a:rPr>
              <a:t>重点知识拓展：近代民族危机下中华民族的觉醒历程</a:t>
            </a:r>
            <a:endPar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graphicFrame>
        <p:nvGraphicFramePr>
          <p:cNvPr id="5" name="表格 4"/>
          <p:cNvGraphicFramePr/>
          <p:nvPr>
            <p:custDataLst>
              <p:tags r:id="rId2"/>
            </p:custDataLst>
          </p:nvPr>
        </p:nvGraphicFramePr>
        <p:xfrm>
          <a:off x="342900" y="1383030"/>
          <a:ext cx="11675110" cy="5562600"/>
        </p:xfrm>
        <a:graphic>
          <a:graphicData uri="http://schemas.openxmlformats.org/drawingml/2006/table">
            <a:tbl>
              <a:tblPr/>
              <a:tblGrid>
                <a:gridCol w="1463675"/>
                <a:gridCol w="10211435"/>
              </a:tblGrid>
              <a:tr h="687705">
                <a:tc>
                  <a:txBody>
                    <a:bodyPr/>
                    <a:p>
                      <a:pPr marL="71755" indent="0" algn="l" eaLnBrk="0" fontAlgn="base">
                        <a:lnSpc>
                          <a:spcPct val="100000"/>
                        </a:lnSpc>
                        <a:spcBef>
                          <a:spcPts val="1400"/>
                        </a:spcBef>
                        <a:spcAft>
                          <a:spcPct val="0"/>
                        </a:spcAft>
                      </a:pPr>
                      <a:r>
                        <a:rPr lang="zh-CN" sz="2400" b="1">
                          <a:solidFill>
                            <a:srgbClr val="000000"/>
                          </a:solidFill>
                          <a:latin typeface="新宋体" panose="02010609030101010101" charset="-122"/>
                          <a:ea typeface="新宋体" panose="02010609030101010101" charset="-122"/>
                        </a:rPr>
                        <a:t>近代早期萌芽</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7310" indent="2540" algn="l" eaLnBrk="0" fontAlgn="base">
                        <a:lnSpc>
                          <a:spcPct val="100000"/>
                        </a:lnSpc>
                        <a:spcBef>
                          <a:spcPts val="5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传统</a:t>
                      </a:r>
                      <a:r>
                        <a:rPr lang="zh-CN" altLang="en-US" sz="2400" b="1">
                          <a:solidFill>
                            <a:srgbClr val="000000"/>
                          </a:solidFill>
                          <a:latin typeface="新宋体" panose="02010609030101010101" charset="-122"/>
                          <a:ea typeface="新宋体" panose="02010609030101010101" charset="-122"/>
                          <a:cs typeface="新宋体" panose="02010609030101010101" charset="-122"/>
                        </a:rPr>
                        <a:t>“天下观”开始动摇，林则徐具有朴素的民族意识和近代国家主权观念，魏源</a:t>
                      </a:r>
                      <a:r>
                        <a:rPr lang="zh-CN" sz="2400" b="1">
                          <a:solidFill>
                            <a:srgbClr val="000000"/>
                          </a:solidFill>
                          <a:latin typeface="新宋体" panose="02010609030101010101" charset="-122"/>
                          <a:ea typeface="新宋体" panose="02010609030101010101" charset="-122"/>
                          <a:cs typeface="新宋体" panose="02010609030101010101" charset="-122"/>
                        </a:rPr>
                        <a:t>提出</a:t>
                      </a:r>
                      <a:r>
                        <a:rPr lang="zh-CN" altLang="en-US" sz="2400" b="1">
                          <a:solidFill>
                            <a:srgbClr val="000000"/>
                          </a:solidFill>
                          <a:latin typeface="新宋体" panose="02010609030101010101" charset="-122"/>
                          <a:ea typeface="新宋体" panose="02010609030101010101" charset="-122"/>
                          <a:cs typeface="新宋体" panose="02010609030101010101" charset="-122"/>
                        </a:rPr>
                        <a:t>“师夷之长技以制夷”，强调这是中国发展的“根本之图”</a:t>
                      </a:r>
                      <a:endParaRPr lang="zh-CN" altLang="en-US"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608965">
                <a:tc>
                  <a:txBody>
                    <a:bodyPr/>
                    <a:p>
                      <a:pPr marL="71755" indent="0" algn="l" eaLnBrk="0" fontAlgn="base">
                        <a:lnSpc>
                          <a:spcPct val="100000"/>
                        </a:lnSpc>
                        <a:spcBef>
                          <a:spcPts val="1400"/>
                        </a:spcBef>
                        <a:spcAft>
                          <a:spcPct val="0"/>
                        </a:spcAft>
                      </a:pPr>
                      <a:r>
                        <a:rPr lang="zh-CN" sz="2400" b="1">
                          <a:solidFill>
                            <a:srgbClr val="000000"/>
                          </a:solidFill>
                          <a:latin typeface="新宋体" panose="02010609030101010101" charset="-122"/>
                          <a:ea typeface="新宋体" panose="02010609030101010101" charset="-122"/>
                        </a:rPr>
                        <a:t>地主阶级洋务派</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9215" indent="-1905" algn="l" eaLnBrk="0" fontAlgn="base">
                        <a:lnSpc>
                          <a:spcPct val="100000"/>
                        </a:lnSpc>
                        <a:spcBef>
                          <a:spcPts val="5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提出</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zh-CN" sz="2400" b="1">
                          <a:solidFill>
                            <a:srgbClr val="000000"/>
                          </a:solidFill>
                          <a:latin typeface="新宋体" panose="02010609030101010101" charset="-122"/>
                          <a:ea typeface="新宋体" panose="02010609030101010101" charset="-122"/>
                          <a:cs typeface="新宋体" panose="02010609030101010101" charset="-122"/>
                        </a:rPr>
                        <a:t>中体西用</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zh-CN" sz="2400" b="1">
                          <a:solidFill>
                            <a:srgbClr val="000000"/>
                          </a:solidFill>
                          <a:latin typeface="新宋体" panose="02010609030101010101" charset="-122"/>
                          <a:ea typeface="新宋体" panose="02010609030101010101" charset="-122"/>
                          <a:cs typeface="新宋体" panose="02010609030101010101" charset="-122"/>
                        </a:rPr>
                        <a:t>，以</a:t>
                      </a:r>
                      <a:r>
                        <a:rPr lang="zh-CN" altLang="en-US" sz="2400" b="1">
                          <a:solidFill>
                            <a:srgbClr val="000000"/>
                          </a:solidFill>
                          <a:latin typeface="新宋体" panose="02010609030101010101" charset="-122"/>
                          <a:ea typeface="新宋体" panose="02010609030101010101" charset="-122"/>
                          <a:cs typeface="新宋体" panose="02010609030101010101" charset="-122"/>
                        </a:rPr>
                        <a:t>“</a:t>
                      </a:r>
                      <a:r>
                        <a:rPr lang="zh-CN" sz="2400" b="1">
                          <a:solidFill>
                            <a:srgbClr val="000000"/>
                          </a:solidFill>
                          <a:latin typeface="新宋体" panose="02010609030101010101" charset="-122"/>
                          <a:ea typeface="新宋体" panose="02010609030101010101" charset="-122"/>
                          <a:cs typeface="新宋体" panose="02010609030101010101" charset="-122"/>
                        </a:rPr>
                        <a:t>自强</a:t>
                      </a:r>
                      <a:r>
                        <a:rPr lang="zh-CN" altLang="en-US" sz="2400" b="1">
                          <a:solidFill>
                            <a:srgbClr val="000000"/>
                          </a:solidFill>
                          <a:latin typeface="新宋体" panose="02010609030101010101" charset="-122"/>
                          <a:ea typeface="新宋体" panose="02010609030101010101" charset="-122"/>
                          <a:cs typeface="新宋体" panose="02010609030101010101" charset="-122"/>
                        </a:rPr>
                        <a:t>”“求富”为</a:t>
                      </a:r>
                      <a:r>
                        <a:rPr lang="zh-CN" sz="2400" b="1">
                          <a:solidFill>
                            <a:srgbClr val="000000"/>
                          </a:solidFill>
                          <a:latin typeface="新宋体" panose="02010609030101010101" charset="-122"/>
                          <a:ea typeface="新宋体" panose="02010609030101010101" charset="-122"/>
                          <a:cs typeface="新宋体" panose="02010609030101010101" charset="-122"/>
                        </a:rPr>
                        <a:t>口号，主办洋务运动，为中国走上近代化作了铺垫</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0">
                <a:tc>
                  <a:txBody>
                    <a:bodyPr/>
                    <a:p>
                      <a:pPr marL="71755" indent="0" algn="l" eaLnBrk="0" fontAlgn="base">
                        <a:lnSpc>
                          <a:spcPct val="100000"/>
                        </a:lnSpc>
                        <a:spcBef>
                          <a:spcPts val="500"/>
                        </a:spcBef>
                        <a:spcAft>
                          <a:spcPct val="0"/>
                        </a:spcAft>
                      </a:pPr>
                      <a:r>
                        <a:rPr lang="zh-CN" sz="2200" b="1" kern="900" spc="-100">
                          <a:solidFill>
                            <a:srgbClr val="000000"/>
                          </a:solidFill>
                          <a:uFillTx/>
                          <a:latin typeface="新宋体" panose="02010609030101010101" charset="-122"/>
                          <a:ea typeface="新宋体" panose="02010609030101010101" charset="-122"/>
                        </a:rPr>
                        <a:t>早期维新派</a:t>
                      </a:r>
                      <a:endParaRPr lang="zh-CN" sz="2200" b="1" kern="900" spc="-100">
                        <a:solidFill>
                          <a:srgbClr val="000000"/>
                        </a:solidFill>
                        <a:uFillTx/>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9850" indent="0" algn="l" eaLnBrk="0" fontAlgn="base">
                        <a:lnSpc>
                          <a:spcPct val="100000"/>
                        </a:lnSpc>
                        <a:spcBef>
                          <a:spcPts val="5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在爱国基础上</a:t>
                      </a:r>
                      <a:r>
                        <a:rPr lang="zh-CN" altLang="en-US" sz="2400" b="1">
                          <a:solidFill>
                            <a:srgbClr val="000000"/>
                          </a:solidFill>
                          <a:latin typeface="新宋体" panose="02010609030101010101" charset="-122"/>
                          <a:ea typeface="新宋体" panose="02010609030101010101" charset="-122"/>
                          <a:cs typeface="新宋体" panose="02010609030101010101" charset="-122"/>
                        </a:rPr>
                        <a:t>“究心泰西政治实业之学”</a:t>
                      </a:r>
                      <a:r>
                        <a:rPr lang="zh-CN" sz="2400" b="1">
                          <a:solidFill>
                            <a:srgbClr val="000000"/>
                          </a:solidFill>
                          <a:latin typeface="新宋体" panose="02010609030101010101" charset="-122"/>
                          <a:ea typeface="新宋体" panose="02010609030101010101" charset="-122"/>
                          <a:cs typeface="新宋体" panose="02010609030101010101" charset="-122"/>
                        </a:rPr>
                        <a:t>，主张建立民主政治</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852805">
                <a:tc>
                  <a:txBody>
                    <a:bodyPr/>
                    <a:p>
                      <a:pPr marL="71755" indent="0" algn="l" eaLnBrk="0" fontAlgn="base">
                        <a:lnSpc>
                          <a:spcPct val="100000"/>
                        </a:lnSpc>
                        <a:spcBef>
                          <a:spcPts val="1400"/>
                        </a:spcBef>
                        <a:spcAft>
                          <a:spcPct val="0"/>
                        </a:spcAft>
                      </a:pPr>
                      <a:r>
                        <a:rPr lang="zh-CN" sz="2400" b="1">
                          <a:solidFill>
                            <a:srgbClr val="000000"/>
                          </a:solidFill>
                          <a:latin typeface="新宋体" panose="02010609030101010101" charset="-122"/>
                          <a:ea typeface="新宋体" panose="02010609030101010101" charset="-122"/>
                        </a:rPr>
                        <a:t>康梁维新派</a:t>
                      </a:r>
                      <a:endParaRPr lang="zh-CN" sz="2400" b="1">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1755" indent="-1270" algn="l" eaLnBrk="0" fontAlgn="base">
                        <a:lnSpc>
                          <a:spcPct val="100000"/>
                        </a:lnSpc>
                        <a:spcBef>
                          <a:spcPts val="5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康有为提出在中国建立一个近代化民族国家，</a:t>
                      </a:r>
                      <a:r>
                        <a:rPr lang="zh-CN" sz="2400" b="1">
                          <a:solidFill>
                            <a:srgbClr val="FF0000"/>
                          </a:solidFill>
                          <a:latin typeface="新宋体" panose="02010609030101010101" charset="-122"/>
                          <a:ea typeface="新宋体" panose="02010609030101010101" charset="-122"/>
                          <a:cs typeface="新宋体" panose="02010609030101010101" charset="-122"/>
                        </a:rPr>
                        <a:t>梁启超提出</a:t>
                      </a:r>
                      <a:r>
                        <a:rPr lang="zh-CN" altLang="en-US" sz="2400" b="1">
                          <a:solidFill>
                            <a:srgbClr val="FF0000"/>
                          </a:solidFill>
                          <a:latin typeface="新宋体" panose="02010609030101010101" charset="-122"/>
                          <a:ea typeface="新宋体" panose="02010609030101010101" charset="-122"/>
                          <a:cs typeface="新宋体" panose="02010609030101010101" charset="-122"/>
                        </a:rPr>
                        <a:t>“</a:t>
                      </a:r>
                      <a:r>
                        <a:rPr lang="zh-CN" sz="2400" b="1">
                          <a:solidFill>
                            <a:srgbClr val="FF0000"/>
                          </a:solidFill>
                          <a:latin typeface="新宋体" panose="02010609030101010101" charset="-122"/>
                          <a:ea typeface="新宋体" panose="02010609030101010101" charset="-122"/>
                          <a:cs typeface="新宋体" panose="02010609030101010101" charset="-122"/>
                        </a:rPr>
                        <a:t>中华民族</a:t>
                      </a:r>
                      <a:r>
                        <a:rPr lang="zh-CN" altLang="en-US" sz="2400" b="1">
                          <a:solidFill>
                            <a:srgbClr val="FF0000"/>
                          </a:solidFill>
                          <a:latin typeface="新宋体" panose="02010609030101010101" charset="-122"/>
                          <a:ea typeface="新宋体" panose="02010609030101010101" charset="-122"/>
                          <a:cs typeface="新宋体" panose="02010609030101010101" charset="-122"/>
                        </a:rPr>
                        <a:t>”概念，并形</a:t>
                      </a:r>
                      <a:r>
                        <a:rPr lang="zh-CN" sz="2400" b="1">
                          <a:solidFill>
                            <a:srgbClr val="FF0000"/>
                          </a:solidFill>
                          <a:latin typeface="新宋体" panose="02010609030101010101" charset="-122"/>
                          <a:ea typeface="新宋体" panose="02010609030101010101" charset="-122"/>
                          <a:cs typeface="新宋体" panose="02010609030101010101" charset="-122"/>
                        </a:rPr>
                        <a:t>成了</a:t>
                      </a:r>
                      <a:r>
                        <a:rPr lang="zh-CN" altLang="en-US" sz="2400" b="1">
                          <a:solidFill>
                            <a:srgbClr val="FF0000"/>
                          </a:solidFill>
                          <a:latin typeface="新宋体" panose="02010609030101010101" charset="-122"/>
                          <a:ea typeface="新宋体" panose="02010609030101010101" charset="-122"/>
                          <a:cs typeface="新宋体" panose="02010609030101010101" charset="-122"/>
                        </a:rPr>
                        <a:t>“</a:t>
                      </a:r>
                      <a:r>
                        <a:rPr lang="zh-CN" sz="2400" b="1">
                          <a:solidFill>
                            <a:srgbClr val="FF0000"/>
                          </a:solidFill>
                          <a:latin typeface="新宋体" panose="02010609030101010101" charset="-122"/>
                          <a:ea typeface="新宋体" panose="02010609030101010101" charset="-122"/>
                          <a:cs typeface="新宋体" panose="02010609030101010101" charset="-122"/>
                        </a:rPr>
                        <a:t>国家</a:t>
                      </a:r>
                      <a:r>
                        <a:rPr lang="zh-CN" altLang="en-US" sz="2400" b="1">
                          <a:solidFill>
                            <a:srgbClr val="FF0000"/>
                          </a:solidFill>
                          <a:latin typeface="新宋体" panose="02010609030101010101" charset="-122"/>
                          <a:ea typeface="新宋体" panose="02010609030101010101" charset="-122"/>
                          <a:cs typeface="新宋体" panose="02010609030101010101" charset="-122"/>
                        </a:rPr>
                        <a:t>”取代“天下”、“</a:t>
                      </a:r>
                      <a:r>
                        <a:rPr lang="zh-CN" sz="2400" b="1">
                          <a:solidFill>
                            <a:srgbClr val="FF0000"/>
                          </a:solidFill>
                          <a:latin typeface="新宋体" panose="02010609030101010101" charset="-122"/>
                          <a:ea typeface="新宋体" panose="02010609030101010101" charset="-122"/>
                          <a:cs typeface="新宋体" panose="02010609030101010101" charset="-122"/>
                        </a:rPr>
                        <a:t>民族国家</a:t>
                      </a:r>
                      <a:r>
                        <a:rPr lang="zh-CN" altLang="en-US" sz="2400" b="1">
                          <a:solidFill>
                            <a:srgbClr val="FF0000"/>
                          </a:solidFill>
                          <a:latin typeface="新宋体" panose="02010609030101010101" charset="-122"/>
                          <a:ea typeface="新宋体" panose="02010609030101010101" charset="-122"/>
                          <a:cs typeface="新宋体" panose="02010609030101010101" charset="-122"/>
                        </a:rPr>
                        <a:t>”替代“封建王朝”的</a:t>
                      </a:r>
                      <a:r>
                        <a:rPr lang="zh-CN" sz="2400" b="1">
                          <a:solidFill>
                            <a:srgbClr val="FF0000"/>
                          </a:solidFill>
                          <a:latin typeface="新宋体" panose="02010609030101010101" charset="-122"/>
                          <a:ea typeface="新宋体" panose="02010609030101010101" charset="-122"/>
                          <a:cs typeface="新宋体" panose="02010609030101010101" charset="-122"/>
                        </a:rPr>
                        <a:t>近代民族国家观</a:t>
                      </a:r>
                      <a:endParaRPr lang="zh-CN" sz="2400" b="1">
                        <a:solidFill>
                          <a:srgbClr val="FF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936625">
                <a:tc>
                  <a:txBody>
                    <a:bodyPr/>
                    <a:p>
                      <a:pPr marL="71755" indent="0" algn="l" eaLnBrk="0" fontAlgn="base">
                        <a:lnSpc>
                          <a:spcPct val="100000"/>
                        </a:lnSpc>
                        <a:spcBef>
                          <a:spcPct val="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孙中山革命派</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9850" indent="0" algn="just" eaLnBrk="0" fontAlgn="base">
                        <a:lnSpc>
                          <a:spcPct val="100000"/>
                        </a:lnSpc>
                        <a:spcBef>
                          <a:spcPts val="5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将三民主义发展为一个把民族解放、国民革命和社会改造合为一体的理论体系，并在此基础上完整提出了建设民族国家、国民国家和社会国家的思想，因辛亥革命而建立起来的中华民国是拥有独立主权民族国家的雏形</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1090295">
                <a:tc>
                  <a:txBody>
                    <a:bodyPr/>
                    <a:p>
                      <a:pPr marL="71755" indent="0" algn="l" eaLnBrk="0" fontAlgn="base">
                        <a:lnSpc>
                          <a:spcPct val="100000"/>
                        </a:lnSpc>
                        <a:spcBef>
                          <a:spcPct val="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中共与无产阶级</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4295" indent="-7620" algn="just" eaLnBrk="0" fontAlgn="base">
                        <a:lnSpc>
                          <a:spcPct val="100000"/>
                        </a:lnSpc>
                        <a:spcBef>
                          <a:spcPts val="500"/>
                        </a:spcBef>
                        <a:spcAft>
                          <a:spcPct val="0"/>
                        </a:spcAft>
                      </a:pPr>
                      <a:r>
                        <a:rPr lang="zh-CN" sz="2400" b="1">
                          <a:solidFill>
                            <a:srgbClr val="000000"/>
                          </a:solidFill>
                          <a:latin typeface="新宋体" panose="02010609030101010101" charset="-122"/>
                          <a:ea typeface="新宋体" panose="02010609030101010101" charset="-122"/>
                          <a:cs typeface="新宋体" panose="02010609030101010101" charset="-122"/>
                        </a:rPr>
                        <a:t>把马克思列宁主义理论及其国家学说与中国实际相结合，经过国民革命运动、抗日战争、解放战争，取得新民主主义革命胜利，建立新中国，使民族国家最终实现独立自主</a:t>
                      </a:r>
                      <a:endParaRPr lang="zh-CN" sz="2400" b="1">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
        <p:nvSpPr>
          <p:cNvPr id="32" name="文本框 31"/>
          <p:cNvSpPr txBox="1"/>
          <p:nvPr>
            <p:custDataLst>
              <p:tags r:id="rId3"/>
            </p:custDataLst>
          </p:nvPr>
        </p:nvSpPr>
        <p:spPr>
          <a:xfrm>
            <a:off x="3310255" y="755650"/>
            <a:ext cx="6385560" cy="460375"/>
          </a:xfrm>
          <a:prstGeom prst="rect">
            <a:avLst/>
          </a:prstGeom>
          <a:noFill/>
        </p:spPr>
        <p:txBody>
          <a:bodyPr wrap="square">
            <a:spAutoFit/>
          </a:bodyPr>
          <a:p>
            <a:pPr algn="l" fontAlgn="auto">
              <a:lnSpc>
                <a:spcPct val="100000"/>
              </a:lnSpc>
              <a:buClrTx/>
              <a:buSzTx/>
              <a:buFontTx/>
            </a:pPr>
            <a:r>
              <a:rPr lang="zh-CN" altLang="en-US" sz="2400" b="1" dirty="0">
                <a:solidFill>
                  <a:srgbClr val="C00000"/>
                </a:solidFill>
                <a:latin typeface="微软雅黑" panose="020B0503020204020204" charset="-122"/>
                <a:ea typeface="微软雅黑" panose="020B0503020204020204" charset="-122"/>
                <a:sym typeface="+mn-ea"/>
              </a:rPr>
              <a:t>重点知识拓展：</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近代中华民族的民族国家观念</a:t>
            </a:r>
            <a:endPar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890395" y="6319520"/>
            <a:ext cx="7740015" cy="517525"/>
            <a:chOff x="2977" y="9952"/>
            <a:chExt cx="12189" cy="815"/>
          </a:xfrm>
          <a:solidFill>
            <a:srgbClr val="EC5F74">
              <a:lumMod val="20000"/>
              <a:lumOff val="80000"/>
            </a:srgbClr>
          </a:solidFill>
        </p:grpSpPr>
        <p:cxnSp>
          <p:nvCxnSpPr>
            <p:cNvPr id="16" name="直接连接符 15"/>
            <p:cNvCxnSpPr/>
            <p:nvPr/>
          </p:nvCxnSpPr>
          <p:spPr>
            <a:xfrm>
              <a:off x="2977" y="9952"/>
              <a:ext cx="16" cy="815"/>
            </a:xfrm>
            <a:prstGeom prst="line">
              <a:avLst/>
            </a:prstGeom>
            <a:grpFill/>
            <a:ln w="12700" cap="flat" cmpd="sng" algn="ctr">
              <a:solidFill>
                <a:sysClr val="window" lastClr="FFFFFF"/>
              </a:solidFill>
              <a:prstDash val="solid"/>
              <a:miter lim="800000"/>
            </a:ln>
            <a:effectLst/>
          </p:spPr>
        </p:cxnSp>
        <p:cxnSp>
          <p:nvCxnSpPr>
            <p:cNvPr id="17" name="直接连接符 16"/>
            <p:cNvCxnSpPr/>
            <p:nvPr/>
          </p:nvCxnSpPr>
          <p:spPr>
            <a:xfrm>
              <a:off x="7227" y="9952"/>
              <a:ext cx="16" cy="815"/>
            </a:xfrm>
            <a:prstGeom prst="line">
              <a:avLst/>
            </a:prstGeom>
            <a:grpFill/>
            <a:ln w="12700" cap="flat" cmpd="sng" algn="ctr">
              <a:solidFill>
                <a:sysClr val="window" lastClr="FFFFFF"/>
              </a:solidFill>
              <a:prstDash val="solid"/>
              <a:miter lim="800000"/>
            </a:ln>
            <a:effectLst/>
          </p:spPr>
        </p:cxnSp>
        <p:cxnSp>
          <p:nvCxnSpPr>
            <p:cNvPr id="18" name="直接连接符 17"/>
            <p:cNvCxnSpPr/>
            <p:nvPr/>
          </p:nvCxnSpPr>
          <p:spPr>
            <a:xfrm>
              <a:off x="11121" y="9952"/>
              <a:ext cx="16" cy="815"/>
            </a:xfrm>
            <a:prstGeom prst="line">
              <a:avLst/>
            </a:prstGeom>
            <a:grpFill/>
            <a:ln w="12700" cap="flat" cmpd="sng" algn="ctr">
              <a:solidFill>
                <a:sysClr val="window" lastClr="FFFFFF"/>
              </a:solidFill>
              <a:prstDash val="solid"/>
              <a:miter lim="800000"/>
            </a:ln>
            <a:effectLst/>
          </p:spPr>
        </p:cxnSp>
        <p:cxnSp>
          <p:nvCxnSpPr>
            <p:cNvPr id="62" name="直接连接符 61"/>
            <p:cNvCxnSpPr/>
            <p:nvPr/>
          </p:nvCxnSpPr>
          <p:spPr>
            <a:xfrm>
              <a:off x="15150" y="9952"/>
              <a:ext cx="16" cy="815"/>
            </a:xfrm>
            <a:prstGeom prst="line">
              <a:avLst/>
            </a:prstGeom>
            <a:grpFill/>
            <a:ln w="12700" cap="flat" cmpd="sng" algn="ctr">
              <a:solidFill>
                <a:sysClr val="window" lastClr="FFFFFF"/>
              </a:solidFill>
              <a:prstDash val="solid"/>
              <a:miter lim="800000"/>
            </a:ln>
            <a:effectLst/>
          </p:spPr>
        </p:cxnSp>
      </p:grpSp>
      <p:graphicFrame>
        <p:nvGraphicFramePr>
          <p:cNvPr id="4" name="表格 3"/>
          <p:cNvGraphicFramePr>
            <a:graphicFrameLocks noGrp="1"/>
          </p:cNvGraphicFramePr>
          <p:nvPr>
            <p:custDataLst>
              <p:tags r:id="rId1"/>
            </p:custDataLst>
          </p:nvPr>
        </p:nvGraphicFramePr>
        <p:xfrm>
          <a:off x="707390" y="1435735"/>
          <a:ext cx="10872470" cy="3409950"/>
        </p:xfrm>
        <a:graphic>
          <a:graphicData uri="http://schemas.openxmlformats.org/drawingml/2006/table">
            <a:tbl>
              <a:tblPr>
                <a:effectLst/>
                <a:tableStyleId>{5940675A-B579-460E-94D1-54222C63F5DA}</a:tableStyleId>
              </a:tblPr>
              <a:tblGrid>
                <a:gridCol w="991235"/>
                <a:gridCol w="4756785"/>
                <a:gridCol w="5124450"/>
              </a:tblGrid>
              <a:tr h="440690">
                <a:tc>
                  <a:txBody>
                    <a:bodyPr/>
                    <a:lstStyle/>
                    <a:p>
                      <a:pPr indent="0" algn="ctr" fontAlgn="auto">
                        <a:lnSpc>
                          <a:spcPts val="3380"/>
                        </a:lnSpc>
                        <a:spcAft>
                          <a:spcPts val="0"/>
                        </a:spcAft>
                        <a:buNone/>
                        <a:tabLst>
                          <a:tab pos="2250440" algn="l"/>
                        </a:tabLst>
                      </a:pPr>
                      <a:endParaRPr lang="zh-CN" altLang="en-US" sz="2400" b="1" kern="100" dirty="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18870">
                        <a:lumMod val="20000"/>
                        <a:lumOff val="80000"/>
                      </a:srgbClr>
                    </a:solidFill>
                  </a:tcPr>
                </a:tc>
                <a:tc>
                  <a:txBody>
                    <a:bodyPr/>
                    <a:lstStyle/>
                    <a:p>
                      <a:pPr indent="0" algn="ctr" fontAlgn="auto">
                        <a:lnSpc>
                          <a:spcPts val="3380"/>
                        </a:lnSpc>
                        <a:spcAft>
                          <a:spcPts val="0"/>
                        </a:spcAft>
                        <a:tabLst>
                          <a:tab pos="2250440" algn="l"/>
                        </a:tabLst>
                      </a:pPr>
                      <a:r>
                        <a:rPr lang="zh-CN" sz="2400" b="1" kern="100">
                          <a:solidFill>
                            <a:sysClr val="windowText" lastClr="000000"/>
                          </a:solidFill>
                          <a:effectLst/>
                          <a:latin typeface="新宋体" panose="02010609030101010101" charset="-122"/>
                          <a:ea typeface="新宋体" panose="02010609030101010101" charset="-122"/>
                          <a:cs typeface="Times New Roman" panose="02020603050405020304" pitchFamily="18" charset="0"/>
                        </a:rPr>
                        <a:t>中国</a:t>
                      </a:r>
                      <a:endParaRPr lang="zh-CN" sz="2400" b="1" kern="10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8870">
                        <a:lumMod val="20000"/>
                        <a:lumOff val="80000"/>
                      </a:srgbClr>
                    </a:solidFill>
                  </a:tcPr>
                </a:tc>
                <a:tc>
                  <a:txBody>
                    <a:bodyPr/>
                    <a:lstStyle/>
                    <a:p>
                      <a:pPr indent="0" algn="ctr" fontAlgn="auto">
                        <a:lnSpc>
                          <a:spcPts val="3380"/>
                        </a:lnSpc>
                        <a:spcAft>
                          <a:spcPts val="0"/>
                        </a:spcAft>
                        <a:buNone/>
                        <a:tabLst>
                          <a:tab pos="2250440" algn="l"/>
                        </a:tabLst>
                      </a:pPr>
                      <a:r>
                        <a:rPr lang="zh-CN" altLang="en-US" sz="2400" b="1" kern="100">
                          <a:solidFill>
                            <a:sysClr val="windowText" lastClr="000000"/>
                          </a:solidFill>
                          <a:effectLst/>
                          <a:latin typeface="新宋体" panose="02010609030101010101" charset="-122"/>
                          <a:ea typeface="新宋体" panose="02010609030101010101" charset="-122"/>
                          <a:cs typeface="Times New Roman" panose="02020603050405020304" pitchFamily="18" charset="0"/>
                        </a:rPr>
                        <a:t>世界</a:t>
                      </a:r>
                      <a:endParaRPr lang="zh-CN" altLang="en-US" sz="2400" b="1" kern="10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8870">
                        <a:lumMod val="20000"/>
                        <a:lumOff val="80000"/>
                      </a:srgbClr>
                    </a:solidFill>
                  </a:tcPr>
                </a:tc>
              </a:tr>
              <a:tr h="498475">
                <a:tc>
                  <a:txBody>
                    <a:bodyPr/>
                    <a:lstStyle/>
                    <a:p>
                      <a:pPr marL="0" lvl="0" indent="0" algn="ctr">
                        <a:buNone/>
                      </a:pPr>
                      <a:r>
                        <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rPr>
                        <a:t>政治</a:t>
                      </a:r>
                      <a:endPar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endParaRPr>
                    </a:p>
                  </a:txBody>
                  <a:tcPr marL="121884" marR="121884" marT="45726" marB="45726"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fontAlgn="auto">
                        <a:lnSpc>
                          <a:spcPts val="3380"/>
                        </a:lnSpc>
                        <a:spcAft>
                          <a:spcPts val="0"/>
                        </a:spcAft>
                        <a:tabLst>
                          <a:tab pos="2250440" algn="l"/>
                        </a:tabLst>
                      </a:pPr>
                      <a:endParaRPr lang="zh-CN" sz="2400" b="1" kern="100">
                        <a:solidFill>
                          <a:sysClr val="windowText" lastClr="000000"/>
                        </a:solidFill>
                        <a:effectLst/>
                        <a:latin typeface="新宋体" panose="02010609030101010101" charset="-122"/>
                        <a:ea typeface="新宋体" panose="02010609030101010101" charset="-122"/>
                        <a:cs typeface="仿宋" panose="02010609060101010101" charset="-122"/>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fontAlgn="auto">
                        <a:lnSpc>
                          <a:spcPts val="3380"/>
                        </a:lnSpc>
                        <a:spcAft>
                          <a:spcPts val="0"/>
                        </a:spcAft>
                        <a:buNone/>
                        <a:tabLst>
                          <a:tab pos="2250440" algn="l"/>
                        </a:tabLst>
                      </a:pPr>
                      <a:endParaRPr lang="zh-CN" altLang="en-US" sz="2400" b="1" kern="100">
                        <a:solidFill>
                          <a:sysClr val="windowText" lastClr="000000"/>
                        </a:solidFill>
                        <a:effectLst/>
                        <a:latin typeface="新宋体" panose="02010609030101010101" charset="-122"/>
                        <a:ea typeface="新宋体" panose="02010609030101010101" charset="-122"/>
                        <a:cs typeface="仿宋" panose="02010609060101010101" charset="-122"/>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19100">
                <a:tc>
                  <a:txBody>
                    <a:bodyPr/>
                    <a:lstStyle/>
                    <a:p>
                      <a:pPr marL="0" lvl="0" indent="0" algn="ctr">
                        <a:buNone/>
                      </a:pPr>
                      <a:r>
                        <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rPr>
                        <a:t>经济</a:t>
                      </a:r>
                      <a:endPar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endParaRPr>
                    </a:p>
                  </a:txBody>
                  <a:tcPr marL="121884" marR="121884" marT="45726" marB="45726"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1755" indent="0" algn="ctr" fontAlgn="auto">
                        <a:lnSpc>
                          <a:spcPts val="3380"/>
                        </a:lnSpc>
                        <a:spcAft>
                          <a:spcPts val="0"/>
                        </a:spcAft>
                        <a:tabLst>
                          <a:tab pos="2250440" algn="l"/>
                        </a:tabLst>
                      </a:pPr>
                      <a:endParaRPr lang="zh-CN" sz="2400" b="1" kern="100" dirty="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1755" indent="0" algn="ctr" fontAlgn="auto">
                        <a:lnSpc>
                          <a:spcPts val="3380"/>
                        </a:lnSpc>
                        <a:spcAft>
                          <a:spcPts val="0"/>
                        </a:spcAft>
                        <a:buNone/>
                        <a:tabLst>
                          <a:tab pos="2250440" algn="l"/>
                        </a:tabLst>
                      </a:pPr>
                      <a:endParaRPr lang="zh-CN" altLang="en-US" sz="2400" b="1" kern="100" dirty="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06095">
                <a:tc>
                  <a:txBody>
                    <a:bodyPr/>
                    <a:lstStyle/>
                    <a:p>
                      <a:pPr marL="0" lvl="0" indent="0" algn="ctr">
                        <a:buNone/>
                      </a:pPr>
                      <a:r>
                        <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rPr>
                        <a:t>军事</a:t>
                      </a:r>
                      <a:endPar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endParaRPr>
                    </a:p>
                  </a:txBody>
                  <a:tcPr marL="121884" marR="121884" marT="45726" marB="45726"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fontAlgn="auto">
                        <a:lnSpc>
                          <a:spcPts val="3380"/>
                        </a:lnSpc>
                        <a:spcAft>
                          <a:spcPts val="0"/>
                        </a:spcAft>
                        <a:tabLst>
                          <a:tab pos="2250440" algn="l"/>
                        </a:tabLst>
                      </a:pPr>
                      <a:endParaRPr lang="zh-CN" sz="2400" b="1" kern="100" dirty="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fontAlgn="auto">
                        <a:lnSpc>
                          <a:spcPts val="3380"/>
                        </a:lnSpc>
                        <a:spcAft>
                          <a:spcPts val="0"/>
                        </a:spcAft>
                        <a:buNone/>
                        <a:tabLst>
                          <a:tab pos="2250440" algn="l"/>
                        </a:tabLst>
                      </a:pPr>
                      <a:endParaRPr lang="zh-CN" altLang="en-US" sz="2400" b="1" kern="100" dirty="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73710">
                <a:tc>
                  <a:txBody>
                    <a:bodyPr/>
                    <a:lstStyle/>
                    <a:p>
                      <a:pPr marL="0" lvl="0" indent="0" algn="ctr">
                        <a:buNone/>
                      </a:pPr>
                      <a:r>
                        <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rPr>
                        <a:t>外交</a:t>
                      </a:r>
                      <a:endPar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endParaRPr>
                    </a:p>
                  </a:txBody>
                  <a:tcPr marL="121884" marR="121884" marT="45726" marB="45726"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fontAlgn="auto">
                        <a:lnSpc>
                          <a:spcPts val="3380"/>
                        </a:lnSpc>
                        <a:spcAft>
                          <a:spcPts val="0"/>
                        </a:spcAft>
                        <a:tabLst>
                          <a:tab pos="2250440" algn="l"/>
                        </a:tabLst>
                      </a:pPr>
                      <a:endParaRPr lang="zh-CN" sz="2400" b="1" kern="10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fontAlgn="auto">
                        <a:lnSpc>
                          <a:spcPts val="3380"/>
                        </a:lnSpc>
                        <a:spcAft>
                          <a:spcPts val="0"/>
                        </a:spcAft>
                        <a:buNone/>
                        <a:tabLst>
                          <a:tab pos="2250440" algn="l"/>
                        </a:tabLst>
                      </a:pPr>
                      <a:endParaRPr lang="zh-CN" altLang="en-US" sz="2400" b="1" kern="10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16890">
                <a:tc>
                  <a:txBody>
                    <a:bodyPr/>
                    <a:lstStyle/>
                    <a:p>
                      <a:pPr marL="0" lvl="0" indent="0" algn="ctr">
                        <a:buNone/>
                      </a:pPr>
                      <a:r>
                        <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rPr>
                        <a:t>思想</a:t>
                      </a:r>
                      <a:endPar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endParaRPr>
                    </a:p>
                  </a:txBody>
                  <a:tcPr marL="121884" marR="121884" marT="45726" marB="45726"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fontAlgn="auto">
                        <a:lnSpc>
                          <a:spcPts val="3380"/>
                        </a:lnSpc>
                        <a:spcAft>
                          <a:spcPts val="0"/>
                        </a:spcAft>
                        <a:buNone/>
                        <a:tabLst>
                          <a:tab pos="2250440" algn="l"/>
                        </a:tabLst>
                      </a:pPr>
                      <a:endParaRPr lang="zh-CN" altLang="en-US" sz="2400" b="1" kern="10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fontAlgn="auto">
                        <a:lnSpc>
                          <a:spcPts val="3380"/>
                        </a:lnSpc>
                        <a:spcAft>
                          <a:spcPts val="0"/>
                        </a:spcAft>
                        <a:buNone/>
                        <a:tabLst>
                          <a:tab pos="2250440" algn="l"/>
                        </a:tabLst>
                      </a:pPr>
                      <a:endParaRPr lang="zh-CN" altLang="en-US" sz="2400" b="1" kern="10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16890">
                <a:tc>
                  <a:txBody>
                    <a:bodyPr/>
                    <a:lstStyle/>
                    <a:p>
                      <a:pPr indent="0" algn="ctr" fontAlgn="auto">
                        <a:lnSpc>
                          <a:spcPts val="3380"/>
                        </a:lnSpc>
                        <a:spcAft>
                          <a:spcPts val="0"/>
                        </a:spcAft>
                        <a:buNone/>
                        <a:tabLst>
                          <a:tab pos="2250440" algn="l"/>
                        </a:tabLst>
                      </a:pPr>
                      <a:r>
                        <a:rPr lang="zh-CN" altLang="en-US" sz="2400" b="1" kern="100">
                          <a:solidFill>
                            <a:sysClr val="windowText" lastClr="000000"/>
                          </a:solidFill>
                          <a:effectLst/>
                          <a:latin typeface="新宋体" panose="02010609030101010101" charset="-122"/>
                          <a:ea typeface="新宋体" panose="02010609030101010101" charset="-122"/>
                          <a:cs typeface="Times New Roman" panose="02020603050405020304" pitchFamily="18" charset="0"/>
                        </a:rPr>
                        <a:t>文明</a:t>
                      </a:r>
                      <a:endParaRPr lang="zh-CN" altLang="en-US" sz="2400" b="1" kern="10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fontAlgn="auto">
                        <a:lnSpc>
                          <a:spcPts val="3380"/>
                        </a:lnSpc>
                        <a:spcAft>
                          <a:spcPts val="0"/>
                        </a:spcAft>
                        <a:buNone/>
                        <a:tabLst>
                          <a:tab pos="2250440" algn="l"/>
                        </a:tabLst>
                      </a:pPr>
                      <a:endParaRPr lang="zh-CN" altLang="en-US" sz="2400" b="1" kern="10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fontAlgn="auto">
                        <a:lnSpc>
                          <a:spcPts val="3380"/>
                        </a:lnSpc>
                        <a:spcAft>
                          <a:spcPts val="0"/>
                        </a:spcAft>
                        <a:buNone/>
                        <a:tabLst>
                          <a:tab pos="2250440" algn="l"/>
                        </a:tabLst>
                      </a:pPr>
                      <a:endParaRPr lang="zh-CN" altLang="en-US" sz="2400" b="1" kern="100">
                        <a:solidFill>
                          <a:sysClr val="windowText" lastClr="000000"/>
                        </a:solidFill>
                        <a:effectLst/>
                        <a:latin typeface="新宋体" panose="02010609030101010101" charset="-122"/>
                        <a:ea typeface="新宋体" panose="02010609030101010101" charset="-122"/>
                        <a:cs typeface="Times New Roman" panose="02020603050405020304" pitchFamily="18" charset="0"/>
                      </a:endParaRPr>
                    </a:p>
                  </a:txBody>
                  <a:tcPr marL="23309" marR="23309"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47" name="文本框 17"/>
          <p:cNvSpPr txBox="1"/>
          <p:nvPr>
            <p:custDataLst>
              <p:tags r:id="rId2"/>
            </p:custDataLst>
          </p:nvPr>
        </p:nvSpPr>
        <p:spPr>
          <a:xfrm>
            <a:off x="2954973" y="1939925"/>
            <a:ext cx="3363912" cy="460375"/>
          </a:xfrm>
          <a:prstGeom prst="rect">
            <a:avLst/>
          </a:prstGeom>
          <a:noFill/>
          <a:ln w="9525">
            <a:noFill/>
          </a:ln>
        </p:spPr>
        <p:txBody>
          <a:bodyPr wrap="square" anchor="t" anchorCtr="0">
            <a:spAutoFit/>
          </a:bodyPr>
          <a:lstStyle/>
          <a:p>
            <a:r>
              <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cs typeface="新宋体" panose="02010609030101010101" charset="-122"/>
              </a:rPr>
              <a:t>君主专制强化</a:t>
            </a:r>
            <a:r>
              <a:rPr lang="zh-CN" altLang="en-US" sz="2400" b="1">
                <a:solidFill>
                  <a:srgbClr val="FF0000"/>
                </a:solidFill>
                <a:latin typeface="新宋体" panose="02010609030101010101" charset="-122"/>
                <a:ea typeface="新宋体" panose="02010609030101010101" charset="-122"/>
                <a:cs typeface="新宋体" panose="02010609030101010101" charset="-122"/>
              </a:rPr>
              <a:t> </a:t>
            </a:r>
            <a:endParaRPr lang="zh-CN" altLang="en-US" sz="2400" b="1">
              <a:solidFill>
                <a:srgbClr val="FF0000"/>
              </a:solidFill>
              <a:latin typeface="新宋体" panose="02010609030101010101" charset="-122"/>
              <a:ea typeface="新宋体" panose="02010609030101010101" charset="-122"/>
              <a:cs typeface="新宋体" panose="02010609030101010101" charset="-122"/>
            </a:endParaRPr>
          </a:p>
        </p:txBody>
      </p:sp>
      <p:sp>
        <p:nvSpPr>
          <p:cNvPr id="48" name="文本框 18"/>
          <p:cNvSpPr txBox="1"/>
          <p:nvPr>
            <p:custDataLst>
              <p:tags r:id="rId3"/>
            </p:custDataLst>
          </p:nvPr>
        </p:nvSpPr>
        <p:spPr>
          <a:xfrm>
            <a:off x="2955290" y="2425065"/>
            <a:ext cx="1975485" cy="460375"/>
          </a:xfrm>
          <a:prstGeom prst="rect">
            <a:avLst/>
          </a:prstGeom>
          <a:noFill/>
          <a:ln w="9525">
            <a:noFill/>
          </a:ln>
        </p:spPr>
        <p:txBody>
          <a:bodyPr wrap="square" anchor="t" anchorCtr="0">
            <a:spAutoFit/>
          </a:bodyPr>
          <a:lstStyle/>
          <a:p>
            <a:pPr algn="l"/>
            <a:r>
              <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sym typeface="微软雅黑" panose="020B0503020204020204" charset="-122"/>
              </a:rPr>
              <a:t>小农经济</a:t>
            </a:r>
            <a:endPar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sym typeface="微软雅黑" panose="020B0503020204020204" charset="-122"/>
            </a:endParaRPr>
          </a:p>
        </p:txBody>
      </p:sp>
      <p:sp>
        <p:nvSpPr>
          <p:cNvPr id="50" name="文本框 20"/>
          <p:cNvSpPr txBox="1"/>
          <p:nvPr>
            <p:custDataLst>
              <p:tags r:id="rId4"/>
            </p:custDataLst>
          </p:nvPr>
        </p:nvSpPr>
        <p:spPr>
          <a:xfrm>
            <a:off x="8122920" y="1939925"/>
            <a:ext cx="2177415" cy="460375"/>
          </a:xfrm>
          <a:prstGeom prst="rect">
            <a:avLst/>
          </a:prstGeom>
          <a:noFill/>
          <a:ln w="9525">
            <a:noFill/>
          </a:ln>
        </p:spPr>
        <p:txBody>
          <a:bodyPr wrap="square" anchor="t" anchorCtr="0">
            <a:spAutoFit/>
          </a:bodyPr>
          <a:lstStyle/>
          <a:p>
            <a:r>
              <a:rPr lang="zh-CN" altLang="en-US" sz="2400" b="1">
                <a:solidFill>
                  <a:srgbClr val="FF0000"/>
                </a:solidFill>
                <a:latin typeface="新宋体" panose="02010609030101010101" charset="-122"/>
                <a:ea typeface="新宋体" panose="02010609030101010101" charset="-122"/>
                <a:cs typeface="宋体" panose="02010600030101010101" pitchFamily="2" charset="-122"/>
              </a:rPr>
              <a:t>民主政治</a:t>
            </a:r>
            <a:endParaRPr lang="zh-CN" altLang="en-US" sz="2400" b="1">
              <a:solidFill>
                <a:srgbClr val="FF0000"/>
              </a:solidFill>
              <a:latin typeface="新宋体" panose="02010609030101010101" charset="-122"/>
              <a:ea typeface="新宋体" panose="02010609030101010101" charset="-122"/>
              <a:cs typeface="宋体" panose="02010600030101010101" pitchFamily="2" charset="-122"/>
            </a:endParaRPr>
          </a:p>
        </p:txBody>
      </p:sp>
      <p:sp>
        <p:nvSpPr>
          <p:cNvPr id="52" name="文本框 20"/>
          <p:cNvSpPr txBox="1"/>
          <p:nvPr>
            <p:custDataLst>
              <p:tags r:id="rId5"/>
            </p:custDataLst>
          </p:nvPr>
        </p:nvSpPr>
        <p:spPr>
          <a:xfrm>
            <a:off x="8122920" y="2426970"/>
            <a:ext cx="1953895" cy="460375"/>
          </a:xfrm>
          <a:prstGeom prst="rect">
            <a:avLst/>
          </a:prstGeom>
          <a:noFill/>
          <a:ln w="9525">
            <a:noFill/>
          </a:ln>
        </p:spPr>
        <p:txBody>
          <a:bodyPr wrap="square" anchor="t" anchorCtr="0">
            <a:spAutoFit/>
          </a:bodyPr>
          <a:lstStyle/>
          <a:p>
            <a:r>
              <a:rPr lang="zh-CN" altLang="en-US" sz="2400" b="1">
                <a:solidFill>
                  <a:srgbClr val="FF0000"/>
                </a:solidFill>
                <a:latin typeface="新宋体" panose="02010609030101010101" charset="-122"/>
                <a:ea typeface="新宋体" panose="02010609030101010101" charset="-122"/>
              </a:rPr>
              <a:t>工业革命</a:t>
            </a:r>
            <a:endParaRPr lang="zh-CN" altLang="en-US" sz="2400" b="1">
              <a:solidFill>
                <a:srgbClr val="FF0000"/>
              </a:solidFill>
              <a:latin typeface="新宋体" panose="02010609030101010101" charset="-122"/>
              <a:ea typeface="新宋体" panose="02010609030101010101" charset="-122"/>
            </a:endParaRPr>
          </a:p>
        </p:txBody>
      </p:sp>
      <p:sp>
        <p:nvSpPr>
          <p:cNvPr id="21" name="文本框 20"/>
          <p:cNvSpPr txBox="1"/>
          <p:nvPr>
            <p:custDataLst>
              <p:tags r:id="rId6"/>
            </p:custDataLst>
          </p:nvPr>
        </p:nvSpPr>
        <p:spPr>
          <a:xfrm>
            <a:off x="2955290" y="2853055"/>
            <a:ext cx="1812925" cy="460375"/>
          </a:xfrm>
          <a:prstGeom prst="rect">
            <a:avLst/>
          </a:prstGeom>
          <a:noFill/>
          <a:ln w="9525">
            <a:noFill/>
          </a:ln>
        </p:spPr>
        <p:txBody>
          <a:bodyPr wrap="square" anchor="t" anchorCtr="0">
            <a:spAutoFit/>
          </a:bodyPr>
          <a:lstStyle/>
          <a:p>
            <a:r>
              <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rPr>
              <a:t>军备废弛</a:t>
            </a:r>
            <a:endPar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endParaRPr>
          </a:p>
        </p:txBody>
      </p:sp>
      <p:sp>
        <p:nvSpPr>
          <p:cNvPr id="23" name="文本框 20"/>
          <p:cNvSpPr txBox="1"/>
          <p:nvPr>
            <p:custDataLst>
              <p:tags r:id="rId7"/>
            </p:custDataLst>
          </p:nvPr>
        </p:nvSpPr>
        <p:spPr>
          <a:xfrm>
            <a:off x="8122920" y="2853055"/>
            <a:ext cx="1954530" cy="460375"/>
          </a:xfrm>
          <a:prstGeom prst="rect">
            <a:avLst/>
          </a:prstGeom>
          <a:noFill/>
          <a:ln w="9525">
            <a:noFill/>
          </a:ln>
        </p:spPr>
        <p:txBody>
          <a:bodyPr wrap="square" anchor="t" anchorCtr="0">
            <a:spAutoFit/>
          </a:bodyPr>
          <a:lstStyle/>
          <a:p>
            <a:r>
              <a:rPr lang="zh-CN" altLang="en-US" sz="2400" b="1">
                <a:solidFill>
                  <a:srgbClr val="FF0000"/>
                </a:solidFill>
                <a:latin typeface="新宋体" panose="02010609030101010101" charset="-122"/>
                <a:ea typeface="新宋体" panose="02010609030101010101" charset="-122"/>
                <a:cs typeface="宋体" panose="02010600030101010101" pitchFamily="2" charset="-122"/>
              </a:rPr>
              <a:t>船坚炮利</a:t>
            </a:r>
            <a:endParaRPr lang="zh-CN" altLang="en-US" sz="2400" b="1">
              <a:solidFill>
                <a:srgbClr val="FF0000"/>
              </a:solidFill>
              <a:latin typeface="新宋体" panose="02010609030101010101" charset="-122"/>
              <a:ea typeface="新宋体" panose="02010609030101010101" charset="-122"/>
              <a:cs typeface="宋体" panose="02010600030101010101" pitchFamily="2" charset="-122"/>
            </a:endParaRPr>
          </a:p>
        </p:txBody>
      </p:sp>
      <p:sp>
        <p:nvSpPr>
          <p:cNvPr id="24" name="文本框 20"/>
          <p:cNvSpPr txBox="1"/>
          <p:nvPr>
            <p:custDataLst>
              <p:tags r:id="rId8"/>
            </p:custDataLst>
          </p:nvPr>
        </p:nvSpPr>
        <p:spPr>
          <a:xfrm>
            <a:off x="2955290" y="3415665"/>
            <a:ext cx="1917700" cy="460375"/>
          </a:xfrm>
          <a:prstGeom prst="rect">
            <a:avLst/>
          </a:prstGeom>
          <a:noFill/>
          <a:ln w="9525">
            <a:noFill/>
          </a:ln>
        </p:spPr>
        <p:txBody>
          <a:bodyPr wrap="square" anchor="t" anchorCtr="0">
            <a:spAutoFit/>
          </a:bodyPr>
          <a:lstStyle/>
          <a:p>
            <a:r>
              <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rPr>
              <a:t>闭关锁国</a:t>
            </a:r>
            <a:endPar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cs typeface="宋体" panose="02010600030101010101" pitchFamily="2" charset="-122"/>
            </a:endParaRPr>
          </a:p>
        </p:txBody>
      </p:sp>
      <p:sp>
        <p:nvSpPr>
          <p:cNvPr id="25" name="文本框 20"/>
          <p:cNvSpPr txBox="1"/>
          <p:nvPr>
            <p:custDataLst>
              <p:tags r:id="rId9"/>
            </p:custDataLst>
          </p:nvPr>
        </p:nvSpPr>
        <p:spPr>
          <a:xfrm>
            <a:off x="8108315" y="3313430"/>
            <a:ext cx="1845945" cy="460375"/>
          </a:xfrm>
          <a:prstGeom prst="rect">
            <a:avLst/>
          </a:prstGeom>
          <a:noFill/>
          <a:ln w="9525">
            <a:noFill/>
          </a:ln>
        </p:spPr>
        <p:txBody>
          <a:bodyPr wrap="square" anchor="t" anchorCtr="0">
            <a:spAutoFit/>
          </a:bodyPr>
          <a:lstStyle/>
          <a:p>
            <a:r>
              <a:rPr lang="zh-CN" altLang="en-US" sz="2400" b="1">
                <a:solidFill>
                  <a:srgbClr val="FF0000"/>
                </a:solidFill>
                <a:latin typeface="新宋体" panose="02010609030101010101" charset="-122"/>
                <a:ea typeface="新宋体" panose="02010609030101010101" charset="-122"/>
                <a:cs typeface="宋体" panose="02010600030101010101" pitchFamily="2" charset="-122"/>
              </a:rPr>
              <a:t>殖民扩张</a:t>
            </a:r>
            <a:endParaRPr lang="zh-CN" altLang="en-US" sz="2400" b="1">
              <a:solidFill>
                <a:srgbClr val="FF0000"/>
              </a:solidFill>
              <a:latin typeface="新宋体" panose="02010609030101010101" charset="-122"/>
              <a:ea typeface="新宋体" panose="02010609030101010101" charset="-122"/>
              <a:cs typeface="宋体" panose="02010600030101010101" pitchFamily="2" charset="-122"/>
            </a:endParaRPr>
          </a:p>
        </p:txBody>
      </p:sp>
      <p:sp>
        <p:nvSpPr>
          <p:cNvPr id="26" name="文本框 20"/>
          <p:cNvSpPr txBox="1"/>
          <p:nvPr>
            <p:custDataLst>
              <p:tags r:id="rId10"/>
            </p:custDataLst>
          </p:nvPr>
        </p:nvSpPr>
        <p:spPr>
          <a:xfrm>
            <a:off x="2743200" y="3850640"/>
            <a:ext cx="2777490" cy="460375"/>
          </a:xfrm>
          <a:prstGeom prst="rect">
            <a:avLst/>
          </a:prstGeom>
          <a:noFill/>
          <a:ln w="9525">
            <a:noFill/>
          </a:ln>
        </p:spPr>
        <p:txBody>
          <a:bodyPr wrap="square" anchor="t" anchorCtr="0">
            <a:spAutoFit/>
          </a:bodyPr>
          <a:lstStyle/>
          <a:p>
            <a:r>
              <a:rPr lang="zh-CN" altLang="en-US" sz="2400" b="1">
                <a:latin typeface="新宋体" panose="02010609030101010101" charset="-122"/>
                <a:ea typeface="新宋体" panose="02010609030101010101" charset="-122"/>
                <a:cs typeface="新宋体" panose="02010609030101010101" charset="-122"/>
              </a:rPr>
              <a:t> </a:t>
            </a:r>
            <a:r>
              <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cs typeface="新宋体" panose="02010609030101010101" charset="-122"/>
              </a:rPr>
              <a:t>思想文化专制</a:t>
            </a:r>
            <a:endParaRPr lang="zh-CN" altLang="en-US" sz="2400" b="1">
              <a:latin typeface="新宋体" panose="02010609030101010101" charset="-122"/>
              <a:ea typeface="新宋体" panose="02010609030101010101" charset="-122"/>
              <a:cs typeface="新宋体" panose="02010609030101010101" charset="-122"/>
            </a:endParaRPr>
          </a:p>
        </p:txBody>
      </p:sp>
      <p:sp>
        <p:nvSpPr>
          <p:cNvPr id="27" name="文本框 20"/>
          <p:cNvSpPr txBox="1"/>
          <p:nvPr>
            <p:custDataLst>
              <p:tags r:id="rId11"/>
            </p:custDataLst>
          </p:nvPr>
        </p:nvSpPr>
        <p:spPr>
          <a:xfrm>
            <a:off x="8093710" y="3850640"/>
            <a:ext cx="1860550" cy="460375"/>
          </a:xfrm>
          <a:prstGeom prst="rect">
            <a:avLst/>
          </a:prstGeom>
          <a:noFill/>
          <a:ln w="9525">
            <a:noFill/>
          </a:ln>
        </p:spPr>
        <p:txBody>
          <a:bodyPr wrap="square" anchor="t" anchorCtr="0">
            <a:spAutoFit/>
          </a:bodyPr>
          <a:lstStyle/>
          <a:p>
            <a:r>
              <a:rPr lang="zh-CN" altLang="en-US" sz="2400" b="1">
                <a:solidFill>
                  <a:srgbClr val="FF0000"/>
                </a:solidFill>
                <a:latin typeface="新宋体" panose="02010609030101010101" charset="-122"/>
                <a:ea typeface="新宋体" panose="02010609030101010101" charset="-122"/>
                <a:cs typeface="宋体" panose="02010600030101010101" pitchFamily="2" charset="-122"/>
              </a:rPr>
              <a:t>启蒙运动</a:t>
            </a:r>
            <a:endParaRPr lang="zh-CN" altLang="en-US" sz="2400" b="1">
              <a:solidFill>
                <a:srgbClr val="FF0000"/>
              </a:solidFill>
              <a:latin typeface="新宋体" panose="02010609030101010101" charset="-122"/>
              <a:ea typeface="新宋体" panose="02010609030101010101" charset="-122"/>
              <a:cs typeface="宋体" panose="02010600030101010101" pitchFamily="2" charset="-122"/>
            </a:endParaRPr>
          </a:p>
        </p:txBody>
      </p:sp>
      <p:sp>
        <p:nvSpPr>
          <p:cNvPr id="28" name="文本框 20"/>
          <p:cNvSpPr txBox="1"/>
          <p:nvPr>
            <p:custDataLst>
              <p:tags r:id="rId12"/>
            </p:custDataLst>
          </p:nvPr>
        </p:nvSpPr>
        <p:spPr>
          <a:xfrm>
            <a:off x="2955290" y="4401820"/>
            <a:ext cx="2505075" cy="460375"/>
          </a:xfrm>
          <a:prstGeom prst="rect">
            <a:avLst/>
          </a:prstGeom>
          <a:noFill/>
          <a:ln w="9525">
            <a:noFill/>
          </a:ln>
        </p:spPr>
        <p:txBody>
          <a:bodyPr wrap="square" anchor="t" anchorCtr="0">
            <a:spAutoFit/>
          </a:bodyPr>
          <a:lstStyle/>
          <a:p>
            <a:r>
              <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rPr>
              <a:t>农耕文明</a:t>
            </a:r>
            <a:endParaRPr lang="zh-CN" altLang="en-US" sz="2400" b="1" smtClean="0">
              <a:gradFill>
                <a:gsLst>
                  <a:gs pos="0">
                    <a:srgbClr val="012D86"/>
                  </a:gs>
                  <a:gs pos="100000">
                    <a:srgbClr val="0E2557"/>
                  </a:gs>
                </a:gsLst>
                <a:lin scaled="0"/>
              </a:gradFill>
              <a:latin typeface="新宋体" panose="02010609030101010101" charset="-122"/>
              <a:ea typeface="新宋体" panose="02010609030101010101" charset="-122"/>
            </a:endParaRPr>
          </a:p>
        </p:txBody>
      </p:sp>
      <p:sp>
        <p:nvSpPr>
          <p:cNvPr id="29" name="文本框 20"/>
          <p:cNvSpPr txBox="1"/>
          <p:nvPr>
            <p:custDataLst>
              <p:tags r:id="rId13"/>
            </p:custDataLst>
          </p:nvPr>
        </p:nvSpPr>
        <p:spPr>
          <a:xfrm>
            <a:off x="8108315" y="4405630"/>
            <a:ext cx="2505075" cy="460375"/>
          </a:xfrm>
          <a:prstGeom prst="rect">
            <a:avLst/>
          </a:prstGeom>
          <a:noFill/>
          <a:ln w="9525">
            <a:noFill/>
          </a:ln>
        </p:spPr>
        <p:txBody>
          <a:bodyPr wrap="square" anchor="t" anchorCtr="0">
            <a:spAutoFit/>
          </a:bodyPr>
          <a:lstStyle/>
          <a:p>
            <a:r>
              <a:rPr lang="zh-CN" altLang="en-US" sz="2400" b="1">
                <a:solidFill>
                  <a:srgbClr val="FF0000"/>
                </a:solidFill>
                <a:latin typeface="新宋体" panose="02010609030101010101" charset="-122"/>
                <a:ea typeface="新宋体" panose="02010609030101010101" charset="-122"/>
                <a:cs typeface="宋体" panose="02010600030101010101" pitchFamily="2" charset="-122"/>
              </a:rPr>
              <a:t>工业文明</a:t>
            </a:r>
            <a:endParaRPr lang="zh-CN" altLang="en-US" sz="2400" b="1">
              <a:solidFill>
                <a:srgbClr val="FF0000"/>
              </a:solidFill>
              <a:latin typeface="新宋体" panose="02010609030101010101" charset="-122"/>
              <a:ea typeface="新宋体" panose="02010609030101010101" charset="-122"/>
              <a:cs typeface="宋体" panose="02010600030101010101" pitchFamily="2" charset="-122"/>
            </a:endParaRPr>
          </a:p>
        </p:txBody>
      </p:sp>
      <p:sp>
        <p:nvSpPr>
          <p:cNvPr id="7" name="文本框 6"/>
          <p:cNvSpPr txBox="1"/>
          <p:nvPr>
            <p:custDataLst>
              <p:tags r:id="rId14"/>
            </p:custDataLst>
          </p:nvPr>
        </p:nvSpPr>
        <p:spPr>
          <a:xfrm>
            <a:off x="2144395" y="4918710"/>
            <a:ext cx="7486015" cy="521970"/>
          </a:xfrm>
          <a:prstGeom prst="rect">
            <a:avLst/>
          </a:prstGeom>
          <a:solidFill>
            <a:schemeClr val="accent2">
              <a:lumMod val="40000"/>
              <a:lumOff val="60000"/>
            </a:schemeClr>
          </a:solidFill>
        </p:spPr>
        <p:txBody>
          <a:bodyPr wrap="square" rtlCol="0" anchor="t">
            <a:spAutoFit/>
          </a:bodyPr>
          <a:lstStyle/>
          <a:p>
            <a:pPr algn="l"/>
            <a:r>
              <a:rPr lang="zh-CN" altLang="en-US" sz="2800" b="1" smtClean="0">
                <a:gradFill>
                  <a:gsLst>
                    <a:gs pos="0">
                      <a:srgbClr val="012D86"/>
                    </a:gs>
                    <a:gs pos="100000">
                      <a:srgbClr val="0E2557"/>
                    </a:gs>
                  </a:gsLst>
                  <a:lin scaled="0"/>
                </a:gradFill>
                <a:latin typeface="仿宋" panose="02010609060101010101" charset="-122"/>
                <a:ea typeface="仿宋" panose="02010609060101010101" charset="-122"/>
              </a:rPr>
              <a:t>“就世界大势论，鸦片战争是不能避免的。”</a:t>
            </a:r>
            <a:endParaRPr lang="zh-CN" altLang="en-US" sz="2800" b="1" smtClean="0">
              <a:gradFill>
                <a:gsLst>
                  <a:gs pos="0">
                    <a:srgbClr val="012D86"/>
                  </a:gs>
                  <a:gs pos="100000">
                    <a:srgbClr val="0E2557"/>
                  </a:gs>
                </a:gsLst>
                <a:lin scaled="0"/>
              </a:gradFill>
              <a:latin typeface="仿宋" panose="02010609060101010101" charset="-122"/>
              <a:ea typeface="仿宋" panose="02010609060101010101" charset="-122"/>
            </a:endParaRPr>
          </a:p>
        </p:txBody>
      </p:sp>
      <p:sp>
        <p:nvSpPr>
          <p:cNvPr id="8" name="文本框 7"/>
          <p:cNvSpPr txBox="1"/>
          <p:nvPr/>
        </p:nvSpPr>
        <p:spPr>
          <a:xfrm>
            <a:off x="2144395" y="5497195"/>
            <a:ext cx="7485380" cy="521970"/>
          </a:xfrm>
          <a:prstGeom prst="rect">
            <a:avLst/>
          </a:prstGeom>
          <a:solidFill>
            <a:schemeClr val="accent5">
              <a:lumMod val="20000"/>
              <a:lumOff val="80000"/>
            </a:schemeClr>
          </a:solidFill>
        </p:spPr>
        <p:txBody>
          <a:bodyPr wrap="square" rtlCol="0" anchor="t">
            <a:spAutoFit/>
          </a:bodyPr>
          <a:lstStyle/>
          <a:p>
            <a:pPr>
              <a:lnSpc>
                <a:spcPts val="3360"/>
              </a:lnSpc>
            </a:pPr>
            <a:r>
              <a:rPr lang="en-US" altLang="zh-CN" sz="2800" b="1" smtClean="0">
                <a:gradFill>
                  <a:gsLst>
                    <a:gs pos="0">
                      <a:srgbClr val="012D86"/>
                    </a:gs>
                    <a:gs pos="100000">
                      <a:srgbClr val="0E2557"/>
                    </a:gs>
                  </a:gsLst>
                  <a:lin scaled="0"/>
                </a:gradFill>
                <a:latin typeface="仿宋" panose="02010609060101010101" charset="-122"/>
                <a:ea typeface="仿宋" panose="02010609060101010101" charset="-122"/>
              </a:rPr>
              <a:t>  </a:t>
            </a:r>
            <a:r>
              <a:rPr lang="zh-CN" altLang="en-US" sz="2800" b="1" smtClean="0">
                <a:gradFill>
                  <a:gsLst>
                    <a:gs pos="0">
                      <a:srgbClr val="012D86"/>
                    </a:gs>
                    <a:gs pos="100000">
                      <a:srgbClr val="0E2557"/>
                    </a:gs>
                  </a:gsLst>
                  <a:lin scaled="0"/>
                </a:gradFill>
                <a:latin typeface="仿宋" panose="02010609060101010101" charset="-122"/>
                <a:ea typeface="仿宋" panose="02010609060101010101" charset="-122"/>
              </a:rPr>
              <a:t>战争是两种制度、文明之间的冲突与碰撞</a:t>
            </a:r>
            <a:endParaRPr lang="zh-CN" altLang="en-US" sz="2800" b="1" smtClean="0">
              <a:gradFill>
                <a:gsLst>
                  <a:gs pos="0">
                    <a:srgbClr val="012D86"/>
                  </a:gs>
                  <a:gs pos="100000">
                    <a:srgbClr val="0E2557"/>
                  </a:gs>
                </a:gsLst>
                <a:lin scaled="0"/>
              </a:gradFill>
              <a:latin typeface="仿宋" panose="02010609060101010101" charset="-122"/>
              <a:ea typeface="仿宋" panose="02010609060101010101" charset="-122"/>
            </a:endParaRPr>
          </a:p>
        </p:txBody>
      </p:sp>
      <p:sp>
        <p:nvSpPr>
          <p:cNvPr id="10" name="文本框 9"/>
          <p:cNvSpPr txBox="1"/>
          <p:nvPr/>
        </p:nvSpPr>
        <p:spPr>
          <a:xfrm>
            <a:off x="2144395" y="6104890"/>
            <a:ext cx="7486015" cy="521970"/>
          </a:xfrm>
          <a:prstGeom prst="rect">
            <a:avLst/>
          </a:prstGeom>
          <a:solidFill>
            <a:schemeClr val="accent5">
              <a:lumMod val="20000"/>
              <a:lumOff val="80000"/>
            </a:schemeClr>
          </a:solidFill>
        </p:spPr>
        <p:txBody>
          <a:bodyPr wrap="square" rtlCol="0" anchor="t">
            <a:spAutoFit/>
          </a:bodyPr>
          <a:lstStyle/>
          <a:p>
            <a:pPr>
              <a:lnSpc>
                <a:spcPts val="3360"/>
              </a:lnSpc>
            </a:pPr>
            <a:r>
              <a:rPr lang="en-US" altLang="zh-CN" sz="2800" b="1" smtClean="0">
                <a:solidFill>
                  <a:srgbClr val="FF0000"/>
                </a:solidFill>
                <a:latin typeface="仿宋" panose="02010609060101010101" charset="-122"/>
                <a:ea typeface="仿宋" panose="02010609060101010101" charset="-122"/>
              </a:rPr>
              <a:t> </a:t>
            </a:r>
            <a:r>
              <a:rPr lang="zh-CN" altLang="en-US" sz="2800" b="1" smtClean="0">
                <a:gradFill>
                  <a:gsLst>
                    <a:gs pos="0">
                      <a:srgbClr val="012D86"/>
                    </a:gs>
                    <a:gs pos="100000">
                      <a:srgbClr val="0E2557"/>
                    </a:gs>
                  </a:gsLst>
                  <a:lin scaled="0"/>
                </a:gradFill>
                <a:latin typeface="仿宋" panose="02010609060101010101" charset="-122"/>
                <a:ea typeface="仿宋" panose="02010609060101010101" charset="-122"/>
                <a:sym typeface="+mn-ea"/>
              </a:rPr>
              <a:t>衰落</a:t>
            </a:r>
            <a:r>
              <a:rPr lang="zh-CN" altLang="en-US" sz="2800" b="1" smtClean="0">
                <a:latin typeface="仿宋" panose="02010609060101010101" charset="-122"/>
                <a:ea typeface="仿宋" panose="02010609060101010101" charset="-122"/>
                <a:sym typeface="+mn-ea"/>
              </a:rPr>
              <a:t>的</a:t>
            </a:r>
            <a:r>
              <a:rPr lang="zh-CN" altLang="en-US" sz="2800" b="1" smtClean="0">
                <a:gradFill>
                  <a:gsLst>
                    <a:gs pos="0">
                      <a:srgbClr val="012D86"/>
                    </a:gs>
                    <a:gs pos="100000">
                      <a:srgbClr val="0E2557"/>
                    </a:gs>
                  </a:gsLst>
                  <a:lin scaled="0"/>
                </a:gradFill>
                <a:latin typeface="仿宋" panose="02010609060101010101" charset="-122"/>
                <a:ea typeface="仿宋" panose="02010609060101010101" charset="-122"/>
                <a:sym typeface="+mn-ea"/>
              </a:rPr>
              <a:t>封建制度</a:t>
            </a:r>
            <a:r>
              <a:rPr lang="zh-CN" altLang="en-US" sz="2800" b="1" smtClean="0">
                <a:solidFill>
                  <a:schemeClr val="tx1"/>
                </a:solidFill>
                <a:latin typeface="仿宋" panose="02010609060101010101" charset="-122"/>
                <a:ea typeface="仿宋" panose="02010609060101010101" charset="-122"/>
              </a:rPr>
              <a:t>vs</a:t>
            </a:r>
            <a:r>
              <a:rPr lang="zh-CN" altLang="en-US" sz="2800" b="1" smtClean="0">
                <a:solidFill>
                  <a:srgbClr val="FF0000"/>
                </a:solidFill>
                <a:latin typeface="仿宋" panose="02010609060101010101" charset="-122"/>
                <a:ea typeface="仿宋" panose="02010609060101010101" charset="-122"/>
                <a:sym typeface="+mn-ea"/>
              </a:rPr>
              <a:t>上升</a:t>
            </a:r>
            <a:r>
              <a:rPr lang="zh-CN" altLang="en-US" sz="2800" b="1" smtClean="0">
                <a:latin typeface="仿宋" panose="02010609060101010101" charset="-122"/>
                <a:ea typeface="仿宋" panose="02010609060101010101" charset="-122"/>
                <a:sym typeface="+mn-ea"/>
              </a:rPr>
              <a:t>的</a:t>
            </a:r>
            <a:r>
              <a:rPr lang="zh-CN" altLang="en-US" sz="2800" b="1" smtClean="0">
                <a:solidFill>
                  <a:srgbClr val="FF0000"/>
                </a:solidFill>
                <a:latin typeface="仿宋" panose="02010609060101010101" charset="-122"/>
                <a:ea typeface="仿宋" panose="02010609060101010101" charset="-122"/>
                <a:sym typeface="+mn-ea"/>
              </a:rPr>
              <a:t>资本主义</a:t>
            </a:r>
            <a:r>
              <a:rPr lang="zh-CN" altLang="en-US" sz="2800" b="1" smtClean="0">
                <a:latin typeface="仿宋" panose="02010609060101010101" charset="-122"/>
                <a:ea typeface="仿宋" panose="02010609060101010101" charset="-122"/>
                <a:sym typeface="+mn-ea"/>
              </a:rPr>
              <a:t>制度</a:t>
            </a:r>
            <a:endParaRPr lang="zh-CN" altLang="en-US" sz="2800" b="1" smtClean="0">
              <a:solidFill>
                <a:schemeClr val="tx1"/>
              </a:solidFill>
              <a:latin typeface="仿宋" panose="02010609060101010101" charset="-122"/>
              <a:ea typeface="仿宋" panose="02010609060101010101" charset="-122"/>
            </a:endParaRPr>
          </a:p>
        </p:txBody>
      </p:sp>
      <p:graphicFrame>
        <p:nvGraphicFramePr>
          <p:cNvPr id="11" name="表格 7"/>
          <p:cNvGraphicFramePr>
            <a:graphicFrameLocks noGrp="1"/>
          </p:cNvGraphicFramePr>
          <p:nvPr>
            <p:custDataLst>
              <p:tags r:id="rId15"/>
            </p:custDataLst>
          </p:nvPr>
        </p:nvGraphicFramePr>
        <p:xfrm>
          <a:off x="0" y="0"/>
          <a:ext cx="12192000" cy="60261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0261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6" name="矩形 5"/>
          <p:cNvSpPr/>
          <p:nvPr>
            <p:custDataLst>
              <p:tags r:id="rId16"/>
            </p:custDataLst>
          </p:nvPr>
        </p:nvSpPr>
        <p:spPr>
          <a:xfrm>
            <a:off x="638175" y="750570"/>
            <a:ext cx="11104245" cy="829945"/>
          </a:xfrm>
          <a:prstGeom prst="rect">
            <a:avLst/>
          </a:prstGeom>
        </p:spPr>
        <p:txBody>
          <a:bodyPr wrap="square">
            <a:spAutoFit/>
          </a:bodyPr>
          <a:p>
            <a:pPr marL="342900" indent="-342900" algn="l">
              <a:buFont typeface="Wingdings" panose="05000000000000000000" charset="0"/>
              <a:buChar char="p"/>
            </a:pP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rPr>
              <a:t>列强侵华前的中国与世界</a:t>
            </a:r>
            <a:endParaRPr lang="zh-CN" altLang="en-US" sz="2400" b="1" spc="150" dirty="0">
              <a:solidFill>
                <a:srgbClr val="C00000"/>
              </a:solidFill>
              <a:latin typeface="微软雅黑" panose="020B0503020204020204" charset="-122"/>
              <a:ea typeface="微软雅黑" panose="020B0503020204020204" charset="-122"/>
            </a:endParaRPr>
          </a:p>
          <a:p>
            <a:pPr indent="0" algn="l">
              <a:buFont typeface="Wingdings" panose="05000000000000000000" charset="0"/>
              <a:buNone/>
            </a:pPr>
            <a:endParaRPr lang="zh-CN" altLang="en-US" sz="2400" b="1" spc="150" dirty="0">
              <a:solidFill>
                <a:srgbClr val="C0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linds(horizontal)">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linds(horizontal)">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p:bldP spid="52" grpId="0"/>
      <p:bldP spid="21" grpId="0"/>
      <p:bldP spid="23" grpId="0"/>
      <p:bldP spid="24" grpId="0"/>
      <p:bldP spid="25" grpId="0"/>
      <p:bldP spid="26" grpId="0"/>
      <p:bldP spid="27" grpId="0"/>
      <p:bldP spid="28" grpId="0"/>
      <p:bldP spid="29" grpId="0"/>
      <p:bldP spid="7" grpId="0" bldLvl="0" animBg="1"/>
      <p:bldP spid="8" grpId="0" bldLvl="0" animBg="1"/>
      <p:bldP spid="10"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32" name="文本框 31"/>
          <p:cNvSpPr txBox="1"/>
          <p:nvPr>
            <p:custDataLst>
              <p:tags r:id="rId2"/>
            </p:custDataLst>
          </p:nvPr>
        </p:nvSpPr>
        <p:spPr>
          <a:xfrm>
            <a:off x="3941445" y="1346200"/>
            <a:ext cx="5018405" cy="460375"/>
          </a:xfrm>
          <a:prstGeom prst="rect">
            <a:avLst/>
          </a:prstGeom>
          <a:noFill/>
        </p:spPr>
        <p:txBody>
          <a:bodyPr wrap="square">
            <a:spAutoFit/>
          </a:bodyPr>
          <a:p>
            <a:pPr algn="l" fontAlgn="auto">
              <a:lnSpc>
                <a:spcPct val="100000"/>
              </a:lnSpc>
              <a:buClrTx/>
              <a:buSzTx/>
              <a:buFontTx/>
            </a:pPr>
            <a:r>
              <a:rPr lang="zh-CN" altLang="en-US" sz="2400" b="1" dirty="0">
                <a:solidFill>
                  <a:srgbClr val="C00000"/>
                </a:solidFill>
                <a:latin typeface="微软雅黑" panose="020B0503020204020204" charset="-122"/>
                <a:ea typeface="微软雅黑" panose="020B0503020204020204" charset="-122"/>
                <a:sym typeface="+mn-ea"/>
              </a:rPr>
              <a:t>重点知识拓展：</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社会观念的</a:t>
            </a:r>
            <a:r>
              <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rPr>
              <a:t>转变</a:t>
            </a:r>
            <a:endParaRPr kumimoji="0" lang="zh-CN" altLang="en-US" sz="2400" b="1" i="0" kern="1200" cap="none" spc="0" normalizeH="0" baseline="0" dirty="0">
              <a:solidFill>
                <a:srgbClr val="C00000"/>
              </a:solidFill>
              <a:latin typeface="微软雅黑" panose="020B0503020204020204" charset="-122"/>
              <a:ea typeface="微软雅黑" panose="020B0503020204020204" charset="-122"/>
              <a:sym typeface="+mn-ea"/>
            </a:endParaRPr>
          </a:p>
        </p:txBody>
      </p:sp>
      <p:graphicFrame>
        <p:nvGraphicFramePr>
          <p:cNvPr id="2" name="表格 1"/>
          <p:cNvGraphicFramePr/>
          <p:nvPr>
            <p:custDataLst>
              <p:tags r:id="rId3"/>
            </p:custDataLst>
          </p:nvPr>
        </p:nvGraphicFramePr>
        <p:xfrm>
          <a:off x="826135" y="2219960"/>
          <a:ext cx="11012805" cy="2793365"/>
        </p:xfrm>
        <a:graphic>
          <a:graphicData uri="http://schemas.openxmlformats.org/drawingml/2006/table">
            <a:tbl>
              <a:tblPr/>
              <a:tblGrid>
                <a:gridCol w="1424305"/>
                <a:gridCol w="9588500"/>
              </a:tblGrid>
              <a:tr h="441960">
                <a:tc>
                  <a:txBody>
                    <a:bodyPr/>
                    <a:p>
                      <a:pPr marL="207010" indent="0" algn="l" eaLnBrk="0" fontAlgn="base">
                        <a:lnSpc>
                          <a:spcPct val="100000"/>
                        </a:lnSpc>
                        <a:spcBef>
                          <a:spcPts val="400"/>
                        </a:spcBef>
                        <a:spcAft>
                          <a:spcPct val="0"/>
                        </a:spcAft>
                      </a:pPr>
                      <a:r>
                        <a:rPr lang="zh-CN" sz="2400">
                          <a:solidFill>
                            <a:srgbClr val="000000"/>
                          </a:solidFill>
                          <a:latin typeface="新宋体" panose="02010609030101010101" charset="-122"/>
                          <a:ea typeface="新宋体" panose="02010609030101010101" charset="-122"/>
                        </a:rPr>
                        <a:t>夷夏观</a:t>
                      </a:r>
                      <a:endParaRPr lang="zh-CN" sz="2400">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9375" indent="0" algn="l" eaLnBrk="0" fontAlgn="base">
                        <a:lnSpc>
                          <a:spcPct val="100000"/>
                        </a:lnSpc>
                        <a:spcBef>
                          <a:spcPts val="400"/>
                        </a:spcBef>
                        <a:spcAft>
                          <a:spcPct val="0"/>
                        </a:spcAft>
                      </a:pPr>
                      <a:r>
                        <a:rPr lang="zh-CN" sz="2400">
                          <a:solidFill>
                            <a:srgbClr val="000000"/>
                          </a:solidFill>
                          <a:latin typeface="新宋体" panose="02010609030101010101" charset="-122"/>
                          <a:ea typeface="新宋体" panose="02010609030101010101" charset="-122"/>
                        </a:rPr>
                        <a:t>向近代民族主义转变，逐步正视西方先进、中国落后，逐步向西方学习</a:t>
                      </a:r>
                      <a:endParaRPr lang="zh-CN" sz="2400">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767715">
                <a:tc>
                  <a:txBody>
                    <a:bodyPr/>
                    <a:p>
                      <a:pPr marL="199390" indent="0" algn="l" eaLnBrk="0" fontAlgn="base">
                        <a:lnSpc>
                          <a:spcPct val="100000"/>
                        </a:lnSpc>
                        <a:spcBef>
                          <a:spcPts val="400"/>
                        </a:spcBef>
                        <a:spcAft>
                          <a:spcPct val="0"/>
                        </a:spcAft>
                      </a:pPr>
                      <a:r>
                        <a:rPr lang="zh-CN" sz="2400">
                          <a:solidFill>
                            <a:srgbClr val="000000"/>
                          </a:solidFill>
                          <a:latin typeface="新宋体" panose="02010609030101010101" charset="-122"/>
                          <a:ea typeface="新宋体" panose="02010609030101010101" charset="-122"/>
                        </a:rPr>
                        <a:t>本末观</a:t>
                      </a:r>
                      <a:endParaRPr lang="zh-CN" sz="2400">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9215" indent="0" algn="l" eaLnBrk="0" fontAlgn="base">
                        <a:lnSpc>
                          <a:spcPct val="100000"/>
                        </a:lnSpc>
                        <a:spcBef>
                          <a:spcPts val="400"/>
                        </a:spcBef>
                        <a:spcAft>
                          <a:spcPct val="0"/>
                        </a:spcAft>
                      </a:pPr>
                      <a:r>
                        <a:rPr lang="zh-CN" sz="2400">
                          <a:solidFill>
                            <a:srgbClr val="000000"/>
                          </a:solidFill>
                          <a:latin typeface="新宋体" panose="02010609030101010101" charset="-122"/>
                          <a:ea typeface="新宋体" panose="02010609030101010101" charset="-122"/>
                        </a:rPr>
                        <a:t>逐步抛弃工商末业的思想，鼓励发展工商业，希望以此解决民生问题，维护国家利益</a:t>
                      </a:r>
                      <a:endParaRPr lang="zh-CN" sz="2400">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599440">
                <a:tc>
                  <a:txBody>
                    <a:bodyPr/>
                    <a:p>
                      <a:pPr marL="205105" indent="0" algn="l" eaLnBrk="0" fontAlgn="base">
                        <a:lnSpc>
                          <a:spcPct val="100000"/>
                        </a:lnSpc>
                        <a:spcBef>
                          <a:spcPts val="500"/>
                        </a:spcBef>
                        <a:spcAft>
                          <a:spcPct val="0"/>
                        </a:spcAft>
                      </a:pPr>
                      <a:r>
                        <a:rPr lang="zh-CN" sz="2400">
                          <a:solidFill>
                            <a:srgbClr val="000000"/>
                          </a:solidFill>
                          <a:latin typeface="新宋体" panose="02010609030101010101" charset="-122"/>
                          <a:ea typeface="新宋体" panose="02010609030101010101" charset="-122"/>
                        </a:rPr>
                        <a:t>义利观</a:t>
                      </a:r>
                      <a:endParaRPr lang="zh-CN" sz="2400">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6675" indent="0" algn="l" eaLnBrk="0" fontAlgn="base">
                        <a:lnSpc>
                          <a:spcPct val="100000"/>
                        </a:lnSpc>
                        <a:spcBef>
                          <a:spcPts val="400"/>
                        </a:spcBef>
                        <a:spcAft>
                          <a:spcPct val="0"/>
                        </a:spcAft>
                      </a:pPr>
                      <a:r>
                        <a:rPr lang="zh-CN" sz="2400">
                          <a:solidFill>
                            <a:srgbClr val="000000"/>
                          </a:solidFill>
                          <a:latin typeface="新宋体" panose="02010609030101010101" charset="-122"/>
                          <a:ea typeface="新宋体" panose="02010609030101010101" charset="-122"/>
                        </a:rPr>
                        <a:t>提倡义利并重、以义统利，鼓励个人合法的求利行为</a:t>
                      </a:r>
                      <a:endParaRPr lang="zh-CN" sz="2400">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984250">
                <a:tc>
                  <a:txBody>
                    <a:bodyPr/>
                    <a:p>
                      <a:pPr marL="196215" indent="0" algn="l" eaLnBrk="0" fontAlgn="base">
                        <a:lnSpc>
                          <a:spcPct val="100000"/>
                        </a:lnSpc>
                        <a:spcBef>
                          <a:spcPts val="1300"/>
                        </a:spcBef>
                        <a:spcAft>
                          <a:spcPct val="0"/>
                        </a:spcAft>
                      </a:pPr>
                      <a:r>
                        <a:rPr lang="zh-CN" sz="2400">
                          <a:solidFill>
                            <a:srgbClr val="000000"/>
                          </a:solidFill>
                          <a:latin typeface="新宋体" panose="02010609030101010101" charset="-122"/>
                          <a:ea typeface="新宋体" panose="02010609030101010101" charset="-122"/>
                        </a:rPr>
                        <a:t>人才观</a:t>
                      </a:r>
                      <a:endParaRPr lang="zh-CN" sz="2400">
                        <a:solidFill>
                          <a:srgbClr val="000000"/>
                        </a:solidFill>
                        <a:latin typeface="新宋体" panose="02010609030101010101" charset="-122"/>
                        <a:ea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7470" indent="-1270" algn="l" eaLnBrk="0" fontAlgn="base">
                        <a:lnSpc>
                          <a:spcPct val="100000"/>
                        </a:lnSpc>
                        <a:spcBef>
                          <a:spcPts val="400"/>
                        </a:spcBef>
                        <a:spcAft>
                          <a:spcPct val="0"/>
                        </a:spcAft>
                      </a:pPr>
                      <a:r>
                        <a:rPr lang="zh-CN" sz="2400">
                          <a:solidFill>
                            <a:srgbClr val="000000"/>
                          </a:solidFill>
                          <a:latin typeface="新宋体" panose="02010609030101010101" charset="-122"/>
                          <a:ea typeface="新宋体" panose="02010609030101010101" charset="-122"/>
                          <a:cs typeface="新宋体" panose="02010609030101010101" charset="-122"/>
                        </a:rPr>
                        <a:t>为适应对外交涉、学习西方先进技术以及发展民生的需要，提倡重视实用人才的培养和使用，兴办新式学堂，派遣留学生</a:t>
                      </a:r>
                      <a:endParaRPr lang="zh-CN" sz="2400">
                        <a:solidFill>
                          <a:srgbClr val="000000"/>
                        </a:solidFill>
                        <a:latin typeface="新宋体" panose="02010609030101010101" charset="-122"/>
                        <a:ea typeface="新宋体" panose="02010609030101010101" charset="-122"/>
                        <a:cs typeface="新宋体" panose="02010609030101010101" charset="-122"/>
                      </a:endParaRPr>
                    </a:p>
                  </a:txBody>
                  <a:tcPr marL="0" marR="0" marT="0" marB="0" anchor="t"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0"/>
            <a:ext cx="4197350" cy="6837045"/>
          </a:xfrm>
          <a:prstGeom prst="rect">
            <a:avLst/>
          </a:prstGeom>
          <a:solidFill>
            <a:schemeClr val="accent1">
              <a:lumMod val="40000"/>
              <a:lumOff val="60000"/>
            </a:schemeClr>
          </a:solidFill>
          <a:ln>
            <a:noFill/>
          </a:ln>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p>
        </p:txBody>
      </p:sp>
      <p:sp>
        <p:nvSpPr>
          <p:cNvPr id="5" name="矩形 4"/>
          <p:cNvSpPr/>
          <p:nvPr/>
        </p:nvSpPr>
        <p:spPr>
          <a:xfrm>
            <a:off x="3101975" y="2005330"/>
            <a:ext cx="1988185" cy="2660650"/>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1500">
                <a:solidFill>
                  <a:schemeClr val="bg1"/>
                </a:solidFill>
              </a:rPr>
              <a:t>04</a:t>
            </a:r>
            <a:endParaRPr lang="en-US" altLang="zh-CN" sz="11500">
              <a:solidFill>
                <a:schemeClr val="bg1"/>
              </a:solidFill>
            </a:endParaRPr>
          </a:p>
        </p:txBody>
      </p:sp>
      <p:sp>
        <p:nvSpPr>
          <p:cNvPr id="6" name="文本框 5"/>
          <p:cNvSpPr txBox="1"/>
          <p:nvPr/>
        </p:nvSpPr>
        <p:spPr>
          <a:xfrm>
            <a:off x="5732145" y="2506980"/>
            <a:ext cx="5974080" cy="922020"/>
          </a:xfrm>
          <a:prstGeom prst="rect">
            <a:avLst/>
          </a:prstGeom>
          <a:noFill/>
        </p:spPr>
        <p:txBody>
          <a:bodyPr wrap="square" rtlCol="0">
            <a:spAutoFit/>
          </a:bodyPr>
          <a:p>
            <a:r>
              <a:rPr lang="zh-CN" altLang="en-US" sz="5400"/>
              <a:t>近代中国社会</a:t>
            </a:r>
            <a:r>
              <a:rPr lang="zh-CN" altLang="en-US" sz="5400"/>
              <a:t>变迁</a:t>
            </a:r>
            <a:endParaRPr lang="zh-CN" altLang="en-US" sz="5400"/>
          </a:p>
        </p:txBody>
      </p:sp>
      <p:cxnSp>
        <p:nvCxnSpPr>
          <p:cNvPr id="7" name="直接连接符 6"/>
          <p:cNvCxnSpPr/>
          <p:nvPr/>
        </p:nvCxnSpPr>
        <p:spPr>
          <a:xfrm>
            <a:off x="5378450" y="4259580"/>
            <a:ext cx="6531610" cy="1016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6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283845" y="1393825"/>
            <a:ext cx="11347450" cy="4892675"/>
          </a:xfrm>
          <a:prstGeom prst="rect">
            <a:avLst/>
          </a:prstGeom>
          <a:noFill/>
        </p:spPr>
        <p:txBody>
          <a:bodyPr wrap="square" rtlCol="0" anchor="t">
            <a:spAutoFit/>
          </a:bodyPr>
          <a:p>
            <a:r>
              <a:rPr lang="en-US" altLang="zh-CN" sz="2400" b="1">
                <a:latin typeface="新宋体" panose="02010609030101010101" charset="-122"/>
                <a:ea typeface="新宋体" panose="02010609030101010101" charset="-122"/>
                <a:cs typeface="新宋体" panose="02010609030101010101" charset="-122"/>
              </a:rPr>
              <a:t> 25.</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2021·</a:t>
            </a:r>
            <a:r>
              <a:rPr lang="zh-CN" altLang="en-US" sz="2400" b="1">
                <a:latin typeface="新宋体" panose="02010609030101010101" charset="-122"/>
                <a:ea typeface="新宋体" panose="02010609030101010101" charset="-122"/>
                <a:cs typeface="新宋体" panose="02010609030101010101" charset="-122"/>
              </a:rPr>
              <a:t>河北卷</a:t>
            </a:r>
            <a:r>
              <a:rPr lang="en-US" altLang="zh-CN" sz="2400" b="1">
                <a:latin typeface="新宋体" panose="02010609030101010101" charset="-122"/>
                <a:ea typeface="新宋体" panose="02010609030101010101" charset="-122"/>
                <a:cs typeface="新宋体" panose="02010609030101010101" charset="-122"/>
              </a:rPr>
              <a:t>·7</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20 </a:t>
            </a:r>
            <a:r>
              <a:rPr lang="zh-CN" altLang="en-US" sz="2400" b="1">
                <a:latin typeface="新宋体" panose="02010609030101010101" charset="-122"/>
                <a:ea typeface="新宋体" panose="02010609030101010101" charset="-122"/>
                <a:cs typeface="新宋体" panose="02010609030101010101" charset="-122"/>
              </a:rPr>
              <a:t>世纪初，清政府对城市清洁、防疫检疫等公共问题作出了明确规定；对个人卫生也提出了要求，疫情期间要求更加严格，居民如患病应积极向医院或主管机构上报。对此，时人多有微词，而有识之士不仅积极支持，更是大力提倡。有识之士旨在</a:t>
            </a:r>
            <a:r>
              <a:rPr lang="en-US" altLang="zh-CN" sz="2400" b="1">
                <a:latin typeface="新宋体" panose="02010609030101010101" charset="-122"/>
                <a:ea typeface="新宋体" panose="02010609030101010101" charset="-122"/>
                <a:cs typeface="新宋体" panose="02010609030101010101" charset="-122"/>
              </a:rPr>
              <a:t> (  )</a:t>
            </a:r>
            <a:endParaRPr lang="en-US" altLang="zh-CN"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A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推动政府政治改革</a:t>
            </a:r>
            <a:r>
              <a:rPr lang="en-US" altLang="zh-CN" sz="2400" b="1">
                <a:latin typeface="新宋体" panose="02010609030101010101" charset="-122"/>
                <a:ea typeface="新宋体" panose="02010609030101010101" charset="-122"/>
                <a:cs typeface="新宋体" panose="02010609030101010101" charset="-122"/>
              </a:rPr>
              <a:t>            B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促进民主思想传播</a:t>
            </a:r>
            <a:endParaRPr lang="zh-CN" altLang="en-US"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C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提升居民个体素质</a:t>
            </a:r>
            <a:r>
              <a:rPr lang="en-US" altLang="zh-CN" sz="2400" b="1">
                <a:latin typeface="新宋体" panose="02010609030101010101" charset="-122"/>
                <a:ea typeface="新宋体" panose="02010609030101010101" charset="-122"/>
                <a:cs typeface="新宋体" panose="02010609030101010101" charset="-122"/>
              </a:rPr>
              <a:t>            D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唤起民族强健意识</a:t>
            </a:r>
            <a:endParaRPr lang="zh-CN" altLang="en-US" sz="2400" b="1">
              <a:latin typeface="新宋体" panose="02010609030101010101" charset="-122"/>
              <a:ea typeface="新宋体" panose="02010609030101010101" charset="-122"/>
              <a:cs typeface="新宋体" panose="02010609030101010101" charset="-122"/>
            </a:endParaRPr>
          </a:p>
          <a:p>
            <a:endParaRPr lang="zh-CN" altLang="en-US"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26.</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2020·</a:t>
            </a:r>
            <a:r>
              <a:rPr lang="zh-CN" altLang="en-US" sz="2400" b="1">
                <a:latin typeface="新宋体" panose="02010609030101010101" charset="-122"/>
                <a:ea typeface="新宋体" panose="02010609030101010101" charset="-122"/>
                <a:cs typeface="新宋体" panose="02010609030101010101" charset="-122"/>
              </a:rPr>
              <a:t>天津卷</a:t>
            </a:r>
            <a:r>
              <a:rPr lang="en-US" altLang="zh-CN" sz="2400" b="1">
                <a:latin typeface="新宋体" panose="02010609030101010101" charset="-122"/>
                <a:ea typeface="新宋体" panose="02010609030101010101" charset="-122"/>
                <a:cs typeface="新宋体" panose="02010609030101010101" charset="-122"/>
              </a:rPr>
              <a:t>·4</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1910—1911</a:t>
            </a:r>
            <a:r>
              <a:rPr lang="zh-CN" altLang="en-US" sz="2400" b="1">
                <a:latin typeface="新宋体" panose="02010609030101010101" charset="-122"/>
                <a:ea typeface="新宋体" panose="02010609030101010101" charset="-122"/>
                <a:cs typeface="新宋体" panose="02010609030101010101" charset="-122"/>
              </a:rPr>
              <a:t>年间，当鼠疫波及华北之时，颇有影响的《大公报》刊载了天津官医院的来稿，详细介绍了鼠疫的危害、病因、症状以及预防鼠疫的方法；还开设专栏介绍防疫知识。在当时的历史条件下，报刊宣传</a:t>
            </a:r>
            <a:r>
              <a:rPr lang="en-US" altLang="zh-CN" sz="2400" b="1">
                <a:latin typeface="新宋体" panose="02010609030101010101" charset="-122"/>
                <a:ea typeface="新宋体" panose="02010609030101010101" charset="-122"/>
                <a:cs typeface="新宋体" panose="02010609030101010101" charset="-122"/>
              </a:rPr>
              <a:t> (  )</a:t>
            </a:r>
            <a:endParaRPr lang="en-US" altLang="zh-CN"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A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加速了清朝防疫体系的建立</a:t>
            </a:r>
            <a:r>
              <a:rPr lang="en-US" altLang="zh-CN" sz="2400" b="1">
                <a:latin typeface="新宋体" panose="02010609030101010101" charset="-122"/>
                <a:ea typeface="新宋体" panose="02010609030101010101" charset="-122"/>
                <a:cs typeface="新宋体" panose="02010609030101010101" charset="-122"/>
              </a:rPr>
              <a:t>                B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开启了对疫情的专业研究</a:t>
            </a:r>
            <a:endParaRPr lang="zh-CN" altLang="en-US"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C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推动了公共卫生意识的增强</a:t>
            </a:r>
            <a:r>
              <a:rPr lang="en-US" altLang="zh-CN" sz="2400" b="1">
                <a:latin typeface="新宋体" panose="02010609030101010101" charset="-122"/>
                <a:ea typeface="新宋体" panose="02010609030101010101" charset="-122"/>
                <a:cs typeface="新宋体" panose="02010609030101010101" charset="-122"/>
              </a:rPr>
              <a:t>                D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控制了疫情的暴发和扩</a:t>
            </a:r>
            <a:r>
              <a:rPr lang="zh-CN" altLang="en-US" sz="2400" b="1">
                <a:latin typeface="新宋体" panose="02010609030101010101" charset="-122"/>
                <a:ea typeface="新宋体" panose="02010609030101010101" charset="-122"/>
                <a:cs typeface="新宋体" panose="02010609030101010101" charset="-122"/>
              </a:rPr>
              <a:t>散</a:t>
            </a:r>
            <a:endParaRPr lang="zh-CN" altLang="en-US" sz="2400" b="1">
              <a:latin typeface="新宋体" panose="02010609030101010101" charset="-122"/>
              <a:ea typeface="新宋体" panose="02010609030101010101" charset="-122"/>
              <a:cs typeface="新宋体" panose="02010609030101010101" charset="-122"/>
            </a:endParaRPr>
          </a:p>
          <a:p>
            <a:endParaRPr lang="en-US" altLang="zh-CN" sz="2400" b="1">
              <a:latin typeface="新宋体" panose="02010609030101010101" charset="-122"/>
              <a:ea typeface="新宋体" panose="02010609030101010101" charset="-122"/>
              <a:cs typeface="新宋体" panose="02010609030101010101" charset="-122"/>
            </a:endParaRPr>
          </a:p>
        </p:txBody>
      </p:sp>
      <p:sp>
        <p:nvSpPr>
          <p:cNvPr id="9" name="文本框 8"/>
          <p:cNvSpPr txBox="1"/>
          <p:nvPr/>
        </p:nvSpPr>
        <p:spPr>
          <a:xfrm>
            <a:off x="11399520" y="197739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
        <p:nvSpPr>
          <p:cNvPr id="11" name="文本框 10"/>
          <p:cNvSpPr txBox="1"/>
          <p:nvPr/>
        </p:nvSpPr>
        <p:spPr>
          <a:xfrm>
            <a:off x="1210945" y="6544310"/>
            <a:ext cx="4064000" cy="368300"/>
          </a:xfrm>
          <a:prstGeom prst="rect">
            <a:avLst/>
          </a:prstGeom>
          <a:noFill/>
        </p:spPr>
        <p:txBody>
          <a:bodyPr wrap="square" rtlCol="0">
            <a:spAutoFit/>
          </a:bodyPr>
          <a:p>
            <a:endParaRPr lang="zh-CN" altLang="en-US"/>
          </a:p>
        </p:txBody>
      </p:sp>
      <p:sp>
        <p:nvSpPr>
          <p:cNvPr id="8" name="文本框 7"/>
          <p:cNvSpPr txBox="1"/>
          <p:nvPr/>
        </p:nvSpPr>
        <p:spPr>
          <a:xfrm>
            <a:off x="11349990" y="436880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C</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2" name="文本框 1"/>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考向六</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列强侵华背景下</a:t>
            </a:r>
            <a:r>
              <a:rPr lang="zh-CN" altLang="en-US" sz="2400" b="1" dirty="0">
                <a:solidFill>
                  <a:srgbClr val="C00000"/>
                </a:solidFill>
                <a:latin typeface="微软雅黑" panose="020B0503020204020204" charset="-122"/>
                <a:ea typeface="微软雅黑" panose="020B0503020204020204" charset="-122"/>
                <a:sym typeface="+mn-ea"/>
              </a:rPr>
              <a:t>的社会</a:t>
            </a:r>
            <a:r>
              <a:rPr lang="zh-CN" altLang="en-US" sz="2400" b="1" dirty="0">
                <a:solidFill>
                  <a:srgbClr val="C00000"/>
                </a:solidFill>
                <a:latin typeface="微软雅黑" panose="020B0503020204020204" charset="-122"/>
                <a:ea typeface="微软雅黑" panose="020B0503020204020204" charset="-122"/>
                <a:sym typeface="+mn-ea"/>
              </a:rPr>
              <a:t>变迁</a:t>
            </a:r>
            <a:endParaRPr lang="zh-CN" altLang="en-US" sz="2400" b="1"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 grpId="0"/>
      <p:bldP spid="8" grpId="1"/>
    </p:bldLst>
  </p:timing>
</p:sld>
</file>

<file path=ppt/slides/slide6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283845" y="1210945"/>
            <a:ext cx="11347450" cy="6000750"/>
          </a:xfrm>
          <a:prstGeom prst="rect">
            <a:avLst/>
          </a:prstGeom>
          <a:noFill/>
        </p:spPr>
        <p:txBody>
          <a:bodyPr wrap="square" rtlCol="0" anchor="t">
            <a:spAutoFit/>
          </a:bodyPr>
          <a:p>
            <a:r>
              <a:rPr lang="en-US" altLang="zh-CN" sz="2400" b="1">
                <a:latin typeface="新宋体" panose="02010609030101010101" charset="-122"/>
                <a:ea typeface="新宋体" panose="02010609030101010101" charset="-122"/>
                <a:cs typeface="新宋体" panose="02010609030101010101" charset="-122"/>
              </a:rPr>
              <a:t> 27.(2024 </a:t>
            </a:r>
            <a:r>
              <a:rPr lang="zh-CN" altLang="en-US" sz="2400" b="1">
                <a:latin typeface="新宋体" panose="02010609030101010101" charset="-122"/>
                <a:ea typeface="新宋体" panose="02010609030101010101" charset="-122"/>
                <a:cs typeface="新宋体" panose="02010609030101010101" charset="-122"/>
              </a:rPr>
              <a:t>湖南高考</a:t>
            </a:r>
            <a:r>
              <a:rPr lang="en-US" altLang="zh-CN" sz="2400" b="1">
                <a:latin typeface="新宋体" panose="02010609030101010101" charset="-122"/>
                <a:ea typeface="新宋体" panose="02010609030101010101" charset="-122"/>
                <a:cs typeface="新宋体" panose="02010609030101010101" charset="-122"/>
              </a:rPr>
              <a:t>)</a:t>
            </a:r>
            <a:r>
              <a:rPr lang="zh-CN" altLang="en-US" sz="2400" b="1">
                <a:latin typeface="新宋体" panose="02010609030101010101" charset="-122"/>
                <a:ea typeface="新宋体" panose="02010609030101010101" charset="-122"/>
                <a:cs typeface="新宋体" panose="02010609030101010101" charset="-122"/>
              </a:rPr>
              <a:t>下图为</a:t>
            </a:r>
            <a:r>
              <a:rPr lang="en-US" altLang="zh-CN" sz="2400" b="1">
                <a:latin typeface="新宋体" panose="02010609030101010101" charset="-122"/>
                <a:ea typeface="新宋体" panose="02010609030101010101" charset="-122"/>
                <a:cs typeface="新宋体" panose="02010609030101010101" charset="-122"/>
              </a:rPr>
              <a:t> 1912 </a:t>
            </a:r>
            <a:r>
              <a:rPr lang="zh-CN" altLang="en-US" sz="2400" b="1">
                <a:latin typeface="新宋体" panose="02010609030101010101" charset="-122"/>
                <a:ea typeface="新宋体" panose="02010609030101010101" charset="-122"/>
                <a:cs typeface="新宋体" panose="02010609030101010101" charset="-122"/>
              </a:rPr>
              <a:t>年刊登在《时报附刊之画报》上的一则留声机广告，配文为</a:t>
            </a:r>
            <a:r>
              <a:rPr lang="en-US" altLang="zh-CN" sz="2400" b="1">
                <a:latin typeface="新宋体" panose="02010609030101010101" charset="-122"/>
                <a:ea typeface="新宋体" panose="02010609030101010101" charset="-122"/>
                <a:cs typeface="新宋体" panose="02010609030101010101" charset="-122"/>
              </a:rPr>
              <a:t>“</a:t>
            </a:r>
            <a:r>
              <a:rPr lang="zh-CN" altLang="en-US" sz="2400" b="1">
                <a:latin typeface="新宋体" panose="02010609030101010101" charset="-122"/>
                <a:ea typeface="新宋体" panose="02010609030101010101" charset="-122"/>
                <a:cs typeface="新宋体" panose="02010609030101010101" charset="-122"/>
              </a:rPr>
              <a:t>世界进步</a:t>
            </a:r>
            <a:r>
              <a:rPr lang="en-US" altLang="zh-CN" sz="2400" b="1">
                <a:latin typeface="新宋体" panose="02010609030101010101" charset="-122"/>
                <a:ea typeface="新宋体" panose="02010609030101010101" charset="-122"/>
                <a:cs typeface="新宋体" panose="02010609030101010101" charset="-122"/>
              </a:rPr>
              <a:t>——</a:t>
            </a:r>
            <a:r>
              <a:rPr lang="zh-CN" altLang="en-US" sz="2400" b="1">
                <a:latin typeface="新宋体" panose="02010609030101010101" charset="-122"/>
                <a:ea typeface="新宋体" panose="02010609030101010101" charset="-122"/>
                <a:cs typeface="新宋体" panose="02010609030101010101" charset="-122"/>
              </a:rPr>
              <a:t>留声器授课</a:t>
            </a:r>
            <a:r>
              <a:rPr lang="en-US" altLang="zh-CN" sz="2400" b="1">
                <a:latin typeface="新宋体" panose="02010609030101010101" charset="-122"/>
                <a:ea typeface="新宋体" panose="02010609030101010101" charset="-122"/>
                <a:cs typeface="新宋体" panose="02010609030101010101" charset="-122"/>
              </a:rPr>
              <a:t>”</a:t>
            </a:r>
            <a:r>
              <a:rPr lang="zh-CN" altLang="en-US" sz="2400" b="1">
                <a:latin typeface="新宋体" panose="02010609030101010101" charset="-122"/>
                <a:ea typeface="新宋体" panose="02010609030101010101" charset="-122"/>
                <a:cs typeface="新宋体" panose="02010609030101010101" charset="-122"/>
              </a:rPr>
              <a:t>。这反映出</a:t>
            </a:r>
            <a:r>
              <a:rPr lang="en-US" altLang="zh-CN" sz="2400" b="1">
                <a:latin typeface="新宋体" panose="02010609030101010101" charset="-122"/>
                <a:ea typeface="新宋体" panose="02010609030101010101" charset="-122"/>
                <a:cs typeface="新宋体" panose="02010609030101010101" charset="-122"/>
              </a:rPr>
              <a:t>(   )</a:t>
            </a:r>
            <a:endParaRPr lang="en-US" altLang="zh-CN"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A </a:t>
            </a:r>
            <a:r>
              <a:rPr lang="zh-CN" altLang="en-US" sz="2400" b="1">
                <a:latin typeface="新宋体" panose="02010609030101010101" charset="-122"/>
                <a:ea typeface="新宋体" panose="02010609030101010101" charset="-122"/>
                <a:cs typeface="新宋体" panose="02010609030101010101" charset="-122"/>
              </a:rPr>
              <a:t>．西方商品挤占国货市场</a:t>
            </a:r>
            <a:r>
              <a:rPr lang="en-US" altLang="zh-CN" sz="2400" b="1">
                <a:latin typeface="新宋体" panose="02010609030101010101" charset="-122"/>
                <a:ea typeface="新宋体" panose="02010609030101010101" charset="-122"/>
                <a:cs typeface="新宋体" panose="02010609030101010101" charset="-122"/>
              </a:rPr>
              <a:t>                         </a:t>
            </a:r>
            <a:endParaRPr lang="en-US" altLang="zh-CN"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B </a:t>
            </a:r>
            <a:r>
              <a:rPr lang="zh-CN" altLang="en-US" sz="2400" b="1">
                <a:latin typeface="新宋体" panose="02010609030101010101" charset="-122"/>
                <a:ea typeface="新宋体" panose="02010609030101010101" charset="-122"/>
                <a:cs typeface="新宋体" panose="02010609030101010101" charset="-122"/>
              </a:rPr>
              <a:t>．西方文化入侵方式更加隐蔽</a:t>
            </a:r>
            <a:endParaRPr lang="zh-CN" altLang="en-US"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C </a:t>
            </a:r>
            <a:r>
              <a:rPr lang="zh-CN" altLang="en-US" sz="2400" b="1">
                <a:latin typeface="新宋体" panose="02010609030101010101" charset="-122"/>
                <a:ea typeface="新宋体" panose="02010609030101010101" charset="-122"/>
                <a:cs typeface="新宋体" panose="02010609030101010101" charset="-122"/>
              </a:rPr>
              <a:t>．商业营销迎合启蒙需求</a:t>
            </a:r>
            <a:r>
              <a:rPr lang="en-US" altLang="zh-CN" sz="2400" b="1">
                <a:latin typeface="新宋体" panose="02010609030101010101" charset="-122"/>
                <a:ea typeface="新宋体" panose="02010609030101010101" charset="-122"/>
                <a:cs typeface="新宋体" panose="02010609030101010101" charset="-122"/>
              </a:rPr>
              <a:t>                         </a:t>
            </a:r>
            <a:endParaRPr lang="en-US" altLang="zh-CN"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D </a:t>
            </a:r>
            <a:r>
              <a:rPr lang="zh-CN" altLang="en-US" sz="2400" b="1">
                <a:latin typeface="新宋体" panose="02010609030101010101" charset="-122"/>
                <a:ea typeface="新宋体" panose="02010609030101010101" charset="-122"/>
                <a:cs typeface="新宋体" panose="02010609030101010101" charset="-122"/>
              </a:rPr>
              <a:t>．新型授课手段广受大众欢迎</a:t>
            </a:r>
            <a:endParaRPr lang="zh-CN" altLang="en-US"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28.</a:t>
            </a:r>
            <a:r>
              <a:rPr lang="zh-CN" altLang="en-US" sz="2400" b="1">
                <a:latin typeface="新宋体" panose="02010609030101010101" charset="-122"/>
                <a:ea typeface="新宋体" panose="02010609030101010101" charset="-122"/>
                <a:cs typeface="新宋体" panose="02010609030101010101" charset="-122"/>
              </a:rPr>
              <a:t>下图为光绪三十四年《日新画报》刊登的画作，画中有</a:t>
            </a:r>
            <a:r>
              <a:rPr lang="en-US" altLang="zh-CN" sz="2400" b="1">
                <a:latin typeface="新宋体" panose="02010609030101010101" charset="-122"/>
                <a:ea typeface="新宋体" panose="02010609030101010101" charset="-122"/>
                <a:cs typeface="新宋体" panose="02010609030101010101" charset="-122"/>
              </a:rPr>
              <a:t>“</a:t>
            </a:r>
            <a:r>
              <a:rPr lang="zh-CN" altLang="en-US" sz="2400" b="1">
                <a:latin typeface="新宋体" panose="02010609030101010101" charset="-122"/>
                <a:ea typeface="新宋体" panose="02010609030101010101" charset="-122"/>
                <a:cs typeface="新宋体" panose="02010609030101010101" charset="-122"/>
              </a:rPr>
              <a:t>大姑娘拿着风筝来回奔跑，实在不好看。但分人家有点规矩，绝不能让姑娘在满街上疯跑啊！咳！此事不但因女学堂不甚发达，而于警务亦有妨害（其害乃电线电灯等类），岂不是无形的危险吗</a:t>
            </a:r>
            <a:r>
              <a:rPr lang="en-US" altLang="zh-CN" sz="2400" b="1">
                <a:latin typeface="新宋体" panose="02010609030101010101" charset="-122"/>
                <a:ea typeface="新宋体" panose="02010609030101010101" charset="-122"/>
                <a:cs typeface="新宋体" panose="02010609030101010101" charset="-122"/>
              </a:rPr>
              <a:t>”</a:t>
            </a:r>
            <a:r>
              <a:rPr lang="zh-CN" altLang="en-US" sz="2400" b="1">
                <a:latin typeface="新宋体" panose="02010609030101010101" charset="-122"/>
                <a:ea typeface="新宋体" panose="02010609030101010101" charset="-122"/>
                <a:cs typeface="新宋体" panose="02010609030101010101" charset="-122"/>
              </a:rPr>
              <a:t>等字样。此画反映</a:t>
            </a:r>
            <a:r>
              <a:rPr lang="en-US" altLang="zh-CN" sz="2400" b="1">
                <a:latin typeface="新宋体" panose="02010609030101010101" charset="-122"/>
                <a:ea typeface="新宋体" panose="02010609030101010101" charset="-122"/>
                <a:cs typeface="新宋体" panose="02010609030101010101" charset="-122"/>
              </a:rPr>
              <a:t> (  )</a:t>
            </a:r>
            <a:endParaRPr lang="en-US" altLang="zh-CN"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A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近代男子传统服饰的变革</a:t>
            </a:r>
            <a:r>
              <a:rPr lang="en-US" altLang="zh-CN" sz="2400" b="1">
                <a:latin typeface="新宋体" panose="02010609030101010101" charset="-122"/>
                <a:ea typeface="新宋体" panose="02010609030101010101" charset="-122"/>
                <a:cs typeface="新宋体" panose="02010609030101010101" charset="-122"/>
              </a:rPr>
              <a:t>                          </a:t>
            </a:r>
            <a:endParaRPr lang="en-US" altLang="zh-CN"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B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女子普遍走出家庭步入社会</a:t>
            </a:r>
            <a:endParaRPr lang="zh-CN" altLang="en-US"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C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西方文明成果已经传入中国</a:t>
            </a:r>
            <a:r>
              <a:rPr lang="en-US" altLang="zh-CN" sz="2400" b="1">
                <a:latin typeface="新宋体" panose="02010609030101010101" charset="-122"/>
                <a:ea typeface="新宋体" panose="02010609030101010101" charset="-122"/>
                <a:cs typeface="新宋体" panose="02010609030101010101" charset="-122"/>
              </a:rPr>
              <a:t>                        </a:t>
            </a:r>
            <a:endParaRPr lang="en-US" altLang="zh-CN" sz="2400" b="1">
              <a:latin typeface="新宋体" panose="02010609030101010101" charset="-122"/>
              <a:ea typeface="新宋体" panose="02010609030101010101" charset="-122"/>
              <a:cs typeface="新宋体" panose="02010609030101010101" charset="-122"/>
            </a:endParaRPr>
          </a:p>
          <a:p>
            <a:r>
              <a:rPr lang="en-US" altLang="zh-CN" sz="2400" b="1">
                <a:latin typeface="新宋体" panose="02010609030101010101" charset="-122"/>
                <a:ea typeface="新宋体" panose="02010609030101010101" charset="-122"/>
                <a:cs typeface="新宋体" panose="02010609030101010101" charset="-122"/>
              </a:rPr>
              <a:t>D </a:t>
            </a:r>
            <a:r>
              <a:rPr lang="zh-CN" altLang="en-US" sz="2400" b="1">
                <a:latin typeface="新宋体" panose="02010609030101010101" charset="-122"/>
                <a:ea typeface="新宋体" panose="02010609030101010101" charset="-122"/>
                <a:cs typeface="新宋体" panose="02010609030101010101" charset="-122"/>
              </a:rPr>
              <a:t>．</a:t>
            </a:r>
            <a:r>
              <a:rPr lang="en-US" altLang="zh-CN" sz="2400" b="1">
                <a:latin typeface="新宋体" panose="02010609030101010101" charset="-122"/>
                <a:ea typeface="新宋体" panose="02010609030101010101" charset="-122"/>
                <a:cs typeface="新宋体" panose="02010609030101010101" charset="-122"/>
              </a:rPr>
              <a:t> </a:t>
            </a:r>
            <a:r>
              <a:rPr lang="zh-CN" altLang="en-US" sz="2400" b="1">
                <a:latin typeface="新宋体" panose="02010609030101010101" charset="-122"/>
                <a:ea typeface="新宋体" panose="02010609030101010101" charset="-122"/>
                <a:cs typeface="新宋体" panose="02010609030101010101" charset="-122"/>
              </a:rPr>
              <a:t>新文化运动批判旧礼教和旧道德</a:t>
            </a:r>
            <a:endParaRPr lang="zh-CN" altLang="en-US" sz="2400" b="1">
              <a:latin typeface="新宋体" panose="02010609030101010101" charset="-122"/>
              <a:ea typeface="新宋体" panose="02010609030101010101" charset="-122"/>
              <a:cs typeface="新宋体" panose="02010609030101010101" charset="-122"/>
            </a:endParaRPr>
          </a:p>
          <a:p>
            <a:endParaRPr lang="en-US" altLang="zh-CN" sz="2400" b="1">
              <a:latin typeface="新宋体" panose="02010609030101010101" charset="-122"/>
              <a:ea typeface="新宋体" panose="02010609030101010101" charset="-122"/>
              <a:cs typeface="新宋体" panose="02010609030101010101" charset="-122"/>
            </a:endParaRPr>
          </a:p>
          <a:p>
            <a:endParaRPr lang="en-US" altLang="zh-CN" sz="2400" b="1">
              <a:latin typeface="新宋体" panose="02010609030101010101" charset="-122"/>
              <a:ea typeface="新宋体" panose="02010609030101010101" charset="-122"/>
              <a:cs typeface="新宋体" panose="02010609030101010101" charset="-122"/>
            </a:endParaRPr>
          </a:p>
        </p:txBody>
      </p:sp>
      <p:sp>
        <p:nvSpPr>
          <p:cNvPr id="9" name="文本框 8"/>
          <p:cNvSpPr txBox="1"/>
          <p:nvPr/>
        </p:nvSpPr>
        <p:spPr>
          <a:xfrm>
            <a:off x="11399520" y="197739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D</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sp>
        <p:nvSpPr>
          <p:cNvPr id="11" name="文本框 10"/>
          <p:cNvSpPr txBox="1"/>
          <p:nvPr/>
        </p:nvSpPr>
        <p:spPr>
          <a:xfrm>
            <a:off x="1210945" y="6544310"/>
            <a:ext cx="4064000" cy="368300"/>
          </a:xfrm>
          <a:prstGeom prst="rect">
            <a:avLst/>
          </a:prstGeom>
          <a:noFill/>
        </p:spPr>
        <p:txBody>
          <a:bodyPr wrap="square" rtlCol="0">
            <a:spAutoFit/>
          </a:bodyPr>
          <a:p>
            <a:endParaRPr lang="zh-CN" altLang="en-US"/>
          </a:p>
        </p:txBody>
      </p:sp>
      <p:sp>
        <p:nvSpPr>
          <p:cNvPr id="8" name="文本框 7"/>
          <p:cNvSpPr txBox="1"/>
          <p:nvPr/>
        </p:nvSpPr>
        <p:spPr>
          <a:xfrm>
            <a:off x="11349990" y="4368800"/>
            <a:ext cx="842010" cy="1277620"/>
          </a:xfrm>
          <a:prstGeom prst="rect">
            <a:avLst/>
          </a:prstGeom>
          <a:noFill/>
        </p:spPr>
        <p:txBody>
          <a:bodyPr wrap="square" rtlCol="0">
            <a:noAutofit/>
          </a:bodyPr>
          <a:p>
            <a:r>
              <a:rPr lang="en-US" altLang="zh-CN" sz="6000" b="1">
                <a:solidFill>
                  <a:srgbClr val="FF0000"/>
                </a:solidFill>
                <a:latin typeface="方正字迹-豪放行书简体" panose="02010600010101010101" charset="-122"/>
                <a:ea typeface="方正字迹-豪放行书简体" panose="02010600010101010101" charset="-122"/>
              </a:rPr>
              <a:t>C</a:t>
            </a:r>
            <a:endParaRPr lang="en-US" altLang="zh-CN" sz="6000" b="1">
              <a:solidFill>
                <a:srgbClr val="FF0000"/>
              </a:solidFill>
              <a:latin typeface="方正字迹-豪放行书简体" panose="02010600010101010101" charset="-122"/>
              <a:ea typeface="方正字迹-豪放行书简体" panose="02010600010101010101" charset="-122"/>
            </a:endParaRPr>
          </a:p>
        </p:txBody>
      </p:sp>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13" name="文本框 12"/>
          <p:cNvSpPr txBox="1"/>
          <p:nvPr/>
        </p:nvSpPr>
        <p:spPr>
          <a:xfrm>
            <a:off x="473075" y="697230"/>
            <a:ext cx="7247255" cy="607695"/>
          </a:xfrm>
          <a:prstGeom prst="rect">
            <a:avLst/>
          </a:prstGeom>
          <a:noFill/>
          <a:ln>
            <a:noFill/>
            <a:prstDash val="lgDash"/>
          </a:ln>
          <a:extLst>
            <a:ext uri="{909E8E84-426E-40DD-AFC4-6F175D3DCCD1}">
              <a14:hiddenFill xmlns:a14="http://schemas.microsoft.com/office/drawing/2010/main">
                <a:solidFill>
                  <a:srgbClr val="FFFF00"/>
                </a:solidFill>
              </a14:hiddenFill>
            </a:ext>
          </a:extLst>
        </p:spPr>
        <p:txBody>
          <a:bodyPr wrap="square" rtlCol="0">
            <a:spAutoFit/>
          </a:bodyPr>
          <a:p>
            <a:pPr>
              <a:lnSpc>
                <a:spcPct val="140000"/>
              </a:lnSpc>
            </a:pPr>
            <a:r>
              <a:rPr lang="zh-CN" altLang="en-US" sz="2400" b="1" dirty="0">
                <a:solidFill>
                  <a:srgbClr val="C00000"/>
                </a:solidFill>
                <a:latin typeface="微软雅黑" panose="020B0503020204020204" charset="-122"/>
                <a:ea typeface="微软雅黑" panose="020B0503020204020204" charset="-122"/>
                <a:sym typeface="+mn-ea"/>
              </a:rPr>
              <a:t>█</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考向六</a:t>
            </a:r>
            <a:r>
              <a:rPr lang="en-US" altLang="zh-CN" sz="2400" b="1" dirty="0">
                <a:solidFill>
                  <a:srgbClr val="C00000"/>
                </a:solidFill>
                <a:latin typeface="微软雅黑" panose="020B0503020204020204" charset="-122"/>
                <a:ea typeface="微软雅黑" panose="020B0503020204020204" charset="-122"/>
                <a:sym typeface="+mn-ea"/>
              </a:rPr>
              <a:t>  </a:t>
            </a:r>
            <a:r>
              <a:rPr lang="zh-CN" altLang="en-US" sz="2400" b="1" dirty="0">
                <a:solidFill>
                  <a:srgbClr val="C00000"/>
                </a:solidFill>
                <a:latin typeface="微软雅黑" panose="020B0503020204020204" charset="-122"/>
                <a:ea typeface="微软雅黑" panose="020B0503020204020204" charset="-122"/>
                <a:sym typeface="+mn-ea"/>
              </a:rPr>
              <a:t>列强侵华背景下</a:t>
            </a:r>
            <a:r>
              <a:rPr lang="zh-CN" altLang="en-US" sz="2400" b="1" dirty="0">
                <a:solidFill>
                  <a:srgbClr val="C00000"/>
                </a:solidFill>
                <a:latin typeface="微软雅黑" panose="020B0503020204020204" charset="-122"/>
                <a:ea typeface="微软雅黑" panose="020B0503020204020204" charset="-122"/>
                <a:sym typeface="+mn-ea"/>
              </a:rPr>
              <a:t>的社会</a:t>
            </a:r>
            <a:r>
              <a:rPr lang="zh-CN" altLang="en-US" sz="2400" b="1" dirty="0">
                <a:solidFill>
                  <a:srgbClr val="C00000"/>
                </a:solidFill>
                <a:latin typeface="微软雅黑" panose="020B0503020204020204" charset="-122"/>
                <a:ea typeface="微软雅黑" panose="020B0503020204020204" charset="-122"/>
                <a:sym typeface="+mn-ea"/>
              </a:rPr>
              <a:t>变迁</a:t>
            </a:r>
            <a:endParaRPr lang="zh-CN" altLang="en-US" sz="2400" b="1" dirty="0">
              <a:solidFill>
                <a:srgbClr val="C00000"/>
              </a:solidFill>
              <a:latin typeface="微软雅黑" panose="020B0503020204020204" charset="-122"/>
              <a:ea typeface="微软雅黑" panose="020B0503020204020204" charset="-122"/>
              <a:sym typeface="+mn-ea"/>
            </a:endParaRPr>
          </a:p>
        </p:txBody>
      </p:sp>
      <p:pic>
        <p:nvPicPr>
          <p:cNvPr id="114" name="IM 114"/>
          <p:cNvPicPr/>
          <p:nvPr>
            <p:custDataLst>
              <p:tags r:id="rId2"/>
            </p:custDataLst>
          </p:nvPr>
        </p:nvPicPr>
        <p:blipFill>
          <a:blip r:embed="rId3"/>
          <a:stretch>
            <a:fillRect/>
          </a:stretch>
        </p:blipFill>
        <p:spPr>
          <a:xfrm>
            <a:off x="5945505" y="1977390"/>
            <a:ext cx="3242945" cy="1522095"/>
          </a:xfrm>
          <a:prstGeom prst="rect">
            <a:avLst/>
          </a:prstGeom>
        </p:spPr>
      </p:pic>
      <p:pic>
        <p:nvPicPr>
          <p:cNvPr id="116" name="IM 116"/>
          <p:cNvPicPr/>
          <p:nvPr>
            <p:custDataLst>
              <p:tags r:id="rId4"/>
            </p:custDataLst>
          </p:nvPr>
        </p:nvPicPr>
        <p:blipFill>
          <a:blip r:embed="rId5"/>
          <a:stretch>
            <a:fillRect/>
          </a:stretch>
        </p:blipFill>
        <p:spPr>
          <a:xfrm>
            <a:off x="6059170" y="4546600"/>
            <a:ext cx="3128645" cy="1858010"/>
          </a:xfrm>
          <a:prstGeom prst="rect">
            <a:avLst/>
          </a:prstGeom>
        </p:spPr>
      </p:pic>
      <p:sp>
        <p:nvSpPr>
          <p:cNvPr id="3" name="文本框 2"/>
          <p:cNvSpPr txBox="1"/>
          <p:nvPr/>
        </p:nvSpPr>
        <p:spPr>
          <a:xfrm>
            <a:off x="283845" y="6112510"/>
            <a:ext cx="1602740" cy="460375"/>
          </a:xfrm>
          <a:prstGeom prst="rect">
            <a:avLst/>
          </a:prstGeom>
          <a:noFill/>
        </p:spPr>
        <p:txBody>
          <a:bodyPr wrap="square" rtlCol="0">
            <a:spAutoFit/>
          </a:bodyPr>
          <a:p>
            <a:r>
              <a:rPr lang="zh-CN" altLang="en-US" sz="2400" b="1">
                <a:highlight>
                  <a:srgbClr val="FFFF00"/>
                </a:highlight>
              </a:rPr>
              <a:t>社会生活</a:t>
            </a:r>
            <a:endParaRPr lang="zh-CN" altLang="en-US" sz="2400" b="1">
              <a:highlight>
                <a:srgbClr val="FFFF00"/>
              </a:highlight>
            </a:endParaRPr>
          </a:p>
        </p:txBody>
      </p:sp>
      <p:sp>
        <p:nvSpPr>
          <p:cNvPr id="2" name="文本框 1"/>
          <p:cNvSpPr txBox="1"/>
          <p:nvPr/>
        </p:nvSpPr>
        <p:spPr>
          <a:xfrm>
            <a:off x="1814195" y="6112510"/>
            <a:ext cx="9737725" cy="460375"/>
          </a:xfrm>
          <a:prstGeom prst="rect">
            <a:avLst/>
          </a:prstGeom>
          <a:solidFill>
            <a:schemeClr val="accent3">
              <a:lumMod val="20000"/>
              <a:lumOff val="80000"/>
            </a:schemeClr>
          </a:solidFill>
        </p:spPr>
        <p:txBody>
          <a:bodyPr wrap="square" rtlCol="0">
            <a:spAutoFit/>
          </a:bodyPr>
          <a:p>
            <a:r>
              <a:rPr lang="zh-CN" altLang="en-US" sz="2400">
                <a:latin typeface="华文中宋" panose="02010600040101010101" pitchFamily="2" charset="-122"/>
                <a:ea typeface="华文中宋" panose="02010600040101010101" pitchFamily="2" charset="-122"/>
              </a:rPr>
              <a:t>列强入侵的同时客观上传入了新的生活方式，推动近现代生活的变迁</a:t>
            </a:r>
            <a:endParaRPr lang="zh-CN" altLang="en-US" sz="240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 grpId="0"/>
      <p:bldP spid="8" grpId="1"/>
      <p:bldP spid="2" grpId="0" bldLvl="0" animBg="1"/>
      <p:bldP spid="2" grpId="1"/>
      <p:bldP spid="3" grpId="0"/>
      <p:bldP spid="3"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638175" y="750570"/>
            <a:ext cx="11104245" cy="460375"/>
          </a:xfrm>
          <a:prstGeom prst="rect">
            <a:avLst/>
          </a:prstGeom>
        </p:spPr>
        <p:txBody>
          <a:bodyPr wrap="square">
            <a:spAutoFit/>
          </a:bodyPr>
          <a:p>
            <a:pPr marL="342900" indent="-342900" algn="l">
              <a:buFont typeface="Wingdings" panose="05000000000000000000" charset="0"/>
              <a:buChar char="l"/>
            </a:pPr>
            <a:r>
              <a:rPr lang="zh-CN" altLang="en-US" sz="2400" b="1" spc="150" dirty="0">
                <a:solidFill>
                  <a:srgbClr val="C00000"/>
                </a:solidFill>
                <a:latin typeface="微软雅黑" panose="020B0503020204020204" charset="-122"/>
                <a:ea typeface="微软雅黑" panose="020B0503020204020204" charset="-122"/>
              </a:rPr>
              <a:t>近代中国社会生活变迁的表现</a:t>
            </a:r>
            <a:endParaRPr lang="zh-CN" altLang="en-US" sz="2400" b="1" spc="150" dirty="0">
              <a:solidFill>
                <a:srgbClr val="C00000"/>
              </a:solidFill>
              <a:latin typeface="微软雅黑" panose="020B0503020204020204" charset="-122"/>
              <a:ea typeface="微软雅黑" panose="020B0503020204020204" charset="-122"/>
            </a:endParaRPr>
          </a:p>
        </p:txBody>
      </p:sp>
      <p:graphicFrame>
        <p:nvGraphicFramePr>
          <p:cNvPr id="4"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graphicFrame>
        <p:nvGraphicFramePr>
          <p:cNvPr id="8" name="表格 7"/>
          <p:cNvGraphicFramePr/>
          <p:nvPr>
            <p:custDataLst>
              <p:tags r:id="rId3"/>
            </p:custDataLst>
          </p:nvPr>
        </p:nvGraphicFramePr>
        <p:xfrm>
          <a:off x="179070" y="1350010"/>
          <a:ext cx="11905615" cy="5130800"/>
        </p:xfrm>
        <a:graphic>
          <a:graphicData uri="http://schemas.openxmlformats.org/drawingml/2006/table">
            <a:tbl>
              <a:tblPr/>
              <a:tblGrid>
                <a:gridCol w="1375410"/>
                <a:gridCol w="10530205"/>
              </a:tblGrid>
              <a:tr h="229235">
                <a:tc>
                  <a:txBody>
                    <a:bodyPr/>
                    <a:p>
                      <a:pPr marL="135890" indent="0" algn="l" eaLnBrk="0" fontAlgn="base">
                        <a:spcBef>
                          <a:spcPts val="900"/>
                        </a:spcBef>
                        <a:spcAft>
                          <a:spcPct val="0"/>
                        </a:spcAft>
                      </a:pPr>
                      <a:r>
                        <a:rPr lang="zh-CN" sz="2400">
                          <a:solidFill>
                            <a:srgbClr val="000000"/>
                          </a:solidFill>
                          <a:uFillTx/>
                          <a:latin typeface="华文中宋" panose="02010600040101010101" pitchFamily="2" charset="-122"/>
                          <a:ea typeface="华文中宋" panose="02010600040101010101" pitchFamily="2" charset="-122"/>
                        </a:rPr>
                        <a:t>社会习俗</a:t>
                      </a:r>
                      <a:endParaRPr lang="zh-CN" sz="2400">
                        <a:solidFill>
                          <a:srgbClr val="000000"/>
                        </a:solidFill>
                        <a:uFillTx/>
                        <a:latin typeface="华文中宋" panose="02010600040101010101" pitchFamily="2" charset="-122"/>
                        <a:ea typeface="华文中宋" panose="02010600040101010101" pitchFamily="2" charset="-122"/>
                      </a:endParaRPr>
                    </a:p>
                  </a:txBody>
                  <a:tcPr marL="0" marR="0" marT="0" marB="0" anchor="t"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c>
                  <a:txBody>
                    <a:bodyPr/>
                    <a:p>
                      <a:pPr marL="17145" indent="0" algn="l" eaLnBrk="0" fontAlgn="base">
                        <a:spcBef>
                          <a:spcPts val="900"/>
                        </a:spcBef>
                        <a:spcAft>
                          <a:spcPct val="0"/>
                        </a:spcAft>
                      </a:pPr>
                      <a:r>
                        <a:rPr lang="zh-CN" sz="2400">
                          <a:solidFill>
                            <a:srgbClr val="000000"/>
                          </a:solidFill>
                          <a:uFillTx/>
                          <a:latin typeface="华文中宋" panose="02010600040101010101" pitchFamily="2" charset="-122"/>
                          <a:ea typeface="华文中宋" panose="02010600040101010101" pitchFamily="2" charset="-122"/>
                        </a:rPr>
                        <a:t>用阳历，剪发辫、易服饰、禁缠足、改称呼等等</a:t>
                      </a:r>
                      <a:endParaRPr lang="zh-CN" sz="2400">
                        <a:solidFill>
                          <a:srgbClr val="000000"/>
                        </a:solidFill>
                        <a:uFillTx/>
                        <a:latin typeface="华文中宋" panose="02010600040101010101" pitchFamily="2" charset="-122"/>
                        <a:ea typeface="华文中宋" panose="02010600040101010101" pitchFamily="2" charset="-122"/>
                      </a:endParaRPr>
                    </a:p>
                  </a:txBody>
                  <a:tcPr marL="0" marR="0" marT="0" marB="0" anchor="t"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r>
              <a:tr h="720090">
                <a:tc>
                  <a:txBody>
                    <a:bodyPr/>
                    <a:p>
                      <a:pPr marL="100965" indent="0" algn="l" eaLnBrk="0" fontAlgn="base">
                        <a:lnSpc>
                          <a:spcPct val="125000"/>
                        </a:lnSpc>
                        <a:spcBef>
                          <a:spcPct val="0"/>
                        </a:spcBef>
                        <a:spcAft>
                          <a:spcPct val="0"/>
                        </a:spcAft>
                      </a:pPr>
                      <a:r>
                        <a:rPr lang="zh-CN" sz="2400">
                          <a:solidFill>
                            <a:srgbClr val="000000"/>
                          </a:solidFill>
                          <a:uFillTx/>
                          <a:latin typeface="华文中宋" panose="02010600040101010101" pitchFamily="2" charset="-122"/>
                          <a:ea typeface="华文中宋" panose="02010600040101010101" pitchFamily="2" charset="-122"/>
                        </a:rPr>
                        <a:t>商业经营</a:t>
                      </a:r>
                      <a:endParaRPr lang="zh-CN" sz="2400">
                        <a:solidFill>
                          <a:srgbClr val="000000"/>
                        </a:solidFill>
                        <a:uFillTx/>
                        <a:latin typeface="华文中宋" panose="02010600040101010101" pitchFamily="2" charset="-122"/>
                        <a:ea typeface="华文中宋" panose="02010600040101010101" pitchFamily="2" charset="-122"/>
                      </a:endParaRPr>
                    </a:p>
                  </a:txBody>
                  <a:tcPr marL="0" marR="0" marT="0" marB="0" anchor="t"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c>
                  <a:txBody>
                    <a:bodyPr/>
                    <a:p>
                      <a:pPr marL="6985" indent="0" algn="l" eaLnBrk="0" fontAlgn="base">
                        <a:spcBef>
                          <a:spcPts val="1100"/>
                        </a:spcBef>
                        <a:spcAft>
                          <a:spcPct val="0"/>
                        </a:spcAft>
                      </a:pP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①1865</a:t>
                      </a:r>
                      <a:r>
                        <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年，英国在香港开办汇丰银行。</a:t>
                      </a: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②1897 </a:t>
                      </a:r>
                      <a:r>
                        <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年，盛宣怀在上海创办中国通商银行。</a:t>
                      </a: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③1870</a:t>
                      </a:r>
                      <a:r>
                        <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年代轮船招商局和开平矿务局发行股票。</a:t>
                      </a: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④</a:t>
                      </a: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出现最早专营股票的证券机构</a:t>
                      </a: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a:t>
                      </a: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上海平准股票公司。</a:t>
                      </a: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⑤1900</a:t>
                      </a:r>
                      <a:r>
                        <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年，香港成立先施百货公司</a:t>
                      </a:r>
                      <a:endPar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endParaRPr>
                    </a:p>
                  </a:txBody>
                  <a:tcPr marL="0" marR="0" marT="0" marB="0" anchor="t"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r>
              <a:tr h="628015">
                <a:tc>
                  <a:txBody>
                    <a:bodyPr/>
                    <a:p>
                      <a:pPr marL="100965" indent="0" algn="l" eaLnBrk="0" fontAlgn="base">
                        <a:lnSpc>
                          <a:spcPct val="109000"/>
                        </a:lnSpc>
                        <a:spcBef>
                          <a:spcPct val="0"/>
                        </a:spcBef>
                        <a:spcAft>
                          <a:spcPct val="0"/>
                        </a:spcAft>
                      </a:pPr>
                      <a:r>
                        <a:rPr lang="zh-CN" sz="2400">
                          <a:solidFill>
                            <a:srgbClr val="000000"/>
                          </a:solidFill>
                          <a:uFillTx/>
                          <a:latin typeface="华文中宋" panose="02010600040101010101" pitchFamily="2" charset="-122"/>
                          <a:ea typeface="华文中宋" panose="02010600040101010101" pitchFamily="2" charset="-122"/>
                        </a:rPr>
                        <a:t>城市化</a:t>
                      </a:r>
                      <a:endParaRPr lang="zh-CN" sz="2400">
                        <a:solidFill>
                          <a:srgbClr val="000000"/>
                        </a:solidFill>
                        <a:uFillTx/>
                        <a:latin typeface="华文中宋" panose="02010600040101010101" pitchFamily="2" charset="-122"/>
                        <a:ea typeface="华文中宋" panose="02010600040101010101" pitchFamily="2" charset="-122"/>
                      </a:endParaRPr>
                    </a:p>
                  </a:txBody>
                  <a:tcPr marL="0" marR="0" marT="0" marB="0" anchor="t"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c>
                  <a:txBody>
                    <a:bodyPr/>
                    <a:p>
                      <a:pPr marL="11430" indent="0" algn="l" eaLnBrk="0" fontAlgn="base">
                        <a:spcBef>
                          <a:spcPts val="1100"/>
                        </a:spcBef>
                        <a:spcAft>
                          <a:spcPct val="0"/>
                        </a:spcAft>
                      </a:pPr>
                      <a:r>
                        <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主要集中在经济相对发达的城市，尤其是通商口岸。上海为例，</a:t>
                      </a: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1864 </a:t>
                      </a:r>
                      <a:r>
                        <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年煤气公司成立，此后，自来水、电力、公路、电报、电话等事业发展起来；城市基础设施建设水平有限，且不平衡</a:t>
                      </a:r>
                      <a:endPar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endParaRPr>
                    </a:p>
                  </a:txBody>
                  <a:tcPr marL="0" marR="0" marT="0" marB="0" anchor="t"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r>
              <a:tr h="1014095">
                <a:tc>
                  <a:txBody>
                    <a:bodyPr/>
                    <a:p>
                      <a:pPr marL="100965" indent="0" algn="l" eaLnBrk="0" fontAlgn="base">
                        <a:lnSpc>
                          <a:spcPct val="127000"/>
                        </a:lnSpc>
                        <a:spcBef>
                          <a:spcPct val="0"/>
                        </a:spcBef>
                        <a:spcAft>
                          <a:spcPct val="0"/>
                        </a:spcAft>
                      </a:pPr>
                      <a:r>
                        <a:rPr lang="zh-CN" sz="2400">
                          <a:solidFill>
                            <a:srgbClr val="000000"/>
                          </a:solidFill>
                          <a:uFillTx/>
                          <a:latin typeface="华文中宋" panose="02010600040101010101" pitchFamily="2" charset="-122"/>
                          <a:ea typeface="华文中宋" panose="02010600040101010101" pitchFamily="2" charset="-122"/>
                        </a:rPr>
                        <a:t>交通</a:t>
                      </a:r>
                      <a:endParaRPr lang="zh-CN" sz="2400">
                        <a:solidFill>
                          <a:srgbClr val="000000"/>
                        </a:solidFill>
                        <a:uFillTx/>
                        <a:latin typeface="华文中宋" panose="02010600040101010101" pitchFamily="2" charset="-122"/>
                        <a:ea typeface="华文中宋" panose="02010600040101010101" pitchFamily="2" charset="-122"/>
                      </a:endParaRPr>
                    </a:p>
                  </a:txBody>
                  <a:tcPr marL="0" marR="0" marT="0" marB="0" anchor="t"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c>
                  <a:txBody>
                    <a:bodyPr/>
                    <a:p>
                      <a:pPr marL="6985" indent="0" algn="l" eaLnBrk="0" fontAlgn="base">
                        <a:spcBef>
                          <a:spcPts val="1100"/>
                        </a:spcBef>
                        <a:spcAft>
                          <a:spcPct val="0"/>
                        </a:spcAft>
                      </a:pPr>
                      <a:r>
                        <a:rPr lang="en-US" altLang="zh-CN" sz="2400" spc="-100">
                          <a:solidFill>
                            <a:srgbClr val="000000"/>
                          </a:solidFill>
                          <a:uFillTx/>
                          <a:latin typeface="华文中宋" charset="0"/>
                          <a:ea typeface="华文中宋" panose="02010600040101010101" pitchFamily="2" charset="-122"/>
                          <a:cs typeface="华文中宋" panose="02010600040101010101" pitchFamily="2" charset="-122"/>
                        </a:rPr>
                        <a:t>①1881</a:t>
                      </a:r>
                      <a:r>
                        <a:rPr lang="zh-CN" altLang="en-US" sz="2400" spc="-100">
                          <a:solidFill>
                            <a:srgbClr val="000000"/>
                          </a:solidFill>
                          <a:uFillTx/>
                          <a:latin typeface="华文中宋" charset="0"/>
                          <a:ea typeface="华文中宋" panose="02010600040101010101" pitchFamily="2" charset="-122"/>
                          <a:cs typeface="华文中宋" panose="02010600040101010101" pitchFamily="2" charset="-122"/>
                        </a:rPr>
                        <a:t>年，唐胥铁路是中国人在自己国土上修建的第一条实用铁路。</a:t>
                      </a:r>
                      <a:r>
                        <a:rPr lang="en-US" altLang="zh-CN" sz="2400" spc="-100">
                          <a:solidFill>
                            <a:srgbClr val="000000"/>
                          </a:solidFill>
                          <a:uFillTx/>
                          <a:latin typeface="华文中宋" charset="0"/>
                          <a:ea typeface="华文中宋" panose="02010600040101010101" pitchFamily="2" charset="-122"/>
                          <a:cs typeface="华文中宋" panose="02010600040101010101" pitchFamily="2" charset="-122"/>
                        </a:rPr>
                        <a:t>②1909</a:t>
                      </a:r>
                      <a:r>
                        <a:rPr lang="zh-CN" sz="2400" spc="-100">
                          <a:solidFill>
                            <a:srgbClr val="000000"/>
                          </a:solidFill>
                          <a:uFillTx/>
                          <a:latin typeface="华文中宋" charset="0"/>
                          <a:ea typeface="华文中宋" panose="02010600040101010101" pitchFamily="2" charset="-122"/>
                          <a:cs typeface="华文中宋" panose="02010600040101010101" pitchFamily="2" charset="-122"/>
                        </a:rPr>
                        <a:t>年，京张铁路是中国人自行设计和施工的第一条铁路干线。</a:t>
                      </a:r>
                      <a:r>
                        <a:rPr lang="en-US" altLang="zh-CN" sz="2400" spc="-100">
                          <a:solidFill>
                            <a:srgbClr val="000000"/>
                          </a:solidFill>
                          <a:uFillTx/>
                          <a:latin typeface="华文中宋" charset="0"/>
                          <a:ea typeface="华文中宋" panose="02010600040101010101" pitchFamily="2" charset="-122"/>
                          <a:cs typeface="华文中宋" panose="02010600040101010101" pitchFamily="2" charset="-122"/>
                        </a:rPr>
                        <a:t>③</a:t>
                      </a:r>
                      <a:r>
                        <a:rPr lang="zh-CN" altLang="en-US" sz="2400" spc="-100">
                          <a:solidFill>
                            <a:srgbClr val="000000"/>
                          </a:solidFill>
                          <a:uFillTx/>
                          <a:latin typeface="华文中宋" charset="0"/>
                          <a:ea typeface="华文中宋" panose="02010600040101010101" pitchFamily="2" charset="-122"/>
                          <a:cs typeface="华文中宋" panose="02010600040101010101" pitchFamily="2" charset="-122"/>
                        </a:rPr>
                        <a:t>铁路主要掌握在列强手中。</a:t>
                      </a:r>
                      <a:r>
                        <a:rPr lang="en-US" altLang="zh-CN" sz="2400" spc="-100">
                          <a:solidFill>
                            <a:srgbClr val="000000"/>
                          </a:solidFill>
                          <a:uFillTx/>
                          <a:latin typeface="华文中宋" charset="0"/>
                          <a:ea typeface="华文中宋" panose="02010600040101010101" pitchFamily="2" charset="-122"/>
                          <a:cs typeface="华文中宋" panose="02010600040101010101" pitchFamily="2" charset="-122"/>
                        </a:rPr>
                        <a:t>④19</a:t>
                      </a:r>
                      <a:r>
                        <a:rPr lang="zh-CN" sz="2400" spc="-100">
                          <a:solidFill>
                            <a:srgbClr val="000000"/>
                          </a:solidFill>
                          <a:uFillTx/>
                          <a:latin typeface="华文中宋" charset="0"/>
                          <a:ea typeface="华文中宋" panose="02010600040101010101" pitchFamily="2" charset="-122"/>
                          <a:cs typeface="华文中宋" panose="02010600040101010101" pitchFamily="2" charset="-122"/>
                        </a:rPr>
                        <a:t>世纪</a:t>
                      </a:r>
                      <a:r>
                        <a:rPr lang="zh-CN" altLang="en-US" sz="2400" spc="-100">
                          <a:solidFill>
                            <a:srgbClr val="000000"/>
                          </a:solidFill>
                          <a:uFillTx/>
                          <a:latin typeface="华文中宋" charset="0"/>
                          <a:ea typeface="华文中宋" panose="02010600040101010101" pitchFamily="2" charset="-122"/>
                          <a:cs typeface="华文中宋" panose="02010600040101010101" pitchFamily="2" charset="-122"/>
                        </a:rPr>
                        <a:t> </a:t>
                      </a:r>
                      <a:r>
                        <a:rPr lang="en-US" altLang="zh-CN" sz="2400" spc="-100">
                          <a:solidFill>
                            <a:srgbClr val="000000"/>
                          </a:solidFill>
                          <a:uFillTx/>
                          <a:latin typeface="华文中宋" charset="0"/>
                          <a:ea typeface="华文中宋" panose="02010600040101010101" pitchFamily="2" charset="-122"/>
                          <a:cs typeface="华文中宋" panose="02010600040101010101" pitchFamily="2" charset="-122"/>
                        </a:rPr>
                        <a:t>60</a:t>
                      </a:r>
                      <a:r>
                        <a:rPr lang="zh-CN" sz="2400" spc="-100">
                          <a:solidFill>
                            <a:srgbClr val="000000"/>
                          </a:solidFill>
                          <a:uFillTx/>
                          <a:latin typeface="华文中宋" charset="0"/>
                          <a:ea typeface="华文中宋" panose="02010600040101010101" pitchFamily="2" charset="-122"/>
                          <a:cs typeface="华文中宋" panose="02010600040101010101" pitchFamily="2" charset="-122"/>
                        </a:rPr>
                        <a:t>年代中期，</a:t>
                      </a:r>
                      <a:r>
                        <a:rPr lang="zh-CN" altLang="en-US" sz="2400" spc="-100">
                          <a:solidFill>
                            <a:srgbClr val="000000"/>
                          </a:solidFill>
                          <a:uFillTx/>
                          <a:latin typeface="华文中宋" charset="0"/>
                          <a:ea typeface="华文中宋" panose="02010600040101010101" pitchFamily="2" charset="-122"/>
                          <a:cs typeface="华文中宋" panose="02010600040101010101" pitchFamily="2" charset="-122"/>
                        </a:rPr>
                        <a:t>“黄鹄号”揭开了中国近代造船</a:t>
                      </a:r>
                      <a:r>
                        <a:rPr lang="zh-CN" sz="2400" spc="-100">
                          <a:solidFill>
                            <a:srgbClr val="000000"/>
                          </a:solidFill>
                          <a:uFillTx/>
                          <a:latin typeface="华文中宋" charset="0"/>
                          <a:ea typeface="华文中宋" panose="02010600040101010101" pitchFamily="2" charset="-122"/>
                          <a:cs typeface="华文中宋" panose="02010600040101010101" pitchFamily="2" charset="-122"/>
                        </a:rPr>
                        <a:t>工业的序幕。</a:t>
                      </a:r>
                      <a:r>
                        <a:rPr lang="en-US" altLang="zh-CN" sz="2400" spc="-100">
                          <a:solidFill>
                            <a:srgbClr val="000000"/>
                          </a:solidFill>
                          <a:uFillTx/>
                          <a:latin typeface="华文中宋" charset="0"/>
                          <a:ea typeface="华文中宋" panose="02010600040101010101" pitchFamily="2" charset="-122"/>
                          <a:cs typeface="华文中宋" panose="02010600040101010101" pitchFamily="2" charset="-122"/>
                        </a:rPr>
                        <a:t>⑤1872 </a:t>
                      </a:r>
                      <a:r>
                        <a:rPr lang="zh-CN" sz="2400" spc="-100">
                          <a:solidFill>
                            <a:srgbClr val="000000"/>
                          </a:solidFill>
                          <a:uFillTx/>
                          <a:latin typeface="华文中宋" charset="0"/>
                          <a:ea typeface="华文中宋" panose="02010600040101010101" pitchFamily="2" charset="-122"/>
                          <a:cs typeface="华文中宋" panose="02010600040101010101" pitchFamily="2" charset="-122"/>
                        </a:rPr>
                        <a:t>年轮船招商局成为中国近代航运史上的里程碑</a:t>
                      </a:r>
                      <a:endParaRPr lang="zh-CN" sz="2400" spc="-100">
                        <a:solidFill>
                          <a:srgbClr val="000000"/>
                        </a:solidFill>
                        <a:uFillTx/>
                        <a:latin typeface="华文中宋" charset="0"/>
                        <a:ea typeface="华文中宋" panose="02010600040101010101" pitchFamily="2" charset="-122"/>
                        <a:cs typeface="华文中宋" panose="02010600040101010101" pitchFamily="2" charset="-122"/>
                      </a:endParaRPr>
                    </a:p>
                  </a:txBody>
                  <a:tcPr marL="0" marR="0" marT="0" marB="0" anchor="t"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r>
              <a:tr h="1107440">
                <a:tc>
                  <a:txBody>
                    <a:bodyPr/>
                    <a:p>
                      <a:pPr marL="100965" indent="0" algn="l" eaLnBrk="0" fontAlgn="base">
                        <a:lnSpc>
                          <a:spcPct val="102000"/>
                        </a:lnSpc>
                        <a:spcBef>
                          <a:spcPct val="0"/>
                        </a:spcBef>
                        <a:spcAft>
                          <a:spcPct val="0"/>
                        </a:spcAft>
                      </a:pPr>
                      <a:r>
                        <a:rPr lang="zh-CN" sz="2400">
                          <a:solidFill>
                            <a:srgbClr val="000000"/>
                          </a:solidFill>
                          <a:uFillTx/>
                          <a:latin typeface="华文中宋" panose="02010600040101010101" pitchFamily="2" charset="-122"/>
                          <a:ea typeface="华文中宋" panose="02010600040101010101" pitchFamily="2" charset="-122"/>
                        </a:rPr>
                        <a:t>西医</a:t>
                      </a:r>
                      <a:endParaRPr lang="zh-CN" sz="2400">
                        <a:solidFill>
                          <a:srgbClr val="000000"/>
                        </a:solidFill>
                        <a:uFillTx/>
                        <a:latin typeface="华文中宋" panose="02010600040101010101" pitchFamily="2" charset="-122"/>
                        <a:ea typeface="华文中宋" panose="02010600040101010101" pitchFamily="2" charset="-122"/>
                      </a:endParaRPr>
                    </a:p>
                  </a:txBody>
                  <a:tcPr marL="0" marR="0" marT="0" marB="0" anchor="t"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c>
                  <a:txBody>
                    <a:bodyPr/>
                    <a:p>
                      <a:pPr marL="18415" indent="0" algn="l" eaLnBrk="0" fontAlgn="base">
                        <a:spcBef>
                          <a:spcPts val="0"/>
                        </a:spcBef>
                        <a:spcAft>
                          <a:spcPct val="0"/>
                        </a:spcAft>
                      </a:pPr>
                      <a:r>
                        <a:rPr lang="zh-CN" sz="2400">
                          <a:solidFill>
                            <a:srgbClr val="000000"/>
                          </a:solidFill>
                          <a:uFillTx/>
                          <a:latin typeface="华文中宋" panose="02010600040101010101" pitchFamily="2" charset="-122"/>
                          <a:ea typeface="华文中宋" panose="02010600040101010101" pitchFamily="2" charset="-122"/>
                        </a:rPr>
                        <a:t>明末清初传入，影响有限。鸦片战争后，迅速传播。</a:t>
                      </a:r>
                      <a:endParaRPr lang="zh-CN" sz="2400">
                        <a:solidFill>
                          <a:srgbClr val="000000"/>
                        </a:solidFill>
                        <a:uFillTx/>
                        <a:latin typeface="华文中宋" panose="02010600040101010101" pitchFamily="2" charset="-122"/>
                        <a:ea typeface="华文中宋" panose="02010600040101010101" pitchFamily="2" charset="-122"/>
                      </a:endParaRPr>
                    </a:p>
                    <a:p>
                      <a:pPr marL="11430" indent="0" algn="l" eaLnBrk="0" fontAlgn="base">
                        <a:spcBef>
                          <a:spcPts val="0"/>
                        </a:spcBef>
                        <a:spcAft>
                          <a:spcPct val="0"/>
                        </a:spcAft>
                      </a:pPr>
                      <a:r>
                        <a:rPr lang="zh-CN" sz="2400">
                          <a:solidFill>
                            <a:srgbClr val="000000"/>
                          </a:solidFill>
                          <a:uFillTx/>
                          <a:latin typeface="华文中宋" panose="02010600040101010101" pitchFamily="2" charset="-122"/>
                          <a:ea typeface="华文中宋" panose="02010600040101010101" pitchFamily="2" charset="-122"/>
                        </a:rPr>
                        <a:t>主要表现有：</a:t>
                      </a:r>
                      <a:r>
                        <a:rPr lang="en-US" altLang="zh-CN" sz="2400">
                          <a:solidFill>
                            <a:srgbClr val="000000"/>
                          </a:solidFill>
                          <a:uFillTx/>
                          <a:latin typeface="华文中宋" panose="02010600040101010101" pitchFamily="2" charset="-122"/>
                          <a:ea typeface="华文中宋" panose="02010600040101010101" pitchFamily="2" charset="-122"/>
                        </a:rPr>
                        <a:t>①</a:t>
                      </a:r>
                      <a:r>
                        <a:rPr lang="zh-CN" altLang="en-US" sz="2400">
                          <a:solidFill>
                            <a:srgbClr val="000000"/>
                          </a:solidFill>
                          <a:uFillTx/>
                          <a:latin typeface="华文中宋" panose="02010600040101010101" pitchFamily="2" charset="-122"/>
                          <a:ea typeface="华文中宋" panose="02010600040101010101" pitchFamily="2" charset="-122"/>
                        </a:rPr>
                        <a:t>西式医院的建立，引进了一些先进技术。</a:t>
                      </a:r>
                      <a:r>
                        <a:rPr lang="en-US" altLang="zh-CN" sz="2400">
                          <a:solidFill>
                            <a:srgbClr val="000000"/>
                          </a:solidFill>
                          <a:uFillTx/>
                          <a:latin typeface="华文中宋" panose="02010600040101010101" pitchFamily="2" charset="-122"/>
                          <a:ea typeface="华文中宋" panose="02010600040101010101" pitchFamily="2" charset="-122"/>
                        </a:rPr>
                        <a:t>②</a:t>
                      </a:r>
                      <a:r>
                        <a:rPr lang="zh-CN" altLang="en-US" sz="2400">
                          <a:solidFill>
                            <a:srgbClr val="000000"/>
                          </a:solidFill>
                          <a:uFillTx/>
                          <a:latin typeface="华文中宋" panose="02010600040101010101" pitchFamily="2" charset="-122"/>
                          <a:ea typeface="华文中宋" panose="02010600040101010101" pitchFamily="2" charset="-122"/>
                        </a:rPr>
                        <a:t>西医院校建立，培养了西医人才。</a:t>
                      </a:r>
                      <a:r>
                        <a:rPr lang="en-US" altLang="zh-CN" sz="2400">
                          <a:solidFill>
                            <a:srgbClr val="000000"/>
                          </a:solidFill>
                          <a:uFillTx/>
                          <a:latin typeface="华文中宋" panose="02010600040101010101" pitchFamily="2" charset="-122"/>
                          <a:ea typeface="华文中宋" panose="02010600040101010101" pitchFamily="2" charset="-122"/>
                        </a:rPr>
                        <a:t>③</a:t>
                      </a:r>
                      <a:r>
                        <a:rPr lang="zh-CN" altLang="en-US" sz="2400">
                          <a:solidFill>
                            <a:srgbClr val="000000"/>
                          </a:solidFill>
                          <a:uFillTx/>
                          <a:latin typeface="华文中宋" panose="02010600040101010101" pitchFamily="2" charset="-122"/>
                          <a:ea typeface="华文中宋" panose="02010600040101010101" pitchFamily="2" charset="-122"/>
                        </a:rPr>
                        <a:t>引入西方公共卫生措施</a:t>
                      </a:r>
                      <a:endParaRPr lang="zh-CN" altLang="en-US" sz="2400">
                        <a:solidFill>
                          <a:srgbClr val="000000"/>
                        </a:solidFill>
                        <a:uFillTx/>
                        <a:latin typeface="华文中宋" panose="02010600040101010101" pitchFamily="2" charset="-122"/>
                        <a:ea typeface="华文中宋" panose="02010600040101010101" pitchFamily="2" charset="-122"/>
                      </a:endParaRPr>
                    </a:p>
                  </a:txBody>
                  <a:tcPr marL="0" marR="0" marT="0" marB="0" anchor="t"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638175" y="750570"/>
            <a:ext cx="11104245" cy="460375"/>
          </a:xfrm>
          <a:prstGeom prst="rect">
            <a:avLst/>
          </a:prstGeom>
        </p:spPr>
        <p:txBody>
          <a:bodyPr wrap="square">
            <a:spAutoFit/>
          </a:bodyPr>
          <a:p>
            <a:pPr marL="342900" indent="-342900" algn="l">
              <a:buFont typeface="Wingdings" panose="05000000000000000000" charset="0"/>
              <a:buChar char="l"/>
            </a:pPr>
            <a:r>
              <a:rPr lang="zh-CN" altLang="en-US" sz="2400" b="1" spc="150" dirty="0">
                <a:solidFill>
                  <a:srgbClr val="C00000"/>
                </a:solidFill>
                <a:latin typeface="微软雅黑" panose="020B0503020204020204" charset="-122"/>
                <a:ea typeface="微软雅黑" panose="020B0503020204020204" charset="-122"/>
              </a:rPr>
              <a:t>近代中国社会生活变迁的表现</a:t>
            </a:r>
            <a:endParaRPr lang="zh-CN" altLang="en-US" sz="2400" b="1" spc="150" dirty="0">
              <a:solidFill>
                <a:srgbClr val="C00000"/>
              </a:solidFill>
              <a:latin typeface="微软雅黑" panose="020B0503020204020204" charset="-122"/>
              <a:ea typeface="微软雅黑" panose="020B0503020204020204" charset="-122"/>
            </a:endParaRPr>
          </a:p>
        </p:txBody>
      </p:sp>
      <p:graphicFrame>
        <p:nvGraphicFramePr>
          <p:cNvPr id="4"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graphicFrame>
        <p:nvGraphicFramePr>
          <p:cNvPr id="8" name="表格 7"/>
          <p:cNvGraphicFramePr/>
          <p:nvPr>
            <p:custDataLst>
              <p:tags r:id="rId3"/>
            </p:custDataLst>
          </p:nvPr>
        </p:nvGraphicFramePr>
        <p:xfrm>
          <a:off x="546100" y="1842135"/>
          <a:ext cx="10991850" cy="2538095"/>
        </p:xfrm>
        <a:graphic>
          <a:graphicData uri="http://schemas.openxmlformats.org/drawingml/2006/table">
            <a:tbl>
              <a:tblPr/>
              <a:tblGrid>
                <a:gridCol w="1365885"/>
                <a:gridCol w="9625965"/>
              </a:tblGrid>
              <a:tr h="1014095">
                <a:tc>
                  <a:txBody>
                    <a:bodyPr/>
                    <a:p>
                      <a:pPr marL="100965" indent="0" algn="l" eaLnBrk="0" fontAlgn="base">
                        <a:lnSpc>
                          <a:spcPct val="149000"/>
                        </a:lnSpc>
                        <a:spcBef>
                          <a:spcPct val="0"/>
                        </a:spcBef>
                        <a:spcAft>
                          <a:spcPct val="0"/>
                        </a:spcAft>
                      </a:pPr>
                      <a:r>
                        <a:rPr lang="zh-CN" sz="2400">
                          <a:solidFill>
                            <a:srgbClr val="000000"/>
                          </a:solidFill>
                          <a:uFillTx/>
                          <a:latin typeface="华文中宋" panose="02010600040101010101" pitchFamily="2" charset="-122"/>
                          <a:ea typeface="华文中宋" panose="02010600040101010101" pitchFamily="2" charset="-122"/>
                        </a:rPr>
                        <a:t>教育</a:t>
                      </a:r>
                      <a:endParaRPr lang="zh-CN" sz="2400">
                        <a:solidFill>
                          <a:srgbClr val="000000"/>
                        </a:solidFill>
                        <a:uFillTx/>
                        <a:latin typeface="华文中宋" panose="02010600040101010101" pitchFamily="2" charset="-122"/>
                        <a:ea typeface="华文中宋" panose="02010600040101010101" pitchFamily="2" charset="-122"/>
                      </a:endParaRPr>
                    </a:p>
                  </a:txBody>
                  <a:tcPr marL="0" marR="0" marT="0" marB="0" anchor="t"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c>
                  <a:txBody>
                    <a:bodyPr/>
                    <a:p>
                      <a:pPr marL="6985" indent="0" algn="l" eaLnBrk="0" fontAlgn="base">
                        <a:spcBef>
                          <a:spcPts val="1100"/>
                        </a:spcBef>
                        <a:spcAft>
                          <a:spcPct val="0"/>
                        </a:spcAft>
                      </a:pP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①</a:t>
                      </a: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留学教育：洋务运动时期和新文化运动时期。</a:t>
                      </a: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②</a:t>
                      </a: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京师大学堂：戊戌维新运动期间建立，</a:t>
                      </a: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1912</a:t>
                      </a:r>
                      <a:r>
                        <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年更名为</a:t>
                      </a: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“北京大学”</a:t>
                      </a:r>
                      <a:r>
                        <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，中国教育近代化的标志，新文化运动期间成为</a:t>
                      </a: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a:t>
                      </a:r>
                      <a:r>
                        <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阵地</a:t>
                      </a: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”和重镇。</a:t>
                      </a: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③</a:t>
                      </a: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清华学堂：</a:t>
                      </a: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1911</a:t>
                      </a:r>
                      <a:r>
                        <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年创建，</a:t>
                      </a: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1912</a:t>
                      </a:r>
                      <a:r>
                        <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年更名为</a:t>
                      </a: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“清华学校”，</a:t>
                      </a:r>
                      <a:r>
                        <a:rPr lang="en-US" alt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1928</a:t>
                      </a:r>
                      <a:r>
                        <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年组建为国立清华大学</a:t>
                      </a:r>
                      <a:endParaRPr lang="zh-CN"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endParaRPr>
                    </a:p>
                  </a:txBody>
                  <a:tcPr marL="0" marR="0" marT="0" marB="0" anchor="t"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r>
              <a:tr h="1014095">
                <a:tc>
                  <a:txBody>
                    <a:bodyPr/>
                    <a:p>
                      <a:pPr marL="6985" indent="0" algn="l" eaLnBrk="0" fontAlgn="base">
                        <a:lnSpc>
                          <a:spcPct val="100000"/>
                        </a:lnSpc>
                        <a:spcBef>
                          <a:spcPts val="0"/>
                        </a:spcBef>
                        <a:buClrTx/>
                        <a:buSzTx/>
                        <a:buFontTx/>
                      </a:pP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图书馆、博物馆</a:t>
                      </a:r>
                      <a:endPar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endParaRPr>
                    </a:p>
                  </a:txBody>
                  <a:tcPr marL="0" marR="0" marT="0" marB="0" anchor="ctr"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c>
                  <a:txBody>
                    <a:bodyPr/>
                    <a:p>
                      <a:pPr marL="6985" indent="0" algn="l" eaLnBrk="0" fontAlgn="base">
                        <a:lnSpc>
                          <a:spcPct val="100000"/>
                        </a:lnSpc>
                        <a:spcBef>
                          <a:spcPts val="0"/>
                        </a:spcBef>
                        <a:buClrTx/>
                        <a:buSzTx/>
                        <a:buFontTx/>
                      </a:pP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①京师图书馆：1909年始筹，1916年，国家图书馆的职能开始体现，新中国成立后改名为“北京图书馆”，1998 年改称“国家图书馆”。</a:t>
                      </a:r>
                      <a:endPar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endParaRPr>
                    </a:p>
                    <a:p>
                      <a:pPr marL="6985" indent="0" algn="l" eaLnBrk="0" fontAlgn="base">
                        <a:spcBef>
                          <a:spcPts val="0"/>
                        </a:spcBef>
                        <a:buClrTx/>
                        <a:buSzTx/>
                        <a:buFontTx/>
                      </a:pP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②南通博物苑：1905年，张謇，国人自建的第一个公共博物馆。</a:t>
                      </a:r>
                      <a:endPar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endParaRPr>
                    </a:p>
                    <a:p>
                      <a:pPr marL="6985" indent="0" algn="l" eaLnBrk="0" fontAlgn="base">
                        <a:spcBef>
                          <a:spcPts val="0"/>
                        </a:spcBef>
                        <a:buClrTx/>
                        <a:buSzTx/>
                        <a:buFontTx/>
                      </a:pP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③国立历史博物馆：1926年建，后改名为“国立北京历史博物馆”、中国历史博物馆。</a:t>
                      </a:r>
                      <a:endPar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endParaRPr>
                    </a:p>
                    <a:p>
                      <a:pPr marL="6985" indent="0" algn="l" eaLnBrk="0" fontAlgn="base">
                        <a:spcBef>
                          <a:spcPts val="0"/>
                        </a:spcBef>
                        <a:buClrTx/>
                        <a:buSzTx/>
                        <a:buFontTx/>
                      </a:pPr>
                      <a:r>
                        <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rPr>
                        <a:t>④故宫博物院：1925年成立，中国最大的古代艺术博物馆</a:t>
                      </a:r>
                      <a:endParaRPr lang="zh-CN" altLang="en-US" sz="2400">
                        <a:solidFill>
                          <a:srgbClr val="000000"/>
                        </a:solidFill>
                        <a:uFillTx/>
                        <a:latin typeface="华文中宋" panose="02010600040101010101" pitchFamily="2" charset="-122"/>
                        <a:ea typeface="华文中宋" panose="02010600040101010101" pitchFamily="2" charset="-122"/>
                        <a:cs typeface="华文中宋" panose="02010600040101010101" pitchFamily="2" charset="-122"/>
                      </a:endParaRPr>
                    </a:p>
                  </a:txBody>
                  <a:tcPr marL="0" marR="0" marT="0" marB="0" anchor="t" anchorCtr="0">
                    <a:lnL w="3175" cap="flat" cmpd="sng">
                      <a:solidFill>
                        <a:srgbClr val="666666"/>
                      </a:solidFill>
                      <a:prstDash val="solid"/>
                      <a:headEnd type="none" w="med" len="med"/>
                      <a:tailEnd type="none" w="med" len="med"/>
                    </a:lnL>
                    <a:lnR w="3175" cap="flat" cmpd="sng">
                      <a:solidFill>
                        <a:srgbClr val="666666"/>
                      </a:solidFill>
                      <a:prstDash val="solid"/>
                      <a:headEnd type="none" w="med" len="med"/>
                      <a:tailEnd type="none" w="med" len="med"/>
                    </a:lnR>
                    <a:lnT w="3175" cap="flat" cmpd="sng">
                      <a:solidFill>
                        <a:srgbClr val="666666"/>
                      </a:solidFill>
                      <a:prstDash val="solid"/>
                      <a:headEnd type="none" w="med" len="med"/>
                      <a:tailEnd type="none" w="med" len="med"/>
                    </a:lnT>
                    <a:lnB w="3175" cap="flat" cmpd="sng">
                      <a:solidFill>
                        <a:srgbClr val="666666"/>
                      </a:solidFill>
                      <a:prstDash val="soli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638175" y="750570"/>
            <a:ext cx="11104245" cy="460375"/>
          </a:xfrm>
          <a:prstGeom prst="rect">
            <a:avLst/>
          </a:prstGeom>
        </p:spPr>
        <p:txBody>
          <a:bodyPr wrap="square">
            <a:spAutoFit/>
          </a:bodyPr>
          <a:p>
            <a:pPr marL="342900" indent="-342900" algn="l">
              <a:buFont typeface="Wingdings" panose="05000000000000000000" charset="0"/>
              <a:buChar char="l"/>
            </a:pPr>
            <a:r>
              <a:rPr lang="zh-CN" altLang="en-US" sz="2400" b="1" spc="150" dirty="0">
                <a:solidFill>
                  <a:srgbClr val="C00000"/>
                </a:solidFill>
                <a:latin typeface="微软雅黑" panose="020B0503020204020204" charset="-122"/>
                <a:ea typeface="微软雅黑" panose="020B0503020204020204" charset="-122"/>
              </a:rPr>
              <a:t>全面认识近代中国社会生活变迁</a:t>
            </a:r>
            <a:endParaRPr lang="zh-CN" altLang="en-US" sz="2400" b="1" spc="150" dirty="0">
              <a:solidFill>
                <a:srgbClr val="C00000"/>
              </a:solidFill>
              <a:latin typeface="微软雅黑" panose="020B0503020204020204" charset="-122"/>
              <a:ea typeface="微软雅黑" panose="020B0503020204020204" charset="-122"/>
            </a:endParaRPr>
          </a:p>
        </p:txBody>
      </p:sp>
      <p:graphicFrame>
        <p:nvGraphicFramePr>
          <p:cNvPr id="4"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08080"/>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graphicFrame>
        <p:nvGraphicFramePr>
          <p:cNvPr id="5" name="表格 4"/>
          <p:cNvGraphicFramePr>
            <a:graphicFrameLocks noGrp="1"/>
          </p:cNvGraphicFramePr>
          <p:nvPr>
            <p:custDataLst>
              <p:tags r:id="rId3"/>
            </p:custDataLst>
          </p:nvPr>
        </p:nvGraphicFramePr>
        <p:xfrm>
          <a:off x="502602" y="1357281"/>
          <a:ext cx="11186795" cy="5078222"/>
        </p:xfrm>
        <a:graphic>
          <a:graphicData uri="http://schemas.openxmlformats.org/drawingml/2006/table">
            <a:tbl>
              <a:tblPr firstRow="1" bandRow="1">
                <a:effectLst/>
                <a:tableStyleId>{5940675A-B579-460E-94D1-54222C63F5DA}</a:tableStyleId>
              </a:tblPr>
              <a:tblGrid>
                <a:gridCol w="1089803"/>
                <a:gridCol w="10096992"/>
              </a:tblGrid>
              <a:tr h="1061720">
                <a:tc>
                  <a:txBody>
                    <a:bodyPr/>
                    <a:p>
                      <a:pPr algn="ctr">
                        <a:lnSpc>
                          <a:spcPct val="120000"/>
                        </a:lnSpc>
                        <a:buClrTx/>
                        <a:buSzTx/>
                        <a:buFontTx/>
                        <a:buNone/>
                      </a:pPr>
                      <a:r>
                        <a:rPr lang="zh-CN" altLang="en-US" sz="2400" b="1" dirty="0">
                          <a:solidFill>
                            <a:srgbClr val="000000"/>
                          </a:solidFill>
                          <a:latin typeface="方正清刻本悦宋简体" panose="02000000000000000000" pitchFamily="2" charset="-122"/>
                          <a:ea typeface="方正清刻本悦宋简体" panose="02000000000000000000" pitchFamily="2" charset="-122"/>
                          <a:sym typeface="方正清刻本悦宋简体" panose="02000000000000000000" pitchFamily="2" charset="-122"/>
                        </a:rPr>
                        <a:t>原因</a:t>
                      </a:r>
                      <a:endParaRPr lang="zh-CN" altLang="en-US" sz="2400" b="1" dirty="0">
                        <a:solidFill>
                          <a:srgbClr val="000000"/>
                        </a:solidFill>
                        <a:latin typeface="方正清刻本悦宋简体" panose="02000000000000000000" pitchFamily="2" charset="-122"/>
                        <a:ea typeface="方正清刻本悦宋简体" panose="02000000000000000000" pitchFamily="2" charset="-122"/>
                        <a:sym typeface="方正清刻本悦宋简体" panose="02000000000000000000" pitchFamily="2" charset="-122"/>
                      </a:endParaRPr>
                    </a:p>
                  </a:txBody>
                  <a:tcPr anchor="ctr">
                    <a:lnL w="12700" cap="flat" cmpd="sng" algn="ctr">
                      <a:solidFill>
                        <a:srgbClr val="000000"/>
                      </a:solidFill>
                      <a:prstDash val="solid"/>
                      <a:round/>
                      <a:headEnd type="none" w="med" len="med"/>
                      <a:tailEnd type="none" w="med" len="med"/>
                    </a:lnL>
                    <a:lnR w="9525" cap="flat" cmpd="sng" algn="ctr">
                      <a:solidFill>
                        <a:srgbClr val="000000"/>
                      </a:solidFill>
                      <a:prstDash val="sysDash"/>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ysDash"/>
                      <a:round/>
                      <a:headEnd type="none" w="med" len="med"/>
                      <a:tailEnd type="none" w="med" len="med"/>
                    </a:lnB>
                    <a:solidFill>
                      <a:srgbClr val="FFFFFF">
                        <a:lumMod val="95000"/>
                      </a:srgbClr>
                    </a:solidFill>
                  </a:tcPr>
                </a:tc>
                <a:tc>
                  <a:txBody>
                    <a:bodyPr/>
                    <a:p>
                      <a:pPr marR="66675" algn="l">
                        <a:lnSpc>
                          <a:spcPct val="130000"/>
                        </a:lnSpc>
                        <a:buClrTx/>
                        <a:buSzTx/>
                        <a:buFontTx/>
                        <a:buNone/>
                      </a:pPr>
                      <a:r>
                        <a:rPr lang="zh-CN" altLang="en-US" sz="2400" b="1" kern="0" dirty="0">
                          <a:solidFill>
                            <a:srgbClr val="000000"/>
                          </a:solidFill>
                          <a:latin typeface="楷体" panose="02010609060101010101" pitchFamily="49" charset="-122"/>
                          <a:ea typeface="楷体" panose="02010609060101010101" pitchFamily="49" charset="-122"/>
                          <a:cs typeface="Times New Roman" panose="02020603050405020304" pitchFamily="18" charset="0"/>
                          <a:sym typeface="方正清刻本悦宋简体" panose="02000000000000000000" pitchFamily="2" charset="-122"/>
                        </a:rPr>
                        <a:t>西方强势文化的侵入和推动；社会经济发展；</a:t>
                      </a:r>
                      <a:endParaRPr lang="zh-CN" altLang="en-US" sz="2400" b="1" kern="0" dirty="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pPr marR="66675" algn="l">
                        <a:lnSpc>
                          <a:spcPct val="130000"/>
                        </a:lnSpc>
                        <a:buClrTx/>
                        <a:buSzTx/>
                        <a:buFontTx/>
                        <a:buNone/>
                      </a:pPr>
                      <a:r>
                        <a:rPr lang="zh-CN" altLang="en-US" sz="2400" b="1" kern="0" dirty="0">
                          <a:solidFill>
                            <a:srgbClr val="000000"/>
                          </a:solidFill>
                          <a:latin typeface="楷体" panose="02010609060101010101" pitchFamily="49" charset="-122"/>
                          <a:ea typeface="楷体" panose="02010609060101010101" pitchFamily="49" charset="-122"/>
                          <a:cs typeface="Times New Roman" panose="02020603050405020304" pitchFamily="18" charset="0"/>
                          <a:sym typeface="方正清刻本悦宋简体" panose="02000000000000000000" pitchFamily="2" charset="-122"/>
                        </a:rPr>
                        <a:t>科技的进步和思想观念的解放；国内政治的变动。</a:t>
                      </a:r>
                      <a:endParaRPr lang="zh-CN" altLang="en-US" sz="2400" b="1" kern="0" dirty="0">
                        <a:solidFill>
                          <a:srgbClr val="000000"/>
                        </a:solidFill>
                        <a:latin typeface="楷体" panose="02010609060101010101" pitchFamily="49" charset="-122"/>
                        <a:ea typeface="楷体" panose="02010609060101010101" pitchFamily="49" charset="-122"/>
                        <a:cs typeface="Times New Roman" panose="02020603050405020304" pitchFamily="18" charset="0"/>
                        <a:sym typeface="方正清刻本悦宋简体" panose="02000000000000000000" pitchFamily="2" charset="-122"/>
                      </a:endParaRPr>
                    </a:p>
                  </a:txBody>
                  <a:tcPr>
                    <a:lnL w="9525"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ysDash"/>
                      <a:round/>
                      <a:headEnd type="none" w="med" len="med"/>
                      <a:tailEnd type="none" w="med" len="med"/>
                    </a:lnB>
                    <a:noFill/>
                  </a:tcPr>
                </a:tc>
              </a:tr>
              <a:tr h="2212975">
                <a:tc>
                  <a:txBody>
                    <a:bodyPr/>
                    <a:p>
                      <a:pPr algn="ctr">
                        <a:lnSpc>
                          <a:spcPct val="120000"/>
                        </a:lnSpc>
                        <a:buClrTx/>
                        <a:buSzTx/>
                        <a:buFontTx/>
                        <a:buNone/>
                      </a:pPr>
                      <a:r>
                        <a:rPr lang="zh-CN" altLang="en-US" sz="2400" b="1" dirty="0">
                          <a:solidFill>
                            <a:srgbClr val="000000"/>
                          </a:solidFill>
                          <a:latin typeface="方正清刻本悦宋简体" panose="02000000000000000000" pitchFamily="2" charset="-122"/>
                          <a:ea typeface="方正清刻本悦宋简体" panose="02000000000000000000" pitchFamily="2" charset="-122"/>
                          <a:sym typeface="Arial" panose="020B0604020202020204"/>
                        </a:rPr>
                        <a:t>特征</a:t>
                      </a:r>
                      <a:endParaRPr lang="zh-CN" altLang="en-US" sz="2400" b="1" dirty="0">
                        <a:solidFill>
                          <a:srgbClr val="000000"/>
                        </a:solidFill>
                        <a:latin typeface="方正清刻本悦宋简体" panose="02000000000000000000" pitchFamily="2" charset="-122"/>
                        <a:ea typeface="方正清刻本悦宋简体" panose="02000000000000000000" pitchFamily="2" charset="-122"/>
                        <a:sym typeface="Arial" panose="020B0604020202020204"/>
                      </a:endParaRPr>
                    </a:p>
                  </a:txBody>
                  <a:tcPr anchor="ctr">
                    <a:lnL w="12700" cap="flat" cmpd="sng" algn="ctr">
                      <a:solidFill>
                        <a:srgbClr val="000000"/>
                      </a:solidFill>
                      <a:prstDash val="solid"/>
                      <a:round/>
                      <a:headEnd type="none" w="med" len="med"/>
                      <a:tailEnd type="none" w="med" len="med"/>
                    </a:lnL>
                    <a:lnR w="9525" cap="flat" cmpd="sng" algn="ctr">
                      <a:solidFill>
                        <a:srgbClr val="000000"/>
                      </a:solidFill>
                      <a:prstDash val="sysDash"/>
                      <a:round/>
                      <a:headEnd type="none" w="med" len="med"/>
                      <a:tailEnd type="none" w="med" len="med"/>
                    </a:lnR>
                    <a:lnT w="9525" cap="flat" cmpd="sng" algn="ctr">
                      <a:solidFill>
                        <a:srgbClr val="000000"/>
                      </a:solidFill>
                      <a:prstDash val="sysDash"/>
                      <a:round/>
                      <a:headEnd type="none" w="med" len="med"/>
                      <a:tailEnd type="none" w="med" len="med"/>
                    </a:lnT>
                    <a:lnB w="9525" cap="flat" cmpd="sng" algn="ctr">
                      <a:solidFill>
                        <a:srgbClr val="000000"/>
                      </a:solidFill>
                      <a:prstDash val="sysDash"/>
                      <a:round/>
                      <a:headEnd type="none" w="med" len="med"/>
                      <a:tailEnd type="none" w="med" len="med"/>
                    </a:lnB>
                    <a:solidFill>
                      <a:srgbClr val="FFFFFF">
                        <a:lumMod val="95000"/>
                      </a:srgbClr>
                    </a:solidFill>
                  </a:tcPr>
                </a:tc>
                <a:tc>
                  <a:txBody>
                    <a:bodyPr/>
                    <a:p>
                      <a:pPr algn="l" eaLnBrk="1" hangingPunct="1">
                        <a:lnSpc>
                          <a:spcPct val="120000"/>
                        </a:lnSpc>
                        <a:buClrTx/>
                        <a:buSzTx/>
                        <a:buFontTx/>
                      </a:pPr>
                      <a:r>
                        <a:rPr lang="zh-CN" altLang="en-US" sz="2400" b="1" dirty="0">
                          <a:solidFill>
                            <a:srgbClr val="000000"/>
                          </a:solidFill>
                          <a:uFillTx/>
                          <a:latin typeface="楷体" panose="02010609060101010101" pitchFamily="49" charset="-122"/>
                          <a:ea typeface="楷体" panose="02010609060101010101" pitchFamily="49" charset="-122"/>
                          <a:sym typeface="方正清刻本悦宋简体" panose="02000000000000000000" pitchFamily="2" charset="-122"/>
                        </a:rPr>
                        <a:t>从过程看：经历了从被动接受到主动学习的过程；</a:t>
                      </a:r>
                      <a:endParaRPr lang="zh-CN" altLang="en-US" sz="2400" b="1" dirty="0">
                        <a:solidFill>
                          <a:srgbClr val="000000"/>
                        </a:solidFill>
                        <a:uFillTx/>
                        <a:latin typeface="楷体" panose="02010609060101010101" pitchFamily="49" charset="-122"/>
                        <a:ea typeface="楷体" panose="02010609060101010101" pitchFamily="49" charset="-122"/>
                      </a:endParaRPr>
                    </a:p>
                    <a:p>
                      <a:pPr algn="l" eaLnBrk="1" hangingPunct="1">
                        <a:lnSpc>
                          <a:spcPct val="120000"/>
                        </a:lnSpc>
                        <a:buClrTx/>
                        <a:buSzTx/>
                        <a:buFontTx/>
                      </a:pPr>
                      <a:r>
                        <a:rPr lang="zh-CN" altLang="en-US" sz="2400" b="1" dirty="0">
                          <a:solidFill>
                            <a:srgbClr val="000000"/>
                          </a:solidFill>
                          <a:uFillTx/>
                          <a:latin typeface="楷体" panose="02010609060101010101" pitchFamily="49" charset="-122"/>
                          <a:ea typeface="楷体" panose="02010609060101010101" pitchFamily="49" charset="-122"/>
                          <a:sym typeface="方正清刻本悦宋简体" panose="02000000000000000000" pitchFamily="2" charset="-122"/>
                        </a:rPr>
                        <a:t>从动力看：随着中国民主化进程的发展不断加深；</a:t>
                      </a:r>
                      <a:endParaRPr lang="zh-CN" altLang="en-US" sz="2400" b="1" dirty="0">
                        <a:solidFill>
                          <a:srgbClr val="000000"/>
                        </a:solidFill>
                        <a:uFillTx/>
                        <a:latin typeface="楷体" panose="02010609060101010101" pitchFamily="49" charset="-122"/>
                        <a:ea typeface="楷体" panose="02010609060101010101" pitchFamily="49" charset="-122"/>
                      </a:endParaRPr>
                    </a:p>
                    <a:p>
                      <a:pPr algn="l" eaLnBrk="1" hangingPunct="1">
                        <a:lnSpc>
                          <a:spcPct val="120000"/>
                        </a:lnSpc>
                        <a:buClrTx/>
                        <a:buSzTx/>
                        <a:buFontTx/>
                      </a:pPr>
                      <a:r>
                        <a:rPr lang="zh-CN" altLang="en-US" sz="2400" b="1" dirty="0">
                          <a:solidFill>
                            <a:srgbClr val="000000"/>
                          </a:solidFill>
                          <a:uFillTx/>
                          <a:latin typeface="楷体" panose="02010609060101010101" pitchFamily="49" charset="-122"/>
                          <a:ea typeface="楷体" panose="02010609060101010101" pitchFamily="49" charset="-122"/>
                          <a:sym typeface="方正清刻本悦宋简体" panose="02000000000000000000" pitchFamily="2" charset="-122"/>
                        </a:rPr>
                        <a:t>从程度看：存在不平衡，城市变化大于农村，沿海变化快于内地；</a:t>
                      </a:r>
                      <a:endParaRPr lang="zh-CN" altLang="en-US" sz="2400" b="1" dirty="0">
                        <a:solidFill>
                          <a:srgbClr val="000000"/>
                        </a:solidFill>
                        <a:uFillTx/>
                        <a:latin typeface="楷体" panose="02010609060101010101" pitchFamily="49" charset="-122"/>
                        <a:ea typeface="楷体" panose="02010609060101010101" pitchFamily="49" charset="-122"/>
                        <a:sym typeface="方正清刻本悦宋简体" panose="02000000000000000000" pitchFamily="2" charset="-122"/>
                      </a:endParaRPr>
                    </a:p>
                    <a:p>
                      <a:pPr algn="l" eaLnBrk="1" hangingPunct="1">
                        <a:lnSpc>
                          <a:spcPct val="120000"/>
                        </a:lnSpc>
                        <a:buClrTx/>
                        <a:buSzTx/>
                        <a:buFontTx/>
                      </a:pPr>
                      <a:r>
                        <a:rPr lang="zh-CN" altLang="en-US" sz="2400" b="1" dirty="0">
                          <a:solidFill>
                            <a:srgbClr val="000000"/>
                          </a:solidFill>
                          <a:uFillTx/>
                          <a:latin typeface="楷体" panose="02010609060101010101" pitchFamily="49" charset="-122"/>
                          <a:ea typeface="楷体" panose="02010609060101010101" pitchFamily="49" charset="-122"/>
                          <a:sym typeface="方正清刻本悦宋简体" panose="02000000000000000000" pitchFamily="2" charset="-122"/>
                        </a:rPr>
                        <a:t>从地域看：由通商口岸、沿海城市向内地推进；</a:t>
                      </a:r>
                      <a:endParaRPr lang="zh-CN" altLang="en-US" sz="2400" b="1" dirty="0">
                        <a:solidFill>
                          <a:srgbClr val="000000"/>
                        </a:solidFill>
                        <a:uFillTx/>
                        <a:latin typeface="楷体" panose="02010609060101010101" pitchFamily="49" charset="-122"/>
                        <a:ea typeface="楷体" panose="02010609060101010101" pitchFamily="49" charset="-122"/>
                        <a:sym typeface="方正清刻本悦宋简体" panose="02000000000000000000" pitchFamily="2" charset="-122"/>
                      </a:endParaRPr>
                    </a:p>
                    <a:p>
                      <a:pPr algn="l" eaLnBrk="1" hangingPunct="1">
                        <a:lnSpc>
                          <a:spcPct val="120000"/>
                        </a:lnSpc>
                        <a:buClrTx/>
                        <a:buSzTx/>
                        <a:buFontTx/>
                      </a:pPr>
                      <a:r>
                        <a:rPr lang="zh-CN" altLang="en-US" sz="2400" b="1" dirty="0">
                          <a:solidFill>
                            <a:srgbClr val="000000"/>
                          </a:solidFill>
                          <a:uFillTx/>
                          <a:latin typeface="楷体" panose="02010609060101010101" pitchFamily="49" charset="-122"/>
                          <a:ea typeface="楷体" panose="02010609060101010101" pitchFamily="49" charset="-122"/>
                          <a:sym typeface="方正清刻本悦宋简体" panose="02000000000000000000" pitchFamily="2" charset="-122"/>
                        </a:rPr>
                        <a:t>从实质看：是东西方文化碰撞，中西合璧，新旧并存，两半烙印</a:t>
                      </a:r>
                      <a:endParaRPr lang="zh-CN" altLang="en-US" sz="2400" b="1" dirty="0">
                        <a:solidFill>
                          <a:srgbClr val="000000"/>
                        </a:solidFill>
                        <a:uFillTx/>
                        <a:latin typeface="楷体" panose="02010609060101010101" pitchFamily="49" charset="-122"/>
                        <a:ea typeface="楷体" panose="02010609060101010101" pitchFamily="49" charset="-122"/>
                        <a:sym typeface="方正清刻本悦宋简体" panose="02000000000000000000" pitchFamily="2" charset="-122"/>
                      </a:endParaRPr>
                    </a:p>
                  </a:txBody>
                  <a:tcPr>
                    <a:lnL w="9525"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ysDash"/>
                      <a:round/>
                      <a:headEnd type="none" w="med" len="med"/>
                      <a:tailEnd type="none" w="med" len="med"/>
                    </a:lnT>
                    <a:lnB w="9525" cap="flat" cmpd="sng" algn="ctr">
                      <a:solidFill>
                        <a:srgbClr val="000000"/>
                      </a:solidFill>
                      <a:prstDash val="sysDash"/>
                      <a:round/>
                      <a:headEnd type="none" w="med" len="med"/>
                      <a:tailEnd type="none" w="med" len="med"/>
                    </a:lnB>
                    <a:noFill/>
                  </a:tcPr>
                </a:tc>
              </a:tr>
              <a:tr h="1699260">
                <a:tc>
                  <a:txBody>
                    <a:bodyPr/>
                    <a:p>
                      <a:pPr algn="ctr">
                        <a:lnSpc>
                          <a:spcPct val="120000"/>
                        </a:lnSpc>
                        <a:buClrTx/>
                        <a:buSzTx/>
                        <a:buFontTx/>
                        <a:buNone/>
                      </a:pPr>
                      <a:r>
                        <a:rPr lang="zh-CN" altLang="en-US" sz="2400" b="1" dirty="0">
                          <a:solidFill>
                            <a:srgbClr val="000000"/>
                          </a:solidFill>
                          <a:latin typeface="方正清刻本悦宋简体" panose="02000000000000000000" pitchFamily="2" charset="-122"/>
                          <a:ea typeface="方正清刻本悦宋简体" panose="02000000000000000000" pitchFamily="2" charset="-122"/>
                          <a:sym typeface="Arial" panose="020B0604020202020204"/>
                        </a:rPr>
                        <a:t>影响</a:t>
                      </a:r>
                      <a:endParaRPr lang="zh-CN" altLang="en-US" sz="2400" b="1" dirty="0">
                        <a:solidFill>
                          <a:srgbClr val="000000"/>
                        </a:solidFill>
                        <a:latin typeface="方正清刻本悦宋简体" panose="02000000000000000000" pitchFamily="2" charset="-122"/>
                        <a:ea typeface="方正清刻本悦宋简体" panose="02000000000000000000" pitchFamily="2" charset="-122"/>
                        <a:sym typeface="Arial" panose="020B0604020202020204"/>
                      </a:endParaRPr>
                    </a:p>
                  </a:txBody>
                  <a:tcPr anchor="ctr">
                    <a:lnL w="12700" cap="flat" cmpd="sng" algn="ctr">
                      <a:solidFill>
                        <a:srgbClr val="000000"/>
                      </a:solidFill>
                      <a:prstDash val="solid"/>
                      <a:round/>
                      <a:headEnd type="none" w="med" len="med"/>
                      <a:tailEnd type="none" w="med" len="med"/>
                    </a:lnL>
                    <a:lnR w="9525" cap="flat" cmpd="sng" algn="ctr">
                      <a:solidFill>
                        <a:srgbClr val="000000"/>
                      </a:solidFill>
                      <a:prstDash val="sysDash"/>
                      <a:round/>
                      <a:headEnd type="none" w="med" len="med"/>
                      <a:tailEnd type="none" w="med" len="med"/>
                    </a:lnR>
                    <a:lnT w="9525" cap="flat" cmpd="sng" algn="ctr">
                      <a:solidFill>
                        <a:srgbClr val="000000"/>
                      </a:solidFill>
                      <a:prstDash val="sysDash"/>
                      <a:round/>
                      <a:headEnd type="none" w="med" len="med"/>
                      <a:tailEnd type="none" w="med" len="med"/>
                    </a:lnT>
                    <a:lnB w="12700" cap="flat" cmpd="sng" algn="ctr">
                      <a:solidFill>
                        <a:srgbClr val="000000"/>
                      </a:solidFill>
                      <a:prstDash val="solid"/>
                      <a:round/>
                      <a:headEnd type="none" w="med" len="med"/>
                      <a:tailEnd type="none" w="med" len="med"/>
                    </a:lnB>
                    <a:solidFill>
                      <a:srgbClr val="FFFFFF">
                        <a:lumMod val="95000"/>
                      </a:srgbClr>
                    </a:solidFill>
                  </a:tcPr>
                </a:tc>
                <a:tc>
                  <a:txBody>
                    <a:bodyPr/>
                    <a:p>
                      <a:pPr algn="l">
                        <a:lnSpc>
                          <a:spcPct val="120000"/>
                        </a:lnSpc>
                        <a:buClrTx/>
                        <a:buSzTx/>
                        <a:buNone/>
                      </a:pPr>
                      <a:r>
                        <a:rPr lang="zh-CN" altLang="en-US" sz="2400" b="1" kern="0" dirty="0">
                          <a:solidFill>
                            <a:srgbClr val="000000"/>
                          </a:solidFill>
                          <a:latin typeface="楷体" panose="02010609060101010101" pitchFamily="49" charset="-122"/>
                          <a:ea typeface="楷体" panose="02010609060101010101" pitchFamily="49" charset="-122"/>
                          <a:cs typeface="Times New Roman" panose="02020603050405020304" pitchFamily="18" charset="0"/>
                          <a:sym typeface="方正清刻本悦宋简体" panose="02000000000000000000" pitchFamily="2" charset="-122"/>
                        </a:rPr>
                        <a:t>由传统走向现代、由农业文明走向工业文明：</a:t>
                      </a:r>
                      <a:endParaRPr lang="zh-CN" altLang="en-US" sz="2400" b="1" kern="0" dirty="0">
                        <a:solidFill>
                          <a:srgbClr val="000000"/>
                        </a:solidFill>
                        <a:latin typeface="楷体" panose="02010609060101010101" pitchFamily="49" charset="-122"/>
                        <a:ea typeface="楷体" panose="02010609060101010101" pitchFamily="49" charset="-122"/>
                        <a:cs typeface="Times New Roman" panose="02020603050405020304" pitchFamily="18" charset="0"/>
                        <a:sym typeface="方正清刻本悦宋简体" panose="02000000000000000000" pitchFamily="2" charset="-122"/>
                      </a:endParaRPr>
                    </a:p>
                    <a:p>
                      <a:pPr algn="l">
                        <a:lnSpc>
                          <a:spcPct val="120000"/>
                        </a:lnSpc>
                        <a:buClrTx/>
                        <a:buSzTx/>
                        <a:buNone/>
                      </a:pPr>
                      <a:r>
                        <a:rPr lang="zh-CN" altLang="en-US" sz="2400" b="1" dirty="0">
                          <a:solidFill>
                            <a:srgbClr val="000000"/>
                          </a:solidFill>
                          <a:latin typeface="楷体" panose="02010609060101010101" pitchFamily="49" charset="-122"/>
                          <a:ea typeface="楷体" panose="02010609060101010101" pitchFamily="49" charset="-122"/>
                          <a:sym typeface="方正清刻本悦宋简体" panose="02000000000000000000" pitchFamily="2" charset="-122"/>
                        </a:rPr>
                        <a:t>经济</a:t>
                      </a:r>
                      <a:r>
                        <a:rPr lang="en-US" altLang="zh-CN" sz="2400" b="1" dirty="0">
                          <a:solidFill>
                            <a:srgbClr val="000000"/>
                          </a:solidFill>
                          <a:latin typeface="楷体" panose="02010609060101010101" pitchFamily="49" charset="-122"/>
                          <a:ea typeface="楷体" panose="02010609060101010101" pitchFamily="49" charset="-122"/>
                          <a:sym typeface="方正清刻本悦宋简体" panose="02000000000000000000" pitchFamily="2" charset="-122"/>
                        </a:rPr>
                        <a:t>——</a:t>
                      </a:r>
                      <a:r>
                        <a:rPr lang="zh-CN" altLang="en-US" sz="2400" b="1" dirty="0">
                          <a:solidFill>
                            <a:srgbClr val="000000"/>
                          </a:solidFill>
                          <a:latin typeface="楷体" panose="02010609060101010101" pitchFamily="49" charset="-122"/>
                          <a:ea typeface="楷体" panose="02010609060101010101" pitchFamily="49" charset="-122"/>
                          <a:sym typeface="方正清刻本悦宋简体" panose="02000000000000000000" pitchFamily="2" charset="-122"/>
                        </a:rPr>
                        <a:t>推动了工业化进程；</a:t>
                      </a:r>
                      <a:endParaRPr lang="zh-CN" altLang="en-US" sz="2400" b="1" dirty="0">
                        <a:solidFill>
                          <a:srgbClr val="000000"/>
                        </a:solidFill>
                        <a:latin typeface="楷体" panose="02010609060101010101" pitchFamily="49" charset="-122"/>
                        <a:ea typeface="楷体" panose="02010609060101010101" pitchFamily="49" charset="-122"/>
                      </a:endParaRPr>
                    </a:p>
                    <a:p>
                      <a:pPr algn="l">
                        <a:lnSpc>
                          <a:spcPct val="120000"/>
                        </a:lnSpc>
                        <a:buClrTx/>
                        <a:buSzTx/>
                        <a:buNone/>
                      </a:pPr>
                      <a:r>
                        <a:rPr lang="zh-CN" altLang="en-US" sz="2400" b="1" dirty="0">
                          <a:solidFill>
                            <a:srgbClr val="000000"/>
                          </a:solidFill>
                          <a:latin typeface="楷体" panose="02010609060101010101" pitchFamily="49" charset="-122"/>
                          <a:ea typeface="楷体" panose="02010609060101010101" pitchFamily="49" charset="-122"/>
                          <a:sym typeface="方正清刻本悦宋简体" panose="02000000000000000000" pitchFamily="2" charset="-122"/>
                        </a:rPr>
                        <a:t>政治</a:t>
                      </a:r>
                      <a:r>
                        <a:rPr lang="en-US" altLang="zh-CN" sz="2400" b="1" dirty="0">
                          <a:solidFill>
                            <a:srgbClr val="000000"/>
                          </a:solidFill>
                          <a:latin typeface="楷体" panose="02010609060101010101" pitchFamily="49" charset="-122"/>
                          <a:ea typeface="楷体" panose="02010609060101010101" pitchFamily="49" charset="-122"/>
                          <a:sym typeface="方正清刻本悦宋简体" panose="02000000000000000000" pitchFamily="2" charset="-122"/>
                        </a:rPr>
                        <a:t>——</a:t>
                      </a:r>
                      <a:r>
                        <a:rPr lang="zh-CN" altLang="en-US" sz="2400" b="1" dirty="0">
                          <a:solidFill>
                            <a:srgbClr val="000000"/>
                          </a:solidFill>
                          <a:latin typeface="楷体" panose="02010609060101010101" pitchFamily="49" charset="-122"/>
                          <a:ea typeface="楷体" panose="02010609060101010101" pitchFamily="49" charset="-122"/>
                          <a:sym typeface="方正清刻本悦宋简体" panose="02000000000000000000" pitchFamily="2" charset="-122"/>
                        </a:rPr>
                        <a:t>反专制，促民主</a:t>
                      </a:r>
                      <a:r>
                        <a:rPr lang="en-US" altLang="zh-CN" sz="2400" b="1" dirty="0">
                          <a:solidFill>
                            <a:srgbClr val="000000"/>
                          </a:solidFill>
                          <a:latin typeface="楷体" panose="02010609060101010101" pitchFamily="49" charset="-122"/>
                          <a:ea typeface="楷体" panose="02010609060101010101" pitchFamily="49" charset="-122"/>
                          <a:sym typeface="方正清刻本悦宋简体" panose="02000000000000000000" pitchFamily="2" charset="-122"/>
                        </a:rPr>
                        <a:t>;</a:t>
                      </a:r>
                      <a:endParaRPr lang="en-US" altLang="zh-CN" sz="2400" b="1" dirty="0">
                        <a:solidFill>
                          <a:srgbClr val="000000"/>
                        </a:solidFill>
                        <a:latin typeface="楷体" panose="02010609060101010101" pitchFamily="49" charset="-122"/>
                        <a:ea typeface="楷体" panose="02010609060101010101" pitchFamily="49" charset="-122"/>
                        <a:sym typeface="方正清刻本悦宋简体" panose="02000000000000000000" pitchFamily="2" charset="-122"/>
                      </a:endParaRPr>
                    </a:p>
                    <a:p>
                      <a:pPr algn="l">
                        <a:lnSpc>
                          <a:spcPct val="120000"/>
                        </a:lnSpc>
                        <a:buClrTx/>
                        <a:buSzTx/>
                        <a:buNone/>
                      </a:pPr>
                      <a:r>
                        <a:rPr lang="zh-CN" altLang="en-US" sz="2400" b="1" dirty="0">
                          <a:solidFill>
                            <a:srgbClr val="000000"/>
                          </a:solidFill>
                          <a:latin typeface="楷体" panose="02010609060101010101" pitchFamily="49" charset="-122"/>
                          <a:ea typeface="楷体" panose="02010609060101010101" pitchFamily="49" charset="-122"/>
                          <a:sym typeface="方正清刻本悦宋简体" panose="02000000000000000000" pitchFamily="2" charset="-122"/>
                        </a:rPr>
                        <a:t>思想</a:t>
                      </a:r>
                      <a:r>
                        <a:rPr lang="en-US" altLang="zh-CN" sz="2400" b="1" dirty="0">
                          <a:solidFill>
                            <a:srgbClr val="000000"/>
                          </a:solidFill>
                          <a:latin typeface="楷体" panose="02010609060101010101" pitchFamily="49" charset="-122"/>
                          <a:ea typeface="楷体" panose="02010609060101010101" pitchFamily="49" charset="-122"/>
                          <a:sym typeface="方正清刻本悦宋简体" panose="02000000000000000000" pitchFamily="2" charset="-122"/>
                        </a:rPr>
                        <a:t>——</a:t>
                      </a:r>
                      <a:r>
                        <a:rPr lang="zh-CN" altLang="en-US" sz="2400" b="1" dirty="0">
                          <a:solidFill>
                            <a:srgbClr val="000000"/>
                          </a:solidFill>
                          <a:latin typeface="楷体" panose="02010609060101010101" pitchFamily="49" charset="-122"/>
                          <a:ea typeface="楷体" panose="02010609060101010101" pitchFamily="49" charset="-122"/>
                          <a:sym typeface="方正清刻本悦宋简体" panose="02000000000000000000" pitchFamily="2" charset="-122"/>
                        </a:rPr>
                        <a:t>冲击专制束缚，顺应时代潮流。</a:t>
                      </a:r>
                      <a:endParaRPr lang="zh-CN" altLang="en-US" sz="2400" b="1" dirty="0">
                        <a:solidFill>
                          <a:srgbClr val="000000"/>
                        </a:solidFill>
                        <a:uFillTx/>
                        <a:latin typeface="楷体" panose="02010609060101010101" pitchFamily="49" charset="-122"/>
                        <a:ea typeface="楷体" panose="02010609060101010101" pitchFamily="49" charset="-122"/>
                        <a:sym typeface="方正清刻本悦宋简体" panose="02000000000000000000" pitchFamily="2" charset="-122"/>
                      </a:endParaRPr>
                    </a:p>
                  </a:txBody>
                  <a:tcPr>
                    <a:lnL w="9525"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ysDash"/>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638175" y="804545"/>
            <a:ext cx="11104245" cy="460375"/>
          </a:xfrm>
          <a:prstGeom prst="rect">
            <a:avLst/>
          </a:prstGeom>
        </p:spPr>
        <p:txBody>
          <a:bodyPr wrap="square">
            <a:spAutoFit/>
          </a:bodyPr>
          <a:p>
            <a:pPr marL="342900" indent="-342900" algn="l">
              <a:buFont typeface="Wingdings" panose="05000000000000000000" charset="0"/>
              <a:buChar char="p"/>
            </a:pP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rPr>
              <a:t>从唯物史观角度</a:t>
            </a:r>
            <a:r>
              <a:rPr lang="en-US" altLang="zh-CN" sz="2400" b="1" spc="150" dirty="0">
                <a:solidFill>
                  <a:srgbClr val="C00000"/>
                </a:solidFill>
                <a:latin typeface="微软雅黑" panose="020B0503020204020204" charset="-122"/>
                <a:ea typeface="微软雅黑" panose="020B0503020204020204" charset="-122"/>
              </a:rPr>
              <a:t>,</a:t>
            </a:r>
            <a:r>
              <a:rPr lang="zh-CN" altLang="en-US" sz="2400" b="1" spc="150" dirty="0">
                <a:solidFill>
                  <a:srgbClr val="C00000"/>
                </a:solidFill>
                <a:latin typeface="微软雅黑" panose="020B0503020204020204" charset="-122"/>
                <a:ea typeface="微软雅黑" panose="020B0503020204020204" charset="-122"/>
              </a:rPr>
              <a:t>认识列强侵略对近代中国社会的影响</a:t>
            </a:r>
            <a:endParaRPr lang="en-US" altLang="zh-CN" sz="2400" b="1" spc="150" dirty="0">
              <a:solidFill>
                <a:srgbClr val="C00000"/>
              </a:solidFill>
              <a:latin typeface="微软雅黑" panose="020B0503020204020204" charset="-122"/>
              <a:ea typeface="微软雅黑" panose="020B0503020204020204" charset="-122"/>
            </a:endParaRPr>
          </a:p>
        </p:txBody>
      </p:sp>
      <p:graphicFrame>
        <p:nvGraphicFramePr>
          <p:cNvPr id="4"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08080"/>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12" name="文本框 11"/>
          <p:cNvSpPr txBox="1"/>
          <p:nvPr/>
        </p:nvSpPr>
        <p:spPr>
          <a:xfrm>
            <a:off x="273685" y="1264920"/>
            <a:ext cx="11643995" cy="6000750"/>
          </a:xfrm>
          <a:prstGeom prst="rect">
            <a:avLst/>
          </a:prstGeom>
          <a:noFill/>
        </p:spPr>
        <p:txBody>
          <a:bodyPr wrap="square" rtlCol="0" anchor="t">
            <a:spAutoFit/>
          </a:bodyPr>
          <a:p>
            <a:pPr marL="342900" indent="-342900">
              <a:buFont typeface="Wingdings" panose="05000000000000000000" charset="0"/>
              <a:buChar char="Ø"/>
            </a:pPr>
            <a:r>
              <a:rPr lang="zh-CN" altLang="en-US" sz="2400">
                <a:solidFill>
                  <a:sysClr val="windowText" lastClr="000000"/>
                </a:solidFill>
                <a:highlight>
                  <a:srgbClr val="FFFF00"/>
                </a:highlight>
                <a:latin typeface="华文中宋" panose="02010600040101010101" pitchFamily="2" charset="-122"/>
                <a:ea typeface="华文中宋" panose="02010600040101010101" pitchFamily="2" charset="-122"/>
                <a:cs typeface="+mn-ea"/>
                <a:sym typeface="+mn-ea"/>
              </a:rPr>
              <a:t>政治层面</a:t>
            </a:r>
            <a:r>
              <a:rPr lang="zh-CN" altLang="en-US" sz="2400">
                <a:solidFill>
                  <a:sysClr val="windowText" lastClr="000000"/>
                </a:solidFill>
                <a:latin typeface="华文中宋" panose="02010600040101010101" pitchFamily="2" charset="-122"/>
                <a:ea typeface="华文中宋" panose="02010600040101010101" pitchFamily="2" charset="-122"/>
                <a:cs typeface="+mn-ea"/>
                <a:sym typeface="+mn-ea"/>
              </a:rPr>
              <a:t>，列强侵华改变中国社会性质，从而改变中国革命性质和革命任务，中国进入反帝反封的旧民主主义革命阶段；为了救亡图存，开始逐渐学习西方的政治制度。</a:t>
            </a:r>
            <a:endParaRPr lang="zh-CN" altLang="en-US" sz="2400">
              <a:latin typeface="华文中宋" panose="02010600040101010101" pitchFamily="2" charset="-122"/>
              <a:ea typeface="华文中宋" panose="02010600040101010101" pitchFamily="2" charset="-122"/>
            </a:endParaRPr>
          </a:p>
          <a:p>
            <a:pPr marL="342900" indent="-342900">
              <a:buFont typeface="Wingdings" panose="05000000000000000000" charset="0"/>
              <a:buChar char="Ø"/>
            </a:pPr>
            <a:r>
              <a:rPr lang="zh-CN" altLang="en-US" sz="2400">
                <a:solidFill>
                  <a:sysClr val="windowText" lastClr="000000"/>
                </a:solidFill>
                <a:highlight>
                  <a:srgbClr val="FFFF00"/>
                </a:highlight>
                <a:latin typeface="华文中宋" panose="02010600040101010101" pitchFamily="2" charset="-122"/>
                <a:ea typeface="华文中宋" panose="02010600040101010101" pitchFamily="2" charset="-122"/>
                <a:cs typeface="+mn-ea"/>
                <a:sym typeface="+mn-ea"/>
              </a:rPr>
              <a:t>经济上</a:t>
            </a:r>
            <a:r>
              <a:rPr lang="zh-CN" altLang="en-US" sz="2400">
                <a:solidFill>
                  <a:sysClr val="windowText" lastClr="000000"/>
                </a:solidFill>
                <a:latin typeface="华文中宋" panose="02010600040101010101" pitchFamily="2" charset="-122"/>
                <a:ea typeface="华文中宋" panose="02010600040101010101" pitchFamily="2" charset="-122"/>
                <a:cs typeface="+mn-ea"/>
                <a:sym typeface="+mn-ea"/>
              </a:rPr>
              <a:t>，外国资本主义入侵，自然经济开始解体，机器生产出现并扩展，生产方式巨变，洋务运动开展，开启中国近代化进程，改变了中国经济结构，也推动政府经济政策的转变；同时，中国被卷入资本主义世界市场，与世界联系愈发紧密。</a:t>
            </a:r>
            <a:endParaRPr lang="zh-CN" altLang="en-US" sz="2400">
              <a:latin typeface="华文中宋" panose="02010600040101010101" pitchFamily="2" charset="-122"/>
              <a:ea typeface="华文中宋" panose="02010600040101010101" pitchFamily="2" charset="-122"/>
            </a:endParaRPr>
          </a:p>
          <a:p>
            <a:pPr marL="342900" indent="-342900">
              <a:buFont typeface="Wingdings" panose="05000000000000000000" charset="0"/>
              <a:buChar char="Ø"/>
            </a:pPr>
            <a:r>
              <a:rPr lang="zh-CN" altLang="en-US" sz="2400">
                <a:solidFill>
                  <a:sysClr val="windowText" lastClr="000000"/>
                </a:solidFill>
                <a:highlight>
                  <a:srgbClr val="FFFF00"/>
                </a:highlight>
                <a:latin typeface="华文中宋" panose="02010600040101010101" pitchFamily="2" charset="-122"/>
                <a:ea typeface="华文中宋" panose="02010600040101010101" pitchFamily="2" charset="-122"/>
                <a:cs typeface="+mn-ea"/>
                <a:sym typeface="+mn-ea"/>
              </a:rPr>
              <a:t>思想上</a:t>
            </a:r>
            <a:r>
              <a:rPr lang="zh-CN" altLang="en-US" sz="2400">
                <a:solidFill>
                  <a:sysClr val="windowText" lastClr="000000"/>
                </a:solidFill>
                <a:latin typeface="华文中宋" panose="02010600040101010101" pitchFamily="2" charset="-122"/>
                <a:ea typeface="华文中宋" panose="02010600040101010101" pitchFamily="2" charset="-122"/>
                <a:cs typeface="+mn-ea"/>
                <a:sym typeface="+mn-ea"/>
              </a:rPr>
              <a:t>，由天朝上国、妄自尊大思想逐渐向近代民族主义转变，夷夏观、本末观逐渐发生变化，儒家思想受到愈发严重的冲击，西方思想得到越来越多学者的重视和传播。</a:t>
            </a:r>
            <a:endParaRPr lang="zh-CN" altLang="en-US" sz="2400">
              <a:latin typeface="华文中宋" panose="02010600040101010101" pitchFamily="2" charset="-122"/>
              <a:ea typeface="华文中宋" panose="02010600040101010101" pitchFamily="2" charset="-122"/>
            </a:endParaRPr>
          </a:p>
          <a:p>
            <a:pPr marL="342900" indent="-342900">
              <a:buFont typeface="Wingdings" panose="05000000000000000000" charset="0"/>
              <a:buChar char="Ø"/>
            </a:pPr>
            <a:r>
              <a:rPr lang="zh-CN" altLang="en-US" sz="2400">
                <a:solidFill>
                  <a:sysClr val="windowText" lastClr="000000"/>
                </a:solidFill>
                <a:highlight>
                  <a:srgbClr val="FFFF00"/>
                </a:highlight>
                <a:latin typeface="华文中宋" panose="02010600040101010101" pitchFamily="2" charset="-122"/>
                <a:ea typeface="华文中宋" panose="02010600040101010101" pitchFamily="2" charset="-122"/>
                <a:cs typeface="+mn-ea"/>
                <a:sym typeface="+mn-ea"/>
              </a:rPr>
              <a:t>外交上</a:t>
            </a:r>
            <a:r>
              <a:rPr lang="zh-CN" altLang="en-US" sz="2400">
                <a:solidFill>
                  <a:sysClr val="windowText" lastClr="000000"/>
                </a:solidFill>
                <a:latin typeface="华文中宋" panose="02010600040101010101" pitchFamily="2" charset="-122"/>
                <a:ea typeface="华文中宋" panose="02010600040101010101" pitchFamily="2" charset="-122"/>
                <a:cs typeface="+mn-ea"/>
                <a:sym typeface="+mn-ea"/>
              </a:rPr>
              <a:t>，中国被迫转向开放，闭关自守政策破产，理藩外交和朝贡贸易体制逐渐破产，不平等条约体系逐渐形成，在内外交困下，中国由游离在国际外交体制外，到逐渐与国际外交体系接轨，开始艰难的近代化进程。</a:t>
            </a:r>
            <a:endParaRPr lang="zh-CN" altLang="en-US" sz="2400">
              <a:solidFill>
                <a:sysClr val="windowText" lastClr="000000"/>
              </a:solidFill>
              <a:latin typeface="华文中宋" panose="02010600040101010101" pitchFamily="2" charset="-122"/>
              <a:ea typeface="华文中宋" panose="02010600040101010101" pitchFamily="2" charset="-122"/>
              <a:cs typeface="+mn-ea"/>
              <a:sym typeface="+mn-ea"/>
            </a:endParaRPr>
          </a:p>
          <a:p>
            <a:pPr marL="342900" indent="-342900">
              <a:buFont typeface="Wingdings" panose="05000000000000000000" charset="0"/>
              <a:buChar char="Ø"/>
            </a:pPr>
            <a:r>
              <a:rPr lang="zh-CN" altLang="en-US" sz="2400">
                <a:highlight>
                  <a:srgbClr val="FFFF00"/>
                </a:highlight>
                <a:latin typeface="华文中宋" panose="02010600040101010101" pitchFamily="2" charset="-122"/>
                <a:ea typeface="华文中宋" panose="02010600040101010101" pitchFamily="2" charset="-122"/>
              </a:rPr>
              <a:t>社会生活上</a:t>
            </a:r>
            <a:r>
              <a:rPr lang="zh-CN" altLang="en-US" sz="2400">
                <a:latin typeface="华文中宋" panose="02010600040101010101" pitchFamily="2" charset="-122"/>
                <a:ea typeface="华文中宋" panose="02010600040101010101" pitchFamily="2" charset="-122"/>
              </a:rPr>
              <a:t>，列强入侵的同时客观上传入了新的生活方式，推动近现代生活的变迁</a:t>
            </a:r>
            <a:endParaRPr lang="zh-CN" altLang="en-US" sz="2400">
              <a:latin typeface="华文中宋" panose="02010600040101010101" pitchFamily="2" charset="-122"/>
              <a:ea typeface="华文中宋" panose="02010600040101010101" pitchFamily="2" charset="-122"/>
            </a:endParaRPr>
          </a:p>
          <a:p>
            <a:pPr marL="342900" indent="-342900">
              <a:buFont typeface="Wingdings" panose="05000000000000000000" charset="0"/>
              <a:buChar char="Ø"/>
            </a:pPr>
            <a:endParaRPr lang="zh-CN" altLang="en-US" sz="2400">
              <a:latin typeface="华文中宋" panose="02010600040101010101" pitchFamily="2" charset="-122"/>
              <a:ea typeface="华文中宋" panose="02010600040101010101" pitchFamily="2" charset="-122"/>
            </a:endParaRPr>
          </a:p>
          <a:p>
            <a:pPr marL="342900" indent="-342900">
              <a:buFont typeface="Wingdings" panose="05000000000000000000" charset="0"/>
              <a:buChar char="Ø"/>
            </a:pPr>
            <a:endParaRPr lang="en-US" altLang="zh-CN" sz="2400">
              <a:latin typeface="华文中宋" panose="02010600040101010101" pitchFamily="2" charset="-122"/>
              <a:ea typeface="华文中宋" panose="02010600040101010101" pitchFamily="2" charset="-122"/>
            </a:endParaRPr>
          </a:p>
          <a:p>
            <a:endParaRPr lang="en-US" altLang="zh-CN" sz="240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4"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bl>
          </a:graphicData>
        </a:graphic>
      </p:graphicFrame>
      <p:sp>
        <p:nvSpPr>
          <p:cNvPr id="4" name="文本框 3"/>
          <p:cNvSpPr txBox="1"/>
          <p:nvPr/>
        </p:nvSpPr>
        <p:spPr>
          <a:xfrm>
            <a:off x="322580" y="1031875"/>
            <a:ext cx="11525250" cy="5323205"/>
          </a:xfrm>
          <a:prstGeom prst="rect">
            <a:avLst/>
          </a:prstGeom>
        </p:spPr>
        <p:txBody>
          <a:bodyPr wrap="square">
            <a:spAutoFit/>
          </a:bodyPr>
          <a:p>
            <a:pPr marL="7620" indent="6350" algn="l" defTabSz="266700" eaLnBrk="0" fontAlgn="base">
              <a:lnSpc>
                <a:spcPts val="2000"/>
              </a:lnSpc>
              <a:spcBef>
                <a:spcPts val="400"/>
              </a:spcBef>
              <a:spcAft>
                <a:spcPct val="0"/>
              </a:spcAft>
            </a:pPr>
            <a:r>
              <a:rPr lang="zh-CN" altLang="en-US" sz="2000" b="1">
                <a:solidFill>
                  <a:srgbClr val="000000"/>
                </a:solidFill>
                <a:latin typeface="新宋体" panose="02010609030101010101" charset="-122"/>
                <a:ea typeface="新宋体" panose="02010609030101010101" charset="-122"/>
                <a:cs typeface="新宋体" panose="02010609030101010101" charset="-122"/>
              </a:rPr>
              <a:t>（</a:t>
            </a:r>
            <a:r>
              <a:rPr lang="en-US" altLang="zh-CN" sz="2000" b="1">
                <a:solidFill>
                  <a:srgbClr val="000000"/>
                </a:solidFill>
                <a:latin typeface="新宋体" panose="02010609030101010101" charset="-122"/>
                <a:ea typeface="新宋体" panose="02010609030101010101" charset="-122"/>
                <a:cs typeface="新宋体" panose="02010609030101010101" charset="-122"/>
              </a:rPr>
              <a:t>2023·</a:t>
            </a:r>
            <a:r>
              <a:rPr lang="zh-CN" altLang="en-US" sz="2000" b="1">
                <a:solidFill>
                  <a:srgbClr val="000000"/>
                </a:solidFill>
                <a:latin typeface="新宋体" panose="02010609030101010101" charset="-122"/>
                <a:ea typeface="新宋体" panose="02010609030101010101" charset="-122"/>
                <a:cs typeface="新宋体" panose="02010609030101010101" charset="-122"/>
              </a:rPr>
              <a:t>湖南高考</a:t>
            </a:r>
            <a:r>
              <a:rPr lang="en-US" altLang="zh-CN" sz="2000" b="1">
                <a:solidFill>
                  <a:srgbClr val="000000"/>
                </a:solidFill>
                <a:latin typeface="新宋体" panose="02010609030101010101" charset="-122"/>
                <a:ea typeface="新宋体" panose="02010609030101010101" charset="-122"/>
                <a:cs typeface="新宋体" panose="02010609030101010101" charset="-122"/>
              </a:rPr>
              <a:t>·18</a:t>
            </a:r>
            <a:r>
              <a:rPr lang="zh-CN" altLang="en-US" sz="2000" b="1">
                <a:solidFill>
                  <a:srgbClr val="000000"/>
                </a:solidFill>
                <a:latin typeface="新宋体" panose="02010609030101010101" charset="-122"/>
                <a:ea typeface="新宋体" panose="02010609030101010101" charset="-122"/>
                <a:cs typeface="新宋体" panose="02010609030101010101" charset="-122"/>
              </a:rPr>
              <a:t>）阅读材料，完成下列要求。（</a:t>
            </a:r>
            <a:r>
              <a:rPr lang="en-US" altLang="zh-CN" sz="2000" b="1">
                <a:solidFill>
                  <a:srgbClr val="000000"/>
                </a:solidFill>
                <a:latin typeface="新宋体" panose="02010609030101010101" charset="-122"/>
                <a:ea typeface="新宋体" panose="02010609030101010101" charset="-122"/>
                <a:cs typeface="新宋体" panose="02010609030101010101" charset="-122"/>
              </a:rPr>
              <a:t>16 </a:t>
            </a:r>
            <a:r>
              <a:rPr lang="zh-CN" altLang="en-US" sz="2000" b="1">
                <a:solidFill>
                  <a:srgbClr val="000000"/>
                </a:solidFill>
                <a:latin typeface="新宋体" panose="02010609030101010101" charset="-122"/>
                <a:ea typeface="新宋体" panose="02010609030101010101" charset="-122"/>
                <a:cs typeface="新宋体" panose="02010609030101010101" charset="-122"/>
              </a:rPr>
              <a:t>分）</a:t>
            </a:r>
            <a:r>
              <a:rPr lang="en-US" altLang="zh-CN" sz="2000" b="1">
                <a:solidFill>
                  <a:srgbClr val="000000"/>
                </a:solidFill>
                <a:latin typeface="新宋体" panose="02010609030101010101" charset="-122"/>
                <a:ea typeface="新宋体" panose="02010609030101010101" charset="-122"/>
                <a:cs typeface="新宋体" panose="02010609030101010101" charset="-122"/>
              </a:rPr>
              <a:t> </a:t>
            </a:r>
            <a:endParaRPr lang="en-US" altLang="zh-CN" sz="2000" b="1">
              <a:solidFill>
                <a:srgbClr val="000000"/>
              </a:solidFill>
              <a:latin typeface="新宋体" panose="02010609030101010101" charset="-122"/>
              <a:ea typeface="新宋体" panose="02010609030101010101" charset="-122"/>
              <a:cs typeface="新宋体" panose="02010609030101010101" charset="-122"/>
            </a:endParaRPr>
          </a:p>
          <a:p>
            <a:pPr marL="7620" indent="6350" algn="l" defTabSz="266700" eaLnBrk="0" fontAlgn="base">
              <a:lnSpc>
                <a:spcPts val="2000"/>
              </a:lnSpc>
              <a:spcBef>
                <a:spcPts val="400"/>
              </a:spcBef>
              <a:spcAft>
                <a:spcPct val="0"/>
              </a:spcAft>
            </a:pPr>
            <a:r>
              <a:rPr lang="zh-CN" altLang="en-US" sz="2400" b="1">
                <a:solidFill>
                  <a:srgbClr val="000000"/>
                </a:solidFill>
                <a:latin typeface="新宋体" panose="02010609030101010101" charset="-122"/>
                <a:ea typeface="新宋体" panose="02010609030101010101" charset="-122"/>
                <a:cs typeface="新宋体" panose="02010609030101010101" charset="-122"/>
              </a:rPr>
              <a:t>材料</a:t>
            </a:r>
            <a:r>
              <a:rPr lang="en-US" altLang="zh-CN" sz="2000" b="1">
                <a:solidFill>
                  <a:srgbClr val="000000"/>
                </a:solidFill>
                <a:latin typeface="新宋体" panose="02010609030101010101" charset="-122"/>
                <a:ea typeface="新宋体" panose="02010609030101010101" charset="-122"/>
                <a:cs typeface="新宋体" panose="02010609030101010101" charset="-122"/>
              </a:rPr>
              <a:t> </a:t>
            </a:r>
            <a:r>
              <a:rPr lang="en-US" altLang="zh-CN" sz="2000">
                <a:solidFill>
                  <a:srgbClr val="000000"/>
                </a:solidFill>
                <a:latin typeface="楷体" panose="02010609060101010101" pitchFamily="49" charset="-122"/>
                <a:ea typeface="楷体" panose="02010609060101010101" pitchFamily="49" charset="-122"/>
              </a:rPr>
              <a:t>1919</a:t>
            </a:r>
            <a:r>
              <a:rPr lang="zh-CN" altLang="en-US" sz="2000">
                <a:solidFill>
                  <a:srgbClr val="000000"/>
                </a:solidFill>
                <a:latin typeface="楷体" panose="02010609060101010101" pitchFamily="49" charset="-122"/>
                <a:ea typeface="楷体" panose="02010609060101010101" pitchFamily="49" charset="-122"/>
              </a:rPr>
              <a:t>年</a:t>
            </a:r>
            <a:r>
              <a:rPr lang="en-US" altLang="zh-CN" sz="2000">
                <a:solidFill>
                  <a:srgbClr val="000000"/>
                </a:solidFill>
                <a:latin typeface="楷体" panose="02010609060101010101" pitchFamily="49" charset="-122"/>
                <a:ea typeface="楷体" panose="02010609060101010101" pitchFamily="49" charset="-122"/>
              </a:rPr>
              <a:t>12</a:t>
            </a:r>
            <a:r>
              <a:rPr lang="zh-CN" altLang="en-US" sz="2000">
                <a:solidFill>
                  <a:srgbClr val="000000"/>
                </a:solidFill>
                <a:latin typeface="楷体" panose="02010609060101010101" pitchFamily="49" charset="-122"/>
                <a:ea typeface="楷体" panose="02010609060101010101" pitchFamily="49" charset="-122"/>
              </a:rPr>
              <a:t>月，实业家穆藕初创办的上海厚生纱厂准备添雇工人千余名，其中</a:t>
            </a:r>
            <a:r>
              <a:rPr lang="en-US" altLang="zh-CN" sz="2000">
                <a:solidFill>
                  <a:srgbClr val="000000"/>
                </a:solidFill>
                <a:latin typeface="楷体" panose="02010609060101010101" pitchFamily="49" charset="-122"/>
                <a:ea typeface="楷体" panose="02010609060101010101" pitchFamily="49" charset="-122"/>
              </a:rPr>
              <a:t>50</a:t>
            </a:r>
            <a:r>
              <a:rPr lang="zh-CN" altLang="en-US" sz="2000">
                <a:solidFill>
                  <a:srgbClr val="000000"/>
                </a:solidFill>
                <a:latin typeface="楷体" panose="02010609060101010101" pitchFamily="49" charset="-122"/>
                <a:ea typeface="楷体" panose="02010609060101010101" pitchFamily="49" charset="-122"/>
              </a:rPr>
              <a:t>名女工计划在湖南招</a:t>
            </a:r>
            <a:r>
              <a:rPr lang="en-US" altLang="zh-CN" sz="2000">
                <a:solidFill>
                  <a:srgbClr val="000000"/>
                </a:solidFill>
                <a:latin typeface="楷体" panose="02010609060101010101" pitchFamily="49" charset="-122"/>
                <a:ea typeface="楷体" panose="02010609060101010101" pitchFamily="49" charset="-122"/>
              </a:rPr>
              <a:t> </a:t>
            </a:r>
            <a:r>
              <a:rPr lang="zh-CN" altLang="en-US" sz="2000">
                <a:solidFill>
                  <a:srgbClr val="000000"/>
                </a:solidFill>
                <a:latin typeface="楷体" panose="02010609060101010101" pitchFamily="49" charset="-122"/>
                <a:ea typeface="楷体" panose="02010609060101010101" pitchFamily="49" charset="-122"/>
              </a:rPr>
              <a:t>募。</a:t>
            </a:r>
            <a:r>
              <a:rPr lang="en-US" altLang="zh-CN" sz="2000">
                <a:solidFill>
                  <a:srgbClr val="000000"/>
                </a:solidFill>
                <a:latin typeface="楷体" panose="02010609060101010101" pitchFamily="49" charset="-122"/>
                <a:ea typeface="楷体" panose="02010609060101010101" pitchFamily="49" charset="-122"/>
              </a:rPr>
              <a:t>1920</a:t>
            </a:r>
            <a:r>
              <a:rPr lang="zh-CN" altLang="en-US" sz="2000">
                <a:solidFill>
                  <a:srgbClr val="000000"/>
                </a:solidFill>
                <a:latin typeface="楷体" panose="02010609060101010101" pitchFamily="49" charset="-122"/>
                <a:ea typeface="楷体" panose="02010609060101010101" pitchFamily="49" charset="-122"/>
              </a:rPr>
              <a:t>年</a:t>
            </a:r>
            <a:r>
              <a:rPr lang="en-US" altLang="zh-CN" sz="2000">
                <a:solidFill>
                  <a:srgbClr val="000000"/>
                </a:solidFill>
                <a:latin typeface="楷体" panose="02010609060101010101" pitchFamily="49" charset="-122"/>
                <a:ea typeface="楷体" panose="02010609060101010101" pitchFamily="49" charset="-122"/>
              </a:rPr>
              <a:t>1</a:t>
            </a:r>
            <a:r>
              <a:rPr lang="zh-CN" altLang="en-US" sz="2000">
                <a:solidFill>
                  <a:srgbClr val="000000"/>
                </a:solidFill>
                <a:latin typeface="楷体" panose="02010609060101010101" pitchFamily="49" charset="-122"/>
                <a:ea typeface="楷体" panose="02010609060101010101" pitchFamily="49" charset="-122"/>
              </a:rPr>
              <a:t>月，纱厂在湖南</a:t>
            </a:r>
            <a:r>
              <a:rPr lang="en-US" altLang="zh-CN" sz="2000">
                <a:solidFill>
                  <a:srgbClr val="000000"/>
                </a:solidFill>
                <a:latin typeface="楷体" panose="02010609060101010101" pitchFamily="49" charset="-122"/>
                <a:ea typeface="楷体" panose="02010609060101010101" pitchFamily="49" charset="-122"/>
              </a:rPr>
              <a:t>《</a:t>
            </a:r>
            <a:r>
              <a:rPr lang="zh-CN" altLang="en-US" sz="2000">
                <a:solidFill>
                  <a:srgbClr val="000000"/>
                </a:solidFill>
                <a:latin typeface="楷体" panose="02010609060101010101" pitchFamily="49" charset="-122"/>
                <a:ea typeface="楷体" panose="02010609060101010101" pitchFamily="49" charset="-122"/>
              </a:rPr>
              <a:t>大公报</a:t>
            </a:r>
            <a:r>
              <a:rPr lang="en-US" altLang="zh-CN" sz="2000">
                <a:solidFill>
                  <a:srgbClr val="000000"/>
                </a:solidFill>
                <a:latin typeface="楷体" panose="02010609060101010101" pitchFamily="49" charset="-122"/>
                <a:ea typeface="楷体" panose="02010609060101010101" pitchFamily="49" charset="-122"/>
              </a:rPr>
              <a:t>》</a:t>
            </a:r>
            <a:r>
              <a:rPr lang="zh-CN" altLang="en-US" sz="2000">
                <a:solidFill>
                  <a:srgbClr val="000000"/>
                </a:solidFill>
                <a:latin typeface="楷体" panose="02010609060101010101" pitchFamily="49" charset="-122"/>
                <a:ea typeface="楷体" panose="02010609060101010101" pitchFamily="49" charset="-122"/>
              </a:rPr>
              <a:t>等处刊登招工简章。与长沙同工种工人相比，该厂提供的待遇更为优厚，截止日未到，便有一百余人报名，最后</a:t>
            </a:r>
            <a:r>
              <a:rPr lang="en-US" altLang="zh-CN" sz="2000">
                <a:solidFill>
                  <a:srgbClr val="000000"/>
                </a:solidFill>
                <a:latin typeface="楷体" panose="02010609060101010101" pitchFamily="49" charset="-122"/>
                <a:ea typeface="楷体" panose="02010609060101010101" pitchFamily="49" charset="-122"/>
              </a:rPr>
              <a:t>64 </a:t>
            </a:r>
            <a:r>
              <a:rPr lang="zh-CN" altLang="en-US" sz="2000">
                <a:solidFill>
                  <a:srgbClr val="000000"/>
                </a:solidFill>
                <a:latin typeface="楷体" panose="02010609060101010101" pitchFamily="49" charset="-122"/>
                <a:ea typeface="楷体" panose="02010609060101010101" pitchFamily="49" charset="-122"/>
              </a:rPr>
              <a:t>人成行。</a:t>
            </a:r>
            <a:endParaRPr lang="zh-CN" altLang="en-US" sz="2000">
              <a:solidFill>
                <a:srgbClr val="000000"/>
              </a:solidFill>
              <a:latin typeface="楷体" panose="02010609060101010101" pitchFamily="49" charset="-122"/>
              <a:ea typeface="楷体" panose="02010609060101010101" pitchFamily="49" charset="-122"/>
            </a:endParaRPr>
          </a:p>
          <a:p>
            <a:pPr marL="7620" indent="268605" algn="just" defTabSz="266700" eaLnBrk="0" fontAlgn="base">
              <a:lnSpc>
                <a:spcPts val="2000"/>
              </a:lnSpc>
              <a:spcBef>
                <a:spcPct val="0"/>
              </a:spcBef>
              <a:spcAft>
                <a:spcPct val="0"/>
              </a:spcAft>
            </a:pPr>
            <a:r>
              <a:rPr lang="zh-CN" altLang="en-US" sz="2000">
                <a:solidFill>
                  <a:srgbClr val="000000"/>
                </a:solidFill>
                <a:latin typeface="楷体" panose="02010609060101010101" pitchFamily="49" charset="-122"/>
                <a:ea typeface="楷体" panose="02010609060101010101" pitchFamily="49" charset="-122"/>
              </a:rPr>
              <a:t>招工简章引起湖南知识分子高度关注。他们在报上质问，为什么从上海跑到长沙来招募女工？女工每日须工作</a:t>
            </a:r>
            <a:r>
              <a:rPr lang="en-US" altLang="zh-CN" sz="2000">
                <a:solidFill>
                  <a:srgbClr val="000000"/>
                </a:solidFill>
                <a:latin typeface="楷体" panose="02010609060101010101" pitchFamily="49" charset="-122"/>
                <a:ea typeface="楷体" panose="02010609060101010101" pitchFamily="49" charset="-122"/>
              </a:rPr>
              <a:t> 12 </a:t>
            </a:r>
            <a:r>
              <a:rPr lang="zh-CN" altLang="en-US" sz="2000">
                <a:solidFill>
                  <a:srgbClr val="000000"/>
                </a:solidFill>
                <a:latin typeface="楷体" panose="02010609060101010101" pitchFamily="49" charset="-122"/>
                <a:ea typeface="楷体" panose="02010609060101010101" pitchFamily="49" charset="-122"/>
              </a:rPr>
              <a:t>小时，最后能剩下多少自由支配的时间？</a:t>
            </a:r>
            <a:r>
              <a:rPr lang="en-US" altLang="zh-CN" sz="2000">
                <a:solidFill>
                  <a:srgbClr val="000000"/>
                </a:solidFill>
                <a:latin typeface="楷体" panose="02010609060101010101" pitchFamily="49" charset="-122"/>
                <a:ea typeface="楷体" panose="02010609060101010101" pitchFamily="49" charset="-122"/>
              </a:rPr>
              <a:t> </a:t>
            </a:r>
            <a:r>
              <a:rPr lang="zh-CN" altLang="en-US" sz="2000">
                <a:solidFill>
                  <a:srgbClr val="000000"/>
                </a:solidFill>
                <a:latin typeface="楷体" panose="02010609060101010101" pitchFamily="49" charset="-122"/>
                <a:ea typeface="楷体" panose="02010609060101010101" pitchFamily="49" charset="-122"/>
              </a:rPr>
              <a:t>日夜轮班怎么可能不损害身体健康？</a:t>
            </a:r>
            <a:r>
              <a:rPr lang="en-US" altLang="zh-CN" sz="2000">
                <a:solidFill>
                  <a:srgbClr val="000000"/>
                </a:solidFill>
                <a:latin typeface="楷体" panose="02010609060101010101" pitchFamily="49" charset="-122"/>
                <a:ea typeface="楷体" panose="02010609060101010101" pitchFamily="49" charset="-122"/>
              </a:rPr>
              <a:t> </a:t>
            </a:r>
            <a:r>
              <a:rPr lang="zh-CN" altLang="en-US" sz="2000">
                <a:solidFill>
                  <a:srgbClr val="000000"/>
                </a:solidFill>
                <a:latin typeface="楷体" panose="02010609060101010101" pitchFamily="49" charset="-122"/>
                <a:ea typeface="楷体" panose="02010609060101010101" pitchFamily="49" charset="-122"/>
              </a:rPr>
              <a:t>以上海的物价，</a:t>
            </a:r>
            <a:r>
              <a:rPr lang="en-US" altLang="zh-CN" sz="2000">
                <a:solidFill>
                  <a:srgbClr val="000000"/>
                </a:solidFill>
                <a:latin typeface="楷体" panose="02010609060101010101" pitchFamily="49" charset="-122"/>
                <a:ea typeface="楷体" panose="02010609060101010101" pitchFamily="49" charset="-122"/>
              </a:rPr>
              <a:t> </a:t>
            </a:r>
            <a:r>
              <a:rPr lang="zh-CN" altLang="en-US" sz="2000">
                <a:solidFill>
                  <a:srgbClr val="000000"/>
                </a:solidFill>
                <a:latin typeface="楷体" panose="02010609060101010101" pitchFamily="49" charset="-122"/>
                <a:ea typeface="楷体" panose="02010609060101010101" pitchFamily="49" charset="-122"/>
              </a:rPr>
              <a:t>每月</a:t>
            </a:r>
            <a:r>
              <a:rPr lang="en-US" altLang="zh-CN" sz="2000">
                <a:solidFill>
                  <a:srgbClr val="000000"/>
                </a:solidFill>
                <a:latin typeface="楷体" panose="02010609060101010101" pitchFamily="49" charset="-122"/>
                <a:ea typeface="楷体" panose="02010609060101010101" pitchFamily="49" charset="-122"/>
              </a:rPr>
              <a:t>8 </a:t>
            </a:r>
            <a:r>
              <a:rPr lang="zh-CN" altLang="en-US" sz="2000">
                <a:solidFill>
                  <a:srgbClr val="000000"/>
                </a:solidFill>
                <a:latin typeface="楷体" panose="02010609060101010101" pitchFamily="49" charset="-122"/>
                <a:ea typeface="楷体" panose="02010609060101010101" pitchFamily="49" charset="-122"/>
              </a:rPr>
              <a:t>元工资怎么够用？他们还认为，女工入厂要家长署名加铺保，三年契约，统统等于漠视自由人权。</a:t>
            </a:r>
            <a:endParaRPr lang="zh-CN" altLang="en-US" sz="2000">
              <a:solidFill>
                <a:srgbClr val="000000"/>
              </a:solidFill>
              <a:latin typeface="楷体" panose="02010609060101010101" pitchFamily="49" charset="-122"/>
              <a:ea typeface="楷体" panose="02010609060101010101" pitchFamily="49" charset="-122"/>
            </a:endParaRPr>
          </a:p>
          <a:p>
            <a:pPr marL="5715" indent="271145" algn="just" defTabSz="266700" eaLnBrk="0" fontAlgn="base">
              <a:lnSpc>
                <a:spcPts val="2000"/>
              </a:lnSpc>
              <a:spcBef>
                <a:spcPct val="0"/>
              </a:spcBef>
              <a:spcAft>
                <a:spcPct val="0"/>
              </a:spcAft>
            </a:pPr>
            <a:r>
              <a:rPr lang="zh-CN" altLang="en-US" sz="2000">
                <a:solidFill>
                  <a:srgbClr val="000000"/>
                </a:solidFill>
                <a:latin typeface="楷体" panose="02010609060101010101" pitchFamily="49" charset="-122"/>
                <a:ea typeface="楷体" panose="02010609060101010101" pitchFamily="49" charset="-122"/>
              </a:rPr>
              <a:t>对上述质疑，穆藕初刊文表示，厚生纱厂给湖南女工的工资中规中矩，对其工作环境已尽最大努力加</a:t>
            </a:r>
            <a:r>
              <a:rPr lang="en-US" altLang="zh-CN" sz="2000">
                <a:solidFill>
                  <a:srgbClr val="000000"/>
                </a:solidFill>
                <a:latin typeface="楷体" panose="02010609060101010101" pitchFamily="49" charset="-122"/>
                <a:ea typeface="楷体" panose="02010609060101010101" pitchFamily="49" charset="-122"/>
              </a:rPr>
              <a:t> </a:t>
            </a:r>
            <a:r>
              <a:rPr lang="zh-CN" altLang="en-US" sz="2000">
                <a:solidFill>
                  <a:srgbClr val="000000"/>
                </a:solidFill>
                <a:latin typeface="楷体" panose="02010609060101010101" pitchFamily="49" charset="-122"/>
                <a:ea typeface="楷体" panose="02010609060101010101" pitchFamily="49" charset="-122"/>
              </a:rPr>
              <a:t>以改善。他批评湖南知识分子不知道中西发展水平的巨大差距，不了解当下中国工人的教育程度、工作能力、职业道德尚弱于西方，不明白中国大多数社会阶层的生活水平还不及工人等。他讥讽这些知识分子以</a:t>
            </a:r>
            <a:r>
              <a:rPr lang="en-US" altLang="zh-CN" sz="2000">
                <a:solidFill>
                  <a:srgbClr val="000000"/>
                </a:solidFill>
                <a:latin typeface="楷体" panose="02010609060101010101" pitchFamily="49" charset="-122"/>
                <a:ea typeface="楷体" panose="02010609060101010101" pitchFamily="49" charset="-122"/>
              </a:rPr>
              <a:t> </a:t>
            </a:r>
            <a:r>
              <a:rPr lang="zh-CN" altLang="en-US" sz="2000">
                <a:solidFill>
                  <a:srgbClr val="000000"/>
                </a:solidFill>
                <a:latin typeface="楷体" panose="02010609060101010101" pitchFamily="49" charset="-122"/>
                <a:ea typeface="楷体" panose="02010609060101010101" pitchFamily="49" charset="-122"/>
              </a:rPr>
              <a:t>“泰西之糟粕”来拯救中国等于“自杀主义”。</a:t>
            </a:r>
            <a:endParaRPr lang="zh-CN" altLang="en-US" sz="2000">
              <a:solidFill>
                <a:srgbClr val="000000"/>
              </a:solidFill>
              <a:latin typeface="楷体" panose="02010609060101010101" pitchFamily="49" charset="-122"/>
              <a:ea typeface="楷体" panose="02010609060101010101" pitchFamily="49" charset="-122"/>
            </a:endParaRPr>
          </a:p>
          <a:p>
            <a:pPr marL="4445" indent="268605" algn="just" defTabSz="266700" eaLnBrk="0" fontAlgn="base">
              <a:lnSpc>
                <a:spcPts val="2000"/>
              </a:lnSpc>
              <a:spcBef>
                <a:spcPct val="0"/>
              </a:spcBef>
              <a:spcAft>
                <a:spcPct val="0"/>
              </a:spcAft>
            </a:pPr>
            <a:r>
              <a:rPr lang="zh-CN" altLang="en-US" sz="2000">
                <a:solidFill>
                  <a:srgbClr val="000000"/>
                </a:solidFill>
                <a:latin typeface="楷体" panose="02010609060101010101" pitchFamily="49" charset="-122"/>
                <a:ea typeface="楷体" panose="02010609060101010101" pitchFamily="49" charset="-122"/>
              </a:rPr>
              <a:t>穆藕初的回应引发了沪湘知识分子新一轮批评。他们借助“劳动主义”“劳工神圣”与社会主义学说，</a:t>
            </a:r>
            <a:r>
              <a:rPr lang="en-US" altLang="zh-CN" sz="2000">
                <a:solidFill>
                  <a:srgbClr val="000000"/>
                </a:solidFill>
                <a:latin typeface="楷体" panose="02010609060101010101" pitchFamily="49" charset="-122"/>
                <a:ea typeface="楷体" panose="02010609060101010101" pitchFamily="49" charset="-122"/>
              </a:rPr>
              <a:t> </a:t>
            </a:r>
            <a:r>
              <a:rPr lang="zh-CN" altLang="en-US" sz="2000">
                <a:solidFill>
                  <a:srgbClr val="000000"/>
                </a:solidFill>
                <a:latin typeface="楷体" panose="02010609060101010101" pitchFamily="49" charset="-122"/>
                <a:ea typeface="楷体" panose="02010609060101010101" pitchFamily="49" charset="-122"/>
              </a:rPr>
              <a:t>批评资本家群体是“掠夺者”“剥削者”，并警告他们，如果固守“资本掠夺”，“那小的就是同盟罢工</a:t>
            </a:r>
            <a:r>
              <a:rPr lang="en-US" altLang="zh-CN" sz="2000">
                <a:solidFill>
                  <a:srgbClr val="000000"/>
                </a:solidFill>
                <a:latin typeface="楷体" panose="02010609060101010101" pitchFamily="49" charset="-122"/>
                <a:ea typeface="楷体" panose="02010609060101010101" pitchFamily="49" charset="-122"/>
              </a:rPr>
              <a:t> </a:t>
            </a:r>
            <a:r>
              <a:rPr lang="zh-CN" altLang="en-US" sz="2000">
                <a:solidFill>
                  <a:srgbClr val="000000"/>
                </a:solidFill>
                <a:latin typeface="楷体" panose="02010609060101010101" pitchFamily="49" charset="-122"/>
                <a:ea typeface="楷体" panose="02010609060101010101" pitchFamily="49" charset="-122"/>
              </a:rPr>
              <a:t>和怠业，厉害一点就是俄国的榜样来了”。</a:t>
            </a:r>
            <a:endParaRPr lang="zh-CN" altLang="en-US" sz="2000">
              <a:solidFill>
                <a:srgbClr val="000000"/>
              </a:solidFill>
              <a:latin typeface="楷体" panose="02010609060101010101" pitchFamily="49" charset="-122"/>
              <a:ea typeface="楷体" panose="02010609060101010101" pitchFamily="49" charset="-122"/>
            </a:endParaRPr>
          </a:p>
          <a:p>
            <a:pPr marL="4445" indent="268605" algn="l" defTabSz="266700" eaLnBrk="0" fontAlgn="base">
              <a:lnSpc>
                <a:spcPts val="2000"/>
              </a:lnSpc>
              <a:spcBef>
                <a:spcPct val="0"/>
              </a:spcBef>
              <a:spcAft>
                <a:spcPct val="0"/>
              </a:spcAft>
            </a:pPr>
            <a:r>
              <a:rPr lang="zh-CN" altLang="en-US" sz="2000">
                <a:solidFill>
                  <a:srgbClr val="000000"/>
                </a:solidFill>
                <a:latin typeface="楷体" panose="02010609060101010101" pitchFamily="49" charset="-122"/>
                <a:ea typeface="楷体" panose="02010609060101010101" pitchFamily="49" charset="-122"/>
              </a:rPr>
              <a:t>在这场激烈的论争中，湖南女工近乎置身事外。妇女界代表张默君参观厚生纱厂后，称女工们“起居</a:t>
            </a:r>
            <a:r>
              <a:rPr lang="en-US" altLang="zh-CN" sz="2000">
                <a:solidFill>
                  <a:srgbClr val="000000"/>
                </a:solidFill>
                <a:latin typeface="楷体" panose="02010609060101010101" pitchFamily="49" charset="-122"/>
                <a:ea typeface="楷体" panose="02010609060101010101" pitchFamily="49" charset="-122"/>
              </a:rPr>
              <a:t> </a:t>
            </a:r>
            <a:r>
              <a:rPr lang="zh-CN" altLang="en-US" sz="2000">
                <a:solidFill>
                  <a:srgbClr val="000000"/>
                </a:solidFill>
                <a:latin typeface="楷体" panose="02010609060101010101" pitchFamily="49" charset="-122"/>
                <a:ea typeface="楷体" panose="02010609060101010101" pitchFamily="49" charset="-122"/>
              </a:rPr>
              <a:t>饮食，虽不如居家之适然，视彼江北苦工破屋不蔽风雨，薄粥不充饥肠者，固胜一筹矣”。</a:t>
            </a:r>
            <a:endParaRPr lang="zh-CN" altLang="en-US" sz="2000">
              <a:solidFill>
                <a:srgbClr val="000000"/>
              </a:solidFill>
              <a:latin typeface="楷体" panose="02010609060101010101" pitchFamily="49" charset="-122"/>
              <a:ea typeface="楷体" panose="02010609060101010101" pitchFamily="49" charset="-122"/>
            </a:endParaRPr>
          </a:p>
          <a:p>
            <a:pPr marL="2148840" indent="0" algn="r" defTabSz="266700" eaLnBrk="0" fontAlgn="base">
              <a:lnSpc>
                <a:spcPts val="2000"/>
              </a:lnSpc>
              <a:spcBef>
                <a:spcPct val="0"/>
              </a:spcBef>
              <a:spcAft>
                <a:spcPct val="0"/>
              </a:spcAft>
            </a:pPr>
            <a:r>
              <a:rPr lang="en-US" altLang="zh-CN" sz="2000">
                <a:solidFill>
                  <a:srgbClr val="000000"/>
                </a:solidFill>
                <a:latin typeface="楷体" panose="02010609060101010101" pitchFamily="49" charset="-122"/>
                <a:ea typeface="楷体" panose="02010609060101010101" pitchFamily="49" charset="-122"/>
              </a:rPr>
              <a:t>——</a:t>
            </a:r>
            <a:r>
              <a:rPr lang="zh-CN" altLang="en-US" sz="2000">
                <a:solidFill>
                  <a:srgbClr val="000000"/>
                </a:solidFill>
                <a:latin typeface="楷体" panose="02010609060101010101" pitchFamily="49" charset="-122"/>
                <a:ea typeface="楷体" panose="02010609060101010101" pitchFamily="49" charset="-122"/>
              </a:rPr>
              <a:t>改编自李国芳</a:t>
            </a:r>
            <a:r>
              <a:rPr lang="en-US" altLang="zh-CN" sz="2000">
                <a:solidFill>
                  <a:srgbClr val="000000"/>
                </a:solidFill>
                <a:latin typeface="楷体" panose="02010609060101010101" pitchFamily="49" charset="-122"/>
                <a:ea typeface="楷体" panose="02010609060101010101" pitchFamily="49" charset="-122"/>
              </a:rPr>
              <a:t>《</a:t>
            </a:r>
            <a:r>
              <a:rPr lang="zh-CN" altLang="en-US" sz="2000">
                <a:solidFill>
                  <a:srgbClr val="000000"/>
                </a:solidFill>
                <a:latin typeface="楷体" panose="02010609060101010101" pitchFamily="49" charset="-122"/>
                <a:ea typeface="楷体" panose="02010609060101010101" pitchFamily="49" charset="-122"/>
              </a:rPr>
              <a:t>一九二</a:t>
            </a:r>
            <a:r>
              <a:rPr lang="en-US" altLang="zh-CN" sz="2000">
                <a:solidFill>
                  <a:srgbClr val="000000"/>
                </a:solidFill>
                <a:latin typeface="楷体" panose="02010609060101010101" pitchFamily="49" charset="-122"/>
                <a:ea typeface="楷体" panose="02010609060101010101" pitchFamily="49" charset="-122"/>
              </a:rPr>
              <a:t> O</a:t>
            </a:r>
            <a:r>
              <a:rPr lang="zh-CN" altLang="en-US" sz="2000">
                <a:solidFill>
                  <a:srgbClr val="000000"/>
                </a:solidFill>
                <a:latin typeface="楷体" panose="02010609060101010101" pitchFamily="49" charset="-122"/>
                <a:ea typeface="楷体" panose="02010609060101010101" pitchFamily="49" charset="-122"/>
              </a:rPr>
              <a:t>年初上海厚生纱厂招募湖南女工争议</a:t>
            </a:r>
            <a:r>
              <a:rPr lang="en-US" altLang="zh-CN" sz="2000">
                <a:solidFill>
                  <a:srgbClr val="000000"/>
                </a:solidFill>
                <a:latin typeface="楷体" panose="02010609060101010101" pitchFamily="49" charset="-122"/>
                <a:ea typeface="楷体" panose="02010609060101010101" pitchFamily="49" charset="-122"/>
              </a:rPr>
              <a:t>》</a:t>
            </a:r>
            <a:endParaRPr lang="en-US" altLang="zh-CN" sz="2000">
              <a:solidFill>
                <a:srgbClr val="000000"/>
              </a:solidFill>
              <a:latin typeface="楷体" panose="02010609060101010101" pitchFamily="49" charset="-122"/>
              <a:ea typeface="楷体" panose="02010609060101010101" pitchFamily="49" charset="-122"/>
            </a:endParaRPr>
          </a:p>
          <a:p>
            <a:pPr marL="7620" indent="6350" algn="l" defTabSz="266700" eaLnBrk="0" fontAlgn="base">
              <a:lnSpc>
                <a:spcPts val="2000"/>
              </a:lnSpc>
              <a:spcBef>
                <a:spcPts val="400"/>
              </a:spcBef>
              <a:buClrTx/>
              <a:buSzTx/>
              <a:buFontTx/>
            </a:pPr>
            <a:r>
              <a:rPr lang="zh-CN" altLang="en-US" sz="2000" b="1">
                <a:solidFill>
                  <a:srgbClr val="000000"/>
                </a:solidFill>
                <a:latin typeface="新宋体" panose="02010609030101010101" charset="-122"/>
                <a:ea typeface="新宋体" panose="02010609030101010101" charset="-122"/>
                <a:cs typeface="新宋体" panose="02010609030101010101" charset="-122"/>
              </a:rPr>
              <a:t>根据材料，结合所学知识，对上海厚生纱厂招募湖南女工一事引发的争议进行评析。（要求：史实准 确，符合逻辑，表述清晰。）（ 16 分）</a:t>
            </a:r>
            <a:endParaRPr lang="zh-CN" altLang="en-US" sz="2000" b="1">
              <a:solidFill>
                <a:srgbClr val="000000"/>
              </a:solidFill>
              <a:latin typeface="新宋体" panose="02010609030101010101" charset="-122"/>
              <a:ea typeface="新宋体" panose="02010609030101010101" charset="-122"/>
              <a:cs typeface="新宋体" panose="0201060903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7"/>
          <p:cNvGraphicFramePr>
            <a:graphicFrameLocks noGrp="1"/>
          </p:cNvGraphicFramePr>
          <p:nvPr>
            <p:custDataLst>
              <p:tags r:id="rId1"/>
            </p:custDataLst>
          </p:nvPr>
        </p:nvGraphicFramePr>
        <p:xfrm>
          <a:off x="0" y="0"/>
          <a:ext cx="12192000" cy="60261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0261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6" name="矩形 5"/>
          <p:cNvSpPr/>
          <p:nvPr>
            <p:custDataLst>
              <p:tags r:id="rId2"/>
            </p:custDataLst>
          </p:nvPr>
        </p:nvSpPr>
        <p:spPr>
          <a:xfrm>
            <a:off x="638175" y="750570"/>
            <a:ext cx="11104245" cy="460375"/>
          </a:xfrm>
          <a:prstGeom prst="rect">
            <a:avLst/>
          </a:prstGeom>
        </p:spPr>
        <p:txBody>
          <a:bodyPr wrap="square">
            <a:spAutoFit/>
          </a:bodyPr>
          <a:p>
            <a:pPr marL="342900" indent="-342900" algn="ctr">
              <a:buFont typeface="Wingdings" panose="05000000000000000000" charset="0"/>
              <a:buChar char="p"/>
            </a:pP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rPr>
              <a:t>近代列强侵华过程</a:t>
            </a:r>
            <a:endParaRPr lang="zh-CN" altLang="en-US" sz="2400" b="1" spc="150" dirty="0">
              <a:solidFill>
                <a:srgbClr val="C00000"/>
              </a:solidFill>
              <a:latin typeface="微软雅黑" panose="020B0503020204020204" charset="-122"/>
              <a:ea typeface="微软雅黑" panose="020B0503020204020204" charset="-122"/>
            </a:endParaRPr>
          </a:p>
        </p:txBody>
      </p:sp>
      <p:graphicFrame>
        <p:nvGraphicFramePr>
          <p:cNvPr id="11" name="表格 10"/>
          <p:cNvGraphicFramePr>
            <a:graphicFrameLocks noGrp="1"/>
          </p:cNvGraphicFramePr>
          <p:nvPr/>
        </p:nvGraphicFramePr>
        <p:xfrm>
          <a:off x="230505" y="1210945"/>
          <a:ext cx="11724640" cy="5760720"/>
        </p:xfrm>
        <a:graphic>
          <a:graphicData uri="http://schemas.openxmlformats.org/drawingml/2006/table">
            <a:tbl>
              <a:tblPr firstRow="1" bandRow="1">
                <a:effectLst/>
                <a:tableStyleId>{5940675A-B579-460E-94D1-54222C63F5DA}</a:tableStyleId>
              </a:tblPr>
              <a:tblGrid>
                <a:gridCol w="1042670"/>
                <a:gridCol w="835025"/>
                <a:gridCol w="2660650"/>
                <a:gridCol w="5634110"/>
                <a:gridCol w="1551940"/>
              </a:tblGrid>
              <a:tr h="396240">
                <a:tc>
                  <a:txBody>
                    <a:bodyPr wrap="square"/>
                    <a:p>
                      <a:endParaRPr lang="zh-CN" altLang="en-US" sz="2000" b="1">
                        <a:solidFill>
                          <a:schemeClr val="tx1"/>
                        </a:solidFill>
                        <a:latin typeface="等线" panose="02010600030101010101" charset="-122"/>
                        <a:ea typeface="等线" panose="02010600030101010101" charset="-122"/>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buNone/>
                      </a:pPr>
                      <a:r>
                        <a:rPr lang="zh-CN" altLang="en-US" sz="2000" b="1">
                          <a:solidFill>
                            <a:schemeClr val="tx1"/>
                          </a:solidFill>
                          <a:latin typeface="等线" panose="02010600030101010101" charset="-122"/>
                          <a:ea typeface="等线" panose="02010600030101010101" charset="-122"/>
                        </a:rPr>
                        <a:t>时间</a:t>
                      </a:r>
                      <a:endParaRPr lang="zh-CN" altLang="en-US" sz="2000" b="1">
                        <a:solidFill>
                          <a:schemeClr val="tx1"/>
                        </a:solidFill>
                        <a:latin typeface="等线" panose="02010600030101010101" charset="-122"/>
                        <a:ea typeface="等线" panose="02010600030101010101" charset="-122"/>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p>
                      <a:r>
                        <a:rPr lang="zh-CN" altLang="en-US" sz="2000" b="1">
                          <a:solidFill>
                            <a:schemeClr val="tx1"/>
                          </a:solidFill>
                          <a:latin typeface="等线" panose="02010600030101010101" charset="-122"/>
                          <a:ea typeface="等线" panose="02010600030101010101" charset="-122"/>
                        </a:rPr>
                        <a:t>背景</a:t>
                      </a:r>
                      <a:endParaRPr lang="zh-CN" altLang="en-US" sz="2000" b="1">
                        <a:solidFill>
                          <a:schemeClr val="tx1"/>
                        </a:solidFill>
                        <a:latin typeface="等线" panose="02010600030101010101" charset="-122"/>
                        <a:ea typeface="等线" panose="02010600030101010101" charset="-122"/>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p>
                      <a:r>
                        <a:rPr lang="zh-CN" altLang="en-US" sz="2000" b="1">
                          <a:solidFill>
                            <a:schemeClr val="tx1"/>
                          </a:solidFill>
                          <a:latin typeface="等线" panose="02010600030101010101" charset="-122"/>
                          <a:ea typeface="等线" panose="02010600030101010101" charset="-122"/>
                        </a:rPr>
                        <a:t>结果</a:t>
                      </a:r>
                      <a:endParaRPr lang="zh-CN" altLang="en-US" sz="2000" b="1">
                        <a:solidFill>
                          <a:schemeClr val="tx1"/>
                        </a:solidFill>
                        <a:latin typeface="等线" panose="02010600030101010101" charset="-122"/>
                        <a:ea typeface="等线" panose="02010600030101010101" charset="-122"/>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buNone/>
                      </a:pPr>
                      <a:r>
                        <a:rPr lang="zh-CN" altLang="en-US" sz="2000" b="1">
                          <a:solidFill>
                            <a:schemeClr val="tx1"/>
                          </a:solidFill>
                          <a:latin typeface="等线" panose="02010600030101010101" charset="-122"/>
                          <a:ea typeface="等线" panose="02010600030101010101" charset="-122"/>
                        </a:rPr>
                        <a:t>阶段特征</a:t>
                      </a:r>
                      <a:endParaRPr lang="zh-CN" altLang="en-US" sz="2000" b="1">
                        <a:solidFill>
                          <a:schemeClr val="tx1"/>
                        </a:solidFill>
                        <a:latin typeface="等线" panose="02010600030101010101" charset="-122"/>
                        <a:ea typeface="等线" panose="02010600030101010101" charset="-122"/>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25040">
                <a:tc>
                  <a:txBody>
                    <a:bodyPr wrap="square"/>
                    <a:p>
                      <a:pPr marL="0" algn="l" defTabSz="914400" rtl="0" eaLnBrk="1" latinLnBrk="0" hangingPunct="1"/>
                      <a:r>
                        <a:rPr lang="zh-CN" altLang="en-US" sz="2000" kern="1200">
                          <a:solidFill>
                            <a:sysClr val="windowText" lastClr="000000"/>
                          </a:solidFill>
                          <a:latin typeface="新宋体" panose="02010609030101010101" charset="-122"/>
                          <a:ea typeface="新宋体" panose="02010609030101010101" charset="-122"/>
                          <a:cs typeface="Arial" panose="020B0604020202020204" pitchFamily="34" charset="0"/>
                        </a:rPr>
                        <a:t>第一次鸦片战争</a:t>
                      </a:r>
                      <a:endParaRPr lang="zh-CN" altLang="en-US" sz="2000" kern="1200">
                        <a:solidFill>
                          <a:sysClr val="windowText" lastClr="000000"/>
                        </a:solidFill>
                        <a:latin typeface="新宋体" panose="02010609030101010101" charset="-122"/>
                        <a:ea typeface="新宋体" panose="02010609030101010101" charset="-122"/>
                        <a:cs typeface="Arial" panose="020B0604020202020204" pitchFamily="34" charset="0"/>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p>
                      <a:pPr marL="0" algn="l" defTabSz="914400" rtl="0" eaLnBrk="1" latinLnBrk="0" hangingPunct="1">
                        <a:buNone/>
                      </a:pPr>
                      <a:r>
                        <a:rPr lang="en-US" altLang="zh-CN" sz="2000" kern="1200">
                          <a:solidFill>
                            <a:sysClr val="windowText" lastClr="000000"/>
                          </a:solidFill>
                          <a:latin typeface="新宋体" panose="02010609030101010101" charset="-122"/>
                          <a:ea typeface="新宋体" panose="02010609030101010101" charset="-122"/>
                          <a:cs typeface="Arial" panose="020B0604020202020204" pitchFamily="34" charset="0"/>
                        </a:rPr>
                        <a:t>1840-1842</a:t>
                      </a:r>
                      <a:endParaRPr lang="en-US" altLang="zh-CN" sz="2000" kern="1200">
                        <a:solidFill>
                          <a:sysClr val="windowText" lastClr="000000"/>
                        </a:solidFill>
                        <a:latin typeface="新宋体" panose="02010609030101010101" charset="-122"/>
                        <a:ea typeface="新宋体" panose="02010609030101010101" charset="-122"/>
                        <a:cs typeface="Arial" panose="020B0604020202020204" pitchFamily="34" charset="0"/>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wrap="square"/>
                    <a:p>
                      <a:pPr indent="266700" algn="just">
                        <a:spcAft>
                          <a:spcPct val="0"/>
                        </a:spcAft>
                      </a:pPr>
                      <a:r>
                        <a:rPr lang="en-US" altLang="zh-CN" sz="2000" b="1" kern="100">
                          <a:solidFill>
                            <a:schemeClr val="tx1"/>
                          </a:solidFill>
                          <a:latin typeface="宋体" panose="02010600030101010101" pitchFamily="2" charset="-122"/>
                          <a:ea typeface="宋体" panose="02010600030101010101" pitchFamily="2" charset="-122"/>
                          <a:cs typeface="Courier New" panose="02070309020205020404"/>
                        </a:rPr>
                        <a:t>(1)</a:t>
                      </a:r>
                      <a:r>
                        <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rPr>
                        <a:t>根本原因是随着工业革命的进行，以英国为首的西方国家蓄意打开中国国门，使中国沦为其商品销售市场和原料产地。</a:t>
                      </a:r>
                      <a:endParaRPr lang="zh-CN" altLang="zh-CN" sz="2000" b="1" kern="100">
                        <a:solidFill>
                          <a:schemeClr val="tx1"/>
                        </a:solidFill>
                        <a:latin typeface="宋体" panose="02010600030101010101" pitchFamily="2" charset="-122"/>
                        <a:ea typeface="宋体" panose="02010600030101010101" pitchFamily="2" charset="-122"/>
                        <a:cs typeface="Courier New" panose="02070309020205020404"/>
                      </a:endParaRPr>
                    </a:p>
                    <a:p>
                      <a:pPr indent="266700" algn="just">
                        <a:spcAft>
                          <a:spcPct val="0"/>
                        </a:spcAft>
                      </a:pPr>
                      <a:r>
                        <a:rPr lang="en-US" altLang="zh-CN" sz="2000" b="1" kern="100">
                          <a:solidFill>
                            <a:schemeClr val="tx1"/>
                          </a:solidFill>
                          <a:latin typeface="宋体" panose="02010600030101010101" pitchFamily="2" charset="-122"/>
                          <a:ea typeface="宋体" panose="02010600030101010101" pitchFamily="2" charset="-122"/>
                          <a:cs typeface="Courier New" panose="02070309020205020404"/>
                        </a:rPr>
                        <a:t>(2)</a:t>
                      </a:r>
                      <a:r>
                        <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rPr>
                        <a:t>直接原因是中国的禁烟运动。</a:t>
                      </a:r>
                      <a:endPar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wrap="square"/>
                    <a:p>
                      <a:r>
                        <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rPr>
                        <a:t>结果：中国战败，被迫签订了近代中国第一个不平等条约</a:t>
                      </a:r>
                      <a:r>
                        <a:rPr lang="en-US" altLang="zh-CN" sz="2000" b="1" kern="100">
                          <a:solidFill>
                            <a:schemeClr val="tx1"/>
                          </a:solidFill>
                          <a:latin typeface="宋体" panose="02010600030101010101" pitchFamily="2" charset="-122"/>
                          <a:ea typeface="宋体" panose="02010600030101010101" pitchFamily="2" charset="-122"/>
                          <a:cs typeface="Times New Roman" panose="02020603050405020304"/>
                        </a:rPr>
                        <a:t>——</a:t>
                      </a:r>
                      <a:r>
                        <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rPr>
                        <a:t>《南京条约》。</a:t>
                      </a:r>
                      <a:r>
                        <a:rPr lang="zh-CN" altLang="en-US" sz="2000" b="1" kern="100">
                          <a:solidFill>
                            <a:schemeClr val="tx1"/>
                          </a:solidFill>
                          <a:latin typeface="楷体" panose="02010609060101010101" pitchFamily="49" charset="-122"/>
                          <a:ea typeface="楷体" panose="02010609060101010101" pitchFamily="49" charset="-122"/>
                          <a:cs typeface="Times New Roman" panose="02020603050405020304"/>
                          <a:sym typeface="等线" panose="02010600030101010101" charset="-122"/>
                        </a:rPr>
                        <a:t>割香港岛给英国；赔款</a:t>
                      </a:r>
                      <a:r>
                        <a:rPr lang="en-US" altLang="zh-CN" sz="2000" b="1" kern="100">
                          <a:solidFill>
                            <a:schemeClr val="tx1"/>
                          </a:solidFill>
                          <a:latin typeface="楷体" panose="02010609060101010101" pitchFamily="49" charset="-122"/>
                          <a:ea typeface="楷体" panose="02010609060101010101" pitchFamily="49" charset="-122"/>
                          <a:cs typeface="Times New Roman" panose="02020603050405020304"/>
                          <a:sym typeface="等线" panose="02010600030101010101" charset="-122"/>
                        </a:rPr>
                        <a:t>2100</a:t>
                      </a:r>
                      <a:r>
                        <a:rPr lang="zh-CN" altLang="en-US" sz="2000" b="1" kern="100">
                          <a:solidFill>
                            <a:schemeClr val="tx1"/>
                          </a:solidFill>
                          <a:latin typeface="楷体" panose="02010609060101010101" pitchFamily="49" charset="-122"/>
                          <a:ea typeface="楷体" panose="02010609060101010101" pitchFamily="49" charset="-122"/>
                          <a:cs typeface="Times New Roman" panose="02020603050405020304"/>
                          <a:sym typeface="等线" panose="02010600030101010101" charset="-122"/>
                        </a:rPr>
                        <a:t>万银元；开放广州、厦门、福州、宁波、上海为通商口岸；特权：中国海关收取英商进出口货物关税由双方协定；</a:t>
                      </a:r>
                      <a:r>
                        <a:rPr lang="en-US" altLang="zh-CN" sz="2000" b="1" u="none" kern="100">
                          <a:solidFill>
                            <a:schemeClr val="tx1"/>
                          </a:solidFill>
                          <a:latin typeface="楷体" panose="02010609060101010101" pitchFamily="49" charset="-122"/>
                          <a:ea typeface="楷体" panose="02010609060101010101" pitchFamily="49" charset="-122"/>
                          <a:cs typeface="Times New Roman" panose="02020603050405020304"/>
                          <a:sym typeface="等线" panose="02010600030101010101" charset="-122"/>
                          <a:hlinkClick r:id="" action="ppaction://noaction"/>
                        </a:rPr>
                        <a:t>“</a:t>
                      </a:r>
                      <a:r>
                        <a:rPr lang="zh-CN" altLang="en-US" sz="2000" b="1" u="none" kern="100">
                          <a:solidFill>
                            <a:schemeClr val="tx1"/>
                          </a:solidFill>
                          <a:latin typeface="楷体" panose="02010609060101010101" pitchFamily="49" charset="-122"/>
                          <a:ea typeface="楷体" panose="02010609060101010101" pitchFamily="49" charset="-122"/>
                          <a:cs typeface="Times New Roman" panose="02020603050405020304"/>
                          <a:sym typeface="等线" panose="02010600030101010101" charset="-122"/>
                          <a:hlinkClick r:id="" action="ppaction://noaction"/>
                        </a:rPr>
                        <a:t>领事裁判权</a:t>
                      </a:r>
                      <a:r>
                        <a:rPr lang="en-US" altLang="zh-CN" sz="2000" b="1" u="none" kern="100">
                          <a:solidFill>
                            <a:schemeClr val="tx1"/>
                          </a:solidFill>
                          <a:latin typeface="楷体" panose="02010609060101010101" pitchFamily="49" charset="-122"/>
                          <a:ea typeface="楷体" panose="02010609060101010101" pitchFamily="49" charset="-122"/>
                          <a:cs typeface="Times New Roman" panose="02020603050405020304"/>
                          <a:sym typeface="等线" panose="02010600030101010101" charset="-122"/>
                          <a:hlinkClick r:id="" action="ppaction://noaction"/>
                        </a:rPr>
                        <a:t>”</a:t>
                      </a:r>
                      <a:r>
                        <a:rPr lang="zh-CN" altLang="en-US" sz="2000" b="1" u="none" kern="100">
                          <a:solidFill>
                            <a:schemeClr val="tx1"/>
                          </a:solidFill>
                          <a:latin typeface="楷体" panose="02010609060101010101" pitchFamily="49" charset="-122"/>
                          <a:ea typeface="楷体" panose="02010609060101010101" pitchFamily="49" charset="-122"/>
                          <a:cs typeface="Times New Roman" panose="02020603050405020304"/>
                          <a:sym typeface="等线" panose="02010600030101010101" charset="-122"/>
                        </a:rPr>
                        <a:t>（</a:t>
                      </a:r>
                      <a:r>
                        <a:rPr lang="zh-CN" altLang="en-US" sz="2000" b="1" kern="100">
                          <a:solidFill>
                            <a:schemeClr val="tx1"/>
                          </a:solidFill>
                          <a:latin typeface="楷体" panose="02010609060101010101" pitchFamily="49" charset="-122"/>
                          <a:ea typeface="楷体" panose="02010609060101010101" pitchFamily="49" charset="-122"/>
                          <a:cs typeface="Times New Roman" panose="02020603050405020304"/>
                          <a:sym typeface="等线" panose="02010600030101010101" charset="-122"/>
                        </a:rPr>
                        <a:t>英国人不受中国司法审判）；</a:t>
                      </a:r>
                      <a:r>
                        <a:rPr lang="en-US" altLang="zh-CN" sz="2000" b="1" kern="100">
                          <a:solidFill>
                            <a:schemeClr val="tx1"/>
                          </a:solidFill>
                          <a:latin typeface="楷体" panose="02010609060101010101" pitchFamily="49" charset="-122"/>
                          <a:ea typeface="楷体" panose="02010609060101010101" pitchFamily="49" charset="-122"/>
                          <a:cs typeface="Times New Roman" panose="02020603050405020304"/>
                          <a:sym typeface="等线" panose="02010600030101010101" charset="-122"/>
                        </a:rPr>
                        <a:t>“</a:t>
                      </a:r>
                      <a:r>
                        <a:rPr lang="zh-CN" altLang="en-US" sz="2000" b="1" kern="100">
                          <a:solidFill>
                            <a:schemeClr val="tx1"/>
                          </a:solidFill>
                          <a:latin typeface="楷体" panose="02010609060101010101" pitchFamily="49" charset="-122"/>
                          <a:ea typeface="楷体" panose="02010609060101010101" pitchFamily="49" charset="-122"/>
                          <a:cs typeface="Times New Roman" panose="02020603050405020304"/>
                          <a:sym typeface="等线" panose="02010600030101010101" charset="-122"/>
                        </a:rPr>
                        <a:t>片面最惠国待遇</a:t>
                      </a:r>
                      <a:r>
                        <a:rPr lang="en-US" altLang="zh-CN" sz="2000" b="1" kern="100">
                          <a:solidFill>
                            <a:schemeClr val="tx1"/>
                          </a:solidFill>
                          <a:latin typeface="楷体" panose="02010609060101010101" pitchFamily="49" charset="-122"/>
                          <a:ea typeface="楷体" panose="02010609060101010101" pitchFamily="49" charset="-122"/>
                          <a:cs typeface="Times New Roman" panose="02020603050405020304"/>
                          <a:sym typeface="等线" panose="02010600030101010101" charset="-122"/>
                        </a:rPr>
                        <a:t>”</a:t>
                      </a:r>
                      <a:endParaRPr lang="en-US" altLang="zh-CN" sz="2000" b="1" kern="100">
                        <a:solidFill>
                          <a:schemeClr val="tx1"/>
                        </a:solidFill>
                        <a:latin typeface="楷体" panose="02010609060101010101" pitchFamily="49" charset="-122"/>
                        <a:ea typeface="楷体" panose="02010609060101010101" pitchFamily="49" charset="-122"/>
                        <a:cs typeface="Times New Roman" panose="02020603050405020304"/>
                        <a:sym typeface="等线" panose="02010600030101010101" charset="-122"/>
                      </a:endParaRPr>
                    </a:p>
                    <a:p>
                      <a:r>
                        <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rPr>
                        <a:t>中国开始沦为半殖民地半</a:t>
                      </a:r>
                      <a:r>
                        <a:rPr lang="zh-CN"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rPr>
                        <a:t>封建社会</a:t>
                      </a:r>
                      <a:endPar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p>
                      <a:pPr>
                        <a:buNone/>
                      </a:pPr>
                      <a:endPar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563495">
                <a:tc>
                  <a:txBody>
                    <a:bodyPr wrap="square"/>
                    <a:p>
                      <a:pPr marL="0" algn="l" defTabSz="914400" rtl="0" eaLnBrk="1" latinLnBrk="0" hangingPunct="1"/>
                      <a:r>
                        <a:rPr lang="zh-CN" altLang="en-US" sz="2000" kern="1200">
                          <a:solidFill>
                            <a:sysClr val="windowText" lastClr="000000"/>
                          </a:solidFill>
                          <a:latin typeface="新宋体" panose="02010609030101010101" charset="-122"/>
                          <a:ea typeface="新宋体" panose="02010609030101010101" charset="-122"/>
                          <a:cs typeface="Arial" panose="020B0604020202020204" pitchFamily="34" charset="0"/>
                        </a:rPr>
                        <a:t>第二次鸦片战争</a:t>
                      </a:r>
                      <a:endParaRPr lang="zh-CN" altLang="en-US" sz="2000" kern="1200">
                        <a:solidFill>
                          <a:sysClr val="windowText" lastClr="000000"/>
                        </a:solidFill>
                        <a:latin typeface="新宋体" panose="02010609030101010101" charset="-122"/>
                        <a:ea typeface="新宋体" panose="02010609030101010101" charset="-122"/>
                        <a:cs typeface="Arial" panose="020B0604020202020204" pitchFamily="34" charset="0"/>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p>
                      <a:pPr marL="0" algn="l" defTabSz="914400" rtl="0" eaLnBrk="1" latinLnBrk="0" hangingPunct="1">
                        <a:buNone/>
                      </a:pPr>
                      <a:r>
                        <a:rPr lang="en-US" altLang="zh-CN" sz="2000" kern="1200">
                          <a:solidFill>
                            <a:sysClr val="windowText" lastClr="000000"/>
                          </a:solidFill>
                          <a:latin typeface="新宋体" panose="02010609030101010101" charset="-122"/>
                          <a:ea typeface="新宋体" panose="02010609030101010101" charset="-122"/>
                          <a:cs typeface="Arial" panose="020B0604020202020204" pitchFamily="34" charset="0"/>
                        </a:rPr>
                        <a:t>1856-1860</a:t>
                      </a:r>
                      <a:endParaRPr lang="en-US" altLang="zh-CN" sz="2000" kern="1200">
                        <a:solidFill>
                          <a:sysClr val="windowText" lastClr="000000"/>
                        </a:solidFill>
                        <a:latin typeface="新宋体" panose="02010609030101010101" charset="-122"/>
                        <a:ea typeface="新宋体" panose="02010609030101010101" charset="-122"/>
                        <a:cs typeface="Arial" panose="020B0604020202020204" pitchFamily="34" charset="0"/>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wrap="square"/>
                    <a:p>
                      <a:pPr indent="266700" algn="just">
                        <a:lnSpc>
                          <a:spcPct val="100000"/>
                        </a:lnSpc>
                        <a:spcAft>
                          <a:spcPct val="0"/>
                        </a:spcAft>
                      </a:pPr>
                      <a:r>
                        <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rPr>
                        <a:t>原因：英法意图进一步打开中国市场，扩大在华利益。</a:t>
                      </a:r>
                      <a:endPar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endParaRPr>
                    </a:p>
                    <a:p>
                      <a:pPr indent="266700" algn="just">
                        <a:lnSpc>
                          <a:spcPct val="100000"/>
                        </a:lnSpc>
                        <a:spcAft>
                          <a:spcPct val="0"/>
                        </a:spcAft>
                      </a:pPr>
                      <a:r>
                        <a:rPr lang="zh-CN" altLang="en-US" sz="2000" b="1" kern="100">
                          <a:solidFill>
                            <a:schemeClr val="tx1"/>
                          </a:solidFill>
                          <a:latin typeface="宋体" panose="02010600030101010101" pitchFamily="2" charset="-122"/>
                          <a:ea typeface="宋体" panose="02010600030101010101" pitchFamily="2" charset="-122"/>
                          <a:cs typeface="Times New Roman" panose="02020603050405020304"/>
                          <a:sym typeface="等线" panose="02010600030101010101" charset="-122"/>
                        </a:rPr>
                        <a:t>列强“修约”求遭到拒绝</a:t>
                      </a:r>
                      <a:r>
                        <a:rPr lang="en-US" altLang="zh-CN" sz="2000" b="1" kern="100">
                          <a:solidFill>
                            <a:schemeClr val="tx1"/>
                          </a:solidFill>
                          <a:latin typeface="宋体" panose="02010600030101010101" pitchFamily="2" charset="-122"/>
                          <a:ea typeface="宋体" panose="02010600030101010101" pitchFamily="2" charset="-122"/>
                          <a:cs typeface="Times New Roman" panose="02020603050405020304"/>
                          <a:sym typeface="等线" panose="02010600030101010101" charset="-122"/>
                        </a:rPr>
                        <a:t>;</a:t>
                      </a:r>
                      <a:r>
                        <a:rPr lang="zh-CN" altLang="en-US" sz="2000" b="1" kern="100">
                          <a:solidFill>
                            <a:schemeClr val="tx1"/>
                          </a:solidFill>
                          <a:latin typeface="宋体" panose="02010600030101010101" pitchFamily="2" charset="-122"/>
                          <a:ea typeface="宋体" panose="02010600030101010101" pitchFamily="2" charset="-122"/>
                          <a:cs typeface="Times New Roman" panose="02020603050405020304"/>
                          <a:sym typeface="等线" panose="02010600030101010101" charset="-122"/>
                        </a:rPr>
                        <a:t>英国等侵略者在鸦片战争中未能达到鸦片贸易合法化的目的。</a:t>
                      </a:r>
                      <a:endParaRPr lang="zh-CN" altLang="en-US" sz="2000" b="1" kern="100">
                        <a:solidFill>
                          <a:schemeClr val="tx1"/>
                        </a:solidFill>
                        <a:latin typeface="宋体" panose="02010600030101010101" pitchFamily="2" charset="-122"/>
                        <a:ea typeface="宋体" panose="02010600030101010101" pitchFamily="2" charset="-122"/>
                        <a:cs typeface="Times New Roman" panose="02020603050405020304"/>
                        <a:sym typeface="等线" panose="02010600030101010101" charset="-122"/>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wrap="square"/>
                    <a:p>
                      <a:pPr indent="266700" algn="just">
                        <a:lnSpc>
                          <a:spcPct val="100000"/>
                        </a:lnSpc>
                        <a:spcAft>
                          <a:spcPct val="0"/>
                        </a:spcAft>
                      </a:pPr>
                      <a:r>
                        <a:rPr lang="en-US"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rPr>
                        <a:t>1858</a:t>
                      </a:r>
                      <a:r>
                        <a:rPr lang="zh-CN"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rPr>
                        <a:t>年签订《天津条约》，</a:t>
                      </a:r>
                      <a:r>
                        <a:rPr lang="en-US"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rPr>
                        <a:t>1860</a:t>
                      </a:r>
                      <a:r>
                        <a:rPr lang="zh-CN"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rPr>
                        <a:t>年</a:t>
                      </a:r>
                      <a:r>
                        <a:rPr lang="en-US"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rPr>
                        <a:t>10</a:t>
                      </a:r>
                      <a:r>
                        <a:rPr lang="zh-CN"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rPr>
                        <a:t>月签订《北京条约》。</a:t>
                      </a:r>
                      <a:endParaRPr lang="zh-CN"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endParaRPr>
                    </a:p>
                    <a:p>
                      <a:pPr indent="266700" algn="just" eaLnBrk="1" hangingPunct="1">
                        <a:lnSpc>
                          <a:spcPct val="100000"/>
                        </a:lnSpc>
                        <a:spcBef>
                          <a:spcPct val="0"/>
                        </a:spcBef>
                        <a:spcAft>
                          <a:spcPct val="0"/>
                        </a:spcAft>
                        <a:buClrTx/>
                        <a:buSzTx/>
                        <a:buFontTx/>
                      </a:pPr>
                      <a:r>
                        <a:rPr lang="zh-CN" altLang="zh-CN" sz="2000" b="1" kern="10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等线" panose="02010600030101010101" charset="-122"/>
                        </a:rPr>
                        <a:t>1.允许外国公使进驻北京，增开沿江沿海通商口岸；2.赔偿英法</a:t>
                      </a:r>
                      <a:r>
                        <a:rPr lang="en-US" altLang="zh-CN" sz="2000" b="1" kern="10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等线" panose="02010600030101010101" charset="-122"/>
                        </a:rPr>
                        <a:t>800</a:t>
                      </a:r>
                      <a:r>
                        <a:rPr lang="zh-CN" altLang="en-US" sz="2000" b="1" kern="10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等线" panose="02010600030101010101" charset="-122"/>
                        </a:rPr>
                        <a:t>万两</a:t>
                      </a:r>
                      <a:r>
                        <a:rPr lang="zh-CN" altLang="zh-CN" sz="2000" b="1" kern="100">
                          <a:solidFill>
                            <a:sysClr val="windowText" lastClr="000000"/>
                          </a:solidFill>
                          <a:latin typeface="楷体" panose="02010609060101010101" pitchFamily="49" charset="-122"/>
                          <a:ea typeface="楷体" panose="02010609060101010101" pitchFamily="49" charset="-122"/>
                          <a:cs typeface="楷体" panose="02010609060101010101" pitchFamily="49" charset="-122"/>
                          <a:sym typeface="等线" panose="02010600030101010101" charset="-122"/>
                        </a:rPr>
                        <a:t>白银； 3.允许外国人到中国内地游历、经商和传教； 4.外国军舰和商船可在长江各口岸同行。割九龙司地方一区给英国；</a:t>
                      </a:r>
                      <a:endParaRPr lang="zh-CN" altLang="zh-CN" sz="2000" b="1" kern="100">
                        <a:latin typeface="楷体" panose="02010609060101010101" pitchFamily="49" charset="-122"/>
                        <a:ea typeface="楷体" panose="02010609060101010101" pitchFamily="49" charset="-122"/>
                        <a:cs typeface="楷体" panose="02010609060101010101" pitchFamily="49" charset="-122"/>
                      </a:endParaRPr>
                    </a:p>
                    <a:p>
                      <a:pPr>
                        <a:lnSpc>
                          <a:spcPct val="100000"/>
                        </a:lnSpc>
                      </a:pPr>
                      <a:endParaRPr lang="zh-CN" altLang="en-US" sz="2000">
                        <a:solidFill>
                          <a:sysClr val="windowText" lastClr="000000"/>
                        </a:solidFill>
                        <a:latin typeface="等线" panose="02010600030101010101" charset="-122"/>
                        <a:ea typeface="等线" panose="02010600030101010101" charset="-122"/>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5" name="文本框 4"/>
          <p:cNvSpPr txBox="1"/>
          <p:nvPr/>
        </p:nvSpPr>
        <p:spPr>
          <a:xfrm>
            <a:off x="10432415" y="1805305"/>
            <a:ext cx="1464310" cy="3277235"/>
          </a:xfrm>
          <a:prstGeom prst="rect">
            <a:avLst/>
          </a:prstGeom>
          <a:noFill/>
        </p:spPr>
        <p:txBody>
          <a:bodyPr wrap="square" rtlCol="0" anchor="t">
            <a:noAutofit/>
          </a:bodyPr>
          <a:p>
            <a:r>
              <a:rPr lang="zh-CN" altLang="en-US" b="1"/>
              <a:t>侵华方式：</a:t>
            </a:r>
            <a:r>
              <a:rPr lang="zh-CN" altLang="en-US"/>
              <a:t>发动战争以打开中国国门；商品输出为主</a:t>
            </a:r>
            <a:endParaRPr lang="zh-CN" altLang="en-US"/>
          </a:p>
          <a:p>
            <a:r>
              <a:rPr lang="zh-CN" altLang="en-US" b="1"/>
              <a:t>侵略过程：</a:t>
            </a:r>
            <a:r>
              <a:rPr lang="zh-CN" altLang="en-US"/>
              <a:t>列强相互勾结</a:t>
            </a:r>
            <a:endParaRPr lang="zh-CN" altLang="en-US"/>
          </a:p>
          <a:p>
            <a:r>
              <a:rPr lang="zh-CN" altLang="en-US" b="1"/>
              <a:t>侵华国家：</a:t>
            </a:r>
            <a:r>
              <a:rPr lang="zh-CN" altLang="en-US"/>
              <a:t>英、法、美、俄</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7"/>
          <p:cNvGraphicFramePr>
            <a:graphicFrameLocks noGrp="1"/>
          </p:cNvGraphicFramePr>
          <p:nvPr>
            <p:custDataLst>
              <p:tags r:id="rId1"/>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sp>
        <p:nvSpPr>
          <p:cNvPr id="6" name="矩形 5"/>
          <p:cNvSpPr/>
          <p:nvPr>
            <p:custDataLst>
              <p:tags r:id="rId2"/>
            </p:custDataLst>
          </p:nvPr>
        </p:nvSpPr>
        <p:spPr>
          <a:xfrm>
            <a:off x="638175" y="750570"/>
            <a:ext cx="11104245" cy="460375"/>
          </a:xfrm>
          <a:prstGeom prst="rect">
            <a:avLst/>
          </a:prstGeom>
        </p:spPr>
        <p:txBody>
          <a:bodyPr wrap="square">
            <a:spAutoFit/>
          </a:bodyPr>
          <a:p>
            <a:pPr marL="342900" indent="-342900" algn="ctr">
              <a:buFont typeface="Wingdings" panose="05000000000000000000" charset="0"/>
              <a:buChar char="p"/>
            </a:pP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rPr>
              <a:t>近代列强侵华过程</a:t>
            </a:r>
            <a:endParaRPr lang="zh-CN" altLang="en-US" sz="2400" b="1" spc="150" dirty="0">
              <a:solidFill>
                <a:srgbClr val="C00000"/>
              </a:solidFill>
              <a:latin typeface="微软雅黑" panose="020B0503020204020204" charset="-122"/>
              <a:ea typeface="微软雅黑" panose="020B0503020204020204" charset="-122"/>
            </a:endParaRPr>
          </a:p>
        </p:txBody>
      </p:sp>
      <p:graphicFrame>
        <p:nvGraphicFramePr>
          <p:cNvPr id="11" name="表格 10"/>
          <p:cNvGraphicFramePr>
            <a:graphicFrameLocks noGrp="1"/>
          </p:cNvGraphicFramePr>
          <p:nvPr/>
        </p:nvGraphicFramePr>
        <p:xfrm>
          <a:off x="230505" y="1210945"/>
          <a:ext cx="11724640" cy="5760720"/>
        </p:xfrm>
        <a:graphic>
          <a:graphicData uri="http://schemas.openxmlformats.org/drawingml/2006/table">
            <a:tbl>
              <a:tblPr firstRow="1" bandRow="1">
                <a:effectLst/>
                <a:tableStyleId>{5940675A-B579-460E-94D1-54222C63F5DA}</a:tableStyleId>
              </a:tblPr>
              <a:tblGrid>
                <a:gridCol w="1033145"/>
                <a:gridCol w="844550"/>
                <a:gridCol w="2660650"/>
                <a:gridCol w="5634110"/>
                <a:gridCol w="1551940"/>
              </a:tblGrid>
              <a:tr h="396240">
                <a:tc>
                  <a:txBody>
                    <a:bodyPr wrap="square"/>
                    <a:p>
                      <a:endParaRPr lang="zh-CN" altLang="en-US" sz="2000" b="1">
                        <a:solidFill>
                          <a:schemeClr val="tx1"/>
                        </a:solidFill>
                        <a:latin typeface="等线" panose="02010600030101010101" charset="-122"/>
                        <a:ea typeface="等线" panose="02010600030101010101" charset="-122"/>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buNone/>
                      </a:pPr>
                      <a:r>
                        <a:rPr lang="zh-CN" altLang="en-US" sz="2000" b="1">
                          <a:solidFill>
                            <a:schemeClr val="tx1"/>
                          </a:solidFill>
                          <a:latin typeface="等线" panose="02010600030101010101" charset="-122"/>
                          <a:ea typeface="等线" panose="02010600030101010101" charset="-122"/>
                        </a:rPr>
                        <a:t>时间</a:t>
                      </a:r>
                      <a:endParaRPr lang="zh-CN" altLang="en-US" sz="2000" b="1">
                        <a:solidFill>
                          <a:schemeClr val="tx1"/>
                        </a:solidFill>
                        <a:latin typeface="等线" panose="02010600030101010101" charset="-122"/>
                        <a:ea typeface="等线" panose="02010600030101010101" charset="-122"/>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p>
                      <a:r>
                        <a:rPr lang="zh-CN" altLang="en-US" sz="2000" b="1">
                          <a:solidFill>
                            <a:schemeClr val="tx1"/>
                          </a:solidFill>
                          <a:latin typeface="等线" panose="02010600030101010101" charset="-122"/>
                          <a:ea typeface="等线" panose="02010600030101010101" charset="-122"/>
                        </a:rPr>
                        <a:t>背景</a:t>
                      </a:r>
                      <a:endParaRPr lang="zh-CN" altLang="en-US" sz="2000" b="1">
                        <a:solidFill>
                          <a:schemeClr val="tx1"/>
                        </a:solidFill>
                        <a:latin typeface="等线" panose="02010600030101010101" charset="-122"/>
                        <a:ea typeface="等线" panose="02010600030101010101" charset="-122"/>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wrap="square"/>
                    <a:p>
                      <a:r>
                        <a:rPr lang="zh-CN" altLang="en-US" sz="2000" b="1">
                          <a:solidFill>
                            <a:schemeClr val="tx1"/>
                          </a:solidFill>
                          <a:latin typeface="等线" panose="02010600030101010101" charset="-122"/>
                          <a:ea typeface="等线" panose="02010600030101010101" charset="-122"/>
                        </a:rPr>
                        <a:t>结果</a:t>
                      </a:r>
                      <a:endParaRPr lang="zh-CN" altLang="en-US" sz="2000" b="1">
                        <a:solidFill>
                          <a:schemeClr val="tx1"/>
                        </a:solidFill>
                        <a:latin typeface="等线" panose="02010600030101010101" charset="-122"/>
                        <a:ea typeface="等线" panose="02010600030101010101" charset="-122"/>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p>
                      <a:pPr>
                        <a:buNone/>
                      </a:pPr>
                      <a:r>
                        <a:rPr lang="zh-CN" altLang="en-US" sz="2000" b="1">
                          <a:solidFill>
                            <a:schemeClr val="tx1"/>
                          </a:solidFill>
                          <a:latin typeface="等线" panose="02010600030101010101" charset="-122"/>
                          <a:ea typeface="等线" panose="02010600030101010101" charset="-122"/>
                        </a:rPr>
                        <a:t>阶段特征</a:t>
                      </a:r>
                      <a:endParaRPr lang="zh-CN" altLang="en-US" sz="2000" b="1">
                        <a:solidFill>
                          <a:schemeClr val="tx1"/>
                        </a:solidFill>
                        <a:latin typeface="等线" panose="02010600030101010101" charset="-122"/>
                        <a:ea typeface="等线" panose="02010600030101010101" charset="-122"/>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225040">
                <a:tc>
                  <a:txBody>
                    <a:bodyPr wrap="square"/>
                    <a:p>
                      <a:pPr marL="0" algn="l" defTabSz="914400" rtl="0" eaLnBrk="1" latinLnBrk="0" hangingPunct="1"/>
                      <a:r>
                        <a:rPr lang="zh-CN" altLang="en-US" sz="2000" kern="1200">
                          <a:solidFill>
                            <a:sysClr val="windowText" lastClr="000000"/>
                          </a:solidFill>
                          <a:latin typeface="华文中宋" panose="02010600040101010101" pitchFamily="2" charset="-122"/>
                          <a:ea typeface="华文中宋" panose="02010600040101010101" pitchFamily="2" charset="-122"/>
                          <a:cs typeface="Arial" panose="020B0604020202020204" pitchFamily="34" charset="0"/>
                        </a:rPr>
                        <a:t>甲午中日战争</a:t>
                      </a:r>
                      <a:endParaRPr lang="zh-CN" altLang="en-US" sz="2000" kern="1200">
                        <a:solidFill>
                          <a:sysClr val="windowText" lastClr="000000"/>
                        </a:solidFill>
                        <a:latin typeface="华文中宋" panose="02010600040101010101" pitchFamily="2" charset="-122"/>
                        <a:ea typeface="华文中宋" panose="02010600040101010101" pitchFamily="2" charset="-122"/>
                        <a:cs typeface="Arial" panose="020B0604020202020204" pitchFamily="34" charset="0"/>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p>
                      <a:pPr marL="0" algn="l" defTabSz="914400" rtl="0" eaLnBrk="1" latinLnBrk="0" hangingPunct="1">
                        <a:buNone/>
                      </a:pPr>
                      <a:r>
                        <a:rPr lang="en-US" altLang="zh-CN" sz="2000" kern="1200">
                          <a:solidFill>
                            <a:sysClr val="windowText" lastClr="000000"/>
                          </a:solidFill>
                          <a:latin typeface="华文中宋" panose="02010600040101010101" pitchFamily="2" charset="-122"/>
                          <a:ea typeface="华文中宋" panose="02010600040101010101" pitchFamily="2" charset="-122"/>
                          <a:cs typeface="Arial" panose="020B0604020202020204" pitchFamily="34" charset="0"/>
                        </a:rPr>
                        <a:t>1894-1895</a:t>
                      </a:r>
                      <a:endParaRPr lang="en-US" altLang="zh-CN" sz="2000" kern="1200">
                        <a:solidFill>
                          <a:sysClr val="windowText" lastClr="000000"/>
                        </a:solidFill>
                        <a:latin typeface="华文中宋" panose="02010600040101010101" pitchFamily="2" charset="-122"/>
                        <a:ea typeface="华文中宋" panose="02010600040101010101" pitchFamily="2" charset="-122"/>
                        <a:cs typeface="Arial" panose="020B0604020202020204" pitchFamily="34" charset="0"/>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wrap="square"/>
                    <a:p>
                      <a:pPr indent="266700" algn="just">
                        <a:buClrTx/>
                        <a:buSzTx/>
                        <a:buNone/>
                      </a:pPr>
                      <a:r>
                        <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rPr>
                        <a:t>①根本原因：明治维新后，日本走向资本主义道路，企图对外扩张（大陆政策）；</a:t>
                      </a:r>
                      <a:endPar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endParaRPr>
                    </a:p>
                    <a:p>
                      <a:pPr indent="266700" algn="just">
                        <a:buClrTx/>
                        <a:buSzTx/>
                        <a:buNone/>
                      </a:pPr>
                      <a:r>
                        <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rPr>
                        <a:t>②有利环境：欧美列强的默许和纵容；</a:t>
                      </a:r>
                      <a:endPar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endParaRPr>
                    </a:p>
                    <a:p>
                      <a:pPr indent="266700" algn="just">
                        <a:buClrTx/>
                        <a:buSzTx/>
                        <a:buNone/>
                      </a:pPr>
                      <a:r>
                        <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rPr>
                        <a:t>③直接原因：1894年朝鲜东学党起义</a:t>
                      </a:r>
                      <a:endParaRPr lang="zh-CN" altLang="zh-CN" sz="2000" b="1" kern="100">
                        <a:solidFill>
                          <a:schemeClr val="tx1"/>
                        </a:solidFill>
                        <a:latin typeface="宋体" panose="02010600030101010101" pitchFamily="2" charset="-122"/>
                        <a:ea typeface="宋体" panose="02010600030101010101" pitchFamily="2" charset="-122"/>
                        <a:cs typeface="Times New Roman" panose="02020603050405020304"/>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wrap="square"/>
                    <a:p>
                      <a:r>
                        <a:rPr lang="zh-CN"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rPr>
                        <a:t>结果：中国战败，</a:t>
                      </a:r>
                      <a:r>
                        <a:rPr lang="en-US" altLang="zh-CN" sz="2000" b="1" kern="100">
                          <a:solidFill>
                            <a:sysClr val="windowText" lastClr="000000"/>
                          </a:solidFill>
                          <a:latin typeface="楷体" panose="02010609060101010101" pitchFamily="49" charset="-122"/>
                          <a:ea typeface="楷体" panose="02010609060101010101" pitchFamily="49" charset="-122"/>
                          <a:cs typeface="Times New Roman" panose="02020603050405020304"/>
                        </a:rPr>
                        <a:t>1895</a:t>
                      </a:r>
                      <a:r>
                        <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rPr>
                        <a:t>年签订《马关条约》，使列强对中国的侵略进入新阶段（</a:t>
                      </a:r>
                      <a:r>
                        <a:rPr lang="en-US"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rPr>
                        <a:t>①</a:t>
                      </a:r>
                      <a:r>
                        <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rPr>
                        <a:t>赔款</a:t>
                      </a:r>
                      <a:r>
                        <a:rPr lang="en-US" altLang="zh-CN" sz="2000" b="1" kern="100">
                          <a:solidFill>
                            <a:sysClr val="windowText" lastClr="000000"/>
                          </a:solidFill>
                          <a:latin typeface="楷体" panose="02010609060101010101" pitchFamily="49" charset="-122"/>
                          <a:ea typeface="楷体" panose="02010609060101010101" pitchFamily="49" charset="-122"/>
                          <a:cs typeface="Times New Roman" panose="02020603050405020304"/>
                        </a:rPr>
                        <a:t>2</a:t>
                      </a:r>
                      <a:r>
                        <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rPr>
                        <a:t>亿两白银。</a:t>
                      </a:r>
                      <a:endPar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endParaRPr>
                    </a:p>
                    <a:p>
                      <a:r>
                        <a:rPr lang="en-US"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rPr>
                        <a:t>②</a:t>
                      </a:r>
                      <a:r>
                        <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rPr>
                        <a:t>增开沙市、重庆、苏州、杭州为通商口岸。</a:t>
                      </a:r>
                      <a:endPar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endParaRPr>
                    </a:p>
                    <a:p>
                      <a:r>
                        <a:rPr lang="en-US"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rPr>
                        <a:t>③</a:t>
                      </a:r>
                      <a:r>
                        <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rPr>
                        <a:t>日本可以在中国通商口岸设厂制造。</a:t>
                      </a:r>
                      <a:endPar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endParaRPr>
                    </a:p>
                    <a:p>
                      <a:r>
                        <a:rPr lang="en-US"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rPr>
                        <a:t>④</a:t>
                      </a:r>
                      <a:r>
                        <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rPr>
                        <a:t>承认朝鲜独立，割让辽东半岛、台湾全岛及所有附属各岛屿、澎湖列岛给日本）</a:t>
                      </a:r>
                      <a:endPar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endParaRPr>
                    </a:p>
                    <a:p>
                      <a:r>
                        <a:rPr lang="zh-CN"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rPr>
                        <a:t>大大加深了中国半殖民地半封建化程度。</a:t>
                      </a:r>
                      <a:endParaRPr lang="zh-CN"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p>
                      <a:pPr>
                        <a:buNone/>
                      </a:pPr>
                      <a:endPar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563495">
                <a:tc>
                  <a:txBody>
                    <a:bodyPr wrap="square"/>
                    <a:p>
                      <a:pPr marL="0" algn="l" defTabSz="914400" rtl="0" eaLnBrk="1" latinLnBrk="0" hangingPunct="1"/>
                      <a:r>
                        <a:rPr lang="zh-CN" altLang="en-US" sz="2000" kern="1200">
                          <a:solidFill>
                            <a:sysClr val="windowText" lastClr="000000"/>
                          </a:solidFill>
                          <a:latin typeface="华文中宋" panose="02010600040101010101" pitchFamily="2" charset="-122"/>
                          <a:ea typeface="华文中宋" panose="02010600040101010101" pitchFamily="2" charset="-122"/>
                          <a:cs typeface="Arial" panose="020B0604020202020204" pitchFamily="34" charset="0"/>
                        </a:rPr>
                        <a:t>八国联军侵华</a:t>
                      </a:r>
                      <a:endParaRPr lang="zh-CN" altLang="en-US" sz="2000" kern="1200">
                        <a:solidFill>
                          <a:sysClr val="windowText" lastClr="000000"/>
                        </a:solidFill>
                        <a:latin typeface="华文中宋" panose="02010600040101010101" pitchFamily="2" charset="-122"/>
                        <a:ea typeface="华文中宋" panose="02010600040101010101" pitchFamily="2" charset="-122"/>
                        <a:cs typeface="Arial" panose="020B0604020202020204" pitchFamily="34" charset="0"/>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p>
                      <a:pPr marL="0" algn="l" defTabSz="914400" rtl="0" eaLnBrk="1" latinLnBrk="0" hangingPunct="1">
                        <a:buNone/>
                      </a:pPr>
                      <a:r>
                        <a:rPr lang="en-US" altLang="zh-CN" sz="2000" kern="1200">
                          <a:solidFill>
                            <a:sysClr val="windowText" lastClr="000000"/>
                          </a:solidFill>
                          <a:latin typeface="华文中宋" panose="02010600040101010101" pitchFamily="2" charset="-122"/>
                          <a:ea typeface="华文中宋" panose="02010600040101010101" pitchFamily="2" charset="-122"/>
                          <a:cs typeface="Arial" panose="020B0604020202020204" pitchFamily="34" charset="0"/>
                        </a:rPr>
                        <a:t>1900-1901</a:t>
                      </a:r>
                      <a:endParaRPr lang="en-US" altLang="zh-CN" sz="2000" kern="1200">
                        <a:solidFill>
                          <a:sysClr val="windowText" lastClr="000000"/>
                        </a:solidFill>
                        <a:latin typeface="华文中宋" panose="02010600040101010101" pitchFamily="2" charset="-122"/>
                        <a:ea typeface="华文中宋" panose="02010600040101010101" pitchFamily="2" charset="-122"/>
                        <a:cs typeface="Arial" panose="020B0604020202020204" pitchFamily="34" charset="0"/>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wrap="square"/>
                    <a:p>
                      <a:pPr indent="266700" algn="just">
                        <a:lnSpc>
                          <a:spcPct val="100000"/>
                        </a:lnSpc>
                        <a:spcAft>
                          <a:spcPct val="0"/>
                        </a:spcAft>
                      </a:pPr>
                      <a:r>
                        <a:rPr lang="zh-CN" altLang="zh-CN" sz="2000" b="1" kern="100">
                          <a:latin typeface="宋体" panose="02010600030101010101" pitchFamily="2" charset="-122"/>
                          <a:ea typeface="宋体" panose="02010600030101010101" pitchFamily="2" charset="-122"/>
                          <a:cs typeface="Times New Roman" panose="02020603050405020304"/>
                        </a:rPr>
                        <a:t>根本原因：资本主义向帝国主义阶段过渡，要求进一步侵略瓜分中国；</a:t>
                      </a:r>
                      <a:endParaRPr lang="zh-CN" altLang="zh-CN" sz="2000" b="1" kern="100">
                        <a:latin typeface="宋体" panose="02010600030101010101" pitchFamily="2" charset="-122"/>
                        <a:ea typeface="宋体" panose="02010600030101010101" pitchFamily="2" charset="-122"/>
                        <a:cs typeface="Times New Roman" panose="02020603050405020304"/>
                      </a:endParaRPr>
                    </a:p>
                    <a:p>
                      <a:pPr indent="266700" algn="just">
                        <a:lnSpc>
                          <a:spcPct val="100000"/>
                        </a:lnSpc>
                        <a:spcAft>
                          <a:spcPct val="0"/>
                        </a:spcAft>
                      </a:pPr>
                      <a:r>
                        <a:rPr lang="zh-CN" altLang="zh-CN" sz="2000" b="1" kern="100">
                          <a:latin typeface="宋体" panose="02010600030101010101" pitchFamily="2" charset="-122"/>
                          <a:ea typeface="宋体" panose="02010600030101010101" pitchFamily="2" charset="-122"/>
                          <a:cs typeface="Times New Roman" panose="02020603050405020304"/>
                        </a:rPr>
                        <a:t>直接原因：义和团运动，打击了列强在华侵略利益</a:t>
                      </a:r>
                      <a:endParaRPr lang="zh-CN" altLang="zh-CN" sz="2000" b="1" kern="100">
                        <a:latin typeface="宋体" panose="02010600030101010101" pitchFamily="2" charset="-122"/>
                        <a:ea typeface="宋体" panose="02010600030101010101" pitchFamily="2" charset="-122"/>
                        <a:cs typeface="Times New Roman" panose="02020603050405020304"/>
                      </a:endParaRPr>
                    </a:p>
                    <a:p>
                      <a:pPr indent="266700" algn="just">
                        <a:lnSpc>
                          <a:spcPct val="100000"/>
                        </a:lnSpc>
                        <a:spcAft>
                          <a:spcPct val="0"/>
                        </a:spcAft>
                      </a:pPr>
                      <a:endParaRPr lang="zh-CN" altLang="en-US" sz="2000">
                        <a:solidFill>
                          <a:sysClr val="windowText" lastClr="000000"/>
                        </a:solidFill>
                        <a:latin typeface="等线" panose="02010600030101010101" charset="-122"/>
                        <a:ea typeface="等线" panose="02010600030101010101" charset="-122"/>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wrap="square"/>
                    <a:p>
                      <a:pPr algn="l">
                        <a:lnSpc>
                          <a:spcPct val="100000"/>
                        </a:lnSpc>
                        <a:buClrTx/>
                        <a:buSzTx/>
                        <a:buNone/>
                      </a:pPr>
                      <a:r>
                        <a:rPr lang="zh-CN"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rPr>
                        <a:t>1901年签订《辛丑条约》</a:t>
                      </a:r>
                      <a:r>
                        <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rPr>
                        <a:t>（①惩办“首祸诸臣”。②向各国赔款白银4.5亿两。③将北京东交民巷划定为使馆区，中国人不得居住，各国可派兵驻守。④拆除大沽及有碍北京至海通道的所有炮台，各国可在自北京至山海关沿铁路12个重要地区驻扎军队。⑤禁止华北科举考试5年，禁止中国人成立或加入任何“与诸国仇敌之会”等。）</a:t>
                      </a:r>
                      <a:endParaRPr lang="zh-CN" altLang="en-US" sz="2000" b="1" kern="100">
                        <a:solidFill>
                          <a:sysClr val="windowText" lastClr="000000"/>
                        </a:solidFill>
                        <a:latin typeface="楷体" panose="02010609060101010101" pitchFamily="49" charset="-122"/>
                        <a:ea typeface="楷体" panose="02010609060101010101" pitchFamily="49" charset="-122"/>
                        <a:cs typeface="Times New Roman" panose="02020603050405020304"/>
                      </a:endParaRPr>
                    </a:p>
                    <a:p>
                      <a:pPr algn="l">
                        <a:lnSpc>
                          <a:spcPct val="100000"/>
                        </a:lnSpc>
                        <a:buClrTx/>
                        <a:buSzTx/>
                        <a:buNone/>
                      </a:pPr>
                      <a:r>
                        <a:rPr lang="zh-CN"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rPr>
                        <a:t>中国完全陷入半殖民地半封建社会</a:t>
                      </a:r>
                      <a:endParaRPr lang="zh-CN" altLang="zh-CN" sz="2000" b="1" kern="100">
                        <a:solidFill>
                          <a:sysClr val="windowText" lastClr="000000"/>
                        </a:solidFill>
                        <a:latin typeface="宋体" panose="02010600030101010101" pitchFamily="2" charset="-122"/>
                        <a:ea typeface="宋体" panose="02010600030101010101" pitchFamily="2" charset="-122"/>
                        <a:cs typeface="Times New Roman" panose="02020603050405020304"/>
                      </a:endParaRPr>
                    </a:p>
                  </a:txBody>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cPr vert="horz">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5" name="文本框 4"/>
          <p:cNvSpPr txBox="1"/>
          <p:nvPr/>
        </p:nvSpPr>
        <p:spPr>
          <a:xfrm>
            <a:off x="10432415" y="1805305"/>
            <a:ext cx="1464310" cy="3277235"/>
          </a:xfrm>
          <a:prstGeom prst="rect">
            <a:avLst/>
          </a:prstGeom>
          <a:noFill/>
        </p:spPr>
        <p:txBody>
          <a:bodyPr wrap="square" rtlCol="0" anchor="t">
            <a:noAutofit/>
          </a:bodyPr>
          <a:p>
            <a:r>
              <a:rPr lang="zh-CN" altLang="en-US" b="1"/>
              <a:t>侵华方式：</a:t>
            </a:r>
            <a:r>
              <a:rPr lang="en-US" altLang="zh-CN"/>
              <a:t> </a:t>
            </a:r>
            <a:endParaRPr lang="en-US" altLang="zh-CN"/>
          </a:p>
          <a:p>
            <a:r>
              <a:rPr lang="en-US" altLang="en-US"/>
              <a:t>①</a:t>
            </a:r>
            <a:r>
              <a:rPr lang="zh-CN" altLang="en-US"/>
              <a:t>瓜分中国</a:t>
            </a:r>
            <a:r>
              <a:rPr lang="en-US" altLang="zh-CN"/>
              <a:t> </a:t>
            </a:r>
            <a:r>
              <a:rPr lang="en-US" altLang="en-US"/>
              <a:t>→</a:t>
            </a:r>
            <a:r>
              <a:rPr lang="en-US" altLang="zh-CN"/>
              <a:t>“</a:t>
            </a:r>
            <a:r>
              <a:rPr lang="zh-CN" altLang="en-US"/>
              <a:t>以华制华</a:t>
            </a:r>
            <a:r>
              <a:rPr lang="en-US" altLang="zh-CN"/>
              <a:t>”</a:t>
            </a:r>
            <a:r>
              <a:rPr lang="zh-CN" altLang="en-US"/>
              <a:t>；</a:t>
            </a:r>
            <a:r>
              <a:rPr lang="en-US" altLang="zh-CN"/>
              <a:t> </a:t>
            </a:r>
            <a:r>
              <a:rPr lang="en-US" altLang="en-US"/>
              <a:t>②</a:t>
            </a:r>
            <a:r>
              <a:rPr lang="zh-CN" altLang="en-US"/>
              <a:t>商品输出为主</a:t>
            </a:r>
            <a:r>
              <a:rPr lang="en-US" altLang="en-US"/>
              <a:t>→</a:t>
            </a:r>
            <a:r>
              <a:rPr lang="zh-CN" altLang="en-US"/>
              <a:t>资本输出为主、商品输出为辅。</a:t>
            </a:r>
            <a:endParaRPr lang="zh-CN" altLang="en-US"/>
          </a:p>
          <a:p>
            <a:r>
              <a:rPr lang="zh-CN" altLang="en-US" b="1"/>
              <a:t>侵华主要国家：</a:t>
            </a:r>
            <a:r>
              <a:rPr lang="zh-CN" altLang="en-US"/>
              <a:t>帝国主义国家共同支配</a:t>
            </a:r>
            <a:endParaRPr lang="zh-CN" altLang="en-US"/>
          </a:p>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041400" y="739775"/>
            <a:ext cx="9906000" cy="460375"/>
          </a:xfrm>
          <a:prstGeom prst="rect">
            <a:avLst/>
          </a:prstGeom>
        </p:spPr>
        <p:txBody>
          <a:bodyPr wrap="square">
            <a:spAutoFit/>
          </a:bodyPr>
          <a:p>
            <a:pPr indent="0" algn="l">
              <a:buFont typeface="Wingdings" panose="05000000000000000000" charset="0"/>
              <a:buNone/>
            </a:pPr>
            <a:r>
              <a:rPr lang="en-US" altLang="zh-CN" sz="2400" b="1" spc="150" dirty="0">
                <a:solidFill>
                  <a:srgbClr val="C00000"/>
                </a:solidFill>
                <a:latin typeface="微软雅黑" panose="020B0503020204020204" charset="-122"/>
                <a:ea typeface="微软雅黑" panose="020B0503020204020204" charset="-122"/>
              </a:rPr>
              <a:t>  </a:t>
            </a:r>
            <a:r>
              <a:rPr lang="zh-CN" altLang="en-US" sz="2400" b="1" spc="150" dirty="0">
                <a:solidFill>
                  <a:srgbClr val="C00000"/>
                </a:solidFill>
                <a:latin typeface="微软雅黑" panose="020B0503020204020204" charset="-122"/>
                <a:ea typeface="微软雅黑" panose="020B0503020204020204" charset="-122"/>
              </a:rPr>
              <a:t>思考：结合以上表格内容和所学知识谈谈你对列强侵华的</a:t>
            </a:r>
            <a:r>
              <a:rPr lang="zh-CN" altLang="en-US" sz="2400" b="1" spc="150" dirty="0">
                <a:solidFill>
                  <a:srgbClr val="C00000"/>
                </a:solidFill>
                <a:latin typeface="微软雅黑" panose="020B0503020204020204" charset="-122"/>
                <a:ea typeface="微软雅黑" panose="020B0503020204020204" charset="-122"/>
                <a:sym typeface="+mn-ea"/>
              </a:rPr>
              <a:t>认识</a:t>
            </a:r>
            <a:endParaRPr lang="zh-CN" altLang="en-US" sz="2400" b="1" spc="150" dirty="0">
              <a:solidFill>
                <a:srgbClr val="C00000"/>
              </a:solidFill>
              <a:latin typeface="微软雅黑" panose="020B0503020204020204" charset="-122"/>
              <a:ea typeface="微软雅黑" panose="020B0503020204020204" charset="-122"/>
              <a:sym typeface="+mn-ea"/>
            </a:endParaRPr>
          </a:p>
        </p:txBody>
      </p:sp>
      <p:graphicFrame>
        <p:nvGraphicFramePr>
          <p:cNvPr id="4" name="表格 7"/>
          <p:cNvGraphicFramePr>
            <a:graphicFrameLocks noGrp="1"/>
          </p:cNvGraphicFramePr>
          <p:nvPr>
            <p:custDataLst>
              <p:tags r:id="rId2"/>
            </p:custDataLst>
          </p:nvPr>
        </p:nvGraphicFramePr>
        <p:xfrm>
          <a:off x="0" y="0"/>
          <a:ext cx="12192000" cy="61150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11505">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b="1" kern="1200" dirty="0">
                          <a:solidFill>
                            <a:schemeClr val="bg1"/>
                          </a:solidFill>
                          <a:latin typeface="微软雅黑" panose="020B0503020204020204" charset="-122"/>
                          <a:ea typeface="微软雅黑" panose="020B0503020204020204" charset="-122"/>
                          <a:cs typeface="+mn-cs"/>
                          <a:sym typeface="+mn-ea"/>
                        </a:rPr>
                        <a:t>考情</a:t>
                      </a:r>
                      <a:r>
                        <a:rPr lang="zh-CN" altLang="en-US" sz="2400" b="1" kern="1200" dirty="0">
                          <a:solidFill>
                            <a:schemeClr val="bg1"/>
                          </a:solidFill>
                          <a:latin typeface="微软雅黑" panose="020B0503020204020204" charset="-122"/>
                          <a:ea typeface="微软雅黑" panose="020B0503020204020204" charset="-122"/>
                          <a:cs typeface="+mn-cs"/>
                          <a:sym typeface="+mn-ea"/>
                        </a:rPr>
                        <a:t>分析</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核心概念</a:t>
                      </a:r>
                      <a:endParaRPr lang="zh-CN" altLang="en-US" sz="2400" b="1" kern="120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chemeClr val="bg1"/>
                          </a:solidFill>
                          <a:latin typeface="微软雅黑" panose="020B0503020204020204" charset="-122"/>
                          <a:ea typeface="微软雅黑" panose="020B0503020204020204" charset="-122"/>
                          <a:sym typeface="+mn-ea"/>
                        </a:rPr>
                        <a:t>知识梳理</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08080"/>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重点突破</a:t>
                      </a:r>
                      <a:endParaRPr lang="zh-CN" altLang="en-US" sz="2400" b="1" kern="1200" noProof="0" dirty="0">
                        <a:solidFill>
                          <a:schemeClr val="bg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noProof="0" dirty="0">
                          <a:solidFill>
                            <a:schemeClr val="bg1"/>
                          </a:solidFill>
                          <a:latin typeface="微软雅黑" panose="020B0503020204020204" charset="-122"/>
                          <a:ea typeface="微软雅黑" panose="020B0503020204020204" charset="-122"/>
                          <a:sym typeface="+mn-ea"/>
                        </a:rPr>
                        <a:t>考点突破</a:t>
                      </a:r>
                      <a:endParaRPr lang="zh-CN" altLang="en-US" sz="2400" b="1" kern="1200" noProof="0" dirty="0">
                        <a:solidFill>
                          <a:schemeClr val="bg1"/>
                        </a:solidFill>
                        <a:latin typeface="微软雅黑" panose="020B0503020204020204" charset="-122"/>
                        <a:ea typeface="微软雅黑" panose="020B0503020204020204" charset="-122"/>
                        <a:cs typeface="+mn-cs"/>
                        <a:sym typeface="+mn-ea"/>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50000"/>
                        <a:lumOff val="50000"/>
                      </a:schemeClr>
                    </a:solidFill>
                  </a:tcPr>
                </a:tc>
              </a:tr>
            </a:tbl>
          </a:graphicData>
        </a:graphic>
      </p:graphicFrame>
      <p:graphicFrame>
        <p:nvGraphicFramePr>
          <p:cNvPr id="7" name="表格 6"/>
          <p:cNvGraphicFramePr/>
          <p:nvPr>
            <p:custDataLst>
              <p:tags r:id="rId3"/>
            </p:custDataLst>
          </p:nvPr>
        </p:nvGraphicFramePr>
        <p:xfrm>
          <a:off x="729615" y="1250950"/>
          <a:ext cx="11301095" cy="5380355"/>
        </p:xfrm>
        <a:graphic>
          <a:graphicData uri="http://schemas.openxmlformats.org/drawingml/2006/table">
            <a:tbl>
              <a:tblPr/>
              <a:tblGrid>
                <a:gridCol w="1610360"/>
                <a:gridCol w="9690735"/>
              </a:tblGrid>
              <a:tr h="511175">
                <a:tc>
                  <a:txBody>
                    <a:bodyPr/>
                    <a:p>
                      <a:pPr marL="259715" indent="0" algn="ctr"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rPr>
                        <a:t>原因</a:t>
                      </a:r>
                      <a:endParaRPr lang="zh-CN" sz="24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9215" indent="0" algn="l" eaLnBrk="0" fontAlgn="base">
                        <a:spcBef>
                          <a:spcPts val="400"/>
                        </a:spcBef>
                        <a:spcAft>
                          <a:spcPct val="0"/>
                        </a:spcAft>
                      </a:pPr>
                      <a:endParaRPr lang="zh-CN" sz="24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781685">
                <a:tc>
                  <a:txBody>
                    <a:bodyPr/>
                    <a:p>
                      <a:pPr marL="265430" indent="0" algn="ctr" eaLnBrk="0" fontAlgn="base">
                        <a:lnSpc>
                          <a:spcPts val="1335"/>
                        </a:lnSpc>
                        <a:spcBef>
                          <a:spcPts val="1300"/>
                        </a:spcBef>
                        <a:spcAft>
                          <a:spcPct val="0"/>
                        </a:spcAft>
                        <a:buNone/>
                      </a:pPr>
                      <a:r>
                        <a:rPr lang="zh-CN" altLang="en-US" sz="2400" b="1">
                          <a:solidFill>
                            <a:srgbClr val="000000"/>
                          </a:solidFill>
                          <a:latin typeface="新宋体" panose="02010609030101010101" charset="-122"/>
                          <a:ea typeface="新宋体" panose="02010609030101010101" charset="-122"/>
                        </a:rPr>
                        <a:t>目的</a:t>
                      </a:r>
                      <a:endParaRPr lang="zh-CN" altLang="en-US" sz="24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87630" indent="-1905" algn="l" eaLnBrk="0" fontAlgn="base">
                        <a:lnSpc>
                          <a:spcPct val="111000"/>
                        </a:lnSpc>
                        <a:spcBef>
                          <a:spcPts val="400"/>
                        </a:spcBef>
                        <a:spcAft>
                          <a:spcPct val="0"/>
                        </a:spcAft>
                        <a:buNone/>
                      </a:pPr>
                      <a:endParaRPr lang="zh-CN" altLang="en-US" sz="2400" b="1">
                        <a:solidFill>
                          <a:srgbClr val="000000"/>
                        </a:solidFill>
                        <a:latin typeface="新宋体" panose="02010609030101010101" charset="-122"/>
                        <a:ea typeface="新宋体" panose="02010609030101010101" charset="-122"/>
                        <a:cs typeface="华文中宋" panose="02010600040101010101" pitchFamily="2"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1170305">
                <a:tc>
                  <a:txBody>
                    <a:bodyPr/>
                    <a:p>
                      <a:pPr marL="265430" indent="0" algn="ctr" eaLnBrk="0" fontAlgn="base">
                        <a:lnSpc>
                          <a:spcPts val="1335"/>
                        </a:lnSpc>
                        <a:spcBef>
                          <a:spcPts val="1300"/>
                        </a:spcBef>
                        <a:spcAft>
                          <a:spcPct val="0"/>
                        </a:spcAft>
                      </a:pPr>
                      <a:endParaRPr lang="zh-CN" sz="2400" b="1">
                        <a:solidFill>
                          <a:srgbClr val="000000"/>
                        </a:solidFill>
                        <a:latin typeface="新宋体" panose="02010609030101010101" charset="-122"/>
                        <a:ea typeface="新宋体" panose="02010609030101010101" charset="-122"/>
                      </a:endParaRPr>
                    </a:p>
                    <a:p>
                      <a:pPr marL="265430" indent="0" algn="ctr" eaLnBrk="0" fontAlgn="base">
                        <a:lnSpc>
                          <a:spcPts val="1335"/>
                        </a:lnSpc>
                        <a:spcBef>
                          <a:spcPts val="1300"/>
                        </a:spcBef>
                        <a:spcAft>
                          <a:spcPct val="0"/>
                        </a:spcAft>
                      </a:pPr>
                      <a:r>
                        <a:rPr lang="zh-CN" sz="2400" b="1">
                          <a:solidFill>
                            <a:srgbClr val="000000"/>
                          </a:solidFill>
                          <a:latin typeface="新宋体" panose="02010609030101010101" charset="-122"/>
                          <a:ea typeface="新宋体" panose="02010609030101010101" charset="-122"/>
                        </a:rPr>
                        <a:t>侵略方式</a:t>
                      </a:r>
                      <a:endParaRPr lang="zh-CN" sz="24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87630" indent="-1905" algn="l" eaLnBrk="0" fontAlgn="base">
                        <a:lnSpc>
                          <a:spcPct val="111000"/>
                        </a:lnSpc>
                        <a:spcBef>
                          <a:spcPts val="400"/>
                        </a:spcBef>
                        <a:spcAft>
                          <a:spcPct val="0"/>
                        </a:spcAft>
                      </a:pPr>
                      <a:endParaRPr lang="zh-CN" sz="2400" b="1">
                        <a:solidFill>
                          <a:srgbClr val="000000"/>
                        </a:solidFill>
                        <a:latin typeface="新宋体" panose="02010609030101010101" charset="-122"/>
                        <a:ea typeface="新宋体" panose="02010609030101010101" charset="-122"/>
                        <a:cs typeface="华文中宋" panose="02010600040101010101" pitchFamily="2"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1137920">
                <a:tc>
                  <a:txBody>
                    <a:bodyPr/>
                    <a:p>
                      <a:pPr marL="264160" indent="0" algn="ctr" eaLnBrk="0" fontAlgn="base">
                        <a:spcBef>
                          <a:spcPts val="400"/>
                        </a:spcBef>
                        <a:spcAft>
                          <a:spcPct val="0"/>
                        </a:spcAft>
                      </a:pPr>
                      <a:r>
                        <a:rPr lang="zh-CN" sz="2400" b="1">
                          <a:solidFill>
                            <a:srgbClr val="000000"/>
                          </a:solidFill>
                          <a:latin typeface="新宋体" panose="02010609030101010101" charset="-122"/>
                          <a:ea typeface="新宋体" panose="02010609030101010101" charset="-122"/>
                        </a:rPr>
                        <a:t>侵略势力</a:t>
                      </a:r>
                      <a:endParaRPr lang="zh-CN" sz="24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67945" indent="0" algn="l" eaLnBrk="0" fontAlgn="base">
                        <a:spcBef>
                          <a:spcPts val="400"/>
                        </a:spcBef>
                        <a:spcAft>
                          <a:spcPct val="0"/>
                        </a:spcAft>
                      </a:pPr>
                      <a:endParaRPr lang="zh-CN" sz="24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866140">
                <a:tc>
                  <a:txBody>
                    <a:bodyPr/>
                    <a:p>
                      <a:pPr marL="254635" indent="0" algn="ctr" eaLnBrk="0" fontAlgn="base">
                        <a:spcBef>
                          <a:spcPts val="1300"/>
                        </a:spcBef>
                        <a:spcAft>
                          <a:spcPct val="0"/>
                        </a:spcAft>
                      </a:pPr>
                      <a:r>
                        <a:rPr lang="zh-CN" sz="2400" b="1">
                          <a:solidFill>
                            <a:srgbClr val="000000"/>
                          </a:solidFill>
                          <a:latin typeface="新宋体" panose="02010609030101010101" charset="-122"/>
                          <a:ea typeface="新宋体" panose="02010609030101010101" charset="-122"/>
                        </a:rPr>
                        <a:t>程度</a:t>
                      </a:r>
                      <a:endParaRPr lang="zh-CN" sz="24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85725" indent="-10795" algn="l" eaLnBrk="0" fontAlgn="base">
                        <a:lnSpc>
                          <a:spcPct val="111000"/>
                        </a:lnSpc>
                        <a:spcBef>
                          <a:spcPts val="400"/>
                        </a:spcBef>
                        <a:spcAft>
                          <a:spcPct val="0"/>
                        </a:spcAft>
                      </a:pPr>
                      <a:endParaRPr lang="zh-CN" sz="2400" b="1">
                        <a:solidFill>
                          <a:srgbClr val="000000"/>
                        </a:solidFill>
                        <a:latin typeface="新宋体" panose="02010609030101010101" charset="-122"/>
                        <a:ea typeface="新宋体" panose="02010609030101010101" charset="-122"/>
                        <a:cs typeface="华文中宋" panose="02010600040101010101" pitchFamily="2"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r h="913130">
                <a:tc>
                  <a:txBody>
                    <a:bodyPr/>
                    <a:p>
                      <a:pPr marL="127635" indent="0" algn="ctr" eaLnBrk="0" fontAlgn="base">
                        <a:lnSpc>
                          <a:spcPts val="1335"/>
                        </a:lnSpc>
                        <a:spcBef>
                          <a:spcPts val="1300"/>
                        </a:spcBef>
                        <a:spcAft>
                          <a:spcPct val="0"/>
                        </a:spcAft>
                      </a:pPr>
                      <a:r>
                        <a:rPr lang="zh-CN" sz="2400" b="1">
                          <a:solidFill>
                            <a:srgbClr val="000000"/>
                          </a:solidFill>
                          <a:latin typeface="新宋体" panose="02010609030101010101" charset="-122"/>
                          <a:ea typeface="新宋体" panose="02010609030101010101" charset="-122"/>
                        </a:rPr>
                        <a:t>历史教训</a:t>
                      </a:r>
                      <a:endParaRPr lang="zh-CN" sz="2400" b="1">
                        <a:solidFill>
                          <a:srgbClr val="000000"/>
                        </a:solidFill>
                        <a:latin typeface="新宋体" panose="02010609030101010101" charset="-122"/>
                        <a:ea typeface="新宋体" panose="02010609030101010101"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p>
                      <a:pPr marL="70485" indent="7620" algn="l" eaLnBrk="0" fontAlgn="base">
                        <a:lnSpc>
                          <a:spcPct val="112000"/>
                        </a:lnSpc>
                        <a:spcBef>
                          <a:spcPts val="400"/>
                        </a:spcBef>
                        <a:spcAft>
                          <a:spcPct val="0"/>
                        </a:spcAft>
                      </a:pPr>
                      <a:endParaRPr lang="zh-CN" sz="2400" b="1">
                        <a:solidFill>
                          <a:srgbClr val="000000"/>
                        </a:solidFill>
                        <a:latin typeface="新宋体" panose="02010609030101010101" charset="-122"/>
                        <a:ea typeface="新宋体" panose="02010609030101010101" charset="-122"/>
                        <a:cs typeface="华文中宋" panose="02010600040101010101" pitchFamily="2" charset="-122"/>
                      </a:endParaRPr>
                    </a:p>
                  </a:txBody>
                  <a:tcPr marL="0" marR="0" marT="0" marB="0" anchor="ctr" anchorCtr="0">
                    <a:lnL w="3175" cap="flat" cmpd="sng">
                      <a:solidFill>
                        <a:srgbClr val="000000"/>
                      </a:solidFill>
                      <a:prstDash val="solid"/>
                      <a:headEnd type="none" w="med" len="med"/>
                      <a:tailEnd type="none" w="med" len="med"/>
                    </a:lnL>
                    <a:lnR w="3175" cap="flat" cmpd="sng">
                      <a:solidFill>
                        <a:srgbClr val="000000"/>
                      </a:solidFill>
                      <a:prstDash val="solid"/>
                      <a:headEnd type="none" w="med" len="med"/>
                      <a:tailEnd type="none" w="med" len="med"/>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r>
            </a:tbl>
          </a:graphicData>
        </a:graphic>
      </p:graphicFrame>
      <p:sp>
        <p:nvSpPr>
          <p:cNvPr id="2" name="文本框 1"/>
          <p:cNvSpPr txBox="1"/>
          <p:nvPr/>
        </p:nvSpPr>
        <p:spPr>
          <a:xfrm>
            <a:off x="2340610" y="1294765"/>
            <a:ext cx="9385935" cy="460375"/>
          </a:xfrm>
          <a:prstGeom prst="rect">
            <a:avLst/>
          </a:prstGeom>
          <a:noFill/>
        </p:spPr>
        <p:txBody>
          <a:bodyPr wrap="square" rtlCol="0" anchor="t">
            <a:spAutoFit/>
          </a:bodyPr>
          <a:p>
            <a:pPr marL="69215" algn="l" eaLnBrk="0" fontAlgn="base">
              <a:spcBef>
                <a:spcPts val="400"/>
              </a:spcBef>
            </a:pPr>
            <a:r>
              <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sym typeface="+mn-ea"/>
              </a:rPr>
              <a:t>与世界资本主义发展阶段和程度紧密相关</a:t>
            </a:r>
            <a:r>
              <a:rPr lang="en-US" altLang="zh-CN" sz="2400">
                <a:latin typeface="黑体" panose="02010609060101010101" pitchFamily="49" charset="-122"/>
                <a:ea typeface="黑体" panose="02010609060101010101" pitchFamily="49" charset="-122"/>
                <a:cs typeface="微软雅黑" panose="020B0503020204020204" charset="-122"/>
                <a:sym typeface="+mn-ea"/>
              </a:rPr>
              <a:t>，具有明显的阶段特征。</a:t>
            </a:r>
            <a:endParaRPr lang="zh-CN" altLang="en-US" sz="2400">
              <a:solidFill>
                <a:srgbClr val="000000"/>
              </a:solidFill>
              <a:latin typeface="黑体" panose="02010609060101010101" pitchFamily="49" charset="-122"/>
              <a:ea typeface="黑体" panose="02010609060101010101" pitchFamily="49" charset="-122"/>
              <a:sym typeface="+mn-ea"/>
            </a:endParaRPr>
          </a:p>
        </p:txBody>
      </p:sp>
      <p:sp>
        <p:nvSpPr>
          <p:cNvPr id="3" name="文本框 2"/>
          <p:cNvSpPr txBox="1"/>
          <p:nvPr/>
        </p:nvSpPr>
        <p:spPr>
          <a:xfrm>
            <a:off x="2233930" y="2547620"/>
            <a:ext cx="9797415" cy="1198880"/>
          </a:xfrm>
          <a:prstGeom prst="rect">
            <a:avLst/>
          </a:prstGeom>
          <a:noFill/>
        </p:spPr>
        <p:txBody>
          <a:bodyPr wrap="square" rtlCol="0" anchor="t">
            <a:spAutoFit/>
          </a:bodyPr>
          <a:p>
            <a:pPr marL="87630" indent="-1905" algn="l" eaLnBrk="0" fontAlgn="base">
              <a:lnSpc>
                <a:spcPct val="100000"/>
              </a:lnSpc>
              <a:spcBef>
                <a:spcPts val="400"/>
              </a:spcBef>
            </a:pPr>
            <a:r>
              <a:rPr lang="zh-CN" sz="2400">
                <a:solidFill>
                  <a:srgbClr val="000000"/>
                </a:solidFill>
                <a:latin typeface="黑体" panose="02010609060101010101" pitchFamily="49" charset="-122"/>
                <a:ea typeface="黑体" panose="02010609060101010101" pitchFamily="49" charset="-122"/>
                <a:cs typeface="华文中宋" panose="02010600040101010101" pitchFamily="2" charset="-122"/>
                <a:sym typeface="+mn-ea"/>
              </a:rPr>
              <a:t>侵略方式多样，</a:t>
            </a:r>
            <a:r>
              <a:rPr lang="zh-CN" altLang="en-US" sz="2400">
                <a:latin typeface="黑体" panose="02010609060101010101" pitchFamily="49" charset="-122"/>
                <a:ea typeface="黑体" panose="02010609060101010101" pitchFamily="49" charset="-122"/>
                <a:sym typeface="+mn-ea"/>
              </a:rPr>
              <a:t>以经济侵略为主，政治、文化侵略为经济侵略服务；</a:t>
            </a:r>
            <a:r>
              <a:rPr lang="zh-CN" sz="2400">
                <a:solidFill>
                  <a:srgbClr val="000000"/>
                </a:solidFill>
                <a:latin typeface="黑体" panose="02010609060101010101" pitchFamily="49" charset="-122"/>
                <a:ea typeface="黑体" panose="02010609060101010101" pitchFamily="49" charset="-122"/>
                <a:cs typeface="华文中宋" panose="02010600040101010101" pitchFamily="2" charset="-122"/>
                <a:sym typeface="+mn-ea"/>
              </a:rPr>
              <a:t>经历了</a:t>
            </a:r>
            <a:r>
              <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sym typeface="+mn-ea"/>
              </a:rPr>
              <a:t>商品输出为主到资本输出为主，从瓜分中国、划分势力范围到以华治华</a:t>
            </a:r>
            <a:r>
              <a:rPr lang="zh-CN" sz="2400">
                <a:solidFill>
                  <a:srgbClr val="000000"/>
                </a:solidFill>
                <a:latin typeface="黑体" panose="02010609060101010101" pitchFamily="49" charset="-122"/>
                <a:ea typeface="黑体" panose="02010609060101010101" pitchFamily="49" charset="-122"/>
                <a:cs typeface="华文中宋" panose="02010600040101010101" pitchFamily="2" charset="-122"/>
                <a:sym typeface="+mn-ea"/>
              </a:rPr>
              <a:t>的阶段。</a:t>
            </a:r>
            <a:endParaRPr lang="zh-CN" sz="2400">
              <a:solidFill>
                <a:srgbClr val="000000"/>
              </a:solidFill>
              <a:latin typeface="黑体" panose="02010609060101010101" pitchFamily="49" charset="-122"/>
              <a:ea typeface="黑体" panose="02010609060101010101" pitchFamily="49" charset="-122"/>
              <a:cs typeface="华文中宋" panose="02010600040101010101" pitchFamily="2" charset="-122"/>
              <a:sym typeface="+mn-ea"/>
            </a:endParaRPr>
          </a:p>
        </p:txBody>
      </p:sp>
      <p:sp>
        <p:nvSpPr>
          <p:cNvPr id="5" name="文本框 4"/>
          <p:cNvSpPr txBox="1"/>
          <p:nvPr/>
        </p:nvSpPr>
        <p:spPr>
          <a:xfrm>
            <a:off x="2306955" y="3730625"/>
            <a:ext cx="9885680" cy="1198880"/>
          </a:xfrm>
          <a:prstGeom prst="rect">
            <a:avLst/>
          </a:prstGeom>
          <a:noFill/>
        </p:spPr>
        <p:txBody>
          <a:bodyPr wrap="square" rtlCol="0" anchor="t">
            <a:spAutoFit/>
          </a:bodyPr>
          <a:p>
            <a:pPr marL="67945" algn="l" eaLnBrk="0" fontAlgn="base">
              <a:spcBef>
                <a:spcPts val="400"/>
              </a:spcBef>
            </a:pPr>
            <a:r>
              <a:rPr lang="zh-CN" sz="2400">
                <a:solidFill>
                  <a:srgbClr val="000000"/>
                </a:solidFill>
                <a:latin typeface="黑体" panose="02010609060101010101" pitchFamily="49" charset="-122"/>
                <a:ea typeface="黑体" panose="02010609060101010101" pitchFamily="49" charset="-122"/>
                <a:sym typeface="+mn-ea"/>
              </a:rPr>
              <a:t>侵华国家经历了由一国单独到两国合作再到多国协作的变化，由英国率先入侵到列强掀起瓜分狂潮，最终日美先后想独霸中国，</a:t>
            </a:r>
            <a:r>
              <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sym typeface="+mn-ea"/>
              </a:rPr>
              <a:t>反映近代国际关系以欧洲为中心向两侧转移的趋势。</a:t>
            </a:r>
            <a:endPar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sym typeface="+mn-ea"/>
            </a:endParaRPr>
          </a:p>
        </p:txBody>
      </p:sp>
      <p:sp>
        <p:nvSpPr>
          <p:cNvPr id="8" name="文本框 7"/>
          <p:cNvSpPr txBox="1"/>
          <p:nvPr/>
        </p:nvSpPr>
        <p:spPr>
          <a:xfrm>
            <a:off x="2306955" y="4866005"/>
            <a:ext cx="9723755" cy="910590"/>
          </a:xfrm>
          <a:prstGeom prst="rect">
            <a:avLst/>
          </a:prstGeom>
          <a:noFill/>
        </p:spPr>
        <p:txBody>
          <a:bodyPr wrap="square" rtlCol="0" anchor="t">
            <a:spAutoFit/>
          </a:bodyPr>
          <a:p>
            <a:pPr marL="85725" indent="-10795" algn="l" eaLnBrk="0" fontAlgn="base">
              <a:lnSpc>
                <a:spcPct val="111000"/>
              </a:lnSpc>
              <a:spcBef>
                <a:spcPts val="400"/>
              </a:spcBef>
            </a:pPr>
            <a:r>
              <a:rPr lang="zh-CN" sz="2400">
                <a:solidFill>
                  <a:srgbClr val="000000"/>
                </a:solidFill>
                <a:latin typeface="黑体" panose="02010609060101010101" pitchFamily="49" charset="-122"/>
                <a:ea typeface="黑体" panose="02010609060101010101" pitchFamily="49" charset="-122"/>
                <a:cs typeface="华文中宋" panose="02010600040101010101" pitchFamily="2" charset="-122"/>
                <a:sym typeface="+mn-ea"/>
              </a:rPr>
              <a:t>伴随列强侵略，最终沦为半殖民地半封建社会。列强势力在一次次不平等条约中由</a:t>
            </a:r>
            <a:r>
              <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sym typeface="+mn-ea"/>
              </a:rPr>
              <a:t>沿海深入内地</a:t>
            </a:r>
            <a:r>
              <a:rPr lang="zh-CN" sz="2400">
                <a:solidFill>
                  <a:srgbClr val="000000"/>
                </a:solidFill>
                <a:latin typeface="黑体" panose="02010609060101010101" pitchFamily="49" charset="-122"/>
                <a:ea typeface="黑体" panose="02010609060101010101" pitchFamily="49" charset="-122"/>
                <a:cs typeface="华文中宋" panose="02010600040101010101" pitchFamily="2" charset="-122"/>
                <a:sym typeface="+mn-ea"/>
              </a:rPr>
              <a:t>，中国面临亡国灭种的危险。</a:t>
            </a:r>
            <a:endParaRPr lang="zh-CN" sz="2400">
              <a:solidFill>
                <a:srgbClr val="000000"/>
              </a:solidFill>
              <a:latin typeface="黑体" panose="02010609060101010101" pitchFamily="49" charset="-122"/>
              <a:ea typeface="黑体" panose="02010609060101010101" pitchFamily="49" charset="-122"/>
              <a:cs typeface="华文中宋" panose="02010600040101010101" pitchFamily="2" charset="-122"/>
              <a:sym typeface="+mn-ea"/>
            </a:endParaRPr>
          </a:p>
        </p:txBody>
      </p:sp>
      <p:sp>
        <p:nvSpPr>
          <p:cNvPr id="9" name="文本框 8"/>
          <p:cNvSpPr txBox="1"/>
          <p:nvPr/>
        </p:nvSpPr>
        <p:spPr>
          <a:xfrm>
            <a:off x="2340610" y="5739765"/>
            <a:ext cx="9531985" cy="918210"/>
          </a:xfrm>
          <a:prstGeom prst="rect">
            <a:avLst/>
          </a:prstGeom>
          <a:noFill/>
        </p:spPr>
        <p:txBody>
          <a:bodyPr wrap="square" rtlCol="0" anchor="t">
            <a:spAutoFit/>
          </a:bodyPr>
          <a:p>
            <a:pPr marL="70485" indent="7620" algn="l" eaLnBrk="0" fontAlgn="base">
              <a:lnSpc>
                <a:spcPct val="112000"/>
              </a:lnSpc>
              <a:spcBef>
                <a:spcPts val="400"/>
              </a:spcBef>
            </a:pPr>
            <a:r>
              <a:rPr lang="zh-CN" sz="2400">
                <a:solidFill>
                  <a:srgbClr val="000000"/>
                </a:solidFill>
                <a:latin typeface="黑体" panose="02010609060101010101" pitchFamily="49" charset="-122"/>
                <a:ea typeface="黑体" panose="02010609060101010101" pitchFamily="49" charset="-122"/>
                <a:cs typeface="华文中宋" panose="02010600040101010101" pitchFamily="2" charset="-122"/>
                <a:sym typeface="+mn-ea"/>
              </a:rPr>
              <a:t>列强侵华是资本主义扩张背景下，工业文明对农耕文明发起的冲击，其失败原因是中国</a:t>
            </a:r>
            <a:r>
              <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sym typeface="+mn-ea"/>
              </a:rPr>
              <a:t>社会制度</a:t>
            </a:r>
            <a:r>
              <a:rPr lang="zh-CN" sz="2400">
                <a:solidFill>
                  <a:srgbClr val="000000"/>
                </a:solidFill>
                <a:latin typeface="黑体" panose="02010609060101010101" pitchFamily="49" charset="-122"/>
                <a:ea typeface="黑体" panose="02010609060101010101" pitchFamily="49" charset="-122"/>
                <a:cs typeface="华文中宋" panose="02010600040101010101" pitchFamily="2" charset="-122"/>
                <a:sym typeface="+mn-ea"/>
              </a:rPr>
              <a:t>、生产技术的落后和政治腐败。</a:t>
            </a:r>
            <a:endParaRPr lang="zh-CN" altLang="en-US" sz="2400">
              <a:solidFill>
                <a:srgbClr val="000000"/>
              </a:solidFill>
              <a:latin typeface="黑体" panose="02010609060101010101" pitchFamily="49" charset="-122"/>
              <a:ea typeface="黑体" panose="02010609060101010101" pitchFamily="49" charset="-122"/>
              <a:cs typeface="华文中宋" panose="02010600040101010101" pitchFamily="2" charset="-122"/>
              <a:sym typeface="+mn-ea"/>
            </a:endParaRPr>
          </a:p>
        </p:txBody>
      </p:sp>
      <p:sp>
        <p:nvSpPr>
          <p:cNvPr id="10" name="文本框 9"/>
          <p:cNvSpPr txBox="1"/>
          <p:nvPr/>
        </p:nvSpPr>
        <p:spPr>
          <a:xfrm>
            <a:off x="2469515" y="1760220"/>
            <a:ext cx="9257030" cy="829945"/>
          </a:xfrm>
          <a:prstGeom prst="rect">
            <a:avLst/>
          </a:prstGeom>
          <a:noFill/>
        </p:spPr>
        <p:txBody>
          <a:bodyPr wrap="square" rtlCol="0" anchor="t">
            <a:spAutoFit/>
          </a:bodyPr>
          <a:p>
            <a:pPr indent="0" fontAlgn="auto"/>
            <a:r>
              <a:rPr lang="zh-CN" altLang="en-US" sz="2400" u="sng" dirty="0">
                <a:solidFill>
                  <a:srgbClr val="0000FF"/>
                </a:solidFill>
                <a:latin typeface="黑体" panose="02010609060101010101" pitchFamily="49" charset="-122"/>
                <a:ea typeface="黑体" panose="02010609060101010101" pitchFamily="49" charset="-122"/>
                <a:cs typeface="华文楷体" panose="02010600040101010101" charset="-122"/>
                <a:sym typeface="+mn-ea"/>
              </a:rPr>
              <a:t>最终目的是获取最大经济利益</a:t>
            </a:r>
            <a:r>
              <a:rPr lang="en-US" altLang="zh-CN" sz="2400">
                <a:latin typeface="黑体" panose="02010609060101010101" pitchFamily="49" charset="-122"/>
                <a:ea typeface="黑体" panose="02010609060101010101" pitchFamily="49" charset="-122"/>
                <a:cs typeface="微软雅黑" panose="020B0503020204020204" charset="-122"/>
                <a:sym typeface="+mn-ea"/>
              </a:rPr>
              <a:t>。不平等条约规定的开埠通商、协定关税、资本输出等，都是这一根本目的的具体体现。</a:t>
            </a:r>
            <a:endParaRPr lang="en-US" altLang="zh-CN" sz="2400">
              <a:latin typeface="黑体" panose="02010609060101010101" pitchFamily="49" charset="-122"/>
              <a:ea typeface="黑体" panose="02010609060101010101" pitchFamily="49"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8" grpId="0"/>
      <p:bldP spid="8" grpId="1"/>
      <p:bldP spid="9" grpId="0"/>
      <p:bldP spid="9" grpId="1"/>
      <p:bldP spid="10"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AS_UNIQUEID" val="5088"/>
</p:tagLst>
</file>

<file path=ppt/tags/tag101.xml><?xml version="1.0" encoding="utf-8"?>
<p:tagLst xmlns:p="http://schemas.openxmlformats.org/presentationml/2006/main">
  <p:tag name="AS_UNIQUEID" val="5100"/>
</p:tagLst>
</file>

<file path=ppt/tags/tag102.xml><?xml version="1.0" encoding="utf-8"?>
<p:tagLst xmlns:p="http://schemas.openxmlformats.org/presentationml/2006/main">
  <p:tag name="AS_UNIQUEID" val="5089"/>
</p:tagLst>
</file>

<file path=ppt/tags/tag103.xml><?xml version="1.0" encoding="utf-8"?>
<p:tagLst xmlns:p="http://schemas.openxmlformats.org/presentationml/2006/main">
  <p:tag name="AS_UNIQUEID" val="5063"/>
</p:tagLst>
</file>

<file path=ppt/tags/tag104.xml><?xml version="1.0" encoding="utf-8"?>
<p:tagLst xmlns:p="http://schemas.openxmlformats.org/presentationml/2006/main">
  <p:tag name="AS_UNIQUEID" val="5064"/>
</p:tagLst>
</file>

<file path=ppt/tags/tag105.xml><?xml version="1.0" encoding="utf-8"?>
<p:tagLst xmlns:p="http://schemas.openxmlformats.org/presentationml/2006/main">
  <p:tag name="AS_UNIQUEID" val="5065"/>
</p:tagLst>
</file>

<file path=ppt/tags/tag106.xml><?xml version="1.0" encoding="utf-8"?>
<p:tagLst xmlns:p="http://schemas.openxmlformats.org/presentationml/2006/main">
  <p:tag name="AS_UNIQUEID" val="5066"/>
</p:tagLst>
</file>

<file path=ppt/tags/tag107.xml><?xml version="1.0" encoding="utf-8"?>
<p:tagLst xmlns:p="http://schemas.openxmlformats.org/presentationml/2006/main">
  <p:tag name="AS_UNIQUEID" val="5090"/>
</p:tagLst>
</file>

<file path=ppt/tags/tag108.xml><?xml version="1.0" encoding="utf-8"?>
<p:tagLst xmlns:p="http://schemas.openxmlformats.org/presentationml/2006/main">
  <p:tag name="AS_UNIQUEID" val="5061"/>
</p:tagLst>
</file>

<file path=ppt/tags/tag109.xml><?xml version="1.0" encoding="utf-8"?>
<p:tagLst xmlns:p="http://schemas.openxmlformats.org/presentationml/2006/main">
  <p:tag name="AS_UNIQUEID" val="5077"/>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AS_UNIQUEID" val="5022"/>
</p:tagLst>
</file>

<file path=ppt/tags/tag111.xml><?xml version="1.0" encoding="utf-8"?>
<p:tagLst xmlns:p="http://schemas.openxmlformats.org/presentationml/2006/main">
  <p:tag name="AS_UNIQUEID" val="5022"/>
</p:tagLst>
</file>

<file path=ppt/tags/tag112.xml><?xml version="1.0" encoding="utf-8"?>
<p:tagLst xmlns:p="http://schemas.openxmlformats.org/presentationml/2006/main">
  <p:tag name="AS_UNIQUEID" val="5022"/>
</p:tagLst>
</file>

<file path=ppt/tags/tag113.xml><?xml version="1.0" encoding="utf-8"?>
<p:tagLst xmlns:p="http://schemas.openxmlformats.org/presentationml/2006/main">
  <p:tag name="AS_UNIQUEID" val="5057"/>
</p:tagLst>
</file>

<file path=ppt/tags/tag114.xml><?xml version="1.0" encoding="utf-8"?>
<p:tagLst xmlns:p="http://schemas.openxmlformats.org/presentationml/2006/main">
  <p:tag name="AS_UNIQUEID" val="5060"/>
</p:tagLst>
</file>

<file path=ppt/tags/tag115.xml><?xml version="1.0" encoding="utf-8"?>
<p:tagLst xmlns:p="http://schemas.openxmlformats.org/presentationml/2006/main">
  <p:tag name="AS_UNIQUEID" val="5060"/>
</p:tagLst>
</file>

<file path=ppt/tags/tag116.xml><?xml version="1.0" encoding="utf-8"?>
<p:tagLst xmlns:p="http://schemas.openxmlformats.org/presentationml/2006/main">
  <p:tag name="AS_UNIQUEID" val="5057"/>
</p:tagLst>
</file>

<file path=ppt/tags/tag117.xml><?xml version="1.0" encoding="utf-8"?>
<p:tagLst xmlns:p="http://schemas.openxmlformats.org/presentationml/2006/main">
  <p:tag name="AS_UNIQUEID" val="5060"/>
</p:tagLst>
</file>

<file path=ppt/tags/tag118.xml><?xml version="1.0" encoding="utf-8"?>
<p:tagLst xmlns:p="http://schemas.openxmlformats.org/presentationml/2006/main">
  <p:tag name="AS_UNIQUEID" val="5057"/>
</p:tagLst>
</file>

<file path=ppt/tags/tag119.xml><?xml version="1.0" encoding="utf-8"?>
<p:tagLst xmlns:p="http://schemas.openxmlformats.org/presentationml/2006/main">
  <p:tag name="AS_UNIQUEID" val="506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AS_UNIQUEID" val="5057"/>
</p:tagLst>
</file>

<file path=ppt/tags/tag121.xml><?xml version="1.0" encoding="utf-8"?>
<p:tagLst xmlns:p="http://schemas.openxmlformats.org/presentationml/2006/main">
  <p:tag name="AS_UNIQUEID" val="5022"/>
</p:tagLst>
</file>

<file path=ppt/tags/tag122.xml><?xml version="1.0" encoding="utf-8"?>
<p:tagLst xmlns:p="http://schemas.openxmlformats.org/presentationml/2006/main">
  <p:tag name="TABLE_ENDDRAG_ORIGIN_RECT" val="885*200"/>
  <p:tag name="TABLE_ENDDRAG_RECT" val="38*132*885*200"/>
</p:tagLst>
</file>

<file path=ppt/tags/tag123.xml><?xml version="1.0" encoding="utf-8"?>
<p:tagLst xmlns:p="http://schemas.openxmlformats.org/presentationml/2006/main">
  <p:tag name="AS_UNIQUEID" val="3878"/>
</p:tagLst>
</file>

<file path=ppt/tags/tag124.xml><?xml version="1.0" encoding="utf-8"?>
<p:tagLst xmlns:p="http://schemas.openxmlformats.org/presentationml/2006/main">
  <p:tag name="AS_UNIQUEID" val="3879"/>
</p:tagLst>
</file>

<file path=ppt/tags/tag125.xml><?xml version="1.0" encoding="utf-8"?>
<p:tagLst xmlns:p="http://schemas.openxmlformats.org/presentationml/2006/main">
  <p:tag name="AS_UNIQUEID" val="3880"/>
</p:tagLst>
</file>

<file path=ppt/tags/tag126.xml><?xml version="1.0" encoding="utf-8"?>
<p:tagLst xmlns:p="http://schemas.openxmlformats.org/presentationml/2006/main">
  <p:tag name="AS_UNIQUEID" val="3881"/>
</p:tagLst>
</file>

<file path=ppt/tags/tag127.xml><?xml version="1.0" encoding="utf-8"?>
<p:tagLst xmlns:p="http://schemas.openxmlformats.org/presentationml/2006/main">
  <p:tag name="AS_UNIQUEID" val="3882"/>
</p:tagLst>
</file>

<file path=ppt/tags/tag128.xml><?xml version="1.0" encoding="utf-8"?>
<p:tagLst xmlns:p="http://schemas.openxmlformats.org/presentationml/2006/main">
  <p:tag name="AS_UNIQUEID" val="3883"/>
</p:tagLst>
</file>

<file path=ppt/tags/tag129.xml><?xml version="1.0" encoding="utf-8"?>
<p:tagLst xmlns:p="http://schemas.openxmlformats.org/presentationml/2006/main">
  <p:tag name="AS_UNIQUEID" val="388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AS_UNIQUEID" val="3885"/>
</p:tagLst>
</file>

<file path=ppt/tags/tag131.xml><?xml version="1.0" encoding="utf-8"?>
<p:tagLst xmlns:p="http://schemas.openxmlformats.org/presentationml/2006/main">
  <p:tag name="AS_UNIQUEID" val="3886"/>
</p:tagLst>
</file>

<file path=ppt/tags/tag132.xml><?xml version="1.0" encoding="utf-8"?>
<p:tagLst xmlns:p="http://schemas.openxmlformats.org/presentationml/2006/main">
  <p:tag name="AS_UNIQUEID" val="3887"/>
</p:tagLst>
</file>

<file path=ppt/tags/tag133.xml><?xml version="1.0" encoding="utf-8"?>
<p:tagLst xmlns:p="http://schemas.openxmlformats.org/presentationml/2006/main">
  <p:tag name="AS_UNIQUEID" val="3888"/>
</p:tagLst>
</file>

<file path=ppt/tags/tag134.xml><?xml version="1.0" encoding="utf-8"?>
<p:tagLst xmlns:p="http://schemas.openxmlformats.org/presentationml/2006/main">
  <p:tag name="AS_UNIQUEID" val="3889"/>
</p:tagLst>
</file>

<file path=ppt/tags/tag135.xml><?xml version="1.0" encoding="utf-8"?>
<p:tagLst xmlns:p="http://schemas.openxmlformats.org/presentationml/2006/main">
  <p:tag name="AS_UNIQUEID" val="3893"/>
</p:tagLst>
</file>

<file path=ppt/tags/tag136.xml><?xml version="1.0" encoding="utf-8"?>
<p:tagLst xmlns:p="http://schemas.openxmlformats.org/presentationml/2006/main">
  <p:tag name="KSO_WM_BEAUTIFY_FLAG" val=""/>
  <p:tag name="TABLE_ENDDRAG_ORIGIN_RECT" val="960*48"/>
  <p:tag name="TABLE_ENDDRAG_RECT" val="0*0*960*48"/>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 name="TABLE_ENDDRAG_ORIGIN_RECT" val="960*48"/>
  <p:tag name="TABLE_ENDDRAG_RECT" val="0*0*960*48"/>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 name="TABLE_ENDDRAG_ORIGIN_RECT" val="960*48"/>
  <p:tag name="TABLE_ENDDRAG_RECT" val="0*0*960*48"/>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 name="TABLE_ENDDRAG_ORIGIN_RECT" val="960*48"/>
  <p:tag name="TABLE_ENDDRAG_RECT" val="0*0*960*48"/>
</p:tagLst>
</file>

<file path=ppt/tags/tag144.xml><?xml version="1.0" encoding="utf-8"?>
<p:tagLst xmlns:p="http://schemas.openxmlformats.org/presentationml/2006/main">
  <p:tag name="TABLE_ENDDRAG_ORIGIN_RECT" val="889*364"/>
  <p:tag name="TABLE_ENDDRAG_RECT" val="57*137*889*364"/>
</p:tagLst>
</file>

<file path=ppt/tags/tag145.xml><?xml version="1.0" encoding="utf-8"?>
<p:tagLst xmlns:p="http://schemas.openxmlformats.org/presentationml/2006/main">
  <p:tag name="KSO_WM_BEAUTIFY_FLAG" val=""/>
  <p:tag name="TABLE_ENDDRAG_ORIGIN_RECT" val="960*48"/>
  <p:tag name="TABLE_ENDDRAG_RECT" val="0*0*960*48"/>
</p:tagLst>
</file>

<file path=ppt/tags/tag146.xml><?xml version="1.0" encoding="utf-8"?>
<p:tagLst xmlns:p="http://schemas.openxmlformats.org/presentationml/2006/main">
  <p:tag name="AS_UNIQUEID" val="3450"/>
</p:tagLst>
</file>

<file path=ppt/tags/tag147.xml><?xml version="1.0" encoding="utf-8"?>
<p:tagLst xmlns:p="http://schemas.openxmlformats.org/presentationml/2006/main">
  <p:tag name="KSO_WM_BEAUTIFY_FLAG" val=""/>
  <p:tag name="TABLE_ENDDRAG_ORIGIN_RECT" val="960*48"/>
  <p:tag name="TABLE_ENDDRAG_RECT" val="0*0*960*48"/>
</p:tagLst>
</file>

<file path=ppt/tags/tag148.xml><?xml version="1.0" encoding="utf-8"?>
<p:tagLst xmlns:p="http://schemas.openxmlformats.org/presentationml/2006/main">
  <p:tag name="AS_UNIQUEID" val="3445"/>
</p:tagLst>
</file>

<file path=ppt/tags/tag149.xml><?xml version="1.0" encoding="utf-8"?>
<p:tagLst xmlns:p="http://schemas.openxmlformats.org/presentationml/2006/main">
  <p:tag name="AS_UNIQUEID" val="344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AS_UNIQUEID" val="3447"/>
</p:tagLst>
</file>

<file path=ppt/tags/tag151.xml><?xml version="1.0" encoding="utf-8"?>
<p:tagLst xmlns:p="http://schemas.openxmlformats.org/presentationml/2006/main">
  <p:tag name="AS_UNIQUEID" val="1227"/>
</p:tagLst>
</file>

<file path=ppt/tags/tag152.xml><?xml version="1.0" encoding="utf-8"?>
<p:tagLst xmlns:p="http://schemas.openxmlformats.org/presentationml/2006/main">
  <p:tag name="AS_UNIQUEID" val="1228"/>
</p:tagLst>
</file>

<file path=ppt/tags/tag153.xml><?xml version="1.0" encoding="utf-8"?>
<p:tagLst xmlns:p="http://schemas.openxmlformats.org/presentationml/2006/main">
  <p:tag name="AS_UNIQUEID" val="1229"/>
</p:tagLst>
</file>

<file path=ppt/tags/tag154.xml><?xml version="1.0" encoding="utf-8"?>
<p:tagLst xmlns:p="http://schemas.openxmlformats.org/presentationml/2006/main">
  <p:tag name="KSO_WM_BEAUTIFY_FLAG" val=""/>
  <p:tag name="TABLE_ENDDRAG_ORIGIN_RECT" val="960*48"/>
  <p:tag name="TABLE_ENDDRAG_RECT" val="0*0*960*48"/>
</p:tagLst>
</file>

<file path=ppt/tags/tag155.xml><?xml version="1.0" encoding="utf-8"?>
<p:tagLst xmlns:p="http://schemas.openxmlformats.org/presentationml/2006/main">
  <p:tag name="AS_UNIQUEID" val="1797"/>
  <p:tag name="KSO_WM_UNIT_PLACING_PICTURE_USER_VIEWPORT" val="{&quot;height&quot;:4070,&quot;width&quot;:17112.672440944883}"/>
</p:tagLst>
</file>

<file path=ppt/tags/tag156.xml><?xml version="1.0" encoding="utf-8"?>
<p:tagLst xmlns:p="http://schemas.openxmlformats.org/presentationml/2006/main">
  <p:tag name="TABLE_ENDDRAG_ORIGIN_RECT" val="922*74"/>
  <p:tag name="TABLE_ENDDRAG_RECT" val="15*45*922*74"/>
</p:tagLst>
</file>

<file path=ppt/tags/tag15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8.xml><?xml version="1.0" encoding="utf-8"?>
<p:tagLst xmlns:p="http://schemas.openxmlformats.org/presentationml/2006/main">
  <p:tag name="TABLE_ENDDRAG_ORIGIN_RECT" val="924*498"/>
  <p:tag name="TABLE_ENDDRAG_RECT" val="19*139*924*498"/>
</p:tagLst>
</file>

<file path=ppt/tags/tag159.xml><?xml version="1.0" encoding="utf-8"?>
<p:tagLst xmlns:p="http://schemas.openxmlformats.org/presentationml/2006/main">
  <p:tag name="KSO_WM_BEAUTIFY_FLAG" val=""/>
  <p:tag name="TABLE_ENDDRAG_ORIGIN_RECT" val="960*48"/>
  <p:tag name="TABLE_ENDDRAG_RECT" val="0*0*960*4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TABLE_ENDDRAG_ORIGIN_RECT" val="924*498"/>
  <p:tag name="TABLE_ENDDRAG_RECT" val="19*139*924*498"/>
</p:tagLst>
</file>

<file path=ppt/tags/tag162.xml><?xml version="1.0" encoding="utf-8"?>
<p:tagLst xmlns:p="http://schemas.openxmlformats.org/presentationml/2006/main">
  <p:tag name="KSO_WM_BEAUTIFY_FLAG" val=""/>
  <p:tag name="TABLE_ENDDRAG_ORIGIN_RECT" val="960*48"/>
  <p:tag name="TABLE_ENDDRAG_RECT" val="0*0*960*48"/>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TABLE_ENDDRAG_ORIGIN_RECT" val="924*498"/>
  <p:tag name="TABLE_ENDDRAG_RECT" val="19*139*924*498"/>
</p:tagLst>
</file>

<file path=ppt/tags/tag165.xml><?xml version="1.0" encoding="utf-8"?>
<p:tagLst xmlns:p="http://schemas.openxmlformats.org/presentationml/2006/main">
  <p:tag name="KSO_WM_BEAUTIFY_FLAG" val=""/>
  <p:tag name="TABLE_ENDDRAG_ORIGIN_RECT" val="960*48"/>
  <p:tag name="TABLE_ENDDRAG_RECT" val="0*0*960*48"/>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AS_UNIQUEID" val="4726"/>
</p:tagLst>
</file>

<file path=ppt/tags/tag168.xml><?xml version="1.0" encoding="utf-8"?>
<p:tagLst xmlns:p="http://schemas.openxmlformats.org/presentationml/2006/main">
  <p:tag name="AS_UNIQUEID" val="4727"/>
</p:tagLst>
</file>

<file path=ppt/tags/tag169.xml><?xml version="1.0" encoding="utf-8"?>
<p:tagLst xmlns:p="http://schemas.openxmlformats.org/presentationml/2006/main">
  <p:tag name="AS_UNIQUEID" val="472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AS_UNIQUEID" val="4730"/>
</p:tagLst>
</file>

<file path=ppt/tags/tag171.xml><?xml version="1.0" encoding="utf-8"?>
<p:tagLst xmlns:p="http://schemas.openxmlformats.org/presentationml/2006/main">
  <p:tag name="AS_UNIQUEID" val="4731"/>
</p:tagLst>
</file>

<file path=ppt/tags/tag172.xml><?xml version="1.0" encoding="utf-8"?>
<p:tagLst xmlns:p="http://schemas.openxmlformats.org/presentationml/2006/main">
  <p:tag name="AS_UNIQUEID" val="4730"/>
</p:tagLst>
</file>

<file path=ppt/tags/tag173.xml><?xml version="1.0" encoding="utf-8"?>
<p:tagLst xmlns:p="http://schemas.openxmlformats.org/presentationml/2006/main">
  <p:tag name="AS_UNIQUEID" val="5107"/>
</p:tagLst>
</file>

<file path=ppt/tags/tag174.xml><?xml version="1.0" encoding="utf-8"?>
<p:tagLst xmlns:p="http://schemas.openxmlformats.org/presentationml/2006/main">
  <p:tag name="KSO_WM_BEAUTIFY_FLAG" val=""/>
  <p:tag name="TABLE_ENDDRAG_ORIGIN_RECT" val="960*48"/>
  <p:tag name="TABLE_ENDDRAG_RECT" val="0*0*960*48"/>
</p:tagLst>
</file>

<file path=ppt/tags/tag175.xml><?xml version="1.0" encoding="utf-8"?>
<p:tagLst xmlns:p="http://schemas.openxmlformats.org/presentationml/2006/main">
  <p:tag name="KSO_WM_BEAUTIFY_FLAG" val=""/>
  <p:tag name="TABLE_ENDDRAG_ORIGIN_RECT" val="960*48"/>
  <p:tag name="TABLE_ENDDRAG_RECT" val="0*0*960*48"/>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TABLE_ENDDRAG_ORIGIN_RECT" val="869*416"/>
  <p:tag name="TABLE_ENDDRAG_RECT" val="55*106*869*416"/>
</p:tagLst>
</file>

<file path=ppt/tags/tag178.xml><?xml version="1.0" encoding="utf-8"?>
<p:tagLst xmlns:p="http://schemas.openxmlformats.org/presentationml/2006/main">
  <p:tag name="KSO_WM_BEAUTIFY_FLAG" val=""/>
  <p:tag name="TABLE_ENDDRAG_ORIGIN_RECT" val="960*48"/>
  <p:tag name="TABLE_ENDDRAG_RECT" val="0*0*960*48"/>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TABLE_ENDDRAG_ORIGIN_RECT" val="869*416"/>
  <p:tag name="TABLE_ENDDRAG_RECT" val="55*106*869*416"/>
</p:tagLst>
</file>

<file path=ppt/tags/tag181.xml><?xml version="1.0" encoding="utf-8"?>
<p:tagLst xmlns:p="http://schemas.openxmlformats.org/presentationml/2006/main">
  <p:tag name="KSO_WM_BEAUTIFY_FLAG" val=""/>
  <p:tag name="TABLE_ENDDRAG_ORIGIN_RECT" val="960*48"/>
  <p:tag name="TABLE_ENDDRAG_RECT" val="0*0*960*48"/>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TABLE_ENDDRAG_ORIGIN_RECT" val="869*416"/>
  <p:tag name="TABLE_ENDDRAG_RECT" val="55*106*869*416"/>
</p:tagLst>
</file>

<file path=ppt/tags/tag184.xml><?xml version="1.0" encoding="utf-8"?>
<p:tagLst xmlns:p="http://schemas.openxmlformats.org/presentationml/2006/main">
  <p:tag name="KSO_WM_BEAUTIFY_FLAG" val=""/>
  <p:tag name="TABLE_ENDDRAG_ORIGIN_RECT" val="960*48"/>
  <p:tag name="TABLE_ENDDRAG_RECT" val="0*0*960*48"/>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TABLE_ENDDRAG_ORIGIN_RECT" val="869*416"/>
  <p:tag name="TABLE_ENDDRAG_RECT" val="55*106*869*416"/>
</p:tagLst>
</file>

<file path=ppt/tags/tag187.xml><?xml version="1.0" encoding="utf-8"?>
<p:tagLst xmlns:p="http://schemas.openxmlformats.org/presentationml/2006/main">
  <p:tag name="KSO_WM_BEAUTIFY_FLAG" val=""/>
  <p:tag name="TABLE_ENDDRAG_ORIGIN_RECT" val="960*48"/>
  <p:tag name="TABLE_ENDDRAG_RECT" val="0*0*960*48"/>
</p:tagLst>
</file>

<file path=ppt/tags/tag188.xml><?xml version="1.0" encoding="utf-8"?>
<p:tagLst xmlns:p="http://schemas.openxmlformats.org/presentationml/2006/main">
  <p:tag name="AS_UNIQUEID" val="2328"/>
</p:tagLst>
</file>

<file path=ppt/tags/tag189.xml><?xml version="1.0" encoding="utf-8"?>
<p:tagLst xmlns:p="http://schemas.openxmlformats.org/presentationml/2006/main">
  <p:tag name="TABLE_ENDDRAG_ORIGIN_RECT" val="886*581"/>
  <p:tag name="TABLE_ENDDRAG_RECT" val="38*126*886*58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 name="TABLE_ENDDRAG_ORIGIN_RECT" val="960*48"/>
  <p:tag name="TABLE_ENDDRAG_RECT" val="0*0*960*48"/>
</p:tagLst>
</file>

<file path=ppt/tags/tag191.xml><?xml version="1.0" encoding="utf-8"?>
<p:tagLst xmlns:p="http://schemas.openxmlformats.org/presentationml/2006/main">
  <p:tag name="KSO_WM_BEAUTIFY_FLAG" val=""/>
  <p:tag name="TABLE_ENDDRAG_ORIGIN_RECT" val="960*48"/>
  <p:tag name="TABLE_ENDDRAG_RECT" val="0*0*960*48"/>
</p:tagLst>
</file>

<file path=ppt/tags/tag192.xml><?xml version="1.0" encoding="utf-8"?>
<p:tagLst xmlns:p="http://schemas.openxmlformats.org/presentationml/2006/main">
  <p:tag name="TABLE_ENDDRAG_ORIGIN_RECT" val="650*362"/>
  <p:tag name="TABLE_ENDDRAG_RECT" val="309*127*650*362"/>
</p:tagLst>
</file>

<file path=ppt/tags/tag193.xml><?xml version="1.0" encoding="utf-8"?>
<p:tagLst xmlns:p="http://schemas.openxmlformats.org/presentationml/2006/main">
  <p:tag name="KSO_WM_BEAUTIFY_FLAG" val=""/>
  <p:tag name="TABLE_ENDDRAG_ORIGIN_RECT" val="960*48"/>
  <p:tag name="TABLE_ENDDRAG_RECT" val="0*0*960*48"/>
</p:tagLst>
</file>

<file path=ppt/tags/tag194.xml><?xml version="1.0" encoding="utf-8"?>
<p:tagLst xmlns:p="http://schemas.openxmlformats.org/presentationml/2006/main">
  <p:tag name="KSO_WM_BEAUTIFY_FLAG" val=""/>
  <p:tag name="TABLE_ENDDRAG_ORIGIN_RECT" val="960*48"/>
  <p:tag name="TABLE_ENDDRAG_RECT" val="0*0*960*48"/>
</p:tagLst>
</file>

<file path=ppt/tags/tag195.xml><?xml version="1.0" encoding="utf-8"?>
<p:tagLst xmlns:p="http://schemas.openxmlformats.org/presentationml/2006/main">
  <p:tag name="AS_UNIQUEID" val="2328"/>
</p:tagLst>
</file>

<file path=ppt/tags/tag196.xml><?xml version="1.0" encoding="utf-8"?>
<p:tagLst xmlns:p="http://schemas.openxmlformats.org/presentationml/2006/main">
  <p:tag name="KSO_WM_BEAUTIFY_FLAG" val=""/>
  <p:tag name="TABLE_ENDDRAG_ORIGIN_RECT" val="960*48"/>
  <p:tag name="TABLE_ENDDRAG_RECT" val="0*0*960*48"/>
</p:tagLst>
</file>

<file path=ppt/tags/tag197.xml><?xml version="1.0" encoding="utf-8"?>
<p:tagLst xmlns:p="http://schemas.openxmlformats.org/presentationml/2006/main">
  <p:tag name="TABLE_ENDDRAG_ORIGIN_RECT" val="886*581"/>
  <p:tag name="TABLE_ENDDRAG_RECT" val="38*126*886*581"/>
</p:tagLst>
</file>

<file path=ppt/tags/tag198.xml><?xml version="1.0" encoding="utf-8"?>
<p:tagLst xmlns:p="http://schemas.openxmlformats.org/presentationml/2006/main">
  <p:tag name="KSO_WM_BEAUTIFY_FLAG" val=""/>
  <p:tag name="TABLE_ENDDRAG_ORIGIN_RECT" val="960*48"/>
  <p:tag name="TABLE_ENDDRAG_RECT" val="0*0*960*48"/>
</p:tagLst>
</file>

<file path=ppt/tags/tag199.xml><?xml version="1.0" encoding="utf-8"?>
<p:tagLst xmlns:p="http://schemas.openxmlformats.org/presentationml/2006/main">
  <p:tag name="KSO_WM_BEAUTIFY_FLAG" val=""/>
  <p:tag name="TABLE_ENDDRAG_ORIGIN_RECT" val="960*48"/>
  <p:tag name="TABLE_ENDDRAG_RECT" val="0*0*960*4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TABLE_ENDDRAG_ORIGIN_RECT" val="886*581"/>
  <p:tag name="TABLE_ENDDRAG_RECT" val="38*126*886*581"/>
</p:tagLst>
</file>

<file path=ppt/tags/tag201.xml><?xml version="1.0" encoding="utf-8"?>
<p:tagLst xmlns:p="http://schemas.openxmlformats.org/presentationml/2006/main">
  <p:tag name="KSO_WM_BEAUTIFY_FLAG" val=""/>
  <p:tag name="TABLE_ENDDRAG_ORIGIN_RECT" val="960*48"/>
  <p:tag name="TABLE_ENDDRAG_RECT" val="0*0*960*48"/>
</p:tagLst>
</file>

<file path=ppt/tags/tag202.xml><?xml version="1.0" encoding="utf-8"?>
<p:tagLst xmlns:p="http://schemas.openxmlformats.org/presentationml/2006/main">
  <p:tag name="KSO_WM_BEAUTIFY_FLAG" val=""/>
  <p:tag name="TABLE_ENDDRAG_ORIGIN_RECT" val="960*48"/>
  <p:tag name="TABLE_ENDDRAG_RECT" val="0*0*960*48"/>
</p:tagLst>
</file>

<file path=ppt/tags/tag203.xml><?xml version="1.0" encoding="utf-8"?>
<p:tagLst xmlns:p="http://schemas.openxmlformats.org/presentationml/2006/main">
  <p:tag name="KSO_WM_BEAUTIFY_FLAG" val=""/>
  <p:tag name="TABLE_ENDDRAG_ORIGIN_RECT" val="960*48"/>
  <p:tag name="TABLE_ENDDRAG_RECT" val="0*0*960*48"/>
</p:tagLst>
</file>

<file path=ppt/tags/tag204.xml><?xml version="1.0" encoding="utf-8"?>
<p:tagLst xmlns:p="http://schemas.openxmlformats.org/presentationml/2006/main">
  <p:tag name="TABLE_ENDDRAG_ORIGIN_RECT" val="886*581"/>
  <p:tag name="TABLE_ENDDRAG_RECT" val="38*126*886*581"/>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 name="TABLE_ENDDRAG_ORIGIN_RECT" val="960*48"/>
  <p:tag name="TABLE_ENDDRAG_RECT" val="0*0*960*48"/>
</p:tagLst>
</file>

<file path=ppt/tags/tag207.xml><?xml version="1.0" encoding="utf-8"?>
<p:tagLst xmlns:p="http://schemas.openxmlformats.org/presentationml/2006/main">
  <p:tag name="AS_UNIQUEID" val="5381"/>
  <p:tag name="picid" val="{07519391-1119-4480-86fd-09fe088d1671}"/>
</p:tagLst>
</file>

<file path=ppt/tags/tag208.xml><?xml version="1.0" encoding="utf-8"?>
<p:tagLst xmlns:p="http://schemas.openxmlformats.org/presentationml/2006/main">
  <p:tag name="AS_UNIQUEID" val="5382"/>
</p:tagLst>
</file>

<file path=ppt/tags/tag209.xml><?xml version="1.0" encoding="utf-8"?>
<p:tagLst xmlns:p="http://schemas.openxmlformats.org/presentationml/2006/main">
  <p:tag name="AS_UNIQUEID" val="5383"/>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AS_UNIQUEID" val="5384"/>
</p:tagLst>
</file>

<file path=ppt/tags/tag211.xml><?xml version="1.0" encoding="utf-8"?>
<p:tagLst xmlns:p="http://schemas.openxmlformats.org/presentationml/2006/main">
  <p:tag name="AS_UNIQUEID" val="5385"/>
</p:tagLst>
</file>

<file path=ppt/tags/tag212.xml><?xml version="1.0" encoding="utf-8"?>
<p:tagLst xmlns:p="http://schemas.openxmlformats.org/presentationml/2006/main">
  <p:tag name="AS_UNIQUEID" val="5386"/>
</p:tagLst>
</file>

<file path=ppt/tags/tag213.xml><?xml version="1.0" encoding="utf-8"?>
<p:tagLst xmlns:p="http://schemas.openxmlformats.org/presentationml/2006/main">
  <p:tag name="AS_UNIQUEID" val="5387"/>
</p:tagLst>
</file>

<file path=ppt/tags/tag214.xml><?xml version="1.0" encoding="utf-8"?>
<p:tagLst xmlns:p="http://schemas.openxmlformats.org/presentationml/2006/main">
  <p:tag name="AS_UNIQUEID" val="5388"/>
</p:tagLst>
</file>

<file path=ppt/tags/tag215.xml><?xml version="1.0" encoding="utf-8"?>
<p:tagLst xmlns:p="http://schemas.openxmlformats.org/presentationml/2006/main">
  <p:tag name="AS_UNIQUEID" val="5389"/>
</p:tagLst>
</file>

<file path=ppt/tags/tag216.xml><?xml version="1.0" encoding="utf-8"?>
<p:tagLst xmlns:p="http://schemas.openxmlformats.org/presentationml/2006/main">
  <p:tag name="AS_UNIQUEID" val="5390"/>
</p:tagLst>
</file>

<file path=ppt/tags/tag217.xml><?xml version="1.0" encoding="utf-8"?>
<p:tagLst xmlns:p="http://schemas.openxmlformats.org/presentationml/2006/main">
  <p:tag name="AS_UNIQUEID" val="5391"/>
</p:tagLst>
</file>

<file path=ppt/tags/tag218.xml><?xml version="1.0" encoding="utf-8"?>
<p:tagLst xmlns:p="http://schemas.openxmlformats.org/presentationml/2006/main">
  <p:tag name="AS_UNIQUEID" val="5392"/>
</p:tagLst>
</file>

<file path=ppt/tags/tag219.xml><?xml version="1.0" encoding="utf-8"?>
<p:tagLst xmlns:p="http://schemas.openxmlformats.org/presentationml/2006/main">
  <p:tag name="AS_UNIQUEID" val="5393"/>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 name="TABLE_ENDDRAG_ORIGIN_RECT" val="960*48"/>
  <p:tag name="TABLE_ENDDRAG_RECT" val="0*0*960*48"/>
</p:tagLst>
</file>

<file path=ppt/tags/tag221.xml><?xml version="1.0" encoding="utf-8"?>
<p:tagLst xmlns:p="http://schemas.openxmlformats.org/presentationml/2006/main">
  <p:tag name="TABLE_ENDDRAG_ORIGIN_RECT" val="414*136"/>
  <p:tag name="TABLE_ENDDRAG_RECT" val="408*256*414*136"/>
</p:tagLst>
</file>

<file path=ppt/tags/tag222.xml><?xml version="1.0" encoding="utf-8"?>
<p:tagLst xmlns:p="http://schemas.openxmlformats.org/presentationml/2006/main">
  <p:tag name="KSO_WM_BEAUTIFY_FLAG" val=""/>
  <p:tag name="TABLE_ENDDRAG_ORIGIN_RECT" val="960*48"/>
  <p:tag name="TABLE_ENDDRAG_RECT" val="0*0*960*48"/>
</p:tagLst>
</file>

<file path=ppt/tags/tag223.xml><?xml version="1.0" encoding="utf-8"?>
<p:tagLst xmlns:p="http://schemas.openxmlformats.org/presentationml/2006/main">
  <p:tag name="KSO_WM_BEAUTIFY_FLAG" val=""/>
  <p:tag name="TABLE_ENDDRAG_ORIGIN_RECT" val="960*48"/>
  <p:tag name="TABLE_ENDDRAG_RECT" val="0*0*960*48"/>
</p:tagLst>
</file>

<file path=ppt/tags/tag224.xml><?xml version="1.0" encoding="utf-8"?>
<p:tagLst xmlns:p="http://schemas.openxmlformats.org/presentationml/2006/main">
  <p:tag name="TABLE_ENDDRAG_ORIGIN_RECT" val="886*581"/>
  <p:tag name="TABLE_ENDDRAG_RECT" val="38*126*886*581"/>
</p:tagLst>
</file>

<file path=ppt/tags/tag225.xml><?xml version="1.0" encoding="utf-8"?>
<p:tagLst xmlns:p="http://schemas.openxmlformats.org/presentationml/2006/main">
  <p:tag name="KSO_WM_BEAUTIFY_FLAG" val=""/>
  <p:tag name="TABLE_ENDDRAG_ORIGIN_RECT" val="960*48"/>
  <p:tag name="TABLE_ENDDRAG_RECT" val="0*0*960*48"/>
</p:tagLst>
</file>

<file path=ppt/tags/tag226.xml><?xml version="1.0" encoding="utf-8"?>
<p:tagLst xmlns:p="http://schemas.openxmlformats.org/presentationml/2006/main">
  <p:tag name="AS_UNIQUEID" val="2328"/>
</p:tagLst>
</file>

<file path=ppt/tags/tag227.xml><?xml version="1.0" encoding="utf-8"?>
<p:tagLst xmlns:p="http://schemas.openxmlformats.org/presentationml/2006/main">
  <p:tag name="AS_UNIQUEID" val="4443"/>
</p:tagLst>
</file>

<file path=ppt/tags/tag228.xml><?xml version="1.0" encoding="utf-8"?>
<p:tagLst xmlns:p="http://schemas.openxmlformats.org/presentationml/2006/main">
  <p:tag name="KSO_WM_BEAUTIFY_FLAG" val=""/>
  <p:tag name="TABLE_ENDDRAG_ORIGIN_RECT" val="960*48"/>
  <p:tag name="TABLE_ENDDRAG_RECT" val="0*0*960*48"/>
</p:tagLst>
</file>

<file path=ppt/tags/tag229.xml><?xml version="1.0" encoding="utf-8"?>
<p:tagLst xmlns:p="http://schemas.openxmlformats.org/presentationml/2006/main">
  <p:tag name="KSO_WM_UNIT_TABLE_BEAUTIFY" val="smartTable{298fbc10-63b6-4d99-80e1-26245ebc274e}"/>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 name="TABLE_ENDDRAG_ORIGIN_RECT" val="960*48"/>
  <p:tag name="TABLE_ENDDRAG_RECT" val="0*0*960*48"/>
</p:tagLst>
</file>

<file path=ppt/tags/tag231.xml><?xml version="1.0" encoding="utf-8"?>
<p:tagLst xmlns:p="http://schemas.openxmlformats.org/presentationml/2006/main">
  <p:tag name="AS_UNIQUEID" val="2328"/>
</p:tagLst>
</file>

<file path=ppt/tags/tag232.xml><?xml version="1.0" encoding="utf-8"?>
<p:tagLst xmlns:p="http://schemas.openxmlformats.org/presentationml/2006/main">
  <p:tag name="KSO_WM_BEAUTIFY_FLAG" val=""/>
  <p:tag name="TABLE_ENDDRAG_ORIGIN_RECT" val="960*48"/>
  <p:tag name="TABLE_ENDDRAG_RECT" val="0*0*960*48"/>
</p:tagLst>
</file>

<file path=ppt/tags/tag233.xml><?xml version="1.0" encoding="utf-8"?>
<p:tagLst xmlns:p="http://schemas.openxmlformats.org/presentationml/2006/main">
  <p:tag name="AS_UNIQUEID" val="4850"/>
  <p:tag name="KSO_WM_BEAUTIFY_FLAG" val=""/>
</p:tagLst>
</file>

<file path=ppt/tags/tag234.xml><?xml version="1.0" encoding="utf-8"?>
<p:tagLst xmlns:p="http://schemas.openxmlformats.org/presentationml/2006/main">
  <p:tag name="AS_UNIQUEID" val="5016"/>
  <p:tag name="KSO_WM_UNIT_TABLE_BEAUTIFY" val="smartTable{99e858bb-93f8-4044-beac-9e699891a211}"/>
  <p:tag name="TABLE_ENDDRAG_ORIGIN_RECT" val="880*216"/>
  <p:tag name="TABLE_ENDDRAG_RECT" val="54*106*880*216"/>
</p:tagLst>
</file>

<file path=ppt/tags/tag235.xml><?xml version="1.0" encoding="utf-8"?>
<p:tagLst xmlns:p="http://schemas.openxmlformats.org/presentationml/2006/main">
  <p:tag name="KSO_WM_BEAUTIFY_FLAG" val=""/>
  <p:tag name="TABLE_ENDDRAG_ORIGIN_RECT" val="960*48"/>
  <p:tag name="TABLE_ENDDRAG_RECT" val="0*0*960*48"/>
</p:tagLst>
</file>

<file path=ppt/tags/tag236.xml><?xml version="1.0" encoding="utf-8"?>
<p:tagLst xmlns:p="http://schemas.openxmlformats.org/presentationml/2006/main">
  <p:tag name="KSO_WM_BEAUTIFY_FLAG" val=""/>
  <p:tag name="TABLE_ENDDRAG_ORIGIN_RECT" val="960*48"/>
  <p:tag name="TABLE_ENDDRAG_RECT" val="0*0*960*48"/>
</p:tagLst>
</file>

<file path=ppt/tags/tag237.xml><?xml version="1.0" encoding="utf-8"?>
<p:tagLst xmlns:p="http://schemas.openxmlformats.org/presentationml/2006/main">
  <p:tag name="KSO_WM_BEAUTIFY_FLAG" val=""/>
  <p:tag name="TABLE_ENDDRAG_ORIGIN_RECT" val="960*48"/>
  <p:tag name="TABLE_ENDDRAG_RECT" val="0*0*960*48"/>
</p:tagLst>
</file>

<file path=ppt/tags/tag238.xml><?xml version="1.0" encoding="utf-8"?>
<p:tagLst xmlns:p="http://schemas.openxmlformats.org/presentationml/2006/main">
  <p:tag name="AS_UNIQUEID" val="2328"/>
</p:tagLst>
</file>

<file path=ppt/tags/tag239.xml><?xml version="1.0" encoding="utf-8"?>
<p:tagLst xmlns:p="http://schemas.openxmlformats.org/presentationml/2006/main">
  <p:tag name="TABLE_ENDDRAG_ORIGIN_RECT" val="689*439"/>
  <p:tag name="TABLE_ENDDRAG_RECT" val="195*95*689*439"/>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DIAGRAM_VIRTUALLY_FRAME" val="{&quot;height&quot;:361.7,&quot;left&quot;:221.75,&quot;top&quot;:119,&quot;width&quot;:722.65}"/>
</p:tagLst>
</file>

<file path=ppt/tags/tag241.xml><?xml version="1.0" encoding="utf-8"?>
<p:tagLst xmlns:p="http://schemas.openxmlformats.org/presentationml/2006/main">
  <p:tag name="KSO_WM_DIAGRAM_VIRTUALLY_FRAME" val="{&quot;height&quot;:361.7,&quot;left&quot;:221.75,&quot;top&quot;:119,&quot;width&quot;:722.65}"/>
</p:tagLst>
</file>

<file path=ppt/tags/tag242.xml><?xml version="1.0" encoding="utf-8"?>
<p:tagLst xmlns:p="http://schemas.openxmlformats.org/presentationml/2006/main">
  <p:tag name="TABLE_ENDDRAG_ORIGIN_RECT" val="689*439"/>
  <p:tag name="TABLE_ENDDRAG_RECT" val="195*95*689*439"/>
</p:tagLst>
</file>

<file path=ppt/tags/tag243.xml><?xml version="1.0" encoding="utf-8"?>
<p:tagLst xmlns:p="http://schemas.openxmlformats.org/presentationml/2006/main">
  <p:tag name="KSO_WM_DIAGRAM_VIRTUALLY_FRAME" val="{&quot;height&quot;:361.7,&quot;left&quot;:221.75,&quot;top&quot;:119,&quot;width&quot;:722.65}"/>
</p:tagLst>
</file>

<file path=ppt/tags/tag244.xml><?xml version="1.0" encoding="utf-8"?>
<p:tagLst xmlns:p="http://schemas.openxmlformats.org/presentationml/2006/main">
  <p:tag name="KSO_WM_DIAGRAM_VIRTUALLY_FRAME" val="{&quot;height&quot;:361.7,&quot;left&quot;:221.75,&quot;top&quot;:119,&quot;width&quot;:722.65}"/>
</p:tagLst>
</file>

<file path=ppt/tags/tag245.xml><?xml version="1.0" encoding="utf-8"?>
<p:tagLst xmlns:p="http://schemas.openxmlformats.org/presentationml/2006/main">
  <p:tag name="KSO_WM_DIAGRAM_VIRTUALLY_FRAME" val="{&quot;height&quot;:361.7,&quot;left&quot;:221.75,&quot;top&quot;:119,&quot;width&quot;:722.65}"/>
</p:tagLst>
</file>

<file path=ppt/tags/tag246.xml><?xml version="1.0" encoding="utf-8"?>
<p:tagLst xmlns:p="http://schemas.openxmlformats.org/presentationml/2006/main">
  <p:tag name="KSO_WM_DIAGRAM_VIRTUALLY_FRAME" val="{&quot;height&quot;:361.7,&quot;left&quot;:221.75,&quot;top&quot;:119,&quot;width&quot;:722.65}"/>
</p:tagLst>
</file>

<file path=ppt/tags/tag247.xml><?xml version="1.0" encoding="utf-8"?>
<p:tagLst xmlns:p="http://schemas.openxmlformats.org/presentationml/2006/main">
  <p:tag name="KSO_WM_DIAGRAM_VIRTUALLY_FRAME" val="{&quot;height&quot;:361.7,&quot;left&quot;:221.75,&quot;top&quot;:119,&quot;width&quot;:722.65}"/>
</p:tagLst>
</file>

<file path=ppt/tags/tag248.xml><?xml version="1.0" encoding="utf-8"?>
<p:tagLst xmlns:p="http://schemas.openxmlformats.org/presentationml/2006/main">
  <p:tag name="KSO_WM_DIAGRAM_VIRTUALLY_FRAME" val="{&quot;height&quot;:361.7,&quot;left&quot;:221.75,&quot;top&quot;:119,&quot;width&quot;:722.65}"/>
</p:tagLst>
</file>

<file path=ppt/tags/tag249.xml><?xml version="1.0" encoding="utf-8"?>
<p:tagLst xmlns:p="http://schemas.openxmlformats.org/presentationml/2006/main">
  <p:tag name="KSO_WM_BEAUTIFY_FLAG" val=""/>
  <p:tag name="TABLE_ENDDRAG_ORIGIN_RECT" val="960*48"/>
  <p:tag name="TABLE_ENDDRAG_RECT" val="0*0*960*48"/>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AS_UNIQUEID" val="2328"/>
</p:tagLst>
</file>

<file path=ppt/tags/tag251.xml><?xml version="1.0" encoding="utf-8"?>
<p:tagLst xmlns:p="http://schemas.openxmlformats.org/presentationml/2006/main">
  <p:tag name="TABLE_ENDDRAG_ORIGIN_RECT" val="841*304"/>
  <p:tag name="TABLE_ENDDRAG_RECT" val="75*86*841*304"/>
</p:tagLst>
</file>

<file path=ppt/tags/tag252.xml><?xml version="1.0" encoding="utf-8"?>
<p:tagLst xmlns:p="http://schemas.openxmlformats.org/presentationml/2006/main">
  <p:tag name="TABLE_ENDDRAG_ORIGIN_RECT" val="841*304"/>
  <p:tag name="TABLE_ENDDRAG_RECT" val="75*86*841*304"/>
</p:tagLst>
</file>

<file path=ppt/tags/tag253.xml><?xml version="1.0" encoding="utf-8"?>
<p:tagLst xmlns:p="http://schemas.openxmlformats.org/presentationml/2006/main">
  <p:tag name="KSO_WM_BEAUTIFY_FLAG" val=""/>
  <p:tag name="TABLE_ENDDRAG_ORIGIN_RECT" val="960*48"/>
  <p:tag name="TABLE_ENDDRAG_RECT" val="0*0*960*48"/>
</p:tagLst>
</file>

<file path=ppt/tags/tag254.xml><?xml version="1.0" encoding="utf-8"?>
<p:tagLst xmlns:p="http://schemas.openxmlformats.org/presentationml/2006/main">
  <p:tag name="AS_UNIQUEID" val="2328"/>
</p:tagLst>
</file>

<file path=ppt/tags/tag255.xml><?xml version="1.0" encoding="utf-8"?>
<p:tagLst xmlns:p="http://schemas.openxmlformats.org/presentationml/2006/main">
  <p:tag name="KSO_WM_BEAUTIFY_FLAG" val=""/>
  <p:tag name="TABLE_ENDDRAG_ORIGIN_RECT" val="960*48"/>
  <p:tag name="TABLE_ENDDRAG_RECT" val="0*0*960*48"/>
</p:tagLst>
</file>

<file path=ppt/tags/tag256.xml><?xml version="1.0" encoding="utf-8"?>
<p:tagLst xmlns:p="http://schemas.openxmlformats.org/presentationml/2006/main">
  <p:tag name="TABLE_ENDDRAG_ORIGIN_RECT" val="875*580"/>
  <p:tag name="TABLE_ENDDRAG_RECT" val="39*121*875*580"/>
</p:tagLst>
</file>

<file path=ppt/tags/tag257.xml><?xml version="1.0" encoding="utf-8"?>
<p:tagLst xmlns:p="http://schemas.openxmlformats.org/presentationml/2006/main">
  <p:tag name="KSO_WM_BEAUTIFY_FLAG" val=""/>
  <p:tag name="TABLE_ENDDRAG_ORIGIN_RECT" val="960*48"/>
  <p:tag name="TABLE_ENDDRAG_RECT" val="0*0*960*48"/>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 name="TABLE_ENDDRAG_ORIGIN_RECT" val="960*48"/>
  <p:tag name="TABLE_ENDDRAG_RECT" val="0*0*960*48"/>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AS_UNIQUEID" val="2328"/>
</p:tagLst>
</file>

<file path=ppt/tags/tag261.xml><?xml version="1.0" encoding="utf-8"?>
<p:tagLst xmlns:p="http://schemas.openxmlformats.org/presentationml/2006/main">
  <p:tag name="KSO_WM_BEAUTIFY_FLAG" val=""/>
  <p:tag name="TABLE_ENDDRAG_ORIGIN_RECT" val="960*48"/>
  <p:tag name="TABLE_ENDDRAG_RECT" val="0*0*960*48"/>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TABLE_ENDDRAG_ORIGIN_RECT" val="872*1173"/>
  <p:tag name="TABLE_ENDDRAG_RECT" val="51*157*872*1173"/>
</p:tagLst>
</file>

<file path=ppt/tags/tag264.xml><?xml version="1.0" encoding="utf-8"?>
<p:tagLst xmlns:p="http://schemas.openxmlformats.org/presentationml/2006/main">
  <p:tag name="KSO_WM_BEAUTIFY_FLAG" val=""/>
  <p:tag name="TABLE_ENDDRAG_ORIGIN_RECT" val="960*48"/>
  <p:tag name="TABLE_ENDDRAG_RECT" val="0*0*960*48"/>
</p:tagLst>
</file>

<file path=ppt/tags/tag265.xml><?xml version="1.0" encoding="utf-8"?>
<p:tagLst xmlns:p="http://schemas.openxmlformats.org/presentationml/2006/main">
  <p:tag name="KSO_WM_BEAUTIFY_FLAG" val=""/>
  <p:tag name="TABLE_ENDDRAG_ORIGIN_RECT" val="960*48"/>
  <p:tag name="TABLE_ENDDRAG_RECT" val="0*0*960*48"/>
</p:tagLst>
</file>

<file path=ppt/tags/tag266.xml><?xml version="1.0" encoding="utf-8"?>
<p:tagLst xmlns:p="http://schemas.openxmlformats.org/presentationml/2006/main">
  <p:tag name="KSO_WM_BEAUTIFY_FLAG" val=""/>
  <p:tag name="TABLE_ENDDRAG_ORIGIN_RECT" val="960*48"/>
  <p:tag name="TABLE_ENDDRAG_RECT" val="0*0*960*48"/>
</p:tagLst>
</file>

<file path=ppt/tags/tag267.xml><?xml version="1.0" encoding="utf-8"?>
<p:tagLst xmlns:p="http://schemas.openxmlformats.org/presentationml/2006/main">
  <p:tag name="AS_UNIQUEID" val="2328"/>
</p:tagLst>
</file>

<file path=ppt/tags/tag268.xml><?xml version="1.0" encoding="utf-8"?>
<p:tagLst xmlns:p="http://schemas.openxmlformats.org/presentationml/2006/main">
  <p:tag name="KSO_WM_BEAUTIFY_FLAG" val=""/>
  <p:tag name="TABLE_ENDDRAG_ORIGIN_RECT" val="960*48"/>
  <p:tag name="TABLE_ENDDRAG_RECT" val="0*0*960*48"/>
</p:tagLst>
</file>

<file path=ppt/tags/tag269.xml><?xml version="1.0" encoding="utf-8"?>
<p:tagLst xmlns:p="http://schemas.openxmlformats.org/presentationml/2006/main">
  <p:tag name="TABLE_ENDDRAG_ORIGIN_RECT" val="919*963"/>
  <p:tag name="TABLE_ENDDRAG_RECT" val="22*100*919*963"/>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AS_UNIQUEID" val="2328"/>
</p:tagLst>
</file>

<file path=ppt/tags/tag271.xml><?xml version="1.0" encoding="utf-8"?>
<p:tagLst xmlns:p="http://schemas.openxmlformats.org/presentationml/2006/main">
  <p:tag name="KSO_WM_BEAUTIFY_FLAG" val=""/>
  <p:tag name="TABLE_ENDDRAG_ORIGIN_RECT" val="960*48"/>
  <p:tag name="TABLE_ENDDRAG_RECT" val="0*0*960*48"/>
</p:tagLst>
</file>

<file path=ppt/tags/tag272.xml><?xml version="1.0" encoding="utf-8"?>
<p:tagLst xmlns:p="http://schemas.openxmlformats.org/presentationml/2006/main">
  <p:tag name="AS_UNIQUEID" val="2328"/>
</p:tagLst>
</file>

<file path=ppt/tags/tag273.xml><?xml version="1.0" encoding="utf-8"?>
<p:tagLst xmlns:p="http://schemas.openxmlformats.org/presentationml/2006/main">
  <p:tag name="TABLE_ENDDRAG_ORIGIN_RECT" val="867*487"/>
  <p:tag name="TABLE_ENDDRAG_RECT" val="65*127*867*487"/>
</p:tagLst>
</file>

<file path=ppt/tags/tag274.xml><?xml version="1.0" encoding="utf-8"?>
<p:tagLst xmlns:p="http://schemas.openxmlformats.org/presentationml/2006/main">
  <p:tag name="KSO_WM_BEAUTIFY_FLAG" val=""/>
  <p:tag name="TABLE_ENDDRAG_ORIGIN_RECT" val="960*48"/>
  <p:tag name="TABLE_ENDDRAG_RECT" val="0*0*960*48"/>
</p:tagLst>
</file>

<file path=ppt/tags/tag275.xml><?xml version="1.0" encoding="utf-8"?>
<p:tagLst xmlns:p="http://schemas.openxmlformats.org/presentationml/2006/main">
  <p:tag name="KSO_WM_BEAUTIFY_FLAG" val=""/>
  <p:tag name="TABLE_ENDDRAG_ORIGIN_RECT" val="960*48"/>
  <p:tag name="TABLE_ENDDRAG_RECT" val="0*0*960*48"/>
</p:tagLst>
</file>

<file path=ppt/tags/tag276.xml><?xml version="1.0" encoding="utf-8"?>
<p:tagLst xmlns:p="http://schemas.openxmlformats.org/presentationml/2006/main">
  <p:tag name="picid" val="{b20a0e48-8417-4133-8793-b38c2763b55d}"/>
</p:tagLst>
</file>

<file path=ppt/tags/tag277.xml><?xml version="1.0" encoding="utf-8"?>
<p:tagLst xmlns:p="http://schemas.openxmlformats.org/presentationml/2006/main">
  <p:tag name="picid" val="{b98f9a0e-6836-44fd-9a07-992933a1d3bc}"/>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 name="TABLE_ENDDRAG_ORIGIN_RECT" val="960*48"/>
  <p:tag name="TABLE_ENDDRAG_RECT" val="0*0*960*48"/>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TABLE_ENDDRAG_ORIGIN_RECT" val="865*483"/>
  <p:tag name="TABLE_ENDDRAG_RECT" val="45*95*865*483"/>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 name="TABLE_ENDDRAG_ORIGIN_RECT" val="960*48"/>
  <p:tag name="TABLE_ENDDRAG_RECT" val="0*0*960*48"/>
</p:tagLst>
</file>

<file path=ppt/tags/tag283.xml><?xml version="1.0" encoding="utf-8"?>
<p:tagLst xmlns:p="http://schemas.openxmlformats.org/presentationml/2006/main">
  <p:tag name="TABLE_ENDDRAG_ORIGIN_RECT" val="865*483"/>
  <p:tag name="TABLE_ENDDRAG_RECT" val="45*95*865*483"/>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 name="TABLE_ENDDRAG_ORIGIN_RECT" val="960*48"/>
  <p:tag name="TABLE_ENDDRAG_RECT" val="0*0*960*48"/>
</p:tagLst>
</file>

<file path=ppt/tags/tag286.xml><?xml version="1.0" encoding="utf-8"?>
<p:tagLst xmlns:p="http://schemas.openxmlformats.org/presentationml/2006/main">
  <p:tag name="KSO_WM_UNIT_TABLE_BEAUTIFY" val="smartTable{e4f6cc2a-630a-4409-81d6-47e8ba9b101f}"/>
  <p:tag name="TABLE_ENDDRAG_ORIGIN_RECT" val="880*391"/>
  <p:tag name="TABLE_ENDDRAG_RECT" val="47*128*880*391"/>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 name="TABLE_ENDDRAG_ORIGIN_RECT" val="960*48"/>
  <p:tag name="TABLE_ENDDRAG_RECT" val="0*0*960*48"/>
</p:tagLst>
</file>

<file path=ppt/tags/tag289.xml><?xml version="1.0" encoding="utf-8"?>
<p:tagLst xmlns:p="http://schemas.openxmlformats.org/presentationml/2006/main">
  <p:tag name="KSO_WM_BEAUTIFY_FLAG" val=""/>
  <p:tag name="TABLE_ENDDRAG_ORIGIN_RECT" val="960*48"/>
  <p:tag name="TABLE_ENDDRAG_RECT" val="0*0*960*48"/>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5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62.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3.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4.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5.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6.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8.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5.xml><?xml version="1.0" encoding="utf-8"?>
<p:tagLst xmlns:p="http://schemas.openxmlformats.org/presentationml/2006/main">
  <p:tag name="AS_UNIQUEID" val="1797"/>
  <p:tag name="KSO_WM_UNIT_PLACING_PICTURE_USER_VIEWPORT" val="{&quot;height&quot;:4070,&quot;width&quot;:17112.672440944883}"/>
</p:tagLst>
</file>

<file path=ppt/tags/tag76.xml><?xml version="1.0" encoding="utf-8"?>
<p:tagLst xmlns:p="http://schemas.openxmlformats.org/presentationml/2006/main">
  <p:tag name="TABLE_ENDDRAG_ORIGIN_RECT" val="922*74"/>
  <p:tag name="TABLE_ENDDRAG_RECT" val="15*45*922*74"/>
</p:tagLst>
</file>

<file path=ppt/tags/tag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TABLE_ENDDRAG_ORIGIN_RECT" val="750*358"/>
  <p:tag name="TABLE_ENDDRAG_RECT" val="90*134*750*358"/>
</p:tagLst>
</file>

<file path=ppt/tags/tag79.xml><?xml version="1.0" encoding="utf-8"?>
<p:tagLst xmlns:p="http://schemas.openxmlformats.org/presentationml/2006/main">
  <p:tag name="KSO_WM_BEAUTIFY_FLAG" val=""/>
  <p:tag name="TABLE_ENDDRAG_ORIGIN_RECT" val="960*48"/>
  <p:tag name="TABLE_ENDDRAG_RECT" val="0*0*960*4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 name="TABLE_ENDDRAG_ORIGIN_RECT" val="960*48"/>
  <p:tag name="TABLE_ENDDRAG_RECT" val="0*0*960*48"/>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 name="TABLE_ENDDRAG_ORIGIN_RECT" val="960*48"/>
  <p:tag name="TABLE_ENDDRAG_RECT" val="0*0*960*48"/>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AS_UNIQUEID" val="5109"/>
</p:tagLst>
</file>

<file path=ppt/tags/tag86.xml><?xml version="1.0" encoding="utf-8"?>
<p:tagLst xmlns:p="http://schemas.openxmlformats.org/presentationml/2006/main">
  <p:tag name="AS_UNIQUEID" val="5110"/>
</p:tagLst>
</file>

<file path=ppt/tags/tag87.xml><?xml version="1.0" encoding="utf-8"?>
<p:tagLst xmlns:p="http://schemas.openxmlformats.org/presentationml/2006/main">
  <p:tag name="AS_UNIQUEID" val="5108"/>
</p:tagLst>
</file>

<file path=ppt/tags/tag88.xml><?xml version="1.0" encoding="utf-8"?>
<p:tagLst xmlns:p="http://schemas.openxmlformats.org/presentationml/2006/main">
  <p:tag name="AS_UNIQUEID" val="5105"/>
</p:tagLst>
</file>

<file path=ppt/tags/tag89.xml><?xml version="1.0" encoding="utf-8"?>
<p:tagLst xmlns:p="http://schemas.openxmlformats.org/presentationml/2006/main">
  <p:tag name="AS_UNIQUEID" val="510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5040"/>
</p:tagLst>
</file>

<file path=ppt/tags/tag91.xml><?xml version="1.0" encoding="utf-8"?>
<p:tagLst xmlns:p="http://schemas.openxmlformats.org/presentationml/2006/main">
  <p:tag name="AS_UNIQUEID" val="5041"/>
</p:tagLst>
</file>

<file path=ppt/tags/tag92.xml><?xml version="1.0" encoding="utf-8"?>
<p:tagLst xmlns:p="http://schemas.openxmlformats.org/presentationml/2006/main">
  <p:tag name="AS_UNIQUEID" val="5042"/>
</p:tagLst>
</file>

<file path=ppt/tags/tag93.xml><?xml version="1.0" encoding="utf-8"?>
<p:tagLst xmlns:p="http://schemas.openxmlformats.org/presentationml/2006/main">
  <p:tag name="AS_UNIQUEID" val="5094"/>
</p:tagLst>
</file>

<file path=ppt/tags/tag94.xml><?xml version="1.0" encoding="utf-8"?>
<p:tagLst xmlns:p="http://schemas.openxmlformats.org/presentationml/2006/main">
  <p:tag name="AS_UNIQUEID" val="5056"/>
</p:tagLst>
</file>

<file path=ppt/tags/tag95.xml><?xml version="1.0" encoding="utf-8"?>
<p:tagLst xmlns:p="http://schemas.openxmlformats.org/presentationml/2006/main">
  <p:tag name="AS_UNIQUEID" val="5095"/>
</p:tagLst>
</file>

<file path=ppt/tags/tag96.xml><?xml version="1.0" encoding="utf-8"?>
<p:tagLst xmlns:p="http://schemas.openxmlformats.org/presentationml/2006/main">
  <p:tag name="AS_UNIQUEID" val="5095"/>
</p:tagLst>
</file>

<file path=ppt/tags/tag97.xml><?xml version="1.0" encoding="utf-8"?>
<p:tagLst xmlns:p="http://schemas.openxmlformats.org/presentationml/2006/main">
  <p:tag name="AS_UNIQUEID" val="5086"/>
</p:tagLst>
</file>

<file path=ppt/tags/tag98.xml><?xml version="1.0" encoding="utf-8"?>
<p:tagLst xmlns:p="http://schemas.openxmlformats.org/presentationml/2006/main">
  <p:tag name="AS_UNIQUEID" val="5087"/>
</p:tagLst>
</file>

<file path=ppt/tags/tag99.xml><?xml version="1.0" encoding="utf-8"?>
<p:tagLst xmlns:p="http://schemas.openxmlformats.org/presentationml/2006/main">
  <p:tag name="AS_UNIQUEID" val="5103"/>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otalTime>0</ap:TotalTime>
  <ap:Words>24542</ap:Words>
  <ap:PresentationFormat>宽屏</ap:PresentationFormat>
  <ap:Paragraphs>2397</ap:Paragraphs>
  <ap:Slides>68</ap:Slides>
  <ap:Notes>4</ap:Notes>
  <ap:HiddenSlides>0</ap:HiddenSlides>
  <ap:MMClips>0</ap:MMClips>
  <ap:ScaleCrop>false</ap:ScaleCrop>
  <ap:HeadingPairs>
    <vt:vector baseType="variant" size="6">
      <vt:variant>
        <vt:lpstr>已用的字体</vt:lpstr>
      </vt:variant>
      <vt:variant>
        <vt:i4>22</vt:i4>
      </vt:variant>
      <vt:variant>
        <vt:lpstr>主题</vt:lpstr>
      </vt:variant>
      <vt:variant>
        <vt:i4>1</vt:i4>
      </vt:variant>
      <vt:variant>
        <vt:lpstr>幻灯片标题</vt:lpstr>
      </vt:variant>
      <vt:variant>
        <vt:i4>68</vt:i4>
      </vt:variant>
    </vt:vector>
  </ap:HeadingPairs>
  <ap:TitlesOfParts>
    <vt:vector baseType="lpstr" size="91">
      <vt:lpstr>Arial</vt:lpstr>
      <vt:lpstr>宋体</vt:lpstr>
      <vt:lpstr>Wingdings</vt:lpstr>
      <vt:lpstr>Wingdings</vt:lpstr>
      <vt:lpstr>微软雅黑</vt:lpstr>
      <vt:lpstr>Arial</vt:lpstr>
      <vt:lpstr>黑体</vt:lpstr>
      <vt:lpstr>仿宋</vt:lpstr>
      <vt:lpstr>楷体</vt:lpstr>
      <vt:lpstr>新宋体</vt:lpstr>
      <vt:lpstr>Times New Roman</vt:lpstr>
      <vt:lpstr>等线</vt:lpstr>
      <vt:lpstr>Courier New</vt:lpstr>
      <vt:lpstr>Times New Roman</vt:lpstr>
      <vt:lpstr>华文中宋</vt:lpstr>
      <vt:lpstr>华文楷体</vt:lpstr>
      <vt:lpstr>方正字迹-豪放行书简体</vt:lpstr>
      <vt:lpstr>Arial Unicode MS</vt:lpstr>
      <vt:lpstr>Calibri</vt:lpstr>
      <vt:lpstr>Wingdings</vt:lpstr>
      <vt:lpstr>华文中宋</vt:lpstr>
      <vt:lpstr>方正清刻本悦宋简体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ap:TitlesOfParts>
  <ap:LinksUpToDate>false</ap:LinksUpToDate>
  <ap:SharedDoc>false</ap:SharedDoc>
  <ap:HyperlinksChanged>false</ap:HyperlinksChanged>
  <ap:AppVersion>100.001</ap:AppVersion>
</ap: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2019-06-19T02:08:00.0000000Z</dcterms:created>
  <dcterms:modified xsi:type="dcterms:W3CDTF">2025-04-24T13:19:40.0000000Z</dcterms:modified>
  <dc:creator/>
  <revision/>
</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KSOProductBuildVer">
    <vt:lpwstr>2052-12.1.0.20305</vt:lpwstr>
  </op:property>
  <op:property fmtid="{D5CDD505-2E9C-101B-9397-08002B2CF9AE}" pid="3" name="ICV">
    <vt:lpwstr>1C11B5B656A1433B8E7FA4C8BE9AFEE9_13</vt:lpwstr>
  </op:property>
</op:Properties>
</file>