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1" r:id="rId4"/>
    <p:sldMasterId id="2147483695" r:id="rId5"/>
    <p:sldMasterId id="2147483707" r:id="rId6"/>
  </p:sldMasterIdLst>
  <p:notesMasterIdLst>
    <p:notesMasterId r:id="rId20"/>
  </p:notesMasterIdLst>
  <p:handoutMasterIdLst>
    <p:handoutMasterId r:id="rId21"/>
  </p:handoutMasterIdLst>
  <p:sldIdLst>
    <p:sldId id="10634" r:id="rId7"/>
    <p:sldId id="12823" r:id="rId8"/>
    <p:sldId id="12533" r:id="rId9"/>
    <p:sldId id="12821" r:id="rId10"/>
    <p:sldId id="12822" r:id="rId11"/>
    <p:sldId id="12805" r:id="rId12"/>
    <p:sldId id="12813" r:id="rId13"/>
    <p:sldId id="12824" r:id="rId14"/>
    <p:sldId id="12825" r:id="rId15"/>
    <p:sldId id="12826" r:id="rId16"/>
    <p:sldId id="12828" r:id="rId17"/>
    <p:sldId id="12827" r:id="rId18"/>
    <p:sldId id="8126" r:id="rId19"/>
  </p:sldIdLst>
  <p:sldSz cx="12192000" cy="6858000"/>
  <p:notesSz cx="6858000" cy="9144000"/>
  <p:custDataLst>
    <p:tags r:id="rId26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  <p:cmAuthor id="9" name="倩文 黄" initials="倩文" lastIdx="0" clrIdx="3"/>
  <p:cmAuthor id="10" name="86136" initials="8" lastIdx="0" clrIdx="9"/>
  <p:cmAuthor id="11" name="bznx" initials="b" lastIdx="0" clrIdx="10"/>
  <p:cmAuthor id="12" name="12279" initials="1" lastIdx="0" clrIdx="11"/>
  <p:cmAuthor id="13" name="wsj" initials="w" lastIdx="0" clrIdx="12"/>
  <p:cmAuthor id="14" name="222" initials="" lastIdx="0" clrIdx="0"/>
  <p:cmAuthor id="15" name="Vivian Liu" initials="" lastIdx="0" clrIdx="1"/>
  <p:cmAuthor id="16" name="刘浩" initials="" lastIdx="0" clrIdx="0"/>
  <p:cmAuthor id="17" name="孙宇婷" initials="" lastIdx="0" clrIdx="21"/>
  <p:cmAuthor id="19" name="Windows 用户" initials="" lastIdx="0" clrIdx="0"/>
  <p:cmAuthor id="20" name="ASUS" initials="" lastIdx="0" clrIdx="0"/>
  <p:cmAuthor id="22" name="自由精灵" initials="自" lastIdx="1" clrIdx="21"/>
  <p:cmAuthor id="18" name="未知用户1" initials="未知用户1" lastIdx="0" clrIdx="0"/>
  <p:cmAuthor id="38" name="NFB" initials="N" lastIdx="0" clrIdx="14"/>
  <p:cmAuthor id="24" name="古" initials="" lastIdx="0" clrIdx="24"/>
  <p:cmAuthor id="25" name="李彦利" initials="" lastIdx="0" clrIdx="25"/>
  <p:cmAuthor id="26" name="刘刘" initials="" lastIdx="0" clrIdx="20"/>
  <p:cmAuthor id="21" name="lenovopc" initials="l" lastIdx="0" clrIdx="20"/>
  <p:cmAuthor id="29" name="86151" initials="8" lastIdx="0" clrIdx="28"/>
  <p:cmAuthor id="28" name="nijingen" initials="n" lastIdx="0" clrIdx="27"/>
  <p:cmAuthor id="2000" name="张瑞霞" initials="authorId_524709945" lastIdx="0" clrIdx="0"/>
  <p:cmAuthor id="2001" name="Dino._6ZFrB7nA" initials="authorId_1257418890" lastIdx="0" clrIdx="1"/>
  <p:cmAuthor id="49837069" name="DELL" initials="D" lastIdx="0" clrIdx="25"/>
  <p:cmAuthor id="32" name="陈庆" initials="陈" lastIdx="0" clrIdx="31"/>
  <p:cmAuthor id="34" name="a'su's" initials="a" lastIdx="0" clrIdx="33"/>
  <p:cmAuthor id="36" name="陈芳" initials="A" lastIdx="0" clrIdx="35"/>
  <p:cmAuthor id="23" name="easonyoun" initials="e" lastIdx="0" clrIdx="0"/>
  <p:cmAuthor id="2" name="0.2" initials="0" lastIdx="1" clrIdx="1"/>
  <p:cmAuthor id="76" name="叶 思冰" initials="叶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C7179"/>
    <a:srgbClr val="47727C"/>
    <a:srgbClr val="51848E"/>
    <a:srgbClr val="3D6180"/>
    <a:srgbClr val="385E65"/>
    <a:srgbClr val="395E66"/>
    <a:srgbClr val="CFD7E4"/>
    <a:srgbClr val="E9ECF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DE3333-857A-4131-9EBA-B73C0C259FD7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D12D00-6AAC-4A94-B2E5-A12E9C579B03}" type="datetime1">
              <a:rPr lang="zh-CN" alt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单击此处编辑母版文本样式</a:t>
            </a:r>
            <a:endParaRPr lang="en-US"/>
          </a:p>
          <a:p>
            <a:pPr lvl="1" rtl="0"/>
            <a:r>
              <a:rPr lang="en-US"/>
              <a:t>第二级</a:t>
            </a:r>
            <a:endParaRPr lang="en-US"/>
          </a:p>
          <a:p>
            <a:pPr lvl="2" rtl="0"/>
            <a:r>
              <a:rPr lang="en-US"/>
              <a:t>第三级</a:t>
            </a:r>
            <a:endParaRPr lang="en-US"/>
          </a:p>
          <a:p>
            <a:pPr lvl="3" rtl="0"/>
            <a:r>
              <a:rPr lang="en-US"/>
              <a:t>第四级</a:t>
            </a:r>
            <a:endParaRPr lang="en-US"/>
          </a:p>
          <a:p>
            <a:pPr lvl="4" rtl="0"/>
            <a:r>
              <a:rPr 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970928" y="1684725"/>
            <a:ext cx="2051663" cy="357002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891" cy="6858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80311" y="0"/>
            <a:ext cx="4111690" cy="6858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0015" y="2706469"/>
            <a:ext cx="1994561" cy="256319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67048" y="2706469"/>
            <a:ext cx="1994561" cy="280396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98718" y="2706469"/>
            <a:ext cx="1994561" cy="318217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55751" y="2706469"/>
            <a:ext cx="1994561" cy="280396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412782" y="2706469"/>
            <a:ext cx="1994561" cy="25654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0" y="808954"/>
            <a:ext cx="12192000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72" y="34458"/>
            <a:ext cx="10939275" cy="62068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009532"/>
            <a:ext cx="11521281" cy="5139354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8668-4FB3-43CA-AEFE-2157D931CE11}" type="datetimeFigureOut">
              <a:rPr lang="en-US" altLang="zh-CN"/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320" y="6236970"/>
            <a:ext cx="2844800" cy="3657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2218-0385-4133-8306-565D24274EBC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B971-C1C1-49F4-BD68-B59CE4A447B7}" type="datetimeFigureOut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E97B-791D-40F2-AAD8-3BB1FFC71514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45B9-335F-46C5-A912-86DFB61E7735}" type="datetimeFigureOut">
              <a:rPr lang="en-US" altLang="zh-CN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77EF-B62E-4CD1-9112-E6393E7A5A09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" y="-27383"/>
            <a:ext cx="12192000" cy="7571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3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华文行楷" pitchFamily="2" charset="-122"/>
              </a:rPr>
              <a:t>  </a:t>
            </a:r>
            <a:endParaRPr kumimoji="1" lang="zh-CN" altLang="en-US" sz="432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华文行楷" pitchFamily="2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" y="836296"/>
            <a:ext cx="12192000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0574" y="1079855"/>
            <a:ext cx="11131827" cy="5189046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7D84-6691-4CA7-8CB9-847EF077887B}" type="datetimeFigureOut">
              <a:rPr lang="en-US" altLang="zh-CN"/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8E8-4DF9-4157-A478-29A19A09C129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60"/>
            <a:ext cx="10363201" cy="147002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7" y="2643182"/>
            <a:ext cx="889382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6010-45CD-439A-9B61-FE51A31EB231}" type="datetimeFigureOut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C1BD-331F-4D3B-AB5E-822781999B52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0" y="808954"/>
            <a:ext cx="12192000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72" y="34458"/>
            <a:ext cx="10939275" cy="62068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009532"/>
            <a:ext cx="11521281" cy="5139354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8668-4FB3-43CA-AEFE-2157D931CE11}" type="datetimeFigureOut">
              <a:rPr lang="en-US" altLang="zh-CN"/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320" y="6236970"/>
            <a:ext cx="2844800" cy="3657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2218-0385-4133-8306-565D24274EBC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B971-C1C1-49F4-BD68-B59CE4A447B7}" type="datetimeFigureOut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E97B-791D-40F2-AAD8-3BB1FFC71514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9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5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5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ADC9-07B2-4A0F-8D7D-11F7EB980066}" type="datetimeFigureOut">
              <a:rPr lang="en-US" altLang="zh-CN"/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2D0F-C1E7-4772-AE45-03EA83258A77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45B9-335F-46C5-A912-86DFB61E7735}" type="datetimeFigureOut">
              <a:rPr lang="en-US" altLang="zh-CN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77EF-B62E-4CD1-9112-E6393E7A5A09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" y="-27383"/>
            <a:ext cx="12192000" cy="7571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3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华文行楷" pitchFamily="2" charset="-122"/>
              </a:rPr>
              <a:t>  </a:t>
            </a:r>
            <a:endParaRPr kumimoji="1" lang="zh-CN" altLang="en-US" sz="432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华文行楷" pitchFamily="2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" y="836296"/>
            <a:ext cx="12192000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0574" y="1079855"/>
            <a:ext cx="11131827" cy="5189046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7D84-6691-4CA7-8CB9-847EF077887B}" type="datetimeFigureOut">
              <a:rPr lang="en-US" altLang="zh-CN"/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8E8-4DF9-4157-A478-29A19A09C129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51"/>
            <a:ext cx="6815667" cy="50497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5" y="1071554"/>
            <a:ext cx="4011085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6" y="285729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175A-6D48-4D00-98B7-DDB7BABCAE39}" type="datetimeFigureOut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012A-49EA-47C1-9AE3-3512C1190B27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24"/>
            <a:ext cx="1047756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5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5" y="1000109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B28E-8B4D-4449-B51D-D7764AEB81A9}" type="datetimeFigureOut">
              <a:rPr lang="en-US" altLang="zh-CN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1506-9165-42D9-8C64-A78EE730610E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7FCA-A5AD-4BAC-85A4-3A4BDAA4477B}" type="datetimeFigureOut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25AD-08AD-44E5-B5D6-4832D44BE6AC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7"/>
            <a:ext cx="2057376" cy="58515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820173" cy="58515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47D6-FB77-424F-8385-EC42E687AAEC}" type="datetimeFigureOut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01AA-12B6-4926-92F2-F5940A984A8D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8" y="-7938"/>
            <a:ext cx="12215284" cy="6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" y="714375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09601" y="1268760"/>
            <a:ext cx="10972800" cy="4857403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67740">
              <a:defRPr/>
            </a:pPr>
            <a:fld id="{EE6CD9A3-DAB7-4B1C-8849-2F2A73AC4C77}" type="datetimeFigureOut">
              <a:rPr lang="en-US" altLang="zh-CN" smtClean="0"/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6774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67740">
              <a:defRPr/>
            </a:pPr>
            <a:fld id="{20979BFA-AD8E-4E9C-AB84-FF37F53D838C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1" y="879897"/>
            <a:ext cx="12192000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" y="1"/>
            <a:ext cx="12192000" cy="80225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92" y="-5603"/>
            <a:ext cx="10364448" cy="80786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84690" y="1052424"/>
            <a:ext cx="11278224" cy="5098211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236" y="6356352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101" y="6367710"/>
            <a:ext cx="6672887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004" y="6356351"/>
            <a:ext cx="764214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纸张纹理空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鸟, 白色&#10;&#10;描述已自动生成"/>
          <p:cNvPicPr>
            <a:picLocks noChangeAspect="1"/>
          </p:cNvPicPr>
          <p:nvPr userDrawn="1"/>
        </p:nvPicPr>
        <p:blipFill>
          <a:blip r:embed="rId2" cstate="screen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0" y="1122363"/>
            <a:ext cx="9144237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0" y="3602038"/>
            <a:ext cx="9144237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3805" indent="0" algn="ctr">
              <a:buNone/>
              <a:defRPr sz="1440"/>
            </a:lvl4pPr>
            <a:lvl5pPr marL="1645285" indent="0" algn="ctr">
              <a:buNone/>
              <a:defRPr sz="1440"/>
            </a:lvl5pPr>
            <a:lvl6pPr marL="2056765" indent="0" algn="ctr">
              <a:buNone/>
              <a:defRPr sz="1440"/>
            </a:lvl6pPr>
            <a:lvl7pPr marL="2468245" indent="0" algn="ctr">
              <a:buNone/>
              <a:defRPr sz="1440"/>
            </a:lvl7pPr>
            <a:lvl8pPr marL="2879090" indent="0" algn="ctr">
              <a:buNone/>
              <a:defRPr sz="1440"/>
            </a:lvl8pPr>
            <a:lvl9pPr marL="3290570" indent="0" algn="ctr">
              <a:buNone/>
              <a:defRPr sz="144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3485" y="3928111"/>
            <a:ext cx="1678516" cy="29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363" y="1027819"/>
            <a:ext cx="10973276" cy="5270986"/>
          </a:xfrm>
        </p:spPr>
        <p:txBody>
          <a:bodyPr/>
          <a:lstStyle>
            <a:lvl1pPr marL="308610" indent="-308610">
              <a:buClr>
                <a:srgbClr val="006666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1pPr>
            <a:lvl2pPr marL="668020" indent="-256540">
              <a:buClr>
                <a:srgbClr val="006666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2pPr>
            <a:lvl3pPr marL="1028065" indent="-205740">
              <a:buClr>
                <a:srgbClr val="006666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3pPr>
            <a:lvl4pPr marL="1439545" indent="-205740">
              <a:buClr>
                <a:srgbClr val="006666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4pPr>
            <a:lvl5pPr marL="1851025" indent="-205740">
              <a:buClr>
                <a:srgbClr val="006666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3" y="1709739"/>
            <a:ext cx="10515873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3" y="4589464"/>
            <a:ext cx="10515873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38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2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6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24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09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57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62" y="1600200"/>
            <a:ext cx="5376905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34" y="1600200"/>
            <a:ext cx="5376905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365125"/>
            <a:ext cx="10515873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6" y="1778439"/>
            <a:ext cx="4873701" cy="823912"/>
          </a:xfrm>
        </p:spPr>
        <p:txBody>
          <a:bodyPr anchor="ctr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245" indent="0">
              <a:buNone/>
              <a:defRPr sz="1620"/>
            </a:lvl7pPr>
            <a:lvl8pPr marL="287909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6" y="2665379"/>
            <a:ext cx="487370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101" y="1778439"/>
            <a:ext cx="4897704" cy="823912"/>
          </a:xfrm>
        </p:spPr>
        <p:txBody>
          <a:bodyPr anchor="ctr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245" indent="0">
              <a:buNone/>
              <a:defRPr sz="1620"/>
            </a:lvl7pPr>
            <a:lvl8pPr marL="287909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101" y="2665379"/>
            <a:ext cx="489770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33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24" y="987426"/>
            <a:ext cx="6172361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339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3805" indent="0">
              <a:buNone/>
              <a:defRPr sz="900"/>
            </a:lvl4pPr>
            <a:lvl5pPr marL="1645285" indent="0">
              <a:buNone/>
              <a:defRPr sz="900"/>
            </a:lvl5pPr>
            <a:lvl6pPr marL="2056765" indent="0">
              <a:buNone/>
              <a:defRPr sz="900"/>
            </a:lvl6pPr>
            <a:lvl7pPr marL="2468245" indent="0">
              <a:buNone/>
              <a:defRPr sz="900"/>
            </a:lvl7pPr>
            <a:lvl8pPr marL="2879090" indent="0">
              <a:buNone/>
              <a:defRPr sz="900"/>
            </a:lvl8pPr>
            <a:lvl9pPr marL="329057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2" y="457200"/>
            <a:ext cx="416545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24" y="457201"/>
            <a:ext cx="6172361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8245" indent="0">
              <a:buNone/>
              <a:defRPr sz="1800"/>
            </a:lvl7pPr>
            <a:lvl8pPr marL="287909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2" y="2057400"/>
            <a:ext cx="416545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3805" indent="0">
              <a:buNone/>
              <a:defRPr sz="1260"/>
            </a:lvl4pPr>
            <a:lvl5pPr marL="1645285" indent="0">
              <a:buNone/>
              <a:defRPr sz="1260"/>
            </a:lvl5pPr>
            <a:lvl6pPr marL="2056765" indent="0">
              <a:buNone/>
              <a:defRPr sz="1260"/>
            </a:lvl6pPr>
            <a:lvl7pPr marL="2468245" indent="0">
              <a:buNone/>
              <a:defRPr sz="1260"/>
            </a:lvl7pPr>
            <a:lvl8pPr marL="2879090" indent="0">
              <a:buNone/>
              <a:defRPr sz="1260"/>
            </a:lvl8pPr>
            <a:lvl9pPr marL="3290570" indent="0">
              <a:buNone/>
              <a:defRPr sz="126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321" y="908049"/>
            <a:ext cx="2743319" cy="521811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63" y="908049"/>
            <a:ext cx="8070924" cy="521811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3357009"/>
            <a:ext cx="12190413" cy="350257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rgbClr val="FFFBB4"/>
            </a:gs>
            <a:gs pos="100000">
              <a:srgbClr val="FFFBB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花纹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6" r="8785" b="4416"/>
          <a:stretch>
            <a:fillRect/>
          </a:stretch>
        </p:blipFill>
        <p:spPr bwMode="auto">
          <a:xfrm>
            <a:off x="1075760" y="-28135"/>
            <a:ext cx="11120929" cy="69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5942355"/>
            <a:ext cx="2644726" cy="929713"/>
          </a:xfrm>
          <a:prstGeom prst="rect">
            <a:avLst/>
          </a:prstGeom>
          <a:solidFill>
            <a:srgbClr val="004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1294"/>
          </a:xfrm>
          <a:prstGeom prst="rect">
            <a:avLst/>
          </a:prstGeom>
          <a:solidFill>
            <a:srgbClr val="BFD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160" y="57897"/>
            <a:ext cx="9448800" cy="88339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5" descr="D:\花纹\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0"/>
            <a:ext cx="29543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12191997" cy="68579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rgbClr val="FFFFFF"/>
            </a:gs>
            <a:gs pos="55000">
              <a:srgbClr val="F3F3F3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585154"/>
          </a:xfrm>
          <a:gradFill flip="none" rotWithShape="1">
            <a:gsLst>
              <a:gs pos="0">
                <a:srgbClr val="003300"/>
              </a:gs>
              <a:gs pos="23000">
                <a:srgbClr val="003300"/>
              </a:gs>
              <a:gs pos="69000">
                <a:srgbClr val="006600"/>
              </a:gs>
              <a:gs pos="97000">
                <a:srgbClr val="003300"/>
              </a:gs>
            </a:gsLst>
            <a:lin ang="2700000" scaled="1"/>
            <a:tileRect/>
          </a:gradFill>
        </p:spPr>
        <p:txBody>
          <a:bodyPr/>
          <a:lstStyle>
            <a:lvl1pPr marL="0" indent="447675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1" y="979056"/>
            <a:ext cx="11096624" cy="537729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9274" y="2329684"/>
            <a:ext cx="5512900" cy="3172665"/>
            <a:chOff x="609600" y="1905000"/>
            <a:chExt cx="4758957" cy="2738772"/>
          </a:xfrm>
        </p:grpSpPr>
        <p:sp>
          <p:nvSpPr>
            <p:cNvPr id="3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1092275" y="4421416"/>
              <a:ext cx="3831571" cy="111179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1230568" y="2097527"/>
              <a:ext cx="3552269" cy="22344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1308619" y="2547960"/>
            <a:ext cx="4123944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49710" y="1129347"/>
            <a:ext cx="11096624" cy="52270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2"/>
          </p:nvPr>
        </p:nvSpPr>
        <p:spPr>
          <a:xfrm>
            <a:off x="9218646" y="1698784"/>
            <a:ext cx="2042592" cy="30504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4456482" y="1698784"/>
            <a:ext cx="2042592" cy="30504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/>
          </p:nvPr>
        </p:nvSpPr>
        <p:spPr>
          <a:xfrm>
            <a:off x="6837564" y="1698784"/>
            <a:ext cx="2042592" cy="30504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944950" y="1962150"/>
            <a:ext cx="2038087" cy="203755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5127129" y="1962150"/>
            <a:ext cx="2038087" cy="203755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8309307" y="1962150"/>
            <a:ext cx="2038087" cy="203755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4563" y="729205"/>
            <a:ext cx="3020991" cy="539959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1" Type="http://schemas.openxmlformats.org/officeDocument/2006/relationships/image" Target="../media/image12.png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12192000" cy="71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11" name="矩形 10"/>
          <p:cNvSpPr/>
          <p:nvPr/>
        </p:nvSpPr>
        <p:spPr>
          <a:xfrm>
            <a:off x="0" y="40952"/>
            <a:ext cx="6096001" cy="71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5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19851"/>
            <a:ext cx="1219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1" y="942846"/>
            <a:ext cx="10972800" cy="53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AA5D97C-C7A8-4EC2-AEDB-5C67ACAD20FA}" type="datetimeFigureOut">
              <a:rPr lang="en-US" altLang="zh-CN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1" cy="36385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38B4DED4-6CC2-4C8F-9804-7C19E58DBFB0}" type="slidenum">
              <a:rPr lang="en-US" altLang="zh-CN"/>
            </a:fld>
            <a:endParaRPr lang="zh-CN" altLang="en-US">
              <a:ea typeface="华文楷体" panose="02010600040101010101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" y="-27383"/>
            <a:ext cx="12192000" cy="7571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3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华文行楷" pitchFamily="2" charset="-122"/>
              </a:rPr>
              <a:t>  </a:t>
            </a:r>
            <a:endParaRPr kumimoji="1" lang="zh-CN" altLang="en-US" sz="432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华文行楷" pitchFamily="2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" y="836296"/>
            <a:ext cx="12192000" cy="0"/>
          </a:xfrm>
          <a:prstGeom prst="line">
            <a:avLst/>
          </a:prstGeom>
          <a:ln w="317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377558" y="35718"/>
            <a:ext cx="10595241" cy="6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2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Maiandra G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Maiandra G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Maiandra G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Maiandra GD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39090" indent="-33909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39140" indent="-2819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39190" indent="-22479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96390" indent="-22479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3590" indent="-22479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18" charset="2"/>
        <a:buChar char="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64846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60" noProof="1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7051" y="28576"/>
            <a:ext cx="10972800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009650"/>
            <a:ext cx="10972800" cy="52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731520"/>
            <a:ext cx="12192000" cy="0"/>
          </a:xfrm>
          <a:prstGeom prst="line">
            <a:avLst/>
          </a:prstGeom>
          <a:ln w="381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822960" rtl="0" eaLnBrk="0" fontAlgn="base" hangingPunct="0">
        <a:spcBef>
          <a:spcPct val="0"/>
        </a:spcBef>
        <a:spcAft>
          <a:spcPct val="0"/>
        </a:spcAft>
        <a:defRPr sz="288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548640"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1097280"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645920"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2194560" algn="l" defTabSz="822960" rtl="0" eaLnBrk="0" fontAlgn="base" hangingPunct="0">
        <a:spcBef>
          <a:spcPct val="0"/>
        </a:spcBef>
        <a:spcAft>
          <a:spcPct val="0"/>
        </a:spcAft>
        <a:defRPr sz="288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08610" indent="-308610" algn="l" defTabSz="82296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68655" lvl="1" indent="-257175" algn="l" defTabSz="82296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28700" lvl="2" indent="-205740" algn="l" defTabSz="82296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lvl="3" indent="-205740" algn="l" defTabSz="822960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lvl="4" indent="-205740" algn="l" defTabSz="822960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505" lvl="5" indent="-205740" algn="l" defTabSz="822325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73985" lvl="6" indent="-205740" algn="l" defTabSz="822325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84830" lvl="7" indent="-205740" algn="l" defTabSz="822325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96310" lvl="8" indent="-205740" algn="l" defTabSz="822325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22325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1480" lvl="1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22960" lvl="2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33805" lvl="3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45285" lvl="4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56765" lvl="5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68245" lvl="6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79090" lvl="7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90570" lvl="8" indent="0" algn="l" defTabSz="8223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DCA5-A6BD-4EE0-A35C-05E31DF5AE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26CA-92C4-4EC0-919E-238268663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563418" y="905182"/>
            <a:ext cx="10790382" cy="527178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022DE5-0080-41E8-89D0-07932FDA3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标题 1"/>
          <p:cNvSpPr txBox="1"/>
          <p:nvPr userDrawn="1"/>
        </p:nvSpPr>
        <p:spPr>
          <a:xfrm>
            <a:off x="0" y="0"/>
            <a:ext cx="12191999" cy="681015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23000">
                <a:srgbClr val="003300"/>
              </a:gs>
              <a:gs pos="69000">
                <a:srgbClr val="006600"/>
              </a:gs>
              <a:gs pos="97000">
                <a:srgbClr val="003300"/>
              </a:gs>
            </a:gsLst>
            <a:lin ang="2700000" scaled="1"/>
            <a:tileRect/>
          </a:gradFill>
        </p:spPr>
        <p:txBody>
          <a:bodyPr/>
          <a:lstStyle>
            <a:lvl1pPr marL="0" indent="4476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noProof="1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" y="755650"/>
            <a:ext cx="12192000" cy="0"/>
          </a:xfrm>
          <a:prstGeom prst="line">
            <a:avLst/>
          </a:prstGeom>
          <a:ln w="38100">
            <a:solidFill>
              <a:srgbClr val="0033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2984" y="52452"/>
            <a:ext cx="10515600" cy="57428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b="82054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20890" y="656590"/>
            <a:ext cx="4761230" cy="334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dist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Ext Condensed Bold" panose="020B0902020104020203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Ext Condensed Bold" panose="020B0902020104020203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年山东高考历史选择题分析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Ext Condensed Bold" panose="020B0902020104020203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689954" y="5867474"/>
            <a:ext cx="4074927" cy="670806"/>
          </a:xfrm>
          <a:prstGeom prst="roundRect">
            <a:avLst>
              <a:gd name="adj" fmla="val 50000"/>
            </a:avLst>
          </a:prstGeom>
          <a:solidFill>
            <a:srgbClr val="857C5D"/>
          </a:solidFill>
          <a:ln w="6350" cap="flat" cmpd="sng" algn="ctr">
            <a:noFill/>
            <a:prstDash val="solid"/>
            <a:miter lim="800000"/>
          </a:ln>
          <a:effectLst>
            <a:outerShdw blurRad="279400" dist="88900" dir="5400000" sx="104000" sy="104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9954" y="5971631"/>
            <a:ext cx="431514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授课老师 丁老师</a:t>
            </a:r>
            <a:endParaRPr kumimoji="0" lang="en-US" altLang="zh-CN" sz="2400" b="0" i="0" u="none" strike="noStrike" kern="1200" cap="none" spc="8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733935" y="1091917"/>
            <a:ext cx="1986197" cy="0"/>
          </a:xfrm>
          <a:prstGeom prst="line">
            <a:avLst/>
          </a:prstGeom>
          <a:ln>
            <a:solidFill>
              <a:srgbClr val="FAF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449570" y="3079115"/>
            <a:ext cx="621411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——</a:t>
            </a:r>
            <a:r>
              <a:rPr kumimoji="0" lang="en-US" altLang="zh-CN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山</a:t>
            </a:r>
            <a:r>
              <a:rPr kumimoji="0" lang="en-US" altLang="zh-CN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东</a:t>
            </a:r>
            <a:r>
              <a:rPr kumimoji="0" lang="en-US" altLang="zh-CN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sz="3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选 择 题 容 易 掉 的 坑</a:t>
            </a:r>
            <a:endParaRPr kumimoji="0" lang="zh-CN" sz="3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530"/>
          <a:stretch>
            <a:fillRect/>
          </a:stretch>
        </p:blipFill>
        <p:spPr>
          <a:xfrm>
            <a:off x="262255" y="2292350"/>
            <a:ext cx="4239260" cy="3050540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40075" y="2032635"/>
            <a:ext cx="8865235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 cap="all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Arial" panose="020B0604020202020204" pitchFamily="34" charset="0"/>
              </a:rPr>
              <a:t>你到底是怎么选错的？</a:t>
            </a:r>
            <a:endParaRPr kumimoji="0" lang="zh-CN" altLang="en-US" sz="6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050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577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300" dirty="0">
                <a:solidFill>
                  <a:srgbClr val="FF0000"/>
                </a:solidFill>
                <a:sym typeface="+mn-ea"/>
              </a:rPr>
              <a:t>【</a:t>
            </a:r>
            <a:r>
              <a:rPr sz="33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300" dirty="0">
                <a:solidFill>
                  <a:srgbClr val="FF0000"/>
                </a:solidFill>
                <a:sym typeface="+mn-ea"/>
              </a:rPr>
              <a:t>25</a:t>
            </a:r>
            <a:r>
              <a:rPr sz="33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3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300" dirty="0">
                <a:solidFill>
                  <a:srgbClr val="FF0000"/>
                </a:solidFill>
                <a:sym typeface="+mn-ea"/>
              </a:rPr>
              <a:t>卷·</a:t>
            </a:r>
            <a:r>
              <a:rPr lang="zh-CN" sz="33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300" dirty="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33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300" dirty="0">
                <a:solidFill>
                  <a:srgbClr val="FF0000"/>
                </a:solidFill>
                <a:sym typeface="+mn-ea"/>
              </a:rPr>
              <a:t>】</a:t>
            </a:r>
            <a:r>
              <a:rPr lang="en-US" altLang="zh-CN" sz="3300" dirty="0">
                <a:sym typeface="+mn-ea"/>
              </a:rPr>
              <a:t>1957</a:t>
            </a:r>
            <a:r>
              <a:rPr lang="zh-CN" altLang="en-US" sz="3300" dirty="0">
                <a:sym typeface="+mn-ea"/>
              </a:rPr>
              <a:t>年</a:t>
            </a:r>
            <a:r>
              <a:rPr lang="en-US" altLang="zh-CN" sz="3300" dirty="0">
                <a:sym typeface="+mn-ea"/>
              </a:rPr>
              <a:t>3</a:t>
            </a:r>
            <a:r>
              <a:rPr lang="zh-CN" altLang="en-US" sz="3300" dirty="0">
                <a:sym typeface="+mn-ea"/>
              </a:rPr>
              <a:t>月，毛泽东在中国共产党全国宣传工作会议上说：</a:t>
            </a:r>
            <a:r>
              <a:rPr lang="en-US" altLang="zh-CN" sz="3300" dirty="0">
                <a:sym typeface="+mn-ea"/>
              </a:rPr>
              <a:t>“</a:t>
            </a:r>
            <a:r>
              <a:rPr lang="zh-CN" altLang="en-US" sz="3300" dirty="0">
                <a:sym typeface="+mn-ea"/>
              </a:rPr>
              <a:t>中国社会很久以来就处在大变动中间了。抗日战争时期是大变动，解放战争时期也是大变动。</a:t>
            </a:r>
            <a:r>
              <a:rPr lang="en-US" altLang="zh-CN" sz="3300" dirty="0">
                <a:sym typeface="+mn-ea"/>
              </a:rPr>
              <a:t>……</a:t>
            </a:r>
            <a:r>
              <a:rPr lang="zh-CN" altLang="en-US" sz="3300" dirty="0">
                <a:sym typeface="+mn-ea"/>
              </a:rPr>
              <a:t>现在的变动比过去的变动深刻得多。</a:t>
            </a:r>
            <a:r>
              <a:rPr lang="en-US" altLang="zh-CN" sz="3300" dirty="0">
                <a:sym typeface="+mn-ea"/>
              </a:rPr>
              <a:t>”“</a:t>
            </a:r>
            <a:r>
              <a:rPr lang="zh-CN" altLang="en-US" sz="3300" dirty="0">
                <a:sym typeface="+mn-ea"/>
              </a:rPr>
              <a:t>深刻得多</a:t>
            </a:r>
            <a:r>
              <a:rPr lang="en-US" altLang="zh-CN" sz="3300" dirty="0">
                <a:sym typeface="+mn-ea"/>
              </a:rPr>
              <a:t>”</a:t>
            </a:r>
            <a:r>
              <a:rPr lang="zh-CN" altLang="en-US" sz="3300" dirty="0">
                <a:sym typeface="+mn-ea"/>
              </a:rPr>
              <a:t>是指</a:t>
            </a:r>
            <a:r>
              <a:rPr lang="zh-CN" sz="3300" dirty="0">
                <a:sym typeface="+mn-ea"/>
              </a:rPr>
              <a:t>（     ）</a:t>
            </a:r>
            <a:endParaRPr sz="33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300" dirty="0">
                <a:sym typeface="+mn-ea"/>
              </a:rPr>
              <a:t>A</a:t>
            </a:r>
            <a:r>
              <a:rPr lang="zh-CN" altLang="en-US" sz="3300" dirty="0">
                <a:sym typeface="+mn-ea"/>
              </a:rPr>
              <a:t>．建立了人民民主主义的国家</a:t>
            </a:r>
            <a:endParaRPr lang="en-US" altLang="zh-CN" sz="33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300" dirty="0">
                <a:sym typeface="+mn-ea"/>
              </a:rPr>
              <a:t>B</a:t>
            </a:r>
            <a:r>
              <a:rPr lang="zh-CN" altLang="en-US" sz="3300" dirty="0">
                <a:sym typeface="+mn-ea"/>
              </a:rPr>
              <a:t>．废除了封建地主土地所有制</a:t>
            </a:r>
            <a:endParaRPr lang="zh-CN" altLang="en-US" sz="33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300" dirty="0">
                <a:sym typeface="+mn-ea"/>
              </a:rPr>
              <a:t>C</a:t>
            </a:r>
            <a:r>
              <a:rPr lang="zh-CN" altLang="en-US" sz="3300" dirty="0">
                <a:sym typeface="+mn-ea"/>
              </a:rPr>
              <a:t>．初步实现了社会主义工业化</a:t>
            </a:r>
            <a:endParaRPr lang="en-US" altLang="zh-CN" sz="33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300" dirty="0">
                <a:sym typeface="+mn-ea"/>
              </a:rPr>
              <a:t>D</a:t>
            </a:r>
            <a:r>
              <a:rPr lang="zh-CN" altLang="en-US" sz="3300" dirty="0">
                <a:sym typeface="+mn-ea"/>
              </a:rPr>
              <a:t>．社会发生了根本性制度变革</a:t>
            </a:r>
            <a:endParaRPr lang="zh-CN" altLang="en-US" sz="33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0777855" y="2691765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7"/>
          <p:cNvSpPr/>
          <p:nvPr/>
        </p:nvSpPr>
        <p:spPr>
          <a:xfrm>
            <a:off x="6843395" y="4467860"/>
            <a:ext cx="4799965" cy="132969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的确不理解什么叫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深刻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社会的大转变，乃最为深刻！</a:t>
            </a:r>
            <a:endParaRPr lang="en-US" altLang="zh-CN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pitchFamily="34" charset="-122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015" y="2295525"/>
            <a:ext cx="11897995" cy="13912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500" b="1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思维固化、知识点的忽略</a:t>
            </a:r>
            <a:endParaRPr kumimoji="0" lang="zh-CN" altLang="en-US" sz="65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050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577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【</a:t>
            </a:r>
            <a:r>
              <a:rPr sz="30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000" dirty="0">
                <a:solidFill>
                  <a:srgbClr val="FF0000"/>
                </a:solidFill>
                <a:sym typeface="+mn-ea"/>
              </a:rPr>
              <a:t>25</a:t>
            </a:r>
            <a:r>
              <a:rPr sz="30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000" dirty="0">
                <a:solidFill>
                  <a:srgbClr val="FF0000"/>
                </a:solidFill>
                <a:sym typeface="+mn-ea"/>
              </a:rPr>
              <a:t>卷·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000" dirty="0">
                <a:solidFill>
                  <a:srgbClr val="FF0000"/>
                </a:solidFill>
                <a:sym typeface="+mn-ea"/>
              </a:rPr>
              <a:t>14</a:t>
            </a:r>
            <a:r>
              <a:rPr lang="zh-CN" altLang="en-US" sz="30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】</a:t>
            </a:r>
            <a:r>
              <a:rPr lang="en-US" altLang="zh-CN" sz="3000" dirty="0">
                <a:sym typeface="+mn-ea"/>
              </a:rPr>
              <a:t>1848</a:t>
            </a:r>
            <a:r>
              <a:rPr lang="zh-CN" altLang="en-US" sz="3000" dirty="0">
                <a:sym typeface="+mn-ea"/>
              </a:rPr>
              <a:t>年</a:t>
            </a:r>
            <a:r>
              <a:rPr lang="en-US" altLang="zh-CN" sz="3000" dirty="0">
                <a:sym typeface="+mn-ea"/>
              </a:rPr>
              <a:t>7</a:t>
            </a:r>
            <a:r>
              <a:rPr lang="zh-CN" altLang="en-US" sz="3000" dirty="0">
                <a:sym typeface="+mn-ea"/>
              </a:rPr>
              <a:t>月，普鲁士国民议会的资产阶级代表提出了关于废除封建义务的法案。马克思评论说，他们要无偿废除或通过赎买废除的那些封建义务，如</a:t>
            </a:r>
            <a:r>
              <a:rPr lang="en-US" altLang="zh-CN" sz="3000" dirty="0">
                <a:sym typeface="+mn-ea"/>
              </a:rPr>
              <a:t>“</a:t>
            </a:r>
            <a:r>
              <a:rPr lang="zh-CN" altLang="en-US" sz="3000" dirty="0">
                <a:sym typeface="+mn-ea"/>
              </a:rPr>
              <a:t>领主权</a:t>
            </a:r>
            <a:r>
              <a:rPr lang="en-US" altLang="zh-CN" sz="3000" dirty="0">
                <a:sym typeface="+mn-ea"/>
              </a:rPr>
              <a:t>”“</a:t>
            </a:r>
            <a:r>
              <a:rPr lang="zh-CN" altLang="en-US" sz="3000" dirty="0">
                <a:sym typeface="+mn-ea"/>
              </a:rPr>
              <a:t>饲养税</a:t>
            </a:r>
            <a:r>
              <a:rPr lang="en-US" altLang="zh-CN" sz="3000" dirty="0">
                <a:sym typeface="+mn-ea"/>
              </a:rPr>
              <a:t>”“</a:t>
            </a:r>
            <a:r>
              <a:rPr lang="zh-CN" altLang="en-US" sz="3000" dirty="0">
                <a:sym typeface="+mn-ea"/>
              </a:rPr>
              <a:t>徭役</a:t>
            </a:r>
            <a:r>
              <a:rPr lang="en-US" altLang="zh-CN" sz="3000" dirty="0">
                <a:sym typeface="+mn-ea"/>
              </a:rPr>
              <a:t>”</a:t>
            </a:r>
            <a:r>
              <a:rPr lang="zh-CN" altLang="en-US" sz="3000" dirty="0">
                <a:sym typeface="+mn-ea"/>
              </a:rPr>
              <a:t>等，</a:t>
            </a:r>
            <a:r>
              <a:rPr lang="en-US" altLang="zh-CN" sz="3000" dirty="0">
                <a:sym typeface="+mn-ea"/>
              </a:rPr>
              <a:t>“</a:t>
            </a:r>
            <a:r>
              <a:rPr lang="zh-CN" altLang="en-US" sz="3000" dirty="0">
                <a:sym typeface="+mn-ea"/>
              </a:rPr>
              <a:t>在我们听到过法国革命破坏了封建制度、听到过拿破仑法典的两只文明的耳朵听来</a:t>
            </a:r>
            <a:r>
              <a:rPr lang="en-US" altLang="zh-CN" sz="3000" dirty="0">
                <a:sym typeface="+mn-ea"/>
              </a:rPr>
              <a:t>”</a:t>
            </a:r>
            <a:r>
              <a:rPr lang="zh-CN" altLang="en-US" sz="3000" dirty="0">
                <a:sym typeface="+mn-ea"/>
              </a:rPr>
              <a:t>是多么荒谬绝伦。马克思意在揭示</a:t>
            </a:r>
            <a:r>
              <a:rPr lang="zh-CN" sz="3000" dirty="0">
                <a:sym typeface="+mn-ea"/>
              </a:rPr>
              <a:t>（     ）</a:t>
            </a: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A</a:t>
            </a:r>
            <a:r>
              <a:rPr lang="zh-CN" altLang="en-US" sz="3000" dirty="0">
                <a:sym typeface="+mn-ea"/>
              </a:rPr>
              <a:t>．无产阶级革命的必然性</a:t>
            </a:r>
            <a:endParaRPr lang="en-US" altLang="zh-CN"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B</a:t>
            </a:r>
            <a:r>
              <a:rPr lang="zh-CN" altLang="en-US" sz="3000" dirty="0">
                <a:sym typeface="+mn-ea"/>
              </a:rPr>
              <a:t>．法国大革命对欧洲的意义</a:t>
            </a:r>
            <a:endParaRPr lang="zh-CN" altLang="en-US"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C</a:t>
            </a:r>
            <a:r>
              <a:rPr lang="zh-CN" altLang="en-US" sz="3000" dirty="0">
                <a:sym typeface="+mn-ea"/>
              </a:rPr>
              <a:t>．德国经济落后的根源</a:t>
            </a:r>
            <a:endParaRPr lang="en-US" altLang="zh-CN"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D</a:t>
            </a:r>
            <a:r>
              <a:rPr lang="zh-CN" altLang="en-US" sz="3000" dirty="0">
                <a:sym typeface="+mn-ea"/>
              </a:rPr>
              <a:t>．德国资产阶级革命的保守性</a:t>
            </a:r>
            <a:endParaRPr lang="zh-CN" altLang="en-US" sz="30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0224135" y="3017520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7"/>
          <p:cNvSpPr/>
          <p:nvPr/>
        </p:nvSpPr>
        <p:spPr>
          <a:xfrm>
            <a:off x="6123940" y="3792855"/>
            <a:ext cx="5467350" cy="271653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看到马克思，它就一定选择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无产阶级革命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吗？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近代德国只记住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1871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年王朝战争之后的资产阶级改革吗？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很多同学不知道整个欧洲在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1848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年掀起了资产阶级革命吧！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5093" l="10000" r="94583">
                        <a14:foregroundMark x1="91458" y1="44630" x2="91458" y2="44630"/>
                        <a14:foregroundMark x1="38802" y1="73333" x2="38802" y2="73333"/>
                        <a14:foregroundMark x1="59010" y1="70000" x2="59010" y2="70000"/>
                        <a14:foregroundMark x1="30573" y1="77593" x2="30573" y2="77593"/>
                        <a14:foregroundMark x1="12083" y1="62130" x2="12083" y2="62130"/>
                        <a14:foregroundMark x1="76458" y1="92778" x2="76458" y2="92778"/>
                        <a14:foregroundMark x1="85469" y1="76944" x2="85469" y2="76944"/>
                        <a14:foregroundMark x1="93958" y1="89815" x2="93958" y2="89815"/>
                        <a14:foregroundMark x1="94583" y1="90741" x2="93542" y2="92130"/>
                        <a14:foregroundMark x1="82031" y1="87500" x2="82031" y2="87500"/>
                        <a14:foregroundMark x1="79948" y1="86574" x2="79948" y2="86574"/>
                        <a14:foregroundMark x1="73854" y1="86296" x2="73854" y2="86296"/>
                        <a14:foregroundMark x1="69948" y1="86389" x2="69948" y2="86389"/>
                        <a14:foregroundMark x1="75938" y1="89815" x2="75938" y2="89815"/>
                        <a14:foregroundMark x1="75625" y1="90278" x2="75625" y2="90278"/>
                        <a14:foregroundMark x1="75313" y1="90278" x2="75313" y2="90278"/>
                        <a14:foregroundMark x1="73385" y1="90556" x2="73385" y2="90556"/>
                        <a14:foregroundMark x1="62031" y1="77407" x2="62031" y2="77407"/>
                        <a14:foregroundMark x1="45885" y1="70741" x2="45885" y2="70741"/>
                        <a14:foregroundMark x1="44635" y1="68148" x2="45104" y2="72037"/>
                        <a14:foregroundMark x1="51979" y1="75185" x2="51979" y2="75185"/>
                        <a14:foregroundMark x1="32083" y1="67315" x2="32344" y2="67593"/>
                        <a14:foregroundMark x1="34688" y1="60741" x2="34688" y2="60741"/>
                        <a14:foregroundMark x1="20417" y1="66667" x2="20417" y2="66667"/>
                        <a14:foregroundMark x1="19115" y1="66574" x2="19948" y2="68981"/>
                        <a14:foregroundMark x1="12031" y1="60000" x2="12135" y2="63148"/>
                        <a14:foregroundMark x1="10833" y1="60463" x2="10625" y2="62593"/>
                        <a14:foregroundMark x1="32813" y1="87778" x2="35104" y2="87963"/>
                        <a14:foregroundMark x1="15885" y1="70833" x2="15885" y2="70833"/>
                        <a14:foregroundMark x1="16094" y1="68426" x2="16094" y2="68426"/>
                        <a14:foregroundMark x1="59792" y1="82407" x2="59792" y2="82407"/>
                        <a14:foregroundMark x1="55781" y1="87778" x2="55781" y2="87778"/>
                        <a14:foregroundMark x1="55365" y1="87685" x2="55365" y2="87685"/>
                        <a14:backgroundMark x1="28490" y1="51019" x2="28490" y2="51019"/>
                        <a14:backgroundMark x1="32031" y1="92037" x2="32031" y2="92037"/>
                        <a14:backgroundMark x1="29792" y1="93519" x2="29792" y2="93519"/>
                        <a14:backgroundMark x1="26354" y1="91481" x2="34010" y2="95093"/>
                        <a14:backgroundMark x1="34115" y1="82037" x2="34115" y2="8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02"/>
          <a:stretch>
            <a:fillRect/>
          </a:stretch>
        </p:blipFill>
        <p:spPr>
          <a:xfrm>
            <a:off x="2065075" y="1487606"/>
            <a:ext cx="10544175" cy="53971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605" y="306070"/>
            <a:ext cx="47313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ill Sans MT Ext Condensed Bold" panose="020B0902020104020203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ill Sans MT Ext Condensed Bold" panose="020B0902020104020203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年山东高考历史选择题分析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ill Sans MT Ext Condensed Bold" panose="020B0902020104020203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dist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ill Sans MT Ext Condensed Bold" panose="020B0902020104020203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5"/>
          <p:cNvSpPr/>
          <p:nvPr/>
        </p:nvSpPr>
        <p:spPr>
          <a:xfrm>
            <a:off x="2700655" y="3169920"/>
            <a:ext cx="5110480" cy="670560"/>
          </a:xfrm>
          <a:prstGeom prst="roundRect">
            <a:avLst>
              <a:gd name="adj" fmla="val 50000"/>
            </a:avLst>
          </a:prstGeom>
          <a:solidFill>
            <a:srgbClr val="857C5D"/>
          </a:solidFill>
          <a:ln w="6350" cap="flat" cmpd="sng" algn="ctr">
            <a:noFill/>
            <a:prstDash val="solid"/>
            <a:miter lim="800000"/>
          </a:ln>
          <a:effectLst>
            <a:outerShdw blurRad="279400" dist="88900" dir="5400000" sx="104000" sy="104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2415" y="3274060"/>
            <a:ext cx="4839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8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谢谢大家的聆听！</a:t>
            </a:r>
            <a:endParaRPr kumimoji="0" lang="zh-CN" altLang="en-US" sz="2400" b="0" i="0" u="none" strike="noStrike" kern="1200" cap="none" spc="8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40354" y="741900"/>
            <a:ext cx="19861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59385" y="1487805"/>
            <a:ext cx="11890375" cy="1320800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wrap="square" lIns="91435" tIns="45718" rIns="91435" bIns="45718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B7396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最后预祝大家都</a:t>
            </a:r>
            <a:r>
              <a:rPr kumimoji="0" lang="zh-CN" altLang="en-US" sz="8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8B7396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逆袭而上</a:t>
            </a:r>
            <a:endParaRPr kumimoji="0" lang="zh-CN" altLang="en-US" sz="8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8B7396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pitchFamily="34" charset="-122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015" y="2295525"/>
            <a:ext cx="11897995" cy="13912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5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知识固化、选项文字未深究</a:t>
            </a:r>
            <a:endParaRPr kumimoji="0" lang="zh-CN" altLang="en-US" sz="65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050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577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【</a:t>
            </a:r>
            <a:r>
              <a:rPr sz="36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600" dirty="0">
                <a:solidFill>
                  <a:srgbClr val="FF0000"/>
                </a:solidFill>
                <a:sym typeface="+mn-ea"/>
              </a:rPr>
              <a:t>卷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600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3600" dirty="0">
                <a:sym typeface="+mn-ea"/>
              </a:rPr>
              <a:t>考古人员在河南郑州二里岗对某一时期墓葬群进行考古发掘，出土了石镰、石轮、陶壶、陶盘、铜剑、铜镜、铁锄、铁插、玉环、玛瑙珠等器物。据此可知，该时期</a:t>
            </a:r>
            <a:r>
              <a:rPr lang="zh-CN" sz="3600" dirty="0">
                <a:sym typeface="+mn-ea"/>
              </a:rPr>
              <a:t>（     ）</a:t>
            </a:r>
            <a:endParaRPr sz="36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sym typeface="+mn-ea"/>
              </a:rPr>
              <a:t>A</a:t>
            </a:r>
            <a:r>
              <a:rPr lang="zh-CN" altLang="en-US" sz="3600" dirty="0">
                <a:sym typeface="+mn-ea"/>
              </a:rPr>
              <a:t>．人类从迁徙转向定居</a:t>
            </a:r>
            <a:endParaRPr lang="en-US" altLang="zh-CN" sz="36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sym typeface="+mn-ea"/>
              </a:rPr>
              <a:t>B</a:t>
            </a:r>
            <a:r>
              <a:rPr lang="zh-CN" altLang="en-US" sz="3600" dirty="0">
                <a:sym typeface="+mn-ea"/>
              </a:rPr>
              <a:t>．出现了农业和畜牧业分工</a:t>
            </a:r>
            <a:endParaRPr lang="zh-CN" altLang="en-US" sz="36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sym typeface="+mn-ea"/>
              </a:rPr>
              <a:t>C</a:t>
            </a:r>
            <a:r>
              <a:rPr lang="zh-CN" altLang="en-US" sz="3600" dirty="0">
                <a:sym typeface="+mn-ea"/>
              </a:rPr>
              <a:t>．农业生产工具有了质的突破</a:t>
            </a:r>
            <a:endParaRPr lang="en-US" altLang="zh-CN" sz="36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sym typeface="+mn-ea"/>
              </a:rPr>
              <a:t>D</a:t>
            </a:r>
            <a:r>
              <a:rPr lang="zh-CN" altLang="en-US" sz="3600" dirty="0">
                <a:sym typeface="+mn-ea"/>
              </a:rPr>
              <a:t>．渔猎采集是获得食物的主要方式</a:t>
            </a:r>
            <a:endParaRPr lang="zh-CN" altLang="en-US" sz="36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4057650" y="2902585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685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掉入</a:t>
            </a:r>
            <a:r>
              <a:rPr lang="zh-CN" altLang="en-US" dirty="0">
                <a:solidFill>
                  <a:srgbClr val="FFFF00"/>
                </a:solidFill>
                <a:cs typeface="微软雅黑" panose="020B0503020204020204" pitchFamily="34" charset="-122"/>
                <a:sym typeface="+mn-ea"/>
              </a:rPr>
              <a:t>知识固化</a:t>
            </a:r>
            <a:r>
              <a:rPr lang="zh-CN" altLang="en-US" dirty="0">
                <a:cs typeface="微软雅黑" panose="020B0503020204020204" pitchFamily="34" charset="-122"/>
                <a:sym typeface="+mn-ea"/>
              </a:rPr>
              <a:t>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2868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【</a:t>
            </a:r>
            <a:r>
              <a:rPr sz="36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600" dirty="0">
                <a:solidFill>
                  <a:srgbClr val="FF0000"/>
                </a:solidFill>
                <a:sym typeface="+mn-ea"/>
              </a:rPr>
              <a:t>卷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600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3600" dirty="0">
                <a:sym typeface="+mn-ea"/>
              </a:rPr>
              <a:t>考古人员在河南郑州二里岗对某一时期墓葬群进行考古发掘，出土了石镰、石轮、陶壶、陶盘、铜剑、铜镜、铁锄、铁插、玉环、玛瑙珠等器物。据此可知，该时期</a:t>
            </a:r>
            <a:r>
              <a:rPr lang="zh-CN" sz="3600" dirty="0">
                <a:sym typeface="+mn-ea"/>
              </a:rPr>
              <a:t>（     ）</a:t>
            </a:r>
            <a:endParaRPr lang="zh-CN" altLang="en-US" sz="3600" dirty="0">
              <a:sym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423150" y="1631950"/>
            <a:ext cx="3073400" cy="1905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矩形: 圆角 7"/>
          <p:cNvSpPr/>
          <p:nvPr/>
        </p:nvSpPr>
        <p:spPr>
          <a:xfrm>
            <a:off x="98425" y="3592830"/>
            <a:ext cx="11986895" cy="587375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眼睛扫到了二里岗，你以为是二里头文化吗？你以为考察的只是（或只有）二里岗文化吗？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: 圆角 7"/>
          <p:cNvSpPr/>
          <p:nvPr/>
        </p:nvSpPr>
        <p:spPr>
          <a:xfrm>
            <a:off x="98425" y="4237355"/>
            <a:ext cx="11986895" cy="2550795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你会不会对题干后面的内容不怎么仔细看，认为其年代属于周代以前，然后就把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选项排除了呢（</a:t>
            </a:r>
            <a:r>
              <a:rPr lang="en-US" alt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．农业生产工具有了质的突破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）？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题干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在河南郑州二里岗对某一时期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，在二里岗发生的历史事件都有可能，而不只是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二里岗文化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zh-CN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二里头文化约距今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3800-3500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年，属于夏朝中晚期文化；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二里岗文化是商代前期文化，约距今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3600-3300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年，晚于二里头文化。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685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文字理解未深究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75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【</a:t>
            </a:r>
            <a:r>
              <a:rPr sz="36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600" dirty="0">
                <a:solidFill>
                  <a:srgbClr val="FF0000"/>
                </a:solidFill>
                <a:sym typeface="+mn-ea"/>
              </a:rPr>
              <a:t>卷</a:t>
            </a:r>
            <a:r>
              <a:rPr sz="36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6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600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600" dirty="0">
                <a:solidFill>
                  <a:srgbClr val="FF0000"/>
                </a:solidFill>
                <a:sym typeface="+mn-ea"/>
              </a:rPr>
              <a:t>】</a:t>
            </a:r>
            <a:r>
              <a:rPr lang="en-US" altLang="zh-CN" sz="3600" dirty="0">
                <a:sym typeface="+mn-ea"/>
              </a:rPr>
              <a:t>A</a:t>
            </a:r>
            <a:r>
              <a:rPr lang="zh-CN" altLang="en-US" sz="3600" dirty="0">
                <a:sym typeface="+mn-ea"/>
              </a:rPr>
              <a:t>．人类从迁徙转向定居</a:t>
            </a:r>
            <a:endParaRPr lang="zh-CN" altLang="en-US" sz="3600" dirty="0">
              <a:sym typeface="+mn-ea"/>
            </a:endParaRPr>
          </a:p>
        </p:txBody>
      </p:sp>
      <p:sp>
        <p:nvSpPr>
          <p:cNvPr id="22" name="矩形: 圆角 7"/>
          <p:cNvSpPr/>
          <p:nvPr/>
        </p:nvSpPr>
        <p:spPr>
          <a:xfrm>
            <a:off x="98425" y="1917065"/>
            <a:ext cx="11986895" cy="95758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</a:t>
            </a:r>
            <a:r>
              <a:rPr lang="en-US" alt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....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转向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，这样的词语，是说明题干所属的历史阶段刚好发生了这样的事件！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是不是我们习惯了未深究这样的文字，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是不是只是了解其泛泛意思就草草了事了？</a:t>
            </a:r>
            <a:endParaRPr lang="zh-CN" altLang="en-US" sz="23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矩形: 圆角 7"/>
          <p:cNvSpPr/>
          <p:nvPr/>
        </p:nvSpPr>
        <p:spPr>
          <a:xfrm>
            <a:off x="85090" y="3545840"/>
            <a:ext cx="11986895" cy="110236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题干既然有铁制工具了，应是春秋战国时代了！</a:t>
            </a:r>
            <a:endParaRPr lang="zh-CN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人类从迁徙转向定居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是从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万年前的农业革命开始的！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pitchFamily="34" charset="-122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015" y="2295525"/>
            <a:ext cx="11897995" cy="13912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500" b="1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上课不认真听，</a:t>
            </a:r>
            <a:r>
              <a:rPr kumimoji="0" lang="zh-CN" altLang="en-US" sz="65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平时思考少</a:t>
            </a:r>
            <a:endParaRPr kumimoji="0" lang="zh-CN" altLang="en-US" sz="65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4370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【</a:t>
            </a:r>
            <a:r>
              <a:rPr sz="30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000" dirty="0">
                <a:solidFill>
                  <a:srgbClr val="FF0000"/>
                </a:solidFill>
                <a:sym typeface="+mn-ea"/>
              </a:rPr>
              <a:t>25</a:t>
            </a:r>
            <a:r>
              <a:rPr sz="30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000" dirty="0">
                <a:solidFill>
                  <a:srgbClr val="FF0000"/>
                </a:solidFill>
                <a:sym typeface="+mn-ea"/>
              </a:rPr>
              <a:t>卷</a:t>
            </a:r>
            <a:r>
              <a:rPr sz="30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000" dirty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30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3000" dirty="0">
                <a:sym typeface="+mn-ea"/>
              </a:rPr>
              <a:t>明朝推行里甲制度。下表为明朝在广西、浙江、山东、陕西等四省所设里的数量统计。其中，浙江是</a:t>
            </a:r>
            <a:r>
              <a:rPr lang="zh-CN" sz="3000" dirty="0">
                <a:sym typeface="+mn-ea"/>
              </a:rPr>
              <a:t>（     ）</a:t>
            </a: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A</a:t>
            </a:r>
            <a:r>
              <a:rPr lang="zh-CN" altLang="en-US" sz="3000" dirty="0">
                <a:sym typeface="+mn-ea"/>
              </a:rPr>
              <a:t>．甲</a:t>
            </a:r>
            <a:r>
              <a:rPr lang="en-US" altLang="zh-CN" sz="3000" dirty="0">
                <a:sym typeface="+mn-ea"/>
              </a:rPr>
              <a:t>		B</a:t>
            </a:r>
            <a:r>
              <a:rPr lang="zh-CN" altLang="en-US" sz="3000" dirty="0">
                <a:sym typeface="+mn-ea"/>
              </a:rPr>
              <a:t>．乙</a:t>
            </a:r>
            <a:r>
              <a:rPr lang="en-US" altLang="zh-CN" sz="3000" dirty="0">
                <a:sym typeface="+mn-ea"/>
              </a:rPr>
              <a:t>		C</a:t>
            </a:r>
            <a:r>
              <a:rPr lang="zh-CN" altLang="en-US" sz="3000" dirty="0">
                <a:sym typeface="+mn-ea"/>
              </a:rPr>
              <a:t>．丙</a:t>
            </a:r>
            <a:r>
              <a:rPr lang="en-US" altLang="zh-CN" sz="3000" dirty="0">
                <a:sym typeface="+mn-ea"/>
              </a:rPr>
              <a:t>		D</a:t>
            </a:r>
            <a:r>
              <a:rPr lang="zh-CN" altLang="en-US" sz="3000" dirty="0">
                <a:sym typeface="+mn-ea"/>
              </a:rPr>
              <a:t>．丁</a:t>
            </a:r>
            <a:endParaRPr lang="zh-CN" altLang="en-US" sz="30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9789795" y="1391920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79805" y="2115185"/>
          <a:ext cx="8623300" cy="2330450"/>
        </p:xfrm>
        <a:graphic>
          <a:graphicData uri="http://schemas.openxmlformats.org/drawingml/2006/table">
            <a:tbl>
              <a:tblPr/>
              <a:tblGrid>
                <a:gridCol w="1536700"/>
                <a:gridCol w="1540510"/>
                <a:gridCol w="5546090"/>
              </a:tblGrid>
              <a:tr h="46609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省份</a:t>
                      </a:r>
                      <a:endParaRPr lang="zh-CN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总里数</a:t>
                      </a:r>
                      <a:endParaRPr lang="zh-CN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每县级行政区平均所设里数</a:t>
                      </a:r>
                      <a:endParaRPr lang="zh-CN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6400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61.5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乙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3597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31.0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丙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10899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143.4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丁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1183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12.1</a:t>
                      </a:r>
                      <a:endParaRPr lang="en-US" alt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5565" marR="75565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: 圆角 7"/>
          <p:cNvSpPr/>
          <p:nvPr/>
        </p:nvSpPr>
        <p:spPr>
          <a:xfrm>
            <a:off x="85090" y="5445760"/>
            <a:ext cx="11986895" cy="128651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完全不知道行政机构数量是与经济发展有关的，这要么是平时思考得较少，或上课未认真听讲（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也有可能老师在上课的时候根本没有讲到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另外，也有可能没有想到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经济重心南移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这个知识点！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935" y="34290"/>
            <a:ext cx="11830050" cy="620395"/>
          </a:xfrm>
        </p:spPr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5779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500" dirty="0">
                <a:solidFill>
                  <a:srgbClr val="FF0000"/>
                </a:solidFill>
                <a:sym typeface="+mn-ea"/>
              </a:rPr>
              <a:t>【</a:t>
            </a:r>
            <a:r>
              <a:rPr sz="35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500" dirty="0">
                <a:solidFill>
                  <a:srgbClr val="FF0000"/>
                </a:solidFill>
                <a:sym typeface="+mn-ea"/>
              </a:rPr>
              <a:t>25</a:t>
            </a:r>
            <a:r>
              <a:rPr sz="35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5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500" dirty="0">
                <a:solidFill>
                  <a:srgbClr val="FF0000"/>
                </a:solidFill>
                <a:sym typeface="+mn-ea"/>
              </a:rPr>
              <a:t>卷</a:t>
            </a:r>
            <a:r>
              <a:rPr sz="35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5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500" dirty="0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35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500" dirty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3500" dirty="0">
                <a:sym typeface="+mn-ea"/>
              </a:rPr>
              <a:t>道光朝（</a:t>
            </a:r>
            <a:r>
              <a:rPr lang="en-US" altLang="zh-CN" sz="3500" dirty="0">
                <a:sym typeface="+mn-ea"/>
              </a:rPr>
              <a:t>1821—1850</a:t>
            </a:r>
            <a:r>
              <a:rPr lang="zh-CN" altLang="en-US" sz="3500" dirty="0">
                <a:sym typeface="+mn-ea"/>
              </a:rPr>
              <a:t>）以前，清朝统治者在给予各地宗族一定扶植的同时，又加以适当限制。自道光朝开始，统治者越来越重视宗族势力，逐步把一部分基层行政权力交给宗族。这一调整的目的是</a:t>
            </a:r>
            <a:r>
              <a:rPr lang="zh-CN" sz="3500" dirty="0">
                <a:sym typeface="+mn-ea"/>
              </a:rPr>
              <a:t>（     ）</a:t>
            </a:r>
            <a:endParaRPr sz="35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500" dirty="0">
                <a:sym typeface="+mn-ea"/>
              </a:rPr>
              <a:t>A</a:t>
            </a:r>
            <a:r>
              <a:rPr lang="zh-CN" altLang="en-US" sz="3500" dirty="0">
                <a:sym typeface="+mn-ea"/>
              </a:rPr>
              <a:t>．化解地方统治危机</a:t>
            </a:r>
            <a:endParaRPr lang="zh-CN" altLang="en-US" sz="35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500" dirty="0">
                <a:sym typeface="+mn-ea"/>
              </a:rPr>
              <a:t>B</a:t>
            </a:r>
            <a:r>
              <a:rPr lang="zh-CN" altLang="en-US" sz="3500" dirty="0">
                <a:sym typeface="+mn-ea"/>
              </a:rPr>
              <a:t>．抵制西方文化渗透</a:t>
            </a:r>
            <a:endParaRPr lang="zh-CN" altLang="en-US" sz="35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500" dirty="0">
                <a:sym typeface="+mn-ea"/>
              </a:rPr>
              <a:t>C</a:t>
            </a:r>
            <a:r>
              <a:rPr lang="zh-CN" altLang="en-US" sz="3500" dirty="0">
                <a:sym typeface="+mn-ea"/>
              </a:rPr>
              <a:t>．改革社会教化方式</a:t>
            </a:r>
            <a:endParaRPr lang="zh-CN" altLang="en-US" sz="35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500" dirty="0">
                <a:sym typeface="+mn-ea"/>
              </a:rPr>
              <a:t>D</a:t>
            </a:r>
            <a:r>
              <a:rPr lang="zh-CN" altLang="en-US" sz="3500" dirty="0">
                <a:sym typeface="+mn-ea"/>
              </a:rPr>
              <a:t>．分化州县行政权力</a:t>
            </a:r>
            <a:endParaRPr lang="zh-CN" altLang="en-US" sz="35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9159240" y="2818765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7"/>
          <p:cNvSpPr/>
          <p:nvPr/>
        </p:nvSpPr>
        <p:spPr>
          <a:xfrm>
            <a:off x="6843395" y="4055745"/>
            <a:ext cx="4799965" cy="1741805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只知道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1840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年以后的社会情况，而不知道在近代以前（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1840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年以前）清朝已经存在统治危机了！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cs typeface="微软雅黑" panose="020B0503020204020204" pitchFamily="34" charset="-122"/>
                <a:sym typeface="+mn-ea"/>
              </a:rPr>
              <a:t>选择题容易掉的坑</a:t>
            </a:r>
            <a:endParaRPr lang="zh-CN" altLang="en-US" dirty="0"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241935" y="908685"/>
            <a:ext cx="11830050" cy="5750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39090" indent="-3390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39140" indent="-2819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391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63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3590" indent="-2247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【</a:t>
            </a:r>
            <a:r>
              <a:rPr sz="3000" dirty="0">
                <a:solidFill>
                  <a:srgbClr val="FF0000"/>
                </a:solidFill>
                <a:sym typeface="+mn-ea"/>
              </a:rPr>
              <a:t>20</a:t>
            </a:r>
            <a:r>
              <a:rPr lang="en-US" sz="3000" dirty="0">
                <a:solidFill>
                  <a:srgbClr val="FF0000"/>
                </a:solidFill>
                <a:sym typeface="+mn-ea"/>
              </a:rPr>
              <a:t>25</a:t>
            </a:r>
            <a:r>
              <a:rPr sz="30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山东</a:t>
            </a:r>
            <a:r>
              <a:rPr sz="3000" dirty="0">
                <a:solidFill>
                  <a:srgbClr val="FF0000"/>
                </a:solidFill>
                <a:sym typeface="+mn-ea"/>
              </a:rPr>
              <a:t>卷</a:t>
            </a:r>
            <a:r>
              <a:rPr sz="3000" dirty="0">
                <a:solidFill>
                  <a:srgbClr val="FF0000"/>
                </a:solidFill>
                <a:sym typeface="+mn-ea"/>
              </a:rPr>
              <a:t>·</a:t>
            </a:r>
            <a:r>
              <a:rPr lang="zh-CN" sz="3000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3000" dirty="0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3000" dirty="0">
                <a:solidFill>
                  <a:srgbClr val="FF0000"/>
                </a:solidFill>
                <a:sym typeface="+mn-ea"/>
              </a:rPr>
              <a:t>题</a:t>
            </a:r>
            <a:r>
              <a:rPr lang="zh-CN" altLang="zh-CN" sz="3000" dirty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3000" dirty="0">
                <a:sym typeface="+mn-ea"/>
              </a:rPr>
              <a:t>下图为</a:t>
            </a:r>
            <a:r>
              <a:rPr lang="en-US" altLang="zh-CN" sz="3000" dirty="0">
                <a:sym typeface="+mn-ea"/>
              </a:rPr>
              <a:t>1895—1909</a:t>
            </a:r>
            <a:r>
              <a:rPr lang="zh-CN" altLang="en-US" sz="3000" dirty="0">
                <a:sym typeface="+mn-ea"/>
              </a:rPr>
              <a:t>年英国在华公司数占外国在华公司总数的比重变化情况。导致变化的原因是</a:t>
            </a:r>
            <a:r>
              <a:rPr lang="zh-CN" sz="3000" dirty="0">
                <a:sym typeface="+mn-ea"/>
              </a:rPr>
              <a:t>（     ）</a:t>
            </a: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A</a:t>
            </a:r>
            <a:r>
              <a:rPr lang="zh-CN" altLang="en-US" sz="3000" dirty="0">
                <a:sym typeface="+mn-ea"/>
              </a:rPr>
              <a:t>．民族救亡运动的高涨</a:t>
            </a:r>
            <a:r>
              <a:rPr lang="en-US" altLang="zh-CN" sz="3000" dirty="0">
                <a:sym typeface="+mn-ea"/>
              </a:rPr>
              <a:t>		</a:t>
            </a:r>
            <a:r>
              <a:rPr lang="en-US" altLang="zh-CN" sz="3000" dirty="0">
                <a:sym typeface="+mn-ea"/>
              </a:rPr>
              <a:t>B</a:t>
            </a:r>
            <a:r>
              <a:rPr lang="zh-CN" altLang="en-US" sz="3000" dirty="0">
                <a:sym typeface="+mn-ea"/>
              </a:rPr>
              <a:t>．中国民族企业的发展</a:t>
            </a:r>
            <a:endParaRPr lang="zh-CN" altLang="en-US" sz="30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000" dirty="0">
                <a:sym typeface="+mn-ea"/>
              </a:rPr>
              <a:t>C</a:t>
            </a:r>
            <a:r>
              <a:rPr lang="zh-CN" altLang="en-US" sz="3000" dirty="0">
                <a:sym typeface="+mn-ea"/>
              </a:rPr>
              <a:t>．英国经济结构的调整</a:t>
            </a:r>
            <a:r>
              <a:rPr lang="en-US" altLang="zh-CN" sz="3000" dirty="0">
                <a:sym typeface="+mn-ea"/>
              </a:rPr>
              <a:t>		D</a:t>
            </a:r>
            <a:r>
              <a:rPr lang="zh-CN" altLang="en-US" sz="3000" dirty="0">
                <a:sym typeface="+mn-ea"/>
              </a:rPr>
              <a:t>．垄断资本主义的形成</a:t>
            </a:r>
            <a:endParaRPr lang="zh-CN" altLang="en-US" sz="3000" dirty="0"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9078595" y="1433830"/>
            <a:ext cx="699770" cy="822960"/>
          </a:xfrm>
          <a:prstGeom prst="rect">
            <a:avLst/>
          </a:prstGeom>
          <a:noFill/>
        </p:spPr>
        <p:txBody>
          <a:bodyPr wrap="non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 w="19050">
                  <a:solidFill>
                    <a:srgbClr val="001B36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en-US" altLang="zh-CN" sz="5000" b="1" i="0" u="none" strike="noStrike" kern="1200" cap="none" spc="0" normalizeH="0" baseline="0" noProof="0" dirty="0">
              <a:ln w="19050">
                <a:solidFill>
                  <a:srgbClr val="001B36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7"/>
          <p:cNvSpPr/>
          <p:nvPr/>
        </p:nvSpPr>
        <p:spPr>
          <a:xfrm>
            <a:off x="6486525" y="2240915"/>
            <a:ext cx="5585460" cy="3068320"/>
          </a:xfrm>
          <a:prstGeom prst="roundRect">
            <a:avLst/>
          </a:prstGeom>
          <a:solidFill>
            <a:srgbClr val="4C7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解读题干后，知道在二工革以后，其它国家迅速发展，与英国展开激烈地竞争。</a:t>
            </a:r>
            <a:r>
              <a:rPr 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但是无法对</a:t>
            </a:r>
            <a:r>
              <a:rPr lang="en-US" alt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垄断资本主义</a:t>
            </a:r>
            <a:r>
              <a:rPr lang="en-US" altLang="zh-CN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进行拆解！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zh-CN" altLang="en-US" sz="23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此处可以回归课本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，教材中讲到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在向垄断资本主义的过渡中，资本主义各国越来越要求独占更大的商品市场、原料产地和投资场所</a:t>
            </a:r>
            <a:r>
              <a:rPr lang="en-US" altLang="zh-CN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" y="2157095"/>
            <a:ext cx="5968365" cy="329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2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3.xml><?xml version="1.0" encoding="utf-8"?>
<p:tagLst xmlns:p="http://schemas.openxmlformats.org/presentationml/2006/main">
  <p:tag name="TABLE_ENDDRAG_ORIGIN_RECT" val="679*183"/>
  <p:tag name="TABLE_ENDDRAG_RECT" val="77*166*679*183"/>
</p:tagLst>
</file>

<file path=ppt/tags/tag4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5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6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7.xml><?xml version="1.0" encoding="utf-8"?>
<p:tagLst xmlns:p="http://schemas.openxmlformats.org/presentationml/2006/main">
  <p:tag name="KSO_WM_DIAGRAM_VIRTUALLY_FRAME" val="{&quot;height&quot;:236.95,&quot;left&quot;:455.75,&quot;top&quot;:277.85,&quot;width&quot;:494.8}"/>
</p:tagLst>
</file>

<file path=ppt/tags/tag8.xml><?xml version="1.0" encoding="utf-8"?>
<p:tagLst xmlns:p="http://schemas.openxmlformats.org/presentationml/2006/main">
  <p:tag name="commondata" val="eyJoZGlkIjoiYmIxZGEyYmQ1Y2NlYmFlNWM1YTM4ODBiOGRhNWRmMzEifQ=="/>
  <p:tag name="resource_record_key" val="{&quot;10&quot;:[3645305,3650016]}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上阴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{763FFF5A-312E-40ED-B9E5-AEB03F91DC59}tf33552983_win32</Template>
  <TotalTime>0</TotalTime>
  <Words>1951</Words>
  <PresentationFormat>宽屏</PresentationFormat>
  <Paragraphs>160</Paragraphs>
  <Slides>13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华文楷体</vt:lpstr>
      <vt:lpstr>Tahoma</vt:lpstr>
      <vt:lpstr>华文行楷</vt:lpstr>
      <vt:lpstr>华文中宋</vt:lpstr>
      <vt:lpstr>Cambria</vt:lpstr>
      <vt:lpstr>Maiandra GD</vt:lpstr>
      <vt:lpstr>Wingdings 2</vt:lpstr>
      <vt:lpstr>Arial</vt:lpstr>
      <vt:lpstr>黑体</vt:lpstr>
      <vt:lpstr>Gill Sans MT Ext Condensed Bold</vt:lpstr>
      <vt:lpstr>Yu Gothic UI Semibold</vt:lpstr>
      <vt:lpstr>Calibri</vt:lpstr>
      <vt:lpstr>Times New Roman</vt:lpstr>
      <vt:lpstr>Wingdings</vt:lpstr>
      <vt:lpstr>楷体</vt:lpstr>
      <vt:lpstr>Arial Unicode MS</vt:lpstr>
      <vt:lpstr>等线</vt:lpstr>
      <vt:lpstr>楷体_GB2312</vt:lpstr>
      <vt:lpstr>Times New Roman</vt:lpstr>
      <vt:lpstr>新宋体</vt:lpstr>
      <vt:lpstr>Calibri Light</vt:lpstr>
      <vt:lpstr>1_主题</vt:lpstr>
      <vt:lpstr>2_Dragon</vt:lpstr>
      <vt:lpstr>1_默认设计模板</vt:lpstr>
      <vt:lpstr>Office 主题</vt:lpstr>
      <vt:lpstr>2_Office 主题</vt:lpstr>
      <vt:lpstr>PowerPoint 演示文稿</vt:lpstr>
      <vt:lpstr>选择题容易掉的坑</vt:lpstr>
      <vt:lpstr>选择题容易掉的坑</vt:lpstr>
      <vt:lpstr>选择题容易掉的坑</vt:lpstr>
      <vt:lpstr>掉入知识固化的坑</vt:lpstr>
      <vt:lpstr>选择题容易掉的坑</vt:lpstr>
      <vt:lpstr>选择题容易掉的坑</vt:lpstr>
      <vt:lpstr>选择题容易掉的坑</vt:lpstr>
      <vt:lpstr>选择题容易掉的坑</vt:lpstr>
      <vt:lpstr>选择题容易掉的坑</vt:lpstr>
      <vt:lpstr>选择题容易掉的坑</vt:lpstr>
      <vt:lpstr>选择题容易掉的坑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2021-11-28T16:01:00Z</dcterms:created>
  <dcterms:modified xsi:type="dcterms:W3CDTF">2025-06-21T02:37:41Z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68231D6DA3E24120B521B85538A1B7B7_12</vt:lpwstr>
  </property>
  <property fmtid="{D5CDD505-2E9C-101B-9397-08002B2CF9AE}" pid="3" name="KSOProductBuildVer">
    <vt:lpwstr>2052-12.1.0.21541</vt:lpwstr>
  </property>
</Properties>
</file>