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315" r:id="rId4"/>
    <p:sldId id="316" r:id="rId5"/>
    <p:sldId id="317" r:id="rId6"/>
    <p:sldId id="267" r:id="rId7"/>
    <p:sldId id="282" r:id="rId8"/>
    <p:sldId id="281" r:id="rId9"/>
    <p:sldId id="280" r:id="rId10"/>
    <p:sldId id="279" r:id="rId11"/>
    <p:sldId id="275" r:id="rId12"/>
    <p:sldId id="276" r:id="rId13"/>
    <p:sldId id="277" r:id="rId14"/>
    <p:sldId id="278" r:id="rId15"/>
    <p:sldId id="271" r:id="rId16"/>
    <p:sldId id="273" r:id="rId17"/>
    <p:sldId id="274" r:id="rId18"/>
    <p:sldId id="272" r:id="rId19"/>
    <p:sldId id="270" r:id="rId20"/>
    <p:sldId id="258" r:id="rId21"/>
    <p:sldId id="264" r:id="rId22"/>
    <p:sldId id="268" r:id="rId23"/>
    <p:sldId id="265" r:id="rId24"/>
    <p:sldId id="259" r:id="rId25"/>
    <p:sldId id="260" r:id="rId26"/>
    <p:sldId id="262" r:id="rId27"/>
    <p:sldId id="261" r:id="rId28"/>
    <p:sldId id="263" r:id="rId29"/>
    <p:sldId id="307" r:id="rId30"/>
    <p:sldId id="308" r:id="rId31"/>
    <p:sldId id="310" r:id="rId32"/>
    <p:sldId id="311" r:id="rId33"/>
    <p:sldId id="312" r:id="rId34"/>
    <p:sldId id="313" r:id="rId35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52000">
              <a:schemeClr val="accent6">
                <a:lumMod val="40000"/>
                <a:lumOff val="60000"/>
              </a:schemeClr>
            </a:gs>
            <a:gs pos="0">
              <a:schemeClr val="bg2">
                <a:lumMod val="90000"/>
              </a:scheme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9675" y="0"/>
            <a:ext cx="9570085" cy="1789430"/>
          </a:xfrm>
        </p:spPr>
        <p:txBody>
          <a:bodyPr/>
          <a:p>
            <a:r>
              <a:rPr lang="zh-CN" altLang="en-US" sz="8800" b="1">
                <a:latin typeface="楷体" panose="02010609060101010101" charset="-122"/>
                <a:ea typeface="楷体" panose="02010609060101010101" charset="-122"/>
              </a:rPr>
              <a:t>莫卧儿帝国</a:t>
            </a:r>
            <a:endParaRPr lang="zh-CN" altLang="en-US" sz="8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635" y="1939608"/>
            <a:ext cx="9144000" cy="1655762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南亚次大陆上最后的一个大一统的封建王朝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b="1">
                <a:latin typeface="楷体" panose="02010609060101010101" charset="-122"/>
                <a:ea typeface="楷体" panose="02010609060101010101" charset="-122"/>
              </a:rPr>
              <a:t>1526-1857</a:t>
            </a:r>
            <a:endParaRPr lang="en-US" altLang="zh-CN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下载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7645" y="3176270"/>
            <a:ext cx="4398645" cy="32264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9105" y="143510"/>
            <a:ext cx="4459605" cy="930910"/>
          </a:xfrm>
        </p:spPr>
        <p:txBody>
          <a:bodyPr/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舍尔汗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312420" y="1184910"/>
            <a:ext cx="4752975" cy="5383530"/>
          </a:xfrm>
        </p:spPr>
        <p:txBody>
          <a:bodyPr>
            <a:noAutofit/>
          </a:bodyPr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阿富汗人的首领，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1539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年打败胡马雍，占领德里，建立了阿富汗人的苏尔族王朝，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1545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年在战争中被炸死。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功绩：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政治：开明政治，对印度教采取宽容的政策，保护其财产；建立有效的中央集权体制；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经济：改革税制，计田优劣征收，发行银卢比；鼓励工商业发展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社会：兴修道路，设驿站，修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大干道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加强首都与各地联系。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领土：扩展到孟加拉、比哈尔、马拉瓦帮等地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影响：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，修筑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大干道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任然是印度干线之一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，田赋改革为后代改革留下宝贵经验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内容占位符 6" descr="b812c8fcc3cec3fdfc0309dec1dec33f8794a4c289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97395" y="695960"/>
            <a:ext cx="4447540" cy="5465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1795" y="91440"/>
            <a:ext cx="10515600" cy="1325563"/>
          </a:xfrm>
        </p:spPr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统一与</a:t>
            </a:r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兴盛：阿克巴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45160" y="1253490"/>
            <a:ext cx="5728335" cy="5605145"/>
          </a:xfrm>
        </p:spPr>
        <p:txBody>
          <a:bodyPr>
            <a:noAutofit/>
          </a:bodyPr>
          <a:p>
            <a:pPr>
              <a:lnSpc>
                <a:spcPct val="11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1556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年，胡马雍去世，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岁的阿克巴即位。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1560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年自理国政。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伊斯兰世界著名的政治家、军事家和宗教改革家。出生于信德的奥马尔古德村，胡马雍的长子。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1605年，阿克巴卒于阿格拉，享年65岁。在伊斯兰发展史上阿克巴大帝与波斯的阿巴斯大帝、奥斯曼的苏莱曼大帝齐名。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阿克巴皇帝是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莫卧儿帝国的真正奠基人。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他是整顿、治理和改革印度政治、经济、军事、宗教和文化艺术的伟大政治家。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留下印度史上空前统一强大的王朝。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186295" y="1105535"/>
            <a:ext cx="3909695" cy="5323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59715" y="60960"/>
            <a:ext cx="10515600" cy="970915"/>
          </a:xfrm>
        </p:spPr>
        <p:txBody>
          <a:bodyPr/>
          <a:p>
            <a:r>
              <a:rPr lang="zh-CN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统一战争</a:t>
            </a:r>
            <a:r>
              <a:rPr lang="en-US" altLang="zh-CN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历经三十多年的征服</a:t>
            </a:r>
            <a:r>
              <a:rPr lang="en-US" altLang="zh-CN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)</a:t>
            </a:r>
            <a:endParaRPr lang="en-US" altLang="zh-CN" sz="4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2915" y="966470"/>
            <a:ext cx="10515600" cy="5891530"/>
          </a:xfrm>
        </p:spPr>
        <p:txBody>
          <a:bodyPr>
            <a:noAutofit/>
          </a:bodyPr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1556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年第二次帕尼帕特战役</a:t>
            </a:r>
            <a:endParaRPr lang="en-US" altLang="zh-CN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1567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年马尔瓦及其以南的拉吉普特地区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1572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-1573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年及吉拉特地区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1574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-1576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年孟加拉和比哈尔地区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1585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年西北边区的喀布尔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1586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-1587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年克什米尔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1588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-1590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年信德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1595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年坎大哈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1591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-1599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年德干诸邦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世纪八十年代，向东伸展到阿萨姆，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向南伸展到文底耶山，古吉拉特和孟加拉国的吉大港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o1hfcj0vur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8275" y="104775"/>
            <a:ext cx="9315450" cy="6648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bg2">
                <a:lumMod val="9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8270" y="0"/>
            <a:ext cx="10515600" cy="1325563"/>
          </a:xfrm>
        </p:spPr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阿克巴的治理良策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60350" y="1136650"/>
            <a:ext cx="11478895" cy="5223510"/>
          </a:xfrm>
        </p:spPr>
        <p:txBody>
          <a:bodyPr>
            <a:noAutofit/>
          </a:bodyPr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加强中央集权，防止地方割据：中央设宰相、财政、军事、宗教事务等大臣，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以强化中央官僚机构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；地方上划全国为十五省（苏巴），省设总督，直属中央，省下设县和区，分设行政机构；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化行政为军事组织，官吏授予军级，曼萨布达尔（拥有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5000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民士兵以上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)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只能由皇子担任；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调和印度统治阶级与外来统治者之间的矛盾，以加强统治：任用印度统治阶级担任各级官吏和军官，扭转以往高官均由突厥人、阿富汗人垄断的现象。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实行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新的税收制度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：按土地的实际产量分等收税，规定税额为收成的三分之一，并按最近十年 (后改为五年) 的平均价格折成货币缴纳。取消包税制，改由财务官征税。实行军事采邑制和柴明达尔制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发展工商业：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奖励工商业经营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，统一货币、度量衡，修筑公路，扩大商业交通网。 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文化</a:t>
            </a:r>
            <a:endParaRPr lang="zh-CN" altLang="en-US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实行宗教宽容政策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：允许印度教合法存在，取消对非伊斯兰教征收人头税的政策（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1564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）。 改革陋习：禁止寡妇殉葬、童婚、神灵裁判等 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/>
            </a:gs>
            <a:gs pos="2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结果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阿克巴改革缓和了社会矛盾，协调了各宗教间的关系，推动了印度社会经济的发展。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在阿克巴统治时，印度社会稳定，经济、文化发达，是莫卧儿帝国的全盛时期。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然而，尽管阿克巴进行了改革，当时的旅行者的叙述表明印度的农民仍然贫穷，而官僚精英阶层却享受着巨大的财富。 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1985" y="1122680"/>
            <a:ext cx="10502265" cy="2387600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黄金时代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中的危机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沙加汗时期（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1627-1658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2430" y="182245"/>
            <a:ext cx="10515600" cy="869315"/>
          </a:xfrm>
        </p:spPr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  <a:sym typeface="+mn-ea"/>
              </a:rPr>
              <a:t>贾汗吉尔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188595" y="935990"/>
            <a:ext cx="5800725" cy="5922010"/>
          </a:xfrm>
        </p:spPr>
        <p:txBody>
          <a:bodyPr/>
          <a:p>
            <a:pPr>
              <a:lnSpc>
                <a:spcPct val="130000"/>
              </a:lnSpc>
            </a:pPr>
            <a:r>
              <a:rPr lang="zh-CN" altLang="en-US" sz="2000"/>
              <a:t>，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是统治印度次大陆的莫卧儿帝国的第四任皇帝，（1569</a:t>
            </a:r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1627）。他被认为是莫卧儿帝国最伟大的皇帝之一，阿克巴之子。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在1605年继承了皇位。在他的任内，政局稳定，经济繁荣，文化愈发灿烂，还继承了其父亲对国家行政的出色管理。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贾汗吉尔还是一位从小就对艺术，科学和建筑十分着迷的君主。在他整个任期内，他都致力于推广波斯文化。莫卧儿绘画也在这一时期达到了顶峰。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7002145" y="306705"/>
            <a:ext cx="4611370" cy="622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070" y="12700"/>
            <a:ext cx="10515600" cy="1325563"/>
          </a:xfrm>
        </p:spPr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沙贾汗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179070" y="1044575"/>
            <a:ext cx="5840730" cy="5466715"/>
          </a:xfrm>
        </p:spPr>
        <p:txBody>
          <a:bodyPr>
            <a:normAutofit fontScale="50000"/>
          </a:bodyPr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沙·贾汗（1592年1月5日-1666年1月22日），是印度莫卧儿帝国的皇帝。“沙·贾汗”在波斯语中的意思是“世界的统治者”。沙贾汗在位期间，为他的第二个妻子Mumtaz Mahal（死于难产，是著名的奥朗则布皇帝的母亲）修筑了举世闻名的泰姬陵。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信奉伊斯兰教逊尼派教义，信仰虔诚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1622年曾起兵企图夺取其父的王位，兵败后颠沛流离达7年之久。1628年其父死后，在阿格拉称帝。他统治时期，加强中央集权，扩建军队，平定了德干各公国的叛乱，任命其子奥朗则布为德干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总督。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6517005" y="902970"/>
            <a:ext cx="4680585" cy="5481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帝国危机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背离阿克巴的宗教宽容政策，赐死部分宗教人士，毁掉部分印度教庙宇；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皇室贵族过分奢靡，庞大的官僚机构和军队费用大；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大兴土木，加重农民负担，税收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繁重；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局部地区遭遇饥荒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6">
                <a:lumMod val="40000"/>
                <a:lumOff val="60000"/>
              </a:schemeClr>
            </a:gs>
            <a:gs pos="0">
              <a:schemeClr val="bg2">
                <a:lumMod val="90000"/>
              </a:scheme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201803200428178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005" y="425450"/>
            <a:ext cx="2919095" cy="4373880"/>
          </a:xfrm>
          <a:prstGeom prst="rect">
            <a:avLst/>
          </a:prstGeom>
        </p:spPr>
      </p:pic>
      <p:pic>
        <p:nvPicPr>
          <p:cNvPr id="6" name="图片 5" descr="151_180830044638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705" y="478155"/>
            <a:ext cx="3025140" cy="4373245"/>
          </a:xfrm>
          <a:prstGeom prst="rect">
            <a:avLst/>
          </a:prstGeom>
        </p:spPr>
      </p:pic>
      <p:pic>
        <p:nvPicPr>
          <p:cNvPr id="7" name="图片 6" descr="OIP-C (7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20" y="478155"/>
            <a:ext cx="3046730" cy="432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834390" y="1122680"/>
            <a:ext cx="9833610" cy="2387600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三：奥朗则布与帝国的盛衰</a:t>
            </a:r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莫卧儿文化黄金时代的终结者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1805" y="273685"/>
            <a:ext cx="4237990" cy="960120"/>
          </a:xfrm>
        </p:spPr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奥朗则布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229235" y="1105535"/>
            <a:ext cx="5790565" cy="5618480"/>
          </a:xfrm>
        </p:spPr>
        <p:txBody>
          <a:bodyPr>
            <a:normAutofit fontScale="70000"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印度莫卧儿王朝第六任君主。沙·贾汗第三子。足智多谋，尤精于武略。曾被赞誉为“帝位之荣缀”。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奥朗则布自幼受到宫廷良好教育，学识渊博，通晓经训和伊斯兰教法。早年任德干副王。在激烈的皇位继承战争中击败了3个兄弟，并囚禁了父亲，终于成为帝国君主。他采用招抚为主武力为辅的手段，将帝国版图扩大到除最南端外的整个南亚次大陆和阿富汗，后舍弃了阿克巴大帝以来的宗教宽容国策，对国内的非穆斯林征收人头税，并把他们从官僚机构中驱逐出去，从而激化了国内矛盾。晚期在历时20多年的德干战争中，始终未能完全击灭游击队，反而耗尽了国力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1707年2月20日，奥朗则布死于阿马德纳加尔，享年89岁。他留下的是一个四分五裂并被马拉塔人、锡克人强大势力包围的莫卧儿帝国。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3" name="图片 10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158990" y="836295"/>
            <a:ext cx="3761105" cy="5186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狂热的宗教政策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恢复伊斯兰教的正统地位，在宫廷习俗中取消印度教习俗；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增加印度教徒的经济负担，增收关税；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没收印度教寺院的财富，将寺院土地变为分封新采邑的土地；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毁坏异教徒的一切庙宇和学校；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恢复征收印度教徒的人头税，加重农民的负担；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将印度教徒排斥在官僚体制外，逐出国家机关；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呼吁伊斯兰贵族削减开支，简朴勤奋生活；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影响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12750" y="1825625"/>
            <a:ext cx="10941050" cy="4351655"/>
          </a:xfrm>
        </p:spPr>
        <p:txBody>
          <a:bodyPr/>
          <a:p>
            <a:pPr marL="514350" indent="-514350">
              <a:buAutoNum type="arabicPeriod"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经济上加重异教农民、商人负担，阻碍经济发展，</a:t>
            </a:r>
            <a:endParaRPr lang="en-US" altLang="zh-CN" sz="3200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将少数伊斯兰封建主与大多数印度居民对立起来，社会基础空前削弱；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驱逐大批懂行的印度教官员，引起行政和税务管理上的混乱；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  <a:p>
            <a:pPr marL="514350" indent="-514350">
              <a:buAutoNum type="arabicPeriod"/>
            </a:pP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对外战争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1681-1707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，进行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26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年的德干战争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年同马拉塔人的战争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结果：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与马拉塔人的战争长期僵持，花费大量人力物力财力，军队疲惫不堪，国库耗尽；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马拉塔人反攻占领部分莫卧儿帝国领土，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1700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以后，德干多地成为马拉塔人的附庸；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4350" indent="-514350">
              <a:buAutoNum type="arabicPeriod"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军队风气败坏，大量随军仆役和妇女使军队失去战斗力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514350" indent="-514350">
              <a:buAutoNum type="arabicPeriod"/>
            </a:pP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94995" y="111760"/>
            <a:ext cx="10515600" cy="1325563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帝国的衰落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2915" y="1237615"/>
            <a:ext cx="11438255" cy="5142865"/>
          </a:xfrm>
        </p:spPr>
        <p:txBody>
          <a:bodyPr>
            <a:noAutofit/>
          </a:bodyPr>
          <a:p>
            <a:pPr>
              <a:lnSpc>
                <a:spcPct val="11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1707年2月20日，89岁的奥朗则布死于阿马德纳加尔。他留下的是一个四分五裂并被马拉塔人、锡克人强大势力包围的莫卧儿帝国。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奥朗则布去世后，许多有势力的总督宣布独立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1761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年，第三次帕尼帕特战役，阿富汗打败占领德里的马拉塔军队，使印度失去了唯一可以抵御西方殖民入侵者的力量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莫卧儿帝国衰落后，大英帝国、法兰西殖民帝国、荷兰殖民帝国和葡萄牙殖民帝国等殖民帝国在印度争夺殖民地，最终英国胜利，使莫卧儿皇帝成为傀儡。1858年，英国的维多利亚女王被授予印度女皇称号，成立英属印度，莫卧儿王朝灭亡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72110" y="304165"/>
            <a:ext cx="10515600" cy="1092200"/>
          </a:xfrm>
        </p:spPr>
        <p:txBody>
          <a:bodyPr/>
          <a:p>
            <a:r>
              <a:rPr lang="zh-CN" altLang="en-US" b="1">
                <a:latin typeface="楷体" panose="02010609060101010101" charset="-122"/>
                <a:ea typeface="楷体" panose="02010609060101010101" charset="-122"/>
              </a:rPr>
              <a:t>评价</a:t>
            </a:r>
            <a:endParaRPr lang="zh-CN" altLang="en-US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35000" y="1289050"/>
            <a:ext cx="10515600" cy="4605020"/>
          </a:xfrm>
        </p:spPr>
        <p:txBody>
          <a:bodyPr>
            <a:noAutofit/>
          </a:bodyPr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史学界对其功德过错褒贬不一。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总体来说，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奥朗则布是一个勤勉的政治家，英勇善战的将军以及虔诚的穆斯林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但他性情偏激，工作作风粗暴，而且对除了伊斯兰教以外的印度宗教都实行不宽容的压迫政策。他在位期间，虽然帝国表面盛极一时，但其实已经埋下了分裂和衰落的种子。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奥朗则布是印度殖民化之前最强盛时代的君主，而且可能是最能干的君主，他拥有巨大的野心和魄力，且十分勤政节俭，这同他在政治上的失败形成鲜明的对比。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际上，印度有土邦自治的传统，缺乏中央集权的国家观念，而且已面临欧洲殖民者的步步紧逼，奥朗则布的政策在当时造成了很大的影响，但从长远来看，也许只是加速了帝国的分裂和殖民化，而不是改变了历史进程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伊斯兰历史学家米尔扎·穆罕默德·卡兹姆撰有《奥朗则布武功记》记述了他一生的事迹。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16915" y="2525395"/>
            <a:ext cx="10515600" cy="1325563"/>
          </a:xfrm>
        </p:spPr>
        <p:txBody>
          <a:bodyPr/>
          <a:p>
            <a:pPr algn="ctr"/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四：帝国的文化和社会生活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13715" y="0"/>
            <a:ext cx="10515600" cy="1325563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绘画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38200" y="1318895"/>
            <a:ext cx="10515600" cy="4351338"/>
          </a:xfrm>
        </p:spPr>
        <p:txBody>
          <a:bodyPr/>
          <a:p>
            <a:pPr marL="0" indent="0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波斯、中亚与印度民族传统相结合，形成莫卧儿派，着色鲜艳，结构严谨，描绘印度社会的各种生活现状。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buNone/>
            </a:pP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3" name="图片 2" descr="OIP-C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995" y="2644775"/>
            <a:ext cx="5264785" cy="3443605"/>
          </a:xfrm>
          <a:prstGeom prst="rect">
            <a:avLst/>
          </a:prstGeom>
        </p:spPr>
      </p:pic>
      <p:pic>
        <p:nvPicPr>
          <p:cNvPr id="6" name="图片 5" descr="OIP-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5" y="2645410"/>
            <a:ext cx="4409440" cy="344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200978" y="-317"/>
            <a:ext cx="5157787" cy="823912"/>
          </a:xfrm>
        </p:spPr>
        <p:txBody>
          <a:bodyPr/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</a:rPr>
              <a:t>建筑</a:t>
            </a:r>
            <a:endParaRPr lang="zh-CN" altLang="en-US" sz="32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12420" y="890270"/>
            <a:ext cx="5157470" cy="2396490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印度教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伊斯兰教的建筑艺术，创造了建筑艺术的宏大气魄和包容印度、波斯、土耳其的综合风格。泰姬陵、红堡、比尔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辛格庙、平交尔花园等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>
          <a:xfrm>
            <a:off x="6172200" y="66358"/>
            <a:ext cx="5183188" cy="823912"/>
          </a:xfrm>
        </p:spPr>
        <p:txBody>
          <a:bodyPr/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饮食、服饰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6172200" y="823595"/>
            <a:ext cx="5183188" cy="3684588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极具奢靡之风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大贵族日常衣着多为印花丝织品、棉缎制作的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食物多加香料混合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服饰、社交、娱乐方面普遍接受伊斯兰教的生活方式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OIP-C (1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810" y="3286760"/>
            <a:ext cx="4441825" cy="3052445"/>
          </a:xfrm>
          <a:prstGeom prst="rect">
            <a:avLst/>
          </a:prstGeom>
        </p:spPr>
      </p:pic>
      <p:pic>
        <p:nvPicPr>
          <p:cNvPr id="3" name="图片 2" descr="OIP-C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175" y="3672205"/>
            <a:ext cx="4549775" cy="2947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6">
                <a:lumMod val="40000"/>
                <a:lumOff val="60000"/>
              </a:schemeClr>
            </a:gs>
            <a:gs pos="0">
              <a:schemeClr val="bg2">
                <a:lumMod val="90000"/>
              </a:scheme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OIP-C (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060" y="3681095"/>
            <a:ext cx="4161790" cy="2770505"/>
          </a:xfrm>
          <a:prstGeom prst="rect">
            <a:avLst/>
          </a:prstGeom>
        </p:spPr>
      </p:pic>
      <p:pic>
        <p:nvPicPr>
          <p:cNvPr id="4" name="图片 3" descr="OIP-C (4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3684905"/>
            <a:ext cx="4728845" cy="2766695"/>
          </a:xfrm>
          <a:prstGeom prst="rect">
            <a:avLst/>
          </a:prstGeom>
        </p:spPr>
      </p:pic>
      <p:pic>
        <p:nvPicPr>
          <p:cNvPr id="5" name="图片 4" descr="OIP-C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60" y="347980"/>
            <a:ext cx="4000500" cy="3012440"/>
          </a:xfrm>
          <a:prstGeom prst="rect">
            <a:avLst/>
          </a:prstGeom>
        </p:spPr>
      </p:pic>
      <p:pic>
        <p:nvPicPr>
          <p:cNvPr id="6" name="图片 5" descr="OIP-C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5" y="347980"/>
            <a:ext cx="4728845" cy="2919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840105" y="281940"/>
            <a:ext cx="5157470" cy="955040"/>
          </a:xfrm>
        </p:spPr>
        <p:txBody>
          <a:bodyPr/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文化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half" idx="2"/>
          </p:nvPr>
        </p:nvSpPr>
        <p:spPr>
          <a:xfrm>
            <a:off x="839788" y="1520825"/>
            <a:ext cx="5157787" cy="3684588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伊斯兰教和印度教交流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单向性，印度伊斯兰教基本单向吸收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6172200" y="281623"/>
            <a:ext cx="5183188" cy="823912"/>
          </a:xfrm>
        </p:spPr>
        <p:txBody>
          <a:bodyPr/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音乐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quarter" idx="4"/>
          </p:nvPr>
        </p:nvSpPr>
        <p:spPr>
          <a:xfrm>
            <a:off x="6172200" y="1165860"/>
            <a:ext cx="5183188" cy="3684588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阿克巴及其两位继承者发展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音乐在生活中充当重要的部分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有专业音乐与民间音乐之分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在南印度音乐家社会地位高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 descr="d009b3de9c82d158308ace418a0a19d8bc3e4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070" y="3035935"/>
            <a:ext cx="4873625" cy="3200400"/>
          </a:xfrm>
          <a:prstGeom prst="rect">
            <a:avLst/>
          </a:prstGeom>
        </p:spPr>
      </p:pic>
      <p:pic>
        <p:nvPicPr>
          <p:cNvPr id="3" name="图片 2" descr="OIP-C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20" y="3166110"/>
            <a:ext cx="4838065" cy="3221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301943" y="210503"/>
            <a:ext cx="5157787" cy="823912"/>
          </a:xfrm>
        </p:spPr>
        <p:txBody>
          <a:bodyPr/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女性地位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74663" y="1156335"/>
            <a:ext cx="5157787" cy="3684588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整个社会地位未被改善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宗教和习惯传统，仍是印度女性的力量源泉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>
          <a:xfrm>
            <a:off x="6223000" y="210503"/>
            <a:ext cx="5183188" cy="823912"/>
          </a:xfrm>
        </p:spPr>
        <p:txBody>
          <a:bodyPr/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城市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6223000" y="1034415"/>
            <a:ext cx="5183505" cy="2454910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德里、阿拉哈巴为莫卧儿主要城市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苏拉特外国人开设工厂积聚地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黑城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之分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2" name="图片 1" descr="OIP-C (1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095" y="2987675"/>
            <a:ext cx="5126355" cy="3089910"/>
          </a:xfrm>
          <a:prstGeom prst="rect">
            <a:avLst/>
          </a:prstGeom>
        </p:spPr>
      </p:pic>
      <p:pic>
        <p:nvPicPr>
          <p:cNvPr id="3" name="图片 2" descr="OIP-C (1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190" y="3058160"/>
            <a:ext cx="4216400" cy="291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p>
            <a:pPr algn="l">
              <a:lnSpc>
                <a:spcPct val="110000"/>
              </a:lnSpc>
            </a:pPr>
            <a:r>
              <a:rPr lang="en-US" altLang="zh-CN" sz="3200"/>
              <a:t>    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17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世纪后期，印度的文化出现明显地衰落趋势，社会生活也在内有分裂，外有威胁的情况下，向复杂化的方向发展。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57555" y="2566035"/>
            <a:ext cx="10515600" cy="1325563"/>
          </a:xfrm>
        </p:spPr>
        <p:txBody>
          <a:bodyPr/>
          <a:p>
            <a:pPr algn="ctr"/>
            <a:r>
              <a:rPr lang="zh-CN" altLang="en-US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谢谢观看</a:t>
            </a:r>
            <a:endParaRPr lang="zh-CN" altLang="en-US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6">
                <a:lumMod val="40000"/>
                <a:lumOff val="60000"/>
              </a:schemeClr>
            </a:gs>
            <a:gs pos="0">
              <a:schemeClr val="bg2">
                <a:lumMod val="90000"/>
              </a:schemeClr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OIP-C (1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5930" y="410845"/>
            <a:ext cx="2114550" cy="2910840"/>
          </a:xfrm>
          <a:prstGeom prst="rect">
            <a:avLst/>
          </a:prstGeom>
        </p:spPr>
      </p:pic>
      <p:pic>
        <p:nvPicPr>
          <p:cNvPr id="3" name="图片 2" descr="下载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480" y="508635"/>
            <a:ext cx="4223385" cy="2715260"/>
          </a:xfrm>
          <a:prstGeom prst="rect">
            <a:avLst/>
          </a:prstGeom>
        </p:spPr>
      </p:pic>
      <p:pic>
        <p:nvPicPr>
          <p:cNvPr id="4" name="图片 3" descr="下载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3764915"/>
            <a:ext cx="3987800" cy="2310130"/>
          </a:xfrm>
          <a:prstGeom prst="rect">
            <a:avLst/>
          </a:prstGeom>
        </p:spPr>
      </p:pic>
      <p:pic>
        <p:nvPicPr>
          <p:cNvPr id="5" name="图片 4" descr="下载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145" y="3633470"/>
            <a:ext cx="3982720" cy="271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莫卧儿帝国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90600" y="2353310"/>
            <a:ext cx="10515600" cy="2709545"/>
          </a:xfrm>
        </p:spPr>
        <p:txBody>
          <a:bodyPr/>
          <a:p>
            <a:pPr marL="0" indent="0" algn="l">
              <a:buNone/>
            </a:pPr>
            <a:r>
              <a:rPr lang="en-US" altLang="zh-CN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莫卧儿帝国的全盛时期，领土几乎囊括整个南亚次大陆以及阿富汗等地。莫卧儿帝国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上层建筑是穆斯林</a:t>
            </a:r>
            <a:r>
              <a:rPr lang="zh-CN" altLang="en-US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而</a:t>
            </a:r>
            <a:r>
              <a:rPr lang="zh-CN" altLang="en-US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基础则是印度教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，波斯语是宫廷、公众事务、外交、文学和上流社会的语言。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buNone/>
            </a:pP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  <a:p>
            <a:pPr marL="0" indent="0" algn="l">
              <a:buNone/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突厥化的蒙古人帖木儿的后裔在印度建立的封建专制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王朝。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21080" y="902335"/>
            <a:ext cx="10515600" cy="4704080"/>
          </a:xfrm>
        </p:spPr>
        <p:txBody>
          <a:bodyPr>
            <a:normAutofit/>
          </a:bodyPr>
          <a:p>
            <a:pPr marL="0" indent="0" algn="l" fontAlgn="auto">
              <a:lnSpc>
                <a:spcPct val="150000"/>
              </a:lnSpc>
            </a:pP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一：帝国的建立与统一</a:t>
            </a:r>
            <a:b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二：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黄金时代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中的危机</a:t>
            </a:r>
            <a:b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三：奥朗则布与帝国的盛衰</a:t>
            </a:r>
            <a:b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四：帝国的文化和社会生活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73075" y="0"/>
            <a:ext cx="10515600" cy="1325563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帝国的创始人：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巴布尔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838200" y="1325880"/>
            <a:ext cx="5181600" cy="4351338"/>
          </a:xfrm>
        </p:spPr>
        <p:txBody>
          <a:bodyPr>
            <a:noAutofit/>
          </a:bodyPr>
          <a:p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巴布尔不但是世界史上一位重要的</a:t>
            </a:r>
            <a:r>
              <a:rPr lang="zh-CN" altLang="en-US" sz="1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军事、政治人物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，也是一位诗人和察合台语大师。他写的回忆录《巴布尔纳玛》是研究15至16世纪中亚史和印度史的第一手资料，有较高的史料价值和一定的文学价值 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有勇有智，喜文学，嗜酒。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1483年2月14日，扎希尔丁·穆罕默德·巴布尔（一译扎希鲁丁·穆罕默德·巴布尔 [9]  ）出生于费尔干纳（中国史书称大宛），从民族上属</a:t>
            </a:r>
            <a:r>
              <a:rPr lang="zh-CN" altLang="en-US" sz="1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突厥化蒙古人。</a:t>
            </a:r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晚年欲翻越温德亚山，以征服南印度和西印度，但不幸于1530年患疟疾卒于德里，安葬在喀布尔。</a:t>
            </a:r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内容占位符 1" descr="4ec2d5628535e5ddcc41c5367ec6a7efcf1b62ed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32015" y="595630"/>
            <a:ext cx="4044950" cy="54597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8835"/>
          </a:xfrm>
        </p:spPr>
        <p:txBody>
          <a:bodyPr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过程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1344930" y="202565"/>
            <a:ext cx="10515600" cy="4486275"/>
          </a:xfrm>
        </p:spPr>
        <p:txBody>
          <a:bodyPr/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1504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年以喀布尔为基地，重续旧日帖木儿在德里的事业。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1526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年，第一次帕尼帕特战役，结束德里苏丹王朝的历史，揭开莫卧儿帝国的历史篇章。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1527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年，坎瓦哈之役中战胜印度教王公联盟。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1529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年，哥格拉河战役中打败欲为依布拉欣复仇的阿富汗联军。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1530</a:t>
            </a:r>
            <a:r>
              <a:rPr lang="zh-CN" altLang="en-US" sz="2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年巴布尔去世，莫卧儿帝国的版图西到喀布尔、东到孟加拉地区</a:t>
            </a:r>
            <a:endParaRPr lang="zh-CN" altLang="en-US" sz="2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3" name="图片 12" descr="OIP-C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9440" y="2294255"/>
            <a:ext cx="6426200" cy="4502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838200" y="375285"/>
            <a:ext cx="5181600" cy="580199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中断：胡马雍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主要敌人是喀布尔的阿富汗人。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1539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，桥沙战役中失败，本人逃走。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1555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年，胡马雍流亡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年后回到德里。信仰什叶教，带回对莫卧儿帝国有深远影响的伊朗文化。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1555年，胡马雍重征印度平原，占领德里和阿格拉，恢复了莫卧儿王朝在印度的统治。</a:t>
            </a: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胡马雍致力于收复失地，在伊朗的帮助下复国，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1556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年意外身亡。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内容占位符 10" descr="d53f8794a4c27d1ec120b92e13d5ad6edcc438d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82485" y="638810"/>
            <a:ext cx="4265930" cy="54279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OGRhYzJhNDgwZjkyMWYzMGU1NzUzZTM5OThiZGVhZTMifQ=="/>
  <p:tag name="KSO_WPP_MARK_KEY" val="fba30493-00da-4577-8616-6da627cf537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4116</Words>
  <PresentationFormat>宽屏</PresentationFormat>
  <Paragraphs>224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Arial</vt:lpstr>
      <vt:lpstr>宋体</vt:lpstr>
      <vt:lpstr>Wingdings</vt:lpstr>
      <vt:lpstr>楷体</vt:lpstr>
      <vt:lpstr>微软雅黑</vt:lpstr>
      <vt:lpstr>Arial Unicode MS</vt:lpstr>
      <vt:lpstr>Calibri</vt:lpstr>
      <vt:lpstr>Office 主题</vt:lpstr>
      <vt:lpstr>莫卧儿帝国</vt:lpstr>
      <vt:lpstr>PowerPoint 演示文稿</vt:lpstr>
      <vt:lpstr>PowerPoint 演示文稿</vt:lpstr>
      <vt:lpstr>PowerPoint 演示文稿</vt:lpstr>
      <vt:lpstr>莫卧儿帝国</vt:lpstr>
      <vt:lpstr>一：帝国的建立与统一 二：“黄金时代”中的危机 三：奥朗则布与帝国的盛衰 四：帝国的文化和社会生活</vt:lpstr>
      <vt:lpstr>帝国的创始人：巴布尔</vt:lpstr>
      <vt:lpstr>过程</vt:lpstr>
      <vt:lpstr>PowerPoint 演示文稿</vt:lpstr>
      <vt:lpstr>舍尔汗</vt:lpstr>
      <vt:lpstr>阿克巴</vt:lpstr>
      <vt:lpstr>统一战争(历经三十多年的征服)</vt:lpstr>
      <vt:lpstr>PowerPoint 演示文稿</vt:lpstr>
      <vt:lpstr>阿克巴的治理良策</vt:lpstr>
      <vt:lpstr>结果</vt:lpstr>
      <vt:lpstr>二：“黄金时代”中的危机</vt:lpstr>
      <vt:lpstr>贾汗吉尔</vt:lpstr>
      <vt:lpstr>沙贾汗</vt:lpstr>
      <vt:lpstr>帝国危机</vt:lpstr>
      <vt:lpstr>三：奥朗则布与帝国的盛衰</vt:lpstr>
      <vt:lpstr>奥朗则布</vt:lpstr>
      <vt:lpstr>狂热的宗教政策</vt:lpstr>
      <vt:lpstr>影响</vt:lpstr>
      <vt:lpstr>对外战争</vt:lpstr>
      <vt:lpstr>帝国的衰落</vt:lpstr>
      <vt:lpstr>评价</vt:lpstr>
      <vt:lpstr>四：帝国的文化和社会生活</vt:lpstr>
      <vt:lpstr>绘画</vt:lpstr>
      <vt:lpstr>PowerPoint 演示文稿</vt:lpstr>
      <vt:lpstr>PowerPoint 演示文稿</vt:lpstr>
      <vt:lpstr>PowerPoint 演示文稿</vt:lpstr>
      <vt:lpstr>     17世纪后期，印度的文化出现明显地衰落趋势，社会生活也在内有分裂，外有威胁的情况下，向复杂化的方向发展。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2023-04-18T09:54:00Z</dcterms:created>
  <dcterms:modified xsi:type="dcterms:W3CDTF">2023-04-19T05:06:37Z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27EB430983EF44BC8F811BE6F02B4597_12</vt:lpwstr>
  </property>
  <property fmtid="{D5CDD505-2E9C-101B-9397-08002B2CF9AE}" pid="3" name="KSOProductBuildVer">
    <vt:lpwstr>2052-11.1.0.14036</vt:lpwstr>
  </property>
</Properties>
</file>