
<file path=[Content_Types].xml><?xml version="1.0" encoding="utf-8"?>
<Types xmlns="http://schemas.openxmlformats.org/package/2006/content-types">
  <Default Extension="jpeg" ContentType="image/jpeg"/>
  <Default Extension="JPG" ContentType="image/.jp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46"/>
  </p:handoutMasterIdLst>
  <p:sldIdLst>
    <p:sldId id="317" r:id="rId3"/>
    <p:sldId id="292" r:id="rId5"/>
    <p:sldId id="260" r:id="rId6"/>
    <p:sldId id="287" r:id="rId7"/>
    <p:sldId id="299" r:id="rId8"/>
    <p:sldId id="300" r:id="rId9"/>
    <p:sldId id="301" r:id="rId10"/>
    <p:sldId id="344" r:id="rId11"/>
    <p:sldId id="345" r:id="rId12"/>
    <p:sldId id="346" r:id="rId13"/>
    <p:sldId id="293" r:id="rId14"/>
    <p:sldId id="294" r:id="rId15"/>
    <p:sldId id="348" r:id="rId16"/>
    <p:sldId id="349" r:id="rId17"/>
    <p:sldId id="350" r:id="rId18"/>
    <p:sldId id="351" r:id="rId19"/>
    <p:sldId id="352" r:id="rId20"/>
    <p:sldId id="353" r:id="rId21"/>
    <p:sldId id="295" r:id="rId22"/>
    <p:sldId id="360" r:id="rId23"/>
    <p:sldId id="361" r:id="rId24"/>
    <p:sldId id="362" r:id="rId25"/>
    <p:sldId id="363" r:id="rId26"/>
    <p:sldId id="364" r:id="rId27"/>
    <p:sldId id="365" r:id="rId28"/>
    <p:sldId id="366" r:id="rId29"/>
    <p:sldId id="367" r:id="rId30"/>
    <p:sldId id="368" r:id="rId31"/>
    <p:sldId id="369" r:id="rId32"/>
    <p:sldId id="370" r:id="rId33"/>
    <p:sldId id="371" r:id="rId34"/>
    <p:sldId id="372" r:id="rId35"/>
    <p:sldId id="373" r:id="rId36"/>
    <p:sldId id="374" r:id="rId37"/>
    <p:sldId id="375" r:id="rId38"/>
    <p:sldId id="376" r:id="rId39"/>
    <p:sldId id="377" r:id="rId40"/>
    <p:sldId id="378" r:id="rId41"/>
    <p:sldId id="379" r:id="rId42"/>
    <p:sldId id="297" r:id="rId43"/>
    <p:sldId id="311" r:id="rId44"/>
    <p:sldId id="343" r:id="rId45"/>
  </p:sldIdLst>
  <p:sldSz cx="12192000" cy="6858000"/>
  <p:notesSz cx="6858000" cy="9144000"/>
  <p:custDataLst>
    <p:tags r:id="rId5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392" autoAdjust="0"/>
    <p:restoredTop sz="94660"/>
  </p:normalViewPr>
  <p:slideViewPr>
    <p:cSldViewPr snapToGrid="0">
      <p:cViewPr>
        <p:scale>
          <a:sx n="75" d="100"/>
          <a:sy n="75" d="100"/>
        </p:scale>
        <p:origin x="1770" y="744"/>
      </p:cViewPr>
      <p:guideLst/>
    </p:cSldViewPr>
  </p:slideViewPr>
  <p:notesTextViewPr>
    <p:cViewPr>
      <p:scale>
        <a:sx n="1" d="1"/>
        <a:sy n="1" d="1"/>
      </p:scale>
      <p:origin x="0" y="0"/>
    </p:cViewPr>
  </p:notesTextViewPr>
  <p:notesViewPr>
    <p:cSldViewPr>
      <p:cViewPr>
        <p:scale>
          <a:sx n="1" d="100"/>
          <a:sy n="1"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0" Type="http://schemas.openxmlformats.org/officeDocument/2006/relationships/tags" Target="tags/tag33.xml"/><Relationship Id="rId5" Type="http://schemas.openxmlformats.org/officeDocument/2006/relationships/slide" Target="slides/slide2.xml"/><Relationship Id="rId49" Type="http://schemas.openxmlformats.org/officeDocument/2006/relationships/tableStyles" Target="tableStyles.xml"/><Relationship Id="rId48" Type="http://schemas.openxmlformats.org/officeDocument/2006/relationships/viewProps" Target="viewProps.xml"/><Relationship Id="rId47" Type="http://schemas.openxmlformats.org/officeDocument/2006/relationships/presProps" Target="presProps.xml"/><Relationship Id="rId46" Type="http://schemas.openxmlformats.org/officeDocument/2006/relationships/handoutMaster" Target="handoutMasters/handoutMaster1.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763316-5C43-48AE-96F5-DCB3214925A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5EFA68-FC14-4C51-A99C-114B44A94C37}"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E5EFA68-FC14-4C51-A99C-114B44A94C37}"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E5EFA68-FC14-4C51-A99C-114B44A94C37}"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E5EFA68-FC14-4C51-A99C-114B44A94C37}"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E5EFA68-FC14-4C51-A99C-114B44A94C37}"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E5EFA68-FC14-4C51-A99C-114B44A94C37}"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E5EFA68-FC14-4C51-A99C-114B44A94C37}"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E5EFA68-FC14-4C51-A99C-114B44A94C37}"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E5EFA68-FC14-4C51-A99C-114B44A94C37}"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E5EFA68-FC14-4C51-A99C-114B44A94C37}"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E5EFA68-FC14-4C51-A99C-114B44A94C37}"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E5EFA68-FC14-4C51-A99C-114B44A94C37}"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E5EFA68-FC14-4C51-A99C-114B44A94C37}"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E5EFA68-FC14-4C51-A99C-114B44A94C37}"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E5EFA68-FC14-4C51-A99C-114B44A94C37}"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E5EFA68-FC14-4C51-A99C-114B44A94C37}"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E5EFA68-FC14-4C51-A99C-114B44A94C37}"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E5EFA68-FC14-4C51-A99C-114B44A94C37}"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E5EFA68-FC14-4C51-A99C-114B44A94C37}"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E5EFA68-FC14-4C51-A99C-114B44A94C37}"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E5EFA68-FC14-4C51-A99C-114B44A94C37}"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E5EFA68-FC14-4C51-A99C-114B44A94C37}"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E5EFA68-FC14-4C51-A99C-114B44A94C37}"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E5EFA68-FC14-4C51-A99C-114B44A94C37}"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E5EFA68-FC14-4C51-A99C-114B44A94C37}"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E5EFA68-FC14-4C51-A99C-114B44A94C37}"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E5EFA68-FC14-4C51-A99C-114B44A94C37}"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E5EFA68-FC14-4C51-A99C-114B44A94C37}"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E5EFA68-FC14-4C51-A99C-114B44A94C37}"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E5EFA68-FC14-4C51-A99C-114B44A94C37}"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E5EFA68-FC14-4C51-A99C-114B44A94C37}"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E5EFA68-FC14-4C51-A99C-114B44A94C37}"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295D8D-8E11-4E26-978D-8E24509862C8}"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95D6F55-AE53-458D-9BCC-7501F1DB7055}" type="slidenum">
              <a:rPr lang="zh-CN" altLang="en-US" smtClean="0"/>
            </a:fld>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295D8D-8E11-4E26-978D-8E24509862C8}"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95D6F55-AE53-458D-9BCC-7501F1DB7055}" type="slidenum">
              <a:rPr lang="zh-CN" altLang="en-US" smtClean="0"/>
            </a:fld>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295D8D-8E11-4E26-978D-8E24509862C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95D6F55-AE53-458D-9BCC-7501F1DB7055}" type="slidenum">
              <a:rPr lang="zh-CN" altLang="en-US" smtClean="0"/>
            </a:fld>
            <a:endParaRPr lang="zh-CN" alt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295D8D-8E11-4E26-978D-8E24509862C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95D6F55-AE53-458D-9BCC-7501F1DB7055}" type="slidenum">
              <a:rPr lang="zh-CN" altLang="en-US" smtClean="0"/>
            </a:fld>
            <a:endParaRPr lang="zh-CN" alt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D9295D8D-8E11-4E26-978D-8E24509862C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95D6F55-AE53-458D-9BCC-7501F1DB7055}" type="slidenum">
              <a:rPr lang="zh-CN" altLang="en-US" smtClean="0"/>
            </a:fld>
            <a:endParaRPr lang="zh-CN" alt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D9295D8D-8E11-4E26-978D-8E24509862C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95D6F55-AE53-458D-9BCC-7501F1DB7055}" type="slidenum">
              <a:rPr lang="zh-CN" altLang="en-US" smtClean="0"/>
            </a:fld>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flipV="1">
            <a:off x="0" y="-1"/>
            <a:ext cx="12192000" cy="1054100"/>
          </a:xfrm>
          <a:prstGeom prst="rect">
            <a:avLst/>
          </a:prstGeom>
        </p:spPr>
      </p:pic>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295D8D-8E11-4E26-978D-8E24509862C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95D6F55-AE53-458D-9BCC-7501F1DB7055}" type="slidenum">
              <a:rPr lang="zh-CN" altLang="en-US" smtClean="0"/>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D9295D8D-8E11-4E26-978D-8E24509862C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95D6F55-AE53-458D-9BCC-7501F1DB7055}" type="slidenum">
              <a:rPr lang="zh-CN" altLang="en-US" smtClean="0"/>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295D8D-8E11-4E26-978D-8E24509862C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95D6F55-AE53-458D-9BCC-7501F1DB7055}" type="slidenum">
              <a:rPr lang="zh-CN" altLang="en-US" smtClean="0"/>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D9295D8D-8E11-4E26-978D-8E24509862C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95D6F55-AE53-458D-9BCC-7501F1DB7055}" type="slidenum">
              <a:rPr lang="zh-CN" altLang="en-US" smtClean="0"/>
            </a:fld>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D9295D8D-8E11-4E26-978D-8E24509862C8}"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95D6F55-AE53-458D-9BCC-7501F1DB7055}" type="slidenum">
              <a:rPr lang="zh-CN" altLang="en-US" smtClean="0"/>
            </a:fld>
            <a:endParaRPr lang="zh-CN" altLang="en-US"/>
          </a:p>
        </p:txBody>
      </p:sp>
    </p:spTree>
  </p:cSld>
  <p:clrMapOvr>
    <a:masterClrMapping/>
  </p:clrMapOvr>
  <p:transition/>
</p:sldLayout>
</file>

<file path=ppt/slideMasters/_rels/slideMaster1.xml.rels>&#65279;<?xml version="1.0" encoding="utf-8"?><Relationships xmlns="http://schemas.openxmlformats.org/package/2006/relationships"><Relationship Type="http://schemas.openxmlformats.org/officeDocument/2006/relationships/slideLayout" Target="../slideLayouts/slideLayout9.xml" Id="rId9" /><Relationship Type="http://schemas.openxmlformats.org/officeDocument/2006/relationships/slideLayout" Target="../slideLayouts/slideLayout8.xml" Id="rId8" /><Relationship Type="http://schemas.openxmlformats.org/officeDocument/2006/relationships/slideLayout" Target="../slideLayouts/slideLayout7.xml" Id="rId7" /><Relationship Type="http://schemas.openxmlformats.org/officeDocument/2006/relationships/slideLayout" Target="../slideLayouts/slideLayout6.xml" Id="rId6" /><Relationship Type="http://schemas.openxmlformats.org/officeDocument/2006/relationships/slideLayout" Target="../slideLayouts/slideLayout5.xml" Id="rId5" /><Relationship Type="http://schemas.openxmlformats.org/officeDocument/2006/relationships/slideLayout" Target="../slideLayouts/slideLayout4.xml" Id="rId4" /><Relationship Type="http://schemas.openxmlformats.org/officeDocument/2006/relationships/slideLayout" Target="../slideLayouts/slideLayout3.xml" Id="rId3" /><Relationship Type="http://schemas.openxmlformats.org/officeDocument/2006/relationships/slideLayout" Target="../slideLayouts/slideLayout2.xml" Id="rId2" /><Relationship Type="http://schemas.openxmlformats.org/officeDocument/2006/relationships/theme" Target="../theme/theme1.xml" Id="rId18" /><Relationship Type="http://schemas.openxmlformats.org/officeDocument/2006/relationships/slideLayout" Target="../slideLayouts/slideLayout15.xml" Id="rId15" /><Relationship Type="http://schemas.openxmlformats.org/officeDocument/2006/relationships/slideLayout" Target="../slideLayouts/slideLayout14.xml" Id="rId14" /><Relationship Type="http://schemas.openxmlformats.org/officeDocument/2006/relationships/slideLayout" Target="../slideLayouts/slideLayout13.xml" Id="rId13" /><Relationship Type="http://schemas.openxmlformats.org/officeDocument/2006/relationships/slideLayout" Target="../slideLayouts/slideLayout12.xml" Id="rId12" /><Relationship Type="http://schemas.openxmlformats.org/officeDocument/2006/relationships/slideLayout" Target="../slideLayouts/slideLayout11.xml" Id="rId11" /><Relationship Type="http://schemas.openxmlformats.org/officeDocument/2006/relationships/slideLayout" Target="../slideLayouts/slideLayout10.xml" Id="rId10" /><Relationship Type="http://schemas.openxmlformats.org/officeDocument/2006/relationships/slideLayout" Target="../slideLayouts/slideLayout1.xml" Id="rId1"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295D8D-8E11-4E26-978D-8E24509862C8}"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5D6F55-AE53-458D-9BCC-7501F1DB7055}"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1.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3.xml"/><Relationship Id="rId2" Type="http://schemas.openxmlformats.org/officeDocument/2006/relationships/image" Target="../media/image7.png"/><Relationship Id="rId1" Type="http://schemas.openxmlformats.org/officeDocument/2006/relationships/image" Target="../media/image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3.xml"/><Relationship Id="rId2" Type="http://schemas.openxmlformats.org/officeDocument/2006/relationships/image" Target="../media/image9.png"/><Relationship Id="rId1" Type="http://schemas.openxmlformats.org/officeDocument/2006/relationships/image" Target="../media/image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image" Target="../media/image1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image" Target="../media/image1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2.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5.xml"/><Relationship Id="rId1" Type="http://schemas.openxmlformats.org/officeDocument/2006/relationships/image" Target="../media/image13.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41.xml.rels><?xml version="1.0" encoding="UTF-8" standalone="yes"?>
<Relationships xmlns="http://schemas.openxmlformats.org/package/2006/relationships"><Relationship Id="rId9" Type="http://schemas.openxmlformats.org/officeDocument/2006/relationships/tags" Target="../tags/tag15.xml"/><Relationship Id="rId8" Type="http://schemas.openxmlformats.org/officeDocument/2006/relationships/tags" Target="../tags/tag14.xml"/><Relationship Id="rId7" Type="http://schemas.openxmlformats.org/officeDocument/2006/relationships/tags" Target="../tags/tag13.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3" Type="http://schemas.openxmlformats.org/officeDocument/2006/relationships/tags" Target="../tags/tag9.xml"/><Relationship Id="rId28" Type="http://schemas.openxmlformats.org/officeDocument/2006/relationships/notesSlide" Target="../notesSlides/notesSlide30.xml"/><Relationship Id="rId27" Type="http://schemas.openxmlformats.org/officeDocument/2006/relationships/slideLayout" Target="../slideLayouts/slideLayout3.xml"/><Relationship Id="rId26" Type="http://schemas.openxmlformats.org/officeDocument/2006/relationships/tags" Target="../tags/tag32.xml"/><Relationship Id="rId25" Type="http://schemas.openxmlformats.org/officeDocument/2006/relationships/tags" Target="../tags/tag31.xml"/><Relationship Id="rId24" Type="http://schemas.openxmlformats.org/officeDocument/2006/relationships/tags" Target="../tags/tag30.xml"/><Relationship Id="rId23" Type="http://schemas.openxmlformats.org/officeDocument/2006/relationships/tags" Target="../tags/tag29.xml"/><Relationship Id="rId22" Type="http://schemas.openxmlformats.org/officeDocument/2006/relationships/tags" Target="../tags/tag28.xml"/><Relationship Id="rId21" Type="http://schemas.openxmlformats.org/officeDocument/2006/relationships/tags" Target="../tags/tag27.xml"/><Relationship Id="rId20" Type="http://schemas.openxmlformats.org/officeDocument/2006/relationships/tags" Target="../tags/tag26.xml"/><Relationship Id="rId2" Type="http://schemas.openxmlformats.org/officeDocument/2006/relationships/tags" Target="../tags/tag8.xml"/><Relationship Id="rId19" Type="http://schemas.openxmlformats.org/officeDocument/2006/relationships/tags" Target="../tags/tag25.xml"/><Relationship Id="rId18" Type="http://schemas.openxmlformats.org/officeDocument/2006/relationships/tags" Target="../tags/tag24.xml"/><Relationship Id="rId17" Type="http://schemas.openxmlformats.org/officeDocument/2006/relationships/tags" Target="../tags/tag23.xml"/><Relationship Id="rId16" Type="http://schemas.openxmlformats.org/officeDocument/2006/relationships/tags" Target="../tags/tag22.xml"/><Relationship Id="rId15" Type="http://schemas.openxmlformats.org/officeDocument/2006/relationships/tags" Target="../tags/tag21.xml"/><Relationship Id="rId14" Type="http://schemas.openxmlformats.org/officeDocument/2006/relationships/tags" Target="../tags/tag20.xml"/><Relationship Id="rId13" Type="http://schemas.openxmlformats.org/officeDocument/2006/relationships/tags" Target="../tags/tag19.xml"/><Relationship Id="rId12" Type="http://schemas.openxmlformats.org/officeDocument/2006/relationships/tags" Target="../tags/tag18.xml"/><Relationship Id="rId11" Type="http://schemas.openxmlformats.org/officeDocument/2006/relationships/tags" Target="../tags/tag17.xml"/><Relationship Id="rId10" Type="http://schemas.openxmlformats.org/officeDocument/2006/relationships/tags" Target="../tags/tag16.xml"/><Relationship Id="rId1" Type="http://schemas.openxmlformats.org/officeDocument/2006/relationships/tags" Target="../tags/tag7.xml"/></Relationships>
</file>

<file path=ppt/slides/_rels/slide42.xml.rels><?xml version="1.0" encoding="UTF-8" standalone="yes"?>
<Relationships xmlns="http://schemas.openxmlformats.org/package/2006/relationships"><Relationship Id="rId6" Type="http://schemas.openxmlformats.org/officeDocument/2006/relationships/notesSlide" Target="../notesSlides/notesSlide31.xml"/><Relationship Id="rId5" Type="http://schemas.openxmlformats.org/officeDocument/2006/relationships/slideLayout" Target="../slideLayouts/slideLayout1.xml"/><Relationship Id="rId4" Type="http://schemas.openxmlformats.org/officeDocument/2006/relationships/image" Target="../media/image14.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8" name="组合 257"/>
          <p:cNvGrpSpPr/>
          <p:nvPr/>
        </p:nvGrpSpPr>
        <p:grpSpPr>
          <a:xfrm>
            <a:off x="-4536" y="0"/>
            <a:ext cx="12197779" cy="6858000"/>
            <a:chOff x="-4536" y="0"/>
            <a:chExt cx="12197779" cy="685800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536" y="0"/>
              <a:ext cx="2614386" cy="6053914"/>
            </a:xfrm>
            <a:prstGeom prst="rect">
              <a:avLst/>
            </a:prstGeom>
          </p:spPr>
        </p:pic>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flipV="1">
              <a:off x="9578857" y="804086"/>
              <a:ext cx="2614386" cy="6053914"/>
            </a:xfrm>
            <a:prstGeom prst="rect">
              <a:avLst/>
            </a:prstGeom>
          </p:spPr>
        </p:pic>
      </p:grpSp>
      <p:sp>
        <p:nvSpPr>
          <p:cNvPr id="183" name="文本框 182"/>
          <p:cNvSpPr txBox="1"/>
          <p:nvPr/>
        </p:nvSpPr>
        <p:spPr>
          <a:xfrm>
            <a:off x="1972288" y="2503949"/>
            <a:ext cx="8053114" cy="1753235"/>
          </a:xfrm>
          <a:prstGeom prst="rect">
            <a:avLst/>
          </a:prstGeom>
          <a:noFill/>
        </p:spPr>
        <p:txBody>
          <a:bodyPr wrap="square" rtlCol="0">
            <a:spAutoFit/>
          </a:bodyPr>
          <a:lstStyle/>
          <a:p>
            <a:pPr algn="ctr"/>
            <a:r>
              <a:rPr lang="zh-CN" altLang="en-US" sz="5400" b="1" spc="400">
                <a:solidFill>
                  <a:schemeClr val="tx1">
                    <a:lumMod val="75000"/>
                    <a:lumOff val="25000"/>
                  </a:schemeClr>
                </a:solidFill>
                <a:latin typeface="+mn-ea"/>
              </a:rPr>
              <a:t>中考历史真题完全解读</a:t>
            </a:r>
            <a:endParaRPr lang="zh-CN" altLang="en-US" sz="5400" b="1" spc="400">
              <a:solidFill>
                <a:schemeClr val="tx1">
                  <a:lumMod val="75000"/>
                  <a:lumOff val="25000"/>
                </a:schemeClr>
              </a:solidFill>
              <a:latin typeface="+mn-ea"/>
            </a:endParaRPr>
          </a:p>
          <a:p>
            <a:pPr algn="ctr"/>
            <a:r>
              <a:rPr lang="zh-CN" altLang="en-US" sz="5400" b="1" spc="400">
                <a:solidFill>
                  <a:srgbClr val="FF0000"/>
                </a:solidFill>
                <a:latin typeface="+mn-ea"/>
              </a:rPr>
              <a:t>（</a:t>
            </a:r>
            <a:r>
              <a:rPr lang="zh-CN" altLang="en-US" sz="5400" b="1" spc="400">
                <a:solidFill>
                  <a:srgbClr val="FF0000"/>
                </a:solidFill>
                <a:latin typeface="+mn-ea"/>
                <a:sym typeface="+mn-ea"/>
              </a:rPr>
              <a:t>四川成都卷</a:t>
            </a:r>
            <a:r>
              <a:rPr lang="zh-CN" altLang="en-US" sz="5400" b="1" spc="400">
                <a:solidFill>
                  <a:srgbClr val="FF0000"/>
                </a:solidFill>
                <a:latin typeface="+mn-ea"/>
              </a:rPr>
              <a:t>）</a:t>
            </a:r>
            <a:endParaRPr lang="zh-CN" altLang="en-US" sz="5400" b="1" spc="400">
              <a:solidFill>
                <a:srgbClr val="FF0000"/>
              </a:solidFill>
              <a:latin typeface="+mn-ea"/>
            </a:endParaRPr>
          </a:p>
        </p:txBody>
      </p:sp>
      <p:grpSp>
        <p:nvGrpSpPr>
          <p:cNvPr id="254" name="组合 253"/>
          <p:cNvGrpSpPr/>
          <p:nvPr/>
        </p:nvGrpSpPr>
        <p:grpSpPr>
          <a:xfrm>
            <a:off x="4185285" y="5007501"/>
            <a:ext cx="3392805" cy="487924"/>
            <a:chOff x="2846705" y="4274323"/>
            <a:chExt cx="3392805" cy="408766"/>
          </a:xfrm>
        </p:grpSpPr>
        <p:sp>
          <p:nvSpPr>
            <p:cNvPr id="251" name="矩形: 圆角 250"/>
            <p:cNvSpPr/>
            <p:nvPr/>
          </p:nvSpPr>
          <p:spPr>
            <a:xfrm>
              <a:off x="2846705" y="4274323"/>
              <a:ext cx="3392805" cy="382495"/>
            </a:xfrm>
            <a:prstGeom prst="roundRect">
              <a:avLst>
                <a:gd name="adj" fmla="val 50000"/>
              </a:avLst>
            </a:prstGeom>
            <a:solidFill>
              <a:srgbClr val="134D92"/>
            </a:solidFill>
            <a:ln>
              <a:no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52" name="文本框 251"/>
            <p:cNvSpPr txBox="1"/>
            <p:nvPr/>
          </p:nvSpPr>
          <p:spPr>
            <a:xfrm>
              <a:off x="3026740" y="4282979"/>
              <a:ext cx="3015367" cy="40011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b="1">
                  <a:latin typeface="+mn-ea"/>
                </a:rPr>
                <a:t>成都市初中学业水平考试</a:t>
              </a:r>
              <a:endParaRPr lang="zh-CN" altLang="en-US" b="1">
                <a:latin typeface="+mn-ea"/>
              </a:endParaRPr>
            </a:p>
          </p:txBody>
        </p:sp>
      </p:grpSp>
      <p:sp>
        <p:nvSpPr>
          <p:cNvPr id="2" name="文本框 1"/>
          <p:cNvSpPr txBox="1"/>
          <p:nvPr/>
        </p:nvSpPr>
        <p:spPr>
          <a:xfrm>
            <a:off x="1995805" y="973455"/>
            <a:ext cx="2567305" cy="768350"/>
          </a:xfrm>
          <a:prstGeom prst="rect">
            <a:avLst/>
          </a:prstGeom>
          <a:noFill/>
        </p:spPr>
        <p:txBody>
          <a:bodyPr wrap="square" rtlCol="0">
            <a:spAutoFit/>
          </a:bodyPr>
          <a:lstStyle/>
          <a:p>
            <a:pPr algn="l"/>
            <a:r>
              <a:rPr lang="en-US" altLang="zh-CN" sz="4400" b="1" spc="200">
                <a:solidFill>
                  <a:srgbClr val="134D92"/>
                </a:solidFill>
              </a:rPr>
              <a:t>2024</a:t>
            </a:r>
            <a:r>
              <a:rPr lang="zh-CN" altLang="en-US" sz="4400" b="1" spc="200">
                <a:solidFill>
                  <a:srgbClr val="134D92"/>
                </a:solidFill>
              </a:rPr>
              <a:t>年</a:t>
            </a:r>
            <a:endParaRPr lang="zh-CN" altLang="en-US" sz="4400" b="1" spc="200">
              <a:solidFill>
                <a:srgbClr val="134D92"/>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58"/>
                                        </p:tgtEl>
                                        <p:attrNameLst>
                                          <p:attrName>style.visibility</p:attrName>
                                        </p:attrNameLst>
                                      </p:cBhvr>
                                      <p:to>
                                        <p:strVal val="visible"/>
                                      </p:to>
                                    </p:set>
                                    <p:anim calcmode="lin" valueType="num">
                                      <p:cBhvr>
                                        <p:cTn id="7" dur="1000" fill="hold"/>
                                        <p:tgtEl>
                                          <p:spTgt spid="258"/>
                                        </p:tgtEl>
                                        <p:attrNameLst>
                                          <p:attrName>ppt_w</p:attrName>
                                        </p:attrNameLst>
                                      </p:cBhvr>
                                      <p:tavLst>
                                        <p:tav tm="0">
                                          <p:val>
                                            <p:strVal val="#ppt_w+.3"/>
                                          </p:val>
                                        </p:tav>
                                        <p:tav tm="100000">
                                          <p:val>
                                            <p:strVal val="#ppt_w"/>
                                          </p:val>
                                        </p:tav>
                                      </p:tavLst>
                                    </p:anim>
                                    <p:anim calcmode="lin" valueType="num">
                                      <p:cBhvr>
                                        <p:cTn id="8" dur="1000" fill="hold"/>
                                        <p:tgtEl>
                                          <p:spTgt spid="258"/>
                                        </p:tgtEl>
                                        <p:attrNameLst>
                                          <p:attrName>ppt_h</p:attrName>
                                        </p:attrNameLst>
                                      </p:cBhvr>
                                      <p:tavLst>
                                        <p:tav tm="0">
                                          <p:val>
                                            <p:strVal val="#ppt_h"/>
                                          </p:val>
                                        </p:tav>
                                        <p:tav tm="100000">
                                          <p:val>
                                            <p:strVal val="#ppt_h"/>
                                          </p:val>
                                        </p:tav>
                                      </p:tavLst>
                                    </p:anim>
                                    <p:animEffect transition="in" filter="fade">
                                      <p:cBhvr>
                                        <p:cTn id="9" dur="1000"/>
                                        <p:tgtEl>
                                          <p:spTgt spid="258"/>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83"/>
                                        </p:tgtEl>
                                        <p:attrNameLst>
                                          <p:attrName>style.visibility</p:attrName>
                                        </p:attrNameLst>
                                      </p:cBhvr>
                                      <p:to>
                                        <p:strVal val="visible"/>
                                      </p:to>
                                    </p:set>
                                    <p:animEffect transition="in" filter="fade">
                                      <p:cBhvr>
                                        <p:cTn id="12" dur="500"/>
                                        <p:tgtEl>
                                          <p:spTgt spid="183"/>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par>
                          <p:cTn id="18" fill="hold">
                            <p:stCondLst>
                              <p:cond delay="1000"/>
                            </p:stCondLst>
                            <p:childTnLst>
                              <p:par>
                                <p:cTn id="19" presetID="12" presetClass="entr" presetSubtype="4" fill="hold" nodeType="afterEffect">
                                  <p:stCondLst>
                                    <p:cond delay="0"/>
                                  </p:stCondLst>
                                  <p:childTnLst>
                                    <p:set>
                                      <p:cBhvr>
                                        <p:cTn id="20" dur="1" fill="hold">
                                          <p:stCondLst>
                                            <p:cond delay="0"/>
                                          </p:stCondLst>
                                        </p:cTn>
                                        <p:tgtEl>
                                          <p:spTgt spid="254"/>
                                        </p:tgtEl>
                                        <p:attrNameLst>
                                          <p:attrName>style.visibility</p:attrName>
                                        </p:attrNameLst>
                                      </p:cBhvr>
                                      <p:to>
                                        <p:strVal val="visible"/>
                                      </p:to>
                                    </p:set>
                                    <p:anim calcmode="lin" valueType="num">
                                      <p:cBhvr additive="base">
                                        <p:cTn id="21" dur="500"/>
                                        <p:tgtEl>
                                          <p:spTgt spid="254"/>
                                        </p:tgtEl>
                                        <p:attrNameLst>
                                          <p:attrName>ppt_y</p:attrName>
                                        </p:attrNameLst>
                                      </p:cBhvr>
                                      <p:tavLst>
                                        <p:tav tm="0">
                                          <p:val>
                                            <p:strVal val="#ppt_y+#ppt_h*1.125000"/>
                                          </p:val>
                                        </p:tav>
                                        <p:tav tm="100000">
                                          <p:val>
                                            <p:strVal val="#ppt_y"/>
                                          </p:val>
                                        </p:tav>
                                      </p:tavLst>
                                    </p:anim>
                                    <p:animEffect transition="in" filter="wipe(up)">
                                      <p:cBhvr>
                                        <p:cTn id="22" dur="500"/>
                                        <p:tgtEl>
                                          <p:spTgt spid="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47328" y="941348"/>
          <a:ext cx="12096000" cy="5577840"/>
        </p:xfrm>
        <a:graphic>
          <a:graphicData uri="http://schemas.openxmlformats.org/drawingml/2006/table">
            <a:tbl>
              <a:tblPr firstRow="1" bandRow="1">
                <a:tableStyleId>{5C22544A-7EE6-4342-B048-85BDC9FD1C3A}</a:tableStyleId>
              </a:tblPr>
              <a:tblGrid>
                <a:gridCol w="4068000"/>
                <a:gridCol w="1044000"/>
                <a:gridCol w="1044000"/>
                <a:gridCol w="1044000"/>
                <a:gridCol w="1044000"/>
                <a:gridCol w="1044000"/>
                <a:gridCol w="1044000"/>
                <a:gridCol w="1764000"/>
              </a:tblGrid>
              <a:tr h="822960">
                <a:tc>
                  <a:txBody>
                    <a:bodyPr wrap="square"/>
                    <a:lstStyle/>
                    <a:p>
                      <a:pPr algn="ctr">
                        <a:buClrTx/>
                        <a:buSzTx/>
                        <a:buFontTx/>
                      </a:pPr>
                      <a:r>
                        <a:rPr lang="en-US" altLang="zh-CN" sz="2400" b="1" smtClean="0">
                          <a:solidFill>
                            <a:srgbClr val="002060"/>
                          </a:solidFill>
                          <a:latin typeface="楷体" panose="02010609060101010101" charset="-122"/>
                          <a:ea typeface="楷体" panose="02010609060101010101" charset="-122"/>
                          <a:cs typeface="楷体" panose="02010609060101010101" charset="-122"/>
                        </a:rPr>
                        <a:t>知识点及分布</a:t>
                      </a:r>
                      <a:endParaRPr lang="en-US" altLang="zh-CN" sz="2400" b="1" smtClean="0">
                        <a:solidFill>
                          <a:srgbClr val="002060"/>
                        </a:solidFill>
                        <a:latin typeface="楷体" panose="02010609060101010101" charset="-122"/>
                        <a:ea typeface="楷体" panose="02010609060101010101" charset="-122"/>
                        <a:cs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buClrTx/>
                        <a:buSzTx/>
                        <a:buFontTx/>
                      </a:pPr>
                      <a:r>
                        <a:rPr lang="en-US" altLang="zh-CN" sz="2400" b="1" smtClean="0">
                          <a:solidFill>
                            <a:srgbClr val="002060"/>
                          </a:solidFill>
                          <a:latin typeface="楷体" panose="02010609060101010101" charset="-122"/>
                          <a:ea typeface="楷体" panose="02010609060101010101" charset="-122"/>
                          <a:cs typeface="楷体" panose="02010609060101010101" charset="-122"/>
                        </a:rPr>
                        <a:t>2022题型</a:t>
                      </a:r>
                      <a:endParaRPr lang="en-US" altLang="zh-CN" sz="2400" b="1" smtClean="0">
                        <a:solidFill>
                          <a:srgbClr val="002060"/>
                        </a:solidFill>
                        <a:latin typeface="楷体" panose="02010609060101010101" charset="-122"/>
                        <a:ea typeface="楷体" panose="02010609060101010101" charset="-122"/>
                        <a:cs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marL="0" marR="0" lvl="0" algn="ctr" defTabSz="914400" eaLnBrk="1" fontAlgn="auto" latinLnBrk="0" hangingPunct="1">
                        <a:lnSpc>
                          <a:spcPct val="100000"/>
                        </a:lnSpc>
                        <a:spcBef>
                          <a:spcPct val="0"/>
                        </a:spcBef>
                        <a:buClrTx/>
                        <a:buSzTx/>
                        <a:buFontTx/>
                        <a:buNone/>
                      </a:pPr>
                      <a:r>
                        <a:rPr lang="en-US" altLang="zh-CN" sz="2400" b="1" smtClean="0">
                          <a:solidFill>
                            <a:srgbClr val="002060"/>
                          </a:solidFill>
                          <a:latin typeface="楷体" panose="02010609060101010101" charset="-122"/>
                          <a:ea typeface="楷体" panose="02010609060101010101" charset="-122"/>
                          <a:cs typeface="楷体" panose="02010609060101010101" charset="-122"/>
                        </a:rPr>
                        <a:t>2022分值</a:t>
                      </a:r>
                      <a:endParaRPr lang="en-US" altLang="zh-CN" sz="2400" b="1" smtClean="0">
                        <a:solidFill>
                          <a:srgbClr val="002060"/>
                        </a:solidFill>
                        <a:latin typeface="楷体" panose="02010609060101010101" charset="-122"/>
                        <a:ea typeface="楷体" panose="02010609060101010101" charset="-122"/>
                        <a:cs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buClrTx/>
                        <a:buSzTx/>
                        <a:buFontTx/>
                      </a:pPr>
                      <a:r>
                        <a:rPr lang="en-US" altLang="zh-CN" sz="2400" b="1" smtClean="0">
                          <a:solidFill>
                            <a:srgbClr val="002060"/>
                          </a:solidFill>
                          <a:latin typeface="楷体" panose="02010609060101010101" charset="-122"/>
                          <a:ea typeface="楷体" panose="02010609060101010101" charset="-122"/>
                          <a:cs typeface="楷体" panose="02010609060101010101" charset="-122"/>
                        </a:rPr>
                        <a:t>2023题型</a:t>
                      </a:r>
                      <a:endParaRPr lang="en-US" altLang="zh-CN" sz="2400" b="1" smtClean="0">
                        <a:solidFill>
                          <a:srgbClr val="002060"/>
                        </a:solidFill>
                        <a:latin typeface="楷体" panose="02010609060101010101" charset="-122"/>
                        <a:ea typeface="楷体" panose="02010609060101010101" charset="-122"/>
                        <a:cs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marL="0" marR="0" lvl="0" algn="ctr" defTabSz="914400" eaLnBrk="1" fontAlgn="auto" latinLnBrk="0" hangingPunct="1">
                        <a:lnSpc>
                          <a:spcPct val="100000"/>
                        </a:lnSpc>
                        <a:spcBef>
                          <a:spcPct val="0"/>
                        </a:spcBef>
                        <a:buClrTx/>
                        <a:buSzTx/>
                        <a:buFontTx/>
                        <a:buNone/>
                      </a:pPr>
                      <a:r>
                        <a:rPr lang="en-US" altLang="zh-CN" sz="2400" b="1" smtClean="0">
                          <a:solidFill>
                            <a:srgbClr val="002060"/>
                          </a:solidFill>
                          <a:latin typeface="楷体" panose="02010609060101010101" charset="-122"/>
                          <a:ea typeface="楷体" panose="02010609060101010101" charset="-122"/>
                          <a:cs typeface="楷体" panose="02010609060101010101" charset="-122"/>
                        </a:rPr>
                        <a:t>2023分值</a:t>
                      </a:r>
                      <a:endParaRPr lang="en-US" altLang="zh-CN" sz="2400" b="1" smtClean="0">
                        <a:solidFill>
                          <a:srgbClr val="002060"/>
                        </a:solidFill>
                        <a:latin typeface="楷体" panose="02010609060101010101" charset="-122"/>
                        <a:ea typeface="楷体" panose="02010609060101010101" charset="-122"/>
                        <a:cs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buClrTx/>
                        <a:buSzTx/>
                        <a:buFontTx/>
                      </a:pPr>
                      <a:r>
                        <a:rPr lang="en-US" altLang="zh-CN" sz="2400" b="1" smtClean="0">
                          <a:solidFill>
                            <a:srgbClr val="002060"/>
                          </a:solidFill>
                          <a:latin typeface="楷体" panose="02010609060101010101" charset="-122"/>
                          <a:ea typeface="楷体" panose="02010609060101010101" charset="-122"/>
                          <a:cs typeface="楷体" panose="02010609060101010101" charset="-122"/>
                        </a:rPr>
                        <a:t>2024题型</a:t>
                      </a:r>
                      <a:endParaRPr lang="en-US" altLang="zh-CN" sz="2400" b="1" smtClean="0">
                        <a:solidFill>
                          <a:srgbClr val="002060"/>
                        </a:solidFill>
                        <a:latin typeface="楷体" panose="02010609060101010101" charset="-122"/>
                        <a:ea typeface="楷体" panose="02010609060101010101" charset="-122"/>
                        <a:cs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marL="0" marR="0" lvl="0" algn="ctr" defTabSz="914400" eaLnBrk="1" fontAlgn="auto" latinLnBrk="0" hangingPunct="1">
                        <a:lnSpc>
                          <a:spcPct val="100000"/>
                        </a:lnSpc>
                        <a:spcBef>
                          <a:spcPct val="0"/>
                        </a:spcBef>
                        <a:buClrTx/>
                        <a:buSzTx/>
                        <a:buFontTx/>
                        <a:buNone/>
                      </a:pPr>
                      <a:r>
                        <a:rPr lang="en-US" altLang="zh-CN" sz="2400" b="1" smtClean="0">
                          <a:solidFill>
                            <a:srgbClr val="002060"/>
                          </a:solidFill>
                          <a:latin typeface="楷体" panose="02010609060101010101" charset="-122"/>
                          <a:ea typeface="楷体" panose="02010609060101010101" charset="-122"/>
                          <a:cs typeface="楷体" panose="02010609060101010101" charset="-122"/>
                        </a:rPr>
                        <a:t>2024分值</a:t>
                      </a:r>
                      <a:endParaRPr lang="en-US" altLang="zh-CN" sz="2400" b="1" smtClean="0">
                        <a:solidFill>
                          <a:srgbClr val="002060"/>
                        </a:solidFill>
                        <a:latin typeface="楷体" panose="02010609060101010101" charset="-122"/>
                        <a:ea typeface="楷体" panose="02010609060101010101" charset="-122"/>
                        <a:cs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buClrTx/>
                        <a:buSzTx/>
                        <a:buFontTx/>
                      </a:pPr>
                      <a:r>
                        <a:rPr lang="en-US" altLang="zh-CN" sz="2400" b="1" smtClean="0">
                          <a:solidFill>
                            <a:srgbClr val="002060"/>
                          </a:solidFill>
                          <a:latin typeface="楷体" panose="02010609060101010101" charset="-122"/>
                          <a:ea typeface="楷体" panose="02010609060101010101" charset="-122"/>
                          <a:cs typeface="楷体" panose="02010609060101010101" charset="-122"/>
                        </a:rPr>
                        <a:t>是否高频考点或难点</a:t>
                      </a:r>
                      <a:endParaRPr lang="en-US" altLang="zh-CN" sz="2400" b="1" smtClean="0">
                        <a:solidFill>
                          <a:srgbClr val="002060"/>
                        </a:solidFill>
                        <a:latin typeface="楷体" panose="02010609060101010101" charset="-122"/>
                        <a:ea typeface="楷体" panose="02010609060101010101" charset="-122"/>
                        <a:cs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r h="370840">
                <a:tc>
                  <a:txBody>
                    <a:bodyPr wrap="square"/>
                    <a:lstStyle/>
                    <a:p>
                      <a:pPr algn="ctr">
                        <a:buClrTx/>
                        <a:buSzTx/>
                        <a:buFontTx/>
                      </a:pPr>
                      <a:r>
                        <a:rPr lang="zh-CN" altLang="en-US" sz="2400" b="1" smtClean="0">
                          <a:solidFill>
                            <a:srgbClr val="C00000"/>
                          </a:solidFill>
                          <a:latin typeface="黑体" panose="02010609060101010101" pitchFamily="49" charset="-122"/>
                          <a:ea typeface="黑体" panose="02010609060101010101" pitchFamily="49" charset="-122"/>
                        </a:rPr>
                        <a:t>资本主义制度的初步确立</a:t>
                      </a:r>
                      <a:endParaRPr lang="zh-CN" altLang="en-US" sz="2400" b="1" smtClean="0">
                        <a:solidFill>
                          <a:srgbClr val="C00000"/>
                        </a:solidFill>
                        <a:latin typeface="黑体" panose="02010609060101010101" pitchFamily="49" charset="-122"/>
                        <a:ea typeface="黑体" panose="02010609060101010101" pitchFamily="49"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endParaRPr lang="zh-CN" altLang="en-US" sz="1800" b="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endParaRPr lang="zh-CN" altLang="en-US" sz="2400" b="1">
                        <a:solidFill>
                          <a:srgbClr val="FF0000"/>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zh-CN" altLang="en-US" sz="1800" b="0" smtClean="0">
                          <a:solidFill>
                            <a:schemeClr val="tx1"/>
                          </a:solidFill>
                          <a:latin typeface="楷体" panose="02010609060101010101" charset="-122"/>
                          <a:ea typeface="楷体" panose="02010609060101010101" charset="-122"/>
                          <a:cs typeface="+mn-cs"/>
                        </a:rPr>
                        <a:t>选择题</a:t>
                      </a:r>
                      <a:endParaRPr lang="zh-CN" altLang="en-US" sz="1800" b="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en-US" altLang="zh-CN" sz="2400" b="1" smtClean="0">
                          <a:solidFill>
                            <a:srgbClr val="FF0000"/>
                          </a:solidFill>
                          <a:latin typeface="楷体" panose="02010609060101010101" charset="-122"/>
                          <a:ea typeface="楷体" panose="02010609060101010101" charset="-122"/>
                        </a:rPr>
                        <a:t>2</a:t>
                      </a:r>
                      <a:endParaRPr lang="zh-CN" altLang="en-US" sz="2400" b="1">
                        <a:solidFill>
                          <a:srgbClr val="FF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zh-CN" altLang="en-US" sz="1800" b="0" smtClean="0">
                          <a:solidFill>
                            <a:schemeClr val="tx1"/>
                          </a:solidFill>
                          <a:latin typeface="楷体" panose="02010609060101010101" charset="-122"/>
                          <a:ea typeface="楷体" panose="02010609060101010101" charset="-122"/>
                          <a:cs typeface="+mn-cs"/>
                        </a:rPr>
                        <a:t>选择题</a:t>
                      </a:r>
                      <a:endParaRPr lang="zh-CN" altLang="en-US" sz="1800" b="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en-US" altLang="zh-CN" sz="2400" b="1" smtClean="0">
                          <a:solidFill>
                            <a:srgbClr val="FF0000"/>
                          </a:solidFill>
                          <a:latin typeface="楷体" panose="02010609060101010101" charset="-122"/>
                          <a:ea typeface="楷体" panose="02010609060101010101" charset="-122"/>
                        </a:rPr>
                        <a:t>2</a:t>
                      </a:r>
                      <a:endParaRPr lang="zh-CN" altLang="en-US" sz="2400" b="1">
                        <a:solidFill>
                          <a:srgbClr val="FF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buClrTx/>
                        <a:buSzTx/>
                        <a:buFontTx/>
                      </a:pPr>
                      <a:endParaRPr lang="zh-CN" altLang="en-US" sz="2400" b="1">
                        <a:solidFill>
                          <a:srgbClr val="C00000"/>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r h="370840">
                <a:tc>
                  <a:txBody>
                    <a:bodyPr wrap="square"/>
                    <a:lstStyle/>
                    <a:p>
                      <a:pPr algn="ctr">
                        <a:buClrTx/>
                        <a:buSzTx/>
                        <a:buFontTx/>
                      </a:pPr>
                      <a:r>
                        <a:rPr lang="zh-CN" altLang="en-US" sz="2400" b="1" smtClean="0">
                          <a:solidFill>
                            <a:srgbClr val="C00000"/>
                          </a:solidFill>
                          <a:latin typeface="黑体" panose="02010609060101010101" pitchFamily="49" charset="-122"/>
                          <a:ea typeface="黑体" panose="02010609060101010101" pitchFamily="49" charset="-122"/>
                        </a:rPr>
                        <a:t>工业革命与国际共产主义</a:t>
                      </a:r>
                      <a:endParaRPr lang="zh-CN" altLang="en-US" sz="2400" b="1" smtClean="0">
                        <a:solidFill>
                          <a:srgbClr val="C00000"/>
                        </a:solidFill>
                        <a:latin typeface="黑体" panose="02010609060101010101" pitchFamily="49" charset="-122"/>
                        <a:ea typeface="黑体" panose="02010609060101010101" pitchFamily="49"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zh-CN" altLang="en-US" sz="1800" b="0" smtClean="0">
                          <a:solidFill>
                            <a:schemeClr val="tx1"/>
                          </a:solidFill>
                          <a:latin typeface="楷体" panose="02010609060101010101" charset="-122"/>
                          <a:ea typeface="楷体" panose="02010609060101010101" charset="-122"/>
                          <a:cs typeface="+mn-cs"/>
                        </a:rPr>
                        <a:t>选择题</a:t>
                      </a:r>
                      <a:endParaRPr lang="zh-CN" altLang="en-US" sz="1800" b="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en-US" altLang="zh-CN" sz="2400" b="1" smtClean="0">
                          <a:solidFill>
                            <a:srgbClr val="FF0000"/>
                          </a:solidFill>
                          <a:latin typeface="楷体" panose="02010609060101010101" charset="-122"/>
                          <a:ea typeface="楷体" panose="02010609060101010101" charset="-122"/>
                        </a:rPr>
                        <a:t>2</a:t>
                      </a:r>
                      <a:endParaRPr lang="zh-CN" altLang="en-US" sz="2400" b="1">
                        <a:solidFill>
                          <a:srgbClr val="FF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zh-CN" altLang="en-US" sz="1800">
                          <a:solidFill>
                            <a:schemeClr val="tx1"/>
                          </a:solidFill>
                          <a:latin typeface="楷体" panose="02010609060101010101" charset="-122"/>
                          <a:ea typeface="楷体" panose="02010609060101010101" charset="-122"/>
                          <a:sym typeface="+mn-ea"/>
                        </a:rPr>
                        <a:t>材料题</a:t>
                      </a:r>
                      <a:endParaRPr lang="zh-CN" altLang="en-US" sz="1800" b="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en-US" altLang="zh-CN" sz="2400" b="1">
                          <a:solidFill>
                            <a:srgbClr val="FF0000"/>
                          </a:solidFill>
                          <a:latin typeface="楷体" panose="02010609060101010101" charset="-122"/>
                          <a:ea typeface="楷体" panose="02010609060101010101" charset="-122"/>
                          <a:cs typeface="+mn-cs"/>
                        </a:rPr>
                        <a:t>10</a:t>
                      </a:r>
                      <a:endParaRPr lang="en-US" altLang="zh-CN" sz="2400" b="1">
                        <a:solidFill>
                          <a:srgbClr val="FF0000"/>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zh-CN" altLang="en-US" sz="1800" b="0" smtClean="0">
                          <a:solidFill>
                            <a:schemeClr val="tx1"/>
                          </a:solidFill>
                          <a:latin typeface="楷体" panose="02010609060101010101" charset="-122"/>
                          <a:ea typeface="楷体" panose="02010609060101010101" charset="-122"/>
                          <a:cs typeface="+mn-cs"/>
                        </a:rPr>
                        <a:t>选择题</a:t>
                      </a:r>
                      <a:endParaRPr lang="zh-CN" altLang="en-US" sz="1800" b="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en-US" altLang="zh-CN" sz="2400" b="1" smtClean="0">
                          <a:solidFill>
                            <a:srgbClr val="FF0000"/>
                          </a:solidFill>
                          <a:latin typeface="楷体" panose="02010609060101010101" charset="-122"/>
                          <a:ea typeface="楷体" panose="02010609060101010101" charset="-122"/>
                        </a:rPr>
                        <a:t>2</a:t>
                      </a:r>
                      <a:endParaRPr lang="zh-CN" altLang="en-US" sz="2400" b="1">
                        <a:solidFill>
                          <a:srgbClr val="FF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buClrTx/>
                        <a:buSzTx/>
                        <a:buFontTx/>
                      </a:pPr>
                      <a:r>
                        <a:rPr lang="zh-CN" altLang="en-US" sz="2400" b="1">
                          <a:solidFill>
                            <a:srgbClr val="C00000"/>
                          </a:solidFill>
                          <a:latin typeface="楷体" panose="02010609060101010101" charset="-122"/>
                          <a:ea typeface="楷体" panose="02010609060101010101" charset="-122"/>
                          <a:cs typeface="+mn-cs"/>
                        </a:rPr>
                        <a:t>是</a:t>
                      </a:r>
                      <a:endParaRPr lang="zh-CN" altLang="en-US" sz="2400" b="1">
                        <a:solidFill>
                          <a:srgbClr val="C00000"/>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r h="370840">
                <a:tc>
                  <a:txBody>
                    <a:bodyPr wrap="square"/>
                    <a:lstStyle/>
                    <a:p>
                      <a:pPr algn="ctr">
                        <a:buClrTx/>
                        <a:buSzTx/>
                        <a:buFontTx/>
                      </a:pPr>
                      <a:r>
                        <a:rPr lang="zh-CN" altLang="en-US" sz="2400" b="1" smtClean="0">
                          <a:solidFill>
                            <a:srgbClr val="C00000"/>
                          </a:solidFill>
                          <a:latin typeface="黑体" panose="02010609060101010101" pitchFamily="49" charset="-122"/>
                          <a:ea typeface="黑体" panose="02010609060101010101" pitchFamily="49" charset="-122"/>
                        </a:rPr>
                        <a:t>殖民地反抗与资本主义拓展</a:t>
                      </a:r>
                      <a:endParaRPr lang="zh-CN" altLang="en-US" sz="2400" b="1" smtClean="0">
                        <a:solidFill>
                          <a:srgbClr val="C00000"/>
                        </a:solidFill>
                        <a:latin typeface="黑体" panose="02010609060101010101" pitchFamily="49" charset="-122"/>
                        <a:ea typeface="黑体" panose="02010609060101010101" pitchFamily="49"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zh-CN" altLang="en-US" sz="1800" b="0" smtClean="0">
                          <a:solidFill>
                            <a:schemeClr val="tx1"/>
                          </a:solidFill>
                          <a:latin typeface="楷体" panose="02010609060101010101" charset="-122"/>
                          <a:ea typeface="楷体" panose="02010609060101010101" charset="-122"/>
                          <a:cs typeface="+mn-cs"/>
                        </a:rPr>
                        <a:t>选择题</a:t>
                      </a:r>
                      <a:endParaRPr lang="zh-CN" altLang="en-US" sz="1800" b="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en-US" altLang="zh-CN" sz="2400" b="1" smtClean="0">
                          <a:solidFill>
                            <a:srgbClr val="FF0000"/>
                          </a:solidFill>
                          <a:latin typeface="楷体" panose="02010609060101010101" charset="-122"/>
                          <a:ea typeface="楷体" panose="02010609060101010101" charset="-122"/>
                        </a:rPr>
                        <a:t>2</a:t>
                      </a:r>
                      <a:endParaRPr lang="zh-CN" altLang="en-US" sz="2400" b="1">
                        <a:solidFill>
                          <a:srgbClr val="FF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endParaRPr lang="zh-CN" altLang="en-US" sz="1800" b="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endParaRPr lang="zh-CN" altLang="en-US" sz="2400" b="1">
                        <a:solidFill>
                          <a:srgbClr val="FF0000"/>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zh-CN" altLang="en-US" sz="1800" b="0" smtClean="0">
                          <a:solidFill>
                            <a:schemeClr val="tx1"/>
                          </a:solidFill>
                          <a:latin typeface="楷体" panose="02010609060101010101" charset="-122"/>
                          <a:ea typeface="楷体" panose="02010609060101010101" charset="-122"/>
                          <a:cs typeface="+mn-cs"/>
                        </a:rPr>
                        <a:t>选择题</a:t>
                      </a:r>
                      <a:endParaRPr lang="zh-CN" altLang="en-US" sz="1800" b="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en-US" altLang="zh-CN" sz="2400" b="1" smtClean="0">
                          <a:solidFill>
                            <a:srgbClr val="FF0000"/>
                          </a:solidFill>
                          <a:latin typeface="楷体" panose="02010609060101010101" charset="-122"/>
                          <a:ea typeface="楷体" panose="02010609060101010101" charset="-122"/>
                        </a:rPr>
                        <a:t>2</a:t>
                      </a:r>
                      <a:endParaRPr lang="zh-CN" altLang="en-US" sz="2400" b="1">
                        <a:solidFill>
                          <a:srgbClr val="FF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buClrTx/>
                        <a:buSzTx/>
                        <a:buFontTx/>
                      </a:pPr>
                      <a:endParaRPr lang="zh-CN" altLang="en-US" sz="2400" b="1">
                        <a:solidFill>
                          <a:srgbClr val="C00000"/>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r h="370840">
                <a:tc>
                  <a:txBody>
                    <a:bodyPr wrap="square"/>
                    <a:lstStyle/>
                    <a:p>
                      <a:pPr algn="ctr">
                        <a:buClrTx/>
                        <a:buSzTx/>
                        <a:buFontTx/>
                      </a:pPr>
                      <a:r>
                        <a:rPr lang="zh-CN" altLang="en-US" sz="2400" b="1" smtClean="0">
                          <a:solidFill>
                            <a:srgbClr val="C00000"/>
                          </a:solidFill>
                          <a:latin typeface="黑体" panose="02010609060101010101" pitchFamily="49" charset="-122"/>
                          <a:ea typeface="黑体" panose="02010609060101010101" pitchFamily="49" charset="-122"/>
                        </a:rPr>
                        <a:t>第二次工业革命与近代科文</a:t>
                      </a:r>
                      <a:endParaRPr lang="zh-CN" altLang="en-US" sz="2400" b="1" smtClean="0">
                        <a:solidFill>
                          <a:srgbClr val="C00000"/>
                        </a:solidFill>
                        <a:latin typeface="黑体" panose="02010609060101010101" pitchFamily="49" charset="-122"/>
                        <a:ea typeface="黑体" panose="02010609060101010101" pitchFamily="49"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endParaRPr lang="zh-CN" altLang="en-US" sz="1800" b="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endParaRPr lang="zh-CN" altLang="en-US" sz="2400" b="1">
                        <a:solidFill>
                          <a:srgbClr val="FF0000"/>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endParaRPr lang="zh-CN" altLang="en-US" sz="1800" b="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endParaRPr lang="zh-CN" altLang="en-US" sz="2400" b="1">
                        <a:solidFill>
                          <a:srgbClr val="FF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endParaRPr lang="zh-CN" altLang="en-US" sz="1800" b="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endParaRPr lang="zh-CN" altLang="en-US" sz="2400" b="1">
                        <a:solidFill>
                          <a:srgbClr val="FF0000"/>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buClrTx/>
                        <a:buSzTx/>
                        <a:buFontTx/>
                      </a:pPr>
                      <a:endParaRPr lang="zh-CN" altLang="en-US" sz="2400" b="1">
                        <a:solidFill>
                          <a:srgbClr val="C00000"/>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r h="370840">
                <a:tc>
                  <a:txBody>
                    <a:bodyPr wrap="square"/>
                    <a:lstStyle/>
                    <a:p>
                      <a:pPr algn="ctr">
                        <a:buClrTx/>
                        <a:buSzTx/>
                        <a:buFontTx/>
                      </a:pPr>
                      <a:r>
                        <a:rPr lang="zh-CN" altLang="en-US" sz="2400" b="1" smtClean="0">
                          <a:solidFill>
                            <a:srgbClr val="C00000"/>
                          </a:solidFill>
                          <a:latin typeface="黑体" panose="02010609060101010101" pitchFamily="49" charset="-122"/>
                          <a:ea typeface="黑体" panose="02010609060101010101" pitchFamily="49" charset="-122"/>
                        </a:rPr>
                        <a:t>一战与战后初期世界</a:t>
                      </a:r>
                      <a:endParaRPr lang="zh-CN" altLang="en-US" sz="2400" b="1" smtClean="0">
                        <a:solidFill>
                          <a:srgbClr val="C00000"/>
                        </a:solidFill>
                        <a:latin typeface="黑体" panose="02010609060101010101" pitchFamily="49" charset="-122"/>
                        <a:ea typeface="黑体" panose="02010609060101010101" pitchFamily="49"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zh-CN" altLang="en-US" sz="1800" b="0" smtClean="0">
                          <a:solidFill>
                            <a:schemeClr val="tx1"/>
                          </a:solidFill>
                          <a:latin typeface="楷体" panose="02010609060101010101" charset="-122"/>
                          <a:ea typeface="楷体" panose="02010609060101010101" charset="-122"/>
                          <a:cs typeface="+mn-cs"/>
                        </a:rPr>
                        <a:t>选择题</a:t>
                      </a:r>
                      <a:endParaRPr lang="zh-CN" altLang="en-US" sz="1800" b="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en-US" altLang="zh-CN" sz="2400" b="1" smtClean="0">
                          <a:solidFill>
                            <a:srgbClr val="FF0000"/>
                          </a:solidFill>
                          <a:latin typeface="楷体" panose="02010609060101010101" charset="-122"/>
                          <a:ea typeface="楷体" panose="02010609060101010101" charset="-122"/>
                        </a:rPr>
                        <a:t>2</a:t>
                      </a:r>
                      <a:endParaRPr lang="zh-CN" altLang="en-US" sz="2400" b="1">
                        <a:solidFill>
                          <a:srgbClr val="FF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zh-CN" altLang="en-US" sz="1800" b="0" smtClean="0">
                          <a:solidFill>
                            <a:schemeClr val="tx1"/>
                          </a:solidFill>
                          <a:latin typeface="楷体" panose="02010609060101010101" charset="-122"/>
                          <a:ea typeface="楷体" panose="02010609060101010101" charset="-122"/>
                          <a:cs typeface="+mn-cs"/>
                        </a:rPr>
                        <a:t>选择题</a:t>
                      </a:r>
                      <a:endParaRPr lang="zh-CN" altLang="en-US" sz="1800" b="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en-US" altLang="zh-CN" sz="2400" b="1" smtClean="0">
                          <a:solidFill>
                            <a:srgbClr val="FF0000"/>
                          </a:solidFill>
                          <a:latin typeface="楷体" panose="02010609060101010101" charset="-122"/>
                          <a:ea typeface="楷体" panose="02010609060101010101" charset="-122"/>
                        </a:rPr>
                        <a:t>2</a:t>
                      </a:r>
                      <a:endParaRPr lang="zh-CN" altLang="en-US" sz="2400" b="1">
                        <a:solidFill>
                          <a:srgbClr val="FF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zh-CN" altLang="en-US" sz="1800" b="0" smtClean="0">
                          <a:solidFill>
                            <a:schemeClr val="tx1"/>
                          </a:solidFill>
                          <a:latin typeface="楷体" panose="02010609060101010101" charset="-122"/>
                          <a:ea typeface="楷体" panose="02010609060101010101" charset="-122"/>
                          <a:cs typeface="+mn-cs"/>
                        </a:rPr>
                        <a:t>选择题</a:t>
                      </a:r>
                      <a:endParaRPr lang="zh-CN" altLang="en-US" sz="1800" b="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en-US" altLang="zh-CN" sz="2400" b="1" smtClean="0">
                          <a:solidFill>
                            <a:srgbClr val="FF0000"/>
                          </a:solidFill>
                          <a:latin typeface="楷体" panose="02010609060101010101" charset="-122"/>
                          <a:ea typeface="楷体" panose="02010609060101010101" charset="-122"/>
                        </a:rPr>
                        <a:t>2</a:t>
                      </a:r>
                      <a:endParaRPr lang="zh-CN" altLang="en-US" sz="2400" b="1">
                        <a:solidFill>
                          <a:srgbClr val="FF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buClrTx/>
                        <a:buSzTx/>
                        <a:buFontTx/>
                      </a:pPr>
                      <a:endParaRPr lang="zh-CN" altLang="en-US" sz="2400" b="1">
                        <a:solidFill>
                          <a:srgbClr val="C00000"/>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r h="457200">
                <a:tc>
                  <a:txBody>
                    <a:bodyPr wrap="square"/>
                    <a:lstStyle/>
                    <a:p>
                      <a:pPr algn="ctr">
                        <a:buClrTx/>
                        <a:buSzTx/>
                        <a:buFontTx/>
                      </a:pPr>
                      <a:r>
                        <a:rPr lang="zh-CN" altLang="en-US" sz="2400" b="1" smtClean="0">
                          <a:solidFill>
                            <a:srgbClr val="C00000"/>
                          </a:solidFill>
                          <a:latin typeface="黑体" panose="02010609060101010101" pitchFamily="49" charset="-122"/>
                          <a:ea typeface="黑体" panose="02010609060101010101" pitchFamily="49" charset="-122"/>
                        </a:rPr>
                        <a:t>经济危机与二战</a:t>
                      </a:r>
                      <a:endParaRPr lang="zh-CN" altLang="en-US" sz="2400" b="1" smtClean="0">
                        <a:solidFill>
                          <a:srgbClr val="C00000"/>
                        </a:solidFill>
                        <a:latin typeface="黑体" panose="02010609060101010101" pitchFamily="49" charset="-122"/>
                        <a:ea typeface="黑体" panose="02010609060101010101" pitchFamily="49"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zh-CN" altLang="en-US" sz="1800">
                          <a:solidFill>
                            <a:schemeClr val="tx1"/>
                          </a:solidFill>
                          <a:latin typeface="楷体" panose="02010609060101010101" charset="-122"/>
                          <a:ea typeface="楷体" panose="02010609060101010101" charset="-122"/>
                          <a:sym typeface="+mn-ea"/>
                        </a:rPr>
                        <a:t>材料题</a:t>
                      </a:r>
                      <a:endParaRPr lang="zh-CN" altLang="en-US" sz="1800" b="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en-US" altLang="zh-CN" sz="2400" b="1">
                          <a:solidFill>
                            <a:srgbClr val="FF0000"/>
                          </a:solidFill>
                          <a:latin typeface="楷体" panose="02010609060101010101" charset="-122"/>
                          <a:ea typeface="楷体" panose="02010609060101010101" charset="-122"/>
                          <a:cs typeface="+mn-cs"/>
                        </a:rPr>
                        <a:t>8</a:t>
                      </a:r>
                      <a:endParaRPr lang="en-US" altLang="zh-CN" sz="2400" b="1">
                        <a:solidFill>
                          <a:srgbClr val="FF0000"/>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zh-CN" altLang="en-US" sz="1800" b="0" smtClean="0">
                          <a:solidFill>
                            <a:schemeClr val="tx1"/>
                          </a:solidFill>
                          <a:latin typeface="楷体" panose="02010609060101010101" charset="-122"/>
                          <a:ea typeface="楷体" panose="02010609060101010101" charset="-122"/>
                          <a:cs typeface="+mn-cs"/>
                        </a:rPr>
                        <a:t>选择题</a:t>
                      </a:r>
                      <a:endParaRPr lang="zh-CN" altLang="en-US" sz="1800" b="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en-US" altLang="zh-CN" sz="2400" b="1" smtClean="0">
                          <a:solidFill>
                            <a:srgbClr val="FF0000"/>
                          </a:solidFill>
                          <a:latin typeface="楷体" panose="02010609060101010101" charset="-122"/>
                          <a:ea typeface="楷体" panose="02010609060101010101" charset="-122"/>
                        </a:rPr>
                        <a:t>2</a:t>
                      </a:r>
                      <a:endParaRPr lang="zh-CN" altLang="en-US" sz="2400" b="1">
                        <a:solidFill>
                          <a:srgbClr val="FF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zh-CN" altLang="en-US" sz="1800" b="0" smtClean="0">
                          <a:solidFill>
                            <a:schemeClr val="tx1"/>
                          </a:solidFill>
                          <a:latin typeface="楷体" panose="02010609060101010101" charset="-122"/>
                          <a:ea typeface="楷体" panose="02010609060101010101" charset="-122"/>
                          <a:cs typeface="+mn-cs"/>
                        </a:rPr>
                        <a:t>选择题</a:t>
                      </a:r>
                      <a:endParaRPr lang="zh-CN" altLang="en-US" sz="1800" b="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en-US" altLang="zh-CN" sz="2400" b="1" smtClean="0">
                          <a:solidFill>
                            <a:srgbClr val="FF0000"/>
                          </a:solidFill>
                          <a:latin typeface="楷体" panose="02010609060101010101" charset="-122"/>
                          <a:ea typeface="楷体" panose="02010609060101010101" charset="-122"/>
                        </a:rPr>
                        <a:t>2</a:t>
                      </a:r>
                      <a:endParaRPr lang="zh-CN" altLang="en-US" sz="2400" b="1">
                        <a:solidFill>
                          <a:srgbClr val="FF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buClrTx/>
                        <a:buSzTx/>
                        <a:buFontTx/>
                      </a:pPr>
                      <a:r>
                        <a:rPr lang="zh-CN" altLang="en-US" sz="2400" b="1">
                          <a:solidFill>
                            <a:srgbClr val="C00000"/>
                          </a:solidFill>
                          <a:latin typeface="楷体" panose="02010609060101010101" charset="-122"/>
                          <a:ea typeface="楷体" panose="02010609060101010101" charset="-122"/>
                          <a:cs typeface="+mn-cs"/>
                        </a:rPr>
                        <a:t>是</a:t>
                      </a:r>
                      <a:endParaRPr lang="zh-CN" altLang="en-US" sz="2400" b="1">
                        <a:solidFill>
                          <a:srgbClr val="C00000"/>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r h="370840">
                <a:tc>
                  <a:txBody>
                    <a:bodyPr wrap="square"/>
                    <a:lstStyle/>
                    <a:p>
                      <a:pPr algn="ctr">
                        <a:buClrTx/>
                        <a:buSzTx/>
                        <a:buFontTx/>
                      </a:pPr>
                      <a:r>
                        <a:rPr lang="zh-CN" altLang="en-US" sz="2400" b="1" smtClean="0">
                          <a:solidFill>
                            <a:srgbClr val="C00000"/>
                          </a:solidFill>
                          <a:latin typeface="黑体" panose="02010609060101010101" pitchFamily="49" charset="-122"/>
                          <a:ea typeface="黑体" panose="02010609060101010101" pitchFamily="49" charset="-122"/>
                        </a:rPr>
                        <a:t>二战后世界变化</a:t>
                      </a:r>
                      <a:endParaRPr lang="zh-CN" altLang="en-US" sz="2400" b="1" smtClean="0">
                        <a:solidFill>
                          <a:srgbClr val="C00000"/>
                        </a:solidFill>
                        <a:latin typeface="黑体" panose="02010609060101010101" pitchFamily="49" charset="-122"/>
                        <a:ea typeface="黑体" panose="02010609060101010101" pitchFamily="49"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zh-CN" altLang="en-US" sz="1800" b="0" smtClean="0">
                          <a:solidFill>
                            <a:schemeClr val="tx1"/>
                          </a:solidFill>
                          <a:latin typeface="楷体" panose="02010609060101010101" charset="-122"/>
                          <a:ea typeface="楷体" panose="02010609060101010101" charset="-122"/>
                          <a:cs typeface="+mn-cs"/>
                        </a:rPr>
                        <a:t>选择题</a:t>
                      </a:r>
                      <a:endParaRPr lang="zh-CN" altLang="en-US" sz="1800" b="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en-US" altLang="zh-CN" sz="2400" b="1" smtClean="0">
                          <a:solidFill>
                            <a:srgbClr val="FF0000"/>
                          </a:solidFill>
                          <a:latin typeface="楷体" panose="02010609060101010101" charset="-122"/>
                          <a:ea typeface="楷体" panose="02010609060101010101" charset="-122"/>
                        </a:rPr>
                        <a:t>4</a:t>
                      </a:r>
                      <a:endParaRPr lang="zh-CN" altLang="en-US" sz="2400" b="1">
                        <a:solidFill>
                          <a:srgbClr val="FF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endParaRPr lang="zh-CN" altLang="en-US" sz="1800" b="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endParaRPr lang="zh-CN" altLang="en-US" sz="2400" b="1">
                        <a:solidFill>
                          <a:srgbClr val="FF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zh-CN" altLang="en-US" sz="1800" b="0" smtClean="0">
                          <a:solidFill>
                            <a:schemeClr val="tx1"/>
                          </a:solidFill>
                          <a:latin typeface="楷体" panose="02010609060101010101" charset="-122"/>
                          <a:ea typeface="楷体" panose="02010609060101010101" charset="-122"/>
                          <a:cs typeface="+mn-cs"/>
                        </a:rPr>
                        <a:t>选择题</a:t>
                      </a:r>
                      <a:endParaRPr lang="zh-CN" altLang="en-US" sz="1800" b="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en-US" altLang="zh-CN" sz="2400" b="1" smtClean="0">
                          <a:solidFill>
                            <a:srgbClr val="FF0000"/>
                          </a:solidFill>
                          <a:latin typeface="楷体" panose="02010609060101010101" charset="-122"/>
                          <a:ea typeface="楷体" panose="02010609060101010101" charset="-122"/>
                        </a:rPr>
                        <a:t>2</a:t>
                      </a:r>
                      <a:endParaRPr lang="zh-CN" altLang="en-US" sz="2400" b="1">
                        <a:solidFill>
                          <a:srgbClr val="FF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buClrTx/>
                        <a:buSzTx/>
                        <a:buFontTx/>
                      </a:pPr>
                      <a:endParaRPr lang="zh-CN" altLang="en-US" sz="2400" b="1">
                        <a:solidFill>
                          <a:srgbClr val="C00000"/>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r h="370840">
                <a:tc>
                  <a:txBody>
                    <a:bodyPr wrap="square"/>
                    <a:lstStyle/>
                    <a:p>
                      <a:pPr marL="0" marR="0" lvl="0" algn="ctr" defTabSz="914400" eaLnBrk="1" fontAlgn="auto" latinLnBrk="0" hangingPunct="1">
                        <a:lnSpc>
                          <a:spcPct val="100000"/>
                        </a:lnSpc>
                        <a:spcBef>
                          <a:spcPct val="0"/>
                        </a:spcBef>
                        <a:buClrTx/>
                        <a:buSzTx/>
                        <a:buFontTx/>
                        <a:buNone/>
                      </a:pPr>
                      <a:r>
                        <a:rPr lang="zh-CN" altLang="en-US" sz="2400" b="1" smtClean="0">
                          <a:solidFill>
                            <a:srgbClr val="C00000"/>
                          </a:solidFill>
                          <a:latin typeface="黑体" panose="02010609060101010101" pitchFamily="49" charset="-122"/>
                          <a:ea typeface="黑体" panose="02010609060101010101" pitchFamily="49" charset="-122"/>
                        </a:rPr>
                        <a:t>走向和平发展的世界</a:t>
                      </a:r>
                      <a:endParaRPr lang="zh-CN" altLang="en-US" sz="2400" b="1" smtClean="0">
                        <a:solidFill>
                          <a:srgbClr val="C00000"/>
                        </a:solidFill>
                        <a:latin typeface="黑体" panose="02010609060101010101" pitchFamily="49" charset="-122"/>
                        <a:ea typeface="黑体" panose="02010609060101010101" pitchFamily="49"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zh-CN" altLang="en-US" sz="1800" b="0" smtClean="0">
                          <a:solidFill>
                            <a:schemeClr val="tx1"/>
                          </a:solidFill>
                          <a:latin typeface="楷体" panose="02010609060101010101" charset="-122"/>
                          <a:ea typeface="楷体" panose="02010609060101010101" charset="-122"/>
                          <a:cs typeface="+mn-cs"/>
                        </a:rPr>
                        <a:t>选择题</a:t>
                      </a:r>
                      <a:endParaRPr lang="zh-CN" altLang="en-US" sz="1800" b="0" smtClean="0">
                        <a:solidFill>
                          <a:schemeClr val="tx1"/>
                        </a:solidFill>
                        <a:latin typeface="楷体" panose="02010609060101010101" charset="-122"/>
                        <a:ea typeface="楷体" panose="02010609060101010101" charset="-122"/>
                        <a:cs typeface="+mn-cs"/>
                      </a:endParaRPr>
                    </a:p>
                    <a:p>
                      <a:pPr algn="ctr"/>
                      <a:r>
                        <a:rPr lang="zh-CN" altLang="en-US" sz="1800">
                          <a:solidFill>
                            <a:schemeClr val="tx1"/>
                          </a:solidFill>
                          <a:latin typeface="楷体" panose="02010609060101010101" charset="-122"/>
                          <a:ea typeface="楷体" panose="02010609060101010101" charset="-122"/>
                          <a:sym typeface="+mn-ea"/>
                        </a:rPr>
                        <a:t>材料题</a:t>
                      </a:r>
                      <a:endParaRPr lang="zh-CN" altLang="en-US" sz="1800" b="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en-US" altLang="zh-CN" sz="2400" b="1" smtClean="0">
                          <a:solidFill>
                            <a:srgbClr val="FF0000"/>
                          </a:solidFill>
                          <a:latin typeface="楷体" panose="02010609060101010101" charset="-122"/>
                          <a:ea typeface="楷体" panose="02010609060101010101" charset="-122"/>
                        </a:rPr>
                        <a:t>2</a:t>
                      </a:r>
                      <a:endParaRPr lang="en-US" altLang="zh-CN" sz="2400" b="1" smtClean="0">
                        <a:solidFill>
                          <a:srgbClr val="FF0000"/>
                        </a:solidFill>
                        <a:latin typeface="楷体" panose="02010609060101010101" charset="-122"/>
                        <a:ea typeface="楷体" panose="02010609060101010101" charset="-122"/>
                      </a:endParaRPr>
                    </a:p>
                    <a:p>
                      <a:pPr algn="ctr"/>
                      <a:r>
                        <a:rPr lang="en-US" altLang="zh-CN" sz="2400" b="1">
                          <a:solidFill>
                            <a:srgbClr val="FF0000"/>
                          </a:solidFill>
                          <a:latin typeface="楷体" panose="02010609060101010101" charset="-122"/>
                          <a:ea typeface="楷体" panose="02010609060101010101" charset="-122"/>
                        </a:rPr>
                        <a:t>3</a:t>
                      </a:r>
                      <a:endParaRPr lang="en-US" altLang="zh-CN" sz="2400" b="1">
                        <a:solidFill>
                          <a:srgbClr val="FF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zh-CN" altLang="en-US" sz="1800" b="0" smtClean="0">
                          <a:solidFill>
                            <a:schemeClr val="tx1"/>
                          </a:solidFill>
                          <a:latin typeface="楷体" panose="02010609060101010101" charset="-122"/>
                          <a:ea typeface="楷体" panose="02010609060101010101" charset="-122"/>
                          <a:cs typeface="+mn-cs"/>
                        </a:rPr>
                        <a:t>选择题</a:t>
                      </a:r>
                      <a:endParaRPr lang="zh-CN" altLang="en-US" sz="1800" b="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en-US" altLang="zh-CN" sz="2400" b="1" smtClean="0">
                          <a:solidFill>
                            <a:srgbClr val="FF0000"/>
                          </a:solidFill>
                          <a:latin typeface="楷体" panose="02010609060101010101" charset="-122"/>
                          <a:ea typeface="楷体" panose="02010609060101010101" charset="-122"/>
                        </a:rPr>
                        <a:t>4</a:t>
                      </a:r>
                      <a:endParaRPr lang="zh-CN" altLang="en-US" sz="2400" b="1">
                        <a:solidFill>
                          <a:srgbClr val="FF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zh-CN" altLang="en-US" sz="1800" b="0" smtClean="0">
                          <a:solidFill>
                            <a:schemeClr val="tx1"/>
                          </a:solidFill>
                          <a:latin typeface="楷体" panose="02010609060101010101" charset="-122"/>
                          <a:ea typeface="楷体" panose="02010609060101010101" charset="-122"/>
                          <a:cs typeface="+mn-cs"/>
                        </a:rPr>
                        <a:t>选择题</a:t>
                      </a:r>
                      <a:endParaRPr lang="zh-CN" altLang="en-US" sz="1800" b="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en-US" altLang="zh-CN" sz="2400" b="1" smtClean="0">
                          <a:solidFill>
                            <a:srgbClr val="FF0000"/>
                          </a:solidFill>
                          <a:latin typeface="楷体" panose="02010609060101010101" charset="-122"/>
                          <a:ea typeface="楷体" panose="02010609060101010101" charset="-122"/>
                        </a:rPr>
                        <a:t>2</a:t>
                      </a:r>
                      <a:endParaRPr lang="zh-CN" altLang="en-US" sz="2400" b="1">
                        <a:solidFill>
                          <a:srgbClr val="FF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buClrTx/>
                        <a:buSzTx/>
                        <a:buFontTx/>
                      </a:pPr>
                      <a:r>
                        <a:rPr lang="zh-CN" altLang="en-US" sz="2400" b="1">
                          <a:solidFill>
                            <a:srgbClr val="C00000"/>
                          </a:solidFill>
                          <a:latin typeface="楷体" panose="02010609060101010101" charset="-122"/>
                          <a:ea typeface="楷体" panose="02010609060101010101" charset="-122"/>
                          <a:cs typeface="+mn-cs"/>
                        </a:rPr>
                        <a:t>是</a:t>
                      </a:r>
                      <a:endParaRPr lang="zh-CN" altLang="en-US" sz="2400" b="1">
                        <a:solidFill>
                          <a:srgbClr val="C00000"/>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bl>
          </a:graphicData>
        </a:graphic>
      </p:graphicFrame>
      <p:sp>
        <p:nvSpPr>
          <p:cNvPr id="14" name="CustomShape 1"/>
          <p:cNvSpPr/>
          <p:nvPr/>
        </p:nvSpPr>
        <p:spPr>
          <a:xfrm>
            <a:off x="7457440" y="153035"/>
            <a:ext cx="4820920" cy="884555"/>
          </a:xfrm>
          <a:prstGeom prst="rect">
            <a:avLst/>
          </a:prstGeom>
          <a:noFill/>
          <a:ln w="0">
            <a:noFill/>
          </a:ln>
        </p:spPr>
        <p:style>
          <a:lnRef idx="0">
            <a:scrgbClr r="0" g="0" b="0"/>
          </a:lnRef>
          <a:fillRef idx="0">
            <a:scrgbClr r="0" g="0" b="0"/>
          </a:fillRef>
          <a:effectRef idx="0">
            <a:scrgbClr r="0" g="0" b="0"/>
          </a:effectRef>
          <a:fontRef idx="minor"/>
        </p:style>
        <p:txBody>
          <a:bodyPr lIns="120000" tIns="60000" rIns="120000" bIns="60000" anchor="ctr">
            <a:noAutofit/>
          </a:bodyPr>
          <a:lstStyle/>
          <a:p>
            <a:pPr algn="ctr">
              <a:lnSpc>
                <a:spcPct val="150000"/>
              </a:lnSpc>
              <a:buClrTx/>
              <a:buSzTx/>
              <a:buFontTx/>
            </a:pPr>
            <a:r>
              <a:rPr lang="zh-CN" altLang="en-US" sz="3200" b="1">
                <a:solidFill>
                  <a:srgbClr val="134D92"/>
                </a:solidFill>
                <a:latin typeface="+mj-ea"/>
                <a:ea typeface="+mj-ea"/>
              </a:rPr>
              <a:t>近三年中考试题分析表</a:t>
            </a:r>
            <a:endParaRPr lang="zh-CN" altLang="en-US" sz="3200" b="1">
              <a:solidFill>
                <a:srgbClr val="134D92"/>
              </a:solidFill>
              <a:latin typeface="+mj-ea"/>
              <a:ea typeface="+mj-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椭圆 89"/>
          <p:cNvSpPr/>
          <p:nvPr/>
        </p:nvSpPr>
        <p:spPr>
          <a:xfrm>
            <a:off x="2630108" y="2652466"/>
            <a:ext cx="870751" cy="870750"/>
          </a:xfrm>
          <a:prstGeom prst="ellipse">
            <a:avLst/>
          </a:prstGeom>
          <a:solidFill>
            <a:srgbClr val="FFD108"/>
          </a:solidFill>
          <a:ln>
            <a:noFill/>
          </a:ln>
          <a:effectLst>
            <a:outerShdw blurRad="2032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91" name="椭圆 90"/>
          <p:cNvSpPr/>
          <p:nvPr/>
        </p:nvSpPr>
        <p:spPr>
          <a:xfrm>
            <a:off x="2538886" y="2405382"/>
            <a:ext cx="664237" cy="664236"/>
          </a:xfrm>
          <a:prstGeom prst="ellipse">
            <a:avLst/>
          </a:prstGeom>
          <a:solidFill>
            <a:schemeClr val="bg1"/>
          </a:solidFill>
          <a:ln>
            <a:noFill/>
          </a:ln>
          <a:effectLst>
            <a:outerShdw blurRad="2032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nvGrpSpPr>
          <p:cNvPr id="2" name="组合 1"/>
          <p:cNvGrpSpPr/>
          <p:nvPr/>
        </p:nvGrpSpPr>
        <p:grpSpPr>
          <a:xfrm>
            <a:off x="1743803" y="2547206"/>
            <a:ext cx="1505910" cy="1505908"/>
            <a:chOff x="1743803" y="2547206"/>
            <a:chExt cx="1505910" cy="1505908"/>
          </a:xfrm>
        </p:grpSpPr>
        <p:sp>
          <p:nvSpPr>
            <p:cNvPr id="92" name="椭圆 91"/>
            <p:cNvSpPr/>
            <p:nvPr/>
          </p:nvSpPr>
          <p:spPr>
            <a:xfrm>
              <a:off x="1743803" y="2547206"/>
              <a:ext cx="1505910" cy="1505908"/>
            </a:xfrm>
            <a:prstGeom prst="ellipse">
              <a:avLst/>
            </a:prstGeom>
            <a:solidFill>
              <a:srgbClr val="134D92"/>
            </a:solidFill>
            <a:ln>
              <a:noFill/>
            </a:ln>
            <a:effectLst>
              <a:outerShdw blurRad="2032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93" name="文本框 92"/>
            <p:cNvSpPr txBox="1"/>
            <p:nvPr/>
          </p:nvSpPr>
          <p:spPr>
            <a:xfrm>
              <a:off x="2019705" y="2838495"/>
              <a:ext cx="954107" cy="923330"/>
            </a:xfrm>
            <a:prstGeom prst="rect">
              <a:avLst/>
            </a:prstGeom>
            <a:noFill/>
          </p:spPr>
          <p:txBody>
            <a:bodyPr wrap="none" rtlCol="0">
              <a:spAutoFit/>
            </a:bodyPr>
            <a:lstStyle/>
            <a:p>
              <a:pPr algn="ctr"/>
              <a:r>
                <a:rPr lang="en-US" altLang="zh-CN" sz="5400">
                  <a:solidFill>
                    <a:schemeClr val="bg1"/>
                  </a:solidFill>
                </a:rPr>
                <a:t>02</a:t>
              </a:r>
              <a:endParaRPr lang="zh-CN" altLang="en-US" sz="5400">
                <a:solidFill>
                  <a:schemeClr val="bg1"/>
                </a:solidFill>
              </a:endParaRPr>
            </a:p>
          </p:txBody>
        </p:sp>
      </p:grpSp>
      <p:pic>
        <p:nvPicPr>
          <p:cNvPr id="16" name="图片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312228"/>
            <a:ext cx="12192000" cy="1545771"/>
          </a:xfrm>
          <a:prstGeom prst="rect">
            <a:avLst/>
          </a:prstGeom>
        </p:spPr>
      </p:pic>
      <p:sp>
        <p:nvSpPr>
          <p:cNvPr id="17" name="文本框 16"/>
          <p:cNvSpPr txBox="1"/>
          <p:nvPr/>
        </p:nvSpPr>
        <p:spPr>
          <a:xfrm>
            <a:off x="3854589" y="2416577"/>
            <a:ext cx="2926080" cy="922020"/>
          </a:xfrm>
          <a:prstGeom prst="rect">
            <a:avLst/>
          </a:prstGeom>
          <a:noFill/>
        </p:spPr>
        <p:txBody>
          <a:bodyPr wrap="none" rtlCol="0">
            <a:spAutoFit/>
          </a:bodyPr>
          <a:lstStyle/>
          <a:p>
            <a:r>
              <a:rPr lang="zh-CN" altLang="en-US" sz="5400" b="1">
                <a:solidFill>
                  <a:srgbClr val="065EAB"/>
                </a:solidFill>
                <a:latin typeface="+mn-ea"/>
              </a:rPr>
              <a:t>命题方向</a:t>
            </a:r>
            <a:endParaRPr lang="zh-CN" altLang="en-US" sz="5400" b="1">
              <a:solidFill>
                <a:srgbClr val="065EAB"/>
              </a:solidFill>
              <a:latin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ppt_y</p:attrName>
                                        </p:attrNameLst>
                                      </p:cBhvr>
                                      <p:tavLst>
                                        <p:tav tm="0">
                                          <p:val>
                                            <p:strVal val="#ppt_y+#ppt_h*1.125000"/>
                                          </p:val>
                                        </p:tav>
                                        <p:tav tm="100000">
                                          <p:val>
                                            <p:strVal val="#ppt_y"/>
                                          </p:val>
                                        </p:tav>
                                      </p:tavLst>
                                    </p:anim>
                                    <p:animEffect transition="in" filter="wipe(up)">
                                      <p:cBhvr>
                                        <p:cTn id="8" dur="500"/>
                                        <p:tgtEl>
                                          <p:spTgt spid="16"/>
                                        </p:tgtEl>
                                      </p:cBhvr>
                                    </p:animEffect>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1"/>
                                        </p:tgtEl>
                                        <p:attrNameLst>
                                          <p:attrName>style.visibility</p:attrName>
                                        </p:attrNameLst>
                                      </p:cBhvr>
                                      <p:to>
                                        <p:strVal val="visible"/>
                                      </p:to>
                                    </p:set>
                                    <p:anim calcmode="lin" valueType="num">
                                      <p:cBhvr>
                                        <p:cTn id="17" dur="500" fill="hold"/>
                                        <p:tgtEl>
                                          <p:spTgt spid="91"/>
                                        </p:tgtEl>
                                        <p:attrNameLst>
                                          <p:attrName>ppt_w</p:attrName>
                                        </p:attrNameLst>
                                      </p:cBhvr>
                                      <p:tavLst>
                                        <p:tav tm="0">
                                          <p:val>
                                            <p:fltVal val="0"/>
                                          </p:val>
                                        </p:tav>
                                        <p:tav tm="100000">
                                          <p:val>
                                            <p:strVal val="#ppt_w"/>
                                          </p:val>
                                        </p:tav>
                                      </p:tavLst>
                                    </p:anim>
                                    <p:anim calcmode="lin" valueType="num">
                                      <p:cBhvr>
                                        <p:cTn id="18" dur="500" fill="hold"/>
                                        <p:tgtEl>
                                          <p:spTgt spid="91"/>
                                        </p:tgtEl>
                                        <p:attrNameLst>
                                          <p:attrName>ppt_h</p:attrName>
                                        </p:attrNameLst>
                                      </p:cBhvr>
                                      <p:tavLst>
                                        <p:tav tm="0">
                                          <p:val>
                                            <p:fltVal val="0"/>
                                          </p:val>
                                        </p:tav>
                                        <p:tav tm="100000">
                                          <p:val>
                                            <p:strVal val="#ppt_h"/>
                                          </p:val>
                                        </p:tav>
                                      </p:tavLst>
                                    </p:anim>
                                    <p:animEffect transition="in" filter="fade">
                                      <p:cBhvr>
                                        <p:cTn id="19" dur="500"/>
                                        <p:tgtEl>
                                          <p:spTgt spid="9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90"/>
                                        </p:tgtEl>
                                        <p:attrNameLst>
                                          <p:attrName>style.visibility</p:attrName>
                                        </p:attrNameLst>
                                      </p:cBhvr>
                                      <p:to>
                                        <p:strVal val="visible"/>
                                      </p:to>
                                    </p:set>
                                    <p:anim calcmode="lin" valueType="num">
                                      <p:cBhvr>
                                        <p:cTn id="22" dur="500" fill="hold"/>
                                        <p:tgtEl>
                                          <p:spTgt spid="90"/>
                                        </p:tgtEl>
                                        <p:attrNameLst>
                                          <p:attrName>ppt_w</p:attrName>
                                        </p:attrNameLst>
                                      </p:cBhvr>
                                      <p:tavLst>
                                        <p:tav tm="0">
                                          <p:val>
                                            <p:fltVal val="0"/>
                                          </p:val>
                                        </p:tav>
                                        <p:tav tm="100000">
                                          <p:val>
                                            <p:strVal val="#ppt_w"/>
                                          </p:val>
                                        </p:tav>
                                      </p:tavLst>
                                    </p:anim>
                                    <p:anim calcmode="lin" valueType="num">
                                      <p:cBhvr>
                                        <p:cTn id="23" dur="500" fill="hold"/>
                                        <p:tgtEl>
                                          <p:spTgt spid="90"/>
                                        </p:tgtEl>
                                        <p:attrNameLst>
                                          <p:attrName>ppt_h</p:attrName>
                                        </p:attrNameLst>
                                      </p:cBhvr>
                                      <p:tavLst>
                                        <p:tav tm="0">
                                          <p:val>
                                            <p:fltVal val="0"/>
                                          </p:val>
                                        </p:tav>
                                        <p:tav tm="100000">
                                          <p:val>
                                            <p:strVal val="#ppt_h"/>
                                          </p:val>
                                        </p:tav>
                                      </p:tavLst>
                                    </p:anim>
                                    <p:animEffect transition="in" filter="fade">
                                      <p:cBhvr>
                                        <p:cTn id="24" dur="500"/>
                                        <p:tgtEl>
                                          <p:spTgt spid="90"/>
                                        </p:tgtEl>
                                      </p:cBhvr>
                                    </p:animEffect>
                                  </p:childTnLst>
                                </p:cTn>
                              </p:par>
                            </p:childTnLst>
                          </p:cTn>
                        </p:par>
                        <p:par>
                          <p:cTn id="25" fill="hold">
                            <p:stCondLst>
                              <p:cond delay="1000"/>
                            </p:stCondLst>
                            <p:childTnLst>
                              <p:par>
                                <p:cTn id="26" presetID="10" presetClass="entr" presetSubtype="0" fill="hold" grpId="0" nodeType="afterEffect">
                                  <p:stCondLst>
                                    <p:cond delay="25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800"/>
                                        <p:tgtEl>
                                          <p:spTgt spid="17"/>
                                        </p:tgtEl>
                                      </p:cBhvr>
                                    </p:animEffect>
                                  </p:childTnLst>
                                </p:cTn>
                              </p:par>
                              <p:par>
                                <p:cTn id="29" presetID="42" presetClass="path" presetSubtype="0" accel="50000" decel="50000" fill="hold" grpId="1" nodeType="withEffect">
                                  <p:stCondLst>
                                    <p:cond delay="250"/>
                                  </p:stCondLst>
                                  <p:childTnLst>
                                    <p:animMotion origin="layout" path="M -8.33333E-07 -0.10185 L -8.33333E-07 -2.22222E-06" pathEditMode="relative" rAng="0" ptsTypes="AA">
                                      <p:cBhvr>
                                        <p:cTn id="30" dur="1100" fill="hold"/>
                                        <p:tgtEl>
                                          <p:spTgt spid="17"/>
                                        </p:tgtEl>
                                        <p:attrNameLst>
                                          <p:attrName>ppt_x</p:attrName>
                                          <p:attrName>ppt_y</p:attrName>
                                        </p:attrNameLst>
                                      </p:cBhvr>
                                      <p:rCtr x="0" y="50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91" grpId="0" animBg="1"/>
      <p:bldP spid="17" grpId="0"/>
      <p:bldP spid="17" grpId="1"/>
    </p:bldLst>
  </p:timing>
</p:sld>
</file>

<file path=ppt/slides/slide12.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99711" y="138082"/>
            <a:ext cx="2561491" cy="598409"/>
            <a:chOff x="355954" y="154411"/>
            <a:chExt cx="2561491" cy="598409"/>
          </a:xfrm>
        </p:grpSpPr>
        <p:grpSp>
          <p:nvGrpSpPr>
            <p:cNvPr id="3" name="组合 2"/>
            <p:cNvGrpSpPr/>
            <p:nvPr/>
          </p:nvGrpSpPr>
          <p:grpSpPr>
            <a:xfrm>
              <a:off x="355954" y="167441"/>
              <a:ext cx="2561491" cy="585379"/>
              <a:chOff x="210812" y="283556"/>
              <a:chExt cx="2561491" cy="585379"/>
            </a:xfrm>
          </p:grpSpPr>
          <p:sp>
            <p:nvSpPr>
              <p:cNvPr id="5" name="文本框 4"/>
              <p:cNvSpPr txBox="1"/>
              <p:nvPr/>
            </p:nvSpPr>
            <p:spPr>
              <a:xfrm>
                <a:off x="963823" y="285370"/>
                <a:ext cx="1808480" cy="583565"/>
              </a:xfrm>
              <a:prstGeom prst="rect">
                <a:avLst/>
              </a:prstGeom>
              <a:noFill/>
            </p:spPr>
            <p:txBody>
              <a:bodyPr wrap="none" rtlCol="0">
                <a:spAutoFit/>
              </a:bodyPr>
              <a:lstStyle/>
              <a:p>
                <a:r>
                  <a:rPr lang="zh-CN" altLang="en-US" sz="3200">
                    <a:solidFill>
                      <a:schemeClr val="bg1"/>
                    </a:solidFill>
                    <a:latin typeface="+mn-ea"/>
                  </a:rPr>
                  <a:t>命题方向</a:t>
                </a:r>
                <a:endParaRPr lang="zh-CN" altLang="en-US" sz="3200">
                  <a:solidFill>
                    <a:schemeClr val="bg1"/>
                  </a:solidFill>
                  <a:latin typeface="+mn-ea"/>
                </a:endParaRPr>
              </a:p>
            </p:txBody>
          </p:sp>
          <p:sp>
            <p:nvSpPr>
              <p:cNvPr id="6" name="文本框 5"/>
              <p:cNvSpPr txBox="1"/>
              <p:nvPr/>
            </p:nvSpPr>
            <p:spPr>
              <a:xfrm>
                <a:off x="210812" y="283556"/>
                <a:ext cx="639919" cy="584775"/>
              </a:xfrm>
              <a:prstGeom prst="rect">
                <a:avLst/>
              </a:prstGeom>
              <a:noFill/>
            </p:spPr>
            <p:txBody>
              <a:bodyPr wrap="none" rtlCol="0">
                <a:spAutoFit/>
              </a:bodyPr>
              <a:lstStyle/>
              <a:p>
                <a:r>
                  <a:rPr lang="en-US" altLang="zh-CN" sz="3200">
                    <a:solidFill>
                      <a:schemeClr val="bg1"/>
                    </a:solidFill>
                  </a:rPr>
                  <a:t>02</a:t>
                </a:r>
                <a:endParaRPr lang="zh-CN" altLang="en-US" sz="3200">
                  <a:solidFill>
                    <a:schemeClr val="bg1"/>
                  </a:solidFill>
                </a:endParaRPr>
              </a:p>
            </p:txBody>
          </p:sp>
        </p:grpSp>
        <p:sp>
          <p:nvSpPr>
            <p:cNvPr id="4" name="椭圆 3"/>
            <p:cNvSpPr/>
            <p:nvPr/>
          </p:nvSpPr>
          <p:spPr>
            <a:xfrm>
              <a:off x="368576" y="154411"/>
              <a:ext cx="596512" cy="59650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sp>
        <p:nvSpPr>
          <p:cNvPr id="9" name="文本框 8"/>
          <p:cNvSpPr txBox="1"/>
          <p:nvPr/>
        </p:nvSpPr>
        <p:spPr>
          <a:xfrm>
            <a:off x="771067" y="1685502"/>
            <a:ext cx="10652760" cy="3784600"/>
          </a:xfrm>
          <a:prstGeom prst="rect">
            <a:avLst/>
          </a:prstGeom>
          <a:noFill/>
          <a:extLst>
            <a:ext uri="{909E8E84-426E-40DD-AFC4-6F175D3DCCD1}">
              <a14:hiddenFill xmlns:a14="http://schemas.microsoft.com/office/drawing/2010/main">
                <a:solidFill>
                  <a:schemeClr val="accent5">
                    <a:lumMod val="20000"/>
                    <a:lumOff val="80000"/>
                  </a:schemeClr>
                </a:solidFill>
              </a14:hiddenFill>
            </a:ext>
          </a:extLst>
        </p:spPr>
        <p:txBody>
          <a:bodyPr wrap="square" rtlCol="0" anchor="t">
            <a:spAutoFit/>
          </a:bodyPr>
          <a:lstStyle/>
          <a:p>
            <a:pPr indent="0" algn="l" fontAlgn="auto">
              <a:lnSpc>
                <a:spcPct val="150000"/>
              </a:lnSpc>
              <a:buClrTx/>
              <a:buSzTx/>
              <a:buFontTx/>
            </a:pPr>
            <a:r>
              <a:rPr lang="en-US" altLang="zh-CN" sz="3200" b="1">
                <a:solidFill>
                  <a:schemeClr val="tx1">
                    <a:lumMod val="75000"/>
                    <a:lumOff val="25000"/>
                  </a:schemeClr>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rPr>
              <a:t>    </a:t>
            </a:r>
            <a:r>
              <a:rPr lang="en-US" altLang="zh-CN" sz="3200" spc="-1" smtClean="0">
                <a:solidFill>
                  <a:srgbClr val="000000"/>
                </a:solidFill>
                <a:latin typeface="楷体" panose="02010609060101010101" charset="-122"/>
                <a:ea typeface="楷体" panose="02010609060101010101" charset="-122"/>
              </a:rPr>
              <a:t>2024年成都市中考历史</a:t>
            </a:r>
            <a:r>
              <a:rPr sz="3200" spc="-1" smtClean="0">
                <a:solidFill>
                  <a:srgbClr val="000000"/>
                </a:solidFill>
                <a:latin typeface="楷体" panose="02010609060101010101" charset="-122"/>
                <a:ea typeface="楷体" panose="02010609060101010101" charset="-122"/>
              </a:rPr>
              <a:t>考试试题紧扣时代脉搏，落实“立德树人”的育人目标，体现贯彻落实“五育并举”的鲜明导向，弘扬中华优秀传统文化、革命文化、社会主义先进文化;试题具有鲜明的历史学科特色，引导学生树立正确的国家观、民族观、历史观、文化观。</a:t>
            </a:r>
            <a:endParaRPr sz="3200" spc="-1" smtClean="0">
              <a:solidFill>
                <a:srgbClr val="000000"/>
              </a:solidFill>
              <a:latin typeface="楷体" panose="02010609060101010101" charset="-122"/>
              <a:ea typeface="楷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000"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99711" y="138082"/>
            <a:ext cx="2561491" cy="598409"/>
            <a:chOff x="355954" y="154411"/>
            <a:chExt cx="2561491" cy="598409"/>
          </a:xfrm>
        </p:grpSpPr>
        <p:grpSp>
          <p:nvGrpSpPr>
            <p:cNvPr id="3" name="组合 2"/>
            <p:cNvGrpSpPr/>
            <p:nvPr/>
          </p:nvGrpSpPr>
          <p:grpSpPr>
            <a:xfrm>
              <a:off x="355954" y="167441"/>
              <a:ext cx="2561491" cy="585379"/>
              <a:chOff x="210812" y="283556"/>
              <a:chExt cx="2561491" cy="585379"/>
            </a:xfrm>
          </p:grpSpPr>
          <p:sp>
            <p:nvSpPr>
              <p:cNvPr id="5" name="文本框 4"/>
              <p:cNvSpPr txBox="1"/>
              <p:nvPr/>
            </p:nvSpPr>
            <p:spPr>
              <a:xfrm>
                <a:off x="963823" y="285370"/>
                <a:ext cx="1808480" cy="583565"/>
              </a:xfrm>
              <a:prstGeom prst="rect">
                <a:avLst/>
              </a:prstGeom>
              <a:noFill/>
            </p:spPr>
            <p:txBody>
              <a:bodyPr wrap="none" rtlCol="0">
                <a:spAutoFit/>
              </a:bodyPr>
              <a:lstStyle/>
              <a:p>
                <a:r>
                  <a:rPr lang="zh-CN" altLang="en-US" sz="3200">
                    <a:solidFill>
                      <a:schemeClr val="bg1"/>
                    </a:solidFill>
                    <a:latin typeface="+mn-ea"/>
                  </a:rPr>
                  <a:t>命题方向</a:t>
                </a:r>
                <a:endParaRPr lang="zh-CN" altLang="en-US" sz="3200">
                  <a:solidFill>
                    <a:schemeClr val="bg1"/>
                  </a:solidFill>
                  <a:latin typeface="+mn-ea"/>
                </a:endParaRPr>
              </a:p>
            </p:txBody>
          </p:sp>
          <p:sp>
            <p:nvSpPr>
              <p:cNvPr id="6" name="文本框 5"/>
              <p:cNvSpPr txBox="1"/>
              <p:nvPr/>
            </p:nvSpPr>
            <p:spPr>
              <a:xfrm>
                <a:off x="210812" y="283556"/>
                <a:ext cx="639919" cy="584775"/>
              </a:xfrm>
              <a:prstGeom prst="rect">
                <a:avLst/>
              </a:prstGeom>
              <a:noFill/>
            </p:spPr>
            <p:txBody>
              <a:bodyPr wrap="none" rtlCol="0">
                <a:spAutoFit/>
              </a:bodyPr>
              <a:lstStyle/>
              <a:p>
                <a:r>
                  <a:rPr lang="en-US" altLang="zh-CN" sz="3200">
                    <a:solidFill>
                      <a:schemeClr val="bg1"/>
                    </a:solidFill>
                  </a:rPr>
                  <a:t>02</a:t>
                </a:r>
                <a:endParaRPr lang="zh-CN" altLang="en-US" sz="3200">
                  <a:solidFill>
                    <a:schemeClr val="bg1"/>
                  </a:solidFill>
                </a:endParaRPr>
              </a:p>
            </p:txBody>
          </p:sp>
        </p:grpSp>
        <p:sp>
          <p:nvSpPr>
            <p:cNvPr id="4" name="椭圆 3"/>
            <p:cNvSpPr/>
            <p:nvPr/>
          </p:nvSpPr>
          <p:spPr>
            <a:xfrm>
              <a:off x="368576" y="154411"/>
              <a:ext cx="596512" cy="59650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grpSp>
        <p:nvGrpSpPr>
          <p:cNvPr id="47" name="组合 46"/>
          <p:cNvGrpSpPr/>
          <p:nvPr/>
        </p:nvGrpSpPr>
        <p:grpSpPr>
          <a:xfrm>
            <a:off x="762804" y="1107382"/>
            <a:ext cx="6841222" cy="1926904"/>
            <a:chOff x="762804" y="4140777"/>
            <a:chExt cx="6841222" cy="1926904"/>
          </a:xfrm>
        </p:grpSpPr>
        <p:grpSp>
          <p:nvGrpSpPr>
            <p:cNvPr id="39" name="组合 38"/>
            <p:cNvGrpSpPr/>
            <p:nvPr/>
          </p:nvGrpSpPr>
          <p:grpSpPr>
            <a:xfrm flipH="1">
              <a:off x="762804" y="4140777"/>
              <a:ext cx="6841222" cy="1926904"/>
              <a:chOff x="915204" y="1892877"/>
              <a:chExt cx="6841222" cy="1926904"/>
            </a:xfrm>
          </p:grpSpPr>
          <p:sp>
            <p:nvSpPr>
              <p:cNvPr id="40" name="任意多边形: 形状 39"/>
              <p:cNvSpPr/>
              <p:nvPr/>
            </p:nvSpPr>
            <p:spPr>
              <a:xfrm>
                <a:off x="915204" y="1892877"/>
                <a:ext cx="6088269" cy="1926904"/>
              </a:xfrm>
              <a:custGeom>
                <a:avLst/>
                <a:gdLst>
                  <a:gd name="connsiteX0" fmla="*/ 321157 w 6088269"/>
                  <a:gd name="connsiteY0" fmla="*/ 0 h 1926904"/>
                  <a:gd name="connsiteX1" fmla="*/ 5767112 w 6088269"/>
                  <a:gd name="connsiteY1" fmla="*/ 0 h 1926904"/>
                  <a:gd name="connsiteX2" fmla="*/ 6088269 w 6088269"/>
                  <a:gd name="connsiteY2" fmla="*/ 321157 h 1926904"/>
                  <a:gd name="connsiteX3" fmla="*/ 6088269 w 6088269"/>
                  <a:gd name="connsiteY3" fmla="*/ 323203 h 1926904"/>
                  <a:gd name="connsiteX4" fmla="*/ 6023695 w 6088269"/>
                  <a:gd name="connsiteY4" fmla="*/ 343248 h 1926904"/>
                  <a:gd name="connsiteX5" fmla="*/ 5612596 w 6088269"/>
                  <a:gd name="connsiteY5" fmla="*/ 963452 h 1926904"/>
                  <a:gd name="connsiteX6" fmla="*/ 6023695 w 6088269"/>
                  <a:gd name="connsiteY6" fmla="*/ 1583656 h 1926904"/>
                  <a:gd name="connsiteX7" fmla="*/ 6088269 w 6088269"/>
                  <a:gd name="connsiteY7" fmla="*/ 1603701 h 1926904"/>
                  <a:gd name="connsiteX8" fmla="*/ 6088269 w 6088269"/>
                  <a:gd name="connsiteY8" fmla="*/ 1605747 h 1926904"/>
                  <a:gd name="connsiteX9" fmla="*/ 5767112 w 6088269"/>
                  <a:gd name="connsiteY9" fmla="*/ 1926904 h 1926904"/>
                  <a:gd name="connsiteX10" fmla="*/ 321157 w 6088269"/>
                  <a:gd name="connsiteY10" fmla="*/ 1926904 h 1926904"/>
                  <a:gd name="connsiteX11" fmla="*/ 0 w 6088269"/>
                  <a:gd name="connsiteY11" fmla="*/ 1605747 h 1926904"/>
                  <a:gd name="connsiteX12" fmla="*/ 0 w 6088269"/>
                  <a:gd name="connsiteY12" fmla="*/ 321157 h 1926904"/>
                  <a:gd name="connsiteX13" fmla="*/ 321157 w 6088269"/>
                  <a:gd name="connsiteY13" fmla="*/ 0 h 1926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88269" h="1926904">
                    <a:moveTo>
                      <a:pt x="321157" y="0"/>
                    </a:moveTo>
                    <a:lnTo>
                      <a:pt x="5767112" y="0"/>
                    </a:lnTo>
                    <a:cubicBezTo>
                      <a:pt x="5944482" y="0"/>
                      <a:pt x="6088269" y="143787"/>
                      <a:pt x="6088269" y="321157"/>
                    </a:cubicBezTo>
                    <a:lnTo>
                      <a:pt x="6088269" y="323203"/>
                    </a:lnTo>
                    <a:lnTo>
                      <a:pt x="6023695" y="343248"/>
                    </a:lnTo>
                    <a:cubicBezTo>
                      <a:pt x="5782110" y="445430"/>
                      <a:pt x="5612596" y="684645"/>
                      <a:pt x="5612596" y="963452"/>
                    </a:cubicBezTo>
                    <a:cubicBezTo>
                      <a:pt x="5612596" y="1242259"/>
                      <a:pt x="5782110" y="1481475"/>
                      <a:pt x="6023695" y="1583656"/>
                    </a:cubicBezTo>
                    <a:lnTo>
                      <a:pt x="6088269" y="1603701"/>
                    </a:lnTo>
                    <a:lnTo>
                      <a:pt x="6088269" y="1605747"/>
                    </a:lnTo>
                    <a:cubicBezTo>
                      <a:pt x="6088269" y="1783117"/>
                      <a:pt x="5944482" y="1926904"/>
                      <a:pt x="5767112" y="1926904"/>
                    </a:cubicBezTo>
                    <a:lnTo>
                      <a:pt x="321157" y="1926904"/>
                    </a:lnTo>
                    <a:cubicBezTo>
                      <a:pt x="143787" y="1926904"/>
                      <a:pt x="0" y="1783117"/>
                      <a:pt x="0" y="1605747"/>
                    </a:cubicBezTo>
                    <a:lnTo>
                      <a:pt x="0" y="321157"/>
                    </a:lnTo>
                    <a:cubicBezTo>
                      <a:pt x="0" y="143787"/>
                      <a:pt x="143787" y="0"/>
                      <a:pt x="321157" y="0"/>
                    </a:cubicBezTo>
                    <a:close/>
                  </a:path>
                </a:pathLst>
              </a:custGeom>
              <a:solidFill>
                <a:schemeClr val="bg1"/>
              </a:solidFill>
              <a:ln w="12700">
                <a:gradFill>
                  <a:gsLst>
                    <a:gs pos="100000">
                      <a:schemeClr val="bg1">
                        <a:lumMod val="85000"/>
                      </a:schemeClr>
                    </a:gs>
                    <a:gs pos="0">
                      <a:schemeClr val="bg1"/>
                    </a:gs>
                  </a:gsLst>
                  <a:lin ang="8100000" scaled="0"/>
                </a:gradFill>
              </a:ln>
              <a:effectLst>
                <a:outerShdw blurRad="2667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400">
                  <a:solidFill>
                    <a:prstClr val="white"/>
                  </a:solidFill>
                  <a:ea typeface="Noto Sans S Chinese Light" panose="020B0300000000000000" pitchFamily="34" charset="-122"/>
                </a:endParaRPr>
              </a:p>
            </p:txBody>
          </p:sp>
          <p:sp>
            <p:nvSpPr>
              <p:cNvPr id="41" name="椭圆 40"/>
              <p:cNvSpPr/>
              <p:nvPr/>
            </p:nvSpPr>
            <p:spPr>
              <a:xfrm>
                <a:off x="6658630" y="2307431"/>
                <a:ext cx="1097796" cy="1097796"/>
              </a:xfrm>
              <a:prstGeom prst="ellipse">
                <a:avLst/>
              </a:prstGeom>
              <a:solidFill>
                <a:schemeClr val="accent2"/>
              </a:solidFill>
              <a:ln w="12700">
                <a:noFill/>
              </a:ln>
              <a:effectLst>
                <a:outerShdw blurRad="2667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400">
                  <a:solidFill>
                    <a:prstClr val="white"/>
                  </a:solidFill>
                  <a:ea typeface="Noto Sans S Chinese Light" panose="020B0300000000000000" pitchFamily="34" charset="-122"/>
                </a:endParaRPr>
              </a:p>
            </p:txBody>
          </p:sp>
        </p:grpSp>
        <p:sp>
          <p:nvSpPr>
            <p:cNvPr id="42" name="文本框 41"/>
            <p:cNvSpPr txBox="1"/>
            <p:nvPr/>
          </p:nvSpPr>
          <p:spPr>
            <a:xfrm>
              <a:off x="940327" y="4764232"/>
              <a:ext cx="758536" cy="706755"/>
            </a:xfrm>
            <a:prstGeom prst="rect">
              <a:avLst/>
            </a:prstGeom>
            <a:noFill/>
          </p:spPr>
          <p:txBody>
            <a:bodyPr wrap="square" rtlCol="0">
              <a:spAutoFit/>
            </a:bodyPr>
            <a:lstStyle/>
            <a:p>
              <a:pPr algn="ctr"/>
              <a:r>
                <a:rPr lang="zh-CN" altLang="en-US" sz="2000" b="1">
                  <a:solidFill>
                    <a:schemeClr val="bg1"/>
                  </a:solidFill>
                  <a:effectLst>
                    <a:outerShdw blurRad="38100" dist="38100" dir="2700000" algn="tl">
                      <a:srgbClr val="000000">
                        <a:alpha val="43137"/>
                      </a:srgbClr>
                    </a:outerShdw>
                  </a:effectLst>
                  <a:latin typeface="+mj-ea"/>
                  <a:ea typeface="+mj-ea"/>
                </a:rPr>
                <a:t>方向一</a:t>
              </a:r>
              <a:endParaRPr lang="zh-CN" altLang="en-US" sz="2000" b="1">
                <a:solidFill>
                  <a:schemeClr val="bg1"/>
                </a:solidFill>
                <a:effectLst>
                  <a:outerShdw blurRad="38100" dist="38100" dir="2700000" algn="tl">
                    <a:srgbClr val="000000">
                      <a:alpha val="43137"/>
                    </a:srgbClr>
                  </a:outerShdw>
                </a:effectLst>
                <a:latin typeface="+mj-ea"/>
                <a:ea typeface="+mj-ea"/>
              </a:endParaRPr>
            </a:p>
          </p:txBody>
        </p:sp>
        <p:sp>
          <p:nvSpPr>
            <p:cNvPr id="43" name="Shape 967"/>
            <p:cNvSpPr/>
            <p:nvPr/>
          </p:nvSpPr>
          <p:spPr>
            <a:xfrm>
              <a:off x="2171869" y="4737042"/>
              <a:ext cx="5431790" cy="645795"/>
            </a:xfrm>
            <a:prstGeom prst="rect">
              <a:avLst/>
            </a:prstGeom>
            <a:ln w="12700">
              <a:miter lim="400000"/>
            </a:ln>
          </p:spPr>
          <p:txBody>
            <a:bodyPr wrap="square" lIns="0" tIns="0" rIns="0" bIns="0">
              <a:spAutoFit/>
            </a:bodyPr>
            <a:lstStyle/>
            <a:p>
              <a:pPr defTabSz="323215">
                <a:lnSpc>
                  <a:spcPct val="150000"/>
                </a:lnSpc>
                <a:spcBef>
                  <a:spcPts val="850"/>
                </a:spcBef>
                <a:defRPr sz="1800"/>
              </a:pPr>
              <a:r>
                <a:rPr lang="zh-CN" altLang="en-US" sz="2800">
                  <a:solidFill>
                    <a:schemeClr val="tx1">
                      <a:lumMod val="95000"/>
                      <a:lumOff val="5000"/>
                    </a:schemeClr>
                  </a:solidFill>
                  <a:effectLst/>
                  <a:latin typeface="微软雅黑" panose="020B0503020204020204" charset="-122"/>
                  <a:cs typeface="+mn-ea"/>
                  <a:sym typeface="微软雅黑" panose="020B0503020204020204" charset="-122"/>
                </a:rPr>
                <a:t>强化价值引领，落实立德树人；</a:t>
              </a:r>
              <a:endParaRPr lang="zh-CN" altLang="en-US" sz="2800">
                <a:solidFill>
                  <a:schemeClr val="tx1">
                    <a:lumMod val="95000"/>
                    <a:lumOff val="5000"/>
                  </a:schemeClr>
                </a:solidFill>
                <a:effectLst/>
                <a:latin typeface="微软雅黑" panose="020B0503020204020204" charset="-122"/>
                <a:cs typeface="+mn-ea"/>
                <a:sym typeface="微软雅黑" panose="020B0503020204020204" charset="-122"/>
              </a:endParaRPr>
            </a:p>
          </p:txBody>
        </p:sp>
        <p:sp>
          <p:nvSpPr>
            <p:cNvPr id="45" name="3d-building_63868"/>
            <p:cNvSpPr>
              <a:spLocks noChangeAspect="1"/>
            </p:cNvSpPr>
            <p:nvPr/>
          </p:nvSpPr>
          <p:spPr bwMode="auto">
            <a:xfrm>
              <a:off x="6873067" y="5456069"/>
              <a:ext cx="461183" cy="457291"/>
            </a:xfrm>
            <a:custGeom>
              <a:avLst/>
              <a:gdLst>
                <a:gd name="connsiteX0" fmla="*/ 209605 w 607286"/>
                <a:gd name="connsiteY0" fmla="*/ 291082 h 556973"/>
                <a:gd name="connsiteX1" fmla="*/ 281477 w 607286"/>
                <a:gd name="connsiteY1" fmla="*/ 293374 h 556973"/>
                <a:gd name="connsiteX2" fmla="*/ 284802 w 607286"/>
                <a:gd name="connsiteY2" fmla="*/ 296852 h 556973"/>
                <a:gd name="connsiteX3" fmla="*/ 284802 w 607286"/>
                <a:gd name="connsiteY3" fmla="*/ 408694 h 556973"/>
                <a:gd name="connsiteX4" fmla="*/ 283536 w 607286"/>
                <a:gd name="connsiteY4" fmla="*/ 411382 h 556973"/>
                <a:gd name="connsiteX5" fmla="*/ 281319 w 607286"/>
                <a:gd name="connsiteY5" fmla="*/ 412172 h 556973"/>
                <a:gd name="connsiteX6" fmla="*/ 280686 w 607286"/>
                <a:gd name="connsiteY6" fmla="*/ 412093 h 556973"/>
                <a:gd name="connsiteX7" fmla="*/ 208813 w 607286"/>
                <a:gd name="connsiteY7" fmla="*/ 397787 h 556973"/>
                <a:gd name="connsiteX8" fmla="*/ 206122 w 607286"/>
                <a:gd name="connsiteY8" fmla="*/ 394388 h 556973"/>
                <a:gd name="connsiteX9" fmla="*/ 206122 w 607286"/>
                <a:gd name="connsiteY9" fmla="*/ 294481 h 556973"/>
                <a:gd name="connsiteX10" fmla="*/ 207151 w 607286"/>
                <a:gd name="connsiteY10" fmla="*/ 292031 h 556973"/>
                <a:gd name="connsiteX11" fmla="*/ 209605 w 607286"/>
                <a:gd name="connsiteY11" fmla="*/ 291082 h 556973"/>
                <a:gd name="connsiteX12" fmla="*/ 467143 w 607286"/>
                <a:gd name="connsiteY12" fmla="*/ 290976 h 556973"/>
                <a:gd name="connsiteX13" fmla="*/ 411957 w 607286"/>
                <a:gd name="connsiteY13" fmla="*/ 293269 h 556973"/>
                <a:gd name="connsiteX14" fmla="*/ 408711 w 607286"/>
                <a:gd name="connsiteY14" fmla="*/ 296668 h 556973"/>
                <a:gd name="connsiteX15" fmla="*/ 408711 w 607286"/>
                <a:gd name="connsiteY15" fmla="*/ 407572 h 556973"/>
                <a:gd name="connsiteX16" fmla="*/ 409977 w 607286"/>
                <a:gd name="connsiteY16" fmla="*/ 410260 h 556973"/>
                <a:gd name="connsiteX17" fmla="*/ 412115 w 607286"/>
                <a:gd name="connsiteY17" fmla="*/ 410971 h 556973"/>
                <a:gd name="connsiteX18" fmla="*/ 412986 w 607286"/>
                <a:gd name="connsiteY18" fmla="*/ 410892 h 556973"/>
                <a:gd name="connsiteX19" fmla="*/ 468093 w 607286"/>
                <a:gd name="connsiteY19" fmla="*/ 396822 h 556973"/>
                <a:gd name="connsiteX20" fmla="*/ 470706 w 607286"/>
                <a:gd name="connsiteY20" fmla="*/ 393502 h 556973"/>
                <a:gd name="connsiteX21" fmla="*/ 470706 w 607286"/>
                <a:gd name="connsiteY21" fmla="*/ 294454 h 556973"/>
                <a:gd name="connsiteX22" fmla="*/ 469677 w 607286"/>
                <a:gd name="connsiteY22" fmla="*/ 291925 h 556973"/>
                <a:gd name="connsiteX23" fmla="*/ 467143 w 607286"/>
                <a:gd name="connsiteY23" fmla="*/ 290976 h 556973"/>
                <a:gd name="connsiteX24" fmla="*/ 559067 w 607286"/>
                <a:gd name="connsiteY24" fmla="*/ 287261 h 556973"/>
                <a:gd name="connsiteX25" fmla="*/ 524546 w 607286"/>
                <a:gd name="connsiteY25" fmla="*/ 288684 h 556973"/>
                <a:gd name="connsiteX26" fmla="*/ 521221 w 607286"/>
                <a:gd name="connsiteY26" fmla="*/ 292083 h 556973"/>
                <a:gd name="connsiteX27" fmla="*/ 521221 w 607286"/>
                <a:gd name="connsiteY27" fmla="*/ 378799 h 556973"/>
                <a:gd name="connsiteX28" fmla="*/ 522567 w 607286"/>
                <a:gd name="connsiteY28" fmla="*/ 381565 h 556973"/>
                <a:gd name="connsiteX29" fmla="*/ 524705 w 607286"/>
                <a:gd name="connsiteY29" fmla="*/ 382277 h 556973"/>
                <a:gd name="connsiteX30" fmla="*/ 525576 w 607286"/>
                <a:gd name="connsiteY30" fmla="*/ 382198 h 556973"/>
                <a:gd name="connsiteX31" fmla="*/ 560097 w 607286"/>
                <a:gd name="connsiteY31" fmla="*/ 373344 h 556973"/>
                <a:gd name="connsiteX32" fmla="*/ 562630 w 607286"/>
                <a:gd name="connsiteY32" fmla="*/ 370024 h 556973"/>
                <a:gd name="connsiteX33" fmla="*/ 562630 w 607286"/>
                <a:gd name="connsiteY33" fmla="*/ 290739 h 556973"/>
                <a:gd name="connsiteX34" fmla="*/ 561601 w 607286"/>
                <a:gd name="connsiteY34" fmla="*/ 288209 h 556973"/>
                <a:gd name="connsiteX35" fmla="*/ 559067 w 607286"/>
                <a:gd name="connsiteY35" fmla="*/ 287261 h 556973"/>
                <a:gd name="connsiteX36" fmla="*/ 52325 w 607286"/>
                <a:gd name="connsiteY36" fmla="*/ 286143 h 556973"/>
                <a:gd name="connsiteX37" fmla="*/ 90023 w 607286"/>
                <a:gd name="connsiteY37" fmla="*/ 287328 h 556973"/>
                <a:gd name="connsiteX38" fmla="*/ 93429 w 607286"/>
                <a:gd name="connsiteY38" fmla="*/ 290804 h 556973"/>
                <a:gd name="connsiteX39" fmla="*/ 93429 w 607286"/>
                <a:gd name="connsiteY39" fmla="*/ 370600 h 556973"/>
                <a:gd name="connsiteX40" fmla="*/ 92162 w 607286"/>
                <a:gd name="connsiteY40" fmla="*/ 373207 h 556973"/>
                <a:gd name="connsiteX41" fmla="*/ 89944 w 607286"/>
                <a:gd name="connsiteY41" fmla="*/ 373997 h 556973"/>
                <a:gd name="connsiteX42" fmla="*/ 89311 w 607286"/>
                <a:gd name="connsiteY42" fmla="*/ 373918 h 556973"/>
                <a:gd name="connsiteX43" fmla="*/ 51533 w 607286"/>
                <a:gd name="connsiteY43" fmla="*/ 366413 h 556973"/>
                <a:gd name="connsiteX44" fmla="*/ 48761 w 607286"/>
                <a:gd name="connsiteY44" fmla="*/ 363015 h 556973"/>
                <a:gd name="connsiteX45" fmla="*/ 48761 w 607286"/>
                <a:gd name="connsiteY45" fmla="*/ 289540 h 556973"/>
                <a:gd name="connsiteX46" fmla="*/ 49870 w 607286"/>
                <a:gd name="connsiteY46" fmla="*/ 287091 h 556973"/>
                <a:gd name="connsiteX47" fmla="*/ 52325 w 607286"/>
                <a:gd name="connsiteY47" fmla="*/ 286143 h 556973"/>
                <a:gd name="connsiteX48" fmla="*/ 89318 w 607286"/>
                <a:gd name="connsiteY48" fmla="*/ 180955 h 556973"/>
                <a:gd name="connsiteX49" fmla="*/ 92170 w 607286"/>
                <a:gd name="connsiteY49" fmla="*/ 181667 h 556973"/>
                <a:gd name="connsiteX50" fmla="*/ 93358 w 607286"/>
                <a:gd name="connsiteY50" fmla="*/ 184277 h 556973"/>
                <a:gd name="connsiteX51" fmla="*/ 93358 w 607286"/>
                <a:gd name="connsiteY51" fmla="*/ 264151 h 556973"/>
                <a:gd name="connsiteX52" fmla="*/ 90031 w 607286"/>
                <a:gd name="connsiteY52" fmla="*/ 267631 h 556973"/>
                <a:gd name="connsiteX53" fmla="*/ 52326 w 607286"/>
                <a:gd name="connsiteY53" fmla="*/ 268501 h 556973"/>
                <a:gd name="connsiteX54" fmla="*/ 52246 w 607286"/>
                <a:gd name="connsiteY54" fmla="*/ 268501 h 556973"/>
                <a:gd name="connsiteX55" fmla="*/ 49791 w 607286"/>
                <a:gd name="connsiteY55" fmla="*/ 267552 h 556973"/>
                <a:gd name="connsiteX56" fmla="*/ 48761 w 607286"/>
                <a:gd name="connsiteY56" fmla="*/ 265100 h 556973"/>
                <a:gd name="connsiteX57" fmla="*/ 48761 w 607286"/>
                <a:gd name="connsiteY57" fmla="*/ 191553 h 556973"/>
                <a:gd name="connsiteX58" fmla="*/ 51533 w 607286"/>
                <a:gd name="connsiteY58" fmla="*/ 188152 h 556973"/>
                <a:gd name="connsiteX59" fmla="*/ 525496 w 607286"/>
                <a:gd name="connsiteY59" fmla="*/ 173115 h 556973"/>
                <a:gd name="connsiteX60" fmla="*/ 522567 w 607286"/>
                <a:gd name="connsiteY60" fmla="*/ 173748 h 556973"/>
                <a:gd name="connsiteX61" fmla="*/ 521221 w 607286"/>
                <a:gd name="connsiteY61" fmla="*/ 176514 h 556973"/>
                <a:gd name="connsiteX62" fmla="*/ 521221 w 607286"/>
                <a:gd name="connsiteY62" fmla="*/ 262361 h 556973"/>
                <a:gd name="connsiteX63" fmla="*/ 524546 w 607286"/>
                <a:gd name="connsiteY63" fmla="*/ 265760 h 556973"/>
                <a:gd name="connsiteX64" fmla="*/ 559067 w 607286"/>
                <a:gd name="connsiteY64" fmla="*/ 266945 h 556973"/>
                <a:gd name="connsiteX65" fmla="*/ 559226 w 607286"/>
                <a:gd name="connsiteY65" fmla="*/ 266945 h 556973"/>
                <a:gd name="connsiteX66" fmla="*/ 561601 w 607286"/>
                <a:gd name="connsiteY66" fmla="*/ 265997 h 556973"/>
                <a:gd name="connsiteX67" fmla="*/ 562630 w 607286"/>
                <a:gd name="connsiteY67" fmla="*/ 263467 h 556973"/>
                <a:gd name="connsiteX68" fmla="*/ 562630 w 607286"/>
                <a:gd name="connsiteY68" fmla="*/ 184973 h 556973"/>
                <a:gd name="connsiteX69" fmla="*/ 560017 w 607286"/>
                <a:gd name="connsiteY69" fmla="*/ 181653 h 556973"/>
                <a:gd name="connsiteX70" fmla="*/ 168979 w 607286"/>
                <a:gd name="connsiteY70" fmla="*/ 165634 h 556973"/>
                <a:gd name="connsiteX71" fmla="*/ 171830 w 607286"/>
                <a:gd name="connsiteY71" fmla="*/ 166346 h 556973"/>
                <a:gd name="connsiteX72" fmla="*/ 173097 w 607286"/>
                <a:gd name="connsiteY72" fmla="*/ 169035 h 556973"/>
                <a:gd name="connsiteX73" fmla="*/ 173097 w 607286"/>
                <a:gd name="connsiteY73" fmla="*/ 262283 h 556973"/>
                <a:gd name="connsiteX74" fmla="*/ 169692 w 607286"/>
                <a:gd name="connsiteY74" fmla="*/ 265684 h 556973"/>
                <a:gd name="connsiteX75" fmla="*/ 119009 w 607286"/>
                <a:gd name="connsiteY75" fmla="*/ 266949 h 556973"/>
                <a:gd name="connsiteX76" fmla="*/ 118929 w 607286"/>
                <a:gd name="connsiteY76" fmla="*/ 266949 h 556973"/>
                <a:gd name="connsiteX77" fmla="*/ 116474 w 607286"/>
                <a:gd name="connsiteY77" fmla="*/ 265921 h 556973"/>
                <a:gd name="connsiteX78" fmla="*/ 115445 w 607286"/>
                <a:gd name="connsiteY78" fmla="*/ 263469 h 556973"/>
                <a:gd name="connsiteX79" fmla="*/ 115445 w 607286"/>
                <a:gd name="connsiteY79" fmla="*/ 178763 h 556973"/>
                <a:gd name="connsiteX80" fmla="*/ 118296 w 607286"/>
                <a:gd name="connsiteY80" fmla="*/ 175362 h 556973"/>
                <a:gd name="connsiteX81" fmla="*/ 412907 w 607286"/>
                <a:gd name="connsiteY81" fmla="*/ 145528 h 556973"/>
                <a:gd name="connsiteX82" fmla="*/ 409977 w 607286"/>
                <a:gd name="connsiteY82" fmla="*/ 146160 h 556973"/>
                <a:gd name="connsiteX83" fmla="*/ 408631 w 607286"/>
                <a:gd name="connsiteY83" fmla="*/ 148848 h 556973"/>
                <a:gd name="connsiteX84" fmla="*/ 408631 w 607286"/>
                <a:gd name="connsiteY84" fmla="*/ 259673 h 556973"/>
                <a:gd name="connsiteX85" fmla="*/ 411957 w 607286"/>
                <a:gd name="connsiteY85" fmla="*/ 263151 h 556973"/>
                <a:gd name="connsiteX86" fmla="*/ 467143 w 607286"/>
                <a:gd name="connsiteY86" fmla="*/ 264890 h 556973"/>
                <a:gd name="connsiteX87" fmla="*/ 467222 w 607286"/>
                <a:gd name="connsiteY87" fmla="*/ 264890 h 556973"/>
                <a:gd name="connsiteX88" fmla="*/ 469598 w 607286"/>
                <a:gd name="connsiteY88" fmla="*/ 263863 h 556973"/>
                <a:gd name="connsiteX89" fmla="*/ 470706 w 607286"/>
                <a:gd name="connsiteY89" fmla="*/ 261412 h 556973"/>
                <a:gd name="connsiteX90" fmla="*/ 470706 w 607286"/>
                <a:gd name="connsiteY90" fmla="*/ 162365 h 556973"/>
                <a:gd name="connsiteX91" fmla="*/ 468014 w 607286"/>
                <a:gd name="connsiteY91" fmla="*/ 159045 h 556973"/>
                <a:gd name="connsiteX92" fmla="*/ 280683 w 607286"/>
                <a:gd name="connsiteY92" fmla="*/ 144253 h 556973"/>
                <a:gd name="connsiteX93" fmla="*/ 283535 w 607286"/>
                <a:gd name="connsiteY93" fmla="*/ 144964 h 556973"/>
                <a:gd name="connsiteX94" fmla="*/ 284802 w 607286"/>
                <a:gd name="connsiteY94" fmla="*/ 147651 h 556973"/>
                <a:gd name="connsiteX95" fmla="*/ 284802 w 607286"/>
                <a:gd name="connsiteY95" fmla="*/ 259554 h 556973"/>
                <a:gd name="connsiteX96" fmla="*/ 281396 w 607286"/>
                <a:gd name="connsiteY96" fmla="*/ 262952 h 556973"/>
                <a:gd name="connsiteX97" fmla="*/ 209545 w 607286"/>
                <a:gd name="connsiteY97" fmla="*/ 264691 h 556973"/>
                <a:gd name="connsiteX98" fmla="*/ 209466 w 607286"/>
                <a:gd name="connsiteY98" fmla="*/ 264691 h 556973"/>
                <a:gd name="connsiteX99" fmla="*/ 207010 w 607286"/>
                <a:gd name="connsiteY99" fmla="*/ 263743 h 556973"/>
                <a:gd name="connsiteX100" fmla="*/ 205980 w 607286"/>
                <a:gd name="connsiteY100" fmla="*/ 261293 h 556973"/>
                <a:gd name="connsiteX101" fmla="*/ 205980 w 607286"/>
                <a:gd name="connsiteY101" fmla="*/ 161402 h 556973"/>
                <a:gd name="connsiteX102" fmla="*/ 208832 w 607286"/>
                <a:gd name="connsiteY102" fmla="*/ 158004 h 556973"/>
                <a:gd name="connsiteX103" fmla="*/ 341648 w 607286"/>
                <a:gd name="connsiteY103" fmla="*/ 106004 h 556973"/>
                <a:gd name="connsiteX104" fmla="*/ 40776 w 607286"/>
                <a:gd name="connsiteY104" fmla="*/ 180546 h 556973"/>
                <a:gd name="connsiteX105" fmla="*/ 40618 w 607286"/>
                <a:gd name="connsiteY105" fmla="*/ 421326 h 556973"/>
                <a:gd name="connsiteX106" fmla="*/ 115440 w 607286"/>
                <a:gd name="connsiteY106" fmla="*/ 448835 h 556973"/>
                <a:gd name="connsiteX107" fmla="*/ 115440 w 607286"/>
                <a:gd name="connsiteY107" fmla="*/ 291688 h 556973"/>
                <a:gd name="connsiteX108" fmla="*/ 116548 w 607286"/>
                <a:gd name="connsiteY108" fmla="*/ 289237 h 556973"/>
                <a:gd name="connsiteX109" fmla="*/ 119003 w 607286"/>
                <a:gd name="connsiteY109" fmla="*/ 288288 h 556973"/>
                <a:gd name="connsiteX110" fmla="*/ 169755 w 607286"/>
                <a:gd name="connsiteY110" fmla="*/ 289869 h 556973"/>
                <a:gd name="connsiteX111" fmla="*/ 173080 w 607286"/>
                <a:gd name="connsiteY111" fmla="*/ 293348 h 556973"/>
                <a:gd name="connsiteX112" fmla="*/ 173080 w 607286"/>
                <a:gd name="connsiteY112" fmla="*/ 469941 h 556973"/>
                <a:gd name="connsiteX113" fmla="*/ 341648 w 607286"/>
                <a:gd name="connsiteY113" fmla="*/ 531915 h 556973"/>
                <a:gd name="connsiteX114" fmla="*/ 352020 w 607286"/>
                <a:gd name="connsiteY114" fmla="*/ 0 h 556973"/>
                <a:gd name="connsiteX115" fmla="*/ 356296 w 607286"/>
                <a:gd name="connsiteY115" fmla="*/ 949 h 556973"/>
                <a:gd name="connsiteX116" fmla="*/ 601348 w 607286"/>
                <a:gd name="connsiteY116" fmla="*/ 113671 h 556973"/>
                <a:gd name="connsiteX117" fmla="*/ 607286 w 607286"/>
                <a:gd name="connsiteY117" fmla="*/ 123078 h 556973"/>
                <a:gd name="connsiteX118" fmla="*/ 607286 w 607286"/>
                <a:gd name="connsiteY118" fmla="*/ 170507 h 556973"/>
                <a:gd name="connsiteX119" fmla="*/ 603090 w 607286"/>
                <a:gd name="connsiteY119" fmla="*/ 178886 h 556973"/>
                <a:gd name="connsiteX120" fmla="*/ 596993 w 607286"/>
                <a:gd name="connsiteY120" fmla="*/ 180862 h 556973"/>
                <a:gd name="connsiteX121" fmla="*/ 593826 w 607286"/>
                <a:gd name="connsiteY121" fmla="*/ 180309 h 556973"/>
                <a:gd name="connsiteX122" fmla="*/ 589471 w 607286"/>
                <a:gd name="connsiteY122" fmla="*/ 178965 h 556973"/>
                <a:gd name="connsiteX123" fmla="*/ 589471 w 607286"/>
                <a:gd name="connsiteY123" fmla="*/ 439982 h 556973"/>
                <a:gd name="connsiteX124" fmla="*/ 583533 w 607286"/>
                <a:gd name="connsiteY124" fmla="*/ 449309 h 556973"/>
                <a:gd name="connsiteX125" fmla="*/ 356375 w 607286"/>
                <a:gd name="connsiteY125" fmla="*/ 556024 h 556973"/>
                <a:gd name="connsiteX126" fmla="*/ 352020 w 607286"/>
                <a:gd name="connsiteY126" fmla="*/ 556973 h 556973"/>
                <a:gd name="connsiteX127" fmla="*/ 348457 w 607286"/>
                <a:gd name="connsiteY127" fmla="*/ 556341 h 556973"/>
                <a:gd name="connsiteX128" fmla="*/ 26762 w 607286"/>
                <a:gd name="connsiteY128" fmla="*/ 438243 h 556973"/>
                <a:gd name="connsiteX129" fmla="*/ 19953 w 607286"/>
                <a:gd name="connsiteY129" fmla="*/ 428520 h 556973"/>
                <a:gd name="connsiteX130" fmla="*/ 20111 w 607286"/>
                <a:gd name="connsiteY130" fmla="*/ 185684 h 556973"/>
                <a:gd name="connsiteX131" fmla="*/ 12827 w 607286"/>
                <a:gd name="connsiteY131" fmla="*/ 187502 h 556973"/>
                <a:gd name="connsiteX132" fmla="*/ 10293 w 607286"/>
                <a:gd name="connsiteY132" fmla="*/ 187818 h 556973"/>
                <a:gd name="connsiteX133" fmla="*/ 3959 w 607286"/>
                <a:gd name="connsiteY133" fmla="*/ 185605 h 556973"/>
                <a:gd name="connsiteX134" fmla="*/ 0 w 607286"/>
                <a:gd name="connsiteY134" fmla="*/ 177463 h 556973"/>
                <a:gd name="connsiteX135" fmla="*/ 79 w 607286"/>
                <a:gd name="connsiteY135" fmla="*/ 133117 h 556973"/>
                <a:gd name="connsiteX136" fmla="*/ 6888 w 607286"/>
                <a:gd name="connsiteY136" fmla="*/ 123394 h 556973"/>
                <a:gd name="connsiteX137" fmla="*/ 348536 w 607286"/>
                <a:gd name="connsiteY137" fmla="*/ 632 h 556973"/>
                <a:gd name="connsiteX138" fmla="*/ 352020 w 607286"/>
                <a:gd name="connsiteY138" fmla="*/ 0 h 55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607286" h="556973">
                  <a:moveTo>
                    <a:pt x="209605" y="291082"/>
                  </a:moveTo>
                  <a:lnTo>
                    <a:pt x="281477" y="293374"/>
                  </a:lnTo>
                  <a:cubicBezTo>
                    <a:pt x="283298" y="293453"/>
                    <a:pt x="284802" y="294955"/>
                    <a:pt x="284802" y="296852"/>
                  </a:cubicBezTo>
                  <a:lnTo>
                    <a:pt x="284802" y="408694"/>
                  </a:lnTo>
                  <a:cubicBezTo>
                    <a:pt x="284802" y="409722"/>
                    <a:pt x="284327" y="410749"/>
                    <a:pt x="283536" y="411382"/>
                  </a:cubicBezTo>
                  <a:cubicBezTo>
                    <a:pt x="282902" y="411856"/>
                    <a:pt x="282111" y="412172"/>
                    <a:pt x="281319" y="412172"/>
                  </a:cubicBezTo>
                  <a:cubicBezTo>
                    <a:pt x="281082" y="412172"/>
                    <a:pt x="280923" y="412172"/>
                    <a:pt x="280686" y="412093"/>
                  </a:cubicBezTo>
                  <a:lnTo>
                    <a:pt x="208813" y="397787"/>
                  </a:lnTo>
                  <a:cubicBezTo>
                    <a:pt x="207230" y="397470"/>
                    <a:pt x="206122" y="396048"/>
                    <a:pt x="206122" y="394388"/>
                  </a:cubicBezTo>
                  <a:lnTo>
                    <a:pt x="206122" y="294481"/>
                  </a:lnTo>
                  <a:cubicBezTo>
                    <a:pt x="206122" y="293611"/>
                    <a:pt x="206439" y="292742"/>
                    <a:pt x="207151" y="292031"/>
                  </a:cubicBezTo>
                  <a:cubicBezTo>
                    <a:pt x="207784" y="291398"/>
                    <a:pt x="208734" y="291082"/>
                    <a:pt x="209605" y="291082"/>
                  </a:cubicBezTo>
                  <a:close/>
                  <a:moveTo>
                    <a:pt x="467143" y="290976"/>
                  </a:moveTo>
                  <a:lnTo>
                    <a:pt x="411957" y="293269"/>
                  </a:lnTo>
                  <a:cubicBezTo>
                    <a:pt x="410136" y="293348"/>
                    <a:pt x="408711" y="294849"/>
                    <a:pt x="408711" y="296668"/>
                  </a:cubicBezTo>
                  <a:lnTo>
                    <a:pt x="408711" y="407572"/>
                  </a:lnTo>
                  <a:cubicBezTo>
                    <a:pt x="408711" y="408600"/>
                    <a:pt x="409186" y="409627"/>
                    <a:pt x="409977" y="410260"/>
                  </a:cubicBezTo>
                  <a:cubicBezTo>
                    <a:pt x="410611" y="410734"/>
                    <a:pt x="411323" y="410971"/>
                    <a:pt x="412115" y="410971"/>
                  </a:cubicBezTo>
                  <a:cubicBezTo>
                    <a:pt x="412353" y="410971"/>
                    <a:pt x="412669" y="410971"/>
                    <a:pt x="412986" y="410892"/>
                  </a:cubicBezTo>
                  <a:lnTo>
                    <a:pt x="468093" y="396822"/>
                  </a:lnTo>
                  <a:cubicBezTo>
                    <a:pt x="469598" y="396426"/>
                    <a:pt x="470706" y="395082"/>
                    <a:pt x="470706" y="393502"/>
                  </a:cubicBezTo>
                  <a:lnTo>
                    <a:pt x="470706" y="294454"/>
                  </a:lnTo>
                  <a:cubicBezTo>
                    <a:pt x="470706" y="293506"/>
                    <a:pt x="470310" y="292557"/>
                    <a:pt x="469677" y="291925"/>
                  </a:cubicBezTo>
                  <a:cubicBezTo>
                    <a:pt x="468964" y="291292"/>
                    <a:pt x="468014" y="290976"/>
                    <a:pt x="467143" y="290976"/>
                  </a:cubicBezTo>
                  <a:close/>
                  <a:moveTo>
                    <a:pt x="559067" y="287261"/>
                  </a:moveTo>
                  <a:lnTo>
                    <a:pt x="524546" y="288684"/>
                  </a:lnTo>
                  <a:cubicBezTo>
                    <a:pt x="522725" y="288763"/>
                    <a:pt x="521221" y="290265"/>
                    <a:pt x="521221" y="292083"/>
                  </a:cubicBezTo>
                  <a:lnTo>
                    <a:pt x="521221" y="378799"/>
                  </a:lnTo>
                  <a:cubicBezTo>
                    <a:pt x="521221" y="379905"/>
                    <a:pt x="521775" y="380854"/>
                    <a:pt x="522567" y="381565"/>
                  </a:cubicBezTo>
                  <a:cubicBezTo>
                    <a:pt x="523200" y="382040"/>
                    <a:pt x="523913" y="382277"/>
                    <a:pt x="524705" y="382277"/>
                  </a:cubicBezTo>
                  <a:cubicBezTo>
                    <a:pt x="525021" y="382277"/>
                    <a:pt x="525259" y="382277"/>
                    <a:pt x="525576" y="382198"/>
                  </a:cubicBezTo>
                  <a:lnTo>
                    <a:pt x="560097" y="373344"/>
                  </a:lnTo>
                  <a:cubicBezTo>
                    <a:pt x="561601" y="372949"/>
                    <a:pt x="562630" y="371605"/>
                    <a:pt x="562630" y="370024"/>
                  </a:cubicBezTo>
                  <a:lnTo>
                    <a:pt x="562630" y="290739"/>
                  </a:lnTo>
                  <a:cubicBezTo>
                    <a:pt x="562630" y="289790"/>
                    <a:pt x="562234" y="288921"/>
                    <a:pt x="561601" y="288209"/>
                  </a:cubicBezTo>
                  <a:cubicBezTo>
                    <a:pt x="560888" y="287577"/>
                    <a:pt x="560017" y="287261"/>
                    <a:pt x="559067" y="287261"/>
                  </a:cubicBezTo>
                  <a:close/>
                  <a:moveTo>
                    <a:pt x="52325" y="286143"/>
                  </a:moveTo>
                  <a:lnTo>
                    <a:pt x="90023" y="287328"/>
                  </a:lnTo>
                  <a:cubicBezTo>
                    <a:pt x="91924" y="287407"/>
                    <a:pt x="93429" y="288908"/>
                    <a:pt x="93429" y="290804"/>
                  </a:cubicBezTo>
                  <a:lnTo>
                    <a:pt x="93429" y="370600"/>
                  </a:lnTo>
                  <a:cubicBezTo>
                    <a:pt x="93429" y="371627"/>
                    <a:pt x="92954" y="372575"/>
                    <a:pt x="92162" y="373207"/>
                  </a:cubicBezTo>
                  <a:cubicBezTo>
                    <a:pt x="91528" y="373760"/>
                    <a:pt x="90736" y="373997"/>
                    <a:pt x="89944" y="373997"/>
                  </a:cubicBezTo>
                  <a:cubicBezTo>
                    <a:pt x="89707" y="373997"/>
                    <a:pt x="89469" y="373997"/>
                    <a:pt x="89311" y="373918"/>
                  </a:cubicBezTo>
                  <a:lnTo>
                    <a:pt x="51533" y="366413"/>
                  </a:lnTo>
                  <a:cubicBezTo>
                    <a:pt x="49949" y="366096"/>
                    <a:pt x="48761" y="364753"/>
                    <a:pt x="48761" y="363015"/>
                  </a:cubicBezTo>
                  <a:lnTo>
                    <a:pt x="48761" y="289540"/>
                  </a:lnTo>
                  <a:cubicBezTo>
                    <a:pt x="48761" y="288671"/>
                    <a:pt x="49157" y="287802"/>
                    <a:pt x="49870" y="287091"/>
                  </a:cubicBezTo>
                  <a:cubicBezTo>
                    <a:pt x="50503" y="286459"/>
                    <a:pt x="51454" y="286143"/>
                    <a:pt x="52325" y="286143"/>
                  </a:cubicBezTo>
                  <a:close/>
                  <a:moveTo>
                    <a:pt x="89318" y="180955"/>
                  </a:moveTo>
                  <a:cubicBezTo>
                    <a:pt x="90269" y="180718"/>
                    <a:pt x="91298" y="180955"/>
                    <a:pt x="92170" y="181667"/>
                  </a:cubicBezTo>
                  <a:cubicBezTo>
                    <a:pt x="92962" y="182300"/>
                    <a:pt x="93358" y="183249"/>
                    <a:pt x="93358" y="184277"/>
                  </a:cubicBezTo>
                  <a:lnTo>
                    <a:pt x="93358" y="264151"/>
                  </a:lnTo>
                  <a:cubicBezTo>
                    <a:pt x="93358" y="266049"/>
                    <a:pt x="91932" y="267552"/>
                    <a:pt x="90031" y="267631"/>
                  </a:cubicBezTo>
                  <a:lnTo>
                    <a:pt x="52326" y="268501"/>
                  </a:lnTo>
                  <a:lnTo>
                    <a:pt x="52246" y="268501"/>
                  </a:lnTo>
                  <a:cubicBezTo>
                    <a:pt x="51375" y="268501"/>
                    <a:pt x="50504" y="268185"/>
                    <a:pt x="49791" y="267552"/>
                  </a:cubicBezTo>
                  <a:cubicBezTo>
                    <a:pt x="49157" y="266919"/>
                    <a:pt x="48761" y="265970"/>
                    <a:pt x="48761" y="265100"/>
                  </a:cubicBezTo>
                  <a:lnTo>
                    <a:pt x="48761" y="191553"/>
                  </a:lnTo>
                  <a:cubicBezTo>
                    <a:pt x="48761" y="189892"/>
                    <a:pt x="49949" y="188468"/>
                    <a:pt x="51533" y="188152"/>
                  </a:cubicBezTo>
                  <a:close/>
                  <a:moveTo>
                    <a:pt x="525496" y="173115"/>
                  </a:moveTo>
                  <a:cubicBezTo>
                    <a:pt x="524467" y="172878"/>
                    <a:pt x="523438" y="173115"/>
                    <a:pt x="522567" y="173748"/>
                  </a:cubicBezTo>
                  <a:cubicBezTo>
                    <a:pt x="521696" y="174459"/>
                    <a:pt x="521221" y="175408"/>
                    <a:pt x="521221" y="176514"/>
                  </a:cubicBezTo>
                  <a:lnTo>
                    <a:pt x="521221" y="262361"/>
                  </a:lnTo>
                  <a:cubicBezTo>
                    <a:pt x="521221" y="264179"/>
                    <a:pt x="522725" y="265760"/>
                    <a:pt x="524546" y="265760"/>
                  </a:cubicBezTo>
                  <a:lnTo>
                    <a:pt x="559067" y="266945"/>
                  </a:lnTo>
                  <a:lnTo>
                    <a:pt x="559226" y="266945"/>
                  </a:lnTo>
                  <a:cubicBezTo>
                    <a:pt x="560097" y="266945"/>
                    <a:pt x="560968" y="266550"/>
                    <a:pt x="561601" y="265997"/>
                  </a:cubicBezTo>
                  <a:cubicBezTo>
                    <a:pt x="562234" y="265365"/>
                    <a:pt x="562630" y="264416"/>
                    <a:pt x="562630" y="263467"/>
                  </a:cubicBezTo>
                  <a:lnTo>
                    <a:pt x="562630" y="184973"/>
                  </a:lnTo>
                  <a:cubicBezTo>
                    <a:pt x="562630" y="183392"/>
                    <a:pt x="561601" y="181969"/>
                    <a:pt x="560017" y="181653"/>
                  </a:cubicBezTo>
                  <a:close/>
                  <a:moveTo>
                    <a:pt x="168979" y="165634"/>
                  </a:moveTo>
                  <a:cubicBezTo>
                    <a:pt x="170008" y="165476"/>
                    <a:pt x="171038" y="165713"/>
                    <a:pt x="171830" y="166346"/>
                  </a:cubicBezTo>
                  <a:cubicBezTo>
                    <a:pt x="172622" y="167058"/>
                    <a:pt x="173097" y="168007"/>
                    <a:pt x="173097" y="169035"/>
                  </a:cubicBezTo>
                  <a:lnTo>
                    <a:pt x="173097" y="262283"/>
                  </a:lnTo>
                  <a:cubicBezTo>
                    <a:pt x="173097" y="264102"/>
                    <a:pt x="171592" y="265684"/>
                    <a:pt x="169692" y="265684"/>
                  </a:cubicBezTo>
                  <a:lnTo>
                    <a:pt x="119009" y="266949"/>
                  </a:lnTo>
                  <a:lnTo>
                    <a:pt x="118929" y="266949"/>
                  </a:lnTo>
                  <a:cubicBezTo>
                    <a:pt x="118058" y="266949"/>
                    <a:pt x="117187" y="266554"/>
                    <a:pt x="116474" y="265921"/>
                  </a:cubicBezTo>
                  <a:cubicBezTo>
                    <a:pt x="115841" y="265288"/>
                    <a:pt x="115445" y="264418"/>
                    <a:pt x="115445" y="263469"/>
                  </a:cubicBezTo>
                  <a:lnTo>
                    <a:pt x="115445" y="178763"/>
                  </a:lnTo>
                  <a:cubicBezTo>
                    <a:pt x="115445" y="177102"/>
                    <a:pt x="116633" y="175679"/>
                    <a:pt x="118296" y="175362"/>
                  </a:cubicBezTo>
                  <a:close/>
                  <a:moveTo>
                    <a:pt x="412907" y="145528"/>
                  </a:moveTo>
                  <a:cubicBezTo>
                    <a:pt x="411878" y="145290"/>
                    <a:pt x="410769" y="145528"/>
                    <a:pt x="409977" y="146160"/>
                  </a:cubicBezTo>
                  <a:cubicBezTo>
                    <a:pt x="409106" y="146792"/>
                    <a:pt x="408631" y="147820"/>
                    <a:pt x="408631" y="148848"/>
                  </a:cubicBezTo>
                  <a:lnTo>
                    <a:pt x="408631" y="259673"/>
                  </a:lnTo>
                  <a:cubicBezTo>
                    <a:pt x="408631" y="261570"/>
                    <a:pt x="410136" y="263072"/>
                    <a:pt x="411957" y="263151"/>
                  </a:cubicBezTo>
                  <a:lnTo>
                    <a:pt x="467143" y="264890"/>
                  </a:lnTo>
                  <a:lnTo>
                    <a:pt x="467222" y="264890"/>
                  </a:lnTo>
                  <a:cubicBezTo>
                    <a:pt x="468093" y="264890"/>
                    <a:pt x="468964" y="264495"/>
                    <a:pt x="469598" y="263863"/>
                  </a:cubicBezTo>
                  <a:cubicBezTo>
                    <a:pt x="470310" y="263230"/>
                    <a:pt x="470706" y="262361"/>
                    <a:pt x="470706" y="261412"/>
                  </a:cubicBezTo>
                  <a:lnTo>
                    <a:pt x="470706" y="162365"/>
                  </a:lnTo>
                  <a:cubicBezTo>
                    <a:pt x="470706" y="160784"/>
                    <a:pt x="469598" y="159440"/>
                    <a:pt x="468014" y="159045"/>
                  </a:cubicBezTo>
                  <a:close/>
                  <a:moveTo>
                    <a:pt x="280683" y="144253"/>
                  </a:moveTo>
                  <a:cubicBezTo>
                    <a:pt x="281712" y="144095"/>
                    <a:pt x="282742" y="144332"/>
                    <a:pt x="283535" y="144964"/>
                  </a:cubicBezTo>
                  <a:cubicBezTo>
                    <a:pt x="284327" y="145676"/>
                    <a:pt x="284802" y="146624"/>
                    <a:pt x="284802" y="147651"/>
                  </a:cubicBezTo>
                  <a:lnTo>
                    <a:pt x="284802" y="259554"/>
                  </a:lnTo>
                  <a:cubicBezTo>
                    <a:pt x="284802" y="261372"/>
                    <a:pt x="283297" y="262952"/>
                    <a:pt x="281396" y="262952"/>
                  </a:cubicBezTo>
                  <a:lnTo>
                    <a:pt x="209545" y="264691"/>
                  </a:lnTo>
                  <a:lnTo>
                    <a:pt x="209466" y="264691"/>
                  </a:lnTo>
                  <a:cubicBezTo>
                    <a:pt x="208594" y="264691"/>
                    <a:pt x="207723" y="264375"/>
                    <a:pt x="207010" y="263743"/>
                  </a:cubicBezTo>
                  <a:cubicBezTo>
                    <a:pt x="206376" y="263110"/>
                    <a:pt x="205980" y="262162"/>
                    <a:pt x="205980" y="261293"/>
                  </a:cubicBezTo>
                  <a:lnTo>
                    <a:pt x="205980" y="161402"/>
                  </a:lnTo>
                  <a:cubicBezTo>
                    <a:pt x="205980" y="159742"/>
                    <a:pt x="207168" y="158320"/>
                    <a:pt x="208832" y="158004"/>
                  </a:cubicBezTo>
                  <a:close/>
                  <a:moveTo>
                    <a:pt x="341648" y="106004"/>
                  </a:moveTo>
                  <a:lnTo>
                    <a:pt x="40776" y="180546"/>
                  </a:lnTo>
                  <a:lnTo>
                    <a:pt x="40618" y="421326"/>
                  </a:lnTo>
                  <a:lnTo>
                    <a:pt x="115440" y="448835"/>
                  </a:lnTo>
                  <a:lnTo>
                    <a:pt x="115440" y="291688"/>
                  </a:lnTo>
                  <a:cubicBezTo>
                    <a:pt x="115440" y="290818"/>
                    <a:pt x="115836" y="289869"/>
                    <a:pt x="116548" y="289237"/>
                  </a:cubicBezTo>
                  <a:cubicBezTo>
                    <a:pt x="117182" y="288605"/>
                    <a:pt x="118053" y="288288"/>
                    <a:pt x="119003" y="288288"/>
                  </a:cubicBezTo>
                  <a:lnTo>
                    <a:pt x="169755" y="289869"/>
                  </a:lnTo>
                  <a:cubicBezTo>
                    <a:pt x="171576" y="289948"/>
                    <a:pt x="173080" y="291450"/>
                    <a:pt x="173080" y="293348"/>
                  </a:cubicBezTo>
                  <a:lnTo>
                    <a:pt x="173080" y="469941"/>
                  </a:lnTo>
                  <a:lnTo>
                    <a:pt x="341648" y="531915"/>
                  </a:lnTo>
                  <a:close/>
                  <a:moveTo>
                    <a:pt x="352020" y="0"/>
                  </a:moveTo>
                  <a:cubicBezTo>
                    <a:pt x="353524" y="0"/>
                    <a:pt x="355029" y="395"/>
                    <a:pt x="356296" y="949"/>
                  </a:cubicBezTo>
                  <a:cubicBezTo>
                    <a:pt x="356296" y="949"/>
                    <a:pt x="601348" y="113671"/>
                    <a:pt x="601348" y="113671"/>
                  </a:cubicBezTo>
                  <a:cubicBezTo>
                    <a:pt x="604990" y="115410"/>
                    <a:pt x="607286" y="119047"/>
                    <a:pt x="607286" y="123078"/>
                  </a:cubicBezTo>
                  <a:lnTo>
                    <a:pt x="607286" y="170507"/>
                  </a:lnTo>
                  <a:cubicBezTo>
                    <a:pt x="607286" y="173827"/>
                    <a:pt x="605702" y="176910"/>
                    <a:pt x="603090" y="178886"/>
                  </a:cubicBezTo>
                  <a:cubicBezTo>
                    <a:pt x="601269" y="180151"/>
                    <a:pt x="599131" y="180862"/>
                    <a:pt x="596993" y="180862"/>
                  </a:cubicBezTo>
                  <a:cubicBezTo>
                    <a:pt x="595885" y="180862"/>
                    <a:pt x="594855" y="180704"/>
                    <a:pt x="593826" y="180309"/>
                  </a:cubicBezTo>
                  <a:lnTo>
                    <a:pt x="589471" y="178965"/>
                  </a:lnTo>
                  <a:lnTo>
                    <a:pt x="589471" y="439982"/>
                  </a:lnTo>
                  <a:cubicBezTo>
                    <a:pt x="589471" y="443934"/>
                    <a:pt x="587096" y="447570"/>
                    <a:pt x="583533" y="449309"/>
                  </a:cubicBezTo>
                  <a:lnTo>
                    <a:pt x="356375" y="556024"/>
                  </a:lnTo>
                  <a:cubicBezTo>
                    <a:pt x="355029" y="556578"/>
                    <a:pt x="353604" y="556973"/>
                    <a:pt x="352020" y="556973"/>
                  </a:cubicBezTo>
                  <a:cubicBezTo>
                    <a:pt x="350753" y="556973"/>
                    <a:pt x="349566" y="556736"/>
                    <a:pt x="348457" y="556341"/>
                  </a:cubicBezTo>
                  <a:lnTo>
                    <a:pt x="26762" y="438243"/>
                  </a:lnTo>
                  <a:cubicBezTo>
                    <a:pt x="22645" y="436741"/>
                    <a:pt x="19953" y="432867"/>
                    <a:pt x="19953" y="428520"/>
                  </a:cubicBezTo>
                  <a:lnTo>
                    <a:pt x="20111" y="185684"/>
                  </a:lnTo>
                  <a:lnTo>
                    <a:pt x="12827" y="187502"/>
                  </a:lnTo>
                  <a:cubicBezTo>
                    <a:pt x="11956" y="187739"/>
                    <a:pt x="11164" y="187818"/>
                    <a:pt x="10293" y="187818"/>
                  </a:cubicBezTo>
                  <a:cubicBezTo>
                    <a:pt x="8076" y="187818"/>
                    <a:pt x="5780" y="187028"/>
                    <a:pt x="3959" y="185605"/>
                  </a:cubicBezTo>
                  <a:cubicBezTo>
                    <a:pt x="1425" y="183629"/>
                    <a:pt x="0" y="180625"/>
                    <a:pt x="0" y="177463"/>
                  </a:cubicBezTo>
                  <a:lnTo>
                    <a:pt x="79" y="133117"/>
                  </a:lnTo>
                  <a:cubicBezTo>
                    <a:pt x="79" y="128769"/>
                    <a:pt x="2850" y="124896"/>
                    <a:pt x="6888" y="123394"/>
                  </a:cubicBezTo>
                  <a:cubicBezTo>
                    <a:pt x="6888" y="123394"/>
                    <a:pt x="348536" y="632"/>
                    <a:pt x="348536" y="632"/>
                  </a:cubicBezTo>
                  <a:cubicBezTo>
                    <a:pt x="349645" y="237"/>
                    <a:pt x="350832" y="0"/>
                    <a:pt x="352020" y="0"/>
                  </a:cubicBezTo>
                  <a:close/>
                </a:path>
              </a:pathLst>
            </a:custGeom>
            <a:solidFill>
              <a:schemeClr val="accent2"/>
            </a:solidFill>
            <a:ln>
              <a:noFill/>
            </a:ln>
          </p:spPr>
          <p:txBody>
            <a:bodyPr/>
            <a:lstStyle/>
            <a:p/>
          </p:txBody>
        </p:sp>
      </p:grpSp>
      <p:sp>
        <p:nvSpPr>
          <p:cNvPr id="8" name="文本框 7"/>
          <p:cNvSpPr txBox="1"/>
          <p:nvPr/>
        </p:nvSpPr>
        <p:spPr>
          <a:xfrm>
            <a:off x="213995" y="3073400"/>
            <a:ext cx="11679555" cy="3322955"/>
          </a:xfrm>
          <a:prstGeom prst="rect">
            <a:avLst/>
          </a:prstGeom>
          <a:noFill/>
          <a:extLst>
            <a:ext uri="{909E8E84-426E-40DD-AFC4-6F175D3DCCD1}">
              <a14:hiddenFill xmlns:a14="http://schemas.microsoft.com/office/drawing/2010/main">
                <a:solidFill>
                  <a:schemeClr val="accent5">
                    <a:lumMod val="20000"/>
                    <a:lumOff val="80000"/>
                  </a:schemeClr>
                </a:solidFill>
              </a14:hiddenFill>
            </a:ext>
          </a:extLst>
        </p:spPr>
        <p:txBody>
          <a:bodyPr wrap="square" rtlCol="0" anchor="t">
            <a:spAutoFit/>
          </a:bodyPr>
          <a:lstStyle/>
          <a:p>
            <a:pPr algn="l" fontAlgn="auto">
              <a:lnSpc>
                <a:spcPct val="125000"/>
              </a:lnSpc>
              <a:buClrTx/>
              <a:buSzTx/>
              <a:buFontTx/>
            </a:pPr>
            <a:r>
              <a:rPr lang="en-US" altLang="zh-CN" sz="2800" b="1">
                <a:solidFill>
                  <a:schemeClr val="tx1">
                    <a:lumMod val="75000"/>
                    <a:lumOff val="25000"/>
                  </a:schemeClr>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rPr>
              <a:t>    </a:t>
            </a:r>
            <a:r>
              <a:rPr lang="en-US" altLang="zh-CN" sz="2800" spc="-1" smtClean="0">
                <a:solidFill>
                  <a:srgbClr val="000000"/>
                </a:solidFill>
                <a:latin typeface="楷体" panose="02010609060101010101" charset="-122"/>
                <a:ea typeface="楷体" panose="02010609060101010101" charset="-122"/>
              </a:rPr>
              <a:t>试题在价值立意、价值导向首先强调了考生对国家、民族、中国共产党的认同，弘扬“中华优秀传统文化”“革命文化”与“社会主义先进文化”，坚定“ 四个自信”，做到“两个维护”。</a:t>
            </a:r>
            <a:r>
              <a:rPr lang="en-US" altLang="zh-CN" sz="2800" spc="-1" smtClean="0">
                <a:solidFill>
                  <a:srgbClr val="C00000"/>
                </a:solidFill>
                <a:latin typeface="楷体" panose="02010609060101010101" charset="-122"/>
                <a:ea typeface="楷体" panose="02010609060101010101" charset="-122"/>
              </a:rPr>
              <a:t>典型试题</a:t>
            </a:r>
            <a:r>
              <a:rPr lang="zh-CN" altLang="en-US" sz="2800" spc="-1" smtClean="0">
                <a:solidFill>
                  <a:srgbClr val="C00000"/>
                </a:solidFill>
                <a:latin typeface="楷体" panose="02010609060101010101" charset="-122"/>
                <a:ea typeface="楷体" panose="02010609060101010101" charset="-122"/>
              </a:rPr>
              <a:t>为：</a:t>
            </a:r>
            <a:r>
              <a:rPr lang="en-US" altLang="zh-CN" sz="2800" spc="-1" smtClean="0">
                <a:solidFill>
                  <a:srgbClr val="C00000"/>
                </a:solidFill>
                <a:latin typeface="楷体" panose="02010609060101010101" charset="-122"/>
                <a:ea typeface="楷体" panose="02010609060101010101" charset="-122"/>
              </a:rPr>
              <a:t>第2题</a:t>
            </a:r>
            <a:r>
              <a:rPr lang="zh-CN" altLang="en-US" sz="2800" spc="-1" smtClean="0">
                <a:solidFill>
                  <a:srgbClr val="C00000"/>
                </a:solidFill>
                <a:latin typeface="楷体" panose="02010609060101010101" charset="-122"/>
                <a:ea typeface="楷体" panose="02010609060101010101" charset="-122"/>
              </a:rPr>
              <a:t>国家治理，第</a:t>
            </a:r>
            <a:r>
              <a:rPr lang="en-US" altLang="zh-CN" sz="2800" spc="-1" smtClean="0">
                <a:solidFill>
                  <a:srgbClr val="C00000"/>
                </a:solidFill>
                <a:latin typeface="楷体" panose="02010609060101010101" charset="-122"/>
                <a:ea typeface="楷体" panose="02010609060101010101" charset="-122"/>
              </a:rPr>
              <a:t>3</a:t>
            </a:r>
            <a:r>
              <a:rPr lang="zh-CN" altLang="en-US" sz="2800" spc="-1" smtClean="0">
                <a:solidFill>
                  <a:srgbClr val="C00000"/>
                </a:solidFill>
                <a:latin typeface="楷体" panose="02010609060101010101" charset="-122"/>
                <a:ea typeface="楷体" panose="02010609060101010101" charset="-122"/>
              </a:rPr>
              <a:t>、</a:t>
            </a:r>
            <a:r>
              <a:rPr lang="en-US" altLang="zh-CN" sz="2800" spc="-1" smtClean="0">
                <a:solidFill>
                  <a:srgbClr val="C00000"/>
                </a:solidFill>
                <a:latin typeface="楷体" panose="02010609060101010101" charset="-122"/>
                <a:ea typeface="楷体" panose="02010609060101010101" charset="-122"/>
              </a:rPr>
              <a:t>6</a:t>
            </a:r>
            <a:r>
              <a:rPr lang="zh-CN" altLang="en-US" sz="2800" spc="-1" smtClean="0">
                <a:solidFill>
                  <a:srgbClr val="C00000"/>
                </a:solidFill>
                <a:latin typeface="楷体" panose="02010609060101010101" charset="-122"/>
                <a:ea typeface="楷体" panose="02010609060101010101" charset="-122"/>
              </a:rPr>
              <a:t>题国家统一，第</a:t>
            </a:r>
            <a:r>
              <a:rPr lang="en-US" altLang="zh-CN" sz="2800" spc="-1" smtClean="0">
                <a:solidFill>
                  <a:srgbClr val="C00000"/>
                </a:solidFill>
                <a:latin typeface="楷体" panose="02010609060101010101" charset="-122"/>
                <a:ea typeface="楷体" panose="02010609060101010101" charset="-122"/>
              </a:rPr>
              <a:t>4</a:t>
            </a:r>
            <a:r>
              <a:rPr lang="zh-CN" altLang="en-US" sz="2800" spc="-1" smtClean="0">
                <a:solidFill>
                  <a:srgbClr val="C00000"/>
                </a:solidFill>
                <a:latin typeface="楷体" panose="02010609060101010101" charset="-122"/>
                <a:ea typeface="楷体" panose="02010609060101010101" charset="-122"/>
              </a:rPr>
              <a:t>题以民为本，第</a:t>
            </a:r>
            <a:r>
              <a:rPr lang="en-US" altLang="zh-CN" sz="2800" spc="-1" smtClean="0">
                <a:solidFill>
                  <a:srgbClr val="C00000"/>
                </a:solidFill>
                <a:latin typeface="楷体" panose="02010609060101010101" charset="-122"/>
                <a:ea typeface="楷体" panose="02010609060101010101" charset="-122"/>
              </a:rPr>
              <a:t>14</a:t>
            </a:r>
            <a:r>
              <a:rPr lang="zh-CN" altLang="en-US" sz="2800" spc="-1" smtClean="0">
                <a:solidFill>
                  <a:srgbClr val="C00000"/>
                </a:solidFill>
                <a:latin typeface="楷体" panose="02010609060101010101" charset="-122"/>
                <a:ea typeface="楷体" panose="02010609060101010101" charset="-122"/>
              </a:rPr>
              <a:t>、</a:t>
            </a:r>
            <a:r>
              <a:rPr lang="en-US" altLang="zh-CN" sz="2800" spc="-1" smtClean="0">
                <a:solidFill>
                  <a:srgbClr val="C00000"/>
                </a:solidFill>
                <a:latin typeface="楷体" panose="02010609060101010101" charset="-122"/>
                <a:ea typeface="楷体" panose="02010609060101010101" charset="-122"/>
              </a:rPr>
              <a:t>15</a:t>
            </a:r>
            <a:r>
              <a:rPr lang="zh-CN" altLang="en-US" sz="2800" spc="-1" smtClean="0">
                <a:solidFill>
                  <a:srgbClr val="C00000"/>
                </a:solidFill>
                <a:latin typeface="楷体" panose="02010609060101010101" charset="-122"/>
                <a:ea typeface="楷体" panose="02010609060101010101" charset="-122"/>
              </a:rPr>
              <a:t>题道路自信，第</a:t>
            </a:r>
            <a:r>
              <a:rPr lang="en-US" altLang="zh-CN" sz="2800" spc="-1" smtClean="0">
                <a:solidFill>
                  <a:srgbClr val="C00000"/>
                </a:solidFill>
                <a:latin typeface="楷体" panose="02010609060101010101" charset="-122"/>
                <a:ea typeface="楷体" panose="02010609060101010101" charset="-122"/>
              </a:rPr>
              <a:t>26</a:t>
            </a:r>
            <a:r>
              <a:rPr lang="zh-CN" altLang="en-US" sz="2800" spc="-1" smtClean="0">
                <a:solidFill>
                  <a:srgbClr val="C00000"/>
                </a:solidFill>
                <a:latin typeface="楷体" panose="02010609060101010101" charset="-122"/>
                <a:ea typeface="楷体" panose="02010609060101010101" charset="-122"/>
              </a:rPr>
              <a:t>题中国共产党领导的中国式现代化道路典型事件与音乐艺术相结合。</a:t>
            </a:r>
            <a:r>
              <a:rPr lang="en-US" altLang="zh-CN" sz="2800" spc="-1" smtClean="0">
                <a:solidFill>
                  <a:srgbClr val="000000"/>
                </a:solidFill>
                <a:latin typeface="楷体" panose="02010609060101010101" charset="-122"/>
                <a:ea typeface="楷体" panose="02010609060101010101" charset="-122"/>
              </a:rPr>
              <a:t>通过试题的导向，利于学生树立正确的价值观。</a:t>
            </a:r>
            <a:endParaRPr lang="en-US" altLang="zh-CN" sz="2800" spc="-1" smtClean="0">
              <a:solidFill>
                <a:srgbClr val="000000"/>
              </a:solidFill>
              <a:latin typeface="楷体" panose="02010609060101010101" charset="-122"/>
              <a:ea typeface="楷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63" presetClass="path" presetSubtype="0" accel="50000" decel="50000" fill="hold" nodeType="withEffect">
                                  <p:stCondLst>
                                    <p:cond delay="0"/>
                                  </p:stCondLst>
                                  <p:childTnLst>
                                    <p:animMotion origin="layout" path="M -4.58333E-06 -1.48148E-06 L 0.13998 -1.48148E-06" pathEditMode="relative" rAng="0" ptsTypes="AA">
                                      <p:cBhvr>
                                        <p:cTn id="9" dur="1500" spd="-100000" fill="hold"/>
                                        <p:tgtEl>
                                          <p:spTgt spid="47"/>
                                        </p:tgtEl>
                                        <p:attrNameLst>
                                          <p:attrName>ppt_x</p:attrName>
                                          <p:attrName>ppt_y</p:attrName>
                                        </p:attrNameLst>
                                      </p:cBhvr>
                                      <p:rCtr x="6992" y="0"/>
                                    </p:animMotion>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000" fill="hold">
                                          <p:stCondLst>
                                            <p:cond delay="0"/>
                                          </p:stCondLst>
                                        </p:cTn>
                                        <p:tgtEl>
                                          <p:spTgt spid="8"/>
                                        </p:tgtEl>
                                        <p:attrNameLst>
                                          <p:attrName>style.visibility</p:attrName>
                                        </p:attrNameLst>
                                      </p:cBhvr>
                                      <p:to>
                                        <p:strVal val="visible"/>
                                      </p:to>
                                    </p:set>
                                    <p:animEffect transition="in" filter="wipe(left)">
                                      <p:cBhvr>
                                        <p:cTn id="1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99711" y="138082"/>
            <a:ext cx="2561491" cy="598409"/>
            <a:chOff x="355954" y="154411"/>
            <a:chExt cx="2561491" cy="598409"/>
          </a:xfrm>
        </p:grpSpPr>
        <p:grpSp>
          <p:nvGrpSpPr>
            <p:cNvPr id="3" name="组合 2"/>
            <p:cNvGrpSpPr/>
            <p:nvPr/>
          </p:nvGrpSpPr>
          <p:grpSpPr>
            <a:xfrm>
              <a:off x="355954" y="167441"/>
              <a:ext cx="2561491" cy="585379"/>
              <a:chOff x="210812" y="283556"/>
              <a:chExt cx="2561491" cy="585379"/>
            </a:xfrm>
          </p:grpSpPr>
          <p:sp>
            <p:nvSpPr>
              <p:cNvPr id="5" name="文本框 4"/>
              <p:cNvSpPr txBox="1"/>
              <p:nvPr/>
            </p:nvSpPr>
            <p:spPr>
              <a:xfrm>
                <a:off x="963823" y="285370"/>
                <a:ext cx="1808480" cy="583565"/>
              </a:xfrm>
              <a:prstGeom prst="rect">
                <a:avLst/>
              </a:prstGeom>
              <a:noFill/>
            </p:spPr>
            <p:txBody>
              <a:bodyPr wrap="none" rtlCol="0">
                <a:spAutoFit/>
              </a:bodyPr>
              <a:lstStyle/>
              <a:p>
                <a:r>
                  <a:rPr lang="zh-CN" altLang="en-US" sz="3200">
                    <a:solidFill>
                      <a:schemeClr val="bg1"/>
                    </a:solidFill>
                    <a:latin typeface="+mn-ea"/>
                  </a:rPr>
                  <a:t>命题方向</a:t>
                </a:r>
                <a:endParaRPr lang="zh-CN" altLang="en-US" sz="3200">
                  <a:solidFill>
                    <a:schemeClr val="bg1"/>
                  </a:solidFill>
                  <a:latin typeface="+mn-ea"/>
                </a:endParaRPr>
              </a:p>
            </p:txBody>
          </p:sp>
          <p:sp>
            <p:nvSpPr>
              <p:cNvPr id="6" name="文本框 5"/>
              <p:cNvSpPr txBox="1"/>
              <p:nvPr/>
            </p:nvSpPr>
            <p:spPr>
              <a:xfrm>
                <a:off x="210812" y="283556"/>
                <a:ext cx="639919" cy="584775"/>
              </a:xfrm>
              <a:prstGeom prst="rect">
                <a:avLst/>
              </a:prstGeom>
              <a:noFill/>
            </p:spPr>
            <p:txBody>
              <a:bodyPr wrap="none" rtlCol="0">
                <a:spAutoFit/>
              </a:bodyPr>
              <a:lstStyle/>
              <a:p>
                <a:r>
                  <a:rPr lang="en-US" altLang="zh-CN" sz="3200">
                    <a:solidFill>
                      <a:schemeClr val="bg1"/>
                    </a:solidFill>
                  </a:rPr>
                  <a:t>02</a:t>
                </a:r>
                <a:endParaRPr lang="zh-CN" altLang="en-US" sz="3200">
                  <a:solidFill>
                    <a:schemeClr val="bg1"/>
                  </a:solidFill>
                </a:endParaRPr>
              </a:p>
            </p:txBody>
          </p:sp>
        </p:grpSp>
        <p:sp>
          <p:nvSpPr>
            <p:cNvPr id="4" name="椭圆 3"/>
            <p:cNvSpPr/>
            <p:nvPr/>
          </p:nvSpPr>
          <p:spPr>
            <a:xfrm>
              <a:off x="368576" y="154411"/>
              <a:ext cx="596512" cy="59650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grpSp>
        <p:nvGrpSpPr>
          <p:cNvPr id="46" name="组合 45"/>
          <p:cNvGrpSpPr/>
          <p:nvPr/>
        </p:nvGrpSpPr>
        <p:grpSpPr>
          <a:xfrm>
            <a:off x="1515757" y="1101667"/>
            <a:ext cx="6841222" cy="1926904"/>
            <a:chOff x="1515757" y="1835727"/>
            <a:chExt cx="6841222" cy="1926904"/>
          </a:xfrm>
        </p:grpSpPr>
        <p:grpSp>
          <p:nvGrpSpPr>
            <p:cNvPr id="33" name="组合 32"/>
            <p:cNvGrpSpPr/>
            <p:nvPr/>
          </p:nvGrpSpPr>
          <p:grpSpPr>
            <a:xfrm>
              <a:off x="1515757" y="1835727"/>
              <a:ext cx="6841222" cy="1926904"/>
              <a:chOff x="915204" y="1892877"/>
              <a:chExt cx="6841222" cy="1926904"/>
            </a:xfrm>
          </p:grpSpPr>
          <p:sp>
            <p:nvSpPr>
              <p:cNvPr id="31" name="任意多边形: 形状 30"/>
              <p:cNvSpPr/>
              <p:nvPr/>
            </p:nvSpPr>
            <p:spPr>
              <a:xfrm>
                <a:off x="915204" y="1892877"/>
                <a:ext cx="6088269" cy="1926904"/>
              </a:xfrm>
              <a:custGeom>
                <a:avLst/>
                <a:gdLst>
                  <a:gd name="connsiteX0" fmla="*/ 321157 w 6088269"/>
                  <a:gd name="connsiteY0" fmla="*/ 0 h 1926904"/>
                  <a:gd name="connsiteX1" fmla="*/ 5767112 w 6088269"/>
                  <a:gd name="connsiteY1" fmla="*/ 0 h 1926904"/>
                  <a:gd name="connsiteX2" fmla="*/ 6088269 w 6088269"/>
                  <a:gd name="connsiteY2" fmla="*/ 321157 h 1926904"/>
                  <a:gd name="connsiteX3" fmla="*/ 6088269 w 6088269"/>
                  <a:gd name="connsiteY3" fmla="*/ 323203 h 1926904"/>
                  <a:gd name="connsiteX4" fmla="*/ 6023695 w 6088269"/>
                  <a:gd name="connsiteY4" fmla="*/ 343248 h 1926904"/>
                  <a:gd name="connsiteX5" fmla="*/ 5612596 w 6088269"/>
                  <a:gd name="connsiteY5" fmla="*/ 963452 h 1926904"/>
                  <a:gd name="connsiteX6" fmla="*/ 6023695 w 6088269"/>
                  <a:gd name="connsiteY6" fmla="*/ 1583656 h 1926904"/>
                  <a:gd name="connsiteX7" fmla="*/ 6088269 w 6088269"/>
                  <a:gd name="connsiteY7" fmla="*/ 1603701 h 1926904"/>
                  <a:gd name="connsiteX8" fmla="*/ 6088269 w 6088269"/>
                  <a:gd name="connsiteY8" fmla="*/ 1605747 h 1926904"/>
                  <a:gd name="connsiteX9" fmla="*/ 5767112 w 6088269"/>
                  <a:gd name="connsiteY9" fmla="*/ 1926904 h 1926904"/>
                  <a:gd name="connsiteX10" fmla="*/ 321157 w 6088269"/>
                  <a:gd name="connsiteY10" fmla="*/ 1926904 h 1926904"/>
                  <a:gd name="connsiteX11" fmla="*/ 0 w 6088269"/>
                  <a:gd name="connsiteY11" fmla="*/ 1605747 h 1926904"/>
                  <a:gd name="connsiteX12" fmla="*/ 0 w 6088269"/>
                  <a:gd name="connsiteY12" fmla="*/ 321157 h 1926904"/>
                  <a:gd name="connsiteX13" fmla="*/ 321157 w 6088269"/>
                  <a:gd name="connsiteY13" fmla="*/ 0 h 1926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88269" h="1926904">
                    <a:moveTo>
                      <a:pt x="321157" y="0"/>
                    </a:moveTo>
                    <a:lnTo>
                      <a:pt x="5767112" y="0"/>
                    </a:lnTo>
                    <a:cubicBezTo>
                      <a:pt x="5944482" y="0"/>
                      <a:pt x="6088269" y="143787"/>
                      <a:pt x="6088269" y="321157"/>
                    </a:cubicBezTo>
                    <a:lnTo>
                      <a:pt x="6088269" y="323203"/>
                    </a:lnTo>
                    <a:lnTo>
                      <a:pt x="6023695" y="343248"/>
                    </a:lnTo>
                    <a:cubicBezTo>
                      <a:pt x="5782110" y="445430"/>
                      <a:pt x="5612596" y="684645"/>
                      <a:pt x="5612596" y="963452"/>
                    </a:cubicBezTo>
                    <a:cubicBezTo>
                      <a:pt x="5612596" y="1242259"/>
                      <a:pt x="5782110" y="1481475"/>
                      <a:pt x="6023695" y="1583656"/>
                    </a:cubicBezTo>
                    <a:lnTo>
                      <a:pt x="6088269" y="1603701"/>
                    </a:lnTo>
                    <a:lnTo>
                      <a:pt x="6088269" y="1605747"/>
                    </a:lnTo>
                    <a:cubicBezTo>
                      <a:pt x="6088269" y="1783117"/>
                      <a:pt x="5944482" y="1926904"/>
                      <a:pt x="5767112" y="1926904"/>
                    </a:cubicBezTo>
                    <a:lnTo>
                      <a:pt x="321157" y="1926904"/>
                    </a:lnTo>
                    <a:cubicBezTo>
                      <a:pt x="143787" y="1926904"/>
                      <a:pt x="0" y="1783117"/>
                      <a:pt x="0" y="1605747"/>
                    </a:cubicBezTo>
                    <a:lnTo>
                      <a:pt x="0" y="321157"/>
                    </a:lnTo>
                    <a:cubicBezTo>
                      <a:pt x="0" y="143787"/>
                      <a:pt x="143787" y="0"/>
                      <a:pt x="321157" y="0"/>
                    </a:cubicBezTo>
                    <a:close/>
                  </a:path>
                </a:pathLst>
              </a:custGeom>
              <a:solidFill>
                <a:schemeClr val="bg1"/>
              </a:solidFill>
              <a:ln w="12700">
                <a:gradFill>
                  <a:gsLst>
                    <a:gs pos="100000">
                      <a:schemeClr val="bg1">
                        <a:lumMod val="85000"/>
                      </a:schemeClr>
                    </a:gs>
                    <a:gs pos="0">
                      <a:schemeClr val="bg1"/>
                    </a:gs>
                  </a:gsLst>
                  <a:lin ang="8100000" scaled="0"/>
                </a:gradFill>
              </a:ln>
              <a:effectLst>
                <a:outerShdw blurRad="2667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400">
                  <a:solidFill>
                    <a:prstClr val="white"/>
                  </a:solidFill>
                  <a:ea typeface="Noto Sans S Chinese Light" panose="020B0300000000000000" pitchFamily="34" charset="-122"/>
                </a:endParaRPr>
              </a:p>
            </p:txBody>
          </p:sp>
          <p:sp>
            <p:nvSpPr>
              <p:cNvPr id="29" name="椭圆 28"/>
              <p:cNvSpPr/>
              <p:nvPr/>
            </p:nvSpPr>
            <p:spPr>
              <a:xfrm>
                <a:off x="6658630" y="2307431"/>
                <a:ext cx="1097796" cy="1097796"/>
              </a:xfrm>
              <a:prstGeom prst="ellipse">
                <a:avLst/>
              </a:prstGeom>
              <a:solidFill>
                <a:srgbClr val="134D92"/>
              </a:solidFill>
              <a:ln w="12700">
                <a:noFill/>
              </a:ln>
              <a:effectLst>
                <a:outerShdw blurRad="2667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400">
                  <a:solidFill>
                    <a:prstClr val="white"/>
                  </a:solidFill>
                  <a:ea typeface="Noto Sans S Chinese Light" panose="020B0300000000000000" pitchFamily="34" charset="-122"/>
                </a:endParaRPr>
              </a:p>
            </p:txBody>
          </p:sp>
        </p:grpSp>
        <p:sp>
          <p:nvSpPr>
            <p:cNvPr id="37" name="文本框 36"/>
            <p:cNvSpPr txBox="1"/>
            <p:nvPr/>
          </p:nvSpPr>
          <p:spPr>
            <a:xfrm>
              <a:off x="7460285" y="2440132"/>
              <a:ext cx="758536" cy="706755"/>
            </a:xfrm>
            <a:prstGeom prst="rect">
              <a:avLst/>
            </a:prstGeom>
            <a:noFill/>
          </p:spPr>
          <p:txBody>
            <a:bodyPr wrap="square" rtlCol="0">
              <a:spAutoFit/>
            </a:bodyPr>
            <a:lstStyle/>
            <a:p>
              <a:pPr algn="ctr"/>
              <a:r>
                <a:rPr lang="zh-CN" altLang="en-US" sz="2000" b="1">
                  <a:solidFill>
                    <a:schemeClr val="bg1"/>
                  </a:solidFill>
                  <a:effectLst>
                    <a:outerShdw blurRad="38100" dist="38100" dir="2700000" algn="tl">
                      <a:srgbClr val="000000">
                        <a:alpha val="43137"/>
                      </a:srgbClr>
                    </a:outerShdw>
                  </a:effectLst>
                  <a:latin typeface="+mj-ea"/>
                  <a:ea typeface="+mj-ea"/>
                </a:rPr>
                <a:t>方向二</a:t>
              </a:r>
              <a:endParaRPr lang="zh-CN" altLang="en-US" sz="2000" b="1">
                <a:solidFill>
                  <a:schemeClr val="bg1"/>
                </a:solidFill>
                <a:effectLst>
                  <a:outerShdw blurRad="38100" dist="38100" dir="2700000" algn="tl">
                    <a:srgbClr val="000000">
                      <a:alpha val="43137"/>
                    </a:srgbClr>
                  </a:outerShdw>
                </a:effectLst>
                <a:latin typeface="+mj-ea"/>
                <a:ea typeface="+mj-ea"/>
              </a:endParaRPr>
            </a:p>
          </p:txBody>
        </p:sp>
        <p:sp>
          <p:nvSpPr>
            <p:cNvPr id="38" name="Shape 967"/>
            <p:cNvSpPr/>
            <p:nvPr/>
          </p:nvSpPr>
          <p:spPr>
            <a:xfrm>
              <a:off x="1515757" y="2431992"/>
              <a:ext cx="5664835" cy="645795"/>
            </a:xfrm>
            <a:prstGeom prst="rect">
              <a:avLst/>
            </a:prstGeom>
            <a:ln w="12700">
              <a:miter lim="400000"/>
            </a:ln>
          </p:spPr>
          <p:txBody>
            <a:bodyPr wrap="square" lIns="0" tIns="0" rIns="0" bIns="0">
              <a:spAutoFit/>
            </a:bodyPr>
            <a:lstStyle/>
            <a:p>
              <a:pPr lvl="0" algn="l" defTabSz="323215">
                <a:lnSpc>
                  <a:spcPct val="150000"/>
                </a:lnSpc>
                <a:spcBef>
                  <a:spcPts val="850"/>
                </a:spcBef>
                <a:buClrTx/>
                <a:buSzTx/>
                <a:buFontTx/>
                <a:defRPr sz="1800"/>
              </a:pPr>
              <a:r>
                <a:rPr lang="zh-CN" altLang="en-US" sz="2800">
                  <a:solidFill>
                    <a:schemeClr val="tx1">
                      <a:lumMod val="95000"/>
                      <a:lumOff val="5000"/>
                    </a:schemeClr>
                  </a:solidFill>
                  <a:effectLst/>
                  <a:latin typeface="微软雅黑" panose="020B0503020204020204" charset="-122"/>
                  <a:cs typeface="+mn-ea"/>
                  <a:sym typeface="微软雅黑" panose="020B0503020204020204" charset="-122"/>
                </a:rPr>
                <a:t>贯彻五育并举，促进学生全面发展；</a:t>
              </a:r>
              <a:endParaRPr lang="zh-CN" altLang="en-US" sz="2800">
                <a:solidFill>
                  <a:schemeClr val="tx1">
                    <a:lumMod val="95000"/>
                    <a:lumOff val="5000"/>
                  </a:schemeClr>
                </a:solidFill>
                <a:effectLst/>
                <a:latin typeface="微软雅黑" panose="020B0503020204020204" charset="-122"/>
                <a:cs typeface="+mn-ea"/>
                <a:sym typeface="微软雅黑" panose="020B0503020204020204" charset="-122"/>
              </a:endParaRPr>
            </a:p>
          </p:txBody>
        </p:sp>
        <p:sp>
          <p:nvSpPr>
            <p:cNvPr id="44" name="desktop-computer-screen-with-magnifying-glass-and-list_30537"/>
            <p:cNvSpPr>
              <a:spLocks noChangeAspect="1"/>
            </p:cNvSpPr>
            <p:nvPr/>
          </p:nvSpPr>
          <p:spPr bwMode="auto">
            <a:xfrm>
              <a:off x="1765538" y="3095625"/>
              <a:ext cx="508198" cy="521007"/>
            </a:xfrm>
            <a:custGeom>
              <a:avLst/>
              <a:gdLst>
                <a:gd name="connsiteX0" fmla="*/ 54024 w 607568"/>
                <a:gd name="connsiteY0" fmla="*/ 450648 h 546529"/>
                <a:gd name="connsiteX1" fmla="*/ 54024 w 607568"/>
                <a:gd name="connsiteY1" fmla="*/ 486637 h 546529"/>
                <a:gd name="connsiteX2" fmla="*/ 241819 w 607568"/>
                <a:gd name="connsiteY2" fmla="*/ 486637 h 546529"/>
                <a:gd name="connsiteX3" fmla="*/ 241819 w 607568"/>
                <a:gd name="connsiteY3" fmla="*/ 450648 h 546529"/>
                <a:gd name="connsiteX4" fmla="*/ 54024 w 607568"/>
                <a:gd name="connsiteY4" fmla="*/ 390756 h 546529"/>
                <a:gd name="connsiteX5" fmla="*/ 54024 w 607568"/>
                <a:gd name="connsiteY5" fmla="*/ 426744 h 546529"/>
                <a:gd name="connsiteX6" fmla="*/ 241819 w 607568"/>
                <a:gd name="connsiteY6" fmla="*/ 426744 h 546529"/>
                <a:gd name="connsiteX7" fmla="*/ 241819 w 607568"/>
                <a:gd name="connsiteY7" fmla="*/ 390756 h 546529"/>
                <a:gd name="connsiteX8" fmla="*/ 54024 w 607568"/>
                <a:gd name="connsiteY8" fmla="*/ 330863 h 546529"/>
                <a:gd name="connsiteX9" fmla="*/ 54024 w 607568"/>
                <a:gd name="connsiteY9" fmla="*/ 366852 h 546529"/>
                <a:gd name="connsiteX10" fmla="*/ 241819 w 607568"/>
                <a:gd name="connsiteY10" fmla="*/ 366852 h 546529"/>
                <a:gd name="connsiteX11" fmla="*/ 241819 w 607568"/>
                <a:gd name="connsiteY11" fmla="*/ 330863 h 546529"/>
                <a:gd name="connsiteX12" fmla="*/ 0 w 607568"/>
                <a:gd name="connsiteY12" fmla="*/ 270971 h 546529"/>
                <a:gd name="connsiteX13" fmla="*/ 340611 w 607568"/>
                <a:gd name="connsiteY13" fmla="*/ 270971 h 546529"/>
                <a:gd name="connsiteX14" fmla="*/ 290948 w 607568"/>
                <a:gd name="connsiteY14" fmla="*/ 356811 h 546529"/>
                <a:gd name="connsiteX15" fmla="*/ 285964 w 607568"/>
                <a:gd name="connsiteY15" fmla="*/ 365519 h 546529"/>
                <a:gd name="connsiteX16" fmla="*/ 286142 w 607568"/>
                <a:gd name="connsiteY16" fmla="*/ 375472 h 546529"/>
                <a:gd name="connsiteX17" fmla="*/ 287566 w 607568"/>
                <a:gd name="connsiteY17" fmla="*/ 452247 h 546529"/>
                <a:gd name="connsiteX18" fmla="*/ 288634 w 607568"/>
                <a:gd name="connsiteY18" fmla="*/ 511962 h 546529"/>
                <a:gd name="connsiteX19" fmla="*/ 340967 w 607568"/>
                <a:gd name="connsiteY19" fmla="*/ 483082 h 546529"/>
                <a:gd name="connsiteX20" fmla="*/ 408342 w 607568"/>
                <a:gd name="connsiteY20" fmla="*/ 445849 h 546529"/>
                <a:gd name="connsiteX21" fmla="*/ 417064 w 607568"/>
                <a:gd name="connsiteY21" fmla="*/ 441051 h 546529"/>
                <a:gd name="connsiteX22" fmla="*/ 422048 w 607568"/>
                <a:gd name="connsiteY22" fmla="*/ 432431 h 546529"/>
                <a:gd name="connsiteX23" fmla="*/ 504999 w 607568"/>
                <a:gd name="connsiteY23" fmla="*/ 288921 h 546529"/>
                <a:gd name="connsiteX24" fmla="*/ 515412 w 607568"/>
                <a:gd name="connsiteY24" fmla="*/ 270971 h 546529"/>
                <a:gd name="connsiteX25" fmla="*/ 606016 w 607568"/>
                <a:gd name="connsiteY25" fmla="*/ 270971 h 546529"/>
                <a:gd name="connsiteX26" fmla="*/ 606016 w 607568"/>
                <a:gd name="connsiteY26" fmla="*/ 546529 h 546529"/>
                <a:gd name="connsiteX27" fmla="*/ 0 w 607568"/>
                <a:gd name="connsiteY27" fmla="*/ 546529 h 546529"/>
                <a:gd name="connsiteX28" fmla="*/ 490871 w 607568"/>
                <a:gd name="connsiteY28" fmla="*/ 82985 h 546529"/>
                <a:gd name="connsiteX29" fmla="*/ 559584 w 607568"/>
                <a:gd name="connsiteY29" fmla="*/ 122621 h 546529"/>
                <a:gd name="connsiteX30" fmla="*/ 473870 w 607568"/>
                <a:gd name="connsiteY30" fmla="*/ 270946 h 546529"/>
                <a:gd name="connsiteX31" fmla="*/ 390915 w 607568"/>
                <a:gd name="connsiteY31" fmla="*/ 414382 h 546529"/>
                <a:gd name="connsiteX32" fmla="*/ 323537 w 607568"/>
                <a:gd name="connsiteY32" fmla="*/ 451619 h 546529"/>
                <a:gd name="connsiteX33" fmla="*/ 322202 w 607568"/>
                <a:gd name="connsiteY33" fmla="*/ 374835 h 546529"/>
                <a:gd name="connsiteX34" fmla="*/ 382193 w 607568"/>
                <a:gd name="connsiteY34" fmla="*/ 270946 h 546529"/>
                <a:gd name="connsiteX35" fmla="*/ 538846 w 607568"/>
                <a:gd name="connsiteY35" fmla="*/ 0 h 546529"/>
                <a:gd name="connsiteX36" fmla="*/ 607568 w 607568"/>
                <a:gd name="connsiteY36" fmla="*/ 39630 h 546529"/>
                <a:gd name="connsiteX37" fmla="*/ 577569 w 607568"/>
                <a:gd name="connsiteY37" fmla="*/ 91523 h 546529"/>
                <a:gd name="connsiteX38" fmla="*/ 508847 w 607568"/>
                <a:gd name="connsiteY38" fmla="*/ 51893 h 54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7568" h="546529">
                  <a:moveTo>
                    <a:pt x="54024" y="450648"/>
                  </a:moveTo>
                  <a:lnTo>
                    <a:pt x="54024" y="486637"/>
                  </a:lnTo>
                  <a:lnTo>
                    <a:pt x="241819" y="486637"/>
                  </a:lnTo>
                  <a:lnTo>
                    <a:pt x="241819" y="450648"/>
                  </a:lnTo>
                  <a:close/>
                  <a:moveTo>
                    <a:pt x="54024" y="390756"/>
                  </a:moveTo>
                  <a:lnTo>
                    <a:pt x="54024" y="426744"/>
                  </a:lnTo>
                  <a:lnTo>
                    <a:pt x="241819" y="426744"/>
                  </a:lnTo>
                  <a:lnTo>
                    <a:pt x="241819" y="390756"/>
                  </a:lnTo>
                  <a:close/>
                  <a:moveTo>
                    <a:pt x="54024" y="330863"/>
                  </a:moveTo>
                  <a:lnTo>
                    <a:pt x="54024" y="366852"/>
                  </a:lnTo>
                  <a:lnTo>
                    <a:pt x="241819" y="366852"/>
                  </a:lnTo>
                  <a:lnTo>
                    <a:pt x="241819" y="330863"/>
                  </a:lnTo>
                  <a:close/>
                  <a:moveTo>
                    <a:pt x="0" y="270971"/>
                  </a:moveTo>
                  <a:lnTo>
                    <a:pt x="340611" y="270971"/>
                  </a:lnTo>
                  <a:lnTo>
                    <a:pt x="290948" y="356811"/>
                  </a:lnTo>
                  <a:lnTo>
                    <a:pt x="285964" y="365519"/>
                  </a:lnTo>
                  <a:lnTo>
                    <a:pt x="286142" y="375472"/>
                  </a:lnTo>
                  <a:lnTo>
                    <a:pt x="287566" y="452247"/>
                  </a:lnTo>
                  <a:lnTo>
                    <a:pt x="288634" y="511962"/>
                  </a:lnTo>
                  <a:lnTo>
                    <a:pt x="340967" y="483082"/>
                  </a:lnTo>
                  <a:lnTo>
                    <a:pt x="408342" y="445849"/>
                  </a:lnTo>
                  <a:lnTo>
                    <a:pt x="417064" y="441051"/>
                  </a:lnTo>
                  <a:lnTo>
                    <a:pt x="422048" y="432431"/>
                  </a:lnTo>
                  <a:lnTo>
                    <a:pt x="504999" y="288921"/>
                  </a:lnTo>
                  <a:lnTo>
                    <a:pt x="515412" y="270971"/>
                  </a:lnTo>
                  <a:lnTo>
                    <a:pt x="606016" y="270971"/>
                  </a:lnTo>
                  <a:lnTo>
                    <a:pt x="606016" y="546529"/>
                  </a:lnTo>
                  <a:lnTo>
                    <a:pt x="0" y="546529"/>
                  </a:lnTo>
                  <a:close/>
                  <a:moveTo>
                    <a:pt x="490871" y="82985"/>
                  </a:moveTo>
                  <a:lnTo>
                    <a:pt x="559584" y="122621"/>
                  </a:lnTo>
                  <a:lnTo>
                    <a:pt x="473870" y="270946"/>
                  </a:lnTo>
                  <a:lnTo>
                    <a:pt x="390915" y="414382"/>
                  </a:lnTo>
                  <a:lnTo>
                    <a:pt x="323537" y="451619"/>
                  </a:lnTo>
                  <a:lnTo>
                    <a:pt x="322202" y="374835"/>
                  </a:lnTo>
                  <a:lnTo>
                    <a:pt x="382193" y="270946"/>
                  </a:lnTo>
                  <a:close/>
                  <a:moveTo>
                    <a:pt x="538846" y="0"/>
                  </a:moveTo>
                  <a:lnTo>
                    <a:pt x="607568" y="39630"/>
                  </a:lnTo>
                  <a:lnTo>
                    <a:pt x="577569" y="91523"/>
                  </a:lnTo>
                  <a:lnTo>
                    <a:pt x="508847" y="51893"/>
                  </a:lnTo>
                  <a:close/>
                </a:path>
              </a:pathLst>
            </a:custGeom>
            <a:solidFill>
              <a:srgbClr val="134D92"/>
            </a:solidFill>
            <a:ln>
              <a:noFill/>
            </a:ln>
          </p:spPr>
          <p:txBody>
            <a:bodyPr/>
            <a:lstStyle/>
            <a:p>
              <a:endParaRPr lang="zh-CN" altLang="en-US"/>
            </a:p>
          </p:txBody>
        </p:sp>
      </p:grpSp>
      <p:sp>
        <p:nvSpPr>
          <p:cNvPr id="7" name="文本框 6"/>
          <p:cNvSpPr txBox="1"/>
          <p:nvPr/>
        </p:nvSpPr>
        <p:spPr>
          <a:xfrm>
            <a:off x="213995" y="3073400"/>
            <a:ext cx="11679555" cy="3322955"/>
          </a:xfrm>
          <a:prstGeom prst="rect">
            <a:avLst/>
          </a:prstGeom>
          <a:noFill/>
          <a:extLst>
            <a:ext uri="{909E8E84-426E-40DD-AFC4-6F175D3DCCD1}">
              <a14:hiddenFill xmlns:a14="http://schemas.microsoft.com/office/drawing/2010/main">
                <a:solidFill>
                  <a:schemeClr val="accent5">
                    <a:lumMod val="20000"/>
                    <a:lumOff val="80000"/>
                  </a:schemeClr>
                </a:solidFill>
              </a14:hiddenFill>
            </a:ext>
          </a:extLst>
        </p:spPr>
        <p:txBody>
          <a:bodyPr wrap="square" rtlCol="0" anchor="t">
            <a:spAutoFit/>
          </a:bodyPr>
          <a:lstStyle/>
          <a:p>
            <a:pPr algn="l" fontAlgn="auto">
              <a:lnSpc>
                <a:spcPct val="125000"/>
              </a:lnSpc>
              <a:buClrTx/>
              <a:buSzTx/>
              <a:buFontTx/>
            </a:pPr>
            <a:r>
              <a:rPr lang="en-US" altLang="zh-CN" sz="2800" b="1">
                <a:solidFill>
                  <a:schemeClr val="tx1">
                    <a:lumMod val="75000"/>
                    <a:lumOff val="25000"/>
                  </a:schemeClr>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rPr>
              <a:t>    </a:t>
            </a:r>
            <a:r>
              <a:rPr lang="en-US" altLang="zh-CN" sz="2800" spc="-1" smtClean="0">
                <a:solidFill>
                  <a:srgbClr val="000000"/>
                </a:solidFill>
                <a:latin typeface="楷体" panose="02010609060101010101" charset="-122"/>
                <a:ea typeface="楷体" panose="02010609060101010101" charset="-122"/>
              </a:rPr>
              <a:t>历史学科在学习内容方面与美育、体育、劳动教育存在多处交融，</a:t>
            </a:r>
            <a:r>
              <a:rPr lang="zh-CN" altLang="en-US" sz="2800" spc="-1" smtClean="0">
                <a:solidFill>
                  <a:srgbClr val="000000"/>
                </a:solidFill>
                <a:latin typeface="楷体" panose="02010609060101010101" charset="-122"/>
                <a:ea typeface="楷体" panose="02010609060101010101" charset="-122"/>
              </a:rPr>
              <a:t>试题</a:t>
            </a:r>
            <a:r>
              <a:rPr lang="en-US" altLang="zh-CN" sz="2800" spc="-1" smtClean="0">
                <a:solidFill>
                  <a:srgbClr val="000000"/>
                </a:solidFill>
                <a:latin typeface="楷体" panose="02010609060101010101" charset="-122"/>
                <a:ea typeface="楷体" panose="02010609060101010101" charset="-122"/>
              </a:rPr>
              <a:t>把对审美能力和修养、健康观念和意识、劳动精神和实践等方面的考查纳入考试的范围内，</a:t>
            </a:r>
            <a:r>
              <a:rPr lang="zh-CN" sz="2800" spc="-1" smtClean="0">
                <a:solidFill>
                  <a:srgbClr val="000000"/>
                </a:solidFill>
                <a:latin typeface="楷体" panose="02010609060101010101" charset="-122"/>
                <a:ea typeface="楷体" panose="02010609060101010101" charset="-122"/>
              </a:rPr>
              <a:t>促进学生德智体美劳全面发展。</a:t>
            </a:r>
            <a:r>
              <a:rPr lang="en-US" altLang="zh-CN" sz="2800" spc="-1" smtClean="0">
                <a:solidFill>
                  <a:srgbClr val="C00000"/>
                </a:solidFill>
                <a:latin typeface="楷体" panose="02010609060101010101" charset="-122"/>
                <a:ea typeface="楷体" panose="02010609060101010101" charset="-122"/>
                <a:sym typeface="+mn-ea"/>
              </a:rPr>
              <a:t>典型试题</a:t>
            </a:r>
            <a:r>
              <a:rPr lang="zh-CN" altLang="en-US" sz="2800" spc="-1" smtClean="0">
                <a:solidFill>
                  <a:srgbClr val="C00000"/>
                </a:solidFill>
                <a:latin typeface="楷体" panose="02010609060101010101" charset="-122"/>
                <a:ea typeface="楷体" panose="02010609060101010101" charset="-122"/>
                <a:sym typeface="+mn-ea"/>
              </a:rPr>
              <a:t>为：</a:t>
            </a:r>
            <a:r>
              <a:rPr lang="en-US" altLang="zh-CN" sz="2800" spc="-1" smtClean="0">
                <a:solidFill>
                  <a:srgbClr val="C00000"/>
                </a:solidFill>
                <a:latin typeface="楷体" panose="02010609060101010101" charset="-122"/>
                <a:ea typeface="楷体" panose="02010609060101010101" charset="-122"/>
                <a:sym typeface="+mn-ea"/>
              </a:rPr>
              <a:t>第1</a:t>
            </a:r>
            <a:r>
              <a:rPr lang="zh-CN" altLang="en-US" sz="2800" spc="-1" smtClean="0">
                <a:solidFill>
                  <a:srgbClr val="C00000"/>
                </a:solidFill>
                <a:latin typeface="楷体" panose="02010609060101010101" charset="-122"/>
                <a:ea typeface="楷体" panose="02010609060101010101" charset="-122"/>
                <a:sym typeface="+mn-ea"/>
              </a:rPr>
              <a:t>、</a:t>
            </a:r>
            <a:r>
              <a:rPr lang="en-US" altLang="zh-CN" sz="2800" spc="-1" smtClean="0">
                <a:solidFill>
                  <a:srgbClr val="C00000"/>
                </a:solidFill>
                <a:latin typeface="楷体" panose="02010609060101010101" charset="-122"/>
                <a:ea typeface="楷体" panose="02010609060101010101" charset="-122"/>
                <a:sym typeface="+mn-ea"/>
              </a:rPr>
              <a:t>7题</a:t>
            </a:r>
            <a:r>
              <a:rPr lang="zh-CN" altLang="en-US" sz="2800" spc="-1" smtClean="0">
                <a:solidFill>
                  <a:srgbClr val="C00000"/>
                </a:solidFill>
                <a:latin typeface="楷体" panose="02010609060101010101" charset="-122"/>
                <a:ea typeface="楷体" panose="02010609060101010101" charset="-122"/>
                <a:sym typeface="+mn-ea"/>
              </a:rPr>
              <a:t>辛勤劳动促进历史发展，第</a:t>
            </a:r>
            <a:r>
              <a:rPr lang="en-US" sz="2800" spc="-1" smtClean="0">
                <a:solidFill>
                  <a:srgbClr val="C00000"/>
                </a:solidFill>
                <a:latin typeface="楷体" panose="02010609060101010101" charset="-122"/>
                <a:ea typeface="楷体" panose="02010609060101010101" charset="-122"/>
                <a:sym typeface="+mn-ea"/>
              </a:rPr>
              <a:t>1</a:t>
            </a:r>
            <a:r>
              <a:rPr lang="en-US" altLang="zh-CN" sz="2800" spc="-1" smtClean="0">
                <a:solidFill>
                  <a:srgbClr val="C00000"/>
                </a:solidFill>
                <a:latin typeface="楷体" panose="02010609060101010101" charset="-122"/>
                <a:ea typeface="楷体" panose="02010609060101010101" charset="-122"/>
                <a:sym typeface="+mn-ea"/>
              </a:rPr>
              <a:t>6</a:t>
            </a:r>
            <a:r>
              <a:rPr lang="zh-CN" altLang="en-US" sz="2800" spc="-1" smtClean="0">
                <a:solidFill>
                  <a:srgbClr val="C00000"/>
                </a:solidFill>
                <a:latin typeface="楷体" panose="02010609060101010101" charset="-122"/>
                <a:ea typeface="楷体" panose="02010609060101010101" charset="-122"/>
                <a:sym typeface="+mn-ea"/>
              </a:rPr>
              <a:t>题美育与文明交融，第</a:t>
            </a:r>
            <a:r>
              <a:rPr lang="en-US" altLang="zh-CN" sz="2800" spc="-1" smtClean="0">
                <a:solidFill>
                  <a:srgbClr val="C00000"/>
                </a:solidFill>
                <a:latin typeface="楷体" panose="02010609060101010101" charset="-122"/>
                <a:ea typeface="楷体" panose="02010609060101010101" charset="-122"/>
                <a:sym typeface="+mn-ea"/>
              </a:rPr>
              <a:t>25</a:t>
            </a:r>
            <a:r>
              <a:rPr lang="zh-CN" altLang="en-US" sz="2800" spc="-1" smtClean="0">
                <a:solidFill>
                  <a:srgbClr val="C00000"/>
                </a:solidFill>
                <a:latin typeface="楷体" panose="02010609060101010101" charset="-122"/>
                <a:ea typeface="楷体" panose="02010609060101010101" charset="-122"/>
                <a:sym typeface="+mn-ea"/>
              </a:rPr>
              <a:t>题博物馆承载历史融合德育、智育、美育等，第</a:t>
            </a:r>
            <a:r>
              <a:rPr lang="en-US" altLang="zh-CN" sz="2800" spc="-1" smtClean="0">
                <a:solidFill>
                  <a:srgbClr val="C00000"/>
                </a:solidFill>
                <a:latin typeface="楷体" panose="02010609060101010101" charset="-122"/>
                <a:ea typeface="楷体" panose="02010609060101010101" charset="-122"/>
                <a:sym typeface="+mn-ea"/>
              </a:rPr>
              <a:t>26</a:t>
            </a:r>
            <a:r>
              <a:rPr lang="zh-CN" altLang="en-US" sz="2800" spc="-1" smtClean="0">
                <a:solidFill>
                  <a:srgbClr val="C00000"/>
                </a:solidFill>
                <a:latin typeface="楷体" panose="02010609060101010101" charset="-122"/>
                <a:ea typeface="楷体" panose="02010609060101010101" charset="-122"/>
                <a:sym typeface="+mn-ea"/>
              </a:rPr>
              <a:t>题</a:t>
            </a:r>
            <a:r>
              <a:rPr lang="en-US" altLang="zh-CN" sz="2800" spc="-1" smtClean="0">
                <a:solidFill>
                  <a:srgbClr val="C00000"/>
                </a:solidFill>
                <a:latin typeface="楷体" panose="02010609060101010101" charset="-122"/>
                <a:ea typeface="楷体" panose="02010609060101010101" charset="-122"/>
                <a:sym typeface="+mn-ea"/>
              </a:rPr>
              <a:t>“</a:t>
            </a:r>
            <a:r>
              <a:rPr lang="zh-CN" altLang="en-US" sz="2800" spc="-1" smtClean="0">
                <a:solidFill>
                  <a:srgbClr val="C00000"/>
                </a:solidFill>
                <a:latin typeface="楷体" panose="02010609060101010101" charset="-122"/>
                <a:ea typeface="楷体" panose="02010609060101010101" charset="-122"/>
                <a:sym typeface="+mn-ea"/>
              </a:rPr>
              <a:t>歌声礼赞着时代，歌曲承载着历史</a:t>
            </a:r>
            <a:r>
              <a:rPr lang="en-US" altLang="zh-CN" sz="2800" spc="-1" smtClean="0">
                <a:solidFill>
                  <a:srgbClr val="C00000"/>
                </a:solidFill>
                <a:latin typeface="楷体" panose="02010609060101010101" charset="-122"/>
                <a:ea typeface="楷体" panose="02010609060101010101" charset="-122"/>
                <a:sym typeface="+mn-ea"/>
              </a:rPr>
              <a:t>”</a:t>
            </a:r>
            <a:r>
              <a:rPr lang="zh-CN" altLang="en-US" sz="2800" spc="-1" smtClean="0">
                <a:solidFill>
                  <a:srgbClr val="C00000"/>
                </a:solidFill>
                <a:latin typeface="楷体" panose="02010609060101010101" charset="-122"/>
                <a:ea typeface="楷体" panose="02010609060101010101" charset="-122"/>
                <a:sym typeface="+mn-ea"/>
              </a:rPr>
              <a:t>创设了富有美育价值的历史情景。</a:t>
            </a:r>
            <a:endParaRPr lang="zh-CN" sz="2800" spc="-1" smtClean="0">
              <a:solidFill>
                <a:srgbClr val="000000"/>
              </a:solidFill>
              <a:latin typeface="楷体" panose="02010609060101010101" charset="-122"/>
              <a:ea typeface="楷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63" presetClass="path" presetSubtype="0" accel="50000" decel="50000" fill="hold" nodeType="withEffect">
                                  <p:stCondLst>
                                    <p:cond delay="0"/>
                                  </p:stCondLst>
                                  <p:childTnLst>
                                    <p:animMotion origin="layout" path="M -0.13998 2.96296E-06 L 2.91667E-06 2.96296E-06" pathEditMode="relative" rAng="0" ptsTypes="AA">
                                      <p:cBhvr>
                                        <p:cTn id="9" dur="1500" fill="hold"/>
                                        <p:tgtEl>
                                          <p:spTgt spid="46"/>
                                        </p:tgtEl>
                                        <p:attrNameLst>
                                          <p:attrName>ppt_x</p:attrName>
                                          <p:attrName>ppt_y</p:attrName>
                                        </p:attrNameLst>
                                      </p:cBhvr>
                                      <p:rCtr x="6979" y="0"/>
                                    </p:animMotion>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000" fill="hold">
                                          <p:stCondLst>
                                            <p:cond delay="0"/>
                                          </p:stCondLst>
                                        </p:cTn>
                                        <p:tgtEl>
                                          <p:spTgt spid="7"/>
                                        </p:tgtEl>
                                        <p:attrNameLst>
                                          <p:attrName>style.visibility</p:attrName>
                                        </p:attrNameLst>
                                      </p:cBhvr>
                                      <p:to>
                                        <p:strVal val="visible"/>
                                      </p:to>
                                    </p:set>
                                    <p:animEffect transition="in" filter="wipe(left)">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99711" y="138082"/>
            <a:ext cx="2561491" cy="598409"/>
            <a:chOff x="355954" y="154411"/>
            <a:chExt cx="2561491" cy="598409"/>
          </a:xfrm>
        </p:grpSpPr>
        <p:grpSp>
          <p:nvGrpSpPr>
            <p:cNvPr id="3" name="组合 2"/>
            <p:cNvGrpSpPr/>
            <p:nvPr/>
          </p:nvGrpSpPr>
          <p:grpSpPr>
            <a:xfrm>
              <a:off x="355954" y="167441"/>
              <a:ext cx="2561491" cy="585379"/>
              <a:chOff x="210812" y="283556"/>
              <a:chExt cx="2561491" cy="585379"/>
            </a:xfrm>
          </p:grpSpPr>
          <p:sp>
            <p:nvSpPr>
              <p:cNvPr id="5" name="文本框 4"/>
              <p:cNvSpPr txBox="1"/>
              <p:nvPr/>
            </p:nvSpPr>
            <p:spPr>
              <a:xfrm>
                <a:off x="963823" y="285370"/>
                <a:ext cx="1808480" cy="583565"/>
              </a:xfrm>
              <a:prstGeom prst="rect">
                <a:avLst/>
              </a:prstGeom>
              <a:noFill/>
            </p:spPr>
            <p:txBody>
              <a:bodyPr wrap="none" rtlCol="0">
                <a:spAutoFit/>
              </a:bodyPr>
              <a:lstStyle/>
              <a:p>
                <a:r>
                  <a:rPr lang="zh-CN" altLang="en-US" sz="3200">
                    <a:solidFill>
                      <a:schemeClr val="bg1"/>
                    </a:solidFill>
                    <a:latin typeface="+mn-ea"/>
                  </a:rPr>
                  <a:t>命题方向</a:t>
                </a:r>
                <a:endParaRPr lang="zh-CN" altLang="en-US" sz="3200">
                  <a:solidFill>
                    <a:schemeClr val="bg1"/>
                  </a:solidFill>
                  <a:latin typeface="+mn-ea"/>
                </a:endParaRPr>
              </a:p>
            </p:txBody>
          </p:sp>
          <p:sp>
            <p:nvSpPr>
              <p:cNvPr id="6" name="文本框 5"/>
              <p:cNvSpPr txBox="1"/>
              <p:nvPr/>
            </p:nvSpPr>
            <p:spPr>
              <a:xfrm>
                <a:off x="210812" y="283556"/>
                <a:ext cx="639919" cy="584775"/>
              </a:xfrm>
              <a:prstGeom prst="rect">
                <a:avLst/>
              </a:prstGeom>
              <a:noFill/>
            </p:spPr>
            <p:txBody>
              <a:bodyPr wrap="none" rtlCol="0">
                <a:spAutoFit/>
              </a:bodyPr>
              <a:lstStyle/>
              <a:p>
                <a:r>
                  <a:rPr lang="en-US" altLang="zh-CN" sz="3200">
                    <a:solidFill>
                      <a:schemeClr val="bg1"/>
                    </a:solidFill>
                  </a:rPr>
                  <a:t>02</a:t>
                </a:r>
                <a:endParaRPr lang="zh-CN" altLang="en-US" sz="3200">
                  <a:solidFill>
                    <a:schemeClr val="bg1"/>
                  </a:solidFill>
                </a:endParaRPr>
              </a:p>
            </p:txBody>
          </p:sp>
        </p:grpSp>
        <p:sp>
          <p:nvSpPr>
            <p:cNvPr id="4" name="椭圆 3"/>
            <p:cNvSpPr/>
            <p:nvPr/>
          </p:nvSpPr>
          <p:spPr>
            <a:xfrm>
              <a:off x="368576" y="154411"/>
              <a:ext cx="596512" cy="59650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grpSp>
        <p:nvGrpSpPr>
          <p:cNvPr id="47" name="组合 46"/>
          <p:cNvGrpSpPr/>
          <p:nvPr/>
        </p:nvGrpSpPr>
        <p:grpSpPr>
          <a:xfrm>
            <a:off x="762804" y="1107382"/>
            <a:ext cx="6938010" cy="1926904"/>
            <a:chOff x="762804" y="4140777"/>
            <a:chExt cx="6938010" cy="1926904"/>
          </a:xfrm>
        </p:grpSpPr>
        <p:grpSp>
          <p:nvGrpSpPr>
            <p:cNvPr id="39" name="组合 38"/>
            <p:cNvGrpSpPr/>
            <p:nvPr/>
          </p:nvGrpSpPr>
          <p:grpSpPr>
            <a:xfrm flipH="1">
              <a:off x="762804" y="4140777"/>
              <a:ext cx="6841222" cy="1926904"/>
              <a:chOff x="915204" y="1892877"/>
              <a:chExt cx="6841222" cy="1926904"/>
            </a:xfrm>
          </p:grpSpPr>
          <p:sp>
            <p:nvSpPr>
              <p:cNvPr id="40" name="任意多边形: 形状 39"/>
              <p:cNvSpPr/>
              <p:nvPr/>
            </p:nvSpPr>
            <p:spPr>
              <a:xfrm>
                <a:off x="915204" y="1892877"/>
                <a:ext cx="6088269" cy="1926904"/>
              </a:xfrm>
              <a:custGeom>
                <a:avLst/>
                <a:gdLst>
                  <a:gd name="connsiteX0" fmla="*/ 321157 w 6088269"/>
                  <a:gd name="connsiteY0" fmla="*/ 0 h 1926904"/>
                  <a:gd name="connsiteX1" fmla="*/ 5767112 w 6088269"/>
                  <a:gd name="connsiteY1" fmla="*/ 0 h 1926904"/>
                  <a:gd name="connsiteX2" fmla="*/ 6088269 w 6088269"/>
                  <a:gd name="connsiteY2" fmla="*/ 321157 h 1926904"/>
                  <a:gd name="connsiteX3" fmla="*/ 6088269 w 6088269"/>
                  <a:gd name="connsiteY3" fmla="*/ 323203 h 1926904"/>
                  <a:gd name="connsiteX4" fmla="*/ 6023695 w 6088269"/>
                  <a:gd name="connsiteY4" fmla="*/ 343248 h 1926904"/>
                  <a:gd name="connsiteX5" fmla="*/ 5612596 w 6088269"/>
                  <a:gd name="connsiteY5" fmla="*/ 963452 h 1926904"/>
                  <a:gd name="connsiteX6" fmla="*/ 6023695 w 6088269"/>
                  <a:gd name="connsiteY6" fmla="*/ 1583656 h 1926904"/>
                  <a:gd name="connsiteX7" fmla="*/ 6088269 w 6088269"/>
                  <a:gd name="connsiteY7" fmla="*/ 1603701 h 1926904"/>
                  <a:gd name="connsiteX8" fmla="*/ 6088269 w 6088269"/>
                  <a:gd name="connsiteY8" fmla="*/ 1605747 h 1926904"/>
                  <a:gd name="connsiteX9" fmla="*/ 5767112 w 6088269"/>
                  <a:gd name="connsiteY9" fmla="*/ 1926904 h 1926904"/>
                  <a:gd name="connsiteX10" fmla="*/ 321157 w 6088269"/>
                  <a:gd name="connsiteY10" fmla="*/ 1926904 h 1926904"/>
                  <a:gd name="connsiteX11" fmla="*/ 0 w 6088269"/>
                  <a:gd name="connsiteY11" fmla="*/ 1605747 h 1926904"/>
                  <a:gd name="connsiteX12" fmla="*/ 0 w 6088269"/>
                  <a:gd name="connsiteY12" fmla="*/ 321157 h 1926904"/>
                  <a:gd name="connsiteX13" fmla="*/ 321157 w 6088269"/>
                  <a:gd name="connsiteY13" fmla="*/ 0 h 1926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88269" h="1926904">
                    <a:moveTo>
                      <a:pt x="321157" y="0"/>
                    </a:moveTo>
                    <a:lnTo>
                      <a:pt x="5767112" y="0"/>
                    </a:lnTo>
                    <a:cubicBezTo>
                      <a:pt x="5944482" y="0"/>
                      <a:pt x="6088269" y="143787"/>
                      <a:pt x="6088269" y="321157"/>
                    </a:cubicBezTo>
                    <a:lnTo>
                      <a:pt x="6088269" y="323203"/>
                    </a:lnTo>
                    <a:lnTo>
                      <a:pt x="6023695" y="343248"/>
                    </a:lnTo>
                    <a:cubicBezTo>
                      <a:pt x="5782110" y="445430"/>
                      <a:pt x="5612596" y="684645"/>
                      <a:pt x="5612596" y="963452"/>
                    </a:cubicBezTo>
                    <a:cubicBezTo>
                      <a:pt x="5612596" y="1242259"/>
                      <a:pt x="5782110" y="1481475"/>
                      <a:pt x="6023695" y="1583656"/>
                    </a:cubicBezTo>
                    <a:lnTo>
                      <a:pt x="6088269" y="1603701"/>
                    </a:lnTo>
                    <a:lnTo>
                      <a:pt x="6088269" y="1605747"/>
                    </a:lnTo>
                    <a:cubicBezTo>
                      <a:pt x="6088269" y="1783117"/>
                      <a:pt x="5944482" y="1926904"/>
                      <a:pt x="5767112" y="1926904"/>
                    </a:cubicBezTo>
                    <a:lnTo>
                      <a:pt x="321157" y="1926904"/>
                    </a:lnTo>
                    <a:cubicBezTo>
                      <a:pt x="143787" y="1926904"/>
                      <a:pt x="0" y="1783117"/>
                      <a:pt x="0" y="1605747"/>
                    </a:cubicBezTo>
                    <a:lnTo>
                      <a:pt x="0" y="321157"/>
                    </a:lnTo>
                    <a:cubicBezTo>
                      <a:pt x="0" y="143787"/>
                      <a:pt x="143787" y="0"/>
                      <a:pt x="321157" y="0"/>
                    </a:cubicBezTo>
                    <a:close/>
                  </a:path>
                </a:pathLst>
              </a:custGeom>
              <a:solidFill>
                <a:schemeClr val="bg1"/>
              </a:solidFill>
              <a:ln w="12700">
                <a:gradFill>
                  <a:gsLst>
                    <a:gs pos="100000">
                      <a:schemeClr val="bg1">
                        <a:lumMod val="85000"/>
                      </a:schemeClr>
                    </a:gs>
                    <a:gs pos="0">
                      <a:schemeClr val="bg1"/>
                    </a:gs>
                  </a:gsLst>
                  <a:lin ang="8100000" scaled="0"/>
                </a:gradFill>
              </a:ln>
              <a:effectLst>
                <a:outerShdw blurRad="2667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400">
                  <a:solidFill>
                    <a:prstClr val="white"/>
                  </a:solidFill>
                  <a:ea typeface="Noto Sans S Chinese Light" panose="020B0300000000000000" pitchFamily="34" charset="-122"/>
                </a:endParaRPr>
              </a:p>
            </p:txBody>
          </p:sp>
          <p:sp>
            <p:nvSpPr>
              <p:cNvPr id="41" name="椭圆 40"/>
              <p:cNvSpPr/>
              <p:nvPr/>
            </p:nvSpPr>
            <p:spPr>
              <a:xfrm>
                <a:off x="6658630" y="2307431"/>
                <a:ext cx="1097796" cy="1097796"/>
              </a:xfrm>
              <a:prstGeom prst="ellipse">
                <a:avLst/>
              </a:prstGeom>
              <a:solidFill>
                <a:srgbClr val="DDA509"/>
              </a:solidFill>
              <a:ln w="12700">
                <a:noFill/>
              </a:ln>
              <a:effectLst>
                <a:outerShdw blurRad="2667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400">
                  <a:solidFill>
                    <a:prstClr val="white"/>
                  </a:solidFill>
                  <a:ea typeface="Noto Sans S Chinese Light" panose="020B0300000000000000" pitchFamily="34" charset="-122"/>
                </a:endParaRPr>
              </a:p>
            </p:txBody>
          </p:sp>
        </p:grpSp>
        <p:sp>
          <p:nvSpPr>
            <p:cNvPr id="42" name="文本框 41"/>
            <p:cNvSpPr txBox="1"/>
            <p:nvPr/>
          </p:nvSpPr>
          <p:spPr>
            <a:xfrm>
              <a:off x="940327" y="4764232"/>
              <a:ext cx="758536" cy="706755"/>
            </a:xfrm>
            <a:prstGeom prst="rect">
              <a:avLst/>
            </a:prstGeom>
            <a:noFill/>
          </p:spPr>
          <p:txBody>
            <a:bodyPr wrap="square" rtlCol="0">
              <a:spAutoFit/>
            </a:bodyPr>
            <a:lstStyle/>
            <a:p>
              <a:pPr algn="ctr"/>
              <a:r>
                <a:rPr lang="zh-CN" altLang="en-US" sz="2000" b="1">
                  <a:solidFill>
                    <a:schemeClr val="bg1"/>
                  </a:solidFill>
                  <a:effectLst>
                    <a:outerShdw blurRad="38100" dist="38100" dir="2700000" algn="tl">
                      <a:srgbClr val="000000">
                        <a:alpha val="43137"/>
                      </a:srgbClr>
                    </a:outerShdw>
                  </a:effectLst>
                  <a:latin typeface="+mj-ea"/>
                  <a:ea typeface="+mj-ea"/>
                </a:rPr>
                <a:t>方向三</a:t>
              </a:r>
              <a:endParaRPr lang="zh-CN" altLang="en-US" sz="2000" b="1">
                <a:solidFill>
                  <a:schemeClr val="bg1"/>
                </a:solidFill>
                <a:effectLst>
                  <a:outerShdw blurRad="38100" dist="38100" dir="2700000" algn="tl">
                    <a:srgbClr val="000000">
                      <a:alpha val="43137"/>
                    </a:srgbClr>
                  </a:outerShdw>
                </a:effectLst>
                <a:latin typeface="+mj-ea"/>
                <a:ea typeface="+mj-ea"/>
              </a:endParaRPr>
            </a:p>
          </p:txBody>
        </p:sp>
        <p:sp>
          <p:nvSpPr>
            <p:cNvPr id="43" name="Shape 967"/>
            <p:cNvSpPr/>
            <p:nvPr/>
          </p:nvSpPr>
          <p:spPr>
            <a:xfrm>
              <a:off x="2041694" y="4737042"/>
              <a:ext cx="5659120" cy="645795"/>
            </a:xfrm>
            <a:prstGeom prst="rect">
              <a:avLst/>
            </a:prstGeom>
            <a:ln w="12700">
              <a:miter lim="400000"/>
            </a:ln>
          </p:spPr>
          <p:txBody>
            <a:bodyPr wrap="square" lIns="0" tIns="0" rIns="0" bIns="0">
              <a:spAutoFit/>
            </a:bodyPr>
            <a:lstStyle/>
            <a:p>
              <a:pPr lvl="0" algn="l" defTabSz="323215">
                <a:lnSpc>
                  <a:spcPct val="150000"/>
                </a:lnSpc>
                <a:spcBef>
                  <a:spcPts val="850"/>
                </a:spcBef>
                <a:buClrTx/>
                <a:buSzTx/>
                <a:buFontTx/>
                <a:defRPr sz="1800"/>
              </a:pPr>
              <a:r>
                <a:rPr lang="zh-CN" altLang="en-US" sz="2800">
                  <a:solidFill>
                    <a:schemeClr val="tx1">
                      <a:lumMod val="95000"/>
                      <a:lumOff val="5000"/>
                    </a:schemeClr>
                  </a:solidFill>
                  <a:effectLst/>
                  <a:latin typeface="微软雅黑" panose="020B0503020204020204" charset="-122"/>
                  <a:cs typeface="+mn-ea"/>
                  <a:sym typeface="微软雅黑" panose="020B0503020204020204" charset="-122"/>
                </a:rPr>
                <a:t>聚焦核心素养，突出学科能力考查；</a:t>
              </a:r>
              <a:endParaRPr lang="zh-CN" altLang="en-US" sz="2800">
                <a:solidFill>
                  <a:schemeClr val="tx1">
                    <a:lumMod val="95000"/>
                    <a:lumOff val="5000"/>
                  </a:schemeClr>
                </a:solidFill>
                <a:effectLst/>
                <a:latin typeface="微软雅黑" panose="020B0503020204020204" charset="-122"/>
                <a:cs typeface="+mn-ea"/>
                <a:sym typeface="微软雅黑" panose="020B0503020204020204" charset="-122"/>
              </a:endParaRPr>
            </a:p>
          </p:txBody>
        </p:sp>
        <p:sp>
          <p:nvSpPr>
            <p:cNvPr id="45" name="3d-building_63868"/>
            <p:cNvSpPr>
              <a:spLocks noChangeAspect="1"/>
            </p:cNvSpPr>
            <p:nvPr/>
          </p:nvSpPr>
          <p:spPr bwMode="auto">
            <a:xfrm>
              <a:off x="6873067" y="5456069"/>
              <a:ext cx="461183" cy="457291"/>
            </a:xfrm>
            <a:custGeom>
              <a:avLst/>
              <a:gdLst>
                <a:gd name="connsiteX0" fmla="*/ 209605 w 607286"/>
                <a:gd name="connsiteY0" fmla="*/ 291082 h 556973"/>
                <a:gd name="connsiteX1" fmla="*/ 281477 w 607286"/>
                <a:gd name="connsiteY1" fmla="*/ 293374 h 556973"/>
                <a:gd name="connsiteX2" fmla="*/ 284802 w 607286"/>
                <a:gd name="connsiteY2" fmla="*/ 296852 h 556973"/>
                <a:gd name="connsiteX3" fmla="*/ 284802 w 607286"/>
                <a:gd name="connsiteY3" fmla="*/ 408694 h 556973"/>
                <a:gd name="connsiteX4" fmla="*/ 283536 w 607286"/>
                <a:gd name="connsiteY4" fmla="*/ 411382 h 556973"/>
                <a:gd name="connsiteX5" fmla="*/ 281319 w 607286"/>
                <a:gd name="connsiteY5" fmla="*/ 412172 h 556973"/>
                <a:gd name="connsiteX6" fmla="*/ 280686 w 607286"/>
                <a:gd name="connsiteY6" fmla="*/ 412093 h 556973"/>
                <a:gd name="connsiteX7" fmla="*/ 208813 w 607286"/>
                <a:gd name="connsiteY7" fmla="*/ 397787 h 556973"/>
                <a:gd name="connsiteX8" fmla="*/ 206122 w 607286"/>
                <a:gd name="connsiteY8" fmla="*/ 394388 h 556973"/>
                <a:gd name="connsiteX9" fmla="*/ 206122 w 607286"/>
                <a:gd name="connsiteY9" fmla="*/ 294481 h 556973"/>
                <a:gd name="connsiteX10" fmla="*/ 207151 w 607286"/>
                <a:gd name="connsiteY10" fmla="*/ 292031 h 556973"/>
                <a:gd name="connsiteX11" fmla="*/ 209605 w 607286"/>
                <a:gd name="connsiteY11" fmla="*/ 291082 h 556973"/>
                <a:gd name="connsiteX12" fmla="*/ 467143 w 607286"/>
                <a:gd name="connsiteY12" fmla="*/ 290976 h 556973"/>
                <a:gd name="connsiteX13" fmla="*/ 411957 w 607286"/>
                <a:gd name="connsiteY13" fmla="*/ 293269 h 556973"/>
                <a:gd name="connsiteX14" fmla="*/ 408711 w 607286"/>
                <a:gd name="connsiteY14" fmla="*/ 296668 h 556973"/>
                <a:gd name="connsiteX15" fmla="*/ 408711 w 607286"/>
                <a:gd name="connsiteY15" fmla="*/ 407572 h 556973"/>
                <a:gd name="connsiteX16" fmla="*/ 409977 w 607286"/>
                <a:gd name="connsiteY16" fmla="*/ 410260 h 556973"/>
                <a:gd name="connsiteX17" fmla="*/ 412115 w 607286"/>
                <a:gd name="connsiteY17" fmla="*/ 410971 h 556973"/>
                <a:gd name="connsiteX18" fmla="*/ 412986 w 607286"/>
                <a:gd name="connsiteY18" fmla="*/ 410892 h 556973"/>
                <a:gd name="connsiteX19" fmla="*/ 468093 w 607286"/>
                <a:gd name="connsiteY19" fmla="*/ 396822 h 556973"/>
                <a:gd name="connsiteX20" fmla="*/ 470706 w 607286"/>
                <a:gd name="connsiteY20" fmla="*/ 393502 h 556973"/>
                <a:gd name="connsiteX21" fmla="*/ 470706 w 607286"/>
                <a:gd name="connsiteY21" fmla="*/ 294454 h 556973"/>
                <a:gd name="connsiteX22" fmla="*/ 469677 w 607286"/>
                <a:gd name="connsiteY22" fmla="*/ 291925 h 556973"/>
                <a:gd name="connsiteX23" fmla="*/ 467143 w 607286"/>
                <a:gd name="connsiteY23" fmla="*/ 290976 h 556973"/>
                <a:gd name="connsiteX24" fmla="*/ 559067 w 607286"/>
                <a:gd name="connsiteY24" fmla="*/ 287261 h 556973"/>
                <a:gd name="connsiteX25" fmla="*/ 524546 w 607286"/>
                <a:gd name="connsiteY25" fmla="*/ 288684 h 556973"/>
                <a:gd name="connsiteX26" fmla="*/ 521221 w 607286"/>
                <a:gd name="connsiteY26" fmla="*/ 292083 h 556973"/>
                <a:gd name="connsiteX27" fmla="*/ 521221 w 607286"/>
                <a:gd name="connsiteY27" fmla="*/ 378799 h 556973"/>
                <a:gd name="connsiteX28" fmla="*/ 522567 w 607286"/>
                <a:gd name="connsiteY28" fmla="*/ 381565 h 556973"/>
                <a:gd name="connsiteX29" fmla="*/ 524705 w 607286"/>
                <a:gd name="connsiteY29" fmla="*/ 382277 h 556973"/>
                <a:gd name="connsiteX30" fmla="*/ 525576 w 607286"/>
                <a:gd name="connsiteY30" fmla="*/ 382198 h 556973"/>
                <a:gd name="connsiteX31" fmla="*/ 560097 w 607286"/>
                <a:gd name="connsiteY31" fmla="*/ 373344 h 556973"/>
                <a:gd name="connsiteX32" fmla="*/ 562630 w 607286"/>
                <a:gd name="connsiteY32" fmla="*/ 370024 h 556973"/>
                <a:gd name="connsiteX33" fmla="*/ 562630 w 607286"/>
                <a:gd name="connsiteY33" fmla="*/ 290739 h 556973"/>
                <a:gd name="connsiteX34" fmla="*/ 561601 w 607286"/>
                <a:gd name="connsiteY34" fmla="*/ 288209 h 556973"/>
                <a:gd name="connsiteX35" fmla="*/ 559067 w 607286"/>
                <a:gd name="connsiteY35" fmla="*/ 287261 h 556973"/>
                <a:gd name="connsiteX36" fmla="*/ 52325 w 607286"/>
                <a:gd name="connsiteY36" fmla="*/ 286143 h 556973"/>
                <a:gd name="connsiteX37" fmla="*/ 90023 w 607286"/>
                <a:gd name="connsiteY37" fmla="*/ 287328 h 556973"/>
                <a:gd name="connsiteX38" fmla="*/ 93429 w 607286"/>
                <a:gd name="connsiteY38" fmla="*/ 290804 h 556973"/>
                <a:gd name="connsiteX39" fmla="*/ 93429 w 607286"/>
                <a:gd name="connsiteY39" fmla="*/ 370600 h 556973"/>
                <a:gd name="connsiteX40" fmla="*/ 92162 w 607286"/>
                <a:gd name="connsiteY40" fmla="*/ 373207 h 556973"/>
                <a:gd name="connsiteX41" fmla="*/ 89944 w 607286"/>
                <a:gd name="connsiteY41" fmla="*/ 373997 h 556973"/>
                <a:gd name="connsiteX42" fmla="*/ 89311 w 607286"/>
                <a:gd name="connsiteY42" fmla="*/ 373918 h 556973"/>
                <a:gd name="connsiteX43" fmla="*/ 51533 w 607286"/>
                <a:gd name="connsiteY43" fmla="*/ 366413 h 556973"/>
                <a:gd name="connsiteX44" fmla="*/ 48761 w 607286"/>
                <a:gd name="connsiteY44" fmla="*/ 363015 h 556973"/>
                <a:gd name="connsiteX45" fmla="*/ 48761 w 607286"/>
                <a:gd name="connsiteY45" fmla="*/ 289540 h 556973"/>
                <a:gd name="connsiteX46" fmla="*/ 49870 w 607286"/>
                <a:gd name="connsiteY46" fmla="*/ 287091 h 556973"/>
                <a:gd name="connsiteX47" fmla="*/ 52325 w 607286"/>
                <a:gd name="connsiteY47" fmla="*/ 286143 h 556973"/>
                <a:gd name="connsiteX48" fmla="*/ 89318 w 607286"/>
                <a:gd name="connsiteY48" fmla="*/ 180955 h 556973"/>
                <a:gd name="connsiteX49" fmla="*/ 92170 w 607286"/>
                <a:gd name="connsiteY49" fmla="*/ 181667 h 556973"/>
                <a:gd name="connsiteX50" fmla="*/ 93358 w 607286"/>
                <a:gd name="connsiteY50" fmla="*/ 184277 h 556973"/>
                <a:gd name="connsiteX51" fmla="*/ 93358 w 607286"/>
                <a:gd name="connsiteY51" fmla="*/ 264151 h 556973"/>
                <a:gd name="connsiteX52" fmla="*/ 90031 w 607286"/>
                <a:gd name="connsiteY52" fmla="*/ 267631 h 556973"/>
                <a:gd name="connsiteX53" fmla="*/ 52326 w 607286"/>
                <a:gd name="connsiteY53" fmla="*/ 268501 h 556973"/>
                <a:gd name="connsiteX54" fmla="*/ 52246 w 607286"/>
                <a:gd name="connsiteY54" fmla="*/ 268501 h 556973"/>
                <a:gd name="connsiteX55" fmla="*/ 49791 w 607286"/>
                <a:gd name="connsiteY55" fmla="*/ 267552 h 556973"/>
                <a:gd name="connsiteX56" fmla="*/ 48761 w 607286"/>
                <a:gd name="connsiteY56" fmla="*/ 265100 h 556973"/>
                <a:gd name="connsiteX57" fmla="*/ 48761 w 607286"/>
                <a:gd name="connsiteY57" fmla="*/ 191553 h 556973"/>
                <a:gd name="connsiteX58" fmla="*/ 51533 w 607286"/>
                <a:gd name="connsiteY58" fmla="*/ 188152 h 556973"/>
                <a:gd name="connsiteX59" fmla="*/ 525496 w 607286"/>
                <a:gd name="connsiteY59" fmla="*/ 173115 h 556973"/>
                <a:gd name="connsiteX60" fmla="*/ 522567 w 607286"/>
                <a:gd name="connsiteY60" fmla="*/ 173748 h 556973"/>
                <a:gd name="connsiteX61" fmla="*/ 521221 w 607286"/>
                <a:gd name="connsiteY61" fmla="*/ 176514 h 556973"/>
                <a:gd name="connsiteX62" fmla="*/ 521221 w 607286"/>
                <a:gd name="connsiteY62" fmla="*/ 262361 h 556973"/>
                <a:gd name="connsiteX63" fmla="*/ 524546 w 607286"/>
                <a:gd name="connsiteY63" fmla="*/ 265760 h 556973"/>
                <a:gd name="connsiteX64" fmla="*/ 559067 w 607286"/>
                <a:gd name="connsiteY64" fmla="*/ 266945 h 556973"/>
                <a:gd name="connsiteX65" fmla="*/ 559226 w 607286"/>
                <a:gd name="connsiteY65" fmla="*/ 266945 h 556973"/>
                <a:gd name="connsiteX66" fmla="*/ 561601 w 607286"/>
                <a:gd name="connsiteY66" fmla="*/ 265997 h 556973"/>
                <a:gd name="connsiteX67" fmla="*/ 562630 w 607286"/>
                <a:gd name="connsiteY67" fmla="*/ 263467 h 556973"/>
                <a:gd name="connsiteX68" fmla="*/ 562630 w 607286"/>
                <a:gd name="connsiteY68" fmla="*/ 184973 h 556973"/>
                <a:gd name="connsiteX69" fmla="*/ 560017 w 607286"/>
                <a:gd name="connsiteY69" fmla="*/ 181653 h 556973"/>
                <a:gd name="connsiteX70" fmla="*/ 168979 w 607286"/>
                <a:gd name="connsiteY70" fmla="*/ 165634 h 556973"/>
                <a:gd name="connsiteX71" fmla="*/ 171830 w 607286"/>
                <a:gd name="connsiteY71" fmla="*/ 166346 h 556973"/>
                <a:gd name="connsiteX72" fmla="*/ 173097 w 607286"/>
                <a:gd name="connsiteY72" fmla="*/ 169035 h 556973"/>
                <a:gd name="connsiteX73" fmla="*/ 173097 w 607286"/>
                <a:gd name="connsiteY73" fmla="*/ 262283 h 556973"/>
                <a:gd name="connsiteX74" fmla="*/ 169692 w 607286"/>
                <a:gd name="connsiteY74" fmla="*/ 265684 h 556973"/>
                <a:gd name="connsiteX75" fmla="*/ 119009 w 607286"/>
                <a:gd name="connsiteY75" fmla="*/ 266949 h 556973"/>
                <a:gd name="connsiteX76" fmla="*/ 118929 w 607286"/>
                <a:gd name="connsiteY76" fmla="*/ 266949 h 556973"/>
                <a:gd name="connsiteX77" fmla="*/ 116474 w 607286"/>
                <a:gd name="connsiteY77" fmla="*/ 265921 h 556973"/>
                <a:gd name="connsiteX78" fmla="*/ 115445 w 607286"/>
                <a:gd name="connsiteY78" fmla="*/ 263469 h 556973"/>
                <a:gd name="connsiteX79" fmla="*/ 115445 w 607286"/>
                <a:gd name="connsiteY79" fmla="*/ 178763 h 556973"/>
                <a:gd name="connsiteX80" fmla="*/ 118296 w 607286"/>
                <a:gd name="connsiteY80" fmla="*/ 175362 h 556973"/>
                <a:gd name="connsiteX81" fmla="*/ 412907 w 607286"/>
                <a:gd name="connsiteY81" fmla="*/ 145528 h 556973"/>
                <a:gd name="connsiteX82" fmla="*/ 409977 w 607286"/>
                <a:gd name="connsiteY82" fmla="*/ 146160 h 556973"/>
                <a:gd name="connsiteX83" fmla="*/ 408631 w 607286"/>
                <a:gd name="connsiteY83" fmla="*/ 148848 h 556973"/>
                <a:gd name="connsiteX84" fmla="*/ 408631 w 607286"/>
                <a:gd name="connsiteY84" fmla="*/ 259673 h 556973"/>
                <a:gd name="connsiteX85" fmla="*/ 411957 w 607286"/>
                <a:gd name="connsiteY85" fmla="*/ 263151 h 556973"/>
                <a:gd name="connsiteX86" fmla="*/ 467143 w 607286"/>
                <a:gd name="connsiteY86" fmla="*/ 264890 h 556973"/>
                <a:gd name="connsiteX87" fmla="*/ 467222 w 607286"/>
                <a:gd name="connsiteY87" fmla="*/ 264890 h 556973"/>
                <a:gd name="connsiteX88" fmla="*/ 469598 w 607286"/>
                <a:gd name="connsiteY88" fmla="*/ 263863 h 556973"/>
                <a:gd name="connsiteX89" fmla="*/ 470706 w 607286"/>
                <a:gd name="connsiteY89" fmla="*/ 261412 h 556973"/>
                <a:gd name="connsiteX90" fmla="*/ 470706 w 607286"/>
                <a:gd name="connsiteY90" fmla="*/ 162365 h 556973"/>
                <a:gd name="connsiteX91" fmla="*/ 468014 w 607286"/>
                <a:gd name="connsiteY91" fmla="*/ 159045 h 556973"/>
                <a:gd name="connsiteX92" fmla="*/ 280683 w 607286"/>
                <a:gd name="connsiteY92" fmla="*/ 144253 h 556973"/>
                <a:gd name="connsiteX93" fmla="*/ 283535 w 607286"/>
                <a:gd name="connsiteY93" fmla="*/ 144964 h 556973"/>
                <a:gd name="connsiteX94" fmla="*/ 284802 w 607286"/>
                <a:gd name="connsiteY94" fmla="*/ 147651 h 556973"/>
                <a:gd name="connsiteX95" fmla="*/ 284802 w 607286"/>
                <a:gd name="connsiteY95" fmla="*/ 259554 h 556973"/>
                <a:gd name="connsiteX96" fmla="*/ 281396 w 607286"/>
                <a:gd name="connsiteY96" fmla="*/ 262952 h 556973"/>
                <a:gd name="connsiteX97" fmla="*/ 209545 w 607286"/>
                <a:gd name="connsiteY97" fmla="*/ 264691 h 556973"/>
                <a:gd name="connsiteX98" fmla="*/ 209466 w 607286"/>
                <a:gd name="connsiteY98" fmla="*/ 264691 h 556973"/>
                <a:gd name="connsiteX99" fmla="*/ 207010 w 607286"/>
                <a:gd name="connsiteY99" fmla="*/ 263743 h 556973"/>
                <a:gd name="connsiteX100" fmla="*/ 205980 w 607286"/>
                <a:gd name="connsiteY100" fmla="*/ 261293 h 556973"/>
                <a:gd name="connsiteX101" fmla="*/ 205980 w 607286"/>
                <a:gd name="connsiteY101" fmla="*/ 161402 h 556973"/>
                <a:gd name="connsiteX102" fmla="*/ 208832 w 607286"/>
                <a:gd name="connsiteY102" fmla="*/ 158004 h 556973"/>
                <a:gd name="connsiteX103" fmla="*/ 341648 w 607286"/>
                <a:gd name="connsiteY103" fmla="*/ 106004 h 556973"/>
                <a:gd name="connsiteX104" fmla="*/ 40776 w 607286"/>
                <a:gd name="connsiteY104" fmla="*/ 180546 h 556973"/>
                <a:gd name="connsiteX105" fmla="*/ 40618 w 607286"/>
                <a:gd name="connsiteY105" fmla="*/ 421326 h 556973"/>
                <a:gd name="connsiteX106" fmla="*/ 115440 w 607286"/>
                <a:gd name="connsiteY106" fmla="*/ 448835 h 556973"/>
                <a:gd name="connsiteX107" fmla="*/ 115440 w 607286"/>
                <a:gd name="connsiteY107" fmla="*/ 291688 h 556973"/>
                <a:gd name="connsiteX108" fmla="*/ 116548 w 607286"/>
                <a:gd name="connsiteY108" fmla="*/ 289237 h 556973"/>
                <a:gd name="connsiteX109" fmla="*/ 119003 w 607286"/>
                <a:gd name="connsiteY109" fmla="*/ 288288 h 556973"/>
                <a:gd name="connsiteX110" fmla="*/ 169755 w 607286"/>
                <a:gd name="connsiteY110" fmla="*/ 289869 h 556973"/>
                <a:gd name="connsiteX111" fmla="*/ 173080 w 607286"/>
                <a:gd name="connsiteY111" fmla="*/ 293348 h 556973"/>
                <a:gd name="connsiteX112" fmla="*/ 173080 w 607286"/>
                <a:gd name="connsiteY112" fmla="*/ 469941 h 556973"/>
                <a:gd name="connsiteX113" fmla="*/ 341648 w 607286"/>
                <a:gd name="connsiteY113" fmla="*/ 531915 h 556973"/>
                <a:gd name="connsiteX114" fmla="*/ 352020 w 607286"/>
                <a:gd name="connsiteY114" fmla="*/ 0 h 556973"/>
                <a:gd name="connsiteX115" fmla="*/ 356296 w 607286"/>
                <a:gd name="connsiteY115" fmla="*/ 949 h 556973"/>
                <a:gd name="connsiteX116" fmla="*/ 601348 w 607286"/>
                <a:gd name="connsiteY116" fmla="*/ 113671 h 556973"/>
                <a:gd name="connsiteX117" fmla="*/ 607286 w 607286"/>
                <a:gd name="connsiteY117" fmla="*/ 123078 h 556973"/>
                <a:gd name="connsiteX118" fmla="*/ 607286 w 607286"/>
                <a:gd name="connsiteY118" fmla="*/ 170507 h 556973"/>
                <a:gd name="connsiteX119" fmla="*/ 603090 w 607286"/>
                <a:gd name="connsiteY119" fmla="*/ 178886 h 556973"/>
                <a:gd name="connsiteX120" fmla="*/ 596993 w 607286"/>
                <a:gd name="connsiteY120" fmla="*/ 180862 h 556973"/>
                <a:gd name="connsiteX121" fmla="*/ 593826 w 607286"/>
                <a:gd name="connsiteY121" fmla="*/ 180309 h 556973"/>
                <a:gd name="connsiteX122" fmla="*/ 589471 w 607286"/>
                <a:gd name="connsiteY122" fmla="*/ 178965 h 556973"/>
                <a:gd name="connsiteX123" fmla="*/ 589471 w 607286"/>
                <a:gd name="connsiteY123" fmla="*/ 439982 h 556973"/>
                <a:gd name="connsiteX124" fmla="*/ 583533 w 607286"/>
                <a:gd name="connsiteY124" fmla="*/ 449309 h 556973"/>
                <a:gd name="connsiteX125" fmla="*/ 356375 w 607286"/>
                <a:gd name="connsiteY125" fmla="*/ 556024 h 556973"/>
                <a:gd name="connsiteX126" fmla="*/ 352020 w 607286"/>
                <a:gd name="connsiteY126" fmla="*/ 556973 h 556973"/>
                <a:gd name="connsiteX127" fmla="*/ 348457 w 607286"/>
                <a:gd name="connsiteY127" fmla="*/ 556341 h 556973"/>
                <a:gd name="connsiteX128" fmla="*/ 26762 w 607286"/>
                <a:gd name="connsiteY128" fmla="*/ 438243 h 556973"/>
                <a:gd name="connsiteX129" fmla="*/ 19953 w 607286"/>
                <a:gd name="connsiteY129" fmla="*/ 428520 h 556973"/>
                <a:gd name="connsiteX130" fmla="*/ 20111 w 607286"/>
                <a:gd name="connsiteY130" fmla="*/ 185684 h 556973"/>
                <a:gd name="connsiteX131" fmla="*/ 12827 w 607286"/>
                <a:gd name="connsiteY131" fmla="*/ 187502 h 556973"/>
                <a:gd name="connsiteX132" fmla="*/ 10293 w 607286"/>
                <a:gd name="connsiteY132" fmla="*/ 187818 h 556973"/>
                <a:gd name="connsiteX133" fmla="*/ 3959 w 607286"/>
                <a:gd name="connsiteY133" fmla="*/ 185605 h 556973"/>
                <a:gd name="connsiteX134" fmla="*/ 0 w 607286"/>
                <a:gd name="connsiteY134" fmla="*/ 177463 h 556973"/>
                <a:gd name="connsiteX135" fmla="*/ 79 w 607286"/>
                <a:gd name="connsiteY135" fmla="*/ 133117 h 556973"/>
                <a:gd name="connsiteX136" fmla="*/ 6888 w 607286"/>
                <a:gd name="connsiteY136" fmla="*/ 123394 h 556973"/>
                <a:gd name="connsiteX137" fmla="*/ 348536 w 607286"/>
                <a:gd name="connsiteY137" fmla="*/ 632 h 556973"/>
                <a:gd name="connsiteX138" fmla="*/ 352020 w 607286"/>
                <a:gd name="connsiteY138" fmla="*/ 0 h 55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607286" h="556973">
                  <a:moveTo>
                    <a:pt x="209605" y="291082"/>
                  </a:moveTo>
                  <a:lnTo>
                    <a:pt x="281477" y="293374"/>
                  </a:lnTo>
                  <a:cubicBezTo>
                    <a:pt x="283298" y="293453"/>
                    <a:pt x="284802" y="294955"/>
                    <a:pt x="284802" y="296852"/>
                  </a:cubicBezTo>
                  <a:lnTo>
                    <a:pt x="284802" y="408694"/>
                  </a:lnTo>
                  <a:cubicBezTo>
                    <a:pt x="284802" y="409722"/>
                    <a:pt x="284327" y="410749"/>
                    <a:pt x="283536" y="411382"/>
                  </a:cubicBezTo>
                  <a:cubicBezTo>
                    <a:pt x="282902" y="411856"/>
                    <a:pt x="282111" y="412172"/>
                    <a:pt x="281319" y="412172"/>
                  </a:cubicBezTo>
                  <a:cubicBezTo>
                    <a:pt x="281082" y="412172"/>
                    <a:pt x="280923" y="412172"/>
                    <a:pt x="280686" y="412093"/>
                  </a:cubicBezTo>
                  <a:lnTo>
                    <a:pt x="208813" y="397787"/>
                  </a:lnTo>
                  <a:cubicBezTo>
                    <a:pt x="207230" y="397470"/>
                    <a:pt x="206122" y="396048"/>
                    <a:pt x="206122" y="394388"/>
                  </a:cubicBezTo>
                  <a:lnTo>
                    <a:pt x="206122" y="294481"/>
                  </a:lnTo>
                  <a:cubicBezTo>
                    <a:pt x="206122" y="293611"/>
                    <a:pt x="206439" y="292742"/>
                    <a:pt x="207151" y="292031"/>
                  </a:cubicBezTo>
                  <a:cubicBezTo>
                    <a:pt x="207784" y="291398"/>
                    <a:pt x="208734" y="291082"/>
                    <a:pt x="209605" y="291082"/>
                  </a:cubicBezTo>
                  <a:close/>
                  <a:moveTo>
                    <a:pt x="467143" y="290976"/>
                  </a:moveTo>
                  <a:lnTo>
                    <a:pt x="411957" y="293269"/>
                  </a:lnTo>
                  <a:cubicBezTo>
                    <a:pt x="410136" y="293348"/>
                    <a:pt x="408711" y="294849"/>
                    <a:pt x="408711" y="296668"/>
                  </a:cubicBezTo>
                  <a:lnTo>
                    <a:pt x="408711" y="407572"/>
                  </a:lnTo>
                  <a:cubicBezTo>
                    <a:pt x="408711" y="408600"/>
                    <a:pt x="409186" y="409627"/>
                    <a:pt x="409977" y="410260"/>
                  </a:cubicBezTo>
                  <a:cubicBezTo>
                    <a:pt x="410611" y="410734"/>
                    <a:pt x="411323" y="410971"/>
                    <a:pt x="412115" y="410971"/>
                  </a:cubicBezTo>
                  <a:cubicBezTo>
                    <a:pt x="412353" y="410971"/>
                    <a:pt x="412669" y="410971"/>
                    <a:pt x="412986" y="410892"/>
                  </a:cubicBezTo>
                  <a:lnTo>
                    <a:pt x="468093" y="396822"/>
                  </a:lnTo>
                  <a:cubicBezTo>
                    <a:pt x="469598" y="396426"/>
                    <a:pt x="470706" y="395082"/>
                    <a:pt x="470706" y="393502"/>
                  </a:cubicBezTo>
                  <a:lnTo>
                    <a:pt x="470706" y="294454"/>
                  </a:lnTo>
                  <a:cubicBezTo>
                    <a:pt x="470706" y="293506"/>
                    <a:pt x="470310" y="292557"/>
                    <a:pt x="469677" y="291925"/>
                  </a:cubicBezTo>
                  <a:cubicBezTo>
                    <a:pt x="468964" y="291292"/>
                    <a:pt x="468014" y="290976"/>
                    <a:pt x="467143" y="290976"/>
                  </a:cubicBezTo>
                  <a:close/>
                  <a:moveTo>
                    <a:pt x="559067" y="287261"/>
                  </a:moveTo>
                  <a:lnTo>
                    <a:pt x="524546" y="288684"/>
                  </a:lnTo>
                  <a:cubicBezTo>
                    <a:pt x="522725" y="288763"/>
                    <a:pt x="521221" y="290265"/>
                    <a:pt x="521221" y="292083"/>
                  </a:cubicBezTo>
                  <a:lnTo>
                    <a:pt x="521221" y="378799"/>
                  </a:lnTo>
                  <a:cubicBezTo>
                    <a:pt x="521221" y="379905"/>
                    <a:pt x="521775" y="380854"/>
                    <a:pt x="522567" y="381565"/>
                  </a:cubicBezTo>
                  <a:cubicBezTo>
                    <a:pt x="523200" y="382040"/>
                    <a:pt x="523913" y="382277"/>
                    <a:pt x="524705" y="382277"/>
                  </a:cubicBezTo>
                  <a:cubicBezTo>
                    <a:pt x="525021" y="382277"/>
                    <a:pt x="525259" y="382277"/>
                    <a:pt x="525576" y="382198"/>
                  </a:cubicBezTo>
                  <a:lnTo>
                    <a:pt x="560097" y="373344"/>
                  </a:lnTo>
                  <a:cubicBezTo>
                    <a:pt x="561601" y="372949"/>
                    <a:pt x="562630" y="371605"/>
                    <a:pt x="562630" y="370024"/>
                  </a:cubicBezTo>
                  <a:lnTo>
                    <a:pt x="562630" y="290739"/>
                  </a:lnTo>
                  <a:cubicBezTo>
                    <a:pt x="562630" y="289790"/>
                    <a:pt x="562234" y="288921"/>
                    <a:pt x="561601" y="288209"/>
                  </a:cubicBezTo>
                  <a:cubicBezTo>
                    <a:pt x="560888" y="287577"/>
                    <a:pt x="560017" y="287261"/>
                    <a:pt x="559067" y="287261"/>
                  </a:cubicBezTo>
                  <a:close/>
                  <a:moveTo>
                    <a:pt x="52325" y="286143"/>
                  </a:moveTo>
                  <a:lnTo>
                    <a:pt x="90023" y="287328"/>
                  </a:lnTo>
                  <a:cubicBezTo>
                    <a:pt x="91924" y="287407"/>
                    <a:pt x="93429" y="288908"/>
                    <a:pt x="93429" y="290804"/>
                  </a:cubicBezTo>
                  <a:lnTo>
                    <a:pt x="93429" y="370600"/>
                  </a:lnTo>
                  <a:cubicBezTo>
                    <a:pt x="93429" y="371627"/>
                    <a:pt x="92954" y="372575"/>
                    <a:pt x="92162" y="373207"/>
                  </a:cubicBezTo>
                  <a:cubicBezTo>
                    <a:pt x="91528" y="373760"/>
                    <a:pt x="90736" y="373997"/>
                    <a:pt x="89944" y="373997"/>
                  </a:cubicBezTo>
                  <a:cubicBezTo>
                    <a:pt x="89707" y="373997"/>
                    <a:pt x="89469" y="373997"/>
                    <a:pt x="89311" y="373918"/>
                  </a:cubicBezTo>
                  <a:lnTo>
                    <a:pt x="51533" y="366413"/>
                  </a:lnTo>
                  <a:cubicBezTo>
                    <a:pt x="49949" y="366096"/>
                    <a:pt x="48761" y="364753"/>
                    <a:pt x="48761" y="363015"/>
                  </a:cubicBezTo>
                  <a:lnTo>
                    <a:pt x="48761" y="289540"/>
                  </a:lnTo>
                  <a:cubicBezTo>
                    <a:pt x="48761" y="288671"/>
                    <a:pt x="49157" y="287802"/>
                    <a:pt x="49870" y="287091"/>
                  </a:cubicBezTo>
                  <a:cubicBezTo>
                    <a:pt x="50503" y="286459"/>
                    <a:pt x="51454" y="286143"/>
                    <a:pt x="52325" y="286143"/>
                  </a:cubicBezTo>
                  <a:close/>
                  <a:moveTo>
                    <a:pt x="89318" y="180955"/>
                  </a:moveTo>
                  <a:cubicBezTo>
                    <a:pt x="90269" y="180718"/>
                    <a:pt x="91298" y="180955"/>
                    <a:pt x="92170" y="181667"/>
                  </a:cubicBezTo>
                  <a:cubicBezTo>
                    <a:pt x="92962" y="182300"/>
                    <a:pt x="93358" y="183249"/>
                    <a:pt x="93358" y="184277"/>
                  </a:cubicBezTo>
                  <a:lnTo>
                    <a:pt x="93358" y="264151"/>
                  </a:lnTo>
                  <a:cubicBezTo>
                    <a:pt x="93358" y="266049"/>
                    <a:pt x="91932" y="267552"/>
                    <a:pt x="90031" y="267631"/>
                  </a:cubicBezTo>
                  <a:lnTo>
                    <a:pt x="52326" y="268501"/>
                  </a:lnTo>
                  <a:lnTo>
                    <a:pt x="52246" y="268501"/>
                  </a:lnTo>
                  <a:cubicBezTo>
                    <a:pt x="51375" y="268501"/>
                    <a:pt x="50504" y="268185"/>
                    <a:pt x="49791" y="267552"/>
                  </a:cubicBezTo>
                  <a:cubicBezTo>
                    <a:pt x="49157" y="266919"/>
                    <a:pt x="48761" y="265970"/>
                    <a:pt x="48761" y="265100"/>
                  </a:cubicBezTo>
                  <a:lnTo>
                    <a:pt x="48761" y="191553"/>
                  </a:lnTo>
                  <a:cubicBezTo>
                    <a:pt x="48761" y="189892"/>
                    <a:pt x="49949" y="188468"/>
                    <a:pt x="51533" y="188152"/>
                  </a:cubicBezTo>
                  <a:close/>
                  <a:moveTo>
                    <a:pt x="525496" y="173115"/>
                  </a:moveTo>
                  <a:cubicBezTo>
                    <a:pt x="524467" y="172878"/>
                    <a:pt x="523438" y="173115"/>
                    <a:pt x="522567" y="173748"/>
                  </a:cubicBezTo>
                  <a:cubicBezTo>
                    <a:pt x="521696" y="174459"/>
                    <a:pt x="521221" y="175408"/>
                    <a:pt x="521221" y="176514"/>
                  </a:cubicBezTo>
                  <a:lnTo>
                    <a:pt x="521221" y="262361"/>
                  </a:lnTo>
                  <a:cubicBezTo>
                    <a:pt x="521221" y="264179"/>
                    <a:pt x="522725" y="265760"/>
                    <a:pt x="524546" y="265760"/>
                  </a:cubicBezTo>
                  <a:lnTo>
                    <a:pt x="559067" y="266945"/>
                  </a:lnTo>
                  <a:lnTo>
                    <a:pt x="559226" y="266945"/>
                  </a:lnTo>
                  <a:cubicBezTo>
                    <a:pt x="560097" y="266945"/>
                    <a:pt x="560968" y="266550"/>
                    <a:pt x="561601" y="265997"/>
                  </a:cubicBezTo>
                  <a:cubicBezTo>
                    <a:pt x="562234" y="265365"/>
                    <a:pt x="562630" y="264416"/>
                    <a:pt x="562630" y="263467"/>
                  </a:cubicBezTo>
                  <a:lnTo>
                    <a:pt x="562630" y="184973"/>
                  </a:lnTo>
                  <a:cubicBezTo>
                    <a:pt x="562630" y="183392"/>
                    <a:pt x="561601" y="181969"/>
                    <a:pt x="560017" y="181653"/>
                  </a:cubicBezTo>
                  <a:close/>
                  <a:moveTo>
                    <a:pt x="168979" y="165634"/>
                  </a:moveTo>
                  <a:cubicBezTo>
                    <a:pt x="170008" y="165476"/>
                    <a:pt x="171038" y="165713"/>
                    <a:pt x="171830" y="166346"/>
                  </a:cubicBezTo>
                  <a:cubicBezTo>
                    <a:pt x="172622" y="167058"/>
                    <a:pt x="173097" y="168007"/>
                    <a:pt x="173097" y="169035"/>
                  </a:cubicBezTo>
                  <a:lnTo>
                    <a:pt x="173097" y="262283"/>
                  </a:lnTo>
                  <a:cubicBezTo>
                    <a:pt x="173097" y="264102"/>
                    <a:pt x="171592" y="265684"/>
                    <a:pt x="169692" y="265684"/>
                  </a:cubicBezTo>
                  <a:lnTo>
                    <a:pt x="119009" y="266949"/>
                  </a:lnTo>
                  <a:lnTo>
                    <a:pt x="118929" y="266949"/>
                  </a:lnTo>
                  <a:cubicBezTo>
                    <a:pt x="118058" y="266949"/>
                    <a:pt x="117187" y="266554"/>
                    <a:pt x="116474" y="265921"/>
                  </a:cubicBezTo>
                  <a:cubicBezTo>
                    <a:pt x="115841" y="265288"/>
                    <a:pt x="115445" y="264418"/>
                    <a:pt x="115445" y="263469"/>
                  </a:cubicBezTo>
                  <a:lnTo>
                    <a:pt x="115445" y="178763"/>
                  </a:lnTo>
                  <a:cubicBezTo>
                    <a:pt x="115445" y="177102"/>
                    <a:pt x="116633" y="175679"/>
                    <a:pt x="118296" y="175362"/>
                  </a:cubicBezTo>
                  <a:close/>
                  <a:moveTo>
                    <a:pt x="412907" y="145528"/>
                  </a:moveTo>
                  <a:cubicBezTo>
                    <a:pt x="411878" y="145290"/>
                    <a:pt x="410769" y="145528"/>
                    <a:pt x="409977" y="146160"/>
                  </a:cubicBezTo>
                  <a:cubicBezTo>
                    <a:pt x="409106" y="146792"/>
                    <a:pt x="408631" y="147820"/>
                    <a:pt x="408631" y="148848"/>
                  </a:cubicBezTo>
                  <a:lnTo>
                    <a:pt x="408631" y="259673"/>
                  </a:lnTo>
                  <a:cubicBezTo>
                    <a:pt x="408631" y="261570"/>
                    <a:pt x="410136" y="263072"/>
                    <a:pt x="411957" y="263151"/>
                  </a:cubicBezTo>
                  <a:lnTo>
                    <a:pt x="467143" y="264890"/>
                  </a:lnTo>
                  <a:lnTo>
                    <a:pt x="467222" y="264890"/>
                  </a:lnTo>
                  <a:cubicBezTo>
                    <a:pt x="468093" y="264890"/>
                    <a:pt x="468964" y="264495"/>
                    <a:pt x="469598" y="263863"/>
                  </a:cubicBezTo>
                  <a:cubicBezTo>
                    <a:pt x="470310" y="263230"/>
                    <a:pt x="470706" y="262361"/>
                    <a:pt x="470706" y="261412"/>
                  </a:cubicBezTo>
                  <a:lnTo>
                    <a:pt x="470706" y="162365"/>
                  </a:lnTo>
                  <a:cubicBezTo>
                    <a:pt x="470706" y="160784"/>
                    <a:pt x="469598" y="159440"/>
                    <a:pt x="468014" y="159045"/>
                  </a:cubicBezTo>
                  <a:close/>
                  <a:moveTo>
                    <a:pt x="280683" y="144253"/>
                  </a:moveTo>
                  <a:cubicBezTo>
                    <a:pt x="281712" y="144095"/>
                    <a:pt x="282742" y="144332"/>
                    <a:pt x="283535" y="144964"/>
                  </a:cubicBezTo>
                  <a:cubicBezTo>
                    <a:pt x="284327" y="145676"/>
                    <a:pt x="284802" y="146624"/>
                    <a:pt x="284802" y="147651"/>
                  </a:cubicBezTo>
                  <a:lnTo>
                    <a:pt x="284802" y="259554"/>
                  </a:lnTo>
                  <a:cubicBezTo>
                    <a:pt x="284802" y="261372"/>
                    <a:pt x="283297" y="262952"/>
                    <a:pt x="281396" y="262952"/>
                  </a:cubicBezTo>
                  <a:lnTo>
                    <a:pt x="209545" y="264691"/>
                  </a:lnTo>
                  <a:lnTo>
                    <a:pt x="209466" y="264691"/>
                  </a:lnTo>
                  <a:cubicBezTo>
                    <a:pt x="208594" y="264691"/>
                    <a:pt x="207723" y="264375"/>
                    <a:pt x="207010" y="263743"/>
                  </a:cubicBezTo>
                  <a:cubicBezTo>
                    <a:pt x="206376" y="263110"/>
                    <a:pt x="205980" y="262162"/>
                    <a:pt x="205980" y="261293"/>
                  </a:cubicBezTo>
                  <a:lnTo>
                    <a:pt x="205980" y="161402"/>
                  </a:lnTo>
                  <a:cubicBezTo>
                    <a:pt x="205980" y="159742"/>
                    <a:pt x="207168" y="158320"/>
                    <a:pt x="208832" y="158004"/>
                  </a:cubicBezTo>
                  <a:close/>
                  <a:moveTo>
                    <a:pt x="341648" y="106004"/>
                  </a:moveTo>
                  <a:lnTo>
                    <a:pt x="40776" y="180546"/>
                  </a:lnTo>
                  <a:lnTo>
                    <a:pt x="40618" y="421326"/>
                  </a:lnTo>
                  <a:lnTo>
                    <a:pt x="115440" y="448835"/>
                  </a:lnTo>
                  <a:lnTo>
                    <a:pt x="115440" y="291688"/>
                  </a:lnTo>
                  <a:cubicBezTo>
                    <a:pt x="115440" y="290818"/>
                    <a:pt x="115836" y="289869"/>
                    <a:pt x="116548" y="289237"/>
                  </a:cubicBezTo>
                  <a:cubicBezTo>
                    <a:pt x="117182" y="288605"/>
                    <a:pt x="118053" y="288288"/>
                    <a:pt x="119003" y="288288"/>
                  </a:cubicBezTo>
                  <a:lnTo>
                    <a:pt x="169755" y="289869"/>
                  </a:lnTo>
                  <a:cubicBezTo>
                    <a:pt x="171576" y="289948"/>
                    <a:pt x="173080" y="291450"/>
                    <a:pt x="173080" y="293348"/>
                  </a:cubicBezTo>
                  <a:lnTo>
                    <a:pt x="173080" y="469941"/>
                  </a:lnTo>
                  <a:lnTo>
                    <a:pt x="341648" y="531915"/>
                  </a:lnTo>
                  <a:close/>
                  <a:moveTo>
                    <a:pt x="352020" y="0"/>
                  </a:moveTo>
                  <a:cubicBezTo>
                    <a:pt x="353524" y="0"/>
                    <a:pt x="355029" y="395"/>
                    <a:pt x="356296" y="949"/>
                  </a:cubicBezTo>
                  <a:cubicBezTo>
                    <a:pt x="356296" y="949"/>
                    <a:pt x="601348" y="113671"/>
                    <a:pt x="601348" y="113671"/>
                  </a:cubicBezTo>
                  <a:cubicBezTo>
                    <a:pt x="604990" y="115410"/>
                    <a:pt x="607286" y="119047"/>
                    <a:pt x="607286" y="123078"/>
                  </a:cubicBezTo>
                  <a:lnTo>
                    <a:pt x="607286" y="170507"/>
                  </a:lnTo>
                  <a:cubicBezTo>
                    <a:pt x="607286" y="173827"/>
                    <a:pt x="605702" y="176910"/>
                    <a:pt x="603090" y="178886"/>
                  </a:cubicBezTo>
                  <a:cubicBezTo>
                    <a:pt x="601269" y="180151"/>
                    <a:pt x="599131" y="180862"/>
                    <a:pt x="596993" y="180862"/>
                  </a:cubicBezTo>
                  <a:cubicBezTo>
                    <a:pt x="595885" y="180862"/>
                    <a:pt x="594855" y="180704"/>
                    <a:pt x="593826" y="180309"/>
                  </a:cubicBezTo>
                  <a:lnTo>
                    <a:pt x="589471" y="178965"/>
                  </a:lnTo>
                  <a:lnTo>
                    <a:pt x="589471" y="439982"/>
                  </a:lnTo>
                  <a:cubicBezTo>
                    <a:pt x="589471" y="443934"/>
                    <a:pt x="587096" y="447570"/>
                    <a:pt x="583533" y="449309"/>
                  </a:cubicBezTo>
                  <a:lnTo>
                    <a:pt x="356375" y="556024"/>
                  </a:lnTo>
                  <a:cubicBezTo>
                    <a:pt x="355029" y="556578"/>
                    <a:pt x="353604" y="556973"/>
                    <a:pt x="352020" y="556973"/>
                  </a:cubicBezTo>
                  <a:cubicBezTo>
                    <a:pt x="350753" y="556973"/>
                    <a:pt x="349566" y="556736"/>
                    <a:pt x="348457" y="556341"/>
                  </a:cubicBezTo>
                  <a:lnTo>
                    <a:pt x="26762" y="438243"/>
                  </a:lnTo>
                  <a:cubicBezTo>
                    <a:pt x="22645" y="436741"/>
                    <a:pt x="19953" y="432867"/>
                    <a:pt x="19953" y="428520"/>
                  </a:cubicBezTo>
                  <a:lnTo>
                    <a:pt x="20111" y="185684"/>
                  </a:lnTo>
                  <a:lnTo>
                    <a:pt x="12827" y="187502"/>
                  </a:lnTo>
                  <a:cubicBezTo>
                    <a:pt x="11956" y="187739"/>
                    <a:pt x="11164" y="187818"/>
                    <a:pt x="10293" y="187818"/>
                  </a:cubicBezTo>
                  <a:cubicBezTo>
                    <a:pt x="8076" y="187818"/>
                    <a:pt x="5780" y="187028"/>
                    <a:pt x="3959" y="185605"/>
                  </a:cubicBezTo>
                  <a:cubicBezTo>
                    <a:pt x="1425" y="183629"/>
                    <a:pt x="0" y="180625"/>
                    <a:pt x="0" y="177463"/>
                  </a:cubicBezTo>
                  <a:lnTo>
                    <a:pt x="79" y="133117"/>
                  </a:lnTo>
                  <a:cubicBezTo>
                    <a:pt x="79" y="128769"/>
                    <a:pt x="2850" y="124896"/>
                    <a:pt x="6888" y="123394"/>
                  </a:cubicBezTo>
                  <a:cubicBezTo>
                    <a:pt x="6888" y="123394"/>
                    <a:pt x="348536" y="632"/>
                    <a:pt x="348536" y="632"/>
                  </a:cubicBezTo>
                  <a:cubicBezTo>
                    <a:pt x="349645" y="237"/>
                    <a:pt x="350832" y="0"/>
                    <a:pt x="352020" y="0"/>
                  </a:cubicBezTo>
                  <a:close/>
                </a:path>
              </a:pathLst>
            </a:custGeom>
            <a:solidFill>
              <a:srgbClr val="CA930D"/>
            </a:solidFill>
            <a:ln>
              <a:noFill/>
            </a:ln>
          </p:spPr>
          <p:txBody>
            <a:bodyPr/>
            <a:lstStyle/>
            <a:p/>
          </p:txBody>
        </p:sp>
      </p:grpSp>
      <p:sp>
        <p:nvSpPr>
          <p:cNvPr id="7" name="文本框 6"/>
          <p:cNvSpPr txBox="1"/>
          <p:nvPr/>
        </p:nvSpPr>
        <p:spPr>
          <a:xfrm>
            <a:off x="213995" y="3073400"/>
            <a:ext cx="11679555" cy="3861435"/>
          </a:xfrm>
          <a:prstGeom prst="rect">
            <a:avLst/>
          </a:prstGeom>
          <a:noFill/>
          <a:extLst>
            <a:ext uri="{909E8E84-426E-40DD-AFC4-6F175D3DCCD1}">
              <a14:hiddenFill xmlns:a14="http://schemas.microsoft.com/office/drawing/2010/main">
                <a:solidFill>
                  <a:schemeClr val="accent5">
                    <a:lumMod val="20000"/>
                    <a:lumOff val="80000"/>
                  </a:schemeClr>
                </a:solidFill>
              </a14:hiddenFill>
            </a:ext>
          </a:extLst>
        </p:spPr>
        <p:txBody>
          <a:bodyPr wrap="square" rtlCol="0" anchor="t">
            <a:spAutoFit/>
          </a:bodyPr>
          <a:lstStyle/>
          <a:p>
            <a:pPr algn="l" fontAlgn="auto">
              <a:lnSpc>
                <a:spcPct val="125000"/>
              </a:lnSpc>
              <a:buClrTx/>
              <a:buSzTx/>
              <a:buFontTx/>
            </a:pPr>
            <a:r>
              <a:rPr lang="en-US" altLang="zh-CN" sz="2800" b="1">
                <a:solidFill>
                  <a:schemeClr val="tx1">
                    <a:lumMod val="75000"/>
                    <a:lumOff val="25000"/>
                  </a:schemeClr>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rPr>
              <a:t>    </a:t>
            </a:r>
            <a:r>
              <a:rPr lang="en-US" altLang="zh-CN" sz="2800" spc="-1" smtClean="0">
                <a:solidFill>
                  <a:srgbClr val="000000"/>
                </a:solidFill>
                <a:latin typeface="楷体" panose="02010609060101010101" charset="-122"/>
                <a:ea typeface="楷体" panose="02010609060101010101" charset="-122"/>
              </a:rPr>
              <a:t>试题聚焦唯物史观、时空观念、史料实证、历史解释、家国情怀五大学科核心素养，在试题形式、素养内涵、能力层级上作出调整，遵循“知识为基、能力为重、素养立意、价值导向”构建考试内容。</a:t>
            </a:r>
            <a:r>
              <a:rPr lang="en-US" altLang="zh-CN" sz="2800" spc="-1" smtClean="0">
                <a:solidFill>
                  <a:srgbClr val="C00000"/>
                </a:solidFill>
                <a:latin typeface="楷体" panose="02010609060101010101" charset="-122"/>
                <a:ea typeface="楷体" panose="02010609060101010101" charset="-122"/>
                <a:sym typeface="+mn-ea"/>
              </a:rPr>
              <a:t>典型试题</a:t>
            </a:r>
            <a:r>
              <a:rPr lang="zh-CN" altLang="en-US" sz="2800" spc="-1" smtClean="0">
                <a:solidFill>
                  <a:srgbClr val="C00000"/>
                </a:solidFill>
                <a:latin typeface="楷体" panose="02010609060101010101" charset="-122"/>
                <a:ea typeface="楷体" panose="02010609060101010101" charset="-122"/>
                <a:sym typeface="+mn-ea"/>
              </a:rPr>
              <a:t>为：</a:t>
            </a:r>
            <a:r>
              <a:rPr lang="en-US" altLang="zh-CN" sz="2800" spc="-1" smtClean="0">
                <a:solidFill>
                  <a:srgbClr val="C00000"/>
                </a:solidFill>
                <a:latin typeface="楷体" panose="02010609060101010101" charset="-122"/>
                <a:ea typeface="楷体" panose="02010609060101010101" charset="-122"/>
                <a:sym typeface="+mn-ea"/>
              </a:rPr>
              <a:t>第</a:t>
            </a:r>
            <a:r>
              <a:rPr lang="en-US" sz="2800" spc="-1" smtClean="0">
                <a:solidFill>
                  <a:srgbClr val="C00000"/>
                </a:solidFill>
                <a:latin typeface="楷体" panose="02010609060101010101" charset="-122"/>
                <a:ea typeface="楷体" panose="02010609060101010101" charset="-122"/>
                <a:sym typeface="+mn-ea"/>
              </a:rPr>
              <a:t>8</a:t>
            </a:r>
            <a:r>
              <a:rPr lang="en-US" altLang="zh-CN" sz="2800" spc="-1" smtClean="0">
                <a:solidFill>
                  <a:srgbClr val="C00000"/>
                </a:solidFill>
                <a:latin typeface="楷体" panose="02010609060101010101" charset="-122"/>
                <a:ea typeface="楷体" panose="02010609060101010101" charset="-122"/>
                <a:sym typeface="+mn-ea"/>
              </a:rPr>
              <a:t>题</a:t>
            </a:r>
            <a:r>
              <a:rPr lang="zh-CN" altLang="en-US" sz="2800" spc="-1" smtClean="0">
                <a:solidFill>
                  <a:srgbClr val="C00000"/>
                </a:solidFill>
                <a:latin typeface="楷体" panose="02010609060101010101" charset="-122"/>
                <a:ea typeface="楷体" panose="02010609060101010101" charset="-122"/>
                <a:sym typeface="+mn-ea"/>
              </a:rPr>
              <a:t>通过地图、材料进行时空定位，得出经济重心逐步完成南移，培养学生时空观念、史料实证、历史解释；第</a:t>
            </a:r>
            <a:r>
              <a:rPr lang="en-US" sz="2800" spc="-1" smtClean="0">
                <a:solidFill>
                  <a:srgbClr val="C00000"/>
                </a:solidFill>
                <a:latin typeface="楷体" panose="02010609060101010101" charset="-122"/>
                <a:ea typeface="楷体" panose="02010609060101010101" charset="-122"/>
                <a:sym typeface="+mn-ea"/>
              </a:rPr>
              <a:t>2</a:t>
            </a:r>
            <a:r>
              <a:rPr lang="en-US" altLang="zh-CN" sz="2800" spc="-1" smtClean="0">
                <a:solidFill>
                  <a:srgbClr val="C00000"/>
                </a:solidFill>
                <a:latin typeface="楷体" panose="02010609060101010101" charset="-122"/>
                <a:ea typeface="楷体" panose="02010609060101010101" charset="-122"/>
                <a:sym typeface="+mn-ea"/>
              </a:rPr>
              <a:t>6</a:t>
            </a:r>
            <a:r>
              <a:rPr lang="zh-CN" altLang="en-US" sz="2800" spc="-1" smtClean="0">
                <a:solidFill>
                  <a:srgbClr val="C00000"/>
                </a:solidFill>
                <a:latin typeface="楷体" panose="02010609060101010101" charset="-122"/>
                <a:ea typeface="楷体" panose="02010609060101010101" charset="-122"/>
                <a:sym typeface="+mn-ea"/>
              </a:rPr>
              <a:t>题</a:t>
            </a:r>
            <a:r>
              <a:rPr lang="zh-CN" sz="2800" spc="-1" smtClean="0">
                <a:solidFill>
                  <a:srgbClr val="C00000"/>
                </a:solidFill>
                <a:latin typeface="楷体" panose="02010609060101010101" charset="-122"/>
                <a:ea typeface="楷体" panose="02010609060101010101" charset="-122"/>
                <a:sym typeface="+mn-ea"/>
              </a:rPr>
              <a:t>为开放性试题，在培养学生开放性思维和综合解决问题能力的同时，落实时空观念、家国情怀等核心素养。</a:t>
            </a:r>
            <a:endParaRPr lang="zh-CN" sz="2800" spc="-1" smtClean="0">
              <a:solidFill>
                <a:srgbClr val="C00000"/>
              </a:solidFill>
              <a:latin typeface="楷体" panose="02010609060101010101" charset="-122"/>
              <a:ea typeface="楷体" panose="02010609060101010101"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63" presetClass="path" presetSubtype="0" accel="50000" decel="50000" fill="hold" nodeType="withEffect">
                                  <p:stCondLst>
                                    <p:cond delay="0"/>
                                  </p:stCondLst>
                                  <p:childTnLst>
                                    <p:animMotion origin="layout" path="M -4.58333E-06 -1.48148E-06 L 0.13998 -1.48148E-06" pathEditMode="relative" rAng="0" ptsTypes="AA">
                                      <p:cBhvr>
                                        <p:cTn id="9" dur="1500" spd="-100000" fill="hold"/>
                                        <p:tgtEl>
                                          <p:spTgt spid="47"/>
                                        </p:tgtEl>
                                        <p:attrNameLst>
                                          <p:attrName>ppt_x</p:attrName>
                                          <p:attrName>ppt_y</p:attrName>
                                        </p:attrNameLst>
                                      </p:cBhvr>
                                      <p:rCtr x="6992" y="0"/>
                                    </p:animMotion>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000" fill="hold">
                                          <p:stCondLst>
                                            <p:cond delay="0"/>
                                          </p:stCondLst>
                                        </p:cTn>
                                        <p:tgtEl>
                                          <p:spTgt spid="7"/>
                                        </p:tgtEl>
                                        <p:attrNameLst>
                                          <p:attrName>style.visibility</p:attrName>
                                        </p:attrNameLst>
                                      </p:cBhvr>
                                      <p:to>
                                        <p:strVal val="visible"/>
                                      </p:to>
                                    </p:set>
                                    <p:animEffect transition="in" filter="wipe(left)">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99711" y="138082"/>
            <a:ext cx="2561491" cy="598409"/>
            <a:chOff x="355954" y="154411"/>
            <a:chExt cx="2561491" cy="598409"/>
          </a:xfrm>
        </p:grpSpPr>
        <p:grpSp>
          <p:nvGrpSpPr>
            <p:cNvPr id="3" name="组合 2"/>
            <p:cNvGrpSpPr/>
            <p:nvPr/>
          </p:nvGrpSpPr>
          <p:grpSpPr>
            <a:xfrm>
              <a:off x="355954" y="167441"/>
              <a:ext cx="2561491" cy="585379"/>
              <a:chOff x="210812" y="283556"/>
              <a:chExt cx="2561491" cy="585379"/>
            </a:xfrm>
          </p:grpSpPr>
          <p:sp>
            <p:nvSpPr>
              <p:cNvPr id="5" name="文本框 4"/>
              <p:cNvSpPr txBox="1"/>
              <p:nvPr/>
            </p:nvSpPr>
            <p:spPr>
              <a:xfrm>
                <a:off x="963823" y="285370"/>
                <a:ext cx="1808480" cy="583565"/>
              </a:xfrm>
              <a:prstGeom prst="rect">
                <a:avLst/>
              </a:prstGeom>
              <a:noFill/>
            </p:spPr>
            <p:txBody>
              <a:bodyPr wrap="none" rtlCol="0">
                <a:spAutoFit/>
              </a:bodyPr>
              <a:lstStyle/>
              <a:p>
                <a:r>
                  <a:rPr lang="zh-CN" altLang="en-US" sz="3200">
                    <a:solidFill>
                      <a:schemeClr val="bg1"/>
                    </a:solidFill>
                    <a:latin typeface="+mn-ea"/>
                  </a:rPr>
                  <a:t>命题方向</a:t>
                </a:r>
                <a:endParaRPr lang="zh-CN" altLang="en-US" sz="3200">
                  <a:solidFill>
                    <a:schemeClr val="bg1"/>
                  </a:solidFill>
                  <a:latin typeface="+mn-ea"/>
                </a:endParaRPr>
              </a:p>
            </p:txBody>
          </p:sp>
          <p:sp>
            <p:nvSpPr>
              <p:cNvPr id="6" name="文本框 5"/>
              <p:cNvSpPr txBox="1"/>
              <p:nvPr/>
            </p:nvSpPr>
            <p:spPr>
              <a:xfrm>
                <a:off x="210812" y="283556"/>
                <a:ext cx="639919" cy="584775"/>
              </a:xfrm>
              <a:prstGeom prst="rect">
                <a:avLst/>
              </a:prstGeom>
              <a:noFill/>
            </p:spPr>
            <p:txBody>
              <a:bodyPr wrap="none" rtlCol="0">
                <a:spAutoFit/>
              </a:bodyPr>
              <a:lstStyle/>
              <a:p>
                <a:r>
                  <a:rPr lang="en-US" altLang="zh-CN" sz="3200">
                    <a:solidFill>
                      <a:schemeClr val="bg1"/>
                    </a:solidFill>
                  </a:rPr>
                  <a:t>02</a:t>
                </a:r>
                <a:endParaRPr lang="zh-CN" altLang="en-US" sz="3200">
                  <a:solidFill>
                    <a:schemeClr val="bg1"/>
                  </a:solidFill>
                </a:endParaRPr>
              </a:p>
            </p:txBody>
          </p:sp>
        </p:grpSp>
        <p:sp>
          <p:nvSpPr>
            <p:cNvPr id="4" name="椭圆 3"/>
            <p:cNvSpPr/>
            <p:nvPr/>
          </p:nvSpPr>
          <p:spPr>
            <a:xfrm>
              <a:off x="368576" y="154411"/>
              <a:ext cx="596512" cy="59650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grpSp>
        <p:nvGrpSpPr>
          <p:cNvPr id="46" name="组合 45"/>
          <p:cNvGrpSpPr/>
          <p:nvPr/>
        </p:nvGrpSpPr>
        <p:grpSpPr>
          <a:xfrm>
            <a:off x="1515757" y="1101667"/>
            <a:ext cx="6841222" cy="1926904"/>
            <a:chOff x="1515757" y="1835727"/>
            <a:chExt cx="6841222" cy="1926904"/>
          </a:xfrm>
        </p:grpSpPr>
        <p:grpSp>
          <p:nvGrpSpPr>
            <p:cNvPr id="33" name="组合 32"/>
            <p:cNvGrpSpPr/>
            <p:nvPr/>
          </p:nvGrpSpPr>
          <p:grpSpPr>
            <a:xfrm>
              <a:off x="1515757" y="1835727"/>
              <a:ext cx="6841222" cy="1926904"/>
              <a:chOff x="915204" y="1892877"/>
              <a:chExt cx="6841222" cy="1926904"/>
            </a:xfrm>
          </p:grpSpPr>
          <p:sp>
            <p:nvSpPr>
              <p:cNvPr id="31" name="任意多边形: 形状 30"/>
              <p:cNvSpPr/>
              <p:nvPr/>
            </p:nvSpPr>
            <p:spPr>
              <a:xfrm>
                <a:off x="915204" y="1892877"/>
                <a:ext cx="6088269" cy="1926904"/>
              </a:xfrm>
              <a:custGeom>
                <a:avLst/>
                <a:gdLst>
                  <a:gd name="connsiteX0" fmla="*/ 321157 w 6088269"/>
                  <a:gd name="connsiteY0" fmla="*/ 0 h 1926904"/>
                  <a:gd name="connsiteX1" fmla="*/ 5767112 w 6088269"/>
                  <a:gd name="connsiteY1" fmla="*/ 0 h 1926904"/>
                  <a:gd name="connsiteX2" fmla="*/ 6088269 w 6088269"/>
                  <a:gd name="connsiteY2" fmla="*/ 321157 h 1926904"/>
                  <a:gd name="connsiteX3" fmla="*/ 6088269 w 6088269"/>
                  <a:gd name="connsiteY3" fmla="*/ 323203 h 1926904"/>
                  <a:gd name="connsiteX4" fmla="*/ 6023695 w 6088269"/>
                  <a:gd name="connsiteY4" fmla="*/ 343248 h 1926904"/>
                  <a:gd name="connsiteX5" fmla="*/ 5612596 w 6088269"/>
                  <a:gd name="connsiteY5" fmla="*/ 963452 h 1926904"/>
                  <a:gd name="connsiteX6" fmla="*/ 6023695 w 6088269"/>
                  <a:gd name="connsiteY6" fmla="*/ 1583656 h 1926904"/>
                  <a:gd name="connsiteX7" fmla="*/ 6088269 w 6088269"/>
                  <a:gd name="connsiteY7" fmla="*/ 1603701 h 1926904"/>
                  <a:gd name="connsiteX8" fmla="*/ 6088269 w 6088269"/>
                  <a:gd name="connsiteY8" fmla="*/ 1605747 h 1926904"/>
                  <a:gd name="connsiteX9" fmla="*/ 5767112 w 6088269"/>
                  <a:gd name="connsiteY9" fmla="*/ 1926904 h 1926904"/>
                  <a:gd name="connsiteX10" fmla="*/ 321157 w 6088269"/>
                  <a:gd name="connsiteY10" fmla="*/ 1926904 h 1926904"/>
                  <a:gd name="connsiteX11" fmla="*/ 0 w 6088269"/>
                  <a:gd name="connsiteY11" fmla="*/ 1605747 h 1926904"/>
                  <a:gd name="connsiteX12" fmla="*/ 0 w 6088269"/>
                  <a:gd name="connsiteY12" fmla="*/ 321157 h 1926904"/>
                  <a:gd name="connsiteX13" fmla="*/ 321157 w 6088269"/>
                  <a:gd name="connsiteY13" fmla="*/ 0 h 1926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88269" h="1926904">
                    <a:moveTo>
                      <a:pt x="321157" y="0"/>
                    </a:moveTo>
                    <a:lnTo>
                      <a:pt x="5767112" y="0"/>
                    </a:lnTo>
                    <a:cubicBezTo>
                      <a:pt x="5944482" y="0"/>
                      <a:pt x="6088269" y="143787"/>
                      <a:pt x="6088269" y="321157"/>
                    </a:cubicBezTo>
                    <a:lnTo>
                      <a:pt x="6088269" y="323203"/>
                    </a:lnTo>
                    <a:lnTo>
                      <a:pt x="6023695" y="343248"/>
                    </a:lnTo>
                    <a:cubicBezTo>
                      <a:pt x="5782110" y="445430"/>
                      <a:pt x="5612596" y="684645"/>
                      <a:pt x="5612596" y="963452"/>
                    </a:cubicBezTo>
                    <a:cubicBezTo>
                      <a:pt x="5612596" y="1242259"/>
                      <a:pt x="5782110" y="1481475"/>
                      <a:pt x="6023695" y="1583656"/>
                    </a:cubicBezTo>
                    <a:lnTo>
                      <a:pt x="6088269" y="1603701"/>
                    </a:lnTo>
                    <a:lnTo>
                      <a:pt x="6088269" y="1605747"/>
                    </a:lnTo>
                    <a:cubicBezTo>
                      <a:pt x="6088269" y="1783117"/>
                      <a:pt x="5944482" y="1926904"/>
                      <a:pt x="5767112" y="1926904"/>
                    </a:cubicBezTo>
                    <a:lnTo>
                      <a:pt x="321157" y="1926904"/>
                    </a:lnTo>
                    <a:cubicBezTo>
                      <a:pt x="143787" y="1926904"/>
                      <a:pt x="0" y="1783117"/>
                      <a:pt x="0" y="1605747"/>
                    </a:cubicBezTo>
                    <a:lnTo>
                      <a:pt x="0" y="321157"/>
                    </a:lnTo>
                    <a:cubicBezTo>
                      <a:pt x="0" y="143787"/>
                      <a:pt x="143787" y="0"/>
                      <a:pt x="321157" y="0"/>
                    </a:cubicBezTo>
                    <a:close/>
                  </a:path>
                </a:pathLst>
              </a:custGeom>
              <a:solidFill>
                <a:schemeClr val="bg1"/>
              </a:solidFill>
              <a:ln w="12700">
                <a:gradFill>
                  <a:gsLst>
                    <a:gs pos="100000">
                      <a:schemeClr val="bg1">
                        <a:lumMod val="85000"/>
                      </a:schemeClr>
                    </a:gs>
                    <a:gs pos="0">
                      <a:schemeClr val="bg1"/>
                    </a:gs>
                  </a:gsLst>
                  <a:lin ang="8100000" scaled="0"/>
                </a:gradFill>
              </a:ln>
              <a:effectLst>
                <a:outerShdw blurRad="2667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400">
                  <a:solidFill>
                    <a:prstClr val="white"/>
                  </a:solidFill>
                  <a:ea typeface="Noto Sans S Chinese Light" panose="020B0300000000000000" pitchFamily="34" charset="-122"/>
                </a:endParaRPr>
              </a:p>
            </p:txBody>
          </p:sp>
          <p:sp>
            <p:nvSpPr>
              <p:cNvPr id="29" name="椭圆 28"/>
              <p:cNvSpPr/>
              <p:nvPr/>
            </p:nvSpPr>
            <p:spPr>
              <a:xfrm>
                <a:off x="6658630" y="2307431"/>
                <a:ext cx="1097796" cy="1097796"/>
              </a:xfrm>
              <a:prstGeom prst="ellipse">
                <a:avLst/>
              </a:prstGeom>
              <a:solidFill>
                <a:srgbClr val="00B0F0"/>
              </a:solidFill>
              <a:ln w="12700">
                <a:noFill/>
              </a:ln>
              <a:effectLst>
                <a:outerShdw blurRad="2667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400">
                  <a:solidFill>
                    <a:prstClr val="white"/>
                  </a:solidFill>
                  <a:ea typeface="Noto Sans S Chinese Light" panose="020B0300000000000000" pitchFamily="34" charset="-122"/>
                </a:endParaRPr>
              </a:p>
            </p:txBody>
          </p:sp>
        </p:grpSp>
        <p:sp>
          <p:nvSpPr>
            <p:cNvPr id="37" name="文本框 36"/>
            <p:cNvSpPr txBox="1"/>
            <p:nvPr/>
          </p:nvSpPr>
          <p:spPr>
            <a:xfrm>
              <a:off x="7460285" y="2440132"/>
              <a:ext cx="758536" cy="706755"/>
            </a:xfrm>
            <a:prstGeom prst="rect">
              <a:avLst/>
            </a:prstGeom>
            <a:noFill/>
          </p:spPr>
          <p:txBody>
            <a:bodyPr wrap="square" rtlCol="0">
              <a:spAutoFit/>
            </a:bodyPr>
            <a:lstStyle/>
            <a:p>
              <a:pPr algn="ctr"/>
              <a:r>
                <a:rPr lang="zh-CN" altLang="en-US" sz="2000" b="1">
                  <a:solidFill>
                    <a:schemeClr val="bg1"/>
                  </a:solidFill>
                  <a:effectLst>
                    <a:outerShdw blurRad="38100" dist="38100" dir="2700000" algn="tl">
                      <a:srgbClr val="000000">
                        <a:alpha val="43137"/>
                      </a:srgbClr>
                    </a:outerShdw>
                  </a:effectLst>
                  <a:latin typeface="+mj-ea"/>
                  <a:ea typeface="+mj-ea"/>
                </a:rPr>
                <a:t>方向四</a:t>
              </a:r>
              <a:endParaRPr lang="zh-CN" altLang="en-US" sz="2000" b="1">
                <a:solidFill>
                  <a:schemeClr val="bg1"/>
                </a:solidFill>
                <a:effectLst>
                  <a:outerShdw blurRad="38100" dist="38100" dir="2700000" algn="tl">
                    <a:srgbClr val="000000">
                      <a:alpha val="43137"/>
                    </a:srgbClr>
                  </a:outerShdw>
                </a:effectLst>
                <a:latin typeface="+mj-ea"/>
                <a:ea typeface="+mj-ea"/>
              </a:endParaRPr>
            </a:p>
          </p:txBody>
        </p:sp>
        <p:sp>
          <p:nvSpPr>
            <p:cNvPr id="38" name="Shape 967"/>
            <p:cNvSpPr/>
            <p:nvPr/>
          </p:nvSpPr>
          <p:spPr>
            <a:xfrm>
              <a:off x="1515757" y="2431992"/>
              <a:ext cx="5744210" cy="645795"/>
            </a:xfrm>
            <a:prstGeom prst="rect">
              <a:avLst/>
            </a:prstGeom>
            <a:ln w="12700">
              <a:miter lim="400000"/>
            </a:ln>
          </p:spPr>
          <p:txBody>
            <a:bodyPr wrap="square" lIns="0" tIns="0" rIns="0" bIns="0">
              <a:spAutoFit/>
            </a:bodyPr>
            <a:lstStyle/>
            <a:p>
              <a:pPr lvl="0" algn="l" defTabSz="323215">
                <a:lnSpc>
                  <a:spcPct val="150000"/>
                </a:lnSpc>
                <a:spcBef>
                  <a:spcPts val="850"/>
                </a:spcBef>
                <a:buClrTx/>
                <a:buSzTx/>
                <a:buFontTx/>
                <a:defRPr sz="1800"/>
              </a:pPr>
              <a:r>
                <a:rPr lang="zh-CN" altLang="en-US" sz="2800">
                  <a:solidFill>
                    <a:schemeClr val="tx1">
                      <a:lumMod val="95000"/>
                      <a:lumOff val="5000"/>
                    </a:schemeClr>
                  </a:solidFill>
                  <a:effectLst/>
                  <a:latin typeface="微软雅黑" panose="020B0503020204020204" charset="-122"/>
                  <a:cs typeface="+mn-ea"/>
                  <a:sym typeface="微软雅黑" panose="020B0503020204020204" charset="-122"/>
                </a:rPr>
                <a:t>创设多元情境，凸显历史学科特色；</a:t>
              </a:r>
              <a:endParaRPr lang="zh-CN" altLang="en-US" sz="2800">
                <a:solidFill>
                  <a:schemeClr val="tx1">
                    <a:lumMod val="95000"/>
                    <a:lumOff val="5000"/>
                  </a:schemeClr>
                </a:solidFill>
                <a:effectLst/>
                <a:latin typeface="微软雅黑" panose="020B0503020204020204" charset="-122"/>
                <a:cs typeface="+mn-ea"/>
                <a:sym typeface="微软雅黑" panose="020B0503020204020204" charset="-122"/>
              </a:endParaRPr>
            </a:p>
          </p:txBody>
        </p:sp>
        <p:sp>
          <p:nvSpPr>
            <p:cNvPr id="44" name="desktop-computer-screen-with-magnifying-glass-and-list_30537"/>
            <p:cNvSpPr>
              <a:spLocks noChangeAspect="1"/>
            </p:cNvSpPr>
            <p:nvPr/>
          </p:nvSpPr>
          <p:spPr bwMode="auto">
            <a:xfrm>
              <a:off x="1765538" y="3095625"/>
              <a:ext cx="508198" cy="521007"/>
            </a:xfrm>
            <a:custGeom>
              <a:avLst/>
              <a:gdLst>
                <a:gd name="connsiteX0" fmla="*/ 54024 w 607568"/>
                <a:gd name="connsiteY0" fmla="*/ 450648 h 546529"/>
                <a:gd name="connsiteX1" fmla="*/ 54024 w 607568"/>
                <a:gd name="connsiteY1" fmla="*/ 486637 h 546529"/>
                <a:gd name="connsiteX2" fmla="*/ 241819 w 607568"/>
                <a:gd name="connsiteY2" fmla="*/ 486637 h 546529"/>
                <a:gd name="connsiteX3" fmla="*/ 241819 w 607568"/>
                <a:gd name="connsiteY3" fmla="*/ 450648 h 546529"/>
                <a:gd name="connsiteX4" fmla="*/ 54024 w 607568"/>
                <a:gd name="connsiteY4" fmla="*/ 390756 h 546529"/>
                <a:gd name="connsiteX5" fmla="*/ 54024 w 607568"/>
                <a:gd name="connsiteY5" fmla="*/ 426744 h 546529"/>
                <a:gd name="connsiteX6" fmla="*/ 241819 w 607568"/>
                <a:gd name="connsiteY6" fmla="*/ 426744 h 546529"/>
                <a:gd name="connsiteX7" fmla="*/ 241819 w 607568"/>
                <a:gd name="connsiteY7" fmla="*/ 390756 h 546529"/>
                <a:gd name="connsiteX8" fmla="*/ 54024 w 607568"/>
                <a:gd name="connsiteY8" fmla="*/ 330863 h 546529"/>
                <a:gd name="connsiteX9" fmla="*/ 54024 w 607568"/>
                <a:gd name="connsiteY9" fmla="*/ 366852 h 546529"/>
                <a:gd name="connsiteX10" fmla="*/ 241819 w 607568"/>
                <a:gd name="connsiteY10" fmla="*/ 366852 h 546529"/>
                <a:gd name="connsiteX11" fmla="*/ 241819 w 607568"/>
                <a:gd name="connsiteY11" fmla="*/ 330863 h 546529"/>
                <a:gd name="connsiteX12" fmla="*/ 0 w 607568"/>
                <a:gd name="connsiteY12" fmla="*/ 270971 h 546529"/>
                <a:gd name="connsiteX13" fmla="*/ 340611 w 607568"/>
                <a:gd name="connsiteY13" fmla="*/ 270971 h 546529"/>
                <a:gd name="connsiteX14" fmla="*/ 290948 w 607568"/>
                <a:gd name="connsiteY14" fmla="*/ 356811 h 546529"/>
                <a:gd name="connsiteX15" fmla="*/ 285964 w 607568"/>
                <a:gd name="connsiteY15" fmla="*/ 365519 h 546529"/>
                <a:gd name="connsiteX16" fmla="*/ 286142 w 607568"/>
                <a:gd name="connsiteY16" fmla="*/ 375472 h 546529"/>
                <a:gd name="connsiteX17" fmla="*/ 287566 w 607568"/>
                <a:gd name="connsiteY17" fmla="*/ 452247 h 546529"/>
                <a:gd name="connsiteX18" fmla="*/ 288634 w 607568"/>
                <a:gd name="connsiteY18" fmla="*/ 511962 h 546529"/>
                <a:gd name="connsiteX19" fmla="*/ 340967 w 607568"/>
                <a:gd name="connsiteY19" fmla="*/ 483082 h 546529"/>
                <a:gd name="connsiteX20" fmla="*/ 408342 w 607568"/>
                <a:gd name="connsiteY20" fmla="*/ 445849 h 546529"/>
                <a:gd name="connsiteX21" fmla="*/ 417064 w 607568"/>
                <a:gd name="connsiteY21" fmla="*/ 441051 h 546529"/>
                <a:gd name="connsiteX22" fmla="*/ 422048 w 607568"/>
                <a:gd name="connsiteY22" fmla="*/ 432431 h 546529"/>
                <a:gd name="connsiteX23" fmla="*/ 504999 w 607568"/>
                <a:gd name="connsiteY23" fmla="*/ 288921 h 546529"/>
                <a:gd name="connsiteX24" fmla="*/ 515412 w 607568"/>
                <a:gd name="connsiteY24" fmla="*/ 270971 h 546529"/>
                <a:gd name="connsiteX25" fmla="*/ 606016 w 607568"/>
                <a:gd name="connsiteY25" fmla="*/ 270971 h 546529"/>
                <a:gd name="connsiteX26" fmla="*/ 606016 w 607568"/>
                <a:gd name="connsiteY26" fmla="*/ 546529 h 546529"/>
                <a:gd name="connsiteX27" fmla="*/ 0 w 607568"/>
                <a:gd name="connsiteY27" fmla="*/ 546529 h 546529"/>
                <a:gd name="connsiteX28" fmla="*/ 490871 w 607568"/>
                <a:gd name="connsiteY28" fmla="*/ 82985 h 546529"/>
                <a:gd name="connsiteX29" fmla="*/ 559584 w 607568"/>
                <a:gd name="connsiteY29" fmla="*/ 122621 h 546529"/>
                <a:gd name="connsiteX30" fmla="*/ 473870 w 607568"/>
                <a:gd name="connsiteY30" fmla="*/ 270946 h 546529"/>
                <a:gd name="connsiteX31" fmla="*/ 390915 w 607568"/>
                <a:gd name="connsiteY31" fmla="*/ 414382 h 546529"/>
                <a:gd name="connsiteX32" fmla="*/ 323537 w 607568"/>
                <a:gd name="connsiteY32" fmla="*/ 451619 h 546529"/>
                <a:gd name="connsiteX33" fmla="*/ 322202 w 607568"/>
                <a:gd name="connsiteY33" fmla="*/ 374835 h 546529"/>
                <a:gd name="connsiteX34" fmla="*/ 382193 w 607568"/>
                <a:gd name="connsiteY34" fmla="*/ 270946 h 546529"/>
                <a:gd name="connsiteX35" fmla="*/ 538846 w 607568"/>
                <a:gd name="connsiteY35" fmla="*/ 0 h 546529"/>
                <a:gd name="connsiteX36" fmla="*/ 607568 w 607568"/>
                <a:gd name="connsiteY36" fmla="*/ 39630 h 546529"/>
                <a:gd name="connsiteX37" fmla="*/ 577569 w 607568"/>
                <a:gd name="connsiteY37" fmla="*/ 91523 h 546529"/>
                <a:gd name="connsiteX38" fmla="*/ 508847 w 607568"/>
                <a:gd name="connsiteY38" fmla="*/ 51893 h 54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7568" h="546529">
                  <a:moveTo>
                    <a:pt x="54024" y="450648"/>
                  </a:moveTo>
                  <a:lnTo>
                    <a:pt x="54024" y="486637"/>
                  </a:lnTo>
                  <a:lnTo>
                    <a:pt x="241819" y="486637"/>
                  </a:lnTo>
                  <a:lnTo>
                    <a:pt x="241819" y="450648"/>
                  </a:lnTo>
                  <a:close/>
                  <a:moveTo>
                    <a:pt x="54024" y="390756"/>
                  </a:moveTo>
                  <a:lnTo>
                    <a:pt x="54024" y="426744"/>
                  </a:lnTo>
                  <a:lnTo>
                    <a:pt x="241819" y="426744"/>
                  </a:lnTo>
                  <a:lnTo>
                    <a:pt x="241819" y="390756"/>
                  </a:lnTo>
                  <a:close/>
                  <a:moveTo>
                    <a:pt x="54024" y="330863"/>
                  </a:moveTo>
                  <a:lnTo>
                    <a:pt x="54024" y="366852"/>
                  </a:lnTo>
                  <a:lnTo>
                    <a:pt x="241819" y="366852"/>
                  </a:lnTo>
                  <a:lnTo>
                    <a:pt x="241819" y="330863"/>
                  </a:lnTo>
                  <a:close/>
                  <a:moveTo>
                    <a:pt x="0" y="270971"/>
                  </a:moveTo>
                  <a:lnTo>
                    <a:pt x="340611" y="270971"/>
                  </a:lnTo>
                  <a:lnTo>
                    <a:pt x="290948" y="356811"/>
                  </a:lnTo>
                  <a:lnTo>
                    <a:pt x="285964" y="365519"/>
                  </a:lnTo>
                  <a:lnTo>
                    <a:pt x="286142" y="375472"/>
                  </a:lnTo>
                  <a:lnTo>
                    <a:pt x="287566" y="452247"/>
                  </a:lnTo>
                  <a:lnTo>
                    <a:pt x="288634" y="511962"/>
                  </a:lnTo>
                  <a:lnTo>
                    <a:pt x="340967" y="483082"/>
                  </a:lnTo>
                  <a:lnTo>
                    <a:pt x="408342" y="445849"/>
                  </a:lnTo>
                  <a:lnTo>
                    <a:pt x="417064" y="441051"/>
                  </a:lnTo>
                  <a:lnTo>
                    <a:pt x="422048" y="432431"/>
                  </a:lnTo>
                  <a:lnTo>
                    <a:pt x="504999" y="288921"/>
                  </a:lnTo>
                  <a:lnTo>
                    <a:pt x="515412" y="270971"/>
                  </a:lnTo>
                  <a:lnTo>
                    <a:pt x="606016" y="270971"/>
                  </a:lnTo>
                  <a:lnTo>
                    <a:pt x="606016" y="546529"/>
                  </a:lnTo>
                  <a:lnTo>
                    <a:pt x="0" y="546529"/>
                  </a:lnTo>
                  <a:close/>
                  <a:moveTo>
                    <a:pt x="490871" y="82985"/>
                  </a:moveTo>
                  <a:lnTo>
                    <a:pt x="559584" y="122621"/>
                  </a:lnTo>
                  <a:lnTo>
                    <a:pt x="473870" y="270946"/>
                  </a:lnTo>
                  <a:lnTo>
                    <a:pt x="390915" y="414382"/>
                  </a:lnTo>
                  <a:lnTo>
                    <a:pt x="323537" y="451619"/>
                  </a:lnTo>
                  <a:lnTo>
                    <a:pt x="322202" y="374835"/>
                  </a:lnTo>
                  <a:lnTo>
                    <a:pt x="382193" y="270946"/>
                  </a:lnTo>
                  <a:close/>
                  <a:moveTo>
                    <a:pt x="538846" y="0"/>
                  </a:moveTo>
                  <a:lnTo>
                    <a:pt x="607568" y="39630"/>
                  </a:lnTo>
                  <a:lnTo>
                    <a:pt x="577569" y="91523"/>
                  </a:lnTo>
                  <a:lnTo>
                    <a:pt x="508847" y="51893"/>
                  </a:lnTo>
                  <a:close/>
                </a:path>
              </a:pathLst>
            </a:custGeom>
            <a:solidFill>
              <a:srgbClr val="00B0F0"/>
            </a:solidFill>
            <a:ln>
              <a:noFill/>
            </a:ln>
          </p:spPr>
          <p:txBody>
            <a:bodyPr/>
            <a:lstStyle/>
            <a:p>
              <a:endParaRPr lang="zh-CN" altLang="en-US"/>
            </a:p>
          </p:txBody>
        </p:sp>
      </p:grpSp>
      <p:sp>
        <p:nvSpPr>
          <p:cNvPr id="7" name="文本框 6"/>
          <p:cNvSpPr txBox="1"/>
          <p:nvPr/>
        </p:nvSpPr>
        <p:spPr>
          <a:xfrm>
            <a:off x="213995" y="3073400"/>
            <a:ext cx="11679555" cy="3861435"/>
          </a:xfrm>
          <a:prstGeom prst="rect">
            <a:avLst/>
          </a:prstGeom>
          <a:noFill/>
          <a:extLst>
            <a:ext uri="{909E8E84-426E-40DD-AFC4-6F175D3DCCD1}">
              <a14:hiddenFill xmlns:a14="http://schemas.microsoft.com/office/drawing/2010/main">
                <a:solidFill>
                  <a:schemeClr val="accent5">
                    <a:lumMod val="20000"/>
                    <a:lumOff val="80000"/>
                  </a:schemeClr>
                </a:solidFill>
              </a14:hiddenFill>
            </a:ext>
          </a:extLst>
        </p:spPr>
        <p:txBody>
          <a:bodyPr wrap="square" rtlCol="0" anchor="t">
            <a:spAutoFit/>
          </a:bodyPr>
          <a:lstStyle/>
          <a:p>
            <a:pPr algn="l" fontAlgn="auto">
              <a:lnSpc>
                <a:spcPct val="125000"/>
              </a:lnSpc>
              <a:buClrTx/>
              <a:buSzTx/>
              <a:buFontTx/>
            </a:pPr>
            <a:r>
              <a:rPr lang="en-US" altLang="zh-CN" sz="2800" b="1">
                <a:solidFill>
                  <a:schemeClr val="tx1">
                    <a:lumMod val="75000"/>
                    <a:lumOff val="25000"/>
                  </a:schemeClr>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rPr>
              <a:t>    </a:t>
            </a:r>
            <a:r>
              <a:rPr lang="en-US" altLang="zh-CN" sz="2800" spc="-1" smtClean="0">
                <a:solidFill>
                  <a:srgbClr val="000000"/>
                </a:solidFill>
                <a:latin typeface="楷体" panose="02010609060101010101" charset="-122"/>
                <a:ea typeface="楷体" panose="02010609060101010101" charset="-122"/>
              </a:rPr>
              <a:t>历史试题情境离不开史料和问题,多元史料呈现与多向问题指向是构成试题情境构建的重要方式。本套试题共计使用文献史料15条、实物图片4张、历史地图3幅、数据表格6张，依托不同类别的史料和多元化的素材，创设丰富的</a:t>
            </a:r>
            <a:r>
              <a:rPr lang="zh-CN" altLang="en-US" sz="2800" spc="-1" smtClean="0">
                <a:solidFill>
                  <a:srgbClr val="000000"/>
                </a:solidFill>
                <a:latin typeface="楷体" panose="02010609060101010101" charset="-122"/>
                <a:ea typeface="楷体" panose="02010609060101010101" charset="-122"/>
              </a:rPr>
              <a:t>历史</a:t>
            </a:r>
            <a:r>
              <a:rPr lang="en-US" altLang="zh-CN" sz="2800" spc="-1" smtClean="0">
                <a:solidFill>
                  <a:srgbClr val="000000"/>
                </a:solidFill>
                <a:latin typeface="楷体" panose="02010609060101010101" charset="-122"/>
                <a:ea typeface="楷体" panose="02010609060101010101" charset="-122"/>
              </a:rPr>
              <a:t>情境，</a:t>
            </a:r>
            <a:r>
              <a:rPr lang="zh-CN" altLang="en-US" sz="2800" spc="-1" smtClean="0">
                <a:solidFill>
                  <a:srgbClr val="000000"/>
                </a:solidFill>
                <a:latin typeface="楷体" panose="02010609060101010101" charset="-122"/>
                <a:ea typeface="楷体" panose="02010609060101010101" charset="-122"/>
              </a:rPr>
              <a:t>进行考察。</a:t>
            </a:r>
            <a:r>
              <a:rPr lang="en-US" altLang="zh-CN" sz="2800" spc="-1" smtClean="0">
                <a:solidFill>
                  <a:srgbClr val="C00000"/>
                </a:solidFill>
                <a:latin typeface="楷体" panose="02010609060101010101" charset="-122"/>
                <a:ea typeface="楷体" panose="02010609060101010101" charset="-122"/>
                <a:sym typeface="+mn-ea"/>
              </a:rPr>
              <a:t>典型试题</a:t>
            </a:r>
            <a:r>
              <a:rPr lang="zh-CN" altLang="en-US" sz="2800" spc="-1" smtClean="0">
                <a:solidFill>
                  <a:srgbClr val="C00000"/>
                </a:solidFill>
                <a:latin typeface="楷体" panose="02010609060101010101" charset="-122"/>
                <a:ea typeface="楷体" panose="02010609060101010101" charset="-122"/>
                <a:sym typeface="+mn-ea"/>
              </a:rPr>
              <a:t>为：</a:t>
            </a:r>
            <a:r>
              <a:rPr lang="en-US" altLang="zh-CN" sz="2800" spc="-1" smtClean="0">
                <a:solidFill>
                  <a:srgbClr val="C00000"/>
                </a:solidFill>
                <a:latin typeface="楷体" panose="02010609060101010101" charset="-122"/>
                <a:ea typeface="楷体" panose="02010609060101010101" charset="-122"/>
                <a:sym typeface="+mn-ea"/>
              </a:rPr>
              <a:t>第7</a:t>
            </a:r>
            <a:r>
              <a:rPr lang="zh-CN" altLang="en-US" sz="2800" spc="-1" smtClean="0">
                <a:solidFill>
                  <a:srgbClr val="C00000"/>
                </a:solidFill>
                <a:latin typeface="楷体" panose="02010609060101010101" charset="-122"/>
                <a:ea typeface="楷体" panose="02010609060101010101" charset="-122"/>
                <a:sym typeface="+mn-ea"/>
              </a:rPr>
              <a:t>题唐代劳动情景将历史与现实相结合；第</a:t>
            </a:r>
            <a:r>
              <a:rPr lang="en-US" altLang="zh-CN" sz="2800" spc="-1" smtClean="0">
                <a:solidFill>
                  <a:srgbClr val="C00000"/>
                </a:solidFill>
                <a:latin typeface="楷体" panose="02010609060101010101" charset="-122"/>
                <a:ea typeface="楷体" panose="02010609060101010101" charset="-122"/>
                <a:sym typeface="+mn-ea"/>
              </a:rPr>
              <a:t>26</a:t>
            </a:r>
            <a:r>
              <a:rPr lang="zh-CN" altLang="en-US" sz="2800" spc="-1" smtClean="0">
                <a:solidFill>
                  <a:srgbClr val="C00000"/>
                </a:solidFill>
                <a:latin typeface="楷体" panose="02010609060101010101" charset="-122"/>
                <a:ea typeface="楷体" panose="02010609060101010101" charset="-122"/>
                <a:sym typeface="+mn-ea"/>
              </a:rPr>
              <a:t>题，创设国庆节前夕举办一场“歌声里的历史记忆”歌咏会的学习生活情景，多维度地考查学生的历史学科能力和素养；第</a:t>
            </a:r>
            <a:r>
              <a:rPr lang="en-US" altLang="zh-CN" sz="2800" spc="-1" smtClean="0">
                <a:solidFill>
                  <a:srgbClr val="C00000"/>
                </a:solidFill>
                <a:latin typeface="楷体" panose="02010609060101010101" charset="-122"/>
                <a:ea typeface="楷体" panose="02010609060101010101" charset="-122"/>
                <a:sym typeface="+mn-ea"/>
              </a:rPr>
              <a:t>27</a:t>
            </a:r>
            <a:r>
              <a:rPr lang="zh-CN" altLang="en-US" sz="2800" spc="-1" smtClean="0">
                <a:solidFill>
                  <a:srgbClr val="C00000"/>
                </a:solidFill>
                <a:latin typeface="楷体" panose="02010609060101010101" charset="-122"/>
                <a:ea typeface="楷体" panose="02010609060101010101" charset="-122"/>
                <a:sym typeface="+mn-ea"/>
              </a:rPr>
              <a:t>题，以</a:t>
            </a:r>
            <a:r>
              <a:rPr lang="en-US" altLang="zh-CN" sz="2800" spc="-1" smtClean="0">
                <a:solidFill>
                  <a:srgbClr val="C00000"/>
                </a:solidFill>
                <a:latin typeface="楷体" panose="02010609060101010101" charset="-122"/>
                <a:ea typeface="楷体" panose="02010609060101010101" charset="-122"/>
                <a:sym typeface="+mn-ea"/>
              </a:rPr>
              <a:t>“</a:t>
            </a:r>
            <a:r>
              <a:rPr lang="zh-CN" altLang="en-US" sz="2800" spc="-1" smtClean="0">
                <a:solidFill>
                  <a:srgbClr val="C00000"/>
                </a:solidFill>
                <a:latin typeface="楷体" panose="02010609060101010101" charset="-122"/>
                <a:ea typeface="楷体" panose="02010609060101010101" charset="-122"/>
                <a:sym typeface="+mn-ea"/>
              </a:rPr>
              <a:t>信函</a:t>
            </a:r>
            <a:r>
              <a:rPr lang="en-US" altLang="zh-CN" sz="2800" spc="-1" smtClean="0">
                <a:solidFill>
                  <a:srgbClr val="C00000"/>
                </a:solidFill>
                <a:latin typeface="楷体" panose="02010609060101010101" charset="-122"/>
                <a:ea typeface="楷体" panose="02010609060101010101" charset="-122"/>
                <a:sym typeface="+mn-ea"/>
              </a:rPr>
              <a:t>”</a:t>
            </a:r>
            <a:r>
              <a:rPr lang="zh-CN" altLang="en-US" sz="2800" spc="-1" smtClean="0">
                <a:solidFill>
                  <a:srgbClr val="C00000"/>
                </a:solidFill>
                <a:latin typeface="楷体" panose="02010609060101010101" charset="-122"/>
                <a:ea typeface="楷体" panose="02010609060101010101" charset="-122"/>
                <a:sym typeface="+mn-ea"/>
              </a:rPr>
              <a:t>为情景，通过文物史料的展示，进行考查。</a:t>
            </a:r>
            <a:endParaRPr lang="zh-CN" altLang="en-US" sz="2800" spc="-1" smtClean="0">
              <a:solidFill>
                <a:srgbClr val="C00000"/>
              </a:solidFill>
              <a:latin typeface="楷体" panose="02010609060101010101" charset="-122"/>
              <a:ea typeface="楷体" panose="02010609060101010101"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63" presetClass="path" presetSubtype="0" accel="50000" decel="50000" fill="hold" nodeType="withEffect">
                                  <p:stCondLst>
                                    <p:cond delay="0"/>
                                  </p:stCondLst>
                                  <p:childTnLst>
                                    <p:animMotion origin="layout" path="M -0.13998 2.96296E-06 L 2.91667E-06 2.96296E-06" pathEditMode="relative" rAng="0" ptsTypes="AA">
                                      <p:cBhvr>
                                        <p:cTn id="9" dur="1500" fill="hold"/>
                                        <p:tgtEl>
                                          <p:spTgt spid="46"/>
                                        </p:tgtEl>
                                        <p:attrNameLst>
                                          <p:attrName>ppt_x</p:attrName>
                                          <p:attrName>ppt_y</p:attrName>
                                        </p:attrNameLst>
                                      </p:cBhvr>
                                      <p:rCtr x="6979" y="0"/>
                                    </p:animMotion>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000" fill="hold">
                                          <p:stCondLst>
                                            <p:cond delay="0"/>
                                          </p:stCondLst>
                                        </p:cTn>
                                        <p:tgtEl>
                                          <p:spTgt spid="7"/>
                                        </p:tgtEl>
                                        <p:attrNameLst>
                                          <p:attrName>style.visibility</p:attrName>
                                        </p:attrNameLst>
                                      </p:cBhvr>
                                      <p:to>
                                        <p:strVal val="visible"/>
                                      </p:to>
                                    </p:set>
                                    <p:animEffect transition="in" filter="wipe(left)">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99711" y="138082"/>
            <a:ext cx="2561491" cy="598409"/>
            <a:chOff x="355954" y="154411"/>
            <a:chExt cx="2561491" cy="598409"/>
          </a:xfrm>
        </p:grpSpPr>
        <p:grpSp>
          <p:nvGrpSpPr>
            <p:cNvPr id="3" name="组合 2"/>
            <p:cNvGrpSpPr/>
            <p:nvPr/>
          </p:nvGrpSpPr>
          <p:grpSpPr>
            <a:xfrm>
              <a:off x="355954" y="167441"/>
              <a:ext cx="2561491" cy="585379"/>
              <a:chOff x="210812" y="283556"/>
              <a:chExt cx="2561491" cy="585379"/>
            </a:xfrm>
          </p:grpSpPr>
          <p:sp>
            <p:nvSpPr>
              <p:cNvPr id="5" name="文本框 4"/>
              <p:cNvSpPr txBox="1"/>
              <p:nvPr/>
            </p:nvSpPr>
            <p:spPr>
              <a:xfrm>
                <a:off x="963823" y="285370"/>
                <a:ext cx="1808480" cy="583565"/>
              </a:xfrm>
              <a:prstGeom prst="rect">
                <a:avLst/>
              </a:prstGeom>
              <a:noFill/>
            </p:spPr>
            <p:txBody>
              <a:bodyPr wrap="none" rtlCol="0">
                <a:spAutoFit/>
              </a:bodyPr>
              <a:lstStyle/>
              <a:p>
                <a:r>
                  <a:rPr lang="zh-CN" altLang="en-US" sz="3200">
                    <a:solidFill>
                      <a:schemeClr val="bg1"/>
                    </a:solidFill>
                    <a:latin typeface="+mn-ea"/>
                  </a:rPr>
                  <a:t>命题方向</a:t>
                </a:r>
                <a:endParaRPr lang="zh-CN" altLang="en-US" sz="3200">
                  <a:solidFill>
                    <a:schemeClr val="bg1"/>
                  </a:solidFill>
                  <a:latin typeface="+mn-ea"/>
                </a:endParaRPr>
              </a:p>
            </p:txBody>
          </p:sp>
          <p:sp>
            <p:nvSpPr>
              <p:cNvPr id="6" name="文本框 5"/>
              <p:cNvSpPr txBox="1"/>
              <p:nvPr/>
            </p:nvSpPr>
            <p:spPr>
              <a:xfrm>
                <a:off x="210812" y="283556"/>
                <a:ext cx="639919" cy="584775"/>
              </a:xfrm>
              <a:prstGeom prst="rect">
                <a:avLst/>
              </a:prstGeom>
              <a:noFill/>
            </p:spPr>
            <p:txBody>
              <a:bodyPr wrap="none" rtlCol="0">
                <a:spAutoFit/>
              </a:bodyPr>
              <a:lstStyle/>
              <a:p>
                <a:r>
                  <a:rPr lang="en-US" altLang="zh-CN" sz="3200">
                    <a:solidFill>
                      <a:schemeClr val="bg1"/>
                    </a:solidFill>
                  </a:rPr>
                  <a:t>02</a:t>
                </a:r>
                <a:endParaRPr lang="zh-CN" altLang="en-US" sz="3200">
                  <a:solidFill>
                    <a:schemeClr val="bg1"/>
                  </a:solidFill>
                </a:endParaRPr>
              </a:p>
            </p:txBody>
          </p:sp>
        </p:grpSp>
        <p:sp>
          <p:nvSpPr>
            <p:cNvPr id="4" name="椭圆 3"/>
            <p:cNvSpPr/>
            <p:nvPr/>
          </p:nvSpPr>
          <p:spPr>
            <a:xfrm>
              <a:off x="368576" y="154411"/>
              <a:ext cx="596512" cy="59650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grpSp>
        <p:nvGrpSpPr>
          <p:cNvPr id="47" name="组合 46"/>
          <p:cNvGrpSpPr/>
          <p:nvPr/>
        </p:nvGrpSpPr>
        <p:grpSpPr>
          <a:xfrm>
            <a:off x="762804" y="1107382"/>
            <a:ext cx="7018655" cy="1926904"/>
            <a:chOff x="762804" y="4140777"/>
            <a:chExt cx="7018655" cy="1926904"/>
          </a:xfrm>
        </p:grpSpPr>
        <p:grpSp>
          <p:nvGrpSpPr>
            <p:cNvPr id="39" name="组合 38"/>
            <p:cNvGrpSpPr/>
            <p:nvPr/>
          </p:nvGrpSpPr>
          <p:grpSpPr>
            <a:xfrm flipH="1">
              <a:off x="762804" y="4140777"/>
              <a:ext cx="6841222" cy="1926904"/>
              <a:chOff x="915204" y="1892877"/>
              <a:chExt cx="6841222" cy="1926904"/>
            </a:xfrm>
          </p:grpSpPr>
          <p:sp>
            <p:nvSpPr>
              <p:cNvPr id="40" name="任意多边形: 形状 39"/>
              <p:cNvSpPr/>
              <p:nvPr/>
            </p:nvSpPr>
            <p:spPr>
              <a:xfrm>
                <a:off x="915204" y="1892877"/>
                <a:ext cx="6088269" cy="1926904"/>
              </a:xfrm>
              <a:custGeom>
                <a:avLst/>
                <a:gdLst>
                  <a:gd name="connsiteX0" fmla="*/ 321157 w 6088269"/>
                  <a:gd name="connsiteY0" fmla="*/ 0 h 1926904"/>
                  <a:gd name="connsiteX1" fmla="*/ 5767112 w 6088269"/>
                  <a:gd name="connsiteY1" fmla="*/ 0 h 1926904"/>
                  <a:gd name="connsiteX2" fmla="*/ 6088269 w 6088269"/>
                  <a:gd name="connsiteY2" fmla="*/ 321157 h 1926904"/>
                  <a:gd name="connsiteX3" fmla="*/ 6088269 w 6088269"/>
                  <a:gd name="connsiteY3" fmla="*/ 323203 h 1926904"/>
                  <a:gd name="connsiteX4" fmla="*/ 6023695 w 6088269"/>
                  <a:gd name="connsiteY4" fmla="*/ 343248 h 1926904"/>
                  <a:gd name="connsiteX5" fmla="*/ 5612596 w 6088269"/>
                  <a:gd name="connsiteY5" fmla="*/ 963452 h 1926904"/>
                  <a:gd name="connsiteX6" fmla="*/ 6023695 w 6088269"/>
                  <a:gd name="connsiteY6" fmla="*/ 1583656 h 1926904"/>
                  <a:gd name="connsiteX7" fmla="*/ 6088269 w 6088269"/>
                  <a:gd name="connsiteY7" fmla="*/ 1603701 h 1926904"/>
                  <a:gd name="connsiteX8" fmla="*/ 6088269 w 6088269"/>
                  <a:gd name="connsiteY8" fmla="*/ 1605747 h 1926904"/>
                  <a:gd name="connsiteX9" fmla="*/ 5767112 w 6088269"/>
                  <a:gd name="connsiteY9" fmla="*/ 1926904 h 1926904"/>
                  <a:gd name="connsiteX10" fmla="*/ 321157 w 6088269"/>
                  <a:gd name="connsiteY10" fmla="*/ 1926904 h 1926904"/>
                  <a:gd name="connsiteX11" fmla="*/ 0 w 6088269"/>
                  <a:gd name="connsiteY11" fmla="*/ 1605747 h 1926904"/>
                  <a:gd name="connsiteX12" fmla="*/ 0 w 6088269"/>
                  <a:gd name="connsiteY12" fmla="*/ 321157 h 1926904"/>
                  <a:gd name="connsiteX13" fmla="*/ 321157 w 6088269"/>
                  <a:gd name="connsiteY13" fmla="*/ 0 h 1926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88269" h="1926904">
                    <a:moveTo>
                      <a:pt x="321157" y="0"/>
                    </a:moveTo>
                    <a:lnTo>
                      <a:pt x="5767112" y="0"/>
                    </a:lnTo>
                    <a:cubicBezTo>
                      <a:pt x="5944482" y="0"/>
                      <a:pt x="6088269" y="143787"/>
                      <a:pt x="6088269" y="321157"/>
                    </a:cubicBezTo>
                    <a:lnTo>
                      <a:pt x="6088269" y="323203"/>
                    </a:lnTo>
                    <a:lnTo>
                      <a:pt x="6023695" y="343248"/>
                    </a:lnTo>
                    <a:cubicBezTo>
                      <a:pt x="5782110" y="445430"/>
                      <a:pt x="5612596" y="684645"/>
                      <a:pt x="5612596" y="963452"/>
                    </a:cubicBezTo>
                    <a:cubicBezTo>
                      <a:pt x="5612596" y="1242259"/>
                      <a:pt x="5782110" y="1481475"/>
                      <a:pt x="6023695" y="1583656"/>
                    </a:cubicBezTo>
                    <a:lnTo>
                      <a:pt x="6088269" y="1603701"/>
                    </a:lnTo>
                    <a:lnTo>
                      <a:pt x="6088269" y="1605747"/>
                    </a:lnTo>
                    <a:cubicBezTo>
                      <a:pt x="6088269" y="1783117"/>
                      <a:pt x="5944482" y="1926904"/>
                      <a:pt x="5767112" y="1926904"/>
                    </a:cubicBezTo>
                    <a:lnTo>
                      <a:pt x="321157" y="1926904"/>
                    </a:lnTo>
                    <a:cubicBezTo>
                      <a:pt x="143787" y="1926904"/>
                      <a:pt x="0" y="1783117"/>
                      <a:pt x="0" y="1605747"/>
                    </a:cubicBezTo>
                    <a:lnTo>
                      <a:pt x="0" y="321157"/>
                    </a:lnTo>
                    <a:cubicBezTo>
                      <a:pt x="0" y="143787"/>
                      <a:pt x="143787" y="0"/>
                      <a:pt x="321157" y="0"/>
                    </a:cubicBezTo>
                    <a:close/>
                  </a:path>
                </a:pathLst>
              </a:custGeom>
              <a:solidFill>
                <a:schemeClr val="bg1"/>
              </a:solidFill>
              <a:ln w="12700">
                <a:gradFill>
                  <a:gsLst>
                    <a:gs pos="100000">
                      <a:schemeClr val="bg1">
                        <a:lumMod val="85000"/>
                      </a:schemeClr>
                    </a:gs>
                    <a:gs pos="0">
                      <a:schemeClr val="bg1"/>
                    </a:gs>
                  </a:gsLst>
                  <a:lin ang="8100000" scaled="0"/>
                </a:gradFill>
              </a:ln>
              <a:effectLst>
                <a:outerShdw blurRad="2667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400">
                  <a:solidFill>
                    <a:prstClr val="white"/>
                  </a:solidFill>
                  <a:ea typeface="Noto Sans S Chinese Light" panose="020B0300000000000000" pitchFamily="34" charset="-122"/>
                </a:endParaRPr>
              </a:p>
            </p:txBody>
          </p:sp>
          <p:sp>
            <p:nvSpPr>
              <p:cNvPr id="41" name="椭圆 40"/>
              <p:cNvSpPr/>
              <p:nvPr/>
            </p:nvSpPr>
            <p:spPr>
              <a:xfrm>
                <a:off x="6658630" y="2307431"/>
                <a:ext cx="1097796" cy="1097796"/>
              </a:xfrm>
              <a:prstGeom prst="ellipse">
                <a:avLst/>
              </a:prstGeom>
              <a:solidFill>
                <a:schemeClr val="accent6">
                  <a:lumMod val="50000"/>
                </a:schemeClr>
              </a:solidFill>
              <a:ln w="12700">
                <a:noFill/>
              </a:ln>
              <a:effectLst>
                <a:outerShdw blurRad="2667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400">
                  <a:solidFill>
                    <a:prstClr val="white"/>
                  </a:solidFill>
                  <a:ea typeface="Noto Sans S Chinese Light" panose="020B0300000000000000" pitchFamily="34" charset="-122"/>
                </a:endParaRPr>
              </a:p>
            </p:txBody>
          </p:sp>
        </p:grpSp>
        <p:sp>
          <p:nvSpPr>
            <p:cNvPr id="42" name="文本框 41"/>
            <p:cNvSpPr txBox="1"/>
            <p:nvPr/>
          </p:nvSpPr>
          <p:spPr>
            <a:xfrm>
              <a:off x="940327" y="4764232"/>
              <a:ext cx="758536" cy="706755"/>
            </a:xfrm>
            <a:prstGeom prst="rect">
              <a:avLst/>
            </a:prstGeom>
            <a:noFill/>
          </p:spPr>
          <p:txBody>
            <a:bodyPr wrap="square" rtlCol="0">
              <a:spAutoFit/>
            </a:bodyPr>
            <a:lstStyle/>
            <a:p>
              <a:pPr algn="ctr"/>
              <a:r>
                <a:rPr lang="zh-CN" altLang="en-US" sz="2000" b="1">
                  <a:solidFill>
                    <a:schemeClr val="bg1"/>
                  </a:solidFill>
                  <a:effectLst>
                    <a:outerShdw blurRad="38100" dist="38100" dir="2700000" algn="tl">
                      <a:srgbClr val="000000">
                        <a:alpha val="43137"/>
                      </a:srgbClr>
                    </a:outerShdw>
                  </a:effectLst>
                  <a:latin typeface="+mj-ea"/>
                  <a:ea typeface="+mj-ea"/>
                </a:rPr>
                <a:t>方向五</a:t>
              </a:r>
              <a:endParaRPr lang="zh-CN" altLang="en-US" sz="2000" b="1">
                <a:solidFill>
                  <a:schemeClr val="bg1"/>
                </a:solidFill>
                <a:effectLst>
                  <a:outerShdw blurRad="38100" dist="38100" dir="2700000" algn="tl">
                    <a:srgbClr val="000000">
                      <a:alpha val="43137"/>
                    </a:srgbClr>
                  </a:outerShdw>
                </a:effectLst>
                <a:latin typeface="+mj-ea"/>
                <a:ea typeface="+mj-ea"/>
              </a:endParaRPr>
            </a:p>
          </p:txBody>
        </p:sp>
        <p:sp>
          <p:nvSpPr>
            <p:cNvPr id="43" name="Shape 967"/>
            <p:cNvSpPr/>
            <p:nvPr/>
          </p:nvSpPr>
          <p:spPr>
            <a:xfrm>
              <a:off x="2171869" y="4737042"/>
              <a:ext cx="5609590" cy="645795"/>
            </a:xfrm>
            <a:prstGeom prst="rect">
              <a:avLst/>
            </a:prstGeom>
            <a:ln w="12700">
              <a:miter lim="400000"/>
            </a:ln>
          </p:spPr>
          <p:txBody>
            <a:bodyPr wrap="square" lIns="0" tIns="0" rIns="0" bIns="0">
              <a:spAutoFit/>
            </a:bodyPr>
            <a:lstStyle/>
            <a:p>
              <a:pPr lvl="0" algn="l" defTabSz="323215">
                <a:lnSpc>
                  <a:spcPct val="150000"/>
                </a:lnSpc>
                <a:spcBef>
                  <a:spcPts val="850"/>
                </a:spcBef>
                <a:buClrTx/>
                <a:buSzTx/>
                <a:buFontTx/>
                <a:defRPr sz="1800"/>
              </a:pPr>
              <a:r>
                <a:rPr lang="zh-CN" altLang="en-US" sz="2800">
                  <a:solidFill>
                    <a:schemeClr val="tx1">
                      <a:lumMod val="95000"/>
                      <a:lumOff val="5000"/>
                    </a:schemeClr>
                  </a:solidFill>
                  <a:effectLst/>
                  <a:latin typeface="微软雅黑" panose="020B0503020204020204" charset="-122"/>
                  <a:cs typeface="+mn-ea"/>
                  <a:sym typeface="微软雅黑" panose="020B0503020204020204" charset="-122"/>
                </a:rPr>
                <a:t>链接时政热点，体现时代性特征；</a:t>
              </a:r>
              <a:endParaRPr lang="zh-CN" altLang="en-US" sz="2800">
                <a:solidFill>
                  <a:schemeClr val="tx1">
                    <a:lumMod val="95000"/>
                    <a:lumOff val="5000"/>
                  </a:schemeClr>
                </a:solidFill>
                <a:effectLst/>
                <a:latin typeface="微软雅黑" panose="020B0503020204020204" charset="-122"/>
                <a:cs typeface="+mn-ea"/>
                <a:sym typeface="微软雅黑" panose="020B0503020204020204" charset="-122"/>
              </a:endParaRPr>
            </a:p>
          </p:txBody>
        </p:sp>
        <p:sp>
          <p:nvSpPr>
            <p:cNvPr id="45" name="3d-building_63868"/>
            <p:cNvSpPr>
              <a:spLocks noChangeAspect="1"/>
            </p:cNvSpPr>
            <p:nvPr/>
          </p:nvSpPr>
          <p:spPr bwMode="auto">
            <a:xfrm>
              <a:off x="6873067" y="5456069"/>
              <a:ext cx="461183" cy="457291"/>
            </a:xfrm>
            <a:custGeom>
              <a:avLst/>
              <a:gdLst>
                <a:gd name="connsiteX0" fmla="*/ 209605 w 607286"/>
                <a:gd name="connsiteY0" fmla="*/ 291082 h 556973"/>
                <a:gd name="connsiteX1" fmla="*/ 281477 w 607286"/>
                <a:gd name="connsiteY1" fmla="*/ 293374 h 556973"/>
                <a:gd name="connsiteX2" fmla="*/ 284802 w 607286"/>
                <a:gd name="connsiteY2" fmla="*/ 296852 h 556973"/>
                <a:gd name="connsiteX3" fmla="*/ 284802 w 607286"/>
                <a:gd name="connsiteY3" fmla="*/ 408694 h 556973"/>
                <a:gd name="connsiteX4" fmla="*/ 283536 w 607286"/>
                <a:gd name="connsiteY4" fmla="*/ 411382 h 556973"/>
                <a:gd name="connsiteX5" fmla="*/ 281319 w 607286"/>
                <a:gd name="connsiteY5" fmla="*/ 412172 h 556973"/>
                <a:gd name="connsiteX6" fmla="*/ 280686 w 607286"/>
                <a:gd name="connsiteY6" fmla="*/ 412093 h 556973"/>
                <a:gd name="connsiteX7" fmla="*/ 208813 w 607286"/>
                <a:gd name="connsiteY7" fmla="*/ 397787 h 556973"/>
                <a:gd name="connsiteX8" fmla="*/ 206122 w 607286"/>
                <a:gd name="connsiteY8" fmla="*/ 394388 h 556973"/>
                <a:gd name="connsiteX9" fmla="*/ 206122 w 607286"/>
                <a:gd name="connsiteY9" fmla="*/ 294481 h 556973"/>
                <a:gd name="connsiteX10" fmla="*/ 207151 w 607286"/>
                <a:gd name="connsiteY10" fmla="*/ 292031 h 556973"/>
                <a:gd name="connsiteX11" fmla="*/ 209605 w 607286"/>
                <a:gd name="connsiteY11" fmla="*/ 291082 h 556973"/>
                <a:gd name="connsiteX12" fmla="*/ 467143 w 607286"/>
                <a:gd name="connsiteY12" fmla="*/ 290976 h 556973"/>
                <a:gd name="connsiteX13" fmla="*/ 411957 w 607286"/>
                <a:gd name="connsiteY13" fmla="*/ 293269 h 556973"/>
                <a:gd name="connsiteX14" fmla="*/ 408711 w 607286"/>
                <a:gd name="connsiteY14" fmla="*/ 296668 h 556973"/>
                <a:gd name="connsiteX15" fmla="*/ 408711 w 607286"/>
                <a:gd name="connsiteY15" fmla="*/ 407572 h 556973"/>
                <a:gd name="connsiteX16" fmla="*/ 409977 w 607286"/>
                <a:gd name="connsiteY16" fmla="*/ 410260 h 556973"/>
                <a:gd name="connsiteX17" fmla="*/ 412115 w 607286"/>
                <a:gd name="connsiteY17" fmla="*/ 410971 h 556973"/>
                <a:gd name="connsiteX18" fmla="*/ 412986 w 607286"/>
                <a:gd name="connsiteY18" fmla="*/ 410892 h 556973"/>
                <a:gd name="connsiteX19" fmla="*/ 468093 w 607286"/>
                <a:gd name="connsiteY19" fmla="*/ 396822 h 556973"/>
                <a:gd name="connsiteX20" fmla="*/ 470706 w 607286"/>
                <a:gd name="connsiteY20" fmla="*/ 393502 h 556973"/>
                <a:gd name="connsiteX21" fmla="*/ 470706 w 607286"/>
                <a:gd name="connsiteY21" fmla="*/ 294454 h 556973"/>
                <a:gd name="connsiteX22" fmla="*/ 469677 w 607286"/>
                <a:gd name="connsiteY22" fmla="*/ 291925 h 556973"/>
                <a:gd name="connsiteX23" fmla="*/ 467143 w 607286"/>
                <a:gd name="connsiteY23" fmla="*/ 290976 h 556973"/>
                <a:gd name="connsiteX24" fmla="*/ 559067 w 607286"/>
                <a:gd name="connsiteY24" fmla="*/ 287261 h 556973"/>
                <a:gd name="connsiteX25" fmla="*/ 524546 w 607286"/>
                <a:gd name="connsiteY25" fmla="*/ 288684 h 556973"/>
                <a:gd name="connsiteX26" fmla="*/ 521221 w 607286"/>
                <a:gd name="connsiteY26" fmla="*/ 292083 h 556973"/>
                <a:gd name="connsiteX27" fmla="*/ 521221 w 607286"/>
                <a:gd name="connsiteY27" fmla="*/ 378799 h 556973"/>
                <a:gd name="connsiteX28" fmla="*/ 522567 w 607286"/>
                <a:gd name="connsiteY28" fmla="*/ 381565 h 556973"/>
                <a:gd name="connsiteX29" fmla="*/ 524705 w 607286"/>
                <a:gd name="connsiteY29" fmla="*/ 382277 h 556973"/>
                <a:gd name="connsiteX30" fmla="*/ 525576 w 607286"/>
                <a:gd name="connsiteY30" fmla="*/ 382198 h 556973"/>
                <a:gd name="connsiteX31" fmla="*/ 560097 w 607286"/>
                <a:gd name="connsiteY31" fmla="*/ 373344 h 556973"/>
                <a:gd name="connsiteX32" fmla="*/ 562630 w 607286"/>
                <a:gd name="connsiteY32" fmla="*/ 370024 h 556973"/>
                <a:gd name="connsiteX33" fmla="*/ 562630 w 607286"/>
                <a:gd name="connsiteY33" fmla="*/ 290739 h 556973"/>
                <a:gd name="connsiteX34" fmla="*/ 561601 w 607286"/>
                <a:gd name="connsiteY34" fmla="*/ 288209 h 556973"/>
                <a:gd name="connsiteX35" fmla="*/ 559067 w 607286"/>
                <a:gd name="connsiteY35" fmla="*/ 287261 h 556973"/>
                <a:gd name="connsiteX36" fmla="*/ 52325 w 607286"/>
                <a:gd name="connsiteY36" fmla="*/ 286143 h 556973"/>
                <a:gd name="connsiteX37" fmla="*/ 90023 w 607286"/>
                <a:gd name="connsiteY37" fmla="*/ 287328 h 556973"/>
                <a:gd name="connsiteX38" fmla="*/ 93429 w 607286"/>
                <a:gd name="connsiteY38" fmla="*/ 290804 h 556973"/>
                <a:gd name="connsiteX39" fmla="*/ 93429 w 607286"/>
                <a:gd name="connsiteY39" fmla="*/ 370600 h 556973"/>
                <a:gd name="connsiteX40" fmla="*/ 92162 w 607286"/>
                <a:gd name="connsiteY40" fmla="*/ 373207 h 556973"/>
                <a:gd name="connsiteX41" fmla="*/ 89944 w 607286"/>
                <a:gd name="connsiteY41" fmla="*/ 373997 h 556973"/>
                <a:gd name="connsiteX42" fmla="*/ 89311 w 607286"/>
                <a:gd name="connsiteY42" fmla="*/ 373918 h 556973"/>
                <a:gd name="connsiteX43" fmla="*/ 51533 w 607286"/>
                <a:gd name="connsiteY43" fmla="*/ 366413 h 556973"/>
                <a:gd name="connsiteX44" fmla="*/ 48761 w 607286"/>
                <a:gd name="connsiteY44" fmla="*/ 363015 h 556973"/>
                <a:gd name="connsiteX45" fmla="*/ 48761 w 607286"/>
                <a:gd name="connsiteY45" fmla="*/ 289540 h 556973"/>
                <a:gd name="connsiteX46" fmla="*/ 49870 w 607286"/>
                <a:gd name="connsiteY46" fmla="*/ 287091 h 556973"/>
                <a:gd name="connsiteX47" fmla="*/ 52325 w 607286"/>
                <a:gd name="connsiteY47" fmla="*/ 286143 h 556973"/>
                <a:gd name="connsiteX48" fmla="*/ 89318 w 607286"/>
                <a:gd name="connsiteY48" fmla="*/ 180955 h 556973"/>
                <a:gd name="connsiteX49" fmla="*/ 92170 w 607286"/>
                <a:gd name="connsiteY49" fmla="*/ 181667 h 556973"/>
                <a:gd name="connsiteX50" fmla="*/ 93358 w 607286"/>
                <a:gd name="connsiteY50" fmla="*/ 184277 h 556973"/>
                <a:gd name="connsiteX51" fmla="*/ 93358 w 607286"/>
                <a:gd name="connsiteY51" fmla="*/ 264151 h 556973"/>
                <a:gd name="connsiteX52" fmla="*/ 90031 w 607286"/>
                <a:gd name="connsiteY52" fmla="*/ 267631 h 556973"/>
                <a:gd name="connsiteX53" fmla="*/ 52326 w 607286"/>
                <a:gd name="connsiteY53" fmla="*/ 268501 h 556973"/>
                <a:gd name="connsiteX54" fmla="*/ 52246 w 607286"/>
                <a:gd name="connsiteY54" fmla="*/ 268501 h 556973"/>
                <a:gd name="connsiteX55" fmla="*/ 49791 w 607286"/>
                <a:gd name="connsiteY55" fmla="*/ 267552 h 556973"/>
                <a:gd name="connsiteX56" fmla="*/ 48761 w 607286"/>
                <a:gd name="connsiteY56" fmla="*/ 265100 h 556973"/>
                <a:gd name="connsiteX57" fmla="*/ 48761 w 607286"/>
                <a:gd name="connsiteY57" fmla="*/ 191553 h 556973"/>
                <a:gd name="connsiteX58" fmla="*/ 51533 w 607286"/>
                <a:gd name="connsiteY58" fmla="*/ 188152 h 556973"/>
                <a:gd name="connsiteX59" fmla="*/ 525496 w 607286"/>
                <a:gd name="connsiteY59" fmla="*/ 173115 h 556973"/>
                <a:gd name="connsiteX60" fmla="*/ 522567 w 607286"/>
                <a:gd name="connsiteY60" fmla="*/ 173748 h 556973"/>
                <a:gd name="connsiteX61" fmla="*/ 521221 w 607286"/>
                <a:gd name="connsiteY61" fmla="*/ 176514 h 556973"/>
                <a:gd name="connsiteX62" fmla="*/ 521221 w 607286"/>
                <a:gd name="connsiteY62" fmla="*/ 262361 h 556973"/>
                <a:gd name="connsiteX63" fmla="*/ 524546 w 607286"/>
                <a:gd name="connsiteY63" fmla="*/ 265760 h 556973"/>
                <a:gd name="connsiteX64" fmla="*/ 559067 w 607286"/>
                <a:gd name="connsiteY64" fmla="*/ 266945 h 556973"/>
                <a:gd name="connsiteX65" fmla="*/ 559226 w 607286"/>
                <a:gd name="connsiteY65" fmla="*/ 266945 h 556973"/>
                <a:gd name="connsiteX66" fmla="*/ 561601 w 607286"/>
                <a:gd name="connsiteY66" fmla="*/ 265997 h 556973"/>
                <a:gd name="connsiteX67" fmla="*/ 562630 w 607286"/>
                <a:gd name="connsiteY67" fmla="*/ 263467 h 556973"/>
                <a:gd name="connsiteX68" fmla="*/ 562630 w 607286"/>
                <a:gd name="connsiteY68" fmla="*/ 184973 h 556973"/>
                <a:gd name="connsiteX69" fmla="*/ 560017 w 607286"/>
                <a:gd name="connsiteY69" fmla="*/ 181653 h 556973"/>
                <a:gd name="connsiteX70" fmla="*/ 168979 w 607286"/>
                <a:gd name="connsiteY70" fmla="*/ 165634 h 556973"/>
                <a:gd name="connsiteX71" fmla="*/ 171830 w 607286"/>
                <a:gd name="connsiteY71" fmla="*/ 166346 h 556973"/>
                <a:gd name="connsiteX72" fmla="*/ 173097 w 607286"/>
                <a:gd name="connsiteY72" fmla="*/ 169035 h 556973"/>
                <a:gd name="connsiteX73" fmla="*/ 173097 w 607286"/>
                <a:gd name="connsiteY73" fmla="*/ 262283 h 556973"/>
                <a:gd name="connsiteX74" fmla="*/ 169692 w 607286"/>
                <a:gd name="connsiteY74" fmla="*/ 265684 h 556973"/>
                <a:gd name="connsiteX75" fmla="*/ 119009 w 607286"/>
                <a:gd name="connsiteY75" fmla="*/ 266949 h 556973"/>
                <a:gd name="connsiteX76" fmla="*/ 118929 w 607286"/>
                <a:gd name="connsiteY76" fmla="*/ 266949 h 556973"/>
                <a:gd name="connsiteX77" fmla="*/ 116474 w 607286"/>
                <a:gd name="connsiteY77" fmla="*/ 265921 h 556973"/>
                <a:gd name="connsiteX78" fmla="*/ 115445 w 607286"/>
                <a:gd name="connsiteY78" fmla="*/ 263469 h 556973"/>
                <a:gd name="connsiteX79" fmla="*/ 115445 w 607286"/>
                <a:gd name="connsiteY79" fmla="*/ 178763 h 556973"/>
                <a:gd name="connsiteX80" fmla="*/ 118296 w 607286"/>
                <a:gd name="connsiteY80" fmla="*/ 175362 h 556973"/>
                <a:gd name="connsiteX81" fmla="*/ 412907 w 607286"/>
                <a:gd name="connsiteY81" fmla="*/ 145528 h 556973"/>
                <a:gd name="connsiteX82" fmla="*/ 409977 w 607286"/>
                <a:gd name="connsiteY82" fmla="*/ 146160 h 556973"/>
                <a:gd name="connsiteX83" fmla="*/ 408631 w 607286"/>
                <a:gd name="connsiteY83" fmla="*/ 148848 h 556973"/>
                <a:gd name="connsiteX84" fmla="*/ 408631 w 607286"/>
                <a:gd name="connsiteY84" fmla="*/ 259673 h 556973"/>
                <a:gd name="connsiteX85" fmla="*/ 411957 w 607286"/>
                <a:gd name="connsiteY85" fmla="*/ 263151 h 556973"/>
                <a:gd name="connsiteX86" fmla="*/ 467143 w 607286"/>
                <a:gd name="connsiteY86" fmla="*/ 264890 h 556973"/>
                <a:gd name="connsiteX87" fmla="*/ 467222 w 607286"/>
                <a:gd name="connsiteY87" fmla="*/ 264890 h 556973"/>
                <a:gd name="connsiteX88" fmla="*/ 469598 w 607286"/>
                <a:gd name="connsiteY88" fmla="*/ 263863 h 556973"/>
                <a:gd name="connsiteX89" fmla="*/ 470706 w 607286"/>
                <a:gd name="connsiteY89" fmla="*/ 261412 h 556973"/>
                <a:gd name="connsiteX90" fmla="*/ 470706 w 607286"/>
                <a:gd name="connsiteY90" fmla="*/ 162365 h 556973"/>
                <a:gd name="connsiteX91" fmla="*/ 468014 w 607286"/>
                <a:gd name="connsiteY91" fmla="*/ 159045 h 556973"/>
                <a:gd name="connsiteX92" fmla="*/ 280683 w 607286"/>
                <a:gd name="connsiteY92" fmla="*/ 144253 h 556973"/>
                <a:gd name="connsiteX93" fmla="*/ 283535 w 607286"/>
                <a:gd name="connsiteY93" fmla="*/ 144964 h 556973"/>
                <a:gd name="connsiteX94" fmla="*/ 284802 w 607286"/>
                <a:gd name="connsiteY94" fmla="*/ 147651 h 556973"/>
                <a:gd name="connsiteX95" fmla="*/ 284802 w 607286"/>
                <a:gd name="connsiteY95" fmla="*/ 259554 h 556973"/>
                <a:gd name="connsiteX96" fmla="*/ 281396 w 607286"/>
                <a:gd name="connsiteY96" fmla="*/ 262952 h 556973"/>
                <a:gd name="connsiteX97" fmla="*/ 209545 w 607286"/>
                <a:gd name="connsiteY97" fmla="*/ 264691 h 556973"/>
                <a:gd name="connsiteX98" fmla="*/ 209466 w 607286"/>
                <a:gd name="connsiteY98" fmla="*/ 264691 h 556973"/>
                <a:gd name="connsiteX99" fmla="*/ 207010 w 607286"/>
                <a:gd name="connsiteY99" fmla="*/ 263743 h 556973"/>
                <a:gd name="connsiteX100" fmla="*/ 205980 w 607286"/>
                <a:gd name="connsiteY100" fmla="*/ 261293 h 556973"/>
                <a:gd name="connsiteX101" fmla="*/ 205980 w 607286"/>
                <a:gd name="connsiteY101" fmla="*/ 161402 h 556973"/>
                <a:gd name="connsiteX102" fmla="*/ 208832 w 607286"/>
                <a:gd name="connsiteY102" fmla="*/ 158004 h 556973"/>
                <a:gd name="connsiteX103" fmla="*/ 341648 w 607286"/>
                <a:gd name="connsiteY103" fmla="*/ 106004 h 556973"/>
                <a:gd name="connsiteX104" fmla="*/ 40776 w 607286"/>
                <a:gd name="connsiteY104" fmla="*/ 180546 h 556973"/>
                <a:gd name="connsiteX105" fmla="*/ 40618 w 607286"/>
                <a:gd name="connsiteY105" fmla="*/ 421326 h 556973"/>
                <a:gd name="connsiteX106" fmla="*/ 115440 w 607286"/>
                <a:gd name="connsiteY106" fmla="*/ 448835 h 556973"/>
                <a:gd name="connsiteX107" fmla="*/ 115440 w 607286"/>
                <a:gd name="connsiteY107" fmla="*/ 291688 h 556973"/>
                <a:gd name="connsiteX108" fmla="*/ 116548 w 607286"/>
                <a:gd name="connsiteY108" fmla="*/ 289237 h 556973"/>
                <a:gd name="connsiteX109" fmla="*/ 119003 w 607286"/>
                <a:gd name="connsiteY109" fmla="*/ 288288 h 556973"/>
                <a:gd name="connsiteX110" fmla="*/ 169755 w 607286"/>
                <a:gd name="connsiteY110" fmla="*/ 289869 h 556973"/>
                <a:gd name="connsiteX111" fmla="*/ 173080 w 607286"/>
                <a:gd name="connsiteY111" fmla="*/ 293348 h 556973"/>
                <a:gd name="connsiteX112" fmla="*/ 173080 w 607286"/>
                <a:gd name="connsiteY112" fmla="*/ 469941 h 556973"/>
                <a:gd name="connsiteX113" fmla="*/ 341648 w 607286"/>
                <a:gd name="connsiteY113" fmla="*/ 531915 h 556973"/>
                <a:gd name="connsiteX114" fmla="*/ 352020 w 607286"/>
                <a:gd name="connsiteY114" fmla="*/ 0 h 556973"/>
                <a:gd name="connsiteX115" fmla="*/ 356296 w 607286"/>
                <a:gd name="connsiteY115" fmla="*/ 949 h 556973"/>
                <a:gd name="connsiteX116" fmla="*/ 601348 w 607286"/>
                <a:gd name="connsiteY116" fmla="*/ 113671 h 556973"/>
                <a:gd name="connsiteX117" fmla="*/ 607286 w 607286"/>
                <a:gd name="connsiteY117" fmla="*/ 123078 h 556973"/>
                <a:gd name="connsiteX118" fmla="*/ 607286 w 607286"/>
                <a:gd name="connsiteY118" fmla="*/ 170507 h 556973"/>
                <a:gd name="connsiteX119" fmla="*/ 603090 w 607286"/>
                <a:gd name="connsiteY119" fmla="*/ 178886 h 556973"/>
                <a:gd name="connsiteX120" fmla="*/ 596993 w 607286"/>
                <a:gd name="connsiteY120" fmla="*/ 180862 h 556973"/>
                <a:gd name="connsiteX121" fmla="*/ 593826 w 607286"/>
                <a:gd name="connsiteY121" fmla="*/ 180309 h 556973"/>
                <a:gd name="connsiteX122" fmla="*/ 589471 w 607286"/>
                <a:gd name="connsiteY122" fmla="*/ 178965 h 556973"/>
                <a:gd name="connsiteX123" fmla="*/ 589471 w 607286"/>
                <a:gd name="connsiteY123" fmla="*/ 439982 h 556973"/>
                <a:gd name="connsiteX124" fmla="*/ 583533 w 607286"/>
                <a:gd name="connsiteY124" fmla="*/ 449309 h 556973"/>
                <a:gd name="connsiteX125" fmla="*/ 356375 w 607286"/>
                <a:gd name="connsiteY125" fmla="*/ 556024 h 556973"/>
                <a:gd name="connsiteX126" fmla="*/ 352020 w 607286"/>
                <a:gd name="connsiteY126" fmla="*/ 556973 h 556973"/>
                <a:gd name="connsiteX127" fmla="*/ 348457 w 607286"/>
                <a:gd name="connsiteY127" fmla="*/ 556341 h 556973"/>
                <a:gd name="connsiteX128" fmla="*/ 26762 w 607286"/>
                <a:gd name="connsiteY128" fmla="*/ 438243 h 556973"/>
                <a:gd name="connsiteX129" fmla="*/ 19953 w 607286"/>
                <a:gd name="connsiteY129" fmla="*/ 428520 h 556973"/>
                <a:gd name="connsiteX130" fmla="*/ 20111 w 607286"/>
                <a:gd name="connsiteY130" fmla="*/ 185684 h 556973"/>
                <a:gd name="connsiteX131" fmla="*/ 12827 w 607286"/>
                <a:gd name="connsiteY131" fmla="*/ 187502 h 556973"/>
                <a:gd name="connsiteX132" fmla="*/ 10293 w 607286"/>
                <a:gd name="connsiteY132" fmla="*/ 187818 h 556973"/>
                <a:gd name="connsiteX133" fmla="*/ 3959 w 607286"/>
                <a:gd name="connsiteY133" fmla="*/ 185605 h 556973"/>
                <a:gd name="connsiteX134" fmla="*/ 0 w 607286"/>
                <a:gd name="connsiteY134" fmla="*/ 177463 h 556973"/>
                <a:gd name="connsiteX135" fmla="*/ 79 w 607286"/>
                <a:gd name="connsiteY135" fmla="*/ 133117 h 556973"/>
                <a:gd name="connsiteX136" fmla="*/ 6888 w 607286"/>
                <a:gd name="connsiteY136" fmla="*/ 123394 h 556973"/>
                <a:gd name="connsiteX137" fmla="*/ 348536 w 607286"/>
                <a:gd name="connsiteY137" fmla="*/ 632 h 556973"/>
                <a:gd name="connsiteX138" fmla="*/ 352020 w 607286"/>
                <a:gd name="connsiteY138" fmla="*/ 0 h 55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607286" h="556973">
                  <a:moveTo>
                    <a:pt x="209605" y="291082"/>
                  </a:moveTo>
                  <a:lnTo>
                    <a:pt x="281477" y="293374"/>
                  </a:lnTo>
                  <a:cubicBezTo>
                    <a:pt x="283298" y="293453"/>
                    <a:pt x="284802" y="294955"/>
                    <a:pt x="284802" y="296852"/>
                  </a:cubicBezTo>
                  <a:lnTo>
                    <a:pt x="284802" y="408694"/>
                  </a:lnTo>
                  <a:cubicBezTo>
                    <a:pt x="284802" y="409722"/>
                    <a:pt x="284327" y="410749"/>
                    <a:pt x="283536" y="411382"/>
                  </a:cubicBezTo>
                  <a:cubicBezTo>
                    <a:pt x="282902" y="411856"/>
                    <a:pt x="282111" y="412172"/>
                    <a:pt x="281319" y="412172"/>
                  </a:cubicBezTo>
                  <a:cubicBezTo>
                    <a:pt x="281082" y="412172"/>
                    <a:pt x="280923" y="412172"/>
                    <a:pt x="280686" y="412093"/>
                  </a:cubicBezTo>
                  <a:lnTo>
                    <a:pt x="208813" y="397787"/>
                  </a:lnTo>
                  <a:cubicBezTo>
                    <a:pt x="207230" y="397470"/>
                    <a:pt x="206122" y="396048"/>
                    <a:pt x="206122" y="394388"/>
                  </a:cubicBezTo>
                  <a:lnTo>
                    <a:pt x="206122" y="294481"/>
                  </a:lnTo>
                  <a:cubicBezTo>
                    <a:pt x="206122" y="293611"/>
                    <a:pt x="206439" y="292742"/>
                    <a:pt x="207151" y="292031"/>
                  </a:cubicBezTo>
                  <a:cubicBezTo>
                    <a:pt x="207784" y="291398"/>
                    <a:pt x="208734" y="291082"/>
                    <a:pt x="209605" y="291082"/>
                  </a:cubicBezTo>
                  <a:close/>
                  <a:moveTo>
                    <a:pt x="467143" y="290976"/>
                  </a:moveTo>
                  <a:lnTo>
                    <a:pt x="411957" y="293269"/>
                  </a:lnTo>
                  <a:cubicBezTo>
                    <a:pt x="410136" y="293348"/>
                    <a:pt x="408711" y="294849"/>
                    <a:pt x="408711" y="296668"/>
                  </a:cubicBezTo>
                  <a:lnTo>
                    <a:pt x="408711" y="407572"/>
                  </a:lnTo>
                  <a:cubicBezTo>
                    <a:pt x="408711" y="408600"/>
                    <a:pt x="409186" y="409627"/>
                    <a:pt x="409977" y="410260"/>
                  </a:cubicBezTo>
                  <a:cubicBezTo>
                    <a:pt x="410611" y="410734"/>
                    <a:pt x="411323" y="410971"/>
                    <a:pt x="412115" y="410971"/>
                  </a:cubicBezTo>
                  <a:cubicBezTo>
                    <a:pt x="412353" y="410971"/>
                    <a:pt x="412669" y="410971"/>
                    <a:pt x="412986" y="410892"/>
                  </a:cubicBezTo>
                  <a:lnTo>
                    <a:pt x="468093" y="396822"/>
                  </a:lnTo>
                  <a:cubicBezTo>
                    <a:pt x="469598" y="396426"/>
                    <a:pt x="470706" y="395082"/>
                    <a:pt x="470706" y="393502"/>
                  </a:cubicBezTo>
                  <a:lnTo>
                    <a:pt x="470706" y="294454"/>
                  </a:lnTo>
                  <a:cubicBezTo>
                    <a:pt x="470706" y="293506"/>
                    <a:pt x="470310" y="292557"/>
                    <a:pt x="469677" y="291925"/>
                  </a:cubicBezTo>
                  <a:cubicBezTo>
                    <a:pt x="468964" y="291292"/>
                    <a:pt x="468014" y="290976"/>
                    <a:pt x="467143" y="290976"/>
                  </a:cubicBezTo>
                  <a:close/>
                  <a:moveTo>
                    <a:pt x="559067" y="287261"/>
                  </a:moveTo>
                  <a:lnTo>
                    <a:pt x="524546" y="288684"/>
                  </a:lnTo>
                  <a:cubicBezTo>
                    <a:pt x="522725" y="288763"/>
                    <a:pt x="521221" y="290265"/>
                    <a:pt x="521221" y="292083"/>
                  </a:cubicBezTo>
                  <a:lnTo>
                    <a:pt x="521221" y="378799"/>
                  </a:lnTo>
                  <a:cubicBezTo>
                    <a:pt x="521221" y="379905"/>
                    <a:pt x="521775" y="380854"/>
                    <a:pt x="522567" y="381565"/>
                  </a:cubicBezTo>
                  <a:cubicBezTo>
                    <a:pt x="523200" y="382040"/>
                    <a:pt x="523913" y="382277"/>
                    <a:pt x="524705" y="382277"/>
                  </a:cubicBezTo>
                  <a:cubicBezTo>
                    <a:pt x="525021" y="382277"/>
                    <a:pt x="525259" y="382277"/>
                    <a:pt x="525576" y="382198"/>
                  </a:cubicBezTo>
                  <a:lnTo>
                    <a:pt x="560097" y="373344"/>
                  </a:lnTo>
                  <a:cubicBezTo>
                    <a:pt x="561601" y="372949"/>
                    <a:pt x="562630" y="371605"/>
                    <a:pt x="562630" y="370024"/>
                  </a:cubicBezTo>
                  <a:lnTo>
                    <a:pt x="562630" y="290739"/>
                  </a:lnTo>
                  <a:cubicBezTo>
                    <a:pt x="562630" y="289790"/>
                    <a:pt x="562234" y="288921"/>
                    <a:pt x="561601" y="288209"/>
                  </a:cubicBezTo>
                  <a:cubicBezTo>
                    <a:pt x="560888" y="287577"/>
                    <a:pt x="560017" y="287261"/>
                    <a:pt x="559067" y="287261"/>
                  </a:cubicBezTo>
                  <a:close/>
                  <a:moveTo>
                    <a:pt x="52325" y="286143"/>
                  </a:moveTo>
                  <a:lnTo>
                    <a:pt x="90023" y="287328"/>
                  </a:lnTo>
                  <a:cubicBezTo>
                    <a:pt x="91924" y="287407"/>
                    <a:pt x="93429" y="288908"/>
                    <a:pt x="93429" y="290804"/>
                  </a:cubicBezTo>
                  <a:lnTo>
                    <a:pt x="93429" y="370600"/>
                  </a:lnTo>
                  <a:cubicBezTo>
                    <a:pt x="93429" y="371627"/>
                    <a:pt x="92954" y="372575"/>
                    <a:pt x="92162" y="373207"/>
                  </a:cubicBezTo>
                  <a:cubicBezTo>
                    <a:pt x="91528" y="373760"/>
                    <a:pt x="90736" y="373997"/>
                    <a:pt x="89944" y="373997"/>
                  </a:cubicBezTo>
                  <a:cubicBezTo>
                    <a:pt x="89707" y="373997"/>
                    <a:pt x="89469" y="373997"/>
                    <a:pt x="89311" y="373918"/>
                  </a:cubicBezTo>
                  <a:lnTo>
                    <a:pt x="51533" y="366413"/>
                  </a:lnTo>
                  <a:cubicBezTo>
                    <a:pt x="49949" y="366096"/>
                    <a:pt x="48761" y="364753"/>
                    <a:pt x="48761" y="363015"/>
                  </a:cubicBezTo>
                  <a:lnTo>
                    <a:pt x="48761" y="289540"/>
                  </a:lnTo>
                  <a:cubicBezTo>
                    <a:pt x="48761" y="288671"/>
                    <a:pt x="49157" y="287802"/>
                    <a:pt x="49870" y="287091"/>
                  </a:cubicBezTo>
                  <a:cubicBezTo>
                    <a:pt x="50503" y="286459"/>
                    <a:pt x="51454" y="286143"/>
                    <a:pt x="52325" y="286143"/>
                  </a:cubicBezTo>
                  <a:close/>
                  <a:moveTo>
                    <a:pt x="89318" y="180955"/>
                  </a:moveTo>
                  <a:cubicBezTo>
                    <a:pt x="90269" y="180718"/>
                    <a:pt x="91298" y="180955"/>
                    <a:pt x="92170" y="181667"/>
                  </a:cubicBezTo>
                  <a:cubicBezTo>
                    <a:pt x="92962" y="182300"/>
                    <a:pt x="93358" y="183249"/>
                    <a:pt x="93358" y="184277"/>
                  </a:cubicBezTo>
                  <a:lnTo>
                    <a:pt x="93358" y="264151"/>
                  </a:lnTo>
                  <a:cubicBezTo>
                    <a:pt x="93358" y="266049"/>
                    <a:pt x="91932" y="267552"/>
                    <a:pt x="90031" y="267631"/>
                  </a:cubicBezTo>
                  <a:lnTo>
                    <a:pt x="52326" y="268501"/>
                  </a:lnTo>
                  <a:lnTo>
                    <a:pt x="52246" y="268501"/>
                  </a:lnTo>
                  <a:cubicBezTo>
                    <a:pt x="51375" y="268501"/>
                    <a:pt x="50504" y="268185"/>
                    <a:pt x="49791" y="267552"/>
                  </a:cubicBezTo>
                  <a:cubicBezTo>
                    <a:pt x="49157" y="266919"/>
                    <a:pt x="48761" y="265970"/>
                    <a:pt x="48761" y="265100"/>
                  </a:cubicBezTo>
                  <a:lnTo>
                    <a:pt x="48761" y="191553"/>
                  </a:lnTo>
                  <a:cubicBezTo>
                    <a:pt x="48761" y="189892"/>
                    <a:pt x="49949" y="188468"/>
                    <a:pt x="51533" y="188152"/>
                  </a:cubicBezTo>
                  <a:close/>
                  <a:moveTo>
                    <a:pt x="525496" y="173115"/>
                  </a:moveTo>
                  <a:cubicBezTo>
                    <a:pt x="524467" y="172878"/>
                    <a:pt x="523438" y="173115"/>
                    <a:pt x="522567" y="173748"/>
                  </a:cubicBezTo>
                  <a:cubicBezTo>
                    <a:pt x="521696" y="174459"/>
                    <a:pt x="521221" y="175408"/>
                    <a:pt x="521221" y="176514"/>
                  </a:cubicBezTo>
                  <a:lnTo>
                    <a:pt x="521221" y="262361"/>
                  </a:lnTo>
                  <a:cubicBezTo>
                    <a:pt x="521221" y="264179"/>
                    <a:pt x="522725" y="265760"/>
                    <a:pt x="524546" y="265760"/>
                  </a:cubicBezTo>
                  <a:lnTo>
                    <a:pt x="559067" y="266945"/>
                  </a:lnTo>
                  <a:lnTo>
                    <a:pt x="559226" y="266945"/>
                  </a:lnTo>
                  <a:cubicBezTo>
                    <a:pt x="560097" y="266945"/>
                    <a:pt x="560968" y="266550"/>
                    <a:pt x="561601" y="265997"/>
                  </a:cubicBezTo>
                  <a:cubicBezTo>
                    <a:pt x="562234" y="265365"/>
                    <a:pt x="562630" y="264416"/>
                    <a:pt x="562630" y="263467"/>
                  </a:cubicBezTo>
                  <a:lnTo>
                    <a:pt x="562630" y="184973"/>
                  </a:lnTo>
                  <a:cubicBezTo>
                    <a:pt x="562630" y="183392"/>
                    <a:pt x="561601" y="181969"/>
                    <a:pt x="560017" y="181653"/>
                  </a:cubicBezTo>
                  <a:close/>
                  <a:moveTo>
                    <a:pt x="168979" y="165634"/>
                  </a:moveTo>
                  <a:cubicBezTo>
                    <a:pt x="170008" y="165476"/>
                    <a:pt x="171038" y="165713"/>
                    <a:pt x="171830" y="166346"/>
                  </a:cubicBezTo>
                  <a:cubicBezTo>
                    <a:pt x="172622" y="167058"/>
                    <a:pt x="173097" y="168007"/>
                    <a:pt x="173097" y="169035"/>
                  </a:cubicBezTo>
                  <a:lnTo>
                    <a:pt x="173097" y="262283"/>
                  </a:lnTo>
                  <a:cubicBezTo>
                    <a:pt x="173097" y="264102"/>
                    <a:pt x="171592" y="265684"/>
                    <a:pt x="169692" y="265684"/>
                  </a:cubicBezTo>
                  <a:lnTo>
                    <a:pt x="119009" y="266949"/>
                  </a:lnTo>
                  <a:lnTo>
                    <a:pt x="118929" y="266949"/>
                  </a:lnTo>
                  <a:cubicBezTo>
                    <a:pt x="118058" y="266949"/>
                    <a:pt x="117187" y="266554"/>
                    <a:pt x="116474" y="265921"/>
                  </a:cubicBezTo>
                  <a:cubicBezTo>
                    <a:pt x="115841" y="265288"/>
                    <a:pt x="115445" y="264418"/>
                    <a:pt x="115445" y="263469"/>
                  </a:cubicBezTo>
                  <a:lnTo>
                    <a:pt x="115445" y="178763"/>
                  </a:lnTo>
                  <a:cubicBezTo>
                    <a:pt x="115445" y="177102"/>
                    <a:pt x="116633" y="175679"/>
                    <a:pt x="118296" y="175362"/>
                  </a:cubicBezTo>
                  <a:close/>
                  <a:moveTo>
                    <a:pt x="412907" y="145528"/>
                  </a:moveTo>
                  <a:cubicBezTo>
                    <a:pt x="411878" y="145290"/>
                    <a:pt x="410769" y="145528"/>
                    <a:pt x="409977" y="146160"/>
                  </a:cubicBezTo>
                  <a:cubicBezTo>
                    <a:pt x="409106" y="146792"/>
                    <a:pt x="408631" y="147820"/>
                    <a:pt x="408631" y="148848"/>
                  </a:cubicBezTo>
                  <a:lnTo>
                    <a:pt x="408631" y="259673"/>
                  </a:lnTo>
                  <a:cubicBezTo>
                    <a:pt x="408631" y="261570"/>
                    <a:pt x="410136" y="263072"/>
                    <a:pt x="411957" y="263151"/>
                  </a:cubicBezTo>
                  <a:lnTo>
                    <a:pt x="467143" y="264890"/>
                  </a:lnTo>
                  <a:lnTo>
                    <a:pt x="467222" y="264890"/>
                  </a:lnTo>
                  <a:cubicBezTo>
                    <a:pt x="468093" y="264890"/>
                    <a:pt x="468964" y="264495"/>
                    <a:pt x="469598" y="263863"/>
                  </a:cubicBezTo>
                  <a:cubicBezTo>
                    <a:pt x="470310" y="263230"/>
                    <a:pt x="470706" y="262361"/>
                    <a:pt x="470706" y="261412"/>
                  </a:cubicBezTo>
                  <a:lnTo>
                    <a:pt x="470706" y="162365"/>
                  </a:lnTo>
                  <a:cubicBezTo>
                    <a:pt x="470706" y="160784"/>
                    <a:pt x="469598" y="159440"/>
                    <a:pt x="468014" y="159045"/>
                  </a:cubicBezTo>
                  <a:close/>
                  <a:moveTo>
                    <a:pt x="280683" y="144253"/>
                  </a:moveTo>
                  <a:cubicBezTo>
                    <a:pt x="281712" y="144095"/>
                    <a:pt x="282742" y="144332"/>
                    <a:pt x="283535" y="144964"/>
                  </a:cubicBezTo>
                  <a:cubicBezTo>
                    <a:pt x="284327" y="145676"/>
                    <a:pt x="284802" y="146624"/>
                    <a:pt x="284802" y="147651"/>
                  </a:cubicBezTo>
                  <a:lnTo>
                    <a:pt x="284802" y="259554"/>
                  </a:lnTo>
                  <a:cubicBezTo>
                    <a:pt x="284802" y="261372"/>
                    <a:pt x="283297" y="262952"/>
                    <a:pt x="281396" y="262952"/>
                  </a:cubicBezTo>
                  <a:lnTo>
                    <a:pt x="209545" y="264691"/>
                  </a:lnTo>
                  <a:lnTo>
                    <a:pt x="209466" y="264691"/>
                  </a:lnTo>
                  <a:cubicBezTo>
                    <a:pt x="208594" y="264691"/>
                    <a:pt x="207723" y="264375"/>
                    <a:pt x="207010" y="263743"/>
                  </a:cubicBezTo>
                  <a:cubicBezTo>
                    <a:pt x="206376" y="263110"/>
                    <a:pt x="205980" y="262162"/>
                    <a:pt x="205980" y="261293"/>
                  </a:cubicBezTo>
                  <a:lnTo>
                    <a:pt x="205980" y="161402"/>
                  </a:lnTo>
                  <a:cubicBezTo>
                    <a:pt x="205980" y="159742"/>
                    <a:pt x="207168" y="158320"/>
                    <a:pt x="208832" y="158004"/>
                  </a:cubicBezTo>
                  <a:close/>
                  <a:moveTo>
                    <a:pt x="341648" y="106004"/>
                  </a:moveTo>
                  <a:lnTo>
                    <a:pt x="40776" y="180546"/>
                  </a:lnTo>
                  <a:lnTo>
                    <a:pt x="40618" y="421326"/>
                  </a:lnTo>
                  <a:lnTo>
                    <a:pt x="115440" y="448835"/>
                  </a:lnTo>
                  <a:lnTo>
                    <a:pt x="115440" y="291688"/>
                  </a:lnTo>
                  <a:cubicBezTo>
                    <a:pt x="115440" y="290818"/>
                    <a:pt x="115836" y="289869"/>
                    <a:pt x="116548" y="289237"/>
                  </a:cubicBezTo>
                  <a:cubicBezTo>
                    <a:pt x="117182" y="288605"/>
                    <a:pt x="118053" y="288288"/>
                    <a:pt x="119003" y="288288"/>
                  </a:cubicBezTo>
                  <a:lnTo>
                    <a:pt x="169755" y="289869"/>
                  </a:lnTo>
                  <a:cubicBezTo>
                    <a:pt x="171576" y="289948"/>
                    <a:pt x="173080" y="291450"/>
                    <a:pt x="173080" y="293348"/>
                  </a:cubicBezTo>
                  <a:lnTo>
                    <a:pt x="173080" y="469941"/>
                  </a:lnTo>
                  <a:lnTo>
                    <a:pt x="341648" y="531915"/>
                  </a:lnTo>
                  <a:close/>
                  <a:moveTo>
                    <a:pt x="352020" y="0"/>
                  </a:moveTo>
                  <a:cubicBezTo>
                    <a:pt x="353524" y="0"/>
                    <a:pt x="355029" y="395"/>
                    <a:pt x="356296" y="949"/>
                  </a:cubicBezTo>
                  <a:cubicBezTo>
                    <a:pt x="356296" y="949"/>
                    <a:pt x="601348" y="113671"/>
                    <a:pt x="601348" y="113671"/>
                  </a:cubicBezTo>
                  <a:cubicBezTo>
                    <a:pt x="604990" y="115410"/>
                    <a:pt x="607286" y="119047"/>
                    <a:pt x="607286" y="123078"/>
                  </a:cubicBezTo>
                  <a:lnTo>
                    <a:pt x="607286" y="170507"/>
                  </a:lnTo>
                  <a:cubicBezTo>
                    <a:pt x="607286" y="173827"/>
                    <a:pt x="605702" y="176910"/>
                    <a:pt x="603090" y="178886"/>
                  </a:cubicBezTo>
                  <a:cubicBezTo>
                    <a:pt x="601269" y="180151"/>
                    <a:pt x="599131" y="180862"/>
                    <a:pt x="596993" y="180862"/>
                  </a:cubicBezTo>
                  <a:cubicBezTo>
                    <a:pt x="595885" y="180862"/>
                    <a:pt x="594855" y="180704"/>
                    <a:pt x="593826" y="180309"/>
                  </a:cubicBezTo>
                  <a:lnTo>
                    <a:pt x="589471" y="178965"/>
                  </a:lnTo>
                  <a:lnTo>
                    <a:pt x="589471" y="439982"/>
                  </a:lnTo>
                  <a:cubicBezTo>
                    <a:pt x="589471" y="443934"/>
                    <a:pt x="587096" y="447570"/>
                    <a:pt x="583533" y="449309"/>
                  </a:cubicBezTo>
                  <a:lnTo>
                    <a:pt x="356375" y="556024"/>
                  </a:lnTo>
                  <a:cubicBezTo>
                    <a:pt x="355029" y="556578"/>
                    <a:pt x="353604" y="556973"/>
                    <a:pt x="352020" y="556973"/>
                  </a:cubicBezTo>
                  <a:cubicBezTo>
                    <a:pt x="350753" y="556973"/>
                    <a:pt x="349566" y="556736"/>
                    <a:pt x="348457" y="556341"/>
                  </a:cubicBezTo>
                  <a:lnTo>
                    <a:pt x="26762" y="438243"/>
                  </a:lnTo>
                  <a:cubicBezTo>
                    <a:pt x="22645" y="436741"/>
                    <a:pt x="19953" y="432867"/>
                    <a:pt x="19953" y="428520"/>
                  </a:cubicBezTo>
                  <a:lnTo>
                    <a:pt x="20111" y="185684"/>
                  </a:lnTo>
                  <a:lnTo>
                    <a:pt x="12827" y="187502"/>
                  </a:lnTo>
                  <a:cubicBezTo>
                    <a:pt x="11956" y="187739"/>
                    <a:pt x="11164" y="187818"/>
                    <a:pt x="10293" y="187818"/>
                  </a:cubicBezTo>
                  <a:cubicBezTo>
                    <a:pt x="8076" y="187818"/>
                    <a:pt x="5780" y="187028"/>
                    <a:pt x="3959" y="185605"/>
                  </a:cubicBezTo>
                  <a:cubicBezTo>
                    <a:pt x="1425" y="183629"/>
                    <a:pt x="0" y="180625"/>
                    <a:pt x="0" y="177463"/>
                  </a:cubicBezTo>
                  <a:lnTo>
                    <a:pt x="79" y="133117"/>
                  </a:lnTo>
                  <a:cubicBezTo>
                    <a:pt x="79" y="128769"/>
                    <a:pt x="2850" y="124896"/>
                    <a:pt x="6888" y="123394"/>
                  </a:cubicBezTo>
                  <a:cubicBezTo>
                    <a:pt x="6888" y="123394"/>
                    <a:pt x="348536" y="632"/>
                    <a:pt x="348536" y="632"/>
                  </a:cubicBezTo>
                  <a:cubicBezTo>
                    <a:pt x="349645" y="237"/>
                    <a:pt x="350832" y="0"/>
                    <a:pt x="352020" y="0"/>
                  </a:cubicBezTo>
                  <a:close/>
                </a:path>
              </a:pathLst>
            </a:custGeom>
            <a:solidFill>
              <a:schemeClr val="accent6">
                <a:lumMod val="50000"/>
              </a:schemeClr>
            </a:solidFill>
            <a:ln>
              <a:noFill/>
            </a:ln>
          </p:spPr>
          <p:txBody>
            <a:bodyPr/>
            <a:lstStyle/>
            <a:p/>
          </p:txBody>
        </p:sp>
      </p:grpSp>
      <p:sp>
        <p:nvSpPr>
          <p:cNvPr id="7" name="文本框 6"/>
          <p:cNvSpPr txBox="1"/>
          <p:nvPr/>
        </p:nvSpPr>
        <p:spPr>
          <a:xfrm>
            <a:off x="213995" y="3073400"/>
            <a:ext cx="11679555" cy="3861435"/>
          </a:xfrm>
          <a:prstGeom prst="rect">
            <a:avLst/>
          </a:prstGeom>
          <a:noFill/>
          <a:extLst>
            <a:ext uri="{909E8E84-426E-40DD-AFC4-6F175D3DCCD1}">
              <a14:hiddenFill xmlns:a14="http://schemas.microsoft.com/office/drawing/2010/main">
                <a:solidFill>
                  <a:schemeClr val="accent5">
                    <a:lumMod val="20000"/>
                    <a:lumOff val="80000"/>
                  </a:schemeClr>
                </a:solidFill>
              </a14:hiddenFill>
            </a:ext>
          </a:extLst>
        </p:spPr>
        <p:txBody>
          <a:bodyPr wrap="square" rtlCol="0" anchor="t">
            <a:spAutoFit/>
          </a:bodyPr>
          <a:lstStyle/>
          <a:p>
            <a:pPr algn="l" fontAlgn="auto">
              <a:lnSpc>
                <a:spcPct val="125000"/>
              </a:lnSpc>
              <a:buClrTx/>
              <a:buSzTx/>
              <a:buFontTx/>
            </a:pPr>
            <a:r>
              <a:rPr lang="en-US" altLang="zh-CN" sz="2800" b="1">
                <a:solidFill>
                  <a:schemeClr val="tx1">
                    <a:lumMod val="75000"/>
                    <a:lumOff val="25000"/>
                  </a:schemeClr>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rPr>
              <a:t>    </a:t>
            </a:r>
            <a:r>
              <a:rPr lang="en-US" altLang="zh-CN" sz="2800" spc="-1" smtClean="0">
                <a:solidFill>
                  <a:srgbClr val="000000"/>
                </a:solidFill>
                <a:latin typeface="楷体" panose="02010609060101010101" charset="-122"/>
                <a:ea typeface="楷体" panose="02010609060101010101" charset="-122"/>
              </a:rPr>
              <a:t>周年热点是社会热点的一种特殊形式，它体现了历史与现实的结合，是历史学科特色的反映。周年热点以纪念历史上的重大历史事件为主要形式，多为纪念“5”和“10” 周年倍数事件。</a:t>
            </a:r>
            <a:r>
              <a:rPr lang="en-US" altLang="zh-CN" sz="2800" spc="-1" smtClean="0">
                <a:solidFill>
                  <a:srgbClr val="C00000"/>
                </a:solidFill>
                <a:latin typeface="楷体" panose="02010609060101010101" charset="-122"/>
                <a:ea typeface="楷体" panose="02010609060101010101" charset="-122"/>
                <a:sym typeface="+mn-ea"/>
              </a:rPr>
              <a:t>典型试题</a:t>
            </a:r>
            <a:r>
              <a:rPr lang="zh-CN" altLang="en-US" sz="2800" spc="-1" smtClean="0">
                <a:solidFill>
                  <a:srgbClr val="C00000"/>
                </a:solidFill>
                <a:latin typeface="楷体" panose="02010609060101010101" charset="-122"/>
                <a:ea typeface="楷体" panose="02010609060101010101" charset="-122"/>
                <a:sym typeface="+mn-ea"/>
              </a:rPr>
              <a:t>为：第</a:t>
            </a:r>
            <a:r>
              <a:rPr lang="en-US" altLang="zh-CN" sz="2800" spc="-1" smtClean="0">
                <a:solidFill>
                  <a:srgbClr val="C00000"/>
                </a:solidFill>
                <a:latin typeface="楷体" panose="02010609060101010101" charset="-122"/>
                <a:ea typeface="楷体" panose="02010609060101010101" charset="-122"/>
                <a:sym typeface="+mn-ea"/>
              </a:rPr>
              <a:t>12</a:t>
            </a:r>
            <a:r>
              <a:rPr lang="zh-CN" altLang="en-US" sz="2800" spc="-1" smtClean="0">
                <a:solidFill>
                  <a:srgbClr val="C00000"/>
                </a:solidFill>
                <a:latin typeface="楷体" panose="02010609060101010101" charset="-122"/>
                <a:ea typeface="楷体" panose="02010609060101010101" charset="-122"/>
                <a:sym typeface="+mn-ea"/>
              </a:rPr>
              <a:t>题考查五四运动（</a:t>
            </a:r>
            <a:r>
              <a:rPr lang="en-US" altLang="zh-CN" sz="2800" spc="-1" smtClean="0">
                <a:solidFill>
                  <a:srgbClr val="C00000"/>
                </a:solidFill>
                <a:latin typeface="楷体" panose="02010609060101010101" charset="-122"/>
                <a:ea typeface="楷体" panose="02010609060101010101" charset="-122"/>
                <a:sym typeface="+mn-ea"/>
              </a:rPr>
              <a:t>105</a:t>
            </a:r>
            <a:r>
              <a:rPr lang="zh-CN" altLang="en-US" sz="2800" spc="-1" smtClean="0">
                <a:solidFill>
                  <a:srgbClr val="C00000"/>
                </a:solidFill>
                <a:latin typeface="楷体" panose="02010609060101010101" charset="-122"/>
                <a:ea typeface="楷体" panose="02010609060101010101" charset="-122"/>
                <a:sym typeface="+mn-ea"/>
              </a:rPr>
              <a:t>周年纪念）第</a:t>
            </a:r>
            <a:r>
              <a:rPr lang="en-US" altLang="zh-CN" sz="2800" spc="-1" smtClean="0">
                <a:solidFill>
                  <a:srgbClr val="C00000"/>
                </a:solidFill>
                <a:latin typeface="楷体" panose="02010609060101010101" charset="-122"/>
                <a:ea typeface="楷体" panose="02010609060101010101" charset="-122"/>
                <a:sym typeface="+mn-ea"/>
              </a:rPr>
              <a:t>13</a:t>
            </a:r>
            <a:r>
              <a:rPr lang="zh-CN" altLang="en-US" sz="2800" spc="-1" smtClean="0">
                <a:solidFill>
                  <a:srgbClr val="C00000"/>
                </a:solidFill>
                <a:latin typeface="楷体" panose="02010609060101010101" charset="-122"/>
                <a:ea typeface="楷体" panose="02010609060101010101" charset="-122"/>
                <a:sym typeface="+mn-ea"/>
              </a:rPr>
              <a:t>题考查国民革命运动（</a:t>
            </a:r>
            <a:r>
              <a:rPr lang="en-US" altLang="zh-CN" sz="2800" spc="-1" smtClean="0">
                <a:solidFill>
                  <a:srgbClr val="C00000"/>
                </a:solidFill>
                <a:latin typeface="楷体" panose="02010609060101010101" charset="-122"/>
                <a:ea typeface="楷体" panose="02010609060101010101" charset="-122"/>
                <a:sym typeface="+mn-ea"/>
              </a:rPr>
              <a:t>100</a:t>
            </a:r>
            <a:r>
              <a:rPr lang="zh-CN" altLang="en-US" sz="2800" spc="-1" smtClean="0">
                <a:solidFill>
                  <a:srgbClr val="C00000"/>
                </a:solidFill>
                <a:latin typeface="楷体" panose="02010609060101010101" charset="-122"/>
                <a:ea typeface="楷体" panose="02010609060101010101" charset="-122"/>
                <a:sym typeface="+mn-ea"/>
              </a:rPr>
              <a:t>周年纪念）。</a:t>
            </a:r>
            <a:r>
              <a:rPr lang="zh-CN" altLang="en-US" sz="2800" spc="-1" smtClean="0">
                <a:solidFill>
                  <a:srgbClr val="000000"/>
                </a:solidFill>
                <a:latin typeface="楷体" panose="02010609060101010101" charset="-122"/>
                <a:ea typeface="楷体" panose="02010609060101010101" charset="-122"/>
                <a:sym typeface="+mn-ea"/>
              </a:rPr>
              <a:t>时政热点还有国家统一、三农民生、四个自信、大国关系等，如</a:t>
            </a:r>
            <a:r>
              <a:rPr lang="zh-CN" altLang="en-US" sz="2800" spc="-1" smtClean="0">
                <a:solidFill>
                  <a:srgbClr val="C00000"/>
                </a:solidFill>
                <a:latin typeface="楷体" panose="02010609060101010101" charset="-122"/>
                <a:ea typeface="楷体" panose="02010609060101010101" charset="-122"/>
                <a:sym typeface="+mn-ea"/>
              </a:rPr>
              <a:t>第</a:t>
            </a:r>
            <a:r>
              <a:rPr lang="en-US" altLang="zh-CN" sz="2800" spc="-1" smtClean="0">
                <a:solidFill>
                  <a:srgbClr val="C00000"/>
                </a:solidFill>
                <a:latin typeface="楷体" panose="02010609060101010101" charset="-122"/>
                <a:ea typeface="楷体" panose="02010609060101010101" charset="-122"/>
                <a:sym typeface="+mn-ea"/>
              </a:rPr>
              <a:t>3</a:t>
            </a:r>
            <a:r>
              <a:rPr lang="zh-CN" altLang="en-US" sz="2800" spc="-1" smtClean="0">
                <a:solidFill>
                  <a:srgbClr val="C00000"/>
                </a:solidFill>
                <a:latin typeface="楷体" panose="02010609060101010101" charset="-122"/>
                <a:ea typeface="楷体" panose="02010609060101010101" charset="-122"/>
                <a:sym typeface="+mn-ea"/>
              </a:rPr>
              <a:t>、</a:t>
            </a:r>
            <a:r>
              <a:rPr lang="en-US" altLang="zh-CN" sz="2800" spc="-1" smtClean="0">
                <a:solidFill>
                  <a:srgbClr val="C00000"/>
                </a:solidFill>
                <a:latin typeface="楷体" panose="02010609060101010101" charset="-122"/>
                <a:ea typeface="楷体" panose="02010609060101010101" charset="-122"/>
                <a:sym typeface="+mn-ea"/>
              </a:rPr>
              <a:t>6</a:t>
            </a:r>
            <a:r>
              <a:rPr lang="zh-CN" altLang="en-US" sz="2800" spc="-1" smtClean="0">
                <a:solidFill>
                  <a:srgbClr val="C00000"/>
                </a:solidFill>
                <a:latin typeface="楷体" panose="02010609060101010101" charset="-122"/>
                <a:ea typeface="楷体" panose="02010609060101010101" charset="-122"/>
                <a:sym typeface="+mn-ea"/>
              </a:rPr>
              <a:t>题考查国家统一，第</a:t>
            </a:r>
            <a:r>
              <a:rPr lang="en-US" altLang="zh-CN" sz="2800" spc="-1" smtClean="0">
                <a:solidFill>
                  <a:srgbClr val="C00000"/>
                </a:solidFill>
                <a:latin typeface="楷体" panose="02010609060101010101" charset="-122"/>
                <a:ea typeface="楷体" panose="02010609060101010101" charset="-122"/>
                <a:sym typeface="+mn-ea"/>
              </a:rPr>
              <a:t>4</a:t>
            </a:r>
            <a:r>
              <a:rPr lang="zh-CN" altLang="en-US" sz="2800" spc="-1" smtClean="0">
                <a:solidFill>
                  <a:srgbClr val="C00000"/>
                </a:solidFill>
                <a:latin typeface="楷体" panose="02010609060101010101" charset="-122"/>
                <a:ea typeface="楷体" panose="02010609060101010101" charset="-122"/>
                <a:sym typeface="+mn-ea"/>
              </a:rPr>
              <a:t>、</a:t>
            </a:r>
            <a:r>
              <a:rPr lang="en-US" altLang="zh-CN" sz="2800" spc="-1" smtClean="0">
                <a:solidFill>
                  <a:srgbClr val="C00000"/>
                </a:solidFill>
                <a:latin typeface="楷体" panose="02010609060101010101" charset="-122"/>
                <a:ea typeface="楷体" panose="02010609060101010101" charset="-122"/>
                <a:sym typeface="+mn-ea"/>
              </a:rPr>
              <a:t>7</a:t>
            </a:r>
            <a:r>
              <a:rPr lang="zh-CN" altLang="en-US" sz="2800" spc="-1" smtClean="0">
                <a:solidFill>
                  <a:srgbClr val="C00000"/>
                </a:solidFill>
                <a:latin typeface="楷体" panose="02010609060101010101" charset="-122"/>
                <a:ea typeface="楷体" panose="02010609060101010101" charset="-122"/>
                <a:sym typeface="+mn-ea"/>
              </a:rPr>
              <a:t>、</a:t>
            </a:r>
            <a:r>
              <a:rPr lang="en-US" altLang="zh-CN" sz="2800" spc="-1" smtClean="0">
                <a:solidFill>
                  <a:srgbClr val="C00000"/>
                </a:solidFill>
                <a:latin typeface="楷体" panose="02010609060101010101" charset="-122"/>
                <a:ea typeface="楷体" panose="02010609060101010101" charset="-122"/>
                <a:sym typeface="+mn-ea"/>
              </a:rPr>
              <a:t>8</a:t>
            </a:r>
            <a:r>
              <a:rPr lang="zh-CN" altLang="en-US" sz="2800" spc="-1" smtClean="0">
                <a:solidFill>
                  <a:srgbClr val="C00000"/>
                </a:solidFill>
                <a:latin typeface="楷体" panose="02010609060101010101" charset="-122"/>
                <a:ea typeface="楷体" panose="02010609060101010101" charset="-122"/>
                <a:sym typeface="+mn-ea"/>
              </a:rPr>
              <a:t>、</a:t>
            </a:r>
            <a:r>
              <a:rPr lang="en-US" altLang="zh-CN" sz="2800" spc="-1" smtClean="0">
                <a:solidFill>
                  <a:srgbClr val="C00000"/>
                </a:solidFill>
                <a:latin typeface="楷体" panose="02010609060101010101" charset="-122"/>
                <a:ea typeface="楷体" panose="02010609060101010101" charset="-122"/>
                <a:sym typeface="+mn-ea"/>
              </a:rPr>
              <a:t>15</a:t>
            </a:r>
            <a:r>
              <a:rPr lang="zh-CN" altLang="en-US" sz="2800" spc="-1" smtClean="0">
                <a:solidFill>
                  <a:srgbClr val="C00000"/>
                </a:solidFill>
                <a:latin typeface="楷体" panose="02010609060101010101" charset="-122"/>
                <a:ea typeface="楷体" panose="02010609060101010101" charset="-122"/>
                <a:sym typeface="+mn-ea"/>
              </a:rPr>
              <a:t>题考查民生三农，第</a:t>
            </a:r>
            <a:r>
              <a:rPr lang="en-US" altLang="zh-CN" sz="2800" spc="-1" smtClean="0">
                <a:solidFill>
                  <a:srgbClr val="C00000"/>
                </a:solidFill>
                <a:latin typeface="楷体" panose="02010609060101010101" charset="-122"/>
                <a:ea typeface="楷体" panose="02010609060101010101" charset="-122"/>
                <a:sym typeface="+mn-ea"/>
              </a:rPr>
              <a:t>13</a:t>
            </a:r>
            <a:r>
              <a:rPr lang="zh-CN" altLang="en-US" sz="2800" spc="-1" smtClean="0">
                <a:solidFill>
                  <a:srgbClr val="C00000"/>
                </a:solidFill>
                <a:latin typeface="楷体" panose="02010609060101010101" charset="-122"/>
                <a:ea typeface="楷体" panose="02010609060101010101" charset="-122"/>
                <a:sym typeface="+mn-ea"/>
              </a:rPr>
              <a:t>、</a:t>
            </a:r>
            <a:r>
              <a:rPr lang="en-US" altLang="zh-CN" sz="2800" spc="-1" smtClean="0">
                <a:solidFill>
                  <a:srgbClr val="C00000"/>
                </a:solidFill>
                <a:latin typeface="楷体" panose="02010609060101010101" charset="-122"/>
                <a:ea typeface="楷体" panose="02010609060101010101" charset="-122"/>
                <a:sym typeface="+mn-ea"/>
              </a:rPr>
              <a:t>14</a:t>
            </a:r>
            <a:r>
              <a:rPr lang="zh-CN" altLang="en-US" sz="2800" spc="-1" smtClean="0">
                <a:solidFill>
                  <a:srgbClr val="C00000"/>
                </a:solidFill>
                <a:latin typeface="楷体" panose="02010609060101010101" charset="-122"/>
                <a:ea typeface="楷体" panose="02010609060101010101" charset="-122"/>
                <a:sym typeface="+mn-ea"/>
              </a:rPr>
              <a:t>、</a:t>
            </a:r>
            <a:r>
              <a:rPr lang="en-US" altLang="zh-CN" sz="2800" spc="-1" smtClean="0">
                <a:solidFill>
                  <a:srgbClr val="C00000"/>
                </a:solidFill>
                <a:latin typeface="楷体" panose="02010609060101010101" charset="-122"/>
                <a:ea typeface="楷体" panose="02010609060101010101" charset="-122"/>
                <a:sym typeface="+mn-ea"/>
              </a:rPr>
              <a:t>26</a:t>
            </a:r>
            <a:r>
              <a:rPr lang="zh-CN" altLang="en-US" sz="2800" spc="-1" smtClean="0">
                <a:solidFill>
                  <a:srgbClr val="C00000"/>
                </a:solidFill>
                <a:latin typeface="楷体" panose="02010609060101010101" charset="-122"/>
                <a:ea typeface="楷体" panose="02010609060101010101" charset="-122"/>
                <a:sym typeface="+mn-ea"/>
              </a:rPr>
              <a:t>题考查四个自信，第</a:t>
            </a:r>
            <a:r>
              <a:rPr lang="en-US" altLang="zh-CN" sz="2800" spc="-1" smtClean="0">
                <a:solidFill>
                  <a:srgbClr val="C00000"/>
                </a:solidFill>
                <a:latin typeface="楷体" panose="02010609060101010101" charset="-122"/>
                <a:ea typeface="楷体" panose="02010609060101010101" charset="-122"/>
                <a:sym typeface="+mn-ea"/>
              </a:rPr>
              <a:t>27</a:t>
            </a:r>
            <a:r>
              <a:rPr lang="zh-CN" altLang="en-US" sz="2800" spc="-1" smtClean="0">
                <a:solidFill>
                  <a:srgbClr val="C00000"/>
                </a:solidFill>
                <a:latin typeface="楷体" panose="02010609060101010101" charset="-122"/>
                <a:ea typeface="楷体" panose="02010609060101010101" charset="-122"/>
                <a:sym typeface="+mn-ea"/>
              </a:rPr>
              <a:t>题考查大国关系。</a:t>
            </a:r>
            <a:r>
              <a:rPr lang="en-US" altLang="zh-CN" sz="2800" spc="-1" smtClean="0">
                <a:solidFill>
                  <a:srgbClr val="000000"/>
                </a:solidFill>
                <a:latin typeface="楷体" panose="02010609060101010101" charset="-122"/>
                <a:ea typeface="楷体" panose="02010609060101010101" charset="-122"/>
                <a:sym typeface="+mn-ea"/>
              </a:rPr>
              <a:t>促进学生</a:t>
            </a:r>
            <a:r>
              <a:rPr lang="zh-CN" altLang="en-US" sz="2800" spc="-1" smtClean="0">
                <a:solidFill>
                  <a:srgbClr val="000000"/>
                </a:solidFill>
                <a:latin typeface="楷体" panose="02010609060101010101" charset="-122"/>
                <a:ea typeface="楷体" panose="02010609060101010101" charset="-122"/>
                <a:sym typeface="+mn-ea"/>
              </a:rPr>
              <a:t>将历史与现实相结合。</a:t>
            </a:r>
            <a:endParaRPr lang="zh-CN" altLang="en-US" sz="2800" spc="-1" smtClean="0">
              <a:solidFill>
                <a:srgbClr val="000000"/>
              </a:solidFill>
              <a:latin typeface="楷体" panose="02010609060101010101" charset="-122"/>
              <a:ea typeface="楷体" panose="02010609060101010101"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63" presetClass="path" presetSubtype="0" accel="50000" decel="50000" fill="hold" nodeType="withEffect">
                                  <p:stCondLst>
                                    <p:cond delay="0"/>
                                  </p:stCondLst>
                                  <p:childTnLst>
                                    <p:animMotion origin="layout" path="M -4.58333E-06 -1.48148E-06 L 0.13998 -1.48148E-06" pathEditMode="relative" rAng="0" ptsTypes="AA">
                                      <p:cBhvr>
                                        <p:cTn id="9" dur="1500" spd="-100000" fill="hold"/>
                                        <p:tgtEl>
                                          <p:spTgt spid="47"/>
                                        </p:tgtEl>
                                        <p:attrNameLst>
                                          <p:attrName>ppt_x</p:attrName>
                                          <p:attrName>ppt_y</p:attrName>
                                        </p:attrNameLst>
                                      </p:cBhvr>
                                      <p:rCtr x="6992" y="0"/>
                                    </p:animMotion>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000" fill="hold">
                                          <p:stCondLst>
                                            <p:cond delay="0"/>
                                          </p:stCondLst>
                                        </p:cTn>
                                        <p:tgtEl>
                                          <p:spTgt spid="7"/>
                                        </p:tgtEl>
                                        <p:attrNameLst>
                                          <p:attrName>style.visibility</p:attrName>
                                        </p:attrNameLst>
                                      </p:cBhvr>
                                      <p:to>
                                        <p:strVal val="visible"/>
                                      </p:to>
                                    </p:set>
                                    <p:animEffect transition="in" filter="wipe(left)">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99711" y="138082"/>
            <a:ext cx="2561491" cy="598409"/>
            <a:chOff x="355954" y="154411"/>
            <a:chExt cx="2561491" cy="598409"/>
          </a:xfrm>
        </p:grpSpPr>
        <p:grpSp>
          <p:nvGrpSpPr>
            <p:cNvPr id="3" name="组合 2"/>
            <p:cNvGrpSpPr/>
            <p:nvPr/>
          </p:nvGrpSpPr>
          <p:grpSpPr>
            <a:xfrm>
              <a:off x="355954" y="167441"/>
              <a:ext cx="2561491" cy="585379"/>
              <a:chOff x="210812" y="283556"/>
              <a:chExt cx="2561491" cy="585379"/>
            </a:xfrm>
          </p:grpSpPr>
          <p:sp>
            <p:nvSpPr>
              <p:cNvPr id="5" name="文本框 4"/>
              <p:cNvSpPr txBox="1"/>
              <p:nvPr/>
            </p:nvSpPr>
            <p:spPr>
              <a:xfrm>
                <a:off x="963823" y="285370"/>
                <a:ext cx="1808480" cy="583565"/>
              </a:xfrm>
              <a:prstGeom prst="rect">
                <a:avLst/>
              </a:prstGeom>
              <a:noFill/>
            </p:spPr>
            <p:txBody>
              <a:bodyPr wrap="none" rtlCol="0">
                <a:spAutoFit/>
              </a:bodyPr>
              <a:lstStyle/>
              <a:p>
                <a:r>
                  <a:rPr lang="zh-CN" altLang="en-US" sz="3200">
                    <a:solidFill>
                      <a:schemeClr val="bg1"/>
                    </a:solidFill>
                    <a:latin typeface="+mn-ea"/>
                  </a:rPr>
                  <a:t>命题方向</a:t>
                </a:r>
                <a:endParaRPr lang="zh-CN" altLang="en-US" sz="3200">
                  <a:solidFill>
                    <a:schemeClr val="bg1"/>
                  </a:solidFill>
                  <a:latin typeface="+mn-ea"/>
                </a:endParaRPr>
              </a:p>
            </p:txBody>
          </p:sp>
          <p:sp>
            <p:nvSpPr>
              <p:cNvPr id="6" name="文本框 5"/>
              <p:cNvSpPr txBox="1"/>
              <p:nvPr/>
            </p:nvSpPr>
            <p:spPr>
              <a:xfrm>
                <a:off x="210812" y="283556"/>
                <a:ext cx="639919" cy="584775"/>
              </a:xfrm>
              <a:prstGeom prst="rect">
                <a:avLst/>
              </a:prstGeom>
              <a:noFill/>
            </p:spPr>
            <p:txBody>
              <a:bodyPr wrap="none" rtlCol="0">
                <a:spAutoFit/>
              </a:bodyPr>
              <a:lstStyle/>
              <a:p>
                <a:r>
                  <a:rPr lang="en-US" altLang="zh-CN" sz="3200">
                    <a:solidFill>
                      <a:schemeClr val="bg1"/>
                    </a:solidFill>
                  </a:rPr>
                  <a:t>02</a:t>
                </a:r>
                <a:endParaRPr lang="zh-CN" altLang="en-US" sz="3200">
                  <a:solidFill>
                    <a:schemeClr val="bg1"/>
                  </a:solidFill>
                </a:endParaRPr>
              </a:p>
            </p:txBody>
          </p:sp>
        </p:grpSp>
        <p:sp>
          <p:nvSpPr>
            <p:cNvPr id="4" name="椭圆 3"/>
            <p:cNvSpPr/>
            <p:nvPr/>
          </p:nvSpPr>
          <p:spPr>
            <a:xfrm>
              <a:off x="368576" y="154411"/>
              <a:ext cx="596512" cy="59650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grpSp>
        <p:nvGrpSpPr>
          <p:cNvPr id="46" name="组合 45"/>
          <p:cNvGrpSpPr/>
          <p:nvPr/>
        </p:nvGrpSpPr>
        <p:grpSpPr>
          <a:xfrm>
            <a:off x="1515757" y="1101667"/>
            <a:ext cx="6841222" cy="1926904"/>
            <a:chOff x="1515757" y="1835727"/>
            <a:chExt cx="6841222" cy="1926904"/>
          </a:xfrm>
        </p:grpSpPr>
        <p:grpSp>
          <p:nvGrpSpPr>
            <p:cNvPr id="33" name="组合 32"/>
            <p:cNvGrpSpPr/>
            <p:nvPr/>
          </p:nvGrpSpPr>
          <p:grpSpPr>
            <a:xfrm>
              <a:off x="1515757" y="1835727"/>
              <a:ext cx="6841222" cy="1926904"/>
              <a:chOff x="915204" y="1892877"/>
              <a:chExt cx="6841222" cy="1926904"/>
            </a:xfrm>
          </p:grpSpPr>
          <p:sp>
            <p:nvSpPr>
              <p:cNvPr id="31" name="任意多边形: 形状 30"/>
              <p:cNvSpPr/>
              <p:nvPr/>
            </p:nvSpPr>
            <p:spPr>
              <a:xfrm>
                <a:off x="915204" y="1892877"/>
                <a:ext cx="6088269" cy="1926904"/>
              </a:xfrm>
              <a:custGeom>
                <a:avLst/>
                <a:gdLst>
                  <a:gd name="connsiteX0" fmla="*/ 321157 w 6088269"/>
                  <a:gd name="connsiteY0" fmla="*/ 0 h 1926904"/>
                  <a:gd name="connsiteX1" fmla="*/ 5767112 w 6088269"/>
                  <a:gd name="connsiteY1" fmla="*/ 0 h 1926904"/>
                  <a:gd name="connsiteX2" fmla="*/ 6088269 w 6088269"/>
                  <a:gd name="connsiteY2" fmla="*/ 321157 h 1926904"/>
                  <a:gd name="connsiteX3" fmla="*/ 6088269 w 6088269"/>
                  <a:gd name="connsiteY3" fmla="*/ 323203 h 1926904"/>
                  <a:gd name="connsiteX4" fmla="*/ 6023695 w 6088269"/>
                  <a:gd name="connsiteY4" fmla="*/ 343248 h 1926904"/>
                  <a:gd name="connsiteX5" fmla="*/ 5612596 w 6088269"/>
                  <a:gd name="connsiteY5" fmla="*/ 963452 h 1926904"/>
                  <a:gd name="connsiteX6" fmla="*/ 6023695 w 6088269"/>
                  <a:gd name="connsiteY6" fmla="*/ 1583656 h 1926904"/>
                  <a:gd name="connsiteX7" fmla="*/ 6088269 w 6088269"/>
                  <a:gd name="connsiteY7" fmla="*/ 1603701 h 1926904"/>
                  <a:gd name="connsiteX8" fmla="*/ 6088269 w 6088269"/>
                  <a:gd name="connsiteY8" fmla="*/ 1605747 h 1926904"/>
                  <a:gd name="connsiteX9" fmla="*/ 5767112 w 6088269"/>
                  <a:gd name="connsiteY9" fmla="*/ 1926904 h 1926904"/>
                  <a:gd name="connsiteX10" fmla="*/ 321157 w 6088269"/>
                  <a:gd name="connsiteY10" fmla="*/ 1926904 h 1926904"/>
                  <a:gd name="connsiteX11" fmla="*/ 0 w 6088269"/>
                  <a:gd name="connsiteY11" fmla="*/ 1605747 h 1926904"/>
                  <a:gd name="connsiteX12" fmla="*/ 0 w 6088269"/>
                  <a:gd name="connsiteY12" fmla="*/ 321157 h 1926904"/>
                  <a:gd name="connsiteX13" fmla="*/ 321157 w 6088269"/>
                  <a:gd name="connsiteY13" fmla="*/ 0 h 1926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88269" h="1926904">
                    <a:moveTo>
                      <a:pt x="321157" y="0"/>
                    </a:moveTo>
                    <a:lnTo>
                      <a:pt x="5767112" y="0"/>
                    </a:lnTo>
                    <a:cubicBezTo>
                      <a:pt x="5944482" y="0"/>
                      <a:pt x="6088269" y="143787"/>
                      <a:pt x="6088269" y="321157"/>
                    </a:cubicBezTo>
                    <a:lnTo>
                      <a:pt x="6088269" y="323203"/>
                    </a:lnTo>
                    <a:lnTo>
                      <a:pt x="6023695" y="343248"/>
                    </a:lnTo>
                    <a:cubicBezTo>
                      <a:pt x="5782110" y="445430"/>
                      <a:pt x="5612596" y="684645"/>
                      <a:pt x="5612596" y="963452"/>
                    </a:cubicBezTo>
                    <a:cubicBezTo>
                      <a:pt x="5612596" y="1242259"/>
                      <a:pt x="5782110" y="1481475"/>
                      <a:pt x="6023695" y="1583656"/>
                    </a:cubicBezTo>
                    <a:lnTo>
                      <a:pt x="6088269" y="1603701"/>
                    </a:lnTo>
                    <a:lnTo>
                      <a:pt x="6088269" y="1605747"/>
                    </a:lnTo>
                    <a:cubicBezTo>
                      <a:pt x="6088269" y="1783117"/>
                      <a:pt x="5944482" y="1926904"/>
                      <a:pt x="5767112" y="1926904"/>
                    </a:cubicBezTo>
                    <a:lnTo>
                      <a:pt x="321157" y="1926904"/>
                    </a:lnTo>
                    <a:cubicBezTo>
                      <a:pt x="143787" y="1926904"/>
                      <a:pt x="0" y="1783117"/>
                      <a:pt x="0" y="1605747"/>
                    </a:cubicBezTo>
                    <a:lnTo>
                      <a:pt x="0" y="321157"/>
                    </a:lnTo>
                    <a:cubicBezTo>
                      <a:pt x="0" y="143787"/>
                      <a:pt x="143787" y="0"/>
                      <a:pt x="321157" y="0"/>
                    </a:cubicBezTo>
                    <a:close/>
                  </a:path>
                </a:pathLst>
              </a:custGeom>
              <a:solidFill>
                <a:schemeClr val="bg1"/>
              </a:solidFill>
              <a:ln w="12700">
                <a:gradFill>
                  <a:gsLst>
                    <a:gs pos="100000">
                      <a:schemeClr val="bg1">
                        <a:lumMod val="85000"/>
                      </a:schemeClr>
                    </a:gs>
                    <a:gs pos="0">
                      <a:schemeClr val="bg1"/>
                    </a:gs>
                  </a:gsLst>
                  <a:lin ang="8100000" scaled="0"/>
                </a:gradFill>
              </a:ln>
              <a:effectLst>
                <a:outerShdw blurRad="2667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400">
                  <a:solidFill>
                    <a:prstClr val="white"/>
                  </a:solidFill>
                  <a:ea typeface="Noto Sans S Chinese Light" panose="020B0300000000000000" pitchFamily="34" charset="-122"/>
                </a:endParaRPr>
              </a:p>
            </p:txBody>
          </p:sp>
          <p:sp>
            <p:nvSpPr>
              <p:cNvPr id="29" name="椭圆 28"/>
              <p:cNvSpPr/>
              <p:nvPr/>
            </p:nvSpPr>
            <p:spPr>
              <a:xfrm>
                <a:off x="6658630" y="2307431"/>
                <a:ext cx="1097796" cy="1097796"/>
              </a:xfrm>
              <a:prstGeom prst="ellipse">
                <a:avLst/>
              </a:prstGeom>
              <a:solidFill>
                <a:schemeClr val="accent2">
                  <a:lumMod val="75000"/>
                </a:schemeClr>
              </a:solidFill>
              <a:ln w="12700">
                <a:noFill/>
              </a:ln>
              <a:effectLst>
                <a:outerShdw blurRad="2667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400">
                  <a:solidFill>
                    <a:prstClr val="white"/>
                  </a:solidFill>
                  <a:ea typeface="Noto Sans S Chinese Light" panose="020B0300000000000000" pitchFamily="34" charset="-122"/>
                </a:endParaRPr>
              </a:p>
            </p:txBody>
          </p:sp>
        </p:grpSp>
        <p:sp>
          <p:nvSpPr>
            <p:cNvPr id="37" name="文本框 36"/>
            <p:cNvSpPr txBox="1"/>
            <p:nvPr/>
          </p:nvSpPr>
          <p:spPr>
            <a:xfrm>
              <a:off x="7460285" y="2440132"/>
              <a:ext cx="758536" cy="706755"/>
            </a:xfrm>
            <a:prstGeom prst="rect">
              <a:avLst/>
            </a:prstGeom>
            <a:noFill/>
          </p:spPr>
          <p:txBody>
            <a:bodyPr wrap="square" rtlCol="0">
              <a:spAutoFit/>
            </a:bodyPr>
            <a:lstStyle/>
            <a:p>
              <a:pPr algn="ctr"/>
              <a:r>
                <a:rPr lang="zh-CN" altLang="en-US" sz="2000" b="1">
                  <a:solidFill>
                    <a:schemeClr val="bg1"/>
                  </a:solidFill>
                  <a:effectLst>
                    <a:outerShdw blurRad="38100" dist="38100" dir="2700000" algn="tl">
                      <a:srgbClr val="000000">
                        <a:alpha val="43137"/>
                      </a:srgbClr>
                    </a:outerShdw>
                  </a:effectLst>
                  <a:latin typeface="+mj-ea"/>
                  <a:ea typeface="+mj-ea"/>
                </a:rPr>
                <a:t>方向六</a:t>
              </a:r>
              <a:endParaRPr lang="zh-CN" altLang="en-US" sz="2000" b="1">
                <a:solidFill>
                  <a:schemeClr val="bg1"/>
                </a:solidFill>
                <a:effectLst>
                  <a:outerShdw blurRad="38100" dist="38100" dir="2700000" algn="tl">
                    <a:srgbClr val="000000">
                      <a:alpha val="43137"/>
                    </a:srgbClr>
                  </a:outerShdw>
                </a:effectLst>
                <a:latin typeface="+mj-ea"/>
                <a:ea typeface="+mj-ea"/>
              </a:endParaRPr>
            </a:p>
          </p:txBody>
        </p:sp>
        <p:sp>
          <p:nvSpPr>
            <p:cNvPr id="38" name="Shape 967"/>
            <p:cNvSpPr/>
            <p:nvPr/>
          </p:nvSpPr>
          <p:spPr>
            <a:xfrm>
              <a:off x="1515757" y="2431992"/>
              <a:ext cx="5944235" cy="645795"/>
            </a:xfrm>
            <a:prstGeom prst="rect">
              <a:avLst/>
            </a:prstGeom>
            <a:ln w="12700">
              <a:miter lim="400000"/>
            </a:ln>
          </p:spPr>
          <p:txBody>
            <a:bodyPr wrap="square" lIns="0" tIns="0" rIns="0" bIns="0">
              <a:spAutoFit/>
            </a:bodyPr>
            <a:lstStyle/>
            <a:p>
              <a:pPr lvl="0" algn="l" defTabSz="323215">
                <a:lnSpc>
                  <a:spcPct val="150000"/>
                </a:lnSpc>
                <a:spcBef>
                  <a:spcPts val="850"/>
                </a:spcBef>
                <a:buClrTx/>
                <a:buSzTx/>
                <a:buFontTx/>
                <a:defRPr sz="1800"/>
              </a:pPr>
              <a:r>
                <a:rPr lang="zh-CN" altLang="en-US" sz="2800">
                  <a:solidFill>
                    <a:schemeClr val="tx1">
                      <a:lumMod val="95000"/>
                      <a:lumOff val="5000"/>
                    </a:schemeClr>
                  </a:solidFill>
                  <a:effectLst/>
                  <a:latin typeface="微软雅黑" panose="020B0503020204020204" charset="-122"/>
                  <a:cs typeface="+mn-ea"/>
                  <a:sym typeface="微软雅黑" panose="020B0503020204020204" charset="-122"/>
                </a:rPr>
                <a:t>落实素质教育，关注初高中教学衔接。</a:t>
              </a:r>
              <a:endParaRPr lang="zh-CN" altLang="en-US" sz="2800">
                <a:solidFill>
                  <a:schemeClr val="tx1">
                    <a:lumMod val="95000"/>
                    <a:lumOff val="5000"/>
                  </a:schemeClr>
                </a:solidFill>
                <a:effectLst/>
                <a:latin typeface="微软雅黑" panose="020B0503020204020204" charset="-122"/>
                <a:cs typeface="+mn-ea"/>
                <a:sym typeface="微软雅黑" panose="020B0503020204020204" charset="-122"/>
              </a:endParaRPr>
            </a:p>
          </p:txBody>
        </p:sp>
        <p:sp>
          <p:nvSpPr>
            <p:cNvPr id="44" name="desktop-computer-screen-with-magnifying-glass-and-list_30537"/>
            <p:cNvSpPr>
              <a:spLocks noChangeAspect="1"/>
            </p:cNvSpPr>
            <p:nvPr/>
          </p:nvSpPr>
          <p:spPr bwMode="auto">
            <a:xfrm>
              <a:off x="1765538" y="3095625"/>
              <a:ext cx="508198" cy="521007"/>
            </a:xfrm>
            <a:custGeom>
              <a:avLst/>
              <a:gdLst>
                <a:gd name="connsiteX0" fmla="*/ 54024 w 607568"/>
                <a:gd name="connsiteY0" fmla="*/ 450648 h 546529"/>
                <a:gd name="connsiteX1" fmla="*/ 54024 w 607568"/>
                <a:gd name="connsiteY1" fmla="*/ 486637 h 546529"/>
                <a:gd name="connsiteX2" fmla="*/ 241819 w 607568"/>
                <a:gd name="connsiteY2" fmla="*/ 486637 h 546529"/>
                <a:gd name="connsiteX3" fmla="*/ 241819 w 607568"/>
                <a:gd name="connsiteY3" fmla="*/ 450648 h 546529"/>
                <a:gd name="connsiteX4" fmla="*/ 54024 w 607568"/>
                <a:gd name="connsiteY4" fmla="*/ 390756 h 546529"/>
                <a:gd name="connsiteX5" fmla="*/ 54024 w 607568"/>
                <a:gd name="connsiteY5" fmla="*/ 426744 h 546529"/>
                <a:gd name="connsiteX6" fmla="*/ 241819 w 607568"/>
                <a:gd name="connsiteY6" fmla="*/ 426744 h 546529"/>
                <a:gd name="connsiteX7" fmla="*/ 241819 w 607568"/>
                <a:gd name="connsiteY7" fmla="*/ 390756 h 546529"/>
                <a:gd name="connsiteX8" fmla="*/ 54024 w 607568"/>
                <a:gd name="connsiteY8" fmla="*/ 330863 h 546529"/>
                <a:gd name="connsiteX9" fmla="*/ 54024 w 607568"/>
                <a:gd name="connsiteY9" fmla="*/ 366852 h 546529"/>
                <a:gd name="connsiteX10" fmla="*/ 241819 w 607568"/>
                <a:gd name="connsiteY10" fmla="*/ 366852 h 546529"/>
                <a:gd name="connsiteX11" fmla="*/ 241819 w 607568"/>
                <a:gd name="connsiteY11" fmla="*/ 330863 h 546529"/>
                <a:gd name="connsiteX12" fmla="*/ 0 w 607568"/>
                <a:gd name="connsiteY12" fmla="*/ 270971 h 546529"/>
                <a:gd name="connsiteX13" fmla="*/ 340611 w 607568"/>
                <a:gd name="connsiteY13" fmla="*/ 270971 h 546529"/>
                <a:gd name="connsiteX14" fmla="*/ 290948 w 607568"/>
                <a:gd name="connsiteY14" fmla="*/ 356811 h 546529"/>
                <a:gd name="connsiteX15" fmla="*/ 285964 w 607568"/>
                <a:gd name="connsiteY15" fmla="*/ 365519 h 546529"/>
                <a:gd name="connsiteX16" fmla="*/ 286142 w 607568"/>
                <a:gd name="connsiteY16" fmla="*/ 375472 h 546529"/>
                <a:gd name="connsiteX17" fmla="*/ 287566 w 607568"/>
                <a:gd name="connsiteY17" fmla="*/ 452247 h 546529"/>
                <a:gd name="connsiteX18" fmla="*/ 288634 w 607568"/>
                <a:gd name="connsiteY18" fmla="*/ 511962 h 546529"/>
                <a:gd name="connsiteX19" fmla="*/ 340967 w 607568"/>
                <a:gd name="connsiteY19" fmla="*/ 483082 h 546529"/>
                <a:gd name="connsiteX20" fmla="*/ 408342 w 607568"/>
                <a:gd name="connsiteY20" fmla="*/ 445849 h 546529"/>
                <a:gd name="connsiteX21" fmla="*/ 417064 w 607568"/>
                <a:gd name="connsiteY21" fmla="*/ 441051 h 546529"/>
                <a:gd name="connsiteX22" fmla="*/ 422048 w 607568"/>
                <a:gd name="connsiteY22" fmla="*/ 432431 h 546529"/>
                <a:gd name="connsiteX23" fmla="*/ 504999 w 607568"/>
                <a:gd name="connsiteY23" fmla="*/ 288921 h 546529"/>
                <a:gd name="connsiteX24" fmla="*/ 515412 w 607568"/>
                <a:gd name="connsiteY24" fmla="*/ 270971 h 546529"/>
                <a:gd name="connsiteX25" fmla="*/ 606016 w 607568"/>
                <a:gd name="connsiteY25" fmla="*/ 270971 h 546529"/>
                <a:gd name="connsiteX26" fmla="*/ 606016 w 607568"/>
                <a:gd name="connsiteY26" fmla="*/ 546529 h 546529"/>
                <a:gd name="connsiteX27" fmla="*/ 0 w 607568"/>
                <a:gd name="connsiteY27" fmla="*/ 546529 h 546529"/>
                <a:gd name="connsiteX28" fmla="*/ 490871 w 607568"/>
                <a:gd name="connsiteY28" fmla="*/ 82985 h 546529"/>
                <a:gd name="connsiteX29" fmla="*/ 559584 w 607568"/>
                <a:gd name="connsiteY29" fmla="*/ 122621 h 546529"/>
                <a:gd name="connsiteX30" fmla="*/ 473870 w 607568"/>
                <a:gd name="connsiteY30" fmla="*/ 270946 h 546529"/>
                <a:gd name="connsiteX31" fmla="*/ 390915 w 607568"/>
                <a:gd name="connsiteY31" fmla="*/ 414382 h 546529"/>
                <a:gd name="connsiteX32" fmla="*/ 323537 w 607568"/>
                <a:gd name="connsiteY32" fmla="*/ 451619 h 546529"/>
                <a:gd name="connsiteX33" fmla="*/ 322202 w 607568"/>
                <a:gd name="connsiteY33" fmla="*/ 374835 h 546529"/>
                <a:gd name="connsiteX34" fmla="*/ 382193 w 607568"/>
                <a:gd name="connsiteY34" fmla="*/ 270946 h 546529"/>
                <a:gd name="connsiteX35" fmla="*/ 538846 w 607568"/>
                <a:gd name="connsiteY35" fmla="*/ 0 h 546529"/>
                <a:gd name="connsiteX36" fmla="*/ 607568 w 607568"/>
                <a:gd name="connsiteY36" fmla="*/ 39630 h 546529"/>
                <a:gd name="connsiteX37" fmla="*/ 577569 w 607568"/>
                <a:gd name="connsiteY37" fmla="*/ 91523 h 546529"/>
                <a:gd name="connsiteX38" fmla="*/ 508847 w 607568"/>
                <a:gd name="connsiteY38" fmla="*/ 51893 h 54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7568" h="546529">
                  <a:moveTo>
                    <a:pt x="54024" y="450648"/>
                  </a:moveTo>
                  <a:lnTo>
                    <a:pt x="54024" y="486637"/>
                  </a:lnTo>
                  <a:lnTo>
                    <a:pt x="241819" y="486637"/>
                  </a:lnTo>
                  <a:lnTo>
                    <a:pt x="241819" y="450648"/>
                  </a:lnTo>
                  <a:close/>
                  <a:moveTo>
                    <a:pt x="54024" y="390756"/>
                  </a:moveTo>
                  <a:lnTo>
                    <a:pt x="54024" y="426744"/>
                  </a:lnTo>
                  <a:lnTo>
                    <a:pt x="241819" y="426744"/>
                  </a:lnTo>
                  <a:lnTo>
                    <a:pt x="241819" y="390756"/>
                  </a:lnTo>
                  <a:close/>
                  <a:moveTo>
                    <a:pt x="54024" y="330863"/>
                  </a:moveTo>
                  <a:lnTo>
                    <a:pt x="54024" y="366852"/>
                  </a:lnTo>
                  <a:lnTo>
                    <a:pt x="241819" y="366852"/>
                  </a:lnTo>
                  <a:lnTo>
                    <a:pt x="241819" y="330863"/>
                  </a:lnTo>
                  <a:close/>
                  <a:moveTo>
                    <a:pt x="0" y="270971"/>
                  </a:moveTo>
                  <a:lnTo>
                    <a:pt x="340611" y="270971"/>
                  </a:lnTo>
                  <a:lnTo>
                    <a:pt x="290948" y="356811"/>
                  </a:lnTo>
                  <a:lnTo>
                    <a:pt x="285964" y="365519"/>
                  </a:lnTo>
                  <a:lnTo>
                    <a:pt x="286142" y="375472"/>
                  </a:lnTo>
                  <a:lnTo>
                    <a:pt x="287566" y="452247"/>
                  </a:lnTo>
                  <a:lnTo>
                    <a:pt x="288634" y="511962"/>
                  </a:lnTo>
                  <a:lnTo>
                    <a:pt x="340967" y="483082"/>
                  </a:lnTo>
                  <a:lnTo>
                    <a:pt x="408342" y="445849"/>
                  </a:lnTo>
                  <a:lnTo>
                    <a:pt x="417064" y="441051"/>
                  </a:lnTo>
                  <a:lnTo>
                    <a:pt x="422048" y="432431"/>
                  </a:lnTo>
                  <a:lnTo>
                    <a:pt x="504999" y="288921"/>
                  </a:lnTo>
                  <a:lnTo>
                    <a:pt x="515412" y="270971"/>
                  </a:lnTo>
                  <a:lnTo>
                    <a:pt x="606016" y="270971"/>
                  </a:lnTo>
                  <a:lnTo>
                    <a:pt x="606016" y="546529"/>
                  </a:lnTo>
                  <a:lnTo>
                    <a:pt x="0" y="546529"/>
                  </a:lnTo>
                  <a:close/>
                  <a:moveTo>
                    <a:pt x="490871" y="82985"/>
                  </a:moveTo>
                  <a:lnTo>
                    <a:pt x="559584" y="122621"/>
                  </a:lnTo>
                  <a:lnTo>
                    <a:pt x="473870" y="270946"/>
                  </a:lnTo>
                  <a:lnTo>
                    <a:pt x="390915" y="414382"/>
                  </a:lnTo>
                  <a:lnTo>
                    <a:pt x="323537" y="451619"/>
                  </a:lnTo>
                  <a:lnTo>
                    <a:pt x="322202" y="374835"/>
                  </a:lnTo>
                  <a:lnTo>
                    <a:pt x="382193" y="270946"/>
                  </a:lnTo>
                  <a:close/>
                  <a:moveTo>
                    <a:pt x="538846" y="0"/>
                  </a:moveTo>
                  <a:lnTo>
                    <a:pt x="607568" y="39630"/>
                  </a:lnTo>
                  <a:lnTo>
                    <a:pt x="577569" y="91523"/>
                  </a:lnTo>
                  <a:lnTo>
                    <a:pt x="508847" y="51893"/>
                  </a:lnTo>
                  <a:close/>
                </a:path>
              </a:pathLst>
            </a:custGeom>
            <a:solidFill>
              <a:schemeClr val="accent2">
                <a:lumMod val="75000"/>
              </a:schemeClr>
            </a:solidFill>
            <a:ln>
              <a:noFill/>
            </a:ln>
          </p:spPr>
          <p:txBody>
            <a:bodyPr/>
            <a:lstStyle/>
            <a:p>
              <a:endParaRPr lang="zh-CN" altLang="en-US"/>
            </a:p>
          </p:txBody>
        </p:sp>
      </p:grpSp>
      <p:sp>
        <p:nvSpPr>
          <p:cNvPr id="9" name="文本框 8"/>
          <p:cNvSpPr txBox="1"/>
          <p:nvPr/>
        </p:nvSpPr>
        <p:spPr>
          <a:xfrm>
            <a:off x="213995" y="3073400"/>
            <a:ext cx="11679555" cy="3861435"/>
          </a:xfrm>
          <a:prstGeom prst="rect">
            <a:avLst/>
          </a:prstGeom>
          <a:noFill/>
          <a:extLst>
            <a:ext uri="{909E8E84-426E-40DD-AFC4-6F175D3DCCD1}">
              <a14:hiddenFill xmlns:a14="http://schemas.microsoft.com/office/drawing/2010/main">
                <a:solidFill>
                  <a:schemeClr val="accent5">
                    <a:lumMod val="20000"/>
                    <a:lumOff val="80000"/>
                  </a:schemeClr>
                </a:solidFill>
              </a14:hiddenFill>
            </a:ext>
          </a:extLst>
        </p:spPr>
        <p:txBody>
          <a:bodyPr wrap="square" rtlCol="0" anchor="t">
            <a:spAutoFit/>
          </a:bodyPr>
          <a:lstStyle/>
          <a:p>
            <a:pPr algn="l" fontAlgn="auto">
              <a:lnSpc>
                <a:spcPct val="125000"/>
              </a:lnSpc>
              <a:buClrTx/>
              <a:buSzTx/>
              <a:buFontTx/>
            </a:pPr>
            <a:r>
              <a:rPr lang="en-US" altLang="zh-CN" sz="2800" b="1">
                <a:solidFill>
                  <a:schemeClr val="tx1">
                    <a:lumMod val="75000"/>
                    <a:lumOff val="25000"/>
                  </a:schemeClr>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rPr>
              <a:t>    </a:t>
            </a:r>
            <a:r>
              <a:rPr lang="en-US" altLang="zh-CN" sz="2800" spc="-1" smtClean="0">
                <a:solidFill>
                  <a:srgbClr val="000000"/>
                </a:solidFill>
                <a:latin typeface="楷体" panose="02010609060101010101" charset="-122"/>
                <a:ea typeface="楷体" panose="02010609060101010101" charset="-122"/>
              </a:rPr>
              <a:t>试题从材料选择、情境创设、问题设置、素养考查等多个方面关注了初、高中历史的教学衔接。</a:t>
            </a:r>
            <a:endParaRPr lang="en-US" altLang="zh-CN" sz="2800" spc="-1" smtClean="0">
              <a:solidFill>
                <a:srgbClr val="000000"/>
              </a:solidFill>
              <a:latin typeface="楷体" panose="02010609060101010101" charset="-122"/>
              <a:ea typeface="楷体" panose="02010609060101010101" charset="-122"/>
            </a:endParaRPr>
          </a:p>
          <a:p>
            <a:pPr algn="l" fontAlgn="auto">
              <a:lnSpc>
                <a:spcPct val="125000"/>
              </a:lnSpc>
              <a:buClrTx/>
              <a:buSzTx/>
              <a:buFontTx/>
            </a:pPr>
            <a:r>
              <a:rPr lang="en-US" altLang="zh-CN" sz="2800" spc="-1" smtClean="0">
                <a:solidFill>
                  <a:srgbClr val="C00000"/>
                </a:solidFill>
                <a:latin typeface="楷体" panose="02010609060101010101" charset="-122"/>
                <a:ea typeface="楷体" panose="02010609060101010101" charset="-122"/>
              </a:rPr>
              <a:t>如第1题考</a:t>
            </a:r>
            <a:r>
              <a:rPr lang="zh-CN" altLang="en-US" sz="2800" spc="-1" smtClean="0">
                <a:solidFill>
                  <a:srgbClr val="C00000"/>
                </a:solidFill>
                <a:latin typeface="楷体" panose="02010609060101010101" charset="-122"/>
                <a:ea typeface="楷体" panose="02010609060101010101" charset="-122"/>
              </a:rPr>
              <a:t>早期文明的发展</a:t>
            </a:r>
            <a:r>
              <a:rPr lang="en-US" altLang="zh-CN" sz="2800" spc="-1" smtClean="0">
                <a:solidFill>
                  <a:srgbClr val="C00000"/>
                </a:solidFill>
                <a:latin typeface="楷体" panose="02010609060101010101" charset="-122"/>
                <a:ea typeface="楷体" panose="02010609060101010101" charset="-122"/>
              </a:rPr>
              <a:t>、第12题考查</a:t>
            </a:r>
            <a:r>
              <a:rPr lang="zh-CN" altLang="en-US" sz="2800" spc="-1" smtClean="0">
                <a:solidFill>
                  <a:srgbClr val="C00000"/>
                </a:solidFill>
                <a:latin typeface="楷体" panose="02010609060101010101" charset="-122"/>
                <a:ea typeface="楷体" panose="02010609060101010101" charset="-122"/>
              </a:rPr>
              <a:t>五四运动、第</a:t>
            </a:r>
            <a:r>
              <a:rPr lang="en-US" altLang="zh-CN" sz="2800" spc="-1" smtClean="0">
                <a:solidFill>
                  <a:srgbClr val="C00000"/>
                </a:solidFill>
                <a:latin typeface="楷体" panose="02010609060101010101" charset="-122"/>
                <a:ea typeface="楷体" panose="02010609060101010101" charset="-122"/>
              </a:rPr>
              <a:t>15题考查</a:t>
            </a:r>
            <a:r>
              <a:rPr lang="zh-CN" altLang="en-US" sz="2800" spc="-1" smtClean="0">
                <a:solidFill>
                  <a:srgbClr val="C00000"/>
                </a:solidFill>
                <a:latin typeface="楷体" panose="02010609060101010101" charset="-122"/>
                <a:ea typeface="楷体" panose="02010609060101010101" charset="-122"/>
              </a:rPr>
              <a:t>历史比较、第</a:t>
            </a:r>
            <a:r>
              <a:rPr lang="en-US" altLang="zh-CN" sz="2800" spc="-1" smtClean="0">
                <a:solidFill>
                  <a:srgbClr val="C00000"/>
                </a:solidFill>
                <a:latin typeface="楷体" panose="02010609060101010101" charset="-122"/>
                <a:ea typeface="楷体" panose="02010609060101010101" charset="-122"/>
              </a:rPr>
              <a:t>18</a:t>
            </a:r>
            <a:r>
              <a:rPr lang="zh-CN" altLang="en-US" sz="2800" spc="-1" smtClean="0">
                <a:solidFill>
                  <a:srgbClr val="C00000"/>
                </a:solidFill>
                <a:latin typeface="楷体" panose="02010609060101010101" charset="-122"/>
                <a:ea typeface="楷体" panose="02010609060101010101" charset="-122"/>
              </a:rPr>
              <a:t>题美国革命进程、第</a:t>
            </a:r>
            <a:r>
              <a:rPr lang="en-US" altLang="zh-CN" sz="2800" spc="-1" smtClean="0">
                <a:solidFill>
                  <a:srgbClr val="C00000"/>
                </a:solidFill>
                <a:latin typeface="楷体" panose="02010609060101010101" charset="-122"/>
                <a:ea typeface="楷体" panose="02010609060101010101" charset="-122"/>
              </a:rPr>
              <a:t>19</a:t>
            </a:r>
            <a:r>
              <a:rPr lang="zh-CN" altLang="en-US" sz="2800" spc="-1" smtClean="0">
                <a:solidFill>
                  <a:srgbClr val="C00000"/>
                </a:solidFill>
                <a:latin typeface="楷体" panose="02010609060101010101" charset="-122"/>
                <a:ea typeface="楷体" panose="02010609060101010101" charset="-122"/>
              </a:rPr>
              <a:t>题苏联一五计划</a:t>
            </a:r>
            <a:r>
              <a:rPr lang="en-US" altLang="zh-CN" sz="2800" spc="-1" smtClean="0">
                <a:solidFill>
                  <a:srgbClr val="000000"/>
                </a:solidFill>
                <a:latin typeface="楷体" panose="02010609060101010101" charset="-122"/>
                <a:ea typeface="楷体" panose="02010609060101010101" charset="-122"/>
              </a:rPr>
              <a:t>，</a:t>
            </a:r>
            <a:r>
              <a:rPr lang="zh-CN" altLang="en-US" sz="2800" spc="-1" smtClean="0">
                <a:solidFill>
                  <a:srgbClr val="000000"/>
                </a:solidFill>
                <a:latin typeface="楷体" panose="02010609060101010101" charset="-122"/>
                <a:ea typeface="楷体" panose="02010609060101010101" charset="-122"/>
                <a:sym typeface="+mn-ea"/>
              </a:rPr>
              <a:t>不仅仅是</a:t>
            </a:r>
            <a:r>
              <a:rPr lang="en-US" altLang="zh-CN" sz="2800" spc="-1" smtClean="0">
                <a:solidFill>
                  <a:srgbClr val="000000"/>
                </a:solidFill>
                <a:latin typeface="楷体" panose="02010609060101010101" charset="-122"/>
                <a:ea typeface="楷体" panose="02010609060101010101" charset="-122"/>
                <a:sym typeface="+mn-ea"/>
              </a:rPr>
              <a:t>初中学生的认知水平</a:t>
            </a:r>
            <a:r>
              <a:rPr lang="zh-CN" altLang="en-US" sz="2800" spc="-1" smtClean="0">
                <a:solidFill>
                  <a:srgbClr val="000000"/>
                </a:solidFill>
                <a:latin typeface="楷体" panose="02010609060101010101" charset="-122"/>
                <a:ea typeface="楷体" panose="02010609060101010101" charset="-122"/>
                <a:sym typeface="+mn-ea"/>
              </a:rPr>
              <a:t>，</a:t>
            </a:r>
            <a:r>
              <a:rPr lang="en-US" altLang="zh-CN" sz="2800" spc="-1" smtClean="0">
                <a:solidFill>
                  <a:srgbClr val="000000"/>
                </a:solidFill>
                <a:latin typeface="楷体" panose="02010609060101010101" charset="-122"/>
                <a:ea typeface="楷体" panose="02010609060101010101" charset="-122"/>
              </a:rPr>
              <a:t>均借鉴了高中历史试题命制的思路和考查的路径，对学生</a:t>
            </a:r>
            <a:r>
              <a:rPr lang="zh-CN" altLang="en-US" sz="2800" spc="-1" smtClean="0">
                <a:solidFill>
                  <a:srgbClr val="000000"/>
                </a:solidFill>
                <a:latin typeface="楷体" panose="02010609060101010101" charset="-122"/>
                <a:ea typeface="楷体" panose="02010609060101010101" charset="-122"/>
              </a:rPr>
              <a:t>历史</a:t>
            </a:r>
            <a:r>
              <a:rPr lang="en-US" altLang="zh-CN" sz="2800" spc="-1" smtClean="0">
                <a:solidFill>
                  <a:srgbClr val="000000"/>
                </a:solidFill>
                <a:latin typeface="楷体" panose="02010609060101010101" charset="-122"/>
                <a:ea typeface="楷体" panose="02010609060101010101" charset="-122"/>
              </a:rPr>
              <a:t>能力</a:t>
            </a:r>
            <a:r>
              <a:rPr lang="zh-CN" altLang="en-US" sz="2800" spc="-1" smtClean="0">
                <a:solidFill>
                  <a:srgbClr val="000000"/>
                </a:solidFill>
                <a:latin typeface="楷体" panose="02010609060101010101" charset="-122"/>
                <a:ea typeface="楷体" panose="02010609060101010101" charset="-122"/>
              </a:rPr>
              <a:t>和</a:t>
            </a:r>
            <a:r>
              <a:rPr lang="en-US" altLang="zh-CN" sz="2800" spc="-1" smtClean="0">
                <a:solidFill>
                  <a:srgbClr val="000000"/>
                </a:solidFill>
                <a:latin typeface="楷体" panose="02010609060101010101" charset="-122"/>
                <a:ea typeface="楷体" panose="02010609060101010101" charset="-122"/>
              </a:rPr>
              <a:t>素养</a:t>
            </a:r>
            <a:r>
              <a:rPr lang="zh-CN" altLang="en-US" sz="2800" spc="-1" smtClean="0">
                <a:solidFill>
                  <a:srgbClr val="000000"/>
                </a:solidFill>
                <a:latin typeface="楷体" panose="02010609060101010101" charset="-122"/>
                <a:ea typeface="楷体" panose="02010609060101010101" charset="-122"/>
              </a:rPr>
              <a:t>进行</a:t>
            </a:r>
            <a:r>
              <a:rPr lang="en-US" altLang="zh-CN" sz="2800" spc="-1" smtClean="0">
                <a:solidFill>
                  <a:srgbClr val="000000"/>
                </a:solidFill>
                <a:latin typeface="楷体" panose="02010609060101010101" charset="-122"/>
                <a:ea typeface="楷体" panose="02010609060101010101" charset="-122"/>
              </a:rPr>
              <a:t>考查。识”;</a:t>
            </a:r>
            <a:r>
              <a:rPr lang="en-US" altLang="zh-CN" sz="2800" spc="-1" smtClean="0">
                <a:solidFill>
                  <a:srgbClr val="C00000"/>
                </a:solidFill>
                <a:latin typeface="楷体" panose="02010609060101010101" charset="-122"/>
                <a:ea typeface="楷体" panose="02010609060101010101" charset="-122"/>
              </a:rPr>
              <a:t>第26题</a:t>
            </a:r>
            <a:r>
              <a:rPr lang="en-US" altLang="zh-CN" sz="2800" spc="-1" smtClean="0">
                <a:solidFill>
                  <a:srgbClr val="000000"/>
                </a:solidFill>
                <a:latin typeface="楷体" panose="02010609060101010101" charset="-122"/>
                <a:ea typeface="楷体" panose="02010609060101010101" charset="-122"/>
              </a:rPr>
              <a:t>效仿高考历史开放试题形式，考查学生发现问题、分析问题和解决问题的开放性思维。</a:t>
            </a:r>
            <a:endParaRPr lang="en-US" altLang="zh-CN" sz="2800" spc="-1" smtClean="0">
              <a:solidFill>
                <a:srgbClr val="000000"/>
              </a:solidFill>
              <a:latin typeface="楷体" panose="02010609060101010101" charset="-122"/>
              <a:ea typeface="楷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63" presetClass="path" presetSubtype="0" accel="50000" decel="50000" fill="hold" nodeType="withEffect">
                                  <p:stCondLst>
                                    <p:cond delay="0"/>
                                  </p:stCondLst>
                                  <p:childTnLst>
                                    <p:animMotion origin="layout" path="M -0.13998 2.96296E-06 L 2.91667E-06 2.96296E-06" pathEditMode="relative" rAng="0" ptsTypes="AA">
                                      <p:cBhvr>
                                        <p:cTn id="9" dur="1500" fill="hold"/>
                                        <p:tgtEl>
                                          <p:spTgt spid="46"/>
                                        </p:tgtEl>
                                        <p:attrNameLst>
                                          <p:attrName>ppt_x</p:attrName>
                                          <p:attrName>ppt_y</p:attrName>
                                        </p:attrNameLst>
                                      </p:cBhvr>
                                      <p:rCtr x="6979" y="0"/>
                                    </p:animMotion>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000" fill="hold">
                                          <p:stCondLst>
                                            <p:cond delay="0"/>
                                          </p:stCondLst>
                                        </p:cTn>
                                        <p:tgtEl>
                                          <p:spTgt spid="9"/>
                                        </p:tgtEl>
                                        <p:attrNameLst>
                                          <p:attrName>style.visibility</p:attrName>
                                        </p:attrNameLst>
                                      </p:cBhvr>
                                      <p:to>
                                        <p:strVal val="visible"/>
                                      </p:to>
                                    </p:set>
                                    <p:animEffect transition="in" filter="wipe(left)">
                                      <p:cBhvr>
                                        <p:cTn id="1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椭圆 89"/>
          <p:cNvSpPr/>
          <p:nvPr/>
        </p:nvSpPr>
        <p:spPr>
          <a:xfrm>
            <a:off x="2630108" y="2652466"/>
            <a:ext cx="870751" cy="870750"/>
          </a:xfrm>
          <a:prstGeom prst="ellipse">
            <a:avLst/>
          </a:prstGeom>
          <a:solidFill>
            <a:srgbClr val="FFD108"/>
          </a:solidFill>
          <a:ln>
            <a:noFill/>
          </a:ln>
          <a:effectLst>
            <a:outerShdw blurRad="2032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91" name="椭圆 90"/>
          <p:cNvSpPr/>
          <p:nvPr/>
        </p:nvSpPr>
        <p:spPr>
          <a:xfrm>
            <a:off x="2538886" y="2405382"/>
            <a:ext cx="664237" cy="664236"/>
          </a:xfrm>
          <a:prstGeom prst="ellipse">
            <a:avLst/>
          </a:prstGeom>
          <a:solidFill>
            <a:schemeClr val="bg1"/>
          </a:solidFill>
          <a:ln>
            <a:noFill/>
          </a:ln>
          <a:effectLst>
            <a:outerShdw blurRad="2032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nvGrpSpPr>
          <p:cNvPr id="2" name="组合 1"/>
          <p:cNvGrpSpPr/>
          <p:nvPr/>
        </p:nvGrpSpPr>
        <p:grpSpPr>
          <a:xfrm>
            <a:off x="1743803" y="2547206"/>
            <a:ext cx="1505910" cy="1505908"/>
            <a:chOff x="1743803" y="2547206"/>
            <a:chExt cx="1505910" cy="1505908"/>
          </a:xfrm>
        </p:grpSpPr>
        <p:sp>
          <p:nvSpPr>
            <p:cNvPr id="92" name="椭圆 91"/>
            <p:cNvSpPr/>
            <p:nvPr/>
          </p:nvSpPr>
          <p:spPr>
            <a:xfrm>
              <a:off x="1743803" y="2547206"/>
              <a:ext cx="1505910" cy="1505908"/>
            </a:xfrm>
            <a:prstGeom prst="ellipse">
              <a:avLst/>
            </a:prstGeom>
            <a:solidFill>
              <a:srgbClr val="134D92"/>
            </a:solidFill>
            <a:ln>
              <a:noFill/>
            </a:ln>
            <a:effectLst>
              <a:outerShdw blurRad="2032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93" name="文本框 92"/>
            <p:cNvSpPr txBox="1"/>
            <p:nvPr/>
          </p:nvSpPr>
          <p:spPr>
            <a:xfrm>
              <a:off x="2019705" y="2838495"/>
              <a:ext cx="954107" cy="923330"/>
            </a:xfrm>
            <a:prstGeom prst="rect">
              <a:avLst/>
            </a:prstGeom>
            <a:noFill/>
          </p:spPr>
          <p:txBody>
            <a:bodyPr wrap="none" rtlCol="0">
              <a:spAutoFit/>
            </a:bodyPr>
            <a:lstStyle/>
            <a:p>
              <a:pPr algn="ctr"/>
              <a:r>
                <a:rPr lang="en-US" altLang="zh-CN" sz="5400">
                  <a:solidFill>
                    <a:schemeClr val="bg1"/>
                  </a:solidFill>
                </a:rPr>
                <a:t>03</a:t>
              </a:r>
              <a:endParaRPr lang="zh-CN" altLang="en-US" sz="5400">
                <a:solidFill>
                  <a:schemeClr val="bg1"/>
                </a:solidFill>
              </a:endParaRPr>
            </a:p>
          </p:txBody>
        </p:sp>
      </p:grpSp>
      <p:pic>
        <p:nvPicPr>
          <p:cNvPr id="16" name="图片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312228"/>
            <a:ext cx="12192000" cy="1545771"/>
          </a:xfrm>
          <a:prstGeom prst="rect">
            <a:avLst/>
          </a:prstGeom>
        </p:spPr>
      </p:pic>
      <p:sp>
        <p:nvSpPr>
          <p:cNvPr id="17" name="文本框 16"/>
          <p:cNvSpPr txBox="1"/>
          <p:nvPr/>
        </p:nvSpPr>
        <p:spPr>
          <a:xfrm>
            <a:off x="3854589" y="2416577"/>
            <a:ext cx="2926080" cy="922020"/>
          </a:xfrm>
          <a:prstGeom prst="rect">
            <a:avLst/>
          </a:prstGeom>
          <a:noFill/>
        </p:spPr>
        <p:txBody>
          <a:bodyPr wrap="none" rtlCol="0">
            <a:spAutoFit/>
          </a:bodyPr>
          <a:lstStyle/>
          <a:p>
            <a:r>
              <a:rPr lang="zh-CN" altLang="en-US" sz="5400" b="1">
                <a:solidFill>
                  <a:srgbClr val="065EAB"/>
                </a:solidFill>
                <a:latin typeface="+mn-ea"/>
              </a:rPr>
              <a:t>真题解读</a:t>
            </a:r>
            <a:endParaRPr lang="zh-CN" altLang="en-US" sz="5400" b="1">
              <a:solidFill>
                <a:srgbClr val="065EAB"/>
              </a:solidFill>
              <a:latin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ppt_y</p:attrName>
                                        </p:attrNameLst>
                                      </p:cBhvr>
                                      <p:tavLst>
                                        <p:tav tm="0">
                                          <p:val>
                                            <p:strVal val="#ppt_y+#ppt_h*1.125000"/>
                                          </p:val>
                                        </p:tav>
                                        <p:tav tm="100000">
                                          <p:val>
                                            <p:strVal val="#ppt_y"/>
                                          </p:val>
                                        </p:tav>
                                      </p:tavLst>
                                    </p:anim>
                                    <p:animEffect transition="in" filter="wipe(up)">
                                      <p:cBhvr>
                                        <p:cTn id="8" dur="500"/>
                                        <p:tgtEl>
                                          <p:spTgt spid="16"/>
                                        </p:tgtEl>
                                      </p:cBhvr>
                                    </p:animEffect>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1"/>
                                        </p:tgtEl>
                                        <p:attrNameLst>
                                          <p:attrName>style.visibility</p:attrName>
                                        </p:attrNameLst>
                                      </p:cBhvr>
                                      <p:to>
                                        <p:strVal val="visible"/>
                                      </p:to>
                                    </p:set>
                                    <p:anim calcmode="lin" valueType="num">
                                      <p:cBhvr>
                                        <p:cTn id="17" dur="500" fill="hold"/>
                                        <p:tgtEl>
                                          <p:spTgt spid="91"/>
                                        </p:tgtEl>
                                        <p:attrNameLst>
                                          <p:attrName>ppt_w</p:attrName>
                                        </p:attrNameLst>
                                      </p:cBhvr>
                                      <p:tavLst>
                                        <p:tav tm="0">
                                          <p:val>
                                            <p:fltVal val="0"/>
                                          </p:val>
                                        </p:tav>
                                        <p:tav tm="100000">
                                          <p:val>
                                            <p:strVal val="#ppt_w"/>
                                          </p:val>
                                        </p:tav>
                                      </p:tavLst>
                                    </p:anim>
                                    <p:anim calcmode="lin" valueType="num">
                                      <p:cBhvr>
                                        <p:cTn id="18" dur="500" fill="hold"/>
                                        <p:tgtEl>
                                          <p:spTgt spid="91"/>
                                        </p:tgtEl>
                                        <p:attrNameLst>
                                          <p:attrName>ppt_h</p:attrName>
                                        </p:attrNameLst>
                                      </p:cBhvr>
                                      <p:tavLst>
                                        <p:tav tm="0">
                                          <p:val>
                                            <p:fltVal val="0"/>
                                          </p:val>
                                        </p:tav>
                                        <p:tav tm="100000">
                                          <p:val>
                                            <p:strVal val="#ppt_h"/>
                                          </p:val>
                                        </p:tav>
                                      </p:tavLst>
                                    </p:anim>
                                    <p:animEffect transition="in" filter="fade">
                                      <p:cBhvr>
                                        <p:cTn id="19" dur="500"/>
                                        <p:tgtEl>
                                          <p:spTgt spid="9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90"/>
                                        </p:tgtEl>
                                        <p:attrNameLst>
                                          <p:attrName>style.visibility</p:attrName>
                                        </p:attrNameLst>
                                      </p:cBhvr>
                                      <p:to>
                                        <p:strVal val="visible"/>
                                      </p:to>
                                    </p:set>
                                    <p:anim calcmode="lin" valueType="num">
                                      <p:cBhvr>
                                        <p:cTn id="22" dur="500" fill="hold"/>
                                        <p:tgtEl>
                                          <p:spTgt spid="90"/>
                                        </p:tgtEl>
                                        <p:attrNameLst>
                                          <p:attrName>ppt_w</p:attrName>
                                        </p:attrNameLst>
                                      </p:cBhvr>
                                      <p:tavLst>
                                        <p:tav tm="0">
                                          <p:val>
                                            <p:fltVal val="0"/>
                                          </p:val>
                                        </p:tav>
                                        <p:tav tm="100000">
                                          <p:val>
                                            <p:strVal val="#ppt_w"/>
                                          </p:val>
                                        </p:tav>
                                      </p:tavLst>
                                    </p:anim>
                                    <p:anim calcmode="lin" valueType="num">
                                      <p:cBhvr>
                                        <p:cTn id="23" dur="500" fill="hold"/>
                                        <p:tgtEl>
                                          <p:spTgt spid="90"/>
                                        </p:tgtEl>
                                        <p:attrNameLst>
                                          <p:attrName>ppt_h</p:attrName>
                                        </p:attrNameLst>
                                      </p:cBhvr>
                                      <p:tavLst>
                                        <p:tav tm="0">
                                          <p:val>
                                            <p:fltVal val="0"/>
                                          </p:val>
                                        </p:tav>
                                        <p:tav tm="100000">
                                          <p:val>
                                            <p:strVal val="#ppt_h"/>
                                          </p:val>
                                        </p:tav>
                                      </p:tavLst>
                                    </p:anim>
                                    <p:animEffect transition="in" filter="fade">
                                      <p:cBhvr>
                                        <p:cTn id="24" dur="500"/>
                                        <p:tgtEl>
                                          <p:spTgt spid="90"/>
                                        </p:tgtEl>
                                      </p:cBhvr>
                                    </p:animEffect>
                                  </p:childTnLst>
                                </p:cTn>
                              </p:par>
                            </p:childTnLst>
                          </p:cTn>
                        </p:par>
                        <p:par>
                          <p:cTn id="25" fill="hold">
                            <p:stCondLst>
                              <p:cond delay="1000"/>
                            </p:stCondLst>
                            <p:childTnLst>
                              <p:par>
                                <p:cTn id="26" presetID="10" presetClass="entr" presetSubtype="0" fill="hold" grpId="0" nodeType="afterEffect">
                                  <p:stCondLst>
                                    <p:cond delay="25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800"/>
                                        <p:tgtEl>
                                          <p:spTgt spid="17"/>
                                        </p:tgtEl>
                                      </p:cBhvr>
                                    </p:animEffect>
                                  </p:childTnLst>
                                </p:cTn>
                              </p:par>
                              <p:par>
                                <p:cTn id="29" presetID="42" presetClass="path" presetSubtype="0" accel="50000" decel="50000" fill="hold" grpId="1" nodeType="withEffect">
                                  <p:stCondLst>
                                    <p:cond delay="250"/>
                                  </p:stCondLst>
                                  <p:childTnLst>
                                    <p:animMotion origin="layout" path="M -8.33333E-07 -0.10185 L -8.33333E-07 -2.22222E-06" pathEditMode="relative" rAng="0" ptsTypes="AA">
                                      <p:cBhvr>
                                        <p:cTn id="30" dur="1100" fill="hold"/>
                                        <p:tgtEl>
                                          <p:spTgt spid="17"/>
                                        </p:tgtEl>
                                        <p:attrNameLst>
                                          <p:attrName>ppt_x</p:attrName>
                                          <p:attrName>ppt_y</p:attrName>
                                        </p:attrNameLst>
                                      </p:cBhvr>
                                      <p:rCtr x="0" y="50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91" grpId="0" animBg="1"/>
      <p:bldP spid="17" grpId="0"/>
      <p:bldP spid="17"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9" name="PA-组合 248"/>
          <p:cNvGrpSpPr/>
          <p:nvPr>
            <p:custDataLst>
              <p:tags r:id="rId1"/>
            </p:custDataLst>
          </p:nvPr>
        </p:nvGrpSpPr>
        <p:grpSpPr>
          <a:xfrm>
            <a:off x="0" y="-3175"/>
            <a:ext cx="4613275" cy="6861176"/>
            <a:chOff x="0" y="-3175"/>
            <a:chExt cx="4613275" cy="6861176"/>
          </a:xfrm>
        </p:grpSpPr>
        <p:sp>
          <p:nvSpPr>
            <p:cNvPr id="21" name="PA-任意多边形 5"/>
            <p:cNvSpPr/>
            <p:nvPr>
              <p:custDataLst>
                <p:tags r:id="rId2"/>
              </p:custDataLst>
            </p:nvPr>
          </p:nvSpPr>
          <p:spPr bwMode="auto">
            <a:xfrm>
              <a:off x="0" y="-3175"/>
              <a:ext cx="4613275" cy="3319463"/>
            </a:xfrm>
            <a:custGeom>
              <a:avLst/>
              <a:gdLst>
                <a:gd name="T0" fmla="*/ 0 w 2906"/>
                <a:gd name="T1" fmla="*/ 0 h 2091"/>
                <a:gd name="T2" fmla="*/ 0 w 2906"/>
                <a:gd name="T3" fmla="*/ 2091 h 2091"/>
                <a:gd name="T4" fmla="*/ 2906 w 2906"/>
                <a:gd name="T5" fmla="*/ 1719 h 2091"/>
                <a:gd name="T6" fmla="*/ 2317 w 2906"/>
                <a:gd name="T7" fmla="*/ 9 h 2091"/>
                <a:gd name="T8" fmla="*/ 1216 w 2906"/>
                <a:gd name="T9" fmla="*/ 0 h 2091"/>
                <a:gd name="T10" fmla="*/ 0 w 2906"/>
                <a:gd name="T11" fmla="*/ 0 h 2091"/>
              </a:gdLst>
              <a:ahLst/>
              <a:cxnLst>
                <a:cxn ang="0">
                  <a:pos x="T0" y="T1"/>
                </a:cxn>
                <a:cxn ang="0">
                  <a:pos x="T2" y="T3"/>
                </a:cxn>
                <a:cxn ang="0">
                  <a:pos x="T4" y="T5"/>
                </a:cxn>
                <a:cxn ang="0">
                  <a:pos x="T6" y="T7"/>
                </a:cxn>
                <a:cxn ang="0">
                  <a:pos x="T8" y="T9"/>
                </a:cxn>
                <a:cxn ang="0">
                  <a:pos x="T10" y="T11"/>
                </a:cxn>
              </a:cxnLst>
              <a:rect l="0" t="0" r="r" b="b"/>
              <a:pathLst>
                <a:path w="2906" h="2091">
                  <a:moveTo>
                    <a:pt x="0" y="0"/>
                  </a:moveTo>
                  <a:lnTo>
                    <a:pt x="0" y="2091"/>
                  </a:lnTo>
                  <a:lnTo>
                    <a:pt x="2906" y="1719"/>
                  </a:lnTo>
                  <a:lnTo>
                    <a:pt x="2317" y="9"/>
                  </a:lnTo>
                  <a:lnTo>
                    <a:pt x="1216" y="0"/>
                  </a:lnTo>
                  <a:lnTo>
                    <a:pt x="0" y="0"/>
                  </a:lnTo>
                  <a:close/>
                </a:path>
              </a:pathLst>
            </a:custGeom>
            <a:solidFill>
              <a:srgbClr val="FFD108"/>
            </a:solidFill>
            <a:ln>
              <a:noFill/>
            </a:ln>
            <a:effectLst>
              <a:outerShdw blurRad="165100" dist="38100" algn="l" rotWithShape="0">
                <a:prstClr val="black">
                  <a:alpha val="40000"/>
                </a:prstClr>
              </a:outerShdw>
            </a:effectLst>
          </p:spPr>
          <p:txBody>
            <a:bodyPr vert="horz" wrap="square" lIns="91440" tIns="45720" rIns="91440" bIns="45720" numCol="1" anchor="t" anchorCtr="0" compatLnSpc="1"/>
            <a:lstStyle/>
            <a:p>
              <a:endParaRPr lang="zh-CN" altLang="en-US"/>
            </a:p>
          </p:txBody>
        </p:sp>
        <p:sp>
          <p:nvSpPr>
            <p:cNvPr id="22" name="PA-任意多边形 6"/>
            <p:cNvSpPr/>
            <p:nvPr>
              <p:custDataLst>
                <p:tags r:id="rId3"/>
              </p:custDataLst>
            </p:nvPr>
          </p:nvSpPr>
          <p:spPr bwMode="auto">
            <a:xfrm>
              <a:off x="0" y="1731963"/>
              <a:ext cx="4613275" cy="5126038"/>
            </a:xfrm>
            <a:custGeom>
              <a:avLst/>
              <a:gdLst>
                <a:gd name="T0" fmla="*/ 0 w 2906"/>
                <a:gd name="T1" fmla="*/ 0 h 3229"/>
                <a:gd name="T2" fmla="*/ 0 w 2906"/>
                <a:gd name="T3" fmla="*/ 3221 h 3229"/>
                <a:gd name="T4" fmla="*/ 946 w 2906"/>
                <a:gd name="T5" fmla="*/ 3229 h 3229"/>
                <a:gd name="T6" fmla="*/ 1722 w 2906"/>
                <a:gd name="T7" fmla="*/ 3229 h 3229"/>
                <a:gd name="T8" fmla="*/ 2906 w 2906"/>
                <a:gd name="T9" fmla="*/ 626 h 3229"/>
                <a:gd name="T10" fmla="*/ 2464 w 2906"/>
                <a:gd name="T11" fmla="*/ 0 h 3229"/>
                <a:gd name="T12" fmla="*/ 0 w 2906"/>
                <a:gd name="T13" fmla="*/ 0 h 3229"/>
              </a:gdLst>
              <a:ahLst/>
              <a:cxnLst>
                <a:cxn ang="0">
                  <a:pos x="T0" y="T1"/>
                </a:cxn>
                <a:cxn ang="0">
                  <a:pos x="T2" y="T3"/>
                </a:cxn>
                <a:cxn ang="0">
                  <a:pos x="T4" y="T5"/>
                </a:cxn>
                <a:cxn ang="0">
                  <a:pos x="T6" y="T7"/>
                </a:cxn>
                <a:cxn ang="0">
                  <a:pos x="T8" y="T9"/>
                </a:cxn>
                <a:cxn ang="0">
                  <a:pos x="T10" y="T11"/>
                </a:cxn>
                <a:cxn ang="0">
                  <a:pos x="T12" y="T13"/>
                </a:cxn>
              </a:cxnLst>
              <a:rect l="0" t="0" r="r" b="b"/>
              <a:pathLst>
                <a:path w="2906" h="3229">
                  <a:moveTo>
                    <a:pt x="0" y="0"/>
                  </a:moveTo>
                  <a:lnTo>
                    <a:pt x="0" y="3221"/>
                  </a:lnTo>
                  <a:lnTo>
                    <a:pt x="946" y="3229"/>
                  </a:lnTo>
                  <a:lnTo>
                    <a:pt x="1722" y="3229"/>
                  </a:lnTo>
                  <a:lnTo>
                    <a:pt x="2906" y="626"/>
                  </a:lnTo>
                  <a:lnTo>
                    <a:pt x="2464" y="0"/>
                  </a:lnTo>
                  <a:lnTo>
                    <a:pt x="0" y="0"/>
                  </a:lnTo>
                  <a:close/>
                </a:path>
              </a:pathLst>
            </a:custGeom>
            <a:solidFill>
              <a:schemeClr val="bg1"/>
            </a:solidFill>
            <a:ln>
              <a:noFill/>
            </a:ln>
            <a:effectLst>
              <a:outerShdw blurRad="165100" dist="38100" algn="l" rotWithShape="0">
                <a:prstClr val="black">
                  <a:alpha val="40000"/>
                </a:prstClr>
              </a:outerShdw>
            </a:effectLst>
          </p:spPr>
          <p:txBody>
            <a:bodyPr vert="horz" wrap="square" lIns="91440" tIns="45720" rIns="91440" bIns="45720" numCol="1" anchor="t" anchorCtr="0" compatLnSpc="1"/>
            <a:lstStyle/>
            <a:p>
              <a:endParaRPr lang="zh-CN" altLang="en-US"/>
            </a:p>
          </p:txBody>
        </p:sp>
        <p:sp>
          <p:nvSpPr>
            <p:cNvPr id="23" name="PA-任意多边形 7"/>
            <p:cNvSpPr/>
            <p:nvPr>
              <p:custDataLst>
                <p:tags r:id="rId4"/>
              </p:custDataLst>
            </p:nvPr>
          </p:nvSpPr>
          <p:spPr bwMode="auto">
            <a:xfrm>
              <a:off x="0" y="-3175"/>
              <a:ext cx="4200525" cy="6848475"/>
            </a:xfrm>
            <a:custGeom>
              <a:avLst/>
              <a:gdLst>
                <a:gd name="T0" fmla="*/ 0 w 2646"/>
                <a:gd name="T1" fmla="*/ 0 h 4314"/>
                <a:gd name="T2" fmla="*/ 0 w 2646"/>
                <a:gd name="T3" fmla="*/ 4314 h 4314"/>
                <a:gd name="T4" fmla="*/ 1312 w 2646"/>
                <a:gd name="T5" fmla="*/ 4314 h 4314"/>
                <a:gd name="T6" fmla="*/ 2646 w 2646"/>
                <a:gd name="T7" fmla="*/ 1636 h 4314"/>
                <a:gd name="T8" fmla="*/ 2097 w 2646"/>
                <a:gd name="T9" fmla="*/ 0 h 4314"/>
                <a:gd name="T10" fmla="*/ 0 w 2646"/>
                <a:gd name="T11" fmla="*/ 0 h 4314"/>
              </a:gdLst>
              <a:ahLst/>
              <a:cxnLst>
                <a:cxn ang="0">
                  <a:pos x="T0" y="T1"/>
                </a:cxn>
                <a:cxn ang="0">
                  <a:pos x="T2" y="T3"/>
                </a:cxn>
                <a:cxn ang="0">
                  <a:pos x="T4" y="T5"/>
                </a:cxn>
                <a:cxn ang="0">
                  <a:pos x="T6" y="T7"/>
                </a:cxn>
                <a:cxn ang="0">
                  <a:pos x="T8" y="T9"/>
                </a:cxn>
                <a:cxn ang="0">
                  <a:pos x="T10" y="T11"/>
                </a:cxn>
              </a:cxnLst>
              <a:rect l="0" t="0" r="r" b="b"/>
              <a:pathLst>
                <a:path w="2646" h="4314">
                  <a:moveTo>
                    <a:pt x="0" y="0"/>
                  </a:moveTo>
                  <a:lnTo>
                    <a:pt x="0" y="4314"/>
                  </a:lnTo>
                  <a:lnTo>
                    <a:pt x="1312" y="4314"/>
                  </a:lnTo>
                  <a:lnTo>
                    <a:pt x="2646" y="1636"/>
                  </a:lnTo>
                  <a:lnTo>
                    <a:pt x="2097" y="0"/>
                  </a:lnTo>
                  <a:lnTo>
                    <a:pt x="0" y="0"/>
                  </a:lnTo>
                  <a:close/>
                </a:path>
              </a:pathLst>
            </a:custGeom>
            <a:solidFill>
              <a:srgbClr val="134D92"/>
            </a:solidFill>
            <a:ln>
              <a:noFill/>
            </a:ln>
            <a:effectLst>
              <a:outerShdw blurRad="165100" dist="38100" algn="l" rotWithShape="0">
                <a:prstClr val="black">
                  <a:alpha val="40000"/>
                </a:prstClr>
              </a:outerShdw>
            </a:effectLst>
          </p:spPr>
          <p:txBody>
            <a:bodyPr vert="horz" wrap="square" lIns="91440" tIns="45720" rIns="91440" bIns="45720" numCol="1" anchor="t" anchorCtr="0" compatLnSpc="1"/>
            <a:lstStyle/>
            <a:p>
              <a:endParaRPr lang="zh-CN" altLang="en-US"/>
            </a:p>
          </p:txBody>
        </p:sp>
      </p:grpSp>
      <p:grpSp>
        <p:nvGrpSpPr>
          <p:cNvPr id="24" name="组合 23"/>
          <p:cNvGrpSpPr/>
          <p:nvPr/>
        </p:nvGrpSpPr>
        <p:grpSpPr>
          <a:xfrm>
            <a:off x="168071" y="1403323"/>
            <a:ext cx="3562100" cy="1967130"/>
            <a:chOff x="168071" y="1403323"/>
            <a:chExt cx="3562100" cy="1967130"/>
          </a:xfrm>
        </p:grpSpPr>
        <p:sp>
          <p:nvSpPr>
            <p:cNvPr id="107" name="文本框 106"/>
            <p:cNvSpPr txBox="1"/>
            <p:nvPr/>
          </p:nvSpPr>
          <p:spPr>
            <a:xfrm>
              <a:off x="168071" y="1403323"/>
              <a:ext cx="3562100" cy="1323439"/>
            </a:xfrm>
            <a:prstGeom prst="rect">
              <a:avLst/>
            </a:prstGeom>
            <a:noFill/>
          </p:spPr>
          <p:txBody>
            <a:bodyPr wrap="square" rtlCol="0">
              <a:spAutoFit/>
            </a:bodyPr>
            <a:lstStyle/>
            <a:p>
              <a:pPr algn="ctr"/>
              <a:r>
                <a:rPr lang="zh-CN" altLang="en-US" sz="8000" b="1" spc="200">
                  <a:solidFill>
                    <a:schemeClr val="bg1"/>
                  </a:solidFill>
                  <a:latin typeface="+mn-ea"/>
                </a:rPr>
                <a:t>目录</a:t>
              </a:r>
              <a:endParaRPr lang="zh-CN" altLang="en-US" sz="8000" b="1" spc="200">
                <a:solidFill>
                  <a:schemeClr val="bg1"/>
                </a:solidFill>
                <a:latin typeface="+mn-ea"/>
              </a:endParaRPr>
            </a:p>
          </p:txBody>
        </p:sp>
        <p:sp>
          <p:nvSpPr>
            <p:cNvPr id="108" name="文本框 107"/>
            <p:cNvSpPr txBox="1"/>
            <p:nvPr/>
          </p:nvSpPr>
          <p:spPr>
            <a:xfrm>
              <a:off x="168071" y="2724122"/>
              <a:ext cx="3562100" cy="646331"/>
            </a:xfrm>
            <a:prstGeom prst="rect">
              <a:avLst/>
            </a:prstGeom>
            <a:noFill/>
          </p:spPr>
          <p:txBody>
            <a:bodyPr wrap="square" rtlCol="0">
              <a:spAutoFit/>
            </a:bodyPr>
            <a:lstStyle/>
            <a:p>
              <a:pPr algn="ctr"/>
              <a:r>
                <a:rPr lang="en-US" altLang="zh-CN" sz="3600" b="1" spc="200">
                  <a:solidFill>
                    <a:schemeClr val="bg1"/>
                  </a:solidFill>
                </a:rPr>
                <a:t>contents</a:t>
              </a:r>
              <a:endParaRPr lang="zh-CN" altLang="en-US" sz="3600" b="1" spc="200">
                <a:solidFill>
                  <a:schemeClr val="bg1"/>
                </a:solidFill>
              </a:endParaRPr>
            </a:p>
          </p:txBody>
        </p:sp>
      </p:grpSp>
      <p:cxnSp>
        <p:nvCxnSpPr>
          <p:cNvPr id="26" name="直接连接符 25"/>
          <p:cNvCxnSpPr/>
          <p:nvPr/>
        </p:nvCxnSpPr>
        <p:spPr>
          <a:xfrm>
            <a:off x="1047750" y="2724122"/>
            <a:ext cx="1785257" cy="0"/>
          </a:xfrm>
          <a:prstGeom prst="line">
            <a:avLst/>
          </a:prstGeom>
          <a:ln>
            <a:solidFill>
              <a:srgbClr val="FFD108"/>
            </a:solidFill>
          </a:ln>
        </p:spPr>
        <p:style>
          <a:lnRef idx="1">
            <a:schemeClr val="accent1"/>
          </a:lnRef>
          <a:fillRef idx="0">
            <a:schemeClr val="accent1"/>
          </a:fillRef>
          <a:effectRef idx="0">
            <a:schemeClr val="accent1"/>
          </a:effectRef>
          <a:fontRef idx="minor">
            <a:schemeClr val="tx1"/>
          </a:fontRef>
        </p:style>
      </p:cxnSp>
      <p:grpSp>
        <p:nvGrpSpPr>
          <p:cNvPr id="31" name="组合 30"/>
          <p:cNvGrpSpPr/>
          <p:nvPr/>
        </p:nvGrpSpPr>
        <p:grpSpPr>
          <a:xfrm>
            <a:off x="5492750" y="962285"/>
            <a:ext cx="3719830" cy="875405"/>
            <a:chOff x="5049838" y="516521"/>
            <a:chExt cx="3977725" cy="936000"/>
          </a:xfrm>
        </p:grpSpPr>
        <p:sp>
          <p:nvSpPr>
            <p:cNvPr id="115" name="椭圆 114"/>
            <p:cNvSpPr/>
            <p:nvPr/>
          </p:nvSpPr>
          <p:spPr>
            <a:xfrm>
              <a:off x="5049838" y="516521"/>
              <a:ext cx="936004" cy="936000"/>
            </a:xfrm>
            <a:prstGeom prst="ellipse">
              <a:avLst/>
            </a:prstGeom>
            <a:solidFill>
              <a:srgbClr val="134D92"/>
            </a:solidFill>
            <a:ln>
              <a:noFill/>
            </a:ln>
            <a:effectLst>
              <a:outerShdw blurRad="2032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16" name="文本框 115"/>
            <p:cNvSpPr txBox="1"/>
            <p:nvPr/>
          </p:nvSpPr>
          <p:spPr>
            <a:xfrm>
              <a:off x="5126826" y="604467"/>
              <a:ext cx="807690" cy="756952"/>
            </a:xfrm>
            <a:prstGeom prst="rect">
              <a:avLst/>
            </a:prstGeom>
            <a:noFill/>
          </p:spPr>
          <p:txBody>
            <a:bodyPr wrap="none" rtlCol="0">
              <a:spAutoFit/>
            </a:bodyPr>
            <a:lstStyle/>
            <a:p>
              <a:pPr algn="ctr"/>
              <a:r>
                <a:rPr lang="en-US" altLang="zh-CN" sz="4000" b="1">
                  <a:solidFill>
                    <a:srgbClr val="FFD108"/>
                  </a:solidFill>
                </a:rPr>
                <a:t>01</a:t>
              </a:r>
              <a:endParaRPr lang="zh-CN" altLang="en-US" sz="4000" b="1">
                <a:solidFill>
                  <a:srgbClr val="FFD108"/>
                </a:solidFill>
              </a:endParaRPr>
            </a:p>
          </p:txBody>
        </p:sp>
        <p:sp>
          <p:nvSpPr>
            <p:cNvPr id="27" name="文本框 26"/>
            <p:cNvSpPr txBox="1"/>
            <p:nvPr/>
          </p:nvSpPr>
          <p:spPr>
            <a:xfrm>
              <a:off x="6131524" y="586174"/>
              <a:ext cx="2896039" cy="755676"/>
            </a:xfrm>
            <a:prstGeom prst="rect">
              <a:avLst/>
            </a:prstGeom>
            <a:noFill/>
          </p:spPr>
          <p:txBody>
            <a:bodyPr wrap="square" rtlCol="0">
              <a:spAutoFit/>
            </a:bodyPr>
            <a:lstStyle>
              <a:defPPr>
                <a:defRPr lang="zh-CN"/>
              </a:defPPr>
              <a:lvl1pPr algn="dist">
                <a:defRPr sz="7200" b="1" spc="200">
                  <a:solidFill>
                    <a:schemeClr val="tx1">
                      <a:lumMod val="75000"/>
                      <a:lumOff val="25000"/>
                    </a:schemeClr>
                  </a:solidFill>
                  <a:latin typeface="+mn-ea"/>
                </a:defRPr>
              </a:lvl1pPr>
            </a:lstStyle>
            <a:p>
              <a:pPr algn="l"/>
              <a:r>
                <a:rPr lang="zh-CN" altLang="en-US" sz="4000" b="0"/>
                <a:t>试卷总评</a:t>
              </a:r>
              <a:endParaRPr lang="zh-CN" altLang="en-US" sz="4000" b="0"/>
            </a:p>
          </p:txBody>
        </p:sp>
      </p:grpSp>
      <p:grpSp>
        <p:nvGrpSpPr>
          <p:cNvPr id="37" name="组合 36"/>
          <p:cNvGrpSpPr/>
          <p:nvPr/>
        </p:nvGrpSpPr>
        <p:grpSpPr>
          <a:xfrm>
            <a:off x="5492750" y="2379605"/>
            <a:ext cx="5109845" cy="875405"/>
            <a:chOff x="5049838" y="516521"/>
            <a:chExt cx="5464109" cy="936000"/>
          </a:xfrm>
        </p:grpSpPr>
        <p:sp>
          <p:nvSpPr>
            <p:cNvPr id="38" name="椭圆 37"/>
            <p:cNvSpPr/>
            <p:nvPr/>
          </p:nvSpPr>
          <p:spPr>
            <a:xfrm>
              <a:off x="5049838" y="516521"/>
              <a:ext cx="936004" cy="936000"/>
            </a:xfrm>
            <a:prstGeom prst="ellipse">
              <a:avLst/>
            </a:prstGeom>
            <a:solidFill>
              <a:srgbClr val="134D92"/>
            </a:solidFill>
            <a:ln>
              <a:noFill/>
            </a:ln>
            <a:effectLst>
              <a:outerShdw blurRad="2032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39" name="文本框 38"/>
            <p:cNvSpPr txBox="1"/>
            <p:nvPr/>
          </p:nvSpPr>
          <p:spPr>
            <a:xfrm>
              <a:off x="5126826" y="604467"/>
              <a:ext cx="807690" cy="756952"/>
            </a:xfrm>
            <a:prstGeom prst="rect">
              <a:avLst/>
            </a:prstGeom>
            <a:noFill/>
          </p:spPr>
          <p:txBody>
            <a:bodyPr wrap="none" rtlCol="0">
              <a:spAutoFit/>
            </a:bodyPr>
            <a:lstStyle/>
            <a:p>
              <a:pPr algn="ctr"/>
              <a:r>
                <a:rPr lang="en-US" altLang="zh-CN" sz="4000" b="1">
                  <a:solidFill>
                    <a:srgbClr val="FFD108"/>
                  </a:solidFill>
                </a:rPr>
                <a:t>02</a:t>
              </a:r>
              <a:endParaRPr lang="zh-CN" altLang="en-US" sz="4000" b="1">
                <a:solidFill>
                  <a:srgbClr val="FFD108"/>
                </a:solidFill>
              </a:endParaRPr>
            </a:p>
          </p:txBody>
        </p:sp>
        <p:sp>
          <p:nvSpPr>
            <p:cNvPr id="40" name="文本框 39"/>
            <p:cNvSpPr txBox="1"/>
            <p:nvPr/>
          </p:nvSpPr>
          <p:spPr>
            <a:xfrm>
              <a:off x="6131257" y="574632"/>
              <a:ext cx="4382690" cy="755742"/>
            </a:xfrm>
            <a:prstGeom prst="rect">
              <a:avLst/>
            </a:prstGeom>
            <a:noFill/>
          </p:spPr>
          <p:txBody>
            <a:bodyPr wrap="square" rtlCol="0">
              <a:spAutoFit/>
            </a:bodyPr>
            <a:lstStyle>
              <a:defPPr>
                <a:defRPr lang="zh-CN"/>
              </a:defPPr>
              <a:lvl1pPr algn="dist">
                <a:defRPr sz="7200" b="1" spc="200">
                  <a:solidFill>
                    <a:schemeClr val="tx1">
                      <a:lumMod val="75000"/>
                      <a:lumOff val="25000"/>
                    </a:schemeClr>
                  </a:solidFill>
                  <a:latin typeface="+mn-ea"/>
                </a:defRPr>
              </a:lvl1pPr>
            </a:lstStyle>
            <a:p>
              <a:pPr algn="l"/>
              <a:r>
                <a:rPr lang="zh-CN" altLang="en-US" sz="4000" b="0"/>
                <a:t>命题方向</a:t>
              </a:r>
              <a:endParaRPr lang="zh-CN" altLang="en-US" sz="4000" b="0"/>
            </a:p>
          </p:txBody>
        </p:sp>
      </p:grpSp>
      <p:grpSp>
        <p:nvGrpSpPr>
          <p:cNvPr id="43" name="组合 42"/>
          <p:cNvGrpSpPr/>
          <p:nvPr/>
        </p:nvGrpSpPr>
        <p:grpSpPr>
          <a:xfrm>
            <a:off x="5492750" y="3797560"/>
            <a:ext cx="5109845" cy="875405"/>
            <a:chOff x="5049838" y="516521"/>
            <a:chExt cx="5464109" cy="936000"/>
          </a:xfrm>
        </p:grpSpPr>
        <p:sp>
          <p:nvSpPr>
            <p:cNvPr id="44" name="椭圆 43"/>
            <p:cNvSpPr/>
            <p:nvPr/>
          </p:nvSpPr>
          <p:spPr>
            <a:xfrm>
              <a:off x="5049838" y="516521"/>
              <a:ext cx="936004" cy="936000"/>
            </a:xfrm>
            <a:prstGeom prst="ellipse">
              <a:avLst/>
            </a:prstGeom>
            <a:solidFill>
              <a:srgbClr val="134D92"/>
            </a:solidFill>
            <a:ln>
              <a:noFill/>
            </a:ln>
            <a:effectLst>
              <a:outerShdw blurRad="2032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45" name="文本框 44"/>
            <p:cNvSpPr txBox="1"/>
            <p:nvPr/>
          </p:nvSpPr>
          <p:spPr>
            <a:xfrm>
              <a:off x="5126826" y="604467"/>
              <a:ext cx="807690" cy="756952"/>
            </a:xfrm>
            <a:prstGeom prst="rect">
              <a:avLst/>
            </a:prstGeom>
            <a:noFill/>
          </p:spPr>
          <p:txBody>
            <a:bodyPr wrap="none" rtlCol="0">
              <a:spAutoFit/>
            </a:bodyPr>
            <a:lstStyle/>
            <a:p>
              <a:pPr algn="ctr"/>
              <a:r>
                <a:rPr lang="en-US" altLang="zh-CN" sz="4000" b="1">
                  <a:solidFill>
                    <a:srgbClr val="FFD108"/>
                  </a:solidFill>
                </a:rPr>
                <a:t>03</a:t>
              </a:r>
              <a:endParaRPr lang="zh-CN" altLang="en-US" sz="4000" b="1">
                <a:solidFill>
                  <a:srgbClr val="FFD108"/>
                </a:solidFill>
              </a:endParaRPr>
            </a:p>
          </p:txBody>
        </p:sp>
        <p:sp>
          <p:nvSpPr>
            <p:cNvPr id="46" name="文本框 45"/>
            <p:cNvSpPr txBox="1"/>
            <p:nvPr/>
          </p:nvSpPr>
          <p:spPr>
            <a:xfrm>
              <a:off x="6131257" y="586174"/>
              <a:ext cx="4382690" cy="755676"/>
            </a:xfrm>
            <a:prstGeom prst="rect">
              <a:avLst/>
            </a:prstGeom>
            <a:noFill/>
          </p:spPr>
          <p:txBody>
            <a:bodyPr wrap="square" rtlCol="0">
              <a:spAutoFit/>
            </a:bodyPr>
            <a:lstStyle>
              <a:defPPr>
                <a:defRPr lang="zh-CN"/>
              </a:defPPr>
              <a:lvl1pPr algn="dist">
                <a:defRPr sz="7200" b="1" spc="200">
                  <a:solidFill>
                    <a:schemeClr val="tx1">
                      <a:lumMod val="75000"/>
                      <a:lumOff val="25000"/>
                    </a:schemeClr>
                  </a:solidFill>
                  <a:latin typeface="+mn-ea"/>
                </a:defRPr>
              </a:lvl1pPr>
            </a:lstStyle>
            <a:p>
              <a:pPr algn="l"/>
              <a:r>
                <a:rPr lang="zh-CN" altLang="en-US" sz="4000" b="0"/>
                <a:t>真题解读</a:t>
              </a:r>
              <a:endParaRPr lang="zh-CN" altLang="en-US" sz="4000" b="0"/>
            </a:p>
          </p:txBody>
        </p:sp>
      </p:grpSp>
      <p:grpSp>
        <p:nvGrpSpPr>
          <p:cNvPr id="49" name="组合 48"/>
          <p:cNvGrpSpPr/>
          <p:nvPr/>
        </p:nvGrpSpPr>
        <p:grpSpPr>
          <a:xfrm>
            <a:off x="5492750" y="5214880"/>
            <a:ext cx="5109845" cy="875405"/>
            <a:chOff x="5049838" y="516521"/>
            <a:chExt cx="5464109" cy="936000"/>
          </a:xfrm>
        </p:grpSpPr>
        <p:sp>
          <p:nvSpPr>
            <p:cNvPr id="50" name="椭圆 49"/>
            <p:cNvSpPr/>
            <p:nvPr/>
          </p:nvSpPr>
          <p:spPr>
            <a:xfrm>
              <a:off x="5049838" y="516521"/>
              <a:ext cx="936004" cy="936000"/>
            </a:xfrm>
            <a:prstGeom prst="ellipse">
              <a:avLst/>
            </a:prstGeom>
            <a:solidFill>
              <a:srgbClr val="134D92"/>
            </a:solidFill>
            <a:ln>
              <a:noFill/>
            </a:ln>
            <a:effectLst>
              <a:outerShdw blurRad="2032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51" name="文本框 50"/>
            <p:cNvSpPr txBox="1"/>
            <p:nvPr/>
          </p:nvSpPr>
          <p:spPr>
            <a:xfrm>
              <a:off x="5126826" y="604467"/>
              <a:ext cx="807690" cy="756952"/>
            </a:xfrm>
            <a:prstGeom prst="rect">
              <a:avLst/>
            </a:prstGeom>
            <a:noFill/>
          </p:spPr>
          <p:txBody>
            <a:bodyPr wrap="none" rtlCol="0">
              <a:spAutoFit/>
            </a:bodyPr>
            <a:lstStyle/>
            <a:p>
              <a:pPr algn="ctr"/>
              <a:r>
                <a:rPr lang="en-US" altLang="zh-CN" sz="4000" b="1">
                  <a:solidFill>
                    <a:srgbClr val="FFD108"/>
                  </a:solidFill>
                </a:rPr>
                <a:t>04</a:t>
              </a:r>
              <a:endParaRPr lang="zh-CN" altLang="en-US" sz="4000" b="1">
                <a:solidFill>
                  <a:srgbClr val="FFD108"/>
                </a:solidFill>
              </a:endParaRPr>
            </a:p>
          </p:txBody>
        </p:sp>
        <p:sp>
          <p:nvSpPr>
            <p:cNvPr id="52" name="文本框 51"/>
            <p:cNvSpPr txBox="1"/>
            <p:nvPr/>
          </p:nvSpPr>
          <p:spPr>
            <a:xfrm>
              <a:off x="6131257" y="574632"/>
              <a:ext cx="4382690" cy="755742"/>
            </a:xfrm>
            <a:prstGeom prst="rect">
              <a:avLst/>
            </a:prstGeom>
            <a:noFill/>
          </p:spPr>
          <p:txBody>
            <a:bodyPr wrap="square" rtlCol="0">
              <a:spAutoFit/>
            </a:bodyPr>
            <a:lstStyle>
              <a:defPPr>
                <a:defRPr lang="zh-CN"/>
              </a:defPPr>
              <a:lvl1pPr algn="dist">
                <a:defRPr sz="7200" b="1" spc="200">
                  <a:solidFill>
                    <a:schemeClr val="tx1">
                      <a:lumMod val="75000"/>
                      <a:lumOff val="25000"/>
                    </a:schemeClr>
                  </a:solidFill>
                  <a:latin typeface="+mn-ea"/>
                </a:defRPr>
              </a:lvl1pPr>
            </a:lstStyle>
            <a:p>
              <a:pPr algn="l"/>
              <a:r>
                <a:rPr lang="zh-CN" altLang="en-US" sz="4000" b="0"/>
                <a:t>备考指津</a:t>
              </a:r>
              <a:endParaRPr lang="zh-CN" altLang="en-US" sz="4000" b="0"/>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49"/>
                                        </p:tgtEl>
                                        <p:attrNameLst>
                                          <p:attrName>style.visibility</p:attrName>
                                        </p:attrNameLst>
                                      </p:cBhvr>
                                      <p:to>
                                        <p:strVal val="visible"/>
                                      </p:to>
                                    </p:set>
                                    <p:anim calcmode="lin" valueType="num">
                                      <p:cBhvr additive="base">
                                        <p:cTn id="7" dur="500"/>
                                        <p:tgtEl>
                                          <p:spTgt spid="249"/>
                                        </p:tgtEl>
                                        <p:attrNameLst>
                                          <p:attrName>ppt_x</p:attrName>
                                        </p:attrNameLst>
                                      </p:cBhvr>
                                      <p:tavLst>
                                        <p:tav tm="0">
                                          <p:val>
                                            <p:strVal val="#ppt_x-#ppt_w*1.125000"/>
                                          </p:val>
                                        </p:tav>
                                        <p:tav tm="100000">
                                          <p:val>
                                            <p:strVal val="#ppt_x"/>
                                          </p:val>
                                        </p:tav>
                                      </p:tavLst>
                                    </p:anim>
                                    <p:animEffect transition="in" filter="wipe(right)">
                                      <p:cBhvr>
                                        <p:cTn id="8" dur="500"/>
                                        <p:tgtEl>
                                          <p:spTgt spid="249"/>
                                        </p:tgtEl>
                                      </p:cBhvr>
                                    </p:animEffect>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37"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outVertical)">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99711" y="138082"/>
            <a:ext cx="2561491" cy="598409"/>
            <a:chOff x="355954" y="154411"/>
            <a:chExt cx="2561491" cy="598409"/>
          </a:xfrm>
        </p:grpSpPr>
        <p:grpSp>
          <p:nvGrpSpPr>
            <p:cNvPr id="3" name="组合 2"/>
            <p:cNvGrpSpPr/>
            <p:nvPr/>
          </p:nvGrpSpPr>
          <p:grpSpPr>
            <a:xfrm>
              <a:off x="355954" y="167441"/>
              <a:ext cx="2561491" cy="585379"/>
              <a:chOff x="210812" y="283556"/>
              <a:chExt cx="2561491" cy="585379"/>
            </a:xfrm>
          </p:grpSpPr>
          <p:sp>
            <p:nvSpPr>
              <p:cNvPr id="5" name="文本框 4"/>
              <p:cNvSpPr txBox="1"/>
              <p:nvPr/>
            </p:nvSpPr>
            <p:spPr>
              <a:xfrm>
                <a:off x="963823" y="285370"/>
                <a:ext cx="1808480" cy="583565"/>
              </a:xfrm>
              <a:prstGeom prst="rect">
                <a:avLst/>
              </a:prstGeom>
              <a:noFill/>
            </p:spPr>
            <p:txBody>
              <a:bodyPr wrap="none" rtlCol="0">
                <a:spAutoFit/>
              </a:bodyPr>
              <a:lstStyle/>
              <a:p>
                <a:r>
                  <a:rPr lang="zh-CN" altLang="en-US" sz="3200">
                    <a:solidFill>
                      <a:schemeClr val="bg1"/>
                    </a:solidFill>
                    <a:latin typeface="+mn-ea"/>
                  </a:rPr>
                  <a:t>真题解读</a:t>
                </a:r>
                <a:endParaRPr lang="zh-CN" altLang="en-US" sz="3200">
                  <a:solidFill>
                    <a:schemeClr val="bg1"/>
                  </a:solidFill>
                  <a:latin typeface="+mn-ea"/>
                </a:endParaRPr>
              </a:p>
            </p:txBody>
          </p:sp>
          <p:sp>
            <p:nvSpPr>
              <p:cNvPr id="6" name="文本框 5"/>
              <p:cNvSpPr txBox="1"/>
              <p:nvPr/>
            </p:nvSpPr>
            <p:spPr>
              <a:xfrm>
                <a:off x="210812" y="283556"/>
                <a:ext cx="639919" cy="584775"/>
              </a:xfrm>
              <a:prstGeom prst="rect">
                <a:avLst/>
              </a:prstGeom>
              <a:noFill/>
            </p:spPr>
            <p:txBody>
              <a:bodyPr wrap="none" rtlCol="0">
                <a:spAutoFit/>
              </a:bodyPr>
              <a:lstStyle/>
              <a:p>
                <a:r>
                  <a:rPr lang="en-US" altLang="zh-CN" sz="3200">
                    <a:solidFill>
                      <a:schemeClr val="bg1"/>
                    </a:solidFill>
                  </a:rPr>
                  <a:t>03</a:t>
                </a:r>
                <a:endParaRPr lang="zh-CN" altLang="en-US" sz="3200">
                  <a:solidFill>
                    <a:schemeClr val="bg1"/>
                  </a:solidFill>
                </a:endParaRPr>
              </a:p>
            </p:txBody>
          </p:sp>
        </p:grpSp>
        <p:sp>
          <p:nvSpPr>
            <p:cNvPr id="4" name="椭圆 3"/>
            <p:cNvSpPr/>
            <p:nvPr/>
          </p:nvSpPr>
          <p:spPr>
            <a:xfrm>
              <a:off x="368576" y="154411"/>
              <a:ext cx="596512" cy="59650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sp>
        <p:nvSpPr>
          <p:cNvPr id="7" name="矩形 6"/>
          <p:cNvSpPr/>
          <p:nvPr/>
        </p:nvSpPr>
        <p:spPr>
          <a:xfrm>
            <a:off x="0" y="880140"/>
            <a:ext cx="12192000" cy="4492625"/>
          </a:xfrm>
          <a:prstGeom prst="rect">
            <a:avLst/>
          </a:prstGeom>
        </p:spPr>
        <p:txBody>
          <a:bodyPr wrap="square">
            <a:spAutoFit/>
          </a:bodyPr>
          <a:lstStyle/>
          <a:p>
            <a:pPr indent="266700" algn="just">
              <a:spcAft>
                <a:spcPct val="0"/>
              </a:spcAft>
            </a:pPr>
            <a:r>
              <a:rPr altLang="zh-CN" sz="2600" b="1" kern="100">
                <a:solidFill>
                  <a:schemeClr val="tx1"/>
                </a:solidFill>
                <a:latin typeface="楷体" panose="02010609060101010101" charset="-122"/>
                <a:ea typeface="楷体" panose="02010609060101010101" charset="-122"/>
                <a:cs typeface="Times New Roman" panose="02020603050405020304" pitchFamily="18" charset="0"/>
              </a:rPr>
              <a:t>1. 考古工作者在河南省一处距今5300多年的都邑遗址内，发现了由野猪牙雕刻而成的、外形酷似正在吐丝状态的家蚕以及大量的农作物。这反映了当时（   ）</a:t>
            </a:r>
            <a:endParaRPr altLang="zh-CN" sz="26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r>
              <a:rPr altLang="zh-CN" sz="2600" b="1" kern="100">
                <a:solidFill>
                  <a:schemeClr val="tx1"/>
                </a:solidFill>
                <a:latin typeface="楷体" panose="02010609060101010101" charset="-122"/>
                <a:ea typeface="楷体" panose="02010609060101010101" charset="-122"/>
                <a:cs typeface="Times New Roman" panose="02020603050405020304" pitchFamily="18" charset="0"/>
              </a:rPr>
              <a:t>A. 农桑文明的出现	B. 山顶洞人的存在</a:t>
            </a:r>
            <a:endParaRPr altLang="zh-CN" sz="26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r>
              <a:rPr altLang="zh-CN" sz="2600" b="1" kern="100">
                <a:solidFill>
                  <a:schemeClr val="tx1"/>
                </a:solidFill>
                <a:latin typeface="楷体" panose="02010609060101010101" charset="-122"/>
                <a:ea typeface="楷体" panose="02010609060101010101" charset="-122"/>
                <a:cs typeface="Times New Roman" panose="02020603050405020304" pitchFamily="18" charset="0"/>
              </a:rPr>
              <a:t>C. 纺织技术的成熟	D. 城市功能的完备</a:t>
            </a:r>
            <a:endParaRPr altLang="zh-CN" sz="26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endParaRPr altLang="zh-CN" sz="2600" b="1" kern="100">
              <a:solidFill>
                <a:srgbClr val="7A2DED"/>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endParaRPr altLang="zh-CN" sz="2600" b="1" kern="100">
              <a:solidFill>
                <a:srgbClr val="7A2DED"/>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endParaRPr altLang="zh-CN" sz="2600" b="1" kern="100">
              <a:solidFill>
                <a:srgbClr val="7A2DED"/>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r>
              <a:rPr altLang="zh-CN" sz="2600" b="1" kern="100">
                <a:solidFill>
                  <a:schemeClr val="tx1"/>
                </a:solidFill>
                <a:latin typeface="楷体" panose="02010609060101010101" charset="-122"/>
                <a:ea typeface="楷体" panose="02010609060101010101" charset="-122"/>
                <a:cs typeface="Times New Roman" panose="02020603050405020304" pitchFamily="18" charset="0"/>
              </a:rPr>
              <a:t>2. 春秋战国时期，儒家强调“为政以德”，法家强调“以法治国”。这里，二者关注的共同点是（   ）</a:t>
            </a:r>
            <a:endParaRPr altLang="zh-CN" sz="26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r>
              <a:rPr altLang="zh-CN" sz="2600" b="1" kern="100">
                <a:solidFill>
                  <a:schemeClr val="tx1"/>
                </a:solidFill>
                <a:latin typeface="楷体" panose="02010609060101010101" charset="-122"/>
                <a:ea typeface="楷体" panose="02010609060101010101" charset="-122"/>
                <a:cs typeface="Times New Roman" panose="02020603050405020304" pitchFamily="18" charset="0"/>
              </a:rPr>
              <a:t>A. 道德规范要求	B. 文化教育模式</a:t>
            </a:r>
            <a:endParaRPr altLang="zh-CN" sz="26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r>
              <a:rPr altLang="zh-CN" sz="2600" b="1" kern="100">
                <a:solidFill>
                  <a:schemeClr val="tx1"/>
                </a:solidFill>
                <a:latin typeface="楷体" panose="02010609060101010101" charset="-122"/>
                <a:ea typeface="楷体" panose="02010609060101010101" charset="-122"/>
                <a:cs typeface="Times New Roman" panose="02020603050405020304" pitchFamily="18" charset="0"/>
              </a:rPr>
              <a:t>C. 人才选拔途径	D. 国家治理方式</a:t>
            </a:r>
            <a:endParaRPr altLang="zh-CN" sz="2600" b="1" kern="100">
              <a:solidFill>
                <a:schemeClr val="tx1"/>
              </a:solidFill>
              <a:latin typeface="楷体" panose="02010609060101010101" charset="-122"/>
              <a:ea typeface="楷体" panose="02010609060101010101" charset="-122"/>
              <a:cs typeface="Times New Roman" panose="02020603050405020304" pitchFamily="18" charset="0"/>
            </a:endParaRPr>
          </a:p>
        </p:txBody>
      </p:sp>
      <p:sp>
        <p:nvSpPr>
          <p:cNvPr id="8" name="矩形 7"/>
          <p:cNvSpPr/>
          <p:nvPr/>
        </p:nvSpPr>
        <p:spPr>
          <a:xfrm>
            <a:off x="0" y="2453377"/>
            <a:ext cx="12192000" cy="1198880"/>
          </a:xfrm>
          <a:prstGeom prst="rect">
            <a:avLst/>
          </a:prstGeom>
        </p:spPr>
        <p:txBody>
          <a:bodyPr wrap="square">
            <a:spAutoFit/>
          </a:bodyPr>
          <a:lstStyle/>
          <a:p>
            <a:r>
              <a:rPr sz="2400">
                <a:solidFill>
                  <a:srgbClr val="C538BB"/>
                </a:solidFill>
                <a:latin typeface="黑体" panose="02010609060101010101" pitchFamily="49" charset="-122"/>
                <a:ea typeface="黑体" panose="02010609060101010101" pitchFamily="49" charset="-122"/>
              </a:rPr>
              <a:t>【答案】A【解析】据题干“距今5300多年的都邑遗址内，发现了由野猪牙雕刻而成的、外形酷似正在吐丝状态的家蚕以及大量的农作物”和所学知识可知，这反映了当时出现了原始农业，也存在种桑养蚕现象，这说明了当时中原地区农桑文明的出现，A项正确</a:t>
            </a:r>
            <a:r>
              <a:rPr lang="zh-CN" sz="2400">
                <a:solidFill>
                  <a:srgbClr val="C538BB"/>
                </a:solidFill>
                <a:latin typeface="黑体" panose="02010609060101010101" pitchFamily="49" charset="-122"/>
                <a:ea typeface="黑体" panose="02010609060101010101" pitchFamily="49" charset="-122"/>
              </a:rPr>
              <a:t>。</a:t>
            </a:r>
            <a:endParaRPr lang="zh-CN" sz="2400">
              <a:solidFill>
                <a:srgbClr val="C538BB"/>
              </a:solidFill>
              <a:latin typeface="黑体" panose="02010609060101010101" pitchFamily="49" charset="-122"/>
              <a:ea typeface="黑体" panose="02010609060101010101" pitchFamily="49" charset="-122"/>
            </a:endParaRPr>
          </a:p>
        </p:txBody>
      </p:sp>
      <p:sp>
        <p:nvSpPr>
          <p:cNvPr id="9" name="CustomShape 4"/>
          <p:cNvSpPr/>
          <p:nvPr/>
        </p:nvSpPr>
        <p:spPr>
          <a:xfrm>
            <a:off x="8120807" y="1735096"/>
            <a:ext cx="1798920" cy="718920"/>
          </a:xfrm>
          <a:prstGeom prst="wedgeRoundRectCallout">
            <a:avLst>
              <a:gd name="adj1" fmla="val -153484"/>
              <a:gd name="adj2" fmla="val -118580"/>
              <a:gd name="adj3" fmla="val 16667"/>
            </a:avLst>
          </a:prstGeom>
          <a:solidFill>
            <a:srgbClr val="F26F8E"/>
          </a:solidFill>
          <a:ln w="0">
            <a:solidFill>
              <a:srgbClr val="C538BB"/>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zh-CN" altLang="en-US" sz="2200" b="1" strike="noStrike" spc="-1">
                <a:latin typeface="微软雅黑" panose="020B0503020204020204" charset="-122"/>
                <a:ea typeface="微软雅黑" panose="020B0503020204020204" charset="-122"/>
              </a:rPr>
              <a:t>时空观念</a:t>
            </a:r>
            <a:endParaRPr lang="zh-CN" altLang="en-US" sz="2200" b="1" strike="noStrike" spc="-1">
              <a:latin typeface="微软雅黑" panose="020B0503020204020204" charset="-122"/>
              <a:ea typeface="微软雅黑" panose="020B0503020204020204" charset="-122"/>
            </a:endParaRPr>
          </a:p>
          <a:p>
            <a:pPr algn="ctr">
              <a:lnSpc>
                <a:spcPct val="100000"/>
              </a:lnSpc>
            </a:pPr>
            <a:r>
              <a:rPr lang="zh-CN" altLang="en-US" sz="2200" b="1" strike="noStrike" spc="-1">
                <a:latin typeface="微软雅黑" panose="020B0503020204020204" charset="-122"/>
                <a:ea typeface="微软雅黑" panose="020B0503020204020204" charset="-122"/>
              </a:rPr>
              <a:t>史料实证</a:t>
            </a:r>
            <a:endParaRPr lang="zh-CN" altLang="en-US" sz="2200" b="1" strike="noStrike" spc="-1">
              <a:latin typeface="微软雅黑" panose="020B0503020204020204" charset="-122"/>
              <a:ea typeface="微软雅黑" panose="020B0503020204020204" charset="-122"/>
            </a:endParaRPr>
          </a:p>
        </p:txBody>
      </p:sp>
      <p:sp>
        <p:nvSpPr>
          <p:cNvPr id="10" name="矩形 9"/>
          <p:cNvSpPr/>
          <p:nvPr/>
        </p:nvSpPr>
        <p:spPr>
          <a:xfrm>
            <a:off x="0" y="5232137"/>
            <a:ext cx="12192000" cy="1568450"/>
          </a:xfrm>
          <a:prstGeom prst="rect">
            <a:avLst/>
          </a:prstGeom>
        </p:spPr>
        <p:txBody>
          <a:bodyPr wrap="square">
            <a:spAutoFit/>
          </a:bodyPr>
          <a:lstStyle/>
          <a:p>
            <a:r>
              <a:rPr sz="2400">
                <a:solidFill>
                  <a:srgbClr val="C538BB"/>
                </a:solidFill>
                <a:latin typeface="黑体" panose="02010609060101010101" pitchFamily="49" charset="-122"/>
                <a:ea typeface="黑体" panose="02010609060101010101" pitchFamily="49" charset="-122"/>
              </a:rPr>
              <a:t>【答案】D【解析】根据所学知识可知，儒家主张以德治国，要求统治者爱惜民力，体察民意；法家强调以法治国，树立君主的权威，建立中央集权专制统治，所以二者关注的共同点是国家治理方式，D项正确；题干强调的是国家治理方式，并未涉及到对个体道德规范要求、文化教育模式以及人才选拔途径的内容，排除ABC项。故选D项。</a:t>
            </a:r>
            <a:endParaRPr sz="2400">
              <a:solidFill>
                <a:srgbClr val="C538BB"/>
              </a:solidFill>
              <a:latin typeface="黑体" panose="02010609060101010101" pitchFamily="49" charset="-122"/>
              <a:ea typeface="黑体" panose="02010609060101010101" pitchFamily="49" charset="-122"/>
            </a:endParaRPr>
          </a:p>
        </p:txBody>
      </p:sp>
      <p:sp>
        <p:nvSpPr>
          <p:cNvPr id="11" name="CustomShape 4"/>
          <p:cNvSpPr/>
          <p:nvPr/>
        </p:nvSpPr>
        <p:spPr>
          <a:xfrm>
            <a:off x="8736757" y="4350661"/>
            <a:ext cx="1798920" cy="718920"/>
          </a:xfrm>
          <a:prstGeom prst="wedgeRoundRectCallout">
            <a:avLst>
              <a:gd name="adj1" fmla="val -157085"/>
              <a:gd name="adj2" fmla="val -92876"/>
              <a:gd name="adj3" fmla="val 16667"/>
            </a:avLst>
          </a:prstGeom>
          <a:solidFill>
            <a:srgbClr val="F26F8E"/>
          </a:solidFill>
          <a:ln w="0">
            <a:solidFill>
              <a:srgbClr val="C538BB"/>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zh-CN" sz="2200" b="1" strike="noStrike" spc="-1" smtClean="0">
                <a:solidFill>
                  <a:srgbClr val="000000"/>
                </a:solidFill>
                <a:latin typeface="微软雅黑" panose="020B0503020204020204" charset="-122"/>
                <a:ea typeface="微软雅黑" panose="020B0503020204020204" charset="-122"/>
              </a:rPr>
              <a:t>史料实证</a:t>
            </a:r>
            <a:endParaRPr lang="zh-CN" sz="2200" b="1" strike="noStrike" spc="-1" smtClean="0">
              <a:solidFill>
                <a:srgbClr val="000000"/>
              </a:solidFill>
              <a:latin typeface="微软雅黑" panose="020B0503020204020204" charset="-122"/>
              <a:ea typeface="微软雅黑" panose="020B0503020204020204" charset="-122"/>
            </a:endParaRPr>
          </a:p>
          <a:p>
            <a:pPr algn="ctr">
              <a:lnSpc>
                <a:spcPct val="100000"/>
              </a:lnSpc>
            </a:pPr>
            <a:r>
              <a:rPr lang="zh-CN" sz="2200" b="1" strike="noStrike" spc="-1" smtClean="0">
                <a:solidFill>
                  <a:srgbClr val="000000"/>
                </a:solidFill>
                <a:latin typeface="微软雅黑" panose="020B0503020204020204" charset="-122"/>
                <a:ea typeface="微软雅黑" panose="020B0503020204020204" charset="-122"/>
              </a:rPr>
              <a:t>家</a:t>
            </a:r>
            <a:r>
              <a:rPr lang="zh-CN" sz="2200" b="1" strike="noStrike" spc="-1">
                <a:solidFill>
                  <a:srgbClr val="000000"/>
                </a:solidFill>
                <a:latin typeface="微软雅黑" panose="020B0503020204020204" charset="-122"/>
                <a:ea typeface="微软雅黑" panose="020B0503020204020204" charset="-122"/>
              </a:rPr>
              <a:t>国情怀</a:t>
            </a:r>
            <a:endParaRPr lang="en-US" sz="2200" b="1" strike="noStrike" spc="-1">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p:bldP spid="10" grpId="0"/>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99711" y="138082"/>
            <a:ext cx="2561491" cy="598409"/>
            <a:chOff x="355954" y="154411"/>
            <a:chExt cx="2561491" cy="598409"/>
          </a:xfrm>
        </p:grpSpPr>
        <p:grpSp>
          <p:nvGrpSpPr>
            <p:cNvPr id="3" name="组合 2"/>
            <p:cNvGrpSpPr/>
            <p:nvPr/>
          </p:nvGrpSpPr>
          <p:grpSpPr>
            <a:xfrm>
              <a:off x="355954" y="167441"/>
              <a:ext cx="2561491" cy="585379"/>
              <a:chOff x="210812" y="283556"/>
              <a:chExt cx="2561491" cy="585379"/>
            </a:xfrm>
          </p:grpSpPr>
          <p:sp>
            <p:nvSpPr>
              <p:cNvPr id="5" name="文本框 4"/>
              <p:cNvSpPr txBox="1"/>
              <p:nvPr/>
            </p:nvSpPr>
            <p:spPr>
              <a:xfrm>
                <a:off x="963823" y="285370"/>
                <a:ext cx="1808480" cy="583565"/>
              </a:xfrm>
              <a:prstGeom prst="rect">
                <a:avLst/>
              </a:prstGeom>
              <a:noFill/>
            </p:spPr>
            <p:txBody>
              <a:bodyPr wrap="none" rtlCol="0">
                <a:spAutoFit/>
              </a:bodyPr>
              <a:lstStyle/>
              <a:p>
                <a:r>
                  <a:rPr lang="zh-CN" altLang="en-US" sz="3200">
                    <a:solidFill>
                      <a:schemeClr val="bg1"/>
                    </a:solidFill>
                    <a:latin typeface="+mn-ea"/>
                  </a:rPr>
                  <a:t>真题解读</a:t>
                </a:r>
                <a:endParaRPr lang="zh-CN" altLang="en-US" sz="3200">
                  <a:solidFill>
                    <a:schemeClr val="bg1"/>
                  </a:solidFill>
                  <a:latin typeface="+mn-ea"/>
                </a:endParaRPr>
              </a:p>
            </p:txBody>
          </p:sp>
          <p:sp>
            <p:nvSpPr>
              <p:cNvPr id="6" name="文本框 5"/>
              <p:cNvSpPr txBox="1"/>
              <p:nvPr/>
            </p:nvSpPr>
            <p:spPr>
              <a:xfrm>
                <a:off x="210812" y="283556"/>
                <a:ext cx="639919" cy="584775"/>
              </a:xfrm>
              <a:prstGeom prst="rect">
                <a:avLst/>
              </a:prstGeom>
              <a:noFill/>
            </p:spPr>
            <p:txBody>
              <a:bodyPr wrap="none" rtlCol="0">
                <a:spAutoFit/>
              </a:bodyPr>
              <a:lstStyle/>
              <a:p>
                <a:r>
                  <a:rPr lang="en-US" altLang="zh-CN" sz="3200">
                    <a:solidFill>
                      <a:schemeClr val="bg1"/>
                    </a:solidFill>
                  </a:rPr>
                  <a:t>03</a:t>
                </a:r>
                <a:endParaRPr lang="zh-CN" altLang="en-US" sz="3200">
                  <a:solidFill>
                    <a:schemeClr val="bg1"/>
                  </a:solidFill>
                </a:endParaRPr>
              </a:p>
            </p:txBody>
          </p:sp>
        </p:grpSp>
        <p:sp>
          <p:nvSpPr>
            <p:cNvPr id="4" name="椭圆 3"/>
            <p:cNvSpPr/>
            <p:nvPr/>
          </p:nvSpPr>
          <p:spPr>
            <a:xfrm>
              <a:off x="368576" y="154411"/>
              <a:ext cx="596512" cy="59650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sp>
        <p:nvSpPr>
          <p:cNvPr id="7" name="矩形 6"/>
          <p:cNvSpPr/>
          <p:nvPr/>
        </p:nvSpPr>
        <p:spPr>
          <a:xfrm>
            <a:off x="0" y="880140"/>
            <a:ext cx="12192000" cy="4492625"/>
          </a:xfrm>
          <a:prstGeom prst="rect">
            <a:avLst/>
          </a:prstGeom>
        </p:spPr>
        <p:txBody>
          <a:bodyPr wrap="square">
            <a:spAutoFit/>
          </a:bodyPr>
          <a:lstStyle/>
          <a:p>
            <a:pPr indent="266700" algn="just">
              <a:spcAft>
                <a:spcPct val="0"/>
              </a:spcAft>
            </a:pPr>
            <a:r>
              <a:rPr altLang="zh-CN" sz="2600" b="1" kern="100">
                <a:solidFill>
                  <a:schemeClr val="tx1"/>
                </a:solidFill>
                <a:latin typeface="楷体" panose="02010609060101010101" charset="-122"/>
                <a:ea typeface="楷体" panose="02010609060101010101" charset="-122"/>
                <a:cs typeface="Times New Roman" panose="02020603050405020304" pitchFamily="18" charset="0"/>
              </a:rPr>
              <a:t>3. 毛泽东评价秦朝，“百代皆行秦政制”；史学家钱穆评价秦朝，“中国之政，得秦皇而后行”。他们都肯定了秦朝（   ）</a:t>
            </a:r>
            <a:endParaRPr altLang="zh-CN" sz="26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r>
              <a:rPr altLang="zh-CN" sz="2600" b="1" kern="100">
                <a:solidFill>
                  <a:schemeClr val="tx1"/>
                </a:solidFill>
                <a:latin typeface="楷体" panose="02010609060101010101" charset="-122"/>
                <a:ea typeface="楷体" panose="02010609060101010101" charset="-122"/>
                <a:cs typeface="Times New Roman" panose="02020603050405020304" pitchFamily="18" charset="0"/>
              </a:rPr>
              <a:t>A. 中央集权制度的影响	B. 儒学独尊地位的形成</a:t>
            </a:r>
            <a:endParaRPr altLang="zh-CN" sz="26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r>
              <a:rPr altLang="zh-CN" sz="2600" b="1" kern="100">
                <a:solidFill>
                  <a:schemeClr val="tx1"/>
                </a:solidFill>
                <a:latin typeface="楷体" panose="02010609060101010101" charset="-122"/>
                <a:ea typeface="楷体" panose="02010609060101010101" charset="-122"/>
                <a:cs typeface="Times New Roman" panose="02020603050405020304" pitchFamily="18" charset="0"/>
              </a:rPr>
              <a:t>C. 政权统治的长治久安	D. 万里长城的坚不可摧 </a:t>
            </a:r>
            <a:endParaRPr altLang="zh-CN" sz="26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endParaRPr altLang="zh-CN" sz="26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endParaRPr altLang="zh-CN" sz="26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endParaRPr altLang="zh-CN" sz="26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r>
              <a:rPr altLang="zh-CN" sz="2600" b="1" kern="100">
                <a:solidFill>
                  <a:schemeClr val="tx1"/>
                </a:solidFill>
                <a:latin typeface="楷体" panose="02010609060101010101" charset="-122"/>
                <a:ea typeface="楷体" panose="02010609060101010101" charset="-122"/>
                <a:cs typeface="Times New Roman" panose="02020603050405020304" pitchFamily="18" charset="0"/>
              </a:rPr>
              <a:t>4. 考古工作者在陕西发现的汉文帝陵墓，陪葬物以陶器为主，金银器很少，这与汉文帝在其遗诏中提出修建自己的陵墓“皆以瓦器，不得以金银铜锡为饰”的要求相吻合。这印证了汉文帝提倡（   ）</a:t>
            </a:r>
            <a:endParaRPr altLang="zh-CN" sz="26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r>
              <a:rPr altLang="zh-CN" sz="2600" b="1" kern="100">
                <a:solidFill>
                  <a:schemeClr val="tx1"/>
                </a:solidFill>
                <a:latin typeface="楷体" panose="02010609060101010101" charset="-122"/>
                <a:ea typeface="楷体" panose="02010609060101010101" charset="-122"/>
                <a:cs typeface="Times New Roman" panose="02020603050405020304" pitchFamily="18" charset="0"/>
              </a:rPr>
              <a:t>A. 勤于政事	B. 戒奢从俭	C. 知人善任	D. 虚怀纳谏</a:t>
            </a:r>
            <a:endParaRPr altLang="zh-CN" sz="2600" b="1" kern="100">
              <a:solidFill>
                <a:schemeClr val="tx1"/>
              </a:solidFill>
              <a:latin typeface="楷体" panose="02010609060101010101" charset="-122"/>
              <a:ea typeface="楷体" panose="02010609060101010101" charset="-122"/>
              <a:cs typeface="Times New Roman" panose="02020603050405020304" pitchFamily="18" charset="0"/>
            </a:endParaRPr>
          </a:p>
        </p:txBody>
      </p:sp>
      <p:sp>
        <p:nvSpPr>
          <p:cNvPr id="8" name="矩形 7"/>
          <p:cNvSpPr/>
          <p:nvPr/>
        </p:nvSpPr>
        <p:spPr>
          <a:xfrm>
            <a:off x="0" y="2453377"/>
            <a:ext cx="12192000" cy="1198880"/>
          </a:xfrm>
          <a:prstGeom prst="rect">
            <a:avLst/>
          </a:prstGeom>
        </p:spPr>
        <p:txBody>
          <a:bodyPr wrap="square">
            <a:spAutoFit/>
          </a:bodyPr>
          <a:lstStyle/>
          <a:p>
            <a:r>
              <a:rPr sz="2400">
                <a:solidFill>
                  <a:srgbClr val="C538BB"/>
                </a:solidFill>
                <a:latin typeface="黑体" panose="02010609060101010101" pitchFamily="49" charset="-122"/>
                <a:ea typeface="黑体" panose="02010609060101010101" pitchFamily="49" charset="-122"/>
              </a:rPr>
              <a:t>【答案】A【解析】据题干“毛泽东评价秦朝，‘百代皆行秦政制’；史学家钱穆评价秦朝，‘中国之政，得秦皇而后行’。”可知，他们都肯定了秦朝实行的中央集权制度，加强了对全国的统治，A项正确</a:t>
            </a:r>
            <a:endParaRPr sz="2400">
              <a:solidFill>
                <a:srgbClr val="C538BB"/>
              </a:solidFill>
              <a:latin typeface="黑体" panose="02010609060101010101" pitchFamily="49" charset="-122"/>
              <a:ea typeface="黑体" panose="02010609060101010101" pitchFamily="49" charset="-122"/>
            </a:endParaRPr>
          </a:p>
        </p:txBody>
      </p:sp>
      <p:sp>
        <p:nvSpPr>
          <p:cNvPr id="9" name="CustomShape 4"/>
          <p:cNvSpPr/>
          <p:nvPr/>
        </p:nvSpPr>
        <p:spPr>
          <a:xfrm>
            <a:off x="9305717" y="1604921"/>
            <a:ext cx="1798920" cy="718920"/>
          </a:xfrm>
          <a:prstGeom prst="wedgeRoundRectCallout">
            <a:avLst>
              <a:gd name="adj1" fmla="val 45248"/>
              <a:gd name="adj2" fmla="val -91287"/>
              <a:gd name="adj3" fmla="val 16667"/>
            </a:avLst>
          </a:prstGeom>
          <a:solidFill>
            <a:srgbClr val="F26F8E"/>
          </a:solidFill>
          <a:ln w="0">
            <a:solidFill>
              <a:srgbClr val="C538BB"/>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zh-CN" altLang="en-US" sz="2200" b="1" strike="noStrike" spc="-1">
                <a:latin typeface="微软雅黑" panose="020B0503020204020204" charset="-122"/>
                <a:ea typeface="微软雅黑" panose="020B0503020204020204" charset="-122"/>
              </a:rPr>
              <a:t>唯物史观</a:t>
            </a:r>
            <a:endParaRPr lang="zh-CN" altLang="en-US" sz="2200" b="1" strike="noStrike" spc="-1">
              <a:latin typeface="微软雅黑" panose="020B0503020204020204" charset="-122"/>
              <a:ea typeface="微软雅黑" panose="020B0503020204020204" charset="-122"/>
            </a:endParaRPr>
          </a:p>
        </p:txBody>
      </p:sp>
      <p:sp>
        <p:nvSpPr>
          <p:cNvPr id="10" name="矩形 9"/>
          <p:cNvSpPr/>
          <p:nvPr/>
        </p:nvSpPr>
        <p:spPr>
          <a:xfrm>
            <a:off x="0" y="5307702"/>
            <a:ext cx="12192000" cy="1198880"/>
          </a:xfrm>
          <a:prstGeom prst="rect">
            <a:avLst/>
          </a:prstGeom>
        </p:spPr>
        <p:txBody>
          <a:bodyPr wrap="square">
            <a:spAutoFit/>
          </a:bodyPr>
          <a:lstStyle/>
          <a:p>
            <a:r>
              <a:rPr sz="2400">
                <a:solidFill>
                  <a:srgbClr val="C538BB"/>
                </a:solidFill>
                <a:latin typeface="黑体" panose="02010609060101010101" pitchFamily="49" charset="-122"/>
                <a:ea typeface="黑体" panose="02010609060101010101" pitchFamily="49" charset="-122"/>
              </a:rPr>
              <a:t>【答案】B【解析】根据材料“考古工作者在陕西发现的汉文帝陵墓，陪葬物以陶器为主，金银器很少”和所学可知，汉文帝提倡戒奢从俭，在位20多年，生活简朴，宫室、园林都没有增加，B项正确</a:t>
            </a:r>
            <a:r>
              <a:rPr lang="zh-CN" sz="2400">
                <a:solidFill>
                  <a:srgbClr val="C538BB"/>
                </a:solidFill>
                <a:latin typeface="黑体" panose="02010609060101010101" pitchFamily="49" charset="-122"/>
                <a:ea typeface="黑体" panose="02010609060101010101" pitchFamily="49" charset="-122"/>
              </a:rPr>
              <a:t>。</a:t>
            </a:r>
            <a:endParaRPr lang="zh-CN" sz="2400">
              <a:solidFill>
                <a:srgbClr val="C538BB"/>
              </a:solidFill>
              <a:latin typeface="黑体" panose="02010609060101010101" pitchFamily="49" charset="-122"/>
              <a:ea typeface="黑体" panose="02010609060101010101" pitchFamily="49" charset="-122"/>
            </a:endParaRPr>
          </a:p>
        </p:txBody>
      </p:sp>
      <p:sp>
        <p:nvSpPr>
          <p:cNvPr id="11" name="CustomShape 4"/>
          <p:cNvSpPr/>
          <p:nvPr/>
        </p:nvSpPr>
        <p:spPr>
          <a:xfrm>
            <a:off x="10312827" y="4503061"/>
            <a:ext cx="1798920" cy="718920"/>
          </a:xfrm>
          <a:prstGeom prst="wedgeRoundRectCallout">
            <a:avLst>
              <a:gd name="adj1" fmla="val -95488"/>
              <a:gd name="adj2" fmla="val -62757"/>
              <a:gd name="adj3" fmla="val 16667"/>
            </a:avLst>
          </a:prstGeom>
          <a:solidFill>
            <a:srgbClr val="F26F8E"/>
          </a:solidFill>
          <a:ln w="0">
            <a:solidFill>
              <a:srgbClr val="C538BB"/>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zh-CN" sz="2200" b="1" strike="noStrike" spc="-1" smtClean="0">
                <a:solidFill>
                  <a:srgbClr val="000000"/>
                </a:solidFill>
                <a:latin typeface="微软雅黑" panose="020B0503020204020204" charset="-122"/>
                <a:ea typeface="微软雅黑" panose="020B0503020204020204" charset="-122"/>
              </a:rPr>
              <a:t>史料实证</a:t>
            </a:r>
            <a:endParaRPr lang="zh-CN" sz="2200" b="1" strike="noStrike" spc="-1" smtClean="0">
              <a:solidFill>
                <a:srgbClr val="000000"/>
              </a:solidFill>
              <a:latin typeface="微软雅黑" panose="020B0503020204020204" charset="-122"/>
              <a:ea typeface="微软雅黑" panose="020B0503020204020204" charset="-122"/>
            </a:endParaRPr>
          </a:p>
          <a:p>
            <a:pPr algn="ctr">
              <a:lnSpc>
                <a:spcPct val="100000"/>
              </a:lnSpc>
            </a:pPr>
            <a:r>
              <a:rPr lang="zh-CN" sz="2200" b="1" strike="noStrike" spc="-1" smtClean="0">
                <a:solidFill>
                  <a:srgbClr val="000000"/>
                </a:solidFill>
                <a:latin typeface="微软雅黑" panose="020B0503020204020204" charset="-122"/>
                <a:ea typeface="微软雅黑" panose="020B0503020204020204" charset="-122"/>
              </a:rPr>
              <a:t>家</a:t>
            </a:r>
            <a:r>
              <a:rPr lang="zh-CN" sz="2200" b="1" strike="noStrike" spc="-1">
                <a:solidFill>
                  <a:srgbClr val="000000"/>
                </a:solidFill>
                <a:latin typeface="微软雅黑" panose="020B0503020204020204" charset="-122"/>
                <a:ea typeface="微软雅黑" panose="020B0503020204020204" charset="-122"/>
              </a:rPr>
              <a:t>国情怀</a:t>
            </a:r>
            <a:endParaRPr lang="en-US" sz="2200" b="1" strike="noStrike" spc="-1">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p:bldP spid="10" grpId="0"/>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99711" y="138082"/>
            <a:ext cx="2561491" cy="598409"/>
            <a:chOff x="355954" y="154411"/>
            <a:chExt cx="2561491" cy="598409"/>
          </a:xfrm>
        </p:grpSpPr>
        <p:grpSp>
          <p:nvGrpSpPr>
            <p:cNvPr id="3" name="组合 2"/>
            <p:cNvGrpSpPr/>
            <p:nvPr/>
          </p:nvGrpSpPr>
          <p:grpSpPr>
            <a:xfrm>
              <a:off x="355954" y="167441"/>
              <a:ext cx="2561491" cy="585379"/>
              <a:chOff x="210812" y="283556"/>
              <a:chExt cx="2561491" cy="585379"/>
            </a:xfrm>
          </p:grpSpPr>
          <p:sp>
            <p:nvSpPr>
              <p:cNvPr id="5" name="文本框 4"/>
              <p:cNvSpPr txBox="1"/>
              <p:nvPr/>
            </p:nvSpPr>
            <p:spPr>
              <a:xfrm>
                <a:off x="963823" y="285370"/>
                <a:ext cx="1808480" cy="583565"/>
              </a:xfrm>
              <a:prstGeom prst="rect">
                <a:avLst/>
              </a:prstGeom>
              <a:noFill/>
            </p:spPr>
            <p:txBody>
              <a:bodyPr wrap="none" rtlCol="0">
                <a:spAutoFit/>
              </a:bodyPr>
              <a:lstStyle/>
              <a:p>
                <a:r>
                  <a:rPr lang="zh-CN" altLang="en-US" sz="3200">
                    <a:solidFill>
                      <a:schemeClr val="bg1"/>
                    </a:solidFill>
                    <a:latin typeface="+mn-ea"/>
                  </a:rPr>
                  <a:t>真题解读</a:t>
                </a:r>
                <a:endParaRPr lang="zh-CN" altLang="en-US" sz="3200">
                  <a:solidFill>
                    <a:schemeClr val="bg1"/>
                  </a:solidFill>
                  <a:latin typeface="+mn-ea"/>
                </a:endParaRPr>
              </a:p>
            </p:txBody>
          </p:sp>
          <p:sp>
            <p:nvSpPr>
              <p:cNvPr id="6" name="文本框 5"/>
              <p:cNvSpPr txBox="1"/>
              <p:nvPr/>
            </p:nvSpPr>
            <p:spPr>
              <a:xfrm>
                <a:off x="210812" y="283556"/>
                <a:ext cx="639919" cy="584775"/>
              </a:xfrm>
              <a:prstGeom prst="rect">
                <a:avLst/>
              </a:prstGeom>
              <a:noFill/>
            </p:spPr>
            <p:txBody>
              <a:bodyPr wrap="none" rtlCol="0">
                <a:spAutoFit/>
              </a:bodyPr>
              <a:lstStyle/>
              <a:p>
                <a:r>
                  <a:rPr lang="en-US" altLang="zh-CN" sz="3200">
                    <a:solidFill>
                      <a:schemeClr val="bg1"/>
                    </a:solidFill>
                  </a:rPr>
                  <a:t>03</a:t>
                </a:r>
                <a:endParaRPr lang="zh-CN" altLang="en-US" sz="3200">
                  <a:solidFill>
                    <a:schemeClr val="bg1"/>
                  </a:solidFill>
                </a:endParaRPr>
              </a:p>
            </p:txBody>
          </p:sp>
        </p:grpSp>
        <p:sp>
          <p:nvSpPr>
            <p:cNvPr id="4" name="椭圆 3"/>
            <p:cNvSpPr/>
            <p:nvPr/>
          </p:nvSpPr>
          <p:spPr>
            <a:xfrm>
              <a:off x="368576" y="154411"/>
              <a:ext cx="596512" cy="59650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sp>
        <p:nvSpPr>
          <p:cNvPr id="7" name="矩形 6"/>
          <p:cNvSpPr/>
          <p:nvPr/>
        </p:nvSpPr>
        <p:spPr>
          <a:xfrm>
            <a:off x="0" y="880140"/>
            <a:ext cx="12192000" cy="4399915"/>
          </a:xfrm>
          <a:prstGeom prst="rect">
            <a:avLst/>
          </a:prstGeom>
        </p:spPr>
        <p:txBody>
          <a:bodyPr wrap="square">
            <a:spAutoFit/>
          </a:bodyPr>
          <a:lstStyle/>
          <a:p>
            <a:pPr indent="266700" algn="just">
              <a:spcAft>
                <a:spcPct val="0"/>
              </a:spcAft>
            </a:pPr>
            <a:r>
              <a:rPr altLang="zh-CN" sz="2600" b="1" kern="100">
                <a:solidFill>
                  <a:schemeClr val="tx1"/>
                </a:solidFill>
                <a:latin typeface="楷体" panose="02010609060101010101" charset="-122"/>
                <a:ea typeface="楷体" panose="02010609060101010101" charset="-122"/>
                <a:cs typeface="Times New Roman" panose="02020603050405020304" pitchFamily="18" charset="0"/>
              </a:rPr>
              <a:t>5. </a:t>
            </a:r>
            <a:r>
              <a:rPr altLang="zh-CN" sz="2400" b="1" kern="100">
                <a:solidFill>
                  <a:schemeClr val="tx1"/>
                </a:solidFill>
                <a:latin typeface="楷体" panose="02010609060101010101" charset="-122"/>
                <a:ea typeface="楷体" panose="02010609060101010101" charset="-122"/>
                <a:cs typeface="Times New Roman" panose="02020603050405020304" pitchFamily="18" charset="0"/>
              </a:rPr>
              <a:t>北魏时期，贾思勰编写的《齐民要术》不仅系统总结了公元6世纪以前中国北方的传统农学成就，还总结了内迁少数民族的医疗技术和畜牧业经验。这体现了当时（   ）</a:t>
            </a:r>
            <a:endParaRPr altLang="zh-CN"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r>
              <a:rPr altLang="zh-CN" sz="2400" b="1" kern="100">
                <a:solidFill>
                  <a:schemeClr val="tx1"/>
                </a:solidFill>
                <a:latin typeface="楷体" panose="02010609060101010101" charset="-122"/>
                <a:ea typeface="楷体" panose="02010609060101010101" charset="-122"/>
                <a:cs typeface="Times New Roman" panose="02020603050405020304" pitchFamily="18" charset="0"/>
              </a:rPr>
              <a:t>A. 南北文化的交流	B. 民族交融的趋势</a:t>
            </a:r>
            <a:endParaRPr altLang="zh-CN"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r>
              <a:rPr altLang="zh-CN" sz="2400" b="1" kern="100">
                <a:solidFill>
                  <a:schemeClr val="tx1"/>
                </a:solidFill>
                <a:latin typeface="楷体" panose="02010609060101010101" charset="-122"/>
                <a:ea typeface="楷体" panose="02010609060101010101" charset="-122"/>
                <a:cs typeface="Times New Roman" panose="02020603050405020304" pitchFamily="18" charset="0"/>
              </a:rPr>
              <a:t>C. 阶级矛盾的缓和	D. 传统科技的转型</a:t>
            </a:r>
            <a:endParaRPr altLang="zh-CN"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endParaRPr altLang="zh-CN" sz="26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endParaRPr altLang="zh-CN" sz="26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endParaRPr altLang="zh-CN" sz="26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r>
              <a:rPr altLang="zh-CN" sz="2600" b="1" kern="100">
                <a:solidFill>
                  <a:schemeClr val="tx1"/>
                </a:solidFill>
                <a:latin typeface="楷体" panose="02010609060101010101" charset="-122"/>
                <a:ea typeface="楷体" panose="02010609060101010101" charset="-122"/>
                <a:cs typeface="Times New Roman" panose="02020603050405020304" pitchFamily="18" charset="0"/>
              </a:rPr>
              <a:t>6. 唐代地理书《元和郡县图制》曾描述某水利工程，“公家运漕，私行商旅……隋氏作之虽劳，后代实受其利焉”。该工程的修建有利于（   ）</a:t>
            </a:r>
            <a:endParaRPr altLang="zh-CN" sz="26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r>
              <a:rPr altLang="zh-CN" sz="2600" b="1" kern="100">
                <a:solidFill>
                  <a:schemeClr val="tx1"/>
                </a:solidFill>
                <a:latin typeface="楷体" panose="02010609060101010101" charset="-122"/>
                <a:ea typeface="楷体" panose="02010609060101010101" charset="-122"/>
                <a:cs typeface="Times New Roman" panose="02020603050405020304" pitchFamily="18" charset="0"/>
              </a:rPr>
              <a:t>A. 珠江水患的治理	B. 巴蜀地区的开发</a:t>
            </a:r>
            <a:endParaRPr altLang="zh-CN" sz="26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r>
              <a:rPr altLang="zh-CN" sz="2600" b="1" kern="100">
                <a:solidFill>
                  <a:schemeClr val="tx1"/>
                </a:solidFill>
                <a:latin typeface="楷体" panose="02010609060101010101" charset="-122"/>
                <a:ea typeface="楷体" panose="02010609060101010101" charset="-122"/>
                <a:cs typeface="Times New Roman" panose="02020603050405020304" pitchFamily="18" charset="0"/>
              </a:rPr>
              <a:t>C. 郡县制度的推广	D. 国家统一的巩固 </a:t>
            </a:r>
            <a:endParaRPr altLang="zh-CN" sz="2600" b="1" kern="100">
              <a:solidFill>
                <a:schemeClr val="tx1"/>
              </a:solidFill>
              <a:latin typeface="楷体" panose="02010609060101010101" charset="-122"/>
              <a:ea typeface="楷体" panose="02010609060101010101" charset="-122"/>
              <a:cs typeface="Times New Roman" panose="02020603050405020304" pitchFamily="18" charset="0"/>
            </a:endParaRPr>
          </a:p>
        </p:txBody>
      </p:sp>
      <p:sp>
        <p:nvSpPr>
          <p:cNvPr id="8" name="矩形 7"/>
          <p:cNvSpPr/>
          <p:nvPr/>
        </p:nvSpPr>
        <p:spPr>
          <a:xfrm>
            <a:off x="0" y="2410197"/>
            <a:ext cx="12192000" cy="829945"/>
          </a:xfrm>
          <a:prstGeom prst="rect">
            <a:avLst/>
          </a:prstGeom>
        </p:spPr>
        <p:txBody>
          <a:bodyPr wrap="square">
            <a:spAutoFit/>
          </a:bodyPr>
          <a:lstStyle/>
          <a:p>
            <a:r>
              <a:rPr sz="2400">
                <a:solidFill>
                  <a:srgbClr val="C538BB"/>
                </a:solidFill>
                <a:latin typeface="黑体" panose="02010609060101010101" pitchFamily="49" charset="-122"/>
                <a:ea typeface="黑体" panose="02010609060101010101" pitchFamily="49" charset="-122"/>
              </a:rPr>
              <a:t>【答案】B【解析】根据材料可知，《齐民要术》不仅总结了北方传统农学成就，还总结了内迁少数民族的医疗技术和畜牧业经验，这体现了当时民族交融的趋势，B项正确</a:t>
            </a:r>
            <a:endParaRPr sz="2400">
              <a:solidFill>
                <a:srgbClr val="C538BB"/>
              </a:solidFill>
              <a:latin typeface="黑体" panose="02010609060101010101" pitchFamily="49" charset="-122"/>
              <a:ea typeface="黑体" panose="02010609060101010101" pitchFamily="49" charset="-122"/>
            </a:endParaRPr>
          </a:p>
        </p:txBody>
      </p:sp>
      <p:sp>
        <p:nvSpPr>
          <p:cNvPr id="9" name="CustomShape 4"/>
          <p:cNvSpPr/>
          <p:nvPr/>
        </p:nvSpPr>
        <p:spPr>
          <a:xfrm>
            <a:off x="8870742" y="1648101"/>
            <a:ext cx="1798920" cy="718920"/>
          </a:xfrm>
          <a:prstGeom prst="wedgeRoundRectCallout">
            <a:avLst>
              <a:gd name="adj1" fmla="val -194572"/>
              <a:gd name="adj2" fmla="val -24865"/>
              <a:gd name="adj3" fmla="val 16667"/>
            </a:avLst>
          </a:prstGeom>
          <a:solidFill>
            <a:srgbClr val="F26F8E"/>
          </a:solidFill>
          <a:ln w="0">
            <a:solidFill>
              <a:srgbClr val="C538BB"/>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zh-CN" sz="2200" b="1" strike="noStrike" spc="-1" smtClean="0">
                <a:solidFill>
                  <a:srgbClr val="000000"/>
                </a:solidFill>
                <a:latin typeface="微软雅黑" panose="020B0503020204020204" charset="-122"/>
                <a:ea typeface="微软雅黑" panose="020B0503020204020204" charset="-122"/>
              </a:rPr>
              <a:t>历史解释</a:t>
            </a:r>
            <a:endParaRPr lang="en-US" sz="2200" b="1" strike="noStrike" spc="-1">
              <a:latin typeface="微软雅黑" panose="020B0503020204020204" charset="-122"/>
              <a:ea typeface="微软雅黑" panose="020B0503020204020204" charset="-122"/>
            </a:endParaRPr>
          </a:p>
        </p:txBody>
      </p:sp>
      <p:sp>
        <p:nvSpPr>
          <p:cNvPr id="10" name="矩形 9"/>
          <p:cNvSpPr/>
          <p:nvPr/>
        </p:nvSpPr>
        <p:spPr>
          <a:xfrm>
            <a:off x="0" y="5178162"/>
            <a:ext cx="12192000" cy="1198880"/>
          </a:xfrm>
          <a:prstGeom prst="rect">
            <a:avLst/>
          </a:prstGeom>
        </p:spPr>
        <p:txBody>
          <a:bodyPr wrap="square">
            <a:spAutoFit/>
          </a:bodyPr>
          <a:lstStyle/>
          <a:p>
            <a:r>
              <a:rPr sz="2400">
                <a:solidFill>
                  <a:srgbClr val="C538BB"/>
                </a:solidFill>
                <a:latin typeface="黑体" panose="02010609060101010101" pitchFamily="49" charset="-122"/>
                <a:ea typeface="黑体" panose="02010609060101010101" pitchFamily="49" charset="-122"/>
              </a:rPr>
              <a:t>【答案】D【解析】根据材料“公家运漕，私行商旅……隋氏作之虽劳，后代实受其利焉”和所学可知，隋炀帝从605年起，陆续开凿了一条贯通南北的大运河。大运河的开通，加强了南北地区的政治、经济和文化交流，巩固隋王朝对全国的统治，D项正确</a:t>
            </a:r>
            <a:r>
              <a:rPr lang="zh-CN" sz="2400">
                <a:solidFill>
                  <a:srgbClr val="C538BB"/>
                </a:solidFill>
                <a:latin typeface="黑体" panose="02010609060101010101" pitchFamily="49" charset="-122"/>
                <a:ea typeface="黑体" panose="02010609060101010101" pitchFamily="49" charset="-122"/>
              </a:rPr>
              <a:t>。</a:t>
            </a:r>
            <a:endParaRPr lang="zh-CN" sz="2400">
              <a:solidFill>
                <a:srgbClr val="C538BB"/>
              </a:solidFill>
              <a:latin typeface="黑体" panose="02010609060101010101" pitchFamily="49" charset="-122"/>
              <a:ea typeface="黑体" panose="02010609060101010101" pitchFamily="49" charset="-122"/>
            </a:endParaRPr>
          </a:p>
        </p:txBody>
      </p:sp>
      <p:sp>
        <p:nvSpPr>
          <p:cNvPr id="11" name="CustomShape 4"/>
          <p:cNvSpPr/>
          <p:nvPr/>
        </p:nvSpPr>
        <p:spPr>
          <a:xfrm>
            <a:off x="8736757" y="4350661"/>
            <a:ext cx="1798920" cy="718920"/>
          </a:xfrm>
          <a:prstGeom prst="wedgeRoundRectCallout">
            <a:avLst>
              <a:gd name="adj1" fmla="val -215046"/>
              <a:gd name="adj2" fmla="val -62669"/>
              <a:gd name="adj3" fmla="val 16667"/>
            </a:avLst>
          </a:prstGeom>
          <a:solidFill>
            <a:srgbClr val="F26F8E"/>
          </a:solidFill>
          <a:ln w="0">
            <a:solidFill>
              <a:srgbClr val="C538BB"/>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zh-CN" sz="2200" b="1" strike="noStrike" spc="-1" smtClean="0">
                <a:solidFill>
                  <a:srgbClr val="000000"/>
                </a:solidFill>
                <a:latin typeface="微软雅黑" panose="020B0503020204020204" charset="-122"/>
                <a:ea typeface="微软雅黑" panose="020B0503020204020204" charset="-122"/>
              </a:rPr>
              <a:t>时空观念</a:t>
            </a:r>
            <a:endParaRPr lang="zh-CN" sz="2200" b="1" strike="noStrike" spc="-1" smtClean="0">
              <a:solidFill>
                <a:srgbClr val="000000"/>
              </a:solidFill>
              <a:latin typeface="微软雅黑" panose="020B0503020204020204" charset="-122"/>
              <a:ea typeface="微软雅黑" panose="020B0503020204020204" charset="-122"/>
            </a:endParaRPr>
          </a:p>
          <a:p>
            <a:pPr algn="ctr">
              <a:lnSpc>
                <a:spcPct val="100000"/>
              </a:lnSpc>
            </a:pPr>
            <a:r>
              <a:rPr lang="zh-CN" sz="2200" b="1" strike="noStrike" spc="-1" smtClean="0">
                <a:solidFill>
                  <a:srgbClr val="000000"/>
                </a:solidFill>
                <a:latin typeface="微软雅黑" panose="020B0503020204020204" charset="-122"/>
                <a:ea typeface="微软雅黑" panose="020B0503020204020204" charset="-122"/>
              </a:rPr>
              <a:t>史料实证</a:t>
            </a:r>
            <a:endParaRPr lang="en-US" sz="2200" b="1" strike="noStrike" spc="-1">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p:bldP spid="10" grpId="0"/>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005" name="图片 100005"/>
          <p:cNvPicPr>
            <a:picLocks noChangeAspect="1"/>
          </p:cNvPicPr>
          <p:nvPr/>
        </p:nvPicPr>
        <p:blipFill>
          <a:blip r:embed="rId1"/>
          <a:stretch>
            <a:fillRect/>
          </a:stretch>
        </p:blipFill>
        <p:spPr>
          <a:xfrm>
            <a:off x="5730240" y="4032885"/>
            <a:ext cx="5238750" cy="1663700"/>
          </a:xfrm>
          <a:prstGeom prst="rect">
            <a:avLst/>
          </a:prstGeom>
        </p:spPr>
      </p:pic>
      <p:grpSp>
        <p:nvGrpSpPr>
          <p:cNvPr id="2" name="组合 1"/>
          <p:cNvGrpSpPr/>
          <p:nvPr/>
        </p:nvGrpSpPr>
        <p:grpSpPr>
          <a:xfrm>
            <a:off x="299711" y="138082"/>
            <a:ext cx="2561491" cy="598409"/>
            <a:chOff x="355954" y="154411"/>
            <a:chExt cx="2561491" cy="598409"/>
          </a:xfrm>
        </p:grpSpPr>
        <p:grpSp>
          <p:nvGrpSpPr>
            <p:cNvPr id="3" name="组合 2"/>
            <p:cNvGrpSpPr/>
            <p:nvPr/>
          </p:nvGrpSpPr>
          <p:grpSpPr>
            <a:xfrm>
              <a:off x="355954" y="167441"/>
              <a:ext cx="2561491" cy="585379"/>
              <a:chOff x="210812" y="283556"/>
              <a:chExt cx="2561491" cy="585379"/>
            </a:xfrm>
          </p:grpSpPr>
          <p:sp>
            <p:nvSpPr>
              <p:cNvPr id="5" name="文本框 4"/>
              <p:cNvSpPr txBox="1"/>
              <p:nvPr/>
            </p:nvSpPr>
            <p:spPr>
              <a:xfrm>
                <a:off x="963823" y="285370"/>
                <a:ext cx="1808480" cy="583565"/>
              </a:xfrm>
              <a:prstGeom prst="rect">
                <a:avLst/>
              </a:prstGeom>
              <a:noFill/>
            </p:spPr>
            <p:txBody>
              <a:bodyPr wrap="none" rtlCol="0">
                <a:spAutoFit/>
              </a:bodyPr>
              <a:lstStyle/>
              <a:p>
                <a:r>
                  <a:rPr lang="zh-CN" altLang="en-US" sz="3200">
                    <a:solidFill>
                      <a:schemeClr val="bg1"/>
                    </a:solidFill>
                    <a:latin typeface="+mn-ea"/>
                  </a:rPr>
                  <a:t>真题解读</a:t>
                </a:r>
                <a:endParaRPr lang="zh-CN" altLang="en-US" sz="3200">
                  <a:solidFill>
                    <a:schemeClr val="bg1"/>
                  </a:solidFill>
                  <a:latin typeface="+mn-ea"/>
                </a:endParaRPr>
              </a:p>
            </p:txBody>
          </p:sp>
          <p:sp>
            <p:nvSpPr>
              <p:cNvPr id="6" name="文本框 5"/>
              <p:cNvSpPr txBox="1"/>
              <p:nvPr/>
            </p:nvSpPr>
            <p:spPr>
              <a:xfrm>
                <a:off x="210812" y="283556"/>
                <a:ext cx="639919" cy="584775"/>
              </a:xfrm>
              <a:prstGeom prst="rect">
                <a:avLst/>
              </a:prstGeom>
              <a:noFill/>
            </p:spPr>
            <p:txBody>
              <a:bodyPr wrap="none" rtlCol="0">
                <a:spAutoFit/>
              </a:bodyPr>
              <a:lstStyle/>
              <a:p>
                <a:r>
                  <a:rPr lang="en-US" altLang="zh-CN" sz="3200">
                    <a:solidFill>
                      <a:schemeClr val="bg1"/>
                    </a:solidFill>
                  </a:rPr>
                  <a:t>03</a:t>
                </a:r>
                <a:endParaRPr lang="zh-CN" altLang="en-US" sz="3200">
                  <a:solidFill>
                    <a:schemeClr val="bg1"/>
                  </a:solidFill>
                </a:endParaRPr>
              </a:p>
            </p:txBody>
          </p:sp>
        </p:grpSp>
        <p:sp>
          <p:nvSpPr>
            <p:cNvPr id="4" name="椭圆 3"/>
            <p:cNvSpPr/>
            <p:nvPr/>
          </p:nvSpPr>
          <p:spPr>
            <a:xfrm>
              <a:off x="368576" y="154411"/>
              <a:ext cx="596512" cy="59650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sp>
        <p:nvSpPr>
          <p:cNvPr id="7" name="矩形 6"/>
          <p:cNvSpPr/>
          <p:nvPr/>
        </p:nvSpPr>
        <p:spPr>
          <a:xfrm>
            <a:off x="0" y="880140"/>
            <a:ext cx="12192000" cy="4892675"/>
          </a:xfrm>
          <a:prstGeom prst="rect">
            <a:avLst/>
          </a:prstGeom>
        </p:spPr>
        <p:txBody>
          <a:bodyPr wrap="square">
            <a:spAutoFit/>
          </a:bodyPr>
          <a:lstStyle/>
          <a:p>
            <a:pPr indent="266700" algn="just">
              <a:spcAft>
                <a:spcPct val="0"/>
              </a:spcAft>
            </a:pPr>
            <a:r>
              <a:rPr lang="en-US" sz="2600" b="1" kern="100">
                <a:solidFill>
                  <a:schemeClr val="tx1"/>
                </a:solidFill>
                <a:latin typeface="楷体" panose="02010609060101010101" charset="-122"/>
                <a:ea typeface="楷体" panose="02010609060101010101" charset="-122"/>
                <a:cs typeface="Times New Roman" panose="02020603050405020304" pitchFamily="18" charset="0"/>
              </a:rPr>
              <a:t>7.</a:t>
            </a:r>
            <a:r>
              <a:rPr altLang="zh-CN" sz="2600" b="1" kern="100">
                <a:solidFill>
                  <a:schemeClr val="tx1"/>
                </a:solidFill>
                <a:latin typeface="楷体" panose="02010609060101010101" charset="-122"/>
                <a:ea typeface="楷体" panose="02010609060101010101" charset="-122"/>
                <a:cs typeface="Times New Roman" panose="02020603050405020304" pitchFamily="18" charset="0"/>
              </a:rPr>
              <a:t>下图是敦煌莫高窟的壁画（局部），展示了唐朝时期农民在田间劳作的景象。它可用于说明当时（  ）</a:t>
            </a:r>
            <a:endParaRPr altLang="zh-CN" sz="26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r>
              <a:rPr altLang="zh-CN" sz="2600" b="1" kern="100">
                <a:solidFill>
                  <a:schemeClr val="tx1"/>
                </a:solidFill>
                <a:latin typeface="楷体" panose="02010609060101010101" charset="-122"/>
                <a:ea typeface="楷体" panose="02010609060101010101" charset="-122"/>
                <a:cs typeface="Times New Roman" panose="02020603050405020304" pitchFamily="18" charset="0"/>
              </a:rPr>
              <a:t>A. 铁器牛耕的初现</a:t>
            </a:r>
            <a:endParaRPr altLang="zh-CN" sz="26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r>
              <a:rPr altLang="zh-CN" sz="2600" b="1" kern="100">
                <a:solidFill>
                  <a:schemeClr val="tx1"/>
                </a:solidFill>
                <a:latin typeface="楷体" panose="02010609060101010101" charset="-122"/>
                <a:ea typeface="楷体" panose="02010609060101010101" charset="-122"/>
                <a:cs typeface="Times New Roman" panose="02020603050405020304" pitchFamily="18" charset="0"/>
              </a:rPr>
              <a:t>B. 棉花种植的普及</a:t>
            </a:r>
            <a:endParaRPr altLang="zh-CN" sz="26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r>
              <a:rPr altLang="zh-CN" sz="2600" b="1" kern="100">
                <a:solidFill>
                  <a:schemeClr val="tx1"/>
                </a:solidFill>
                <a:latin typeface="楷体" panose="02010609060101010101" charset="-122"/>
                <a:ea typeface="楷体" panose="02010609060101010101" charset="-122"/>
                <a:cs typeface="Times New Roman" panose="02020603050405020304" pitchFamily="18" charset="0"/>
              </a:rPr>
              <a:t>C. 生产技术的改进</a:t>
            </a:r>
            <a:endParaRPr altLang="zh-CN" sz="26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r>
              <a:rPr altLang="zh-CN" sz="2600" b="1" kern="100">
                <a:solidFill>
                  <a:schemeClr val="tx1"/>
                </a:solidFill>
                <a:latin typeface="楷体" panose="02010609060101010101" charset="-122"/>
                <a:ea typeface="楷体" panose="02010609060101010101" charset="-122"/>
                <a:cs typeface="Times New Roman" panose="02020603050405020304" pitchFamily="18" charset="0"/>
              </a:rPr>
              <a:t>D. 玉米甘薯的推广</a:t>
            </a:r>
            <a:endParaRPr altLang="zh-CN" sz="26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endParaRPr altLang="zh-CN" sz="26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r>
              <a:rPr altLang="zh-CN" sz="2600" b="1" kern="100">
                <a:solidFill>
                  <a:schemeClr val="tx1"/>
                </a:solidFill>
                <a:latin typeface="楷体" panose="02010609060101010101" charset="-122"/>
                <a:ea typeface="楷体" panose="02010609060101010101" charset="-122"/>
                <a:cs typeface="Times New Roman" panose="02020603050405020304" pitchFamily="18" charset="0"/>
              </a:rPr>
              <a:t>8. 下图为汉、唐、宋经济分布变化示意图。据此可知，从汉代到宋代（   ）</a:t>
            </a:r>
            <a:endParaRPr altLang="zh-CN" sz="26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r>
              <a:rPr altLang="zh-CN" sz="2600" b="1" kern="100">
                <a:solidFill>
                  <a:schemeClr val="tx1"/>
                </a:solidFill>
                <a:latin typeface="楷体" panose="02010609060101010101" charset="-122"/>
                <a:ea typeface="楷体" panose="02010609060101010101" charset="-122"/>
                <a:cs typeface="Times New Roman" panose="02020603050405020304" pitchFamily="18" charset="0"/>
              </a:rPr>
              <a:t>A. 政治中心与经济重心始终重合</a:t>
            </a:r>
            <a:endParaRPr altLang="zh-CN" sz="26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r>
              <a:rPr altLang="zh-CN" sz="2600" b="1" kern="100">
                <a:solidFill>
                  <a:schemeClr val="tx1"/>
                </a:solidFill>
                <a:latin typeface="楷体" panose="02010609060101010101" charset="-122"/>
                <a:ea typeface="楷体" panose="02010609060101010101" charset="-122"/>
                <a:cs typeface="Times New Roman" panose="02020603050405020304" pitchFamily="18" charset="0"/>
              </a:rPr>
              <a:t>B. 中原王朝疆域持续扩大</a:t>
            </a:r>
            <a:endParaRPr altLang="zh-CN" sz="26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r>
              <a:rPr altLang="zh-CN" sz="2600" b="1" kern="100">
                <a:solidFill>
                  <a:schemeClr val="tx1"/>
                </a:solidFill>
                <a:latin typeface="楷体" panose="02010609060101010101" charset="-122"/>
                <a:ea typeface="楷体" panose="02010609060101010101" charset="-122"/>
                <a:cs typeface="Times New Roman" panose="02020603050405020304" pitchFamily="18" charset="0"/>
              </a:rPr>
              <a:t>C. 自然条件决定了经济发展状况</a:t>
            </a:r>
            <a:endParaRPr altLang="zh-CN" sz="26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r>
              <a:rPr altLang="zh-CN" sz="2600" b="1" kern="100">
                <a:solidFill>
                  <a:schemeClr val="tx1"/>
                </a:solidFill>
                <a:latin typeface="楷体" panose="02010609060101010101" charset="-122"/>
                <a:ea typeface="楷体" panose="02010609060101010101" charset="-122"/>
                <a:cs typeface="Times New Roman" panose="02020603050405020304" pitchFamily="18" charset="0"/>
              </a:rPr>
              <a:t>D. 经济重心逐步完成南移</a:t>
            </a:r>
            <a:endParaRPr altLang="zh-CN" sz="2600" b="1" kern="100">
              <a:solidFill>
                <a:schemeClr val="tx1"/>
              </a:solidFill>
              <a:latin typeface="楷体" panose="02010609060101010101" charset="-122"/>
              <a:ea typeface="楷体" panose="02010609060101010101" charset="-122"/>
              <a:cs typeface="Times New Roman" panose="02020603050405020304" pitchFamily="18" charset="0"/>
            </a:endParaRPr>
          </a:p>
        </p:txBody>
      </p:sp>
      <p:sp>
        <p:nvSpPr>
          <p:cNvPr id="8" name="矩形 7"/>
          <p:cNvSpPr/>
          <p:nvPr/>
        </p:nvSpPr>
        <p:spPr>
          <a:xfrm>
            <a:off x="5491480" y="1384935"/>
            <a:ext cx="6700520" cy="1861185"/>
          </a:xfrm>
          <a:prstGeom prst="rect">
            <a:avLst/>
          </a:prstGeom>
        </p:spPr>
        <p:txBody>
          <a:bodyPr wrap="square">
            <a:spAutoFit/>
          </a:bodyPr>
          <a:lstStyle/>
          <a:p>
            <a:r>
              <a:rPr sz="2300">
                <a:solidFill>
                  <a:srgbClr val="C538BB"/>
                </a:solidFill>
                <a:latin typeface="黑体" panose="02010609060101010101" pitchFamily="49" charset="-122"/>
                <a:ea typeface="黑体" panose="02010609060101010101" pitchFamily="49" charset="-122"/>
              </a:rPr>
              <a:t>【答案】C【解析】由图</a:t>
            </a:r>
            <a:r>
              <a:rPr lang="zh-CN" sz="2300">
                <a:solidFill>
                  <a:srgbClr val="C538BB"/>
                </a:solidFill>
                <a:latin typeface="黑体" panose="02010609060101010101" pitchFamily="49" charset="-122"/>
                <a:ea typeface="黑体" panose="02010609060101010101" pitchFamily="49" charset="-122"/>
              </a:rPr>
              <a:t>及</a:t>
            </a:r>
            <a:r>
              <a:rPr sz="2300">
                <a:solidFill>
                  <a:srgbClr val="C538BB"/>
                </a:solidFill>
                <a:latin typeface="黑体" panose="02010609060101010101" pitchFamily="49" charset="-122"/>
                <a:ea typeface="黑体" panose="02010609060101010101" pitchFamily="49" charset="-122"/>
              </a:rPr>
              <a:t>所学知识可知，唐朝前期，经济发展迅速，社会呈现繁荣景象，在农业方面，垦田面积逐渐扩大，农业生产技术不断改进，发明并推广了一些重要的生产工具，如曲辕犁和筒车，壁画中牛拉的犁，正是曲辕犁，C项正确</a:t>
            </a:r>
            <a:r>
              <a:rPr lang="zh-CN" sz="2300">
                <a:solidFill>
                  <a:srgbClr val="C538BB"/>
                </a:solidFill>
                <a:latin typeface="黑体" panose="02010609060101010101" pitchFamily="49" charset="-122"/>
                <a:ea typeface="黑体" panose="02010609060101010101" pitchFamily="49" charset="-122"/>
              </a:rPr>
              <a:t>。</a:t>
            </a:r>
            <a:endParaRPr lang="zh-CN" sz="2300">
              <a:solidFill>
                <a:srgbClr val="C538BB"/>
              </a:solidFill>
              <a:latin typeface="黑体" panose="02010609060101010101" pitchFamily="49" charset="-122"/>
              <a:ea typeface="黑体" panose="02010609060101010101" pitchFamily="49" charset="-122"/>
            </a:endParaRPr>
          </a:p>
        </p:txBody>
      </p:sp>
      <p:sp>
        <p:nvSpPr>
          <p:cNvPr id="9" name="CustomShape 4"/>
          <p:cNvSpPr/>
          <p:nvPr/>
        </p:nvSpPr>
        <p:spPr>
          <a:xfrm>
            <a:off x="7762667" y="138071"/>
            <a:ext cx="1798920" cy="718920"/>
          </a:xfrm>
          <a:prstGeom prst="wedgeRoundRectCallout">
            <a:avLst>
              <a:gd name="adj1" fmla="val -171593"/>
              <a:gd name="adj2" fmla="val 97467"/>
              <a:gd name="adj3" fmla="val 16667"/>
            </a:avLst>
          </a:prstGeom>
          <a:solidFill>
            <a:srgbClr val="F26F8E"/>
          </a:solidFill>
          <a:ln w="0">
            <a:solidFill>
              <a:srgbClr val="C538BB"/>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zh-CN" altLang="en-US" sz="2200" b="1" strike="noStrike" spc="-1">
                <a:latin typeface="微软雅黑" panose="020B0503020204020204" charset="-122"/>
                <a:ea typeface="微软雅黑" panose="020B0503020204020204" charset="-122"/>
              </a:rPr>
              <a:t>史料实证</a:t>
            </a:r>
            <a:endParaRPr lang="zh-CN" altLang="en-US" sz="2200" b="1" strike="noStrike" spc="-1">
              <a:latin typeface="微软雅黑" panose="020B0503020204020204" charset="-122"/>
              <a:ea typeface="微软雅黑" panose="020B0503020204020204" charset="-122"/>
            </a:endParaRPr>
          </a:p>
        </p:txBody>
      </p:sp>
      <p:sp>
        <p:nvSpPr>
          <p:cNvPr id="10" name="矩形 9"/>
          <p:cNvSpPr/>
          <p:nvPr/>
        </p:nvSpPr>
        <p:spPr>
          <a:xfrm>
            <a:off x="0" y="5599167"/>
            <a:ext cx="12192000" cy="1198880"/>
          </a:xfrm>
          <a:prstGeom prst="rect">
            <a:avLst/>
          </a:prstGeom>
        </p:spPr>
        <p:txBody>
          <a:bodyPr wrap="square">
            <a:spAutoFit/>
          </a:bodyPr>
          <a:lstStyle/>
          <a:p>
            <a:r>
              <a:rPr sz="2400">
                <a:solidFill>
                  <a:srgbClr val="C538BB"/>
                </a:solidFill>
                <a:latin typeface="黑体" panose="02010609060101010101" pitchFamily="49" charset="-122"/>
                <a:ea typeface="黑体" panose="02010609060101010101" pitchFamily="49" charset="-122"/>
              </a:rPr>
              <a:t>【答案】D【解析】由图中观察可知，从汉代至宋代，主要经济区由北往南转移，然后结合所学知识可知，唐朝开始，我国经济重心开始南移，到南宋时期完成，D项正确；从图中可以，唐后期开始，政治中心与经济重心不会重合，排除A项</a:t>
            </a:r>
            <a:r>
              <a:rPr lang="zh-CN" sz="2400">
                <a:solidFill>
                  <a:srgbClr val="C538BB"/>
                </a:solidFill>
                <a:latin typeface="黑体" panose="02010609060101010101" pitchFamily="49" charset="-122"/>
                <a:ea typeface="黑体" panose="02010609060101010101" pitchFamily="49" charset="-122"/>
              </a:rPr>
              <a:t>。</a:t>
            </a:r>
            <a:endParaRPr lang="zh-CN" sz="2400">
              <a:solidFill>
                <a:srgbClr val="C538BB"/>
              </a:solidFill>
              <a:latin typeface="黑体" panose="02010609060101010101" pitchFamily="49" charset="-122"/>
              <a:ea typeface="黑体" panose="02010609060101010101" pitchFamily="49" charset="-122"/>
            </a:endParaRPr>
          </a:p>
        </p:txBody>
      </p:sp>
      <p:pic>
        <p:nvPicPr>
          <p:cNvPr id="100003" name="图片 100003"/>
          <p:cNvPicPr>
            <a:picLocks noChangeAspect="1"/>
          </p:cNvPicPr>
          <p:nvPr/>
        </p:nvPicPr>
        <p:blipFill>
          <a:blip r:embed="rId2"/>
          <a:stretch>
            <a:fillRect/>
          </a:stretch>
        </p:blipFill>
        <p:spPr>
          <a:xfrm>
            <a:off x="3634740" y="1358265"/>
            <a:ext cx="1857375" cy="1845310"/>
          </a:xfrm>
          <a:prstGeom prst="rect">
            <a:avLst/>
          </a:prstGeom>
        </p:spPr>
      </p:pic>
      <p:sp>
        <p:nvSpPr>
          <p:cNvPr id="11" name="CustomShape 4"/>
          <p:cNvSpPr/>
          <p:nvPr/>
        </p:nvSpPr>
        <p:spPr>
          <a:xfrm>
            <a:off x="10306477" y="4464961"/>
            <a:ext cx="1798920" cy="718920"/>
          </a:xfrm>
          <a:prstGeom prst="wedgeRoundRectCallout">
            <a:avLst>
              <a:gd name="adj1" fmla="val -66437"/>
              <a:gd name="adj2" fmla="val -109482"/>
              <a:gd name="adj3" fmla="val 16667"/>
            </a:avLst>
          </a:prstGeom>
          <a:solidFill>
            <a:srgbClr val="F26F8E"/>
          </a:solidFill>
          <a:ln w="0">
            <a:solidFill>
              <a:srgbClr val="C538BB"/>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zh-CN" sz="2200" b="1" strike="noStrike" spc="-1" smtClean="0">
                <a:solidFill>
                  <a:srgbClr val="000000"/>
                </a:solidFill>
                <a:latin typeface="微软雅黑" panose="020B0503020204020204" charset="-122"/>
                <a:ea typeface="微软雅黑" panose="020B0503020204020204" charset="-122"/>
              </a:rPr>
              <a:t>时空观念</a:t>
            </a:r>
            <a:endParaRPr lang="en-US" sz="2200" b="1" strike="noStrike" spc="-1">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p:bldP spid="10" grpId="0"/>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99711" y="138082"/>
            <a:ext cx="2561491" cy="598409"/>
            <a:chOff x="355954" y="154411"/>
            <a:chExt cx="2561491" cy="598409"/>
          </a:xfrm>
        </p:grpSpPr>
        <p:grpSp>
          <p:nvGrpSpPr>
            <p:cNvPr id="3" name="组合 2"/>
            <p:cNvGrpSpPr/>
            <p:nvPr/>
          </p:nvGrpSpPr>
          <p:grpSpPr>
            <a:xfrm>
              <a:off x="355954" y="167441"/>
              <a:ext cx="2561491" cy="585379"/>
              <a:chOff x="210812" y="283556"/>
              <a:chExt cx="2561491" cy="585379"/>
            </a:xfrm>
          </p:grpSpPr>
          <p:sp>
            <p:nvSpPr>
              <p:cNvPr id="5" name="文本框 4"/>
              <p:cNvSpPr txBox="1"/>
              <p:nvPr/>
            </p:nvSpPr>
            <p:spPr>
              <a:xfrm>
                <a:off x="963823" y="285370"/>
                <a:ext cx="1808480" cy="583565"/>
              </a:xfrm>
              <a:prstGeom prst="rect">
                <a:avLst/>
              </a:prstGeom>
              <a:noFill/>
            </p:spPr>
            <p:txBody>
              <a:bodyPr wrap="none" rtlCol="0">
                <a:spAutoFit/>
              </a:bodyPr>
              <a:lstStyle/>
              <a:p>
                <a:r>
                  <a:rPr lang="zh-CN" altLang="en-US" sz="3200">
                    <a:solidFill>
                      <a:schemeClr val="bg1"/>
                    </a:solidFill>
                    <a:latin typeface="+mn-ea"/>
                  </a:rPr>
                  <a:t>真题解读</a:t>
                </a:r>
                <a:endParaRPr lang="zh-CN" altLang="en-US" sz="3200">
                  <a:solidFill>
                    <a:schemeClr val="bg1"/>
                  </a:solidFill>
                  <a:latin typeface="+mn-ea"/>
                </a:endParaRPr>
              </a:p>
            </p:txBody>
          </p:sp>
          <p:sp>
            <p:nvSpPr>
              <p:cNvPr id="6" name="文本框 5"/>
              <p:cNvSpPr txBox="1"/>
              <p:nvPr/>
            </p:nvSpPr>
            <p:spPr>
              <a:xfrm>
                <a:off x="210812" y="283556"/>
                <a:ext cx="639919" cy="584775"/>
              </a:xfrm>
              <a:prstGeom prst="rect">
                <a:avLst/>
              </a:prstGeom>
              <a:noFill/>
            </p:spPr>
            <p:txBody>
              <a:bodyPr wrap="none" rtlCol="0">
                <a:spAutoFit/>
              </a:bodyPr>
              <a:lstStyle/>
              <a:p>
                <a:r>
                  <a:rPr lang="en-US" altLang="zh-CN" sz="3200">
                    <a:solidFill>
                      <a:schemeClr val="bg1"/>
                    </a:solidFill>
                  </a:rPr>
                  <a:t>03</a:t>
                </a:r>
                <a:endParaRPr lang="zh-CN" altLang="en-US" sz="3200">
                  <a:solidFill>
                    <a:schemeClr val="bg1"/>
                  </a:solidFill>
                </a:endParaRPr>
              </a:p>
            </p:txBody>
          </p:sp>
        </p:grpSp>
        <p:sp>
          <p:nvSpPr>
            <p:cNvPr id="4" name="椭圆 3"/>
            <p:cNvSpPr/>
            <p:nvPr/>
          </p:nvSpPr>
          <p:spPr>
            <a:xfrm>
              <a:off x="368576" y="154411"/>
              <a:ext cx="596512" cy="59650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sp>
        <p:nvSpPr>
          <p:cNvPr id="7" name="矩形 6"/>
          <p:cNvSpPr/>
          <p:nvPr/>
        </p:nvSpPr>
        <p:spPr>
          <a:xfrm>
            <a:off x="0" y="880140"/>
            <a:ext cx="12192000" cy="4892675"/>
          </a:xfrm>
          <a:prstGeom prst="rect">
            <a:avLst/>
          </a:prstGeom>
        </p:spPr>
        <p:txBody>
          <a:bodyPr wrap="square">
            <a:spAutoFit/>
          </a:bodyPr>
          <a:lstStyle/>
          <a:p>
            <a:pPr indent="266700" algn="just">
              <a:spcAft>
                <a:spcPct val="0"/>
              </a:spcAft>
            </a:pPr>
            <a:r>
              <a:rPr altLang="zh-CN" sz="2600" b="1" kern="100">
                <a:solidFill>
                  <a:schemeClr val="tx1"/>
                </a:solidFill>
                <a:latin typeface="楷体" panose="02010609060101010101" charset="-122"/>
                <a:ea typeface="楷体" panose="02010609060101010101" charset="-122"/>
                <a:cs typeface="Times New Roman" panose="02020603050405020304" pitchFamily="18" charset="0"/>
              </a:rPr>
              <a:t>9. 元朝时，全国共设有驿站约1500处，与驿站相辅而行的是急递铺，用以传递朝廷和地方州郡的紧急文书。这些驿站和急递铺的设置说明元朝（   ）</a:t>
            </a:r>
            <a:endParaRPr altLang="zh-CN" sz="26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r>
              <a:rPr altLang="zh-CN" sz="2600" b="1" kern="100">
                <a:solidFill>
                  <a:schemeClr val="tx1"/>
                </a:solidFill>
                <a:latin typeface="楷体" panose="02010609060101010101" charset="-122"/>
                <a:ea typeface="楷体" panose="02010609060101010101" charset="-122"/>
                <a:cs typeface="Times New Roman" panose="02020603050405020304" pitchFamily="18" charset="0"/>
              </a:rPr>
              <a:t>A. 君主专制达到顶峰	B. 中央与地方联系加强</a:t>
            </a:r>
            <a:endParaRPr altLang="zh-CN" sz="26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r>
              <a:rPr altLang="zh-CN" sz="2600" b="1" kern="100">
                <a:solidFill>
                  <a:schemeClr val="tx1"/>
                </a:solidFill>
                <a:latin typeface="楷体" panose="02010609060101010101" charset="-122"/>
                <a:ea typeface="楷体" panose="02010609060101010101" charset="-122"/>
                <a:cs typeface="Times New Roman" panose="02020603050405020304" pitchFamily="18" charset="0"/>
              </a:rPr>
              <a:t>C. 边疆地区战事不断	D. 对外交流畅通无阻</a:t>
            </a:r>
            <a:endParaRPr altLang="zh-CN" sz="26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endParaRPr altLang="zh-CN" sz="26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endParaRPr altLang="zh-CN" sz="26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endParaRPr altLang="zh-CN" sz="26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r>
              <a:rPr altLang="zh-CN" sz="2600" b="1" kern="100">
                <a:solidFill>
                  <a:schemeClr val="tx1"/>
                </a:solidFill>
                <a:latin typeface="楷体" panose="02010609060101010101" charset="-122"/>
                <a:ea typeface="楷体" panose="02010609060101010101" charset="-122"/>
                <a:cs typeface="Times New Roman" panose="02020603050405020304" pitchFamily="18" charset="0"/>
              </a:rPr>
              <a:t>10. 清朝乾隆时期，著名画家徐扬创作了《盛世滋生图》，该图描绘了苏州的市井风情。据统计，图中共绘有人物12000有余，船近400只，桥50余座，店铺200余家，中式房屋2000余栋。该图反映了当时（   ）</a:t>
            </a:r>
            <a:endParaRPr altLang="zh-CN" sz="26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r>
              <a:rPr altLang="zh-CN" sz="2600" b="1" kern="100">
                <a:solidFill>
                  <a:schemeClr val="tx1"/>
                </a:solidFill>
                <a:latin typeface="楷体" panose="02010609060101010101" charset="-122"/>
                <a:ea typeface="楷体" panose="02010609060101010101" charset="-122"/>
                <a:cs typeface="Times New Roman" panose="02020603050405020304" pitchFamily="18" charset="0"/>
              </a:rPr>
              <a:t>A. 开放包容的对外政策	B. 尖锐的人地矛盾</a:t>
            </a:r>
            <a:endParaRPr altLang="zh-CN" sz="26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r>
              <a:rPr altLang="zh-CN" sz="2600" b="1" kern="100">
                <a:solidFill>
                  <a:schemeClr val="tx1"/>
                </a:solidFill>
                <a:latin typeface="楷体" panose="02010609060101010101" charset="-122"/>
                <a:ea typeface="楷体" panose="02010609060101010101" charset="-122"/>
                <a:cs typeface="Times New Roman" panose="02020603050405020304" pitchFamily="18" charset="0"/>
              </a:rPr>
              <a:t>C. 中西合璧的建筑风格	D. 繁华的城市风貌 </a:t>
            </a:r>
            <a:endParaRPr altLang="zh-CN" sz="2600" b="1" kern="100">
              <a:solidFill>
                <a:schemeClr val="tx1"/>
              </a:solidFill>
              <a:latin typeface="楷体" panose="02010609060101010101" charset="-122"/>
              <a:ea typeface="楷体" panose="02010609060101010101" charset="-122"/>
              <a:cs typeface="Times New Roman" panose="02020603050405020304" pitchFamily="18" charset="0"/>
            </a:endParaRPr>
          </a:p>
        </p:txBody>
      </p:sp>
      <p:sp>
        <p:nvSpPr>
          <p:cNvPr id="8" name="矩形 7"/>
          <p:cNvSpPr/>
          <p:nvPr/>
        </p:nvSpPr>
        <p:spPr>
          <a:xfrm>
            <a:off x="0" y="2453377"/>
            <a:ext cx="12192000" cy="1198880"/>
          </a:xfrm>
          <a:prstGeom prst="rect">
            <a:avLst/>
          </a:prstGeom>
        </p:spPr>
        <p:txBody>
          <a:bodyPr wrap="square">
            <a:spAutoFit/>
          </a:bodyPr>
          <a:lstStyle/>
          <a:p>
            <a:r>
              <a:rPr sz="2400">
                <a:solidFill>
                  <a:srgbClr val="C538BB"/>
                </a:solidFill>
                <a:latin typeface="黑体" panose="02010609060101010101" pitchFamily="49" charset="-122"/>
                <a:ea typeface="黑体" panose="02010609060101010101" pitchFamily="49" charset="-122"/>
              </a:rPr>
              <a:t>【答案】B【解析】据题干“元朝时，全国共设有驿站约1500处，与驿站相辅而行的是急递铺，用以传递朝廷和地方州郡的紧急文书。”和所学知识可知，元朝统治区域辽阔，为加强同各地的联系，修建了覆盖全国的陆路交通网，建立了四通八达的驿站，B项正确</a:t>
            </a:r>
            <a:r>
              <a:rPr lang="zh-CN" sz="2400">
                <a:solidFill>
                  <a:srgbClr val="C538BB"/>
                </a:solidFill>
                <a:latin typeface="黑体" panose="02010609060101010101" pitchFamily="49" charset="-122"/>
                <a:ea typeface="黑体" panose="02010609060101010101" pitchFamily="49" charset="-122"/>
              </a:rPr>
              <a:t>。</a:t>
            </a:r>
            <a:endParaRPr lang="zh-CN" sz="2400">
              <a:solidFill>
                <a:srgbClr val="C538BB"/>
              </a:solidFill>
              <a:latin typeface="黑体" panose="02010609060101010101" pitchFamily="49" charset="-122"/>
              <a:ea typeface="黑体" panose="02010609060101010101" pitchFamily="49" charset="-122"/>
            </a:endParaRPr>
          </a:p>
        </p:txBody>
      </p:sp>
      <p:sp>
        <p:nvSpPr>
          <p:cNvPr id="9" name="CustomShape 4"/>
          <p:cNvSpPr/>
          <p:nvPr/>
        </p:nvSpPr>
        <p:spPr>
          <a:xfrm>
            <a:off x="8120807" y="1735731"/>
            <a:ext cx="1798920" cy="718920"/>
          </a:xfrm>
          <a:prstGeom prst="wedgeRoundRectCallout">
            <a:avLst>
              <a:gd name="adj1" fmla="val -107596"/>
              <a:gd name="adj2" fmla="val -59666"/>
              <a:gd name="adj3" fmla="val 16667"/>
            </a:avLst>
          </a:prstGeom>
          <a:solidFill>
            <a:srgbClr val="F26F8E"/>
          </a:solidFill>
          <a:ln w="0">
            <a:solidFill>
              <a:srgbClr val="C538BB"/>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zh-CN" sz="2200" b="1" strike="noStrike" spc="-1" smtClean="0">
                <a:solidFill>
                  <a:srgbClr val="000000"/>
                </a:solidFill>
                <a:latin typeface="微软雅黑" panose="020B0503020204020204" charset="-122"/>
                <a:ea typeface="微软雅黑" panose="020B0503020204020204" charset="-122"/>
              </a:rPr>
              <a:t>时空观念</a:t>
            </a:r>
            <a:endParaRPr lang="zh-CN" sz="2200" b="1" strike="noStrike" spc="-1" smtClean="0">
              <a:solidFill>
                <a:srgbClr val="000000"/>
              </a:solidFill>
              <a:latin typeface="微软雅黑" panose="020B0503020204020204" charset="-122"/>
              <a:ea typeface="微软雅黑" panose="020B0503020204020204" charset="-122"/>
            </a:endParaRPr>
          </a:p>
          <a:p>
            <a:pPr algn="ctr">
              <a:lnSpc>
                <a:spcPct val="100000"/>
              </a:lnSpc>
            </a:pPr>
            <a:r>
              <a:rPr lang="zh-CN" altLang="en-US" sz="2200" b="1" strike="noStrike" spc="-1">
                <a:latin typeface="微软雅黑" panose="020B0503020204020204" charset="-122"/>
                <a:ea typeface="微软雅黑" panose="020B0503020204020204" charset="-122"/>
              </a:rPr>
              <a:t>历史解释</a:t>
            </a:r>
            <a:endParaRPr lang="zh-CN" altLang="en-US" sz="2200" b="1" strike="noStrike" spc="-1">
              <a:latin typeface="微软雅黑" panose="020B0503020204020204" charset="-122"/>
              <a:ea typeface="微软雅黑" panose="020B0503020204020204" charset="-122"/>
            </a:endParaRPr>
          </a:p>
        </p:txBody>
      </p:sp>
      <p:sp>
        <p:nvSpPr>
          <p:cNvPr id="10" name="矩形 9"/>
          <p:cNvSpPr/>
          <p:nvPr/>
        </p:nvSpPr>
        <p:spPr>
          <a:xfrm>
            <a:off x="0" y="5620757"/>
            <a:ext cx="12192000" cy="1198880"/>
          </a:xfrm>
          <a:prstGeom prst="rect">
            <a:avLst/>
          </a:prstGeom>
        </p:spPr>
        <p:txBody>
          <a:bodyPr wrap="square">
            <a:spAutoFit/>
          </a:bodyPr>
          <a:lstStyle/>
          <a:p>
            <a:r>
              <a:rPr sz="2400">
                <a:solidFill>
                  <a:srgbClr val="C538BB"/>
                </a:solidFill>
                <a:latin typeface="黑体" panose="02010609060101010101" pitchFamily="49" charset="-122"/>
                <a:ea typeface="黑体" panose="02010609060101010101" pitchFamily="49" charset="-122"/>
              </a:rPr>
              <a:t>【答案】D【解析】根据材料“据统计，图中共绘有人物12000有余，船近400只，桥50余座，店铺200余家，中式房屋2000余栋”和所学可知，《盛世滋生图》反映了当时苏州繁荣的城市面貌，D项正确</a:t>
            </a:r>
            <a:r>
              <a:rPr lang="zh-CN" sz="2400">
                <a:solidFill>
                  <a:srgbClr val="C538BB"/>
                </a:solidFill>
                <a:latin typeface="黑体" panose="02010609060101010101" pitchFamily="49" charset="-122"/>
                <a:ea typeface="黑体" panose="02010609060101010101" pitchFamily="49" charset="-122"/>
              </a:rPr>
              <a:t>。</a:t>
            </a:r>
            <a:endParaRPr lang="zh-CN" sz="2400">
              <a:solidFill>
                <a:srgbClr val="C538BB"/>
              </a:solidFill>
              <a:latin typeface="黑体" panose="02010609060101010101" pitchFamily="49" charset="-122"/>
              <a:ea typeface="黑体" panose="02010609060101010101" pitchFamily="49" charset="-122"/>
            </a:endParaRPr>
          </a:p>
        </p:txBody>
      </p:sp>
      <p:sp>
        <p:nvSpPr>
          <p:cNvPr id="11" name="CustomShape 4"/>
          <p:cNvSpPr/>
          <p:nvPr/>
        </p:nvSpPr>
        <p:spPr>
          <a:xfrm>
            <a:off x="9095532" y="4902476"/>
            <a:ext cx="1798920" cy="718920"/>
          </a:xfrm>
          <a:prstGeom prst="wedgeRoundRectCallout">
            <a:avLst>
              <a:gd name="adj1" fmla="val -127469"/>
              <a:gd name="adj2" fmla="val -111072"/>
              <a:gd name="adj3" fmla="val 16667"/>
            </a:avLst>
          </a:prstGeom>
          <a:solidFill>
            <a:srgbClr val="F26F8E"/>
          </a:solidFill>
          <a:ln w="0">
            <a:solidFill>
              <a:srgbClr val="C538BB"/>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zh-CN" sz="2200" b="1" strike="noStrike" spc="-1" smtClean="0">
                <a:solidFill>
                  <a:srgbClr val="000000"/>
                </a:solidFill>
                <a:latin typeface="微软雅黑" panose="020B0503020204020204" charset="-122"/>
                <a:ea typeface="微软雅黑" panose="020B0503020204020204" charset="-122"/>
              </a:rPr>
              <a:t>史料实证</a:t>
            </a:r>
            <a:endParaRPr lang="en-US" sz="2200" b="1" strike="noStrike" spc="-1">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p:bldP spid="10" grpId="0"/>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99711" y="138082"/>
            <a:ext cx="2561491" cy="598409"/>
            <a:chOff x="355954" y="154411"/>
            <a:chExt cx="2561491" cy="598409"/>
          </a:xfrm>
        </p:grpSpPr>
        <p:grpSp>
          <p:nvGrpSpPr>
            <p:cNvPr id="3" name="组合 2"/>
            <p:cNvGrpSpPr/>
            <p:nvPr/>
          </p:nvGrpSpPr>
          <p:grpSpPr>
            <a:xfrm>
              <a:off x="355954" y="167441"/>
              <a:ext cx="2561491" cy="585379"/>
              <a:chOff x="210812" y="283556"/>
              <a:chExt cx="2561491" cy="585379"/>
            </a:xfrm>
          </p:grpSpPr>
          <p:sp>
            <p:nvSpPr>
              <p:cNvPr id="5" name="文本框 4"/>
              <p:cNvSpPr txBox="1"/>
              <p:nvPr/>
            </p:nvSpPr>
            <p:spPr>
              <a:xfrm>
                <a:off x="963823" y="285370"/>
                <a:ext cx="1808480" cy="583565"/>
              </a:xfrm>
              <a:prstGeom prst="rect">
                <a:avLst/>
              </a:prstGeom>
              <a:noFill/>
            </p:spPr>
            <p:txBody>
              <a:bodyPr wrap="none" rtlCol="0">
                <a:spAutoFit/>
              </a:bodyPr>
              <a:lstStyle/>
              <a:p>
                <a:r>
                  <a:rPr lang="zh-CN" altLang="en-US" sz="3200">
                    <a:solidFill>
                      <a:schemeClr val="bg1"/>
                    </a:solidFill>
                    <a:latin typeface="+mn-ea"/>
                  </a:rPr>
                  <a:t>真题解读</a:t>
                </a:r>
                <a:endParaRPr lang="zh-CN" altLang="en-US" sz="3200">
                  <a:solidFill>
                    <a:schemeClr val="bg1"/>
                  </a:solidFill>
                  <a:latin typeface="+mn-ea"/>
                </a:endParaRPr>
              </a:p>
            </p:txBody>
          </p:sp>
          <p:sp>
            <p:nvSpPr>
              <p:cNvPr id="6" name="文本框 5"/>
              <p:cNvSpPr txBox="1"/>
              <p:nvPr/>
            </p:nvSpPr>
            <p:spPr>
              <a:xfrm>
                <a:off x="210812" y="283556"/>
                <a:ext cx="639919" cy="584775"/>
              </a:xfrm>
              <a:prstGeom prst="rect">
                <a:avLst/>
              </a:prstGeom>
              <a:noFill/>
            </p:spPr>
            <p:txBody>
              <a:bodyPr wrap="none" rtlCol="0">
                <a:spAutoFit/>
              </a:bodyPr>
              <a:lstStyle/>
              <a:p>
                <a:r>
                  <a:rPr lang="en-US" altLang="zh-CN" sz="3200">
                    <a:solidFill>
                      <a:schemeClr val="bg1"/>
                    </a:solidFill>
                  </a:rPr>
                  <a:t>03</a:t>
                </a:r>
                <a:endParaRPr lang="zh-CN" altLang="en-US" sz="3200">
                  <a:solidFill>
                    <a:schemeClr val="bg1"/>
                  </a:solidFill>
                </a:endParaRPr>
              </a:p>
            </p:txBody>
          </p:sp>
        </p:grpSp>
        <p:sp>
          <p:nvSpPr>
            <p:cNvPr id="4" name="椭圆 3"/>
            <p:cNvSpPr/>
            <p:nvPr/>
          </p:nvSpPr>
          <p:spPr>
            <a:xfrm>
              <a:off x="368576" y="154411"/>
              <a:ext cx="596512" cy="59650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sp>
        <p:nvSpPr>
          <p:cNvPr id="7" name="矩形 6"/>
          <p:cNvSpPr/>
          <p:nvPr/>
        </p:nvSpPr>
        <p:spPr>
          <a:xfrm>
            <a:off x="0" y="880140"/>
            <a:ext cx="12192000" cy="4492625"/>
          </a:xfrm>
          <a:prstGeom prst="rect">
            <a:avLst/>
          </a:prstGeom>
        </p:spPr>
        <p:txBody>
          <a:bodyPr wrap="square">
            <a:spAutoFit/>
          </a:bodyPr>
          <a:lstStyle/>
          <a:p>
            <a:pPr indent="266700" algn="just">
              <a:spcAft>
                <a:spcPct val="0"/>
              </a:spcAft>
            </a:pPr>
            <a:r>
              <a:rPr altLang="zh-CN" sz="2600" b="1" kern="100">
                <a:solidFill>
                  <a:schemeClr val="tx1"/>
                </a:solidFill>
                <a:latin typeface="楷体" panose="02010609060101010101" charset="-122"/>
                <a:ea typeface="楷体" panose="02010609060101010101" charset="-122"/>
                <a:cs typeface="Times New Roman" panose="02020603050405020304" pitchFamily="18" charset="0"/>
              </a:rPr>
              <a:t>11. 下图为近代中国某次著名运动的重要成果。这一运动（   ）                      </a:t>
            </a:r>
            <a:endParaRPr altLang="zh-CN" sz="26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r>
              <a:rPr altLang="zh-CN" sz="2600" b="1" kern="100">
                <a:solidFill>
                  <a:schemeClr val="tx1"/>
                </a:solidFill>
                <a:latin typeface="楷体" panose="02010609060101010101" charset="-122"/>
                <a:ea typeface="楷体" panose="02010609060101010101" charset="-122"/>
                <a:cs typeface="Times New Roman" panose="02020603050405020304" pitchFamily="18" charset="0"/>
              </a:rPr>
              <a:t>A. 提出了政治变革的主张</a:t>
            </a:r>
            <a:endParaRPr altLang="zh-CN" sz="26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r>
              <a:rPr altLang="zh-CN" sz="2600" b="1" kern="100">
                <a:solidFill>
                  <a:schemeClr val="tx1"/>
                </a:solidFill>
                <a:latin typeface="楷体" panose="02010609060101010101" charset="-122"/>
                <a:ea typeface="楷体" panose="02010609060101010101" charset="-122"/>
                <a:cs typeface="Times New Roman" panose="02020603050405020304" pitchFamily="18" charset="0"/>
              </a:rPr>
              <a:t>B. 缓和了当时阶级矛盾</a:t>
            </a:r>
            <a:endParaRPr altLang="zh-CN" sz="26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r>
              <a:rPr altLang="zh-CN" sz="2600" b="1" kern="100">
                <a:solidFill>
                  <a:schemeClr val="tx1"/>
                </a:solidFill>
                <a:latin typeface="楷体" panose="02010609060101010101" charset="-122"/>
                <a:ea typeface="楷体" panose="02010609060101010101" charset="-122"/>
                <a:cs typeface="Times New Roman" panose="02020603050405020304" pitchFamily="18" charset="0"/>
              </a:rPr>
              <a:t>C. 引进了西方的科学技术</a:t>
            </a:r>
            <a:endParaRPr altLang="zh-CN" sz="26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r>
              <a:rPr altLang="zh-CN" sz="2600" b="1" kern="100">
                <a:solidFill>
                  <a:schemeClr val="tx1"/>
                </a:solidFill>
                <a:latin typeface="楷体" panose="02010609060101010101" charset="-122"/>
                <a:ea typeface="楷体" panose="02010609060101010101" charset="-122"/>
                <a:cs typeface="Times New Roman" panose="02020603050405020304" pitchFamily="18" charset="0"/>
              </a:rPr>
              <a:t>D. 实现了富国强兵的目标</a:t>
            </a:r>
            <a:endParaRPr altLang="zh-CN" sz="26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endParaRPr altLang="zh-CN" sz="26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r>
              <a:rPr altLang="zh-CN" sz="2600" b="1" kern="100">
                <a:solidFill>
                  <a:schemeClr val="tx1"/>
                </a:solidFill>
                <a:latin typeface="楷体" panose="02010609060101010101" charset="-122"/>
                <a:ea typeface="楷体" panose="02010609060101010101" charset="-122"/>
                <a:cs typeface="Times New Roman" panose="02020603050405020304" pitchFamily="18" charset="0"/>
              </a:rPr>
              <a:t>12. 《新申报》是民国时期上海颇有影响力的报刊之一。民国八年五月五日，该报印发了一份“号外”，内有“北京学生界发表宣言书，联合各校一致行动”等内容。这一“号外”的发行（   ）</a:t>
            </a:r>
            <a:endParaRPr altLang="zh-CN" sz="26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r>
              <a:rPr altLang="zh-CN" sz="2600" b="1" kern="100">
                <a:solidFill>
                  <a:schemeClr val="tx1"/>
                </a:solidFill>
                <a:latin typeface="楷体" panose="02010609060101010101" charset="-122"/>
                <a:ea typeface="楷体" panose="02010609060101010101" charset="-122"/>
                <a:cs typeface="Times New Roman" panose="02020603050405020304" pitchFamily="18" charset="0"/>
              </a:rPr>
              <a:t>A. 推动了新文化运动的兴起	B. 反映了爱国运动声势浩大</a:t>
            </a:r>
            <a:endParaRPr altLang="zh-CN" sz="26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r>
              <a:rPr altLang="zh-CN" sz="2600" b="1" kern="100">
                <a:solidFill>
                  <a:schemeClr val="tx1"/>
                </a:solidFill>
                <a:latin typeface="楷体" panose="02010609060101010101" charset="-122"/>
                <a:ea typeface="楷体" panose="02010609060101010101" charset="-122"/>
                <a:cs typeface="Times New Roman" panose="02020603050405020304" pitchFamily="18" charset="0"/>
              </a:rPr>
              <a:t>C. 加剧了国民政府统治危机	D. 促进了国共合作深入发展 </a:t>
            </a:r>
            <a:endParaRPr altLang="zh-CN" sz="2600" b="1" kern="100">
              <a:solidFill>
                <a:schemeClr val="tx1"/>
              </a:solidFill>
              <a:latin typeface="楷体" panose="02010609060101010101" charset="-122"/>
              <a:ea typeface="楷体" panose="02010609060101010101" charset="-122"/>
              <a:cs typeface="Times New Roman" panose="02020603050405020304" pitchFamily="18" charset="0"/>
            </a:endParaRPr>
          </a:p>
        </p:txBody>
      </p:sp>
      <p:sp>
        <p:nvSpPr>
          <p:cNvPr id="8" name="矩形 7"/>
          <p:cNvSpPr/>
          <p:nvPr/>
        </p:nvSpPr>
        <p:spPr>
          <a:xfrm>
            <a:off x="5757545" y="1287780"/>
            <a:ext cx="6478905" cy="2122805"/>
          </a:xfrm>
          <a:prstGeom prst="rect">
            <a:avLst/>
          </a:prstGeom>
        </p:spPr>
        <p:txBody>
          <a:bodyPr wrap="square">
            <a:spAutoFit/>
          </a:bodyPr>
          <a:lstStyle/>
          <a:p>
            <a:r>
              <a:rPr sz="2200">
                <a:solidFill>
                  <a:srgbClr val="C538BB"/>
                </a:solidFill>
                <a:latin typeface="黑体" panose="02010609060101010101" pitchFamily="49" charset="-122"/>
                <a:ea typeface="黑体" panose="02010609060101010101" pitchFamily="49" charset="-122"/>
              </a:rPr>
              <a:t>【答案】C【解析】据题干“近代中国某次著名运动”</a:t>
            </a:r>
            <a:r>
              <a:rPr sz="2200">
                <a:solidFill>
                  <a:srgbClr val="C538BB"/>
                </a:solidFill>
                <a:latin typeface="黑体" panose="02010609060101010101" pitchFamily="49" charset="-122"/>
                <a:ea typeface="黑体" panose="02010609060101010101" pitchFamily="49" charset="-122"/>
                <a:sym typeface="+mn-ea"/>
              </a:rPr>
              <a:t>图片</a:t>
            </a:r>
            <a:r>
              <a:rPr lang="zh-CN" sz="2200">
                <a:solidFill>
                  <a:srgbClr val="C538BB"/>
                </a:solidFill>
                <a:latin typeface="黑体" panose="02010609060101010101" pitchFamily="49" charset="-122"/>
                <a:ea typeface="黑体" panose="02010609060101010101" pitchFamily="49" charset="-122"/>
                <a:sym typeface="+mn-ea"/>
              </a:rPr>
              <a:t>及</a:t>
            </a:r>
            <a:r>
              <a:rPr sz="2200">
                <a:solidFill>
                  <a:srgbClr val="C538BB"/>
                </a:solidFill>
                <a:latin typeface="黑体" panose="02010609060101010101" pitchFamily="49" charset="-122"/>
                <a:ea typeface="黑体" panose="02010609060101010101" pitchFamily="49" charset="-122"/>
              </a:rPr>
              <a:t>所学，从19世纪60年代到90年代中期，洋务派掀起了学习西方先进技术的洋务运动。从19世纪60年代起，洋务派以“自强”为口号，发展近代军事工业，先后创办了安庆内军械所、江南机器制造总局、福州船政局等一批近代军事工业，C项正确</a:t>
            </a:r>
            <a:r>
              <a:rPr lang="zh-CN" sz="2200">
                <a:solidFill>
                  <a:srgbClr val="C538BB"/>
                </a:solidFill>
                <a:latin typeface="黑体" panose="02010609060101010101" pitchFamily="49" charset="-122"/>
                <a:ea typeface="黑体" panose="02010609060101010101" pitchFamily="49" charset="-122"/>
              </a:rPr>
              <a:t>。</a:t>
            </a:r>
            <a:endParaRPr lang="zh-CN" sz="2200">
              <a:solidFill>
                <a:srgbClr val="C538BB"/>
              </a:solidFill>
              <a:latin typeface="黑体" panose="02010609060101010101" pitchFamily="49" charset="-122"/>
              <a:ea typeface="黑体" panose="02010609060101010101" pitchFamily="49" charset="-122"/>
            </a:endParaRPr>
          </a:p>
        </p:txBody>
      </p:sp>
      <p:sp>
        <p:nvSpPr>
          <p:cNvPr id="9" name="CustomShape 4"/>
          <p:cNvSpPr/>
          <p:nvPr/>
        </p:nvSpPr>
        <p:spPr>
          <a:xfrm>
            <a:off x="10148997" y="582571"/>
            <a:ext cx="1798920" cy="718920"/>
          </a:xfrm>
          <a:prstGeom prst="wedgeRoundRectCallout">
            <a:avLst>
              <a:gd name="adj1" fmla="val -73144"/>
              <a:gd name="adj2" fmla="val 59663"/>
              <a:gd name="adj3" fmla="val 16667"/>
            </a:avLst>
          </a:prstGeom>
          <a:solidFill>
            <a:srgbClr val="F26F8E"/>
          </a:solidFill>
          <a:ln w="0">
            <a:solidFill>
              <a:srgbClr val="C538BB"/>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zh-CN" sz="2200" b="1" strike="noStrike" spc="-1" smtClean="0">
                <a:solidFill>
                  <a:srgbClr val="000000"/>
                </a:solidFill>
                <a:latin typeface="微软雅黑" panose="020B0503020204020204" charset="-122"/>
                <a:ea typeface="微软雅黑" panose="020B0503020204020204" charset="-122"/>
              </a:rPr>
              <a:t>史料实证</a:t>
            </a:r>
            <a:endParaRPr lang="en-US" sz="2200" b="1" strike="noStrike" spc="-1">
              <a:latin typeface="微软雅黑" panose="020B0503020204020204" charset="-122"/>
              <a:ea typeface="微软雅黑" panose="020B0503020204020204" charset="-122"/>
            </a:endParaRPr>
          </a:p>
        </p:txBody>
      </p:sp>
      <p:sp>
        <p:nvSpPr>
          <p:cNvPr id="10" name="矩形 9"/>
          <p:cNvSpPr/>
          <p:nvPr/>
        </p:nvSpPr>
        <p:spPr>
          <a:xfrm>
            <a:off x="0" y="5242932"/>
            <a:ext cx="12192000" cy="1506855"/>
          </a:xfrm>
          <a:prstGeom prst="rect">
            <a:avLst/>
          </a:prstGeom>
        </p:spPr>
        <p:txBody>
          <a:bodyPr wrap="square">
            <a:spAutoFit/>
          </a:bodyPr>
          <a:lstStyle/>
          <a:p>
            <a:r>
              <a:rPr sz="2300">
                <a:solidFill>
                  <a:srgbClr val="C538BB"/>
                </a:solidFill>
                <a:latin typeface="黑体" panose="02010609060101010101" pitchFamily="49" charset="-122"/>
                <a:ea typeface="黑体" panose="02010609060101010101" pitchFamily="49" charset="-122"/>
              </a:rPr>
              <a:t>【答案】B</a:t>
            </a:r>
            <a:r>
              <a:rPr lang="en-US" sz="2300">
                <a:solidFill>
                  <a:srgbClr val="C538BB"/>
                </a:solidFill>
                <a:latin typeface="黑体" panose="02010609060101010101" pitchFamily="49" charset="-122"/>
                <a:ea typeface="黑体" panose="02010609060101010101" pitchFamily="49" charset="-122"/>
              </a:rPr>
              <a:t> </a:t>
            </a:r>
            <a:r>
              <a:rPr sz="2300">
                <a:solidFill>
                  <a:srgbClr val="C538BB"/>
                </a:solidFill>
                <a:latin typeface="黑体" panose="02010609060101010101" pitchFamily="49" charset="-122"/>
                <a:ea typeface="黑体" panose="02010609060101010101" pitchFamily="49" charset="-122"/>
              </a:rPr>
              <a:t>【解析】根据材料“民国八年五月五日，该报印发了一份‘号外’，内有‘北京学生界发表宣言书，联合各校一致行动’等内容”，结合所学可知，1919年5月4日，北京3000多名学生汇集在天门门前，发表宣言，揭露帝国主义列强的侵略行径，并举行示威游行，这就是五四爱国运动，题干中5月5日的“号外”，推动这场爱国运动的发展，B项正确</a:t>
            </a:r>
            <a:r>
              <a:rPr lang="zh-CN" sz="2300">
                <a:solidFill>
                  <a:srgbClr val="C538BB"/>
                </a:solidFill>
                <a:latin typeface="黑体" panose="02010609060101010101" pitchFamily="49" charset="-122"/>
                <a:ea typeface="黑体" panose="02010609060101010101" pitchFamily="49" charset="-122"/>
              </a:rPr>
              <a:t>。</a:t>
            </a:r>
            <a:endParaRPr lang="zh-CN" sz="2300">
              <a:solidFill>
                <a:srgbClr val="C538BB"/>
              </a:solidFill>
              <a:latin typeface="黑体" panose="02010609060101010101" pitchFamily="49" charset="-122"/>
              <a:ea typeface="黑体" panose="02010609060101010101" pitchFamily="49" charset="-122"/>
            </a:endParaRPr>
          </a:p>
        </p:txBody>
      </p:sp>
      <p:sp>
        <p:nvSpPr>
          <p:cNvPr id="11" name="CustomShape 4"/>
          <p:cNvSpPr/>
          <p:nvPr/>
        </p:nvSpPr>
        <p:spPr>
          <a:xfrm>
            <a:off x="10073432" y="4274461"/>
            <a:ext cx="1798920" cy="718920"/>
          </a:xfrm>
          <a:prstGeom prst="wedgeRoundRectCallout">
            <a:avLst>
              <a:gd name="adj1" fmla="val -82781"/>
              <a:gd name="adj2" fmla="val -83779"/>
              <a:gd name="adj3" fmla="val 16667"/>
            </a:avLst>
          </a:prstGeom>
          <a:solidFill>
            <a:srgbClr val="F26F8E"/>
          </a:solidFill>
          <a:ln w="0">
            <a:solidFill>
              <a:srgbClr val="C538BB"/>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zh-CN" sz="2200" b="1" strike="noStrike" spc="-1" smtClean="0">
                <a:solidFill>
                  <a:srgbClr val="000000"/>
                </a:solidFill>
                <a:latin typeface="微软雅黑" panose="020B0503020204020204" charset="-122"/>
                <a:ea typeface="微软雅黑" panose="020B0503020204020204" charset="-122"/>
              </a:rPr>
              <a:t>时空观念</a:t>
            </a:r>
            <a:endParaRPr lang="zh-CN" sz="2200" b="1" strike="noStrike" spc="-1" smtClean="0">
              <a:solidFill>
                <a:srgbClr val="000000"/>
              </a:solidFill>
              <a:latin typeface="微软雅黑" panose="020B0503020204020204" charset="-122"/>
              <a:ea typeface="微软雅黑" panose="020B0503020204020204" charset="-122"/>
            </a:endParaRPr>
          </a:p>
          <a:p>
            <a:pPr algn="ctr">
              <a:lnSpc>
                <a:spcPct val="100000"/>
              </a:lnSpc>
            </a:pPr>
            <a:r>
              <a:rPr lang="zh-CN" sz="2200" b="1" strike="noStrike" spc="-1" smtClean="0">
                <a:solidFill>
                  <a:srgbClr val="000000"/>
                </a:solidFill>
                <a:latin typeface="微软雅黑" panose="020B0503020204020204" charset="-122"/>
                <a:ea typeface="微软雅黑" panose="020B0503020204020204" charset="-122"/>
              </a:rPr>
              <a:t>家</a:t>
            </a:r>
            <a:r>
              <a:rPr lang="zh-CN" sz="2200" b="1" strike="noStrike" spc="-1">
                <a:solidFill>
                  <a:srgbClr val="000000"/>
                </a:solidFill>
                <a:latin typeface="微软雅黑" panose="020B0503020204020204" charset="-122"/>
                <a:ea typeface="微软雅黑" panose="020B0503020204020204" charset="-122"/>
              </a:rPr>
              <a:t>国情怀</a:t>
            </a:r>
            <a:endParaRPr lang="en-US" sz="2200" b="1" strike="noStrike" spc="-1">
              <a:latin typeface="微软雅黑" panose="020B0503020204020204" charset="-122"/>
              <a:ea typeface="微软雅黑" panose="020B0503020204020204" charset="-122"/>
            </a:endParaRPr>
          </a:p>
        </p:txBody>
      </p:sp>
      <p:pic>
        <p:nvPicPr>
          <p:cNvPr id="100007" name="图片 100007"/>
          <p:cNvPicPr>
            <a:picLocks noChangeAspect="1"/>
          </p:cNvPicPr>
          <p:nvPr/>
        </p:nvPicPr>
        <p:blipFill>
          <a:blip r:embed="rId1"/>
          <a:stretch>
            <a:fillRect/>
          </a:stretch>
        </p:blipFill>
        <p:spPr>
          <a:xfrm>
            <a:off x="4201795" y="1304925"/>
            <a:ext cx="1644650" cy="1185545"/>
          </a:xfrm>
          <a:prstGeom prst="rect">
            <a:avLst/>
          </a:prstGeom>
        </p:spPr>
      </p:pic>
      <p:pic>
        <p:nvPicPr>
          <p:cNvPr id="12" name="Picture 12"/>
          <p:cNvPicPr>
            <a:picLocks noChangeAspect="1"/>
          </p:cNvPicPr>
          <p:nvPr/>
        </p:nvPicPr>
        <p:blipFill>
          <a:blip r:embed="rId2"/>
          <a:stretch>
            <a:fillRect/>
          </a:stretch>
        </p:blipFill>
        <p:spPr>
          <a:xfrm flipH="1">
            <a:off x="10490200" y="10744200"/>
            <a:ext cx="0" cy="0"/>
          </a:xfrm>
          <a:prstGeom prst="rect">
            <a:avLst/>
          </a:prstGeom>
          <a:ln>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p:bldP spid="10" grpId="0"/>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99711" y="138082"/>
            <a:ext cx="2561491" cy="598409"/>
            <a:chOff x="355954" y="154411"/>
            <a:chExt cx="2561491" cy="598409"/>
          </a:xfrm>
        </p:grpSpPr>
        <p:grpSp>
          <p:nvGrpSpPr>
            <p:cNvPr id="3" name="组合 2"/>
            <p:cNvGrpSpPr/>
            <p:nvPr/>
          </p:nvGrpSpPr>
          <p:grpSpPr>
            <a:xfrm>
              <a:off x="355954" y="167441"/>
              <a:ext cx="2561491" cy="585379"/>
              <a:chOff x="210812" y="283556"/>
              <a:chExt cx="2561491" cy="585379"/>
            </a:xfrm>
          </p:grpSpPr>
          <p:sp>
            <p:nvSpPr>
              <p:cNvPr id="5" name="文本框 4"/>
              <p:cNvSpPr txBox="1"/>
              <p:nvPr/>
            </p:nvSpPr>
            <p:spPr>
              <a:xfrm>
                <a:off x="963823" y="285370"/>
                <a:ext cx="1808480" cy="583565"/>
              </a:xfrm>
              <a:prstGeom prst="rect">
                <a:avLst/>
              </a:prstGeom>
              <a:noFill/>
            </p:spPr>
            <p:txBody>
              <a:bodyPr wrap="none" rtlCol="0">
                <a:spAutoFit/>
              </a:bodyPr>
              <a:lstStyle/>
              <a:p>
                <a:r>
                  <a:rPr lang="zh-CN" altLang="en-US" sz="3200">
                    <a:solidFill>
                      <a:schemeClr val="bg1"/>
                    </a:solidFill>
                    <a:latin typeface="+mn-ea"/>
                  </a:rPr>
                  <a:t>真题解读</a:t>
                </a:r>
                <a:endParaRPr lang="zh-CN" altLang="en-US" sz="3200">
                  <a:solidFill>
                    <a:schemeClr val="bg1"/>
                  </a:solidFill>
                  <a:latin typeface="+mn-ea"/>
                </a:endParaRPr>
              </a:p>
            </p:txBody>
          </p:sp>
          <p:sp>
            <p:nvSpPr>
              <p:cNvPr id="6" name="文本框 5"/>
              <p:cNvSpPr txBox="1"/>
              <p:nvPr/>
            </p:nvSpPr>
            <p:spPr>
              <a:xfrm>
                <a:off x="210812" y="283556"/>
                <a:ext cx="639919" cy="584775"/>
              </a:xfrm>
              <a:prstGeom prst="rect">
                <a:avLst/>
              </a:prstGeom>
              <a:noFill/>
            </p:spPr>
            <p:txBody>
              <a:bodyPr wrap="none" rtlCol="0">
                <a:spAutoFit/>
              </a:bodyPr>
              <a:lstStyle/>
              <a:p>
                <a:r>
                  <a:rPr lang="en-US" altLang="zh-CN" sz="3200">
                    <a:solidFill>
                      <a:schemeClr val="bg1"/>
                    </a:solidFill>
                  </a:rPr>
                  <a:t>03</a:t>
                </a:r>
                <a:endParaRPr lang="zh-CN" altLang="en-US" sz="3200">
                  <a:solidFill>
                    <a:schemeClr val="bg1"/>
                  </a:solidFill>
                </a:endParaRPr>
              </a:p>
            </p:txBody>
          </p:sp>
        </p:grpSp>
        <p:sp>
          <p:nvSpPr>
            <p:cNvPr id="4" name="椭圆 3"/>
            <p:cNvSpPr/>
            <p:nvPr/>
          </p:nvSpPr>
          <p:spPr>
            <a:xfrm>
              <a:off x="368576" y="154411"/>
              <a:ext cx="596512" cy="59650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sp>
        <p:nvSpPr>
          <p:cNvPr id="7" name="矩形 6"/>
          <p:cNvSpPr/>
          <p:nvPr/>
        </p:nvSpPr>
        <p:spPr>
          <a:xfrm>
            <a:off x="0" y="782985"/>
            <a:ext cx="12192000" cy="5262245"/>
          </a:xfrm>
          <a:prstGeom prst="rect">
            <a:avLst/>
          </a:prstGeom>
        </p:spPr>
        <p:txBody>
          <a:bodyPr wrap="square">
            <a:spAutoFit/>
          </a:bodyPr>
          <a:lstStyle/>
          <a:p>
            <a:pPr indent="266700" algn="just">
              <a:spcAft>
                <a:spcPct val="0"/>
              </a:spcAft>
            </a:pPr>
            <a:r>
              <a:rPr altLang="zh-CN" sz="2400" b="1" kern="100">
                <a:solidFill>
                  <a:schemeClr val="tx1"/>
                </a:solidFill>
                <a:latin typeface="楷体" panose="02010609060101010101" charset="-122"/>
                <a:ea typeface="楷体" panose="02010609060101010101" charset="-122"/>
                <a:cs typeface="Times New Roman" panose="02020603050405020304" pitchFamily="18" charset="0"/>
              </a:rPr>
              <a:t>13. 20世纪20年代中后期，湖南、湖北等地召开妇女代表大会，妇女救护队和宣传队随军出征；国共两党兴办女子学校和训练班、讲习所，培养妇女干部。这一时期妇女运动的发展，主要得益于（   ）</a:t>
            </a:r>
            <a:endParaRPr altLang="zh-CN"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r>
              <a:rPr altLang="zh-CN" sz="2400" b="1" kern="100">
                <a:solidFill>
                  <a:schemeClr val="tx1"/>
                </a:solidFill>
                <a:latin typeface="楷体" panose="02010609060101010101" charset="-122"/>
                <a:ea typeface="楷体" panose="02010609060101010101" charset="-122"/>
                <a:cs typeface="Times New Roman" panose="02020603050405020304" pitchFamily="18" charset="0"/>
              </a:rPr>
              <a:t>A. 北洋军阀统治的覆灭	B. 抗日救亡运动的高涨</a:t>
            </a:r>
            <a:endParaRPr altLang="zh-CN"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r>
              <a:rPr altLang="zh-CN" sz="2400" b="1" kern="100">
                <a:solidFill>
                  <a:schemeClr val="tx1"/>
                </a:solidFill>
                <a:latin typeface="楷体" panose="02010609060101010101" charset="-122"/>
                <a:ea typeface="楷体" panose="02010609060101010101" charset="-122"/>
                <a:cs typeface="Times New Roman" panose="02020603050405020304" pitchFamily="18" charset="0"/>
              </a:rPr>
              <a:t>C. 民族资本主义的发展	D. 国民革命运动的推动</a:t>
            </a:r>
            <a:endParaRPr altLang="zh-CN"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endParaRPr altLang="zh-CN"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endParaRPr altLang="zh-CN"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endParaRPr altLang="zh-CN"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endParaRPr altLang="zh-CN"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r>
              <a:rPr altLang="zh-CN" sz="2400" b="1" kern="100">
                <a:solidFill>
                  <a:schemeClr val="tx1"/>
                </a:solidFill>
                <a:latin typeface="楷体" panose="02010609060101010101" charset="-122"/>
                <a:ea typeface="楷体" panose="02010609060101010101" charset="-122"/>
                <a:cs typeface="Times New Roman" panose="02020603050405020304" pitchFamily="18" charset="0"/>
              </a:rPr>
              <a:t>14. 1945年4月，中共六届七中全会通过的《关于若干历史问题的决议》指出，“毛泽东同志代表中国无产阶级和中国人民，将……马克思列宁主义的科学理论，创造地应用于中国”。能够印证这一结论的是（   ）</a:t>
            </a:r>
            <a:endParaRPr altLang="zh-CN"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r>
              <a:rPr altLang="zh-CN" sz="2400" b="1" kern="100">
                <a:solidFill>
                  <a:schemeClr val="tx1"/>
                </a:solidFill>
                <a:latin typeface="楷体" panose="02010609060101010101" charset="-122"/>
                <a:ea typeface="楷体" panose="02010609060101010101" charset="-122"/>
                <a:cs typeface="Times New Roman" panose="02020603050405020304" pitchFamily="18" charset="0"/>
              </a:rPr>
              <a:t>A. “工农武装割据”理论的形成	B. “真理标准问题大讨论”的开展</a:t>
            </a:r>
            <a:endParaRPr altLang="zh-CN"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r>
              <a:rPr altLang="zh-CN" sz="2400" b="1" kern="100">
                <a:solidFill>
                  <a:schemeClr val="tx1"/>
                </a:solidFill>
                <a:latin typeface="楷体" panose="02010609060101010101" charset="-122"/>
                <a:ea typeface="楷体" panose="02010609060101010101" charset="-122"/>
                <a:cs typeface="Times New Roman" panose="02020603050405020304" pitchFamily="18" charset="0"/>
              </a:rPr>
              <a:t>C. 社会主义初级阶段理论的确立	D. “发展才是硬道理”论断的提出 </a:t>
            </a:r>
            <a:endParaRPr altLang="zh-CN" sz="2400" b="1" kern="100">
              <a:solidFill>
                <a:schemeClr val="tx1"/>
              </a:solidFill>
              <a:latin typeface="楷体" panose="02010609060101010101" charset="-122"/>
              <a:ea typeface="楷体" panose="02010609060101010101" charset="-122"/>
              <a:cs typeface="Times New Roman" panose="02020603050405020304" pitchFamily="18" charset="0"/>
            </a:endParaRPr>
          </a:p>
        </p:txBody>
      </p:sp>
      <p:sp>
        <p:nvSpPr>
          <p:cNvPr id="8" name="矩形 7"/>
          <p:cNvSpPr/>
          <p:nvPr/>
        </p:nvSpPr>
        <p:spPr>
          <a:xfrm>
            <a:off x="0" y="2615302"/>
            <a:ext cx="12192000" cy="1445260"/>
          </a:xfrm>
          <a:prstGeom prst="rect">
            <a:avLst/>
          </a:prstGeom>
        </p:spPr>
        <p:txBody>
          <a:bodyPr wrap="square">
            <a:spAutoFit/>
          </a:bodyPr>
          <a:lstStyle/>
          <a:p>
            <a:r>
              <a:rPr sz="2200">
                <a:solidFill>
                  <a:srgbClr val="C538BB"/>
                </a:solidFill>
                <a:latin typeface="黑体" panose="02010609060101010101" pitchFamily="49" charset="-122"/>
                <a:ea typeface="黑体" panose="02010609060101010101" pitchFamily="49" charset="-122"/>
              </a:rPr>
              <a:t>【答案】D</a:t>
            </a:r>
            <a:r>
              <a:rPr lang="en-US" sz="2200">
                <a:solidFill>
                  <a:srgbClr val="C538BB"/>
                </a:solidFill>
                <a:latin typeface="黑体" panose="02010609060101010101" pitchFamily="49" charset="-122"/>
                <a:ea typeface="黑体" panose="02010609060101010101" pitchFamily="49" charset="-122"/>
              </a:rPr>
              <a:t> </a:t>
            </a:r>
            <a:r>
              <a:rPr sz="2200">
                <a:solidFill>
                  <a:srgbClr val="C538BB"/>
                </a:solidFill>
                <a:latin typeface="黑体" panose="02010609060101010101" pitchFamily="49" charset="-122"/>
                <a:ea typeface="黑体" panose="02010609060101010101" pitchFamily="49" charset="-122"/>
              </a:rPr>
              <a:t>【解析】根据材料“20世纪20年代中后期，湖南、湖北等地召开妇女代表大会，妇女救护队和宣传队随军出征”和所学可知，1926年，广州国民政府决定北伐，以推翻吴佩孚、孙传芳、张作霖等北洋军阀统治，统一全国。随着北伐的胜利进军，各地农民革命运动蓬勃发展，城市工会组织和工人运动也得到很大发展，D项正确</a:t>
            </a:r>
            <a:endParaRPr sz="2200">
              <a:solidFill>
                <a:srgbClr val="C538BB"/>
              </a:solidFill>
              <a:latin typeface="黑体" panose="02010609060101010101" pitchFamily="49" charset="-122"/>
              <a:ea typeface="黑体" panose="02010609060101010101" pitchFamily="49" charset="-122"/>
            </a:endParaRPr>
          </a:p>
        </p:txBody>
      </p:sp>
      <p:sp>
        <p:nvSpPr>
          <p:cNvPr id="9" name="CustomShape 4"/>
          <p:cNvSpPr/>
          <p:nvPr/>
        </p:nvSpPr>
        <p:spPr>
          <a:xfrm>
            <a:off x="10185192" y="1746526"/>
            <a:ext cx="1798920" cy="718920"/>
          </a:xfrm>
          <a:prstGeom prst="wedgeRoundRectCallout">
            <a:avLst>
              <a:gd name="adj1" fmla="val -114832"/>
              <a:gd name="adj2" fmla="val -130680"/>
              <a:gd name="adj3" fmla="val 16667"/>
            </a:avLst>
          </a:prstGeom>
          <a:solidFill>
            <a:srgbClr val="F26F8E"/>
          </a:solidFill>
          <a:ln w="0">
            <a:solidFill>
              <a:srgbClr val="C538BB"/>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zh-CN" sz="2200" b="1" strike="noStrike" spc="-1" smtClean="0">
                <a:solidFill>
                  <a:srgbClr val="000000"/>
                </a:solidFill>
                <a:latin typeface="微软雅黑" panose="020B0503020204020204" charset="-122"/>
                <a:ea typeface="微软雅黑" panose="020B0503020204020204" charset="-122"/>
              </a:rPr>
              <a:t>时空观念</a:t>
            </a:r>
            <a:endParaRPr lang="zh-CN" sz="2200" b="1" strike="noStrike" spc="-1" smtClean="0">
              <a:solidFill>
                <a:srgbClr val="000000"/>
              </a:solidFill>
              <a:latin typeface="微软雅黑" panose="020B0503020204020204" charset="-122"/>
              <a:ea typeface="微软雅黑" panose="020B0503020204020204" charset="-122"/>
            </a:endParaRPr>
          </a:p>
          <a:p>
            <a:pPr algn="ctr">
              <a:lnSpc>
                <a:spcPct val="100000"/>
              </a:lnSpc>
            </a:pPr>
            <a:r>
              <a:rPr lang="zh-CN" sz="2200" b="1" strike="noStrike" spc="-1" smtClean="0">
                <a:solidFill>
                  <a:srgbClr val="000000"/>
                </a:solidFill>
                <a:latin typeface="微软雅黑" panose="020B0503020204020204" charset="-122"/>
                <a:ea typeface="微软雅黑" panose="020B0503020204020204" charset="-122"/>
              </a:rPr>
              <a:t>家</a:t>
            </a:r>
            <a:r>
              <a:rPr lang="zh-CN" sz="2200" b="1" strike="noStrike" spc="-1">
                <a:solidFill>
                  <a:srgbClr val="000000"/>
                </a:solidFill>
                <a:latin typeface="微软雅黑" panose="020B0503020204020204" charset="-122"/>
                <a:ea typeface="微软雅黑" panose="020B0503020204020204" charset="-122"/>
              </a:rPr>
              <a:t>国情怀</a:t>
            </a:r>
            <a:endParaRPr lang="en-US" sz="2200" b="1" strike="noStrike" spc="-1">
              <a:latin typeface="微软雅黑" panose="020B0503020204020204" charset="-122"/>
              <a:ea typeface="微软雅黑" panose="020B0503020204020204" charset="-122"/>
            </a:endParaRPr>
          </a:p>
        </p:txBody>
      </p:sp>
      <p:sp>
        <p:nvSpPr>
          <p:cNvPr id="10" name="矩形 9"/>
          <p:cNvSpPr/>
          <p:nvPr/>
        </p:nvSpPr>
        <p:spPr>
          <a:xfrm>
            <a:off x="0" y="5858247"/>
            <a:ext cx="12192000" cy="1106805"/>
          </a:xfrm>
          <a:prstGeom prst="rect">
            <a:avLst/>
          </a:prstGeom>
        </p:spPr>
        <p:txBody>
          <a:bodyPr wrap="square">
            <a:spAutoFit/>
          </a:bodyPr>
          <a:lstStyle/>
          <a:p>
            <a:r>
              <a:rPr sz="2200">
                <a:solidFill>
                  <a:srgbClr val="C538BB"/>
                </a:solidFill>
                <a:latin typeface="黑体" panose="02010609060101010101" pitchFamily="49" charset="-122"/>
                <a:ea typeface="黑体" panose="02010609060101010101" pitchFamily="49" charset="-122"/>
              </a:rPr>
              <a:t>【答案】A【解析】根据材料“马克思列宁主义的科学理论，创造地应用于中国”和所学可知，1927年10月，井冈山革命根据地的创建，革命从城市转入农村，建立根据地的序幕。在井冈山开展土地革命和游击战争，创造“工农武装割据”局面，形成星星之火，可以燎原的形势，A项正确</a:t>
            </a:r>
            <a:r>
              <a:rPr lang="zh-CN" sz="2200">
                <a:solidFill>
                  <a:srgbClr val="C538BB"/>
                </a:solidFill>
                <a:latin typeface="黑体" panose="02010609060101010101" pitchFamily="49" charset="-122"/>
                <a:ea typeface="黑体" panose="02010609060101010101" pitchFamily="49" charset="-122"/>
              </a:rPr>
              <a:t>。</a:t>
            </a:r>
            <a:endParaRPr lang="zh-CN" sz="2200">
              <a:solidFill>
                <a:srgbClr val="C538BB"/>
              </a:solidFill>
              <a:latin typeface="黑体" panose="02010609060101010101" pitchFamily="49" charset="-122"/>
              <a:ea typeface="黑体" panose="02010609060101010101" pitchFamily="49" charset="-122"/>
            </a:endParaRPr>
          </a:p>
        </p:txBody>
      </p:sp>
      <p:sp>
        <p:nvSpPr>
          <p:cNvPr id="11" name="CustomShape 4"/>
          <p:cNvSpPr/>
          <p:nvPr/>
        </p:nvSpPr>
        <p:spPr>
          <a:xfrm>
            <a:off x="10392837" y="5056781"/>
            <a:ext cx="1798920" cy="718920"/>
          </a:xfrm>
          <a:prstGeom prst="wedgeRoundRectCallout">
            <a:avLst>
              <a:gd name="adj1" fmla="val -42293"/>
              <a:gd name="adj2" fmla="val -83779"/>
              <a:gd name="adj3" fmla="val 16667"/>
            </a:avLst>
          </a:prstGeom>
          <a:solidFill>
            <a:srgbClr val="F26F8E"/>
          </a:solidFill>
          <a:ln w="0">
            <a:solidFill>
              <a:srgbClr val="C538BB"/>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zh-CN" sz="2200" b="1" strike="noStrike" spc="-1" smtClean="0">
                <a:solidFill>
                  <a:srgbClr val="000000"/>
                </a:solidFill>
                <a:latin typeface="微软雅黑" panose="020B0503020204020204" charset="-122"/>
                <a:ea typeface="微软雅黑" panose="020B0503020204020204" charset="-122"/>
              </a:rPr>
              <a:t>唯物史观</a:t>
            </a:r>
            <a:endParaRPr lang="en-US" sz="2200" b="1" strike="noStrike" spc="-1">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p:bldP spid="10" grpId="0"/>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009" name="图片 100009"/>
          <p:cNvPicPr>
            <a:picLocks noChangeAspect="1"/>
          </p:cNvPicPr>
          <p:nvPr/>
        </p:nvPicPr>
        <p:blipFill>
          <a:blip r:embed="rId1"/>
          <a:stretch>
            <a:fillRect/>
          </a:stretch>
        </p:blipFill>
        <p:spPr>
          <a:xfrm>
            <a:off x="3467735" y="4163060"/>
            <a:ext cx="927735" cy="1674495"/>
          </a:xfrm>
          <a:prstGeom prst="rect">
            <a:avLst/>
          </a:prstGeom>
        </p:spPr>
      </p:pic>
      <p:grpSp>
        <p:nvGrpSpPr>
          <p:cNvPr id="2" name="组合 1"/>
          <p:cNvGrpSpPr/>
          <p:nvPr/>
        </p:nvGrpSpPr>
        <p:grpSpPr>
          <a:xfrm>
            <a:off x="299711" y="138082"/>
            <a:ext cx="2561491" cy="598409"/>
            <a:chOff x="355954" y="154411"/>
            <a:chExt cx="2561491" cy="598409"/>
          </a:xfrm>
        </p:grpSpPr>
        <p:grpSp>
          <p:nvGrpSpPr>
            <p:cNvPr id="3" name="组合 2"/>
            <p:cNvGrpSpPr/>
            <p:nvPr/>
          </p:nvGrpSpPr>
          <p:grpSpPr>
            <a:xfrm>
              <a:off x="355954" y="167441"/>
              <a:ext cx="2561491" cy="585379"/>
              <a:chOff x="210812" y="283556"/>
              <a:chExt cx="2561491" cy="585379"/>
            </a:xfrm>
          </p:grpSpPr>
          <p:sp>
            <p:nvSpPr>
              <p:cNvPr id="5" name="文本框 4"/>
              <p:cNvSpPr txBox="1"/>
              <p:nvPr/>
            </p:nvSpPr>
            <p:spPr>
              <a:xfrm>
                <a:off x="963823" y="285370"/>
                <a:ext cx="1808480" cy="583565"/>
              </a:xfrm>
              <a:prstGeom prst="rect">
                <a:avLst/>
              </a:prstGeom>
              <a:noFill/>
            </p:spPr>
            <p:txBody>
              <a:bodyPr wrap="none" rtlCol="0">
                <a:spAutoFit/>
              </a:bodyPr>
              <a:lstStyle/>
              <a:p>
                <a:r>
                  <a:rPr lang="zh-CN" altLang="en-US" sz="3200">
                    <a:solidFill>
                      <a:schemeClr val="bg1"/>
                    </a:solidFill>
                    <a:latin typeface="+mn-ea"/>
                  </a:rPr>
                  <a:t>真题解读</a:t>
                </a:r>
                <a:endParaRPr lang="zh-CN" altLang="en-US" sz="3200">
                  <a:solidFill>
                    <a:schemeClr val="bg1"/>
                  </a:solidFill>
                  <a:latin typeface="+mn-ea"/>
                </a:endParaRPr>
              </a:p>
            </p:txBody>
          </p:sp>
          <p:sp>
            <p:nvSpPr>
              <p:cNvPr id="6" name="文本框 5"/>
              <p:cNvSpPr txBox="1"/>
              <p:nvPr/>
            </p:nvSpPr>
            <p:spPr>
              <a:xfrm>
                <a:off x="210812" y="283556"/>
                <a:ext cx="639919" cy="584775"/>
              </a:xfrm>
              <a:prstGeom prst="rect">
                <a:avLst/>
              </a:prstGeom>
              <a:noFill/>
            </p:spPr>
            <p:txBody>
              <a:bodyPr wrap="none" rtlCol="0">
                <a:spAutoFit/>
              </a:bodyPr>
              <a:lstStyle/>
              <a:p>
                <a:r>
                  <a:rPr lang="en-US" altLang="zh-CN" sz="3200">
                    <a:solidFill>
                      <a:schemeClr val="bg1"/>
                    </a:solidFill>
                  </a:rPr>
                  <a:t>03</a:t>
                </a:r>
                <a:endParaRPr lang="zh-CN" altLang="en-US" sz="3200">
                  <a:solidFill>
                    <a:schemeClr val="bg1"/>
                  </a:solidFill>
                </a:endParaRPr>
              </a:p>
            </p:txBody>
          </p:sp>
        </p:grpSp>
        <p:sp>
          <p:nvSpPr>
            <p:cNvPr id="4" name="椭圆 3"/>
            <p:cNvSpPr/>
            <p:nvPr/>
          </p:nvSpPr>
          <p:spPr>
            <a:xfrm>
              <a:off x="368576" y="154411"/>
              <a:ext cx="596512" cy="59650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sp>
        <p:nvSpPr>
          <p:cNvPr id="7" name="矩形 6"/>
          <p:cNvSpPr/>
          <p:nvPr/>
        </p:nvSpPr>
        <p:spPr>
          <a:xfrm>
            <a:off x="0" y="880140"/>
            <a:ext cx="12192000" cy="4892675"/>
          </a:xfrm>
          <a:prstGeom prst="rect">
            <a:avLst/>
          </a:prstGeom>
        </p:spPr>
        <p:txBody>
          <a:bodyPr wrap="square">
            <a:spAutoFit/>
          </a:bodyPr>
          <a:lstStyle/>
          <a:p>
            <a:pPr indent="266700" algn="just">
              <a:spcAft>
                <a:spcPct val="0"/>
              </a:spcAft>
            </a:pPr>
            <a:r>
              <a:rPr altLang="zh-CN" sz="2400" b="1" kern="100">
                <a:solidFill>
                  <a:schemeClr val="tx1"/>
                </a:solidFill>
                <a:latin typeface="楷体" panose="02010609060101010101" charset="-122"/>
                <a:ea typeface="楷体" panose="02010609060101010101" charset="-122"/>
                <a:cs typeface="Times New Roman" panose="02020603050405020304" pitchFamily="18" charset="0"/>
              </a:rPr>
              <a:t>15. 北宋时，“交子”的出现使成都成为世界上最早使用纸币的城市；20世纪80年代初，成都市工业展销信托股份公司发行的“蜀都股票”，成为新中国第一张股票。二者都体现了成都（   ）</a:t>
            </a:r>
            <a:endParaRPr altLang="zh-CN"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r>
              <a:rPr altLang="zh-CN" sz="2400" b="1" kern="100">
                <a:solidFill>
                  <a:schemeClr val="tx1"/>
                </a:solidFill>
                <a:latin typeface="楷体" panose="02010609060101010101" charset="-122"/>
                <a:ea typeface="楷体" panose="02010609060101010101" charset="-122"/>
                <a:cs typeface="Times New Roman" panose="02020603050405020304" pitchFamily="18" charset="0"/>
              </a:rPr>
              <a:t>A. 蓬勃发展的对外交往	B. 始终领先的社会经济</a:t>
            </a:r>
            <a:endParaRPr altLang="zh-CN"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r>
              <a:rPr altLang="zh-CN" sz="2400" b="1" kern="100">
                <a:solidFill>
                  <a:schemeClr val="tx1"/>
                </a:solidFill>
                <a:latin typeface="楷体" panose="02010609060101010101" charset="-122"/>
                <a:ea typeface="楷体" panose="02010609060101010101" charset="-122"/>
                <a:cs typeface="Times New Roman" panose="02020603050405020304" pitchFamily="18" charset="0"/>
              </a:rPr>
              <a:t>C. 丰富多彩的文化生活	D. 敢为人先的城市精神</a:t>
            </a:r>
            <a:endParaRPr altLang="zh-CN"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endParaRPr altLang="zh-CN"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endParaRPr altLang="zh-CN"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endParaRPr altLang="zh-CN"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r>
              <a:rPr altLang="zh-CN" sz="2400" b="1" kern="100">
                <a:solidFill>
                  <a:schemeClr val="tx1"/>
                </a:solidFill>
                <a:latin typeface="楷体" panose="02010609060101010101" charset="-122"/>
                <a:ea typeface="楷体" panose="02010609060101010101" charset="-122"/>
                <a:cs typeface="Times New Roman" panose="02020603050405020304" pitchFamily="18" charset="0"/>
              </a:rPr>
              <a:t>16. 下图是绘有身着丝绸的妇女形象的古希腊陶壶。该图可用来研究古希腊时期（   ）</a:t>
            </a:r>
            <a:endParaRPr altLang="zh-CN"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r>
              <a:rPr altLang="zh-CN" sz="2400" b="1" kern="100">
                <a:solidFill>
                  <a:schemeClr val="tx1"/>
                </a:solidFill>
                <a:latin typeface="楷体" panose="02010609060101010101" charset="-122"/>
                <a:ea typeface="楷体" panose="02010609060101010101" charset="-122"/>
                <a:cs typeface="Times New Roman" panose="02020603050405020304" pitchFamily="18" charset="0"/>
              </a:rPr>
              <a:t>A. 雕刻艺术的高超</a:t>
            </a:r>
            <a:endParaRPr altLang="zh-CN"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r>
              <a:rPr altLang="zh-CN" sz="2400" b="1" kern="100">
                <a:solidFill>
                  <a:schemeClr val="tx1"/>
                </a:solidFill>
                <a:latin typeface="楷体" panose="02010609060101010101" charset="-122"/>
                <a:ea typeface="楷体" panose="02010609060101010101" charset="-122"/>
                <a:cs typeface="Times New Roman" panose="02020603050405020304" pitchFamily="18" charset="0"/>
              </a:rPr>
              <a:t>B. 东西方文明的交流</a:t>
            </a:r>
            <a:endParaRPr altLang="zh-CN"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r>
              <a:rPr altLang="zh-CN" sz="2400" b="1" kern="100">
                <a:solidFill>
                  <a:schemeClr val="tx1"/>
                </a:solidFill>
                <a:latin typeface="楷体" panose="02010609060101010101" charset="-122"/>
                <a:ea typeface="楷体" panose="02010609060101010101" charset="-122"/>
                <a:cs typeface="Times New Roman" panose="02020603050405020304" pitchFamily="18" charset="0"/>
              </a:rPr>
              <a:t>C. 理性主义的起源</a:t>
            </a:r>
            <a:endParaRPr altLang="zh-CN"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r>
              <a:rPr altLang="zh-CN" sz="2400" b="1" kern="100">
                <a:solidFill>
                  <a:schemeClr val="tx1"/>
                </a:solidFill>
                <a:latin typeface="楷体" panose="02010609060101010101" charset="-122"/>
                <a:ea typeface="楷体" panose="02010609060101010101" charset="-122"/>
                <a:cs typeface="Times New Roman" panose="02020603050405020304" pitchFamily="18" charset="0"/>
              </a:rPr>
              <a:t>D. 城邦政治的繁荣 </a:t>
            </a:r>
            <a:endParaRPr altLang="zh-CN" sz="2400" b="1" kern="100">
              <a:solidFill>
                <a:schemeClr val="tx1"/>
              </a:solidFill>
              <a:latin typeface="楷体" panose="02010609060101010101" charset="-122"/>
              <a:ea typeface="楷体" panose="02010609060101010101" charset="-122"/>
              <a:cs typeface="Times New Roman" panose="02020603050405020304" pitchFamily="18" charset="0"/>
            </a:endParaRPr>
          </a:p>
        </p:txBody>
      </p:sp>
      <p:sp>
        <p:nvSpPr>
          <p:cNvPr id="8" name="矩形 7"/>
          <p:cNvSpPr/>
          <p:nvPr/>
        </p:nvSpPr>
        <p:spPr>
          <a:xfrm>
            <a:off x="0" y="2734047"/>
            <a:ext cx="12192000" cy="1106805"/>
          </a:xfrm>
          <a:prstGeom prst="rect">
            <a:avLst/>
          </a:prstGeom>
        </p:spPr>
        <p:txBody>
          <a:bodyPr wrap="square">
            <a:spAutoFit/>
          </a:bodyPr>
          <a:lstStyle/>
          <a:p>
            <a:r>
              <a:rPr sz="2200">
                <a:solidFill>
                  <a:srgbClr val="C538BB"/>
                </a:solidFill>
                <a:latin typeface="黑体" panose="02010609060101010101" pitchFamily="49" charset="-122"/>
                <a:ea typeface="黑体" panose="02010609060101010101" pitchFamily="49" charset="-122"/>
              </a:rPr>
              <a:t>【答案】D【解析】根据材料“‘交子’的出现使成都成为世界上最早使用纸币的城市……‘蜀都股票’，成为新中国第一张股票”可知，成都使用世界上最早的纸币，发行新中国第一张股票，说明其具有敢为人先的城市精神，D项正确</a:t>
            </a:r>
            <a:r>
              <a:rPr lang="zh-CN" sz="2200">
                <a:solidFill>
                  <a:srgbClr val="C538BB"/>
                </a:solidFill>
                <a:latin typeface="黑体" panose="02010609060101010101" pitchFamily="49" charset="-122"/>
                <a:ea typeface="黑体" panose="02010609060101010101" pitchFamily="49" charset="-122"/>
              </a:rPr>
              <a:t>。</a:t>
            </a:r>
            <a:endParaRPr lang="zh-CN" sz="2200">
              <a:solidFill>
                <a:srgbClr val="C538BB"/>
              </a:solidFill>
              <a:latin typeface="黑体" panose="02010609060101010101" pitchFamily="49" charset="-122"/>
              <a:ea typeface="黑体" panose="02010609060101010101" pitchFamily="49" charset="-122"/>
            </a:endParaRPr>
          </a:p>
        </p:txBody>
      </p:sp>
      <p:sp>
        <p:nvSpPr>
          <p:cNvPr id="9" name="CustomShape 4"/>
          <p:cNvSpPr/>
          <p:nvPr/>
        </p:nvSpPr>
        <p:spPr>
          <a:xfrm>
            <a:off x="9098707" y="1810661"/>
            <a:ext cx="1798920" cy="718920"/>
          </a:xfrm>
          <a:prstGeom prst="wedgeRoundRectCallout">
            <a:avLst>
              <a:gd name="adj1" fmla="val -187301"/>
              <a:gd name="adj2" fmla="val -95968"/>
              <a:gd name="adj3" fmla="val 16667"/>
            </a:avLst>
          </a:prstGeom>
          <a:solidFill>
            <a:srgbClr val="F26F8E"/>
          </a:solidFill>
          <a:ln w="0">
            <a:solidFill>
              <a:srgbClr val="C538BB"/>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zh-CN" sz="2200" b="1" strike="noStrike" spc="-1" smtClean="0">
                <a:solidFill>
                  <a:srgbClr val="000000"/>
                </a:solidFill>
                <a:latin typeface="微软雅黑" panose="020B0503020204020204" charset="-122"/>
                <a:ea typeface="微软雅黑" panose="020B0503020204020204" charset="-122"/>
              </a:rPr>
              <a:t>史料实证</a:t>
            </a:r>
            <a:endParaRPr lang="zh-CN" sz="2200" b="1" strike="noStrike" spc="-1" smtClean="0">
              <a:solidFill>
                <a:srgbClr val="000000"/>
              </a:solidFill>
              <a:latin typeface="微软雅黑" panose="020B0503020204020204" charset="-122"/>
              <a:ea typeface="微软雅黑" panose="020B0503020204020204" charset="-122"/>
            </a:endParaRPr>
          </a:p>
          <a:p>
            <a:pPr algn="ctr">
              <a:lnSpc>
                <a:spcPct val="100000"/>
              </a:lnSpc>
            </a:pPr>
            <a:r>
              <a:rPr lang="zh-CN" sz="2200" b="1" strike="noStrike" spc="-1" smtClean="0">
                <a:solidFill>
                  <a:srgbClr val="000000"/>
                </a:solidFill>
                <a:latin typeface="微软雅黑" panose="020B0503020204020204" charset="-122"/>
                <a:ea typeface="微软雅黑" panose="020B0503020204020204" charset="-122"/>
              </a:rPr>
              <a:t>家</a:t>
            </a:r>
            <a:r>
              <a:rPr lang="zh-CN" sz="2200" b="1" strike="noStrike" spc="-1">
                <a:solidFill>
                  <a:srgbClr val="000000"/>
                </a:solidFill>
                <a:latin typeface="微软雅黑" panose="020B0503020204020204" charset="-122"/>
                <a:ea typeface="微软雅黑" panose="020B0503020204020204" charset="-122"/>
              </a:rPr>
              <a:t>国情怀</a:t>
            </a:r>
            <a:endParaRPr lang="en-US" sz="2200" b="1" strike="noStrike" spc="-1">
              <a:latin typeface="微软雅黑" panose="020B0503020204020204" charset="-122"/>
              <a:ea typeface="微软雅黑" panose="020B0503020204020204" charset="-122"/>
            </a:endParaRPr>
          </a:p>
        </p:txBody>
      </p:sp>
      <p:sp>
        <p:nvSpPr>
          <p:cNvPr id="10" name="矩形 9"/>
          <p:cNvSpPr/>
          <p:nvPr/>
        </p:nvSpPr>
        <p:spPr>
          <a:xfrm>
            <a:off x="0" y="5728707"/>
            <a:ext cx="12192000" cy="1106805"/>
          </a:xfrm>
          <a:prstGeom prst="rect">
            <a:avLst/>
          </a:prstGeom>
        </p:spPr>
        <p:txBody>
          <a:bodyPr wrap="square">
            <a:spAutoFit/>
          </a:bodyPr>
          <a:lstStyle/>
          <a:p>
            <a:r>
              <a:rPr sz="2200">
                <a:solidFill>
                  <a:srgbClr val="C538BB"/>
                </a:solidFill>
                <a:latin typeface="黑体" panose="02010609060101010101" pitchFamily="49" charset="-122"/>
                <a:ea typeface="黑体" panose="02010609060101010101" pitchFamily="49" charset="-122"/>
              </a:rPr>
              <a:t>【答案】B【解析】据古希腊陶壶上描绘的图案有身着丝绸的妇女形象，结合所学可知，丝绸属于中国的代表性手工业品，说明中欧之间的经济文化交流确实存在，体现了东西方文明的交流，B项正确</a:t>
            </a:r>
            <a:r>
              <a:rPr lang="zh-CN" sz="2200">
                <a:solidFill>
                  <a:srgbClr val="C538BB"/>
                </a:solidFill>
                <a:latin typeface="黑体" panose="02010609060101010101" pitchFamily="49" charset="-122"/>
                <a:ea typeface="黑体" panose="02010609060101010101" pitchFamily="49" charset="-122"/>
              </a:rPr>
              <a:t>。</a:t>
            </a:r>
            <a:endParaRPr lang="zh-CN" sz="2200">
              <a:solidFill>
                <a:srgbClr val="C538BB"/>
              </a:solidFill>
              <a:latin typeface="黑体" panose="02010609060101010101" pitchFamily="49" charset="-122"/>
              <a:ea typeface="黑体" panose="02010609060101010101" pitchFamily="49" charset="-122"/>
            </a:endParaRPr>
          </a:p>
        </p:txBody>
      </p:sp>
      <p:sp>
        <p:nvSpPr>
          <p:cNvPr id="11" name="CustomShape 4"/>
          <p:cNvSpPr/>
          <p:nvPr/>
        </p:nvSpPr>
        <p:spPr>
          <a:xfrm>
            <a:off x="8736757" y="4470676"/>
            <a:ext cx="1798920" cy="718920"/>
          </a:xfrm>
          <a:prstGeom prst="wedgeRoundRectCallout">
            <a:avLst>
              <a:gd name="adj1" fmla="val -157085"/>
              <a:gd name="adj2" fmla="val -92876"/>
              <a:gd name="adj3" fmla="val 16667"/>
            </a:avLst>
          </a:prstGeom>
          <a:solidFill>
            <a:srgbClr val="F26F8E"/>
          </a:solidFill>
          <a:ln w="0">
            <a:solidFill>
              <a:srgbClr val="C538BB"/>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zh-CN" altLang="en-US" sz="2200" b="1" strike="noStrike" spc="-1">
                <a:latin typeface="微软雅黑" panose="020B0503020204020204" charset="-122"/>
                <a:ea typeface="微软雅黑" panose="020B0503020204020204" charset="-122"/>
              </a:rPr>
              <a:t>史料实证</a:t>
            </a:r>
            <a:endParaRPr lang="zh-CN" altLang="en-US" sz="2200" b="1" strike="noStrike" spc="-1">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p:bldP spid="10" grpId="0"/>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99711" y="138082"/>
            <a:ext cx="2561491" cy="598409"/>
            <a:chOff x="355954" y="154411"/>
            <a:chExt cx="2561491" cy="598409"/>
          </a:xfrm>
        </p:grpSpPr>
        <p:grpSp>
          <p:nvGrpSpPr>
            <p:cNvPr id="3" name="组合 2"/>
            <p:cNvGrpSpPr/>
            <p:nvPr/>
          </p:nvGrpSpPr>
          <p:grpSpPr>
            <a:xfrm>
              <a:off x="355954" y="167441"/>
              <a:ext cx="2561491" cy="585379"/>
              <a:chOff x="210812" y="283556"/>
              <a:chExt cx="2561491" cy="585379"/>
            </a:xfrm>
          </p:grpSpPr>
          <p:sp>
            <p:nvSpPr>
              <p:cNvPr id="5" name="文本框 4"/>
              <p:cNvSpPr txBox="1"/>
              <p:nvPr/>
            </p:nvSpPr>
            <p:spPr>
              <a:xfrm>
                <a:off x="963823" y="285370"/>
                <a:ext cx="1808480" cy="583565"/>
              </a:xfrm>
              <a:prstGeom prst="rect">
                <a:avLst/>
              </a:prstGeom>
              <a:noFill/>
            </p:spPr>
            <p:txBody>
              <a:bodyPr wrap="none" rtlCol="0">
                <a:spAutoFit/>
              </a:bodyPr>
              <a:lstStyle/>
              <a:p>
                <a:r>
                  <a:rPr lang="zh-CN" altLang="en-US" sz="3200">
                    <a:solidFill>
                      <a:schemeClr val="bg1"/>
                    </a:solidFill>
                    <a:latin typeface="+mn-ea"/>
                  </a:rPr>
                  <a:t>真题解读</a:t>
                </a:r>
                <a:endParaRPr lang="zh-CN" altLang="en-US" sz="3200">
                  <a:solidFill>
                    <a:schemeClr val="bg1"/>
                  </a:solidFill>
                  <a:latin typeface="+mn-ea"/>
                </a:endParaRPr>
              </a:p>
            </p:txBody>
          </p:sp>
          <p:sp>
            <p:nvSpPr>
              <p:cNvPr id="6" name="文本框 5"/>
              <p:cNvSpPr txBox="1"/>
              <p:nvPr/>
            </p:nvSpPr>
            <p:spPr>
              <a:xfrm>
                <a:off x="210812" y="283556"/>
                <a:ext cx="639919" cy="584775"/>
              </a:xfrm>
              <a:prstGeom prst="rect">
                <a:avLst/>
              </a:prstGeom>
              <a:noFill/>
            </p:spPr>
            <p:txBody>
              <a:bodyPr wrap="none" rtlCol="0">
                <a:spAutoFit/>
              </a:bodyPr>
              <a:lstStyle/>
              <a:p>
                <a:r>
                  <a:rPr lang="en-US" altLang="zh-CN" sz="3200">
                    <a:solidFill>
                      <a:schemeClr val="bg1"/>
                    </a:solidFill>
                  </a:rPr>
                  <a:t>03</a:t>
                </a:r>
                <a:endParaRPr lang="zh-CN" altLang="en-US" sz="3200">
                  <a:solidFill>
                    <a:schemeClr val="bg1"/>
                  </a:solidFill>
                </a:endParaRPr>
              </a:p>
            </p:txBody>
          </p:sp>
        </p:grpSp>
        <p:sp>
          <p:nvSpPr>
            <p:cNvPr id="4" name="椭圆 3"/>
            <p:cNvSpPr/>
            <p:nvPr/>
          </p:nvSpPr>
          <p:spPr>
            <a:xfrm>
              <a:off x="368576" y="154411"/>
              <a:ext cx="596512" cy="59650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sp>
        <p:nvSpPr>
          <p:cNvPr id="7" name="矩形 6"/>
          <p:cNvSpPr/>
          <p:nvPr/>
        </p:nvSpPr>
        <p:spPr>
          <a:xfrm>
            <a:off x="0" y="880140"/>
            <a:ext cx="12192000" cy="4892675"/>
          </a:xfrm>
          <a:prstGeom prst="rect">
            <a:avLst/>
          </a:prstGeom>
        </p:spPr>
        <p:txBody>
          <a:bodyPr wrap="square">
            <a:spAutoFit/>
          </a:bodyPr>
          <a:lstStyle/>
          <a:p>
            <a:pPr indent="266700" algn="just">
              <a:spcAft>
                <a:spcPct val="0"/>
              </a:spcAft>
            </a:pPr>
            <a:r>
              <a:rPr altLang="zh-CN" sz="2400" b="1" kern="100">
                <a:solidFill>
                  <a:schemeClr val="tx1"/>
                </a:solidFill>
                <a:latin typeface="楷体" panose="02010609060101010101" charset="-122"/>
                <a:ea typeface="楷体" panose="02010609060101010101" charset="-122"/>
                <a:cs typeface="Times New Roman" panose="02020603050405020304" pitchFamily="18" charset="0"/>
              </a:rPr>
              <a:t>17. 下列有关中古时期欧洲、亚洲历史的叙述，正确的是（   ）</a:t>
            </a:r>
            <a:endParaRPr altLang="zh-CN"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r>
              <a:rPr altLang="zh-CN" sz="2400" b="1" kern="100">
                <a:solidFill>
                  <a:schemeClr val="tx1"/>
                </a:solidFill>
                <a:latin typeface="楷体" panose="02010609060101010101" charset="-122"/>
                <a:ea typeface="楷体" panose="02010609060101010101" charset="-122"/>
                <a:cs typeface="Times New Roman" panose="02020603050405020304" pitchFamily="18" charset="0"/>
              </a:rPr>
              <a:t>A. 6世纪，查士丁尼组织编撰《罗马民法大全》，奠定了欧洲民法的基础</a:t>
            </a:r>
            <a:endParaRPr altLang="zh-CN"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r>
              <a:rPr altLang="zh-CN" sz="2400" b="1" kern="100">
                <a:solidFill>
                  <a:schemeClr val="tx1"/>
                </a:solidFill>
                <a:latin typeface="楷体" panose="02010609060101010101" charset="-122"/>
                <a:ea typeface="楷体" panose="02010609060101010101" charset="-122"/>
                <a:cs typeface="Times New Roman" panose="02020603050405020304" pitchFamily="18" charset="0"/>
              </a:rPr>
              <a:t>B. 8世纪，法兰克王国实行封君封臣制度，促进了自治城市的兴起</a:t>
            </a:r>
            <a:endParaRPr altLang="zh-CN"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r>
              <a:rPr altLang="zh-CN" sz="2400" b="1" kern="100">
                <a:solidFill>
                  <a:schemeClr val="tx1"/>
                </a:solidFill>
                <a:latin typeface="楷体" panose="02010609060101010101" charset="-122"/>
                <a:ea typeface="楷体" panose="02010609060101010101" charset="-122"/>
                <a:cs typeface="Times New Roman" panose="02020603050405020304" pitchFamily="18" charset="0"/>
              </a:rPr>
              <a:t>C. 9世纪，阿拉伯人首创了从0到9的计数法，形成了“阿拉伯数字”</a:t>
            </a:r>
            <a:endParaRPr altLang="zh-CN"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r>
              <a:rPr altLang="zh-CN" sz="2400" b="1" kern="100">
                <a:solidFill>
                  <a:schemeClr val="tx1"/>
                </a:solidFill>
                <a:latin typeface="楷体" panose="02010609060101010101" charset="-122"/>
                <a:ea typeface="楷体" panose="02010609060101010101" charset="-122"/>
                <a:cs typeface="Times New Roman" panose="02020603050405020304" pitchFamily="18" charset="0"/>
              </a:rPr>
              <a:t>D. 12世纪，早期大学在西欧兴起，标志着近代自然科学的兴起</a:t>
            </a:r>
            <a:endParaRPr altLang="zh-CN"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endParaRPr altLang="zh-CN"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endParaRPr altLang="zh-CN"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endParaRPr altLang="zh-CN"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r>
              <a:rPr altLang="zh-CN" sz="2400" b="1" kern="100">
                <a:solidFill>
                  <a:schemeClr val="tx1"/>
                </a:solidFill>
                <a:latin typeface="楷体" panose="02010609060101010101" charset="-122"/>
                <a:ea typeface="楷体" panose="02010609060101010101" charset="-122"/>
                <a:cs typeface="Times New Roman" panose="02020603050405020304" pitchFamily="18" charset="0"/>
              </a:rPr>
              <a:t>18. 历史学家钱乘旦认为，“美国对来自母国的观念、制度和方式加以创造性地转化，逐渐建成了一个与母国不完全相同的社会”。下列选项中最能体现这一观点的是美国（   ）</a:t>
            </a:r>
            <a:endParaRPr altLang="zh-CN"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r>
              <a:rPr altLang="zh-CN" sz="2400" b="1" kern="100">
                <a:solidFill>
                  <a:schemeClr val="tx1"/>
                </a:solidFill>
                <a:latin typeface="楷体" panose="02010609060101010101" charset="-122"/>
                <a:ea typeface="楷体" panose="02010609060101010101" charset="-122"/>
                <a:cs typeface="Times New Roman" panose="02020603050405020304" pitchFamily="18" charset="0"/>
              </a:rPr>
              <a:t>A. 创立了君主立宪制度	B. 建立了联邦制共和国</a:t>
            </a:r>
            <a:endParaRPr altLang="zh-CN"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r>
              <a:rPr altLang="zh-CN" sz="2400" b="1" kern="100">
                <a:solidFill>
                  <a:schemeClr val="tx1"/>
                </a:solidFill>
                <a:latin typeface="楷体" panose="02010609060101010101" charset="-122"/>
                <a:ea typeface="楷体" panose="02010609060101010101" charset="-122"/>
                <a:cs typeface="Times New Roman" panose="02020603050405020304" pitchFamily="18" charset="0"/>
              </a:rPr>
              <a:t>C. 传播了自由民主思想	D. 选择了资本主义道路 </a:t>
            </a:r>
            <a:endParaRPr altLang="zh-CN" sz="2400" b="1" kern="100">
              <a:solidFill>
                <a:schemeClr val="tx1"/>
              </a:solidFill>
              <a:latin typeface="楷体" panose="02010609060101010101" charset="-122"/>
              <a:ea typeface="楷体" panose="02010609060101010101" charset="-122"/>
              <a:cs typeface="Times New Roman" panose="02020603050405020304" pitchFamily="18" charset="0"/>
            </a:endParaRPr>
          </a:p>
        </p:txBody>
      </p:sp>
      <p:sp>
        <p:nvSpPr>
          <p:cNvPr id="8" name="矩形 7"/>
          <p:cNvSpPr/>
          <p:nvPr/>
        </p:nvSpPr>
        <p:spPr>
          <a:xfrm>
            <a:off x="0" y="2712457"/>
            <a:ext cx="12192000" cy="1106805"/>
          </a:xfrm>
          <a:prstGeom prst="rect">
            <a:avLst/>
          </a:prstGeom>
        </p:spPr>
        <p:txBody>
          <a:bodyPr wrap="square">
            <a:spAutoFit/>
          </a:bodyPr>
          <a:lstStyle/>
          <a:p>
            <a:r>
              <a:rPr sz="2200">
                <a:solidFill>
                  <a:srgbClr val="C538BB"/>
                </a:solidFill>
                <a:latin typeface="黑体" panose="02010609060101010101" pitchFamily="49" charset="-122"/>
                <a:ea typeface="黑体" panose="02010609060101010101" pitchFamily="49" charset="-122"/>
              </a:rPr>
              <a:t>【答案】A【解析】据所学知识可知，528年，查士丁尼为了稳固帝国的社会秩序，保证皇帝的专制权力，他组建了一个法典编纂委员会，组织编撰《罗马民法大全》，奠定了欧洲民法的基础，A项正确</a:t>
            </a:r>
            <a:r>
              <a:rPr lang="zh-CN" sz="2200">
                <a:solidFill>
                  <a:srgbClr val="C538BB"/>
                </a:solidFill>
                <a:latin typeface="黑体" panose="02010609060101010101" pitchFamily="49" charset="-122"/>
                <a:ea typeface="黑体" panose="02010609060101010101" pitchFamily="49" charset="-122"/>
              </a:rPr>
              <a:t>。</a:t>
            </a:r>
            <a:endParaRPr lang="zh-CN" sz="2200">
              <a:solidFill>
                <a:srgbClr val="C538BB"/>
              </a:solidFill>
              <a:latin typeface="黑体" panose="02010609060101010101" pitchFamily="49" charset="-122"/>
              <a:ea typeface="黑体" panose="02010609060101010101" pitchFamily="49" charset="-122"/>
            </a:endParaRPr>
          </a:p>
        </p:txBody>
      </p:sp>
      <p:sp>
        <p:nvSpPr>
          <p:cNvPr id="9" name="CustomShape 4"/>
          <p:cNvSpPr/>
          <p:nvPr/>
        </p:nvSpPr>
        <p:spPr>
          <a:xfrm>
            <a:off x="9919762" y="1822091"/>
            <a:ext cx="1798920" cy="718920"/>
          </a:xfrm>
          <a:prstGeom prst="wedgeRoundRectCallout">
            <a:avLst>
              <a:gd name="adj1" fmla="val -242297"/>
              <a:gd name="adj2" fmla="val -142781"/>
              <a:gd name="adj3" fmla="val 16667"/>
            </a:avLst>
          </a:prstGeom>
          <a:solidFill>
            <a:srgbClr val="F26F8E"/>
          </a:solidFill>
          <a:ln w="0">
            <a:solidFill>
              <a:srgbClr val="C538BB"/>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zh-CN" sz="2200" b="1" strike="noStrike" spc="-1" smtClean="0">
                <a:solidFill>
                  <a:srgbClr val="000000"/>
                </a:solidFill>
                <a:latin typeface="微软雅黑" panose="020B0503020204020204" charset="-122"/>
                <a:ea typeface="微软雅黑" panose="020B0503020204020204" charset="-122"/>
              </a:rPr>
              <a:t>时空观念</a:t>
            </a:r>
            <a:endParaRPr lang="en-US" sz="2200" b="1" strike="noStrike" spc="-1">
              <a:latin typeface="微软雅黑" panose="020B0503020204020204" charset="-122"/>
              <a:ea typeface="微软雅黑" panose="020B0503020204020204" charset="-122"/>
            </a:endParaRPr>
          </a:p>
        </p:txBody>
      </p:sp>
      <p:sp>
        <p:nvSpPr>
          <p:cNvPr id="10" name="矩形 9"/>
          <p:cNvSpPr/>
          <p:nvPr/>
        </p:nvSpPr>
        <p:spPr>
          <a:xfrm>
            <a:off x="0" y="5620757"/>
            <a:ext cx="12192000" cy="1106805"/>
          </a:xfrm>
          <a:prstGeom prst="rect">
            <a:avLst/>
          </a:prstGeom>
        </p:spPr>
        <p:txBody>
          <a:bodyPr wrap="square">
            <a:spAutoFit/>
          </a:bodyPr>
          <a:lstStyle/>
          <a:p>
            <a:r>
              <a:rPr sz="2200">
                <a:solidFill>
                  <a:srgbClr val="C538BB"/>
                </a:solidFill>
                <a:latin typeface="黑体" panose="02010609060101010101" pitchFamily="49" charset="-122"/>
                <a:ea typeface="黑体" panose="02010609060101010101" pitchFamily="49" charset="-122"/>
              </a:rPr>
              <a:t>【答案】B【解析】根据材料“美国对来自母国的观念、制度和方式加以创造性地转化，逐渐建成了一个与母国不完全相同的社会”和所学可知，美国独立战争后，颁布了1787年宪法，宪法根据分权制衡原则设计了一个联邦制共和国，B项正确</a:t>
            </a:r>
            <a:r>
              <a:rPr lang="zh-CN" sz="2200">
                <a:solidFill>
                  <a:srgbClr val="C538BB"/>
                </a:solidFill>
                <a:latin typeface="黑体" panose="02010609060101010101" pitchFamily="49" charset="-122"/>
                <a:ea typeface="黑体" panose="02010609060101010101" pitchFamily="49" charset="-122"/>
              </a:rPr>
              <a:t>。</a:t>
            </a:r>
            <a:endParaRPr lang="zh-CN" sz="2200">
              <a:solidFill>
                <a:srgbClr val="C538BB"/>
              </a:solidFill>
              <a:latin typeface="黑体" panose="02010609060101010101" pitchFamily="49" charset="-122"/>
              <a:ea typeface="黑体" panose="02010609060101010101" pitchFamily="49" charset="-122"/>
            </a:endParaRPr>
          </a:p>
        </p:txBody>
      </p:sp>
      <p:sp>
        <p:nvSpPr>
          <p:cNvPr id="11" name="CustomShape 4"/>
          <p:cNvSpPr/>
          <p:nvPr/>
        </p:nvSpPr>
        <p:spPr>
          <a:xfrm>
            <a:off x="8736757" y="4750076"/>
            <a:ext cx="1798920" cy="718920"/>
          </a:xfrm>
          <a:prstGeom prst="wedgeRoundRectCallout">
            <a:avLst>
              <a:gd name="adj1" fmla="val -186665"/>
              <a:gd name="adj2" fmla="val -91375"/>
              <a:gd name="adj3" fmla="val 16667"/>
            </a:avLst>
          </a:prstGeom>
          <a:solidFill>
            <a:srgbClr val="F26F8E"/>
          </a:solidFill>
          <a:ln w="0">
            <a:solidFill>
              <a:srgbClr val="C538BB"/>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zh-CN" sz="2200" b="1" strike="noStrike" spc="-1" smtClean="0">
                <a:solidFill>
                  <a:srgbClr val="000000"/>
                </a:solidFill>
                <a:latin typeface="微软雅黑" panose="020B0503020204020204" charset="-122"/>
                <a:ea typeface="微软雅黑" panose="020B0503020204020204" charset="-122"/>
              </a:rPr>
              <a:t>历史解释</a:t>
            </a:r>
            <a:endParaRPr lang="en-US" sz="2200" b="1" strike="noStrike" spc="-1">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p:bldP spid="10" grpId="0"/>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99711" y="138082"/>
            <a:ext cx="2561491" cy="598409"/>
            <a:chOff x="355954" y="154411"/>
            <a:chExt cx="2561491" cy="598409"/>
          </a:xfrm>
        </p:grpSpPr>
        <p:grpSp>
          <p:nvGrpSpPr>
            <p:cNvPr id="3" name="组合 2"/>
            <p:cNvGrpSpPr/>
            <p:nvPr/>
          </p:nvGrpSpPr>
          <p:grpSpPr>
            <a:xfrm>
              <a:off x="355954" y="167441"/>
              <a:ext cx="2561491" cy="585379"/>
              <a:chOff x="210812" y="283556"/>
              <a:chExt cx="2561491" cy="585379"/>
            </a:xfrm>
          </p:grpSpPr>
          <p:sp>
            <p:nvSpPr>
              <p:cNvPr id="5" name="文本框 4"/>
              <p:cNvSpPr txBox="1"/>
              <p:nvPr/>
            </p:nvSpPr>
            <p:spPr>
              <a:xfrm>
                <a:off x="963823" y="285370"/>
                <a:ext cx="1808480" cy="583565"/>
              </a:xfrm>
              <a:prstGeom prst="rect">
                <a:avLst/>
              </a:prstGeom>
              <a:noFill/>
            </p:spPr>
            <p:txBody>
              <a:bodyPr wrap="none" rtlCol="0">
                <a:spAutoFit/>
              </a:bodyPr>
              <a:lstStyle/>
              <a:p>
                <a:r>
                  <a:rPr lang="zh-CN" altLang="en-US" sz="3200">
                    <a:solidFill>
                      <a:schemeClr val="bg1"/>
                    </a:solidFill>
                    <a:latin typeface="+mn-ea"/>
                  </a:rPr>
                  <a:t>真题解读</a:t>
                </a:r>
                <a:endParaRPr lang="zh-CN" altLang="en-US" sz="3200">
                  <a:solidFill>
                    <a:schemeClr val="bg1"/>
                  </a:solidFill>
                  <a:latin typeface="+mn-ea"/>
                </a:endParaRPr>
              </a:p>
            </p:txBody>
          </p:sp>
          <p:sp>
            <p:nvSpPr>
              <p:cNvPr id="6" name="文本框 5"/>
              <p:cNvSpPr txBox="1"/>
              <p:nvPr/>
            </p:nvSpPr>
            <p:spPr>
              <a:xfrm>
                <a:off x="210812" y="283556"/>
                <a:ext cx="639919" cy="584775"/>
              </a:xfrm>
              <a:prstGeom prst="rect">
                <a:avLst/>
              </a:prstGeom>
              <a:noFill/>
            </p:spPr>
            <p:txBody>
              <a:bodyPr wrap="none" rtlCol="0">
                <a:spAutoFit/>
              </a:bodyPr>
              <a:lstStyle/>
              <a:p>
                <a:r>
                  <a:rPr lang="en-US" altLang="zh-CN" sz="3200">
                    <a:solidFill>
                      <a:schemeClr val="bg1"/>
                    </a:solidFill>
                  </a:rPr>
                  <a:t>03</a:t>
                </a:r>
                <a:endParaRPr lang="zh-CN" altLang="en-US" sz="3200">
                  <a:solidFill>
                    <a:schemeClr val="bg1"/>
                  </a:solidFill>
                </a:endParaRPr>
              </a:p>
            </p:txBody>
          </p:sp>
        </p:grpSp>
        <p:sp>
          <p:nvSpPr>
            <p:cNvPr id="4" name="椭圆 3"/>
            <p:cNvSpPr/>
            <p:nvPr/>
          </p:nvSpPr>
          <p:spPr>
            <a:xfrm>
              <a:off x="368576" y="154411"/>
              <a:ext cx="596512" cy="59650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sp>
        <p:nvSpPr>
          <p:cNvPr id="7" name="矩形 6"/>
          <p:cNvSpPr/>
          <p:nvPr/>
        </p:nvSpPr>
        <p:spPr>
          <a:xfrm>
            <a:off x="0" y="880140"/>
            <a:ext cx="12192000" cy="4523105"/>
          </a:xfrm>
          <a:prstGeom prst="rect">
            <a:avLst/>
          </a:prstGeom>
        </p:spPr>
        <p:txBody>
          <a:bodyPr wrap="square">
            <a:spAutoFit/>
          </a:bodyPr>
          <a:lstStyle/>
          <a:p>
            <a:pPr indent="266700" algn="just">
              <a:spcAft>
                <a:spcPct val="0"/>
              </a:spcAft>
            </a:pPr>
            <a:r>
              <a:rPr altLang="zh-CN" sz="2400" b="1" kern="100">
                <a:solidFill>
                  <a:schemeClr val="tx1"/>
                </a:solidFill>
                <a:latin typeface="楷体" panose="02010609060101010101" charset="-122"/>
                <a:ea typeface="楷体" panose="02010609060101010101" charset="-122"/>
                <a:cs typeface="Times New Roman" panose="02020603050405020304" pitchFamily="18" charset="0"/>
              </a:rPr>
              <a:t>19. 18世纪中期，英国工厂主要分布在水流湍急的乡村。1780年到1830年间，工厂从乡村转移出来，逐渐集中到城市和交通便捷之处。出现这一变化的主要原因是（   ）</a:t>
            </a:r>
            <a:endParaRPr altLang="zh-CN"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r>
              <a:rPr altLang="zh-CN" sz="2400" b="1" kern="100">
                <a:solidFill>
                  <a:schemeClr val="tx1"/>
                </a:solidFill>
                <a:latin typeface="楷体" panose="02010609060101010101" charset="-122"/>
                <a:ea typeface="楷体" panose="02010609060101010101" charset="-122"/>
                <a:cs typeface="Times New Roman" panose="02020603050405020304" pitchFamily="18" charset="0"/>
              </a:rPr>
              <a:t>A. 石油能源的大规模使用	B. 自然环境的急剧变化</a:t>
            </a:r>
            <a:endParaRPr altLang="zh-CN"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r>
              <a:rPr altLang="zh-CN" sz="2400" b="1" kern="100">
                <a:solidFill>
                  <a:schemeClr val="tx1"/>
                </a:solidFill>
                <a:latin typeface="楷体" panose="02010609060101010101" charset="-122"/>
                <a:ea typeface="楷体" panose="02010609060101010101" charset="-122"/>
                <a:cs typeface="Times New Roman" panose="02020603050405020304" pitchFamily="18" charset="0"/>
              </a:rPr>
              <a:t>C. 改良蒸汽机的推广应用	D. 农村人口的大量迁徙</a:t>
            </a:r>
            <a:endParaRPr altLang="zh-CN"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endParaRPr altLang="zh-CN"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endParaRPr altLang="zh-CN"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endParaRPr altLang="zh-CN"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endParaRPr altLang="zh-CN"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r>
              <a:rPr altLang="zh-CN" sz="2400" b="1" kern="100">
                <a:solidFill>
                  <a:schemeClr val="tx1"/>
                </a:solidFill>
                <a:latin typeface="楷体" panose="02010609060101010101" charset="-122"/>
                <a:ea typeface="楷体" panose="02010609060101010101" charset="-122"/>
                <a:cs typeface="Times New Roman" panose="02020603050405020304" pitchFamily="18" charset="0"/>
              </a:rPr>
              <a:t>20. 1885—1890年期间，日本棉纺厂从20家增至30家，纱锭从7万个增至28万个，棉纱的产量增加了大约8倍。这些变化的出现主要是因为日本（   ）</a:t>
            </a:r>
            <a:endParaRPr altLang="zh-CN"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r>
              <a:rPr altLang="zh-CN" sz="2400" b="1" kern="100">
                <a:solidFill>
                  <a:schemeClr val="tx1"/>
                </a:solidFill>
                <a:latin typeface="楷体" panose="02010609060101010101" charset="-122"/>
                <a:ea typeface="楷体" panose="02010609060101010101" charset="-122"/>
                <a:cs typeface="Times New Roman" panose="02020603050405020304" pitchFamily="18" charset="0"/>
              </a:rPr>
              <a:t>A. 实施了“殖产兴业”	B. 开展了倒幕运动</a:t>
            </a:r>
            <a:endParaRPr altLang="zh-CN"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r>
              <a:rPr altLang="zh-CN" sz="2400" b="1" kern="100">
                <a:solidFill>
                  <a:schemeClr val="tx1"/>
                </a:solidFill>
                <a:latin typeface="楷体" panose="02010609060101010101" charset="-122"/>
                <a:ea typeface="楷体" panose="02010609060101010101" charset="-122"/>
                <a:cs typeface="Times New Roman" panose="02020603050405020304" pitchFamily="18" charset="0"/>
              </a:rPr>
              <a:t>C. 提出了“文明开化”	D. 推行了废藩置县 </a:t>
            </a:r>
            <a:endParaRPr altLang="zh-CN" sz="2400" b="1" kern="100">
              <a:solidFill>
                <a:schemeClr val="tx1"/>
              </a:solidFill>
              <a:latin typeface="楷体" panose="02010609060101010101" charset="-122"/>
              <a:ea typeface="楷体" panose="02010609060101010101" charset="-122"/>
              <a:cs typeface="Times New Roman" panose="02020603050405020304" pitchFamily="18" charset="0"/>
            </a:endParaRPr>
          </a:p>
        </p:txBody>
      </p:sp>
      <p:sp>
        <p:nvSpPr>
          <p:cNvPr id="8" name="矩形 7"/>
          <p:cNvSpPr/>
          <p:nvPr/>
        </p:nvSpPr>
        <p:spPr>
          <a:xfrm>
            <a:off x="0" y="2377812"/>
            <a:ext cx="12192000" cy="1445260"/>
          </a:xfrm>
          <a:prstGeom prst="rect">
            <a:avLst/>
          </a:prstGeom>
        </p:spPr>
        <p:txBody>
          <a:bodyPr wrap="square">
            <a:spAutoFit/>
          </a:bodyPr>
          <a:lstStyle/>
          <a:p>
            <a:r>
              <a:rPr sz="2200">
                <a:solidFill>
                  <a:srgbClr val="C538BB"/>
                </a:solidFill>
                <a:latin typeface="黑体" panose="02010609060101010101" pitchFamily="49" charset="-122"/>
                <a:ea typeface="黑体" panose="02010609060101010101" pitchFamily="49" charset="-122"/>
              </a:rPr>
              <a:t>【答案】C【解析】根据材料“18世纪中期，英国工厂主要分布在水流湍急的乡村……逐渐集中到城市和交通便捷之处”和所学可知，1785年，瓦特改良了蒸汽机，提供了更加便利的动力，使工业生产摆脱了对自然资源和地域空间的依赖，逐渐集中到城市和交通便捷之处，促进了工业化的发展，C项正确</a:t>
            </a:r>
            <a:r>
              <a:rPr lang="zh-CN" sz="2200">
                <a:solidFill>
                  <a:srgbClr val="C538BB"/>
                </a:solidFill>
                <a:latin typeface="黑体" panose="02010609060101010101" pitchFamily="49" charset="-122"/>
                <a:ea typeface="黑体" panose="02010609060101010101" pitchFamily="49" charset="-122"/>
              </a:rPr>
              <a:t>。</a:t>
            </a:r>
            <a:endParaRPr lang="zh-CN" sz="2200">
              <a:solidFill>
                <a:srgbClr val="C538BB"/>
              </a:solidFill>
              <a:latin typeface="黑体" panose="02010609060101010101" pitchFamily="49" charset="-122"/>
              <a:ea typeface="黑体" panose="02010609060101010101" pitchFamily="49" charset="-122"/>
            </a:endParaRPr>
          </a:p>
        </p:txBody>
      </p:sp>
      <p:sp>
        <p:nvSpPr>
          <p:cNvPr id="9" name="CustomShape 4"/>
          <p:cNvSpPr/>
          <p:nvPr/>
        </p:nvSpPr>
        <p:spPr>
          <a:xfrm>
            <a:off x="8736757" y="1659531"/>
            <a:ext cx="1798920" cy="718920"/>
          </a:xfrm>
          <a:prstGeom prst="wedgeRoundRectCallout">
            <a:avLst>
              <a:gd name="adj1" fmla="val -27220"/>
              <a:gd name="adj2" fmla="val -108069"/>
              <a:gd name="adj3" fmla="val 16667"/>
            </a:avLst>
          </a:prstGeom>
          <a:solidFill>
            <a:srgbClr val="F26F8E"/>
          </a:solidFill>
          <a:ln w="0">
            <a:solidFill>
              <a:srgbClr val="C538BB"/>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zh-CN" sz="2200" b="1" strike="noStrike" spc="-1" smtClean="0">
                <a:solidFill>
                  <a:srgbClr val="000000"/>
                </a:solidFill>
                <a:latin typeface="微软雅黑" panose="020B0503020204020204" charset="-122"/>
                <a:ea typeface="微软雅黑" panose="020B0503020204020204" charset="-122"/>
              </a:rPr>
              <a:t>时空观念</a:t>
            </a:r>
            <a:endParaRPr lang="en-US" sz="2200" b="1" strike="noStrike" spc="-1">
              <a:latin typeface="微软雅黑" panose="020B0503020204020204" charset="-122"/>
              <a:ea typeface="微软雅黑" panose="020B0503020204020204" charset="-122"/>
            </a:endParaRPr>
          </a:p>
        </p:txBody>
      </p:sp>
      <p:sp>
        <p:nvSpPr>
          <p:cNvPr id="10" name="矩形 9"/>
          <p:cNvSpPr/>
          <p:nvPr/>
        </p:nvSpPr>
        <p:spPr>
          <a:xfrm>
            <a:off x="0" y="5232137"/>
            <a:ext cx="12192000" cy="1506855"/>
          </a:xfrm>
          <a:prstGeom prst="rect">
            <a:avLst/>
          </a:prstGeom>
        </p:spPr>
        <p:txBody>
          <a:bodyPr wrap="square">
            <a:spAutoFit/>
          </a:bodyPr>
          <a:lstStyle/>
          <a:p>
            <a:r>
              <a:rPr sz="2300">
                <a:solidFill>
                  <a:srgbClr val="C538BB"/>
                </a:solidFill>
                <a:latin typeface="黑体" panose="02010609060101010101" pitchFamily="49" charset="-122"/>
                <a:ea typeface="黑体" panose="02010609060101010101" pitchFamily="49" charset="-122"/>
              </a:rPr>
              <a:t>【答案】A【解析】根据材料“1885—1890年期间，日本棉纺厂从20家增至30家，纱锭从7万个增至28万个，棉纱的产量增加了大约8倍”和所学可知，1868年，日本开始明治维新，在经济上实施“殖产兴业”，大力发展近代工业，促进了日本经济的发展，题干材料现象正是这一政策实施的结果，A项正确</a:t>
            </a:r>
            <a:r>
              <a:rPr lang="zh-CN" sz="2300">
                <a:solidFill>
                  <a:srgbClr val="C538BB"/>
                </a:solidFill>
                <a:latin typeface="黑体" panose="02010609060101010101" pitchFamily="49" charset="-122"/>
                <a:ea typeface="黑体" panose="02010609060101010101" pitchFamily="49" charset="-122"/>
              </a:rPr>
              <a:t>。</a:t>
            </a:r>
            <a:endParaRPr lang="zh-CN" sz="2300">
              <a:solidFill>
                <a:srgbClr val="C538BB"/>
              </a:solidFill>
              <a:latin typeface="黑体" panose="02010609060101010101" pitchFamily="49" charset="-122"/>
              <a:ea typeface="黑体" panose="02010609060101010101" pitchFamily="49" charset="-122"/>
            </a:endParaRPr>
          </a:p>
        </p:txBody>
      </p:sp>
      <p:sp>
        <p:nvSpPr>
          <p:cNvPr id="11" name="CustomShape 4"/>
          <p:cNvSpPr/>
          <p:nvPr/>
        </p:nvSpPr>
        <p:spPr>
          <a:xfrm>
            <a:off x="8736757" y="4350661"/>
            <a:ext cx="1798920" cy="718920"/>
          </a:xfrm>
          <a:prstGeom prst="wedgeRoundRectCallout">
            <a:avLst>
              <a:gd name="adj1" fmla="val -35056"/>
              <a:gd name="adj2" fmla="val -79274"/>
              <a:gd name="adj3" fmla="val 16667"/>
            </a:avLst>
          </a:prstGeom>
          <a:solidFill>
            <a:srgbClr val="F26F8E"/>
          </a:solidFill>
          <a:ln w="0">
            <a:solidFill>
              <a:srgbClr val="C538BB"/>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zh-CN" altLang="en-US" sz="2200" b="1" strike="noStrike" spc="-1">
                <a:latin typeface="微软雅黑" panose="020B0503020204020204" charset="-122"/>
                <a:ea typeface="微软雅黑" panose="020B0503020204020204" charset="-122"/>
              </a:rPr>
              <a:t>历史解释</a:t>
            </a:r>
            <a:endParaRPr lang="zh-CN" altLang="en-US" sz="2200" b="1" strike="noStrike" spc="-1">
              <a:latin typeface="微软雅黑" panose="020B0503020204020204" charset="-122"/>
              <a:ea typeface="微软雅黑" panose="020B0503020204020204" charset="-122"/>
            </a:endParaRPr>
          </a:p>
          <a:p>
            <a:pPr algn="ctr">
              <a:lnSpc>
                <a:spcPct val="100000"/>
              </a:lnSpc>
            </a:pPr>
            <a:r>
              <a:rPr lang="zh-CN" altLang="en-US" sz="2200" b="1" strike="noStrike" spc="-1">
                <a:latin typeface="微软雅黑" panose="020B0503020204020204" charset="-122"/>
                <a:ea typeface="微软雅黑" panose="020B0503020204020204" charset="-122"/>
              </a:rPr>
              <a:t>史料实证</a:t>
            </a:r>
            <a:endParaRPr lang="zh-CN" altLang="en-US" sz="2200" b="1" strike="noStrike" spc="-1">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p:bldP spid="10" grpId="0"/>
      <p:bldP spid="11" grpId="0" animBg="1"/>
    </p:bldLst>
  </p:timing>
</p:sld>
</file>

<file path=ppt/slides/slide3.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椭圆 89"/>
          <p:cNvSpPr/>
          <p:nvPr/>
        </p:nvSpPr>
        <p:spPr>
          <a:xfrm>
            <a:off x="2630108" y="2652466"/>
            <a:ext cx="870751" cy="870750"/>
          </a:xfrm>
          <a:prstGeom prst="ellipse">
            <a:avLst/>
          </a:prstGeom>
          <a:solidFill>
            <a:srgbClr val="FFD108"/>
          </a:solidFill>
          <a:ln>
            <a:noFill/>
          </a:ln>
          <a:effectLst>
            <a:outerShdw blurRad="2032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91" name="椭圆 90"/>
          <p:cNvSpPr/>
          <p:nvPr/>
        </p:nvSpPr>
        <p:spPr>
          <a:xfrm>
            <a:off x="2538886" y="2405382"/>
            <a:ext cx="664237" cy="664236"/>
          </a:xfrm>
          <a:prstGeom prst="ellipse">
            <a:avLst/>
          </a:prstGeom>
          <a:solidFill>
            <a:schemeClr val="bg1"/>
          </a:solidFill>
          <a:ln>
            <a:noFill/>
          </a:ln>
          <a:effectLst>
            <a:outerShdw blurRad="2032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nvGrpSpPr>
          <p:cNvPr id="2" name="组合 1"/>
          <p:cNvGrpSpPr/>
          <p:nvPr/>
        </p:nvGrpSpPr>
        <p:grpSpPr>
          <a:xfrm>
            <a:off x="1743803" y="2547206"/>
            <a:ext cx="1505910" cy="1505908"/>
            <a:chOff x="1743803" y="2547206"/>
            <a:chExt cx="1505910" cy="1505908"/>
          </a:xfrm>
        </p:grpSpPr>
        <p:sp>
          <p:nvSpPr>
            <p:cNvPr id="92" name="椭圆 91"/>
            <p:cNvSpPr/>
            <p:nvPr/>
          </p:nvSpPr>
          <p:spPr>
            <a:xfrm>
              <a:off x="1743803" y="2547206"/>
              <a:ext cx="1505910" cy="1505908"/>
            </a:xfrm>
            <a:prstGeom prst="ellipse">
              <a:avLst/>
            </a:prstGeom>
            <a:solidFill>
              <a:srgbClr val="134D92"/>
            </a:solidFill>
            <a:ln>
              <a:noFill/>
            </a:ln>
            <a:effectLst>
              <a:outerShdw blurRad="2032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93" name="文本框 92"/>
            <p:cNvSpPr txBox="1"/>
            <p:nvPr/>
          </p:nvSpPr>
          <p:spPr>
            <a:xfrm>
              <a:off x="2019705" y="2838495"/>
              <a:ext cx="954107" cy="923330"/>
            </a:xfrm>
            <a:prstGeom prst="rect">
              <a:avLst/>
            </a:prstGeom>
            <a:noFill/>
          </p:spPr>
          <p:txBody>
            <a:bodyPr wrap="none" rtlCol="0">
              <a:spAutoFit/>
            </a:bodyPr>
            <a:lstStyle/>
            <a:p>
              <a:pPr algn="ctr"/>
              <a:r>
                <a:rPr lang="en-US" altLang="zh-CN" sz="5400">
                  <a:solidFill>
                    <a:schemeClr val="bg1"/>
                  </a:solidFill>
                </a:rPr>
                <a:t>01</a:t>
              </a:r>
              <a:endParaRPr lang="zh-CN" altLang="en-US" sz="5400">
                <a:solidFill>
                  <a:schemeClr val="bg1"/>
                </a:solidFill>
              </a:endParaRPr>
            </a:p>
          </p:txBody>
        </p:sp>
      </p:grpSp>
      <p:pic>
        <p:nvPicPr>
          <p:cNvPr id="16" name="图片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312228"/>
            <a:ext cx="12192000" cy="1545771"/>
          </a:xfrm>
          <a:prstGeom prst="rect">
            <a:avLst/>
          </a:prstGeom>
        </p:spPr>
      </p:pic>
      <p:sp>
        <p:nvSpPr>
          <p:cNvPr id="17" name="文本框 16"/>
          <p:cNvSpPr txBox="1"/>
          <p:nvPr/>
        </p:nvSpPr>
        <p:spPr>
          <a:xfrm>
            <a:off x="3854589" y="2416577"/>
            <a:ext cx="2926080" cy="922020"/>
          </a:xfrm>
          <a:prstGeom prst="rect">
            <a:avLst/>
          </a:prstGeom>
          <a:noFill/>
        </p:spPr>
        <p:txBody>
          <a:bodyPr wrap="none" rtlCol="0">
            <a:spAutoFit/>
          </a:bodyPr>
          <a:lstStyle/>
          <a:p>
            <a:r>
              <a:rPr lang="zh-CN" altLang="en-US" sz="5400" b="1">
                <a:solidFill>
                  <a:srgbClr val="065EAB"/>
                </a:solidFill>
                <a:latin typeface="+mn-ea"/>
              </a:rPr>
              <a:t>试卷总评</a:t>
            </a:r>
            <a:endParaRPr lang="zh-CN" altLang="en-US" sz="5400" b="1">
              <a:solidFill>
                <a:srgbClr val="065EAB"/>
              </a:solidFill>
              <a:latin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ppt_y</p:attrName>
                                        </p:attrNameLst>
                                      </p:cBhvr>
                                      <p:tavLst>
                                        <p:tav tm="0">
                                          <p:val>
                                            <p:strVal val="#ppt_y+#ppt_h*1.125000"/>
                                          </p:val>
                                        </p:tav>
                                        <p:tav tm="100000">
                                          <p:val>
                                            <p:strVal val="#ppt_y"/>
                                          </p:val>
                                        </p:tav>
                                      </p:tavLst>
                                    </p:anim>
                                    <p:animEffect transition="in" filter="wipe(up)">
                                      <p:cBhvr>
                                        <p:cTn id="8" dur="500"/>
                                        <p:tgtEl>
                                          <p:spTgt spid="16"/>
                                        </p:tgtEl>
                                      </p:cBhvr>
                                    </p:animEffect>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1"/>
                                        </p:tgtEl>
                                        <p:attrNameLst>
                                          <p:attrName>style.visibility</p:attrName>
                                        </p:attrNameLst>
                                      </p:cBhvr>
                                      <p:to>
                                        <p:strVal val="visible"/>
                                      </p:to>
                                    </p:set>
                                    <p:anim calcmode="lin" valueType="num">
                                      <p:cBhvr>
                                        <p:cTn id="17" dur="500" fill="hold"/>
                                        <p:tgtEl>
                                          <p:spTgt spid="91"/>
                                        </p:tgtEl>
                                        <p:attrNameLst>
                                          <p:attrName>ppt_w</p:attrName>
                                        </p:attrNameLst>
                                      </p:cBhvr>
                                      <p:tavLst>
                                        <p:tav tm="0">
                                          <p:val>
                                            <p:fltVal val="0"/>
                                          </p:val>
                                        </p:tav>
                                        <p:tav tm="100000">
                                          <p:val>
                                            <p:strVal val="#ppt_w"/>
                                          </p:val>
                                        </p:tav>
                                      </p:tavLst>
                                    </p:anim>
                                    <p:anim calcmode="lin" valueType="num">
                                      <p:cBhvr>
                                        <p:cTn id="18" dur="500" fill="hold"/>
                                        <p:tgtEl>
                                          <p:spTgt spid="91"/>
                                        </p:tgtEl>
                                        <p:attrNameLst>
                                          <p:attrName>ppt_h</p:attrName>
                                        </p:attrNameLst>
                                      </p:cBhvr>
                                      <p:tavLst>
                                        <p:tav tm="0">
                                          <p:val>
                                            <p:fltVal val="0"/>
                                          </p:val>
                                        </p:tav>
                                        <p:tav tm="100000">
                                          <p:val>
                                            <p:strVal val="#ppt_h"/>
                                          </p:val>
                                        </p:tav>
                                      </p:tavLst>
                                    </p:anim>
                                    <p:animEffect transition="in" filter="fade">
                                      <p:cBhvr>
                                        <p:cTn id="19" dur="500"/>
                                        <p:tgtEl>
                                          <p:spTgt spid="9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90"/>
                                        </p:tgtEl>
                                        <p:attrNameLst>
                                          <p:attrName>style.visibility</p:attrName>
                                        </p:attrNameLst>
                                      </p:cBhvr>
                                      <p:to>
                                        <p:strVal val="visible"/>
                                      </p:to>
                                    </p:set>
                                    <p:anim calcmode="lin" valueType="num">
                                      <p:cBhvr>
                                        <p:cTn id="22" dur="500" fill="hold"/>
                                        <p:tgtEl>
                                          <p:spTgt spid="90"/>
                                        </p:tgtEl>
                                        <p:attrNameLst>
                                          <p:attrName>ppt_w</p:attrName>
                                        </p:attrNameLst>
                                      </p:cBhvr>
                                      <p:tavLst>
                                        <p:tav tm="0">
                                          <p:val>
                                            <p:fltVal val="0"/>
                                          </p:val>
                                        </p:tav>
                                        <p:tav tm="100000">
                                          <p:val>
                                            <p:strVal val="#ppt_w"/>
                                          </p:val>
                                        </p:tav>
                                      </p:tavLst>
                                    </p:anim>
                                    <p:anim calcmode="lin" valueType="num">
                                      <p:cBhvr>
                                        <p:cTn id="23" dur="500" fill="hold"/>
                                        <p:tgtEl>
                                          <p:spTgt spid="90"/>
                                        </p:tgtEl>
                                        <p:attrNameLst>
                                          <p:attrName>ppt_h</p:attrName>
                                        </p:attrNameLst>
                                      </p:cBhvr>
                                      <p:tavLst>
                                        <p:tav tm="0">
                                          <p:val>
                                            <p:fltVal val="0"/>
                                          </p:val>
                                        </p:tav>
                                        <p:tav tm="100000">
                                          <p:val>
                                            <p:strVal val="#ppt_h"/>
                                          </p:val>
                                        </p:tav>
                                      </p:tavLst>
                                    </p:anim>
                                    <p:animEffect transition="in" filter="fade">
                                      <p:cBhvr>
                                        <p:cTn id="24" dur="500"/>
                                        <p:tgtEl>
                                          <p:spTgt spid="90"/>
                                        </p:tgtEl>
                                      </p:cBhvr>
                                    </p:animEffect>
                                  </p:childTnLst>
                                </p:cTn>
                              </p:par>
                            </p:childTnLst>
                          </p:cTn>
                        </p:par>
                        <p:par>
                          <p:cTn id="25" fill="hold">
                            <p:stCondLst>
                              <p:cond delay="1000"/>
                            </p:stCondLst>
                            <p:childTnLst>
                              <p:par>
                                <p:cTn id="26" presetID="10" presetClass="entr" presetSubtype="0" fill="hold" grpId="0" nodeType="afterEffect">
                                  <p:stCondLst>
                                    <p:cond delay="25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800"/>
                                        <p:tgtEl>
                                          <p:spTgt spid="17"/>
                                        </p:tgtEl>
                                      </p:cBhvr>
                                    </p:animEffect>
                                  </p:childTnLst>
                                </p:cTn>
                              </p:par>
                              <p:par>
                                <p:cTn id="29" presetID="42" presetClass="path" presetSubtype="0" accel="50000" decel="50000" fill="hold" grpId="1" nodeType="withEffect">
                                  <p:stCondLst>
                                    <p:cond delay="250"/>
                                  </p:stCondLst>
                                  <p:childTnLst>
                                    <p:animMotion origin="layout" path="M -8.33333E-07 -0.10185 L -8.33333E-07 -2.22222E-06" pathEditMode="relative" rAng="0" ptsTypes="AA">
                                      <p:cBhvr>
                                        <p:cTn id="30" dur="1100" fill="hold"/>
                                        <p:tgtEl>
                                          <p:spTgt spid="17"/>
                                        </p:tgtEl>
                                        <p:attrNameLst>
                                          <p:attrName>ppt_x</p:attrName>
                                          <p:attrName>ppt_y</p:attrName>
                                        </p:attrNameLst>
                                      </p:cBhvr>
                                      <p:rCtr x="0" y="50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91" grpId="0" animBg="1"/>
      <p:bldP spid="17" grpId="0"/>
      <p:bldP spid="17"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011" name="图片 100011"/>
          <p:cNvPicPr>
            <a:picLocks noChangeAspect="1"/>
          </p:cNvPicPr>
          <p:nvPr/>
        </p:nvPicPr>
        <p:blipFill>
          <a:blip r:embed="rId1"/>
          <a:stretch>
            <a:fillRect/>
          </a:stretch>
        </p:blipFill>
        <p:spPr>
          <a:xfrm>
            <a:off x="4152900" y="3509963"/>
            <a:ext cx="5124450" cy="1495425"/>
          </a:xfrm>
          <a:prstGeom prst="rect">
            <a:avLst/>
          </a:prstGeom>
        </p:spPr>
      </p:pic>
      <p:grpSp>
        <p:nvGrpSpPr>
          <p:cNvPr id="2" name="组合 1"/>
          <p:cNvGrpSpPr/>
          <p:nvPr/>
        </p:nvGrpSpPr>
        <p:grpSpPr>
          <a:xfrm>
            <a:off x="299711" y="138082"/>
            <a:ext cx="2561491" cy="598409"/>
            <a:chOff x="355954" y="154411"/>
            <a:chExt cx="2561491" cy="598409"/>
          </a:xfrm>
        </p:grpSpPr>
        <p:grpSp>
          <p:nvGrpSpPr>
            <p:cNvPr id="3" name="组合 2"/>
            <p:cNvGrpSpPr/>
            <p:nvPr/>
          </p:nvGrpSpPr>
          <p:grpSpPr>
            <a:xfrm>
              <a:off x="355954" y="167441"/>
              <a:ext cx="2561491" cy="585379"/>
              <a:chOff x="210812" y="283556"/>
              <a:chExt cx="2561491" cy="585379"/>
            </a:xfrm>
          </p:grpSpPr>
          <p:sp>
            <p:nvSpPr>
              <p:cNvPr id="5" name="文本框 4"/>
              <p:cNvSpPr txBox="1"/>
              <p:nvPr/>
            </p:nvSpPr>
            <p:spPr>
              <a:xfrm>
                <a:off x="963823" y="285370"/>
                <a:ext cx="1808480" cy="583565"/>
              </a:xfrm>
              <a:prstGeom prst="rect">
                <a:avLst/>
              </a:prstGeom>
              <a:noFill/>
            </p:spPr>
            <p:txBody>
              <a:bodyPr wrap="none" rtlCol="0">
                <a:spAutoFit/>
              </a:bodyPr>
              <a:lstStyle/>
              <a:p>
                <a:r>
                  <a:rPr lang="zh-CN" altLang="en-US" sz="3200">
                    <a:solidFill>
                      <a:schemeClr val="bg1"/>
                    </a:solidFill>
                    <a:latin typeface="+mn-ea"/>
                  </a:rPr>
                  <a:t>真题解读</a:t>
                </a:r>
                <a:endParaRPr lang="zh-CN" altLang="en-US" sz="3200">
                  <a:solidFill>
                    <a:schemeClr val="bg1"/>
                  </a:solidFill>
                  <a:latin typeface="+mn-ea"/>
                </a:endParaRPr>
              </a:p>
            </p:txBody>
          </p:sp>
          <p:sp>
            <p:nvSpPr>
              <p:cNvPr id="6" name="文本框 5"/>
              <p:cNvSpPr txBox="1"/>
              <p:nvPr/>
            </p:nvSpPr>
            <p:spPr>
              <a:xfrm>
                <a:off x="210812" y="283556"/>
                <a:ext cx="639919" cy="584775"/>
              </a:xfrm>
              <a:prstGeom prst="rect">
                <a:avLst/>
              </a:prstGeom>
              <a:noFill/>
            </p:spPr>
            <p:txBody>
              <a:bodyPr wrap="none" rtlCol="0">
                <a:spAutoFit/>
              </a:bodyPr>
              <a:lstStyle/>
              <a:p>
                <a:r>
                  <a:rPr lang="en-US" altLang="zh-CN" sz="3200">
                    <a:solidFill>
                      <a:schemeClr val="bg1"/>
                    </a:solidFill>
                  </a:rPr>
                  <a:t>03</a:t>
                </a:r>
                <a:endParaRPr lang="zh-CN" altLang="en-US" sz="3200">
                  <a:solidFill>
                    <a:schemeClr val="bg1"/>
                  </a:solidFill>
                </a:endParaRPr>
              </a:p>
            </p:txBody>
          </p:sp>
        </p:grpSp>
        <p:sp>
          <p:nvSpPr>
            <p:cNvPr id="4" name="椭圆 3"/>
            <p:cNvSpPr/>
            <p:nvPr/>
          </p:nvSpPr>
          <p:spPr>
            <a:xfrm>
              <a:off x="368576" y="154411"/>
              <a:ext cx="596512" cy="59650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sp>
        <p:nvSpPr>
          <p:cNvPr id="7" name="矩形 6"/>
          <p:cNvSpPr/>
          <p:nvPr/>
        </p:nvSpPr>
        <p:spPr>
          <a:xfrm>
            <a:off x="0" y="890935"/>
            <a:ext cx="12192000" cy="4276725"/>
          </a:xfrm>
          <a:prstGeom prst="rect">
            <a:avLst/>
          </a:prstGeom>
        </p:spPr>
        <p:txBody>
          <a:bodyPr wrap="square">
            <a:spAutoFit/>
          </a:bodyPr>
          <a:lstStyle/>
          <a:p>
            <a:pPr indent="266700" algn="just">
              <a:spcAft>
                <a:spcPct val="0"/>
              </a:spcAft>
            </a:pPr>
            <a:r>
              <a:rPr altLang="zh-CN" sz="2400" b="1" kern="100">
                <a:solidFill>
                  <a:schemeClr val="tx1"/>
                </a:solidFill>
                <a:latin typeface="楷体" panose="02010609060101010101" charset="-122"/>
                <a:ea typeface="楷体" panose="02010609060101010101" charset="-122"/>
                <a:cs typeface="Times New Roman" panose="02020603050405020304" pitchFamily="18" charset="0"/>
              </a:rPr>
              <a:t>21. 苏联在第一个五年计划时期，建立了斯大林格勒拖拉机厂。该企业引进美国的先进技术和设备，当时主要制造拖拉机等民用机械。这一企业的建设（   ）</a:t>
            </a:r>
            <a:endParaRPr altLang="zh-CN"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r>
              <a:rPr altLang="zh-CN" sz="2400" b="1" kern="100">
                <a:solidFill>
                  <a:schemeClr val="tx1"/>
                </a:solidFill>
                <a:latin typeface="楷体" panose="02010609060101010101" charset="-122"/>
                <a:ea typeface="楷体" panose="02010609060101010101" charset="-122"/>
                <a:cs typeface="Times New Roman" panose="02020603050405020304" pitchFamily="18" charset="0"/>
              </a:rPr>
              <a:t>A. 推动了新经济政策的实施	B. 缘于二战中美苏两国的合作</a:t>
            </a:r>
            <a:endParaRPr altLang="zh-CN"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r>
              <a:rPr altLang="zh-CN" sz="2400" b="1" kern="100">
                <a:solidFill>
                  <a:schemeClr val="tx1"/>
                </a:solidFill>
                <a:latin typeface="楷体" panose="02010609060101010101" charset="-122"/>
                <a:ea typeface="楷体" panose="02010609060101010101" charset="-122"/>
                <a:cs typeface="Times New Roman" panose="02020603050405020304" pitchFamily="18" charset="0"/>
              </a:rPr>
              <a:t>C. 有助于苏联农业的现代化	D. 标志着“苏联模式”的形成</a:t>
            </a:r>
            <a:endParaRPr altLang="zh-CN"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endParaRPr altLang="zh-CN"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endParaRPr altLang="zh-CN" sz="32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r>
              <a:rPr altLang="zh-CN" sz="2400" b="1" kern="100">
                <a:solidFill>
                  <a:schemeClr val="tx1"/>
                </a:solidFill>
                <a:latin typeface="楷体" panose="02010609060101010101" charset="-122"/>
                <a:ea typeface="楷体" panose="02010609060101010101" charset="-122"/>
                <a:cs typeface="Times New Roman" panose="02020603050405020304" pitchFamily="18" charset="0"/>
              </a:rPr>
              <a:t>22. 下图列举了第二次世界大战中的四个重大事件。这些事件共同反映的是（   ）</a:t>
            </a:r>
            <a:endParaRPr altLang="zh-CN"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r>
              <a:rPr altLang="zh-CN" sz="2400" b="1" kern="100">
                <a:solidFill>
                  <a:schemeClr val="tx1"/>
                </a:solidFill>
                <a:latin typeface="楷体" panose="02010609060101010101" charset="-122"/>
                <a:ea typeface="楷体" panose="02010609060101010101" charset="-122"/>
                <a:cs typeface="Times New Roman" panose="02020603050405020304" pitchFamily="18" charset="0"/>
              </a:rPr>
              <a:t>A. 二战中的转折性战役</a:t>
            </a:r>
            <a:endParaRPr altLang="zh-CN"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r>
              <a:rPr altLang="zh-CN" sz="2400" b="1" kern="100">
                <a:solidFill>
                  <a:schemeClr val="tx1"/>
                </a:solidFill>
                <a:latin typeface="楷体" panose="02010609060101010101" charset="-122"/>
                <a:ea typeface="楷体" panose="02010609060101010101" charset="-122"/>
                <a:cs typeface="Times New Roman" panose="02020603050405020304" pitchFamily="18" charset="0"/>
              </a:rPr>
              <a:t>B. 雅尔塔体系的形成</a:t>
            </a:r>
            <a:endParaRPr altLang="zh-CN"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r>
              <a:rPr altLang="zh-CN" sz="2400" b="1" kern="100">
                <a:solidFill>
                  <a:schemeClr val="tx1"/>
                </a:solidFill>
                <a:latin typeface="楷体" panose="02010609060101010101" charset="-122"/>
                <a:ea typeface="楷体" panose="02010609060101010101" charset="-122"/>
                <a:cs typeface="Times New Roman" panose="02020603050405020304" pitchFamily="18" charset="0"/>
              </a:rPr>
              <a:t>C. 反法西斯国家的联合</a:t>
            </a:r>
            <a:endParaRPr altLang="zh-CN"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r>
              <a:rPr altLang="zh-CN" sz="2400" b="1" kern="100">
                <a:solidFill>
                  <a:schemeClr val="tx1"/>
                </a:solidFill>
                <a:latin typeface="楷体" panose="02010609060101010101" charset="-122"/>
                <a:ea typeface="楷体" panose="02010609060101010101" charset="-122"/>
                <a:cs typeface="Times New Roman" panose="02020603050405020304" pitchFamily="18" charset="0"/>
              </a:rPr>
              <a:t>D. 联合国建立的影响</a:t>
            </a:r>
            <a:endParaRPr altLang="zh-CN" sz="2400" b="1" kern="100">
              <a:solidFill>
                <a:schemeClr val="tx1"/>
              </a:solidFill>
              <a:latin typeface="楷体" panose="02010609060101010101" charset="-122"/>
              <a:ea typeface="楷体" panose="02010609060101010101" charset="-122"/>
              <a:cs typeface="Times New Roman" panose="02020603050405020304" pitchFamily="18" charset="0"/>
            </a:endParaRPr>
          </a:p>
        </p:txBody>
      </p:sp>
      <p:sp>
        <p:nvSpPr>
          <p:cNvPr id="8" name="矩形 7"/>
          <p:cNvSpPr/>
          <p:nvPr/>
        </p:nvSpPr>
        <p:spPr>
          <a:xfrm>
            <a:off x="0" y="2334632"/>
            <a:ext cx="12192000" cy="1014730"/>
          </a:xfrm>
          <a:prstGeom prst="rect">
            <a:avLst/>
          </a:prstGeom>
        </p:spPr>
        <p:txBody>
          <a:bodyPr wrap="square">
            <a:spAutoFit/>
          </a:bodyPr>
          <a:lstStyle/>
          <a:p>
            <a:r>
              <a:rPr sz="2000">
                <a:solidFill>
                  <a:srgbClr val="C538BB"/>
                </a:solidFill>
                <a:latin typeface="黑体" panose="02010609060101010101" pitchFamily="49" charset="-122"/>
                <a:ea typeface="黑体" panose="02010609060101010101" pitchFamily="49" charset="-122"/>
              </a:rPr>
              <a:t>【答案】C【解析】据题干“苏联在第一个五年计划时期，建立了斯大林格勒拖拉机厂。该企业引进美国的先进技术和设备，当时主要制造拖拉机等民用机械”可知，斯大林格勒拖拉机厂通过引进美国的先进技术和设备美，能够制造出先进的拖拉机等民用机械，这有助于苏联农业的现代化，C项正确</a:t>
            </a:r>
            <a:r>
              <a:rPr lang="zh-CN" sz="2000">
                <a:solidFill>
                  <a:srgbClr val="C538BB"/>
                </a:solidFill>
                <a:latin typeface="黑体" panose="02010609060101010101" pitchFamily="49" charset="-122"/>
                <a:ea typeface="黑体" panose="02010609060101010101" pitchFamily="49" charset="-122"/>
              </a:rPr>
              <a:t>。</a:t>
            </a:r>
            <a:endParaRPr lang="zh-CN" sz="2000">
              <a:solidFill>
                <a:srgbClr val="C538BB"/>
              </a:solidFill>
              <a:latin typeface="黑体" panose="02010609060101010101" pitchFamily="49" charset="-122"/>
              <a:ea typeface="黑体" panose="02010609060101010101" pitchFamily="49" charset="-122"/>
            </a:endParaRPr>
          </a:p>
        </p:txBody>
      </p:sp>
      <p:sp>
        <p:nvSpPr>
          <p:cNvPr id="9" name="CustomShape 4"/>
          <p:cNvSpPr/>
          <p:nvPr/>
        </p:nvSpPr>
        <p:spPr>
          <a:xfrm>
            <a:off x="9919762" y="1517926"/>
            <a:ext cx="1798920" cy="718920"/>
          </a:xfrm>
          <a:prstGeom prst="wedgeRoundRectCallout">
            <a:avLst>
              <a:gd name="adj1" fmla="val -72544"/>
              <a:gd name="adj2" fmla="val -94378"/>
              <a:gd name="adj3" fmla="val 16667"/>
            </a:avLst>
          </a:prstGeom>
          <a:solidFill>
            <a:srgbClr val="F26F8E"/>
          </a:solidFill>
          <a:ln w="0">
            <a:solidFill>
              <a:srgbClr val="C538BB"/>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zh-CN" sz="2200" b="1" strike="noStrike" spc="-1" smtClean="0">
                <a:solidFill>
                  <a:srgbClr val="000000"/>
                </a:solidFill>
                <a:latin typeface="微软雅黑" panose="020B0503020204020204" charset="-122"/>
                <a:ea typeface="微软雅黑" panose="020B0503020204020204" charset="-122"/>
              </a:rPr>
              <a:t>时空观念</a:t>
            </a:r>
            <a:endParaRPr lang="en-US" sz="2200" b="1" strike="noStrike" spc="-1">
              <a:latin typeface="微软雅黑" panose="020B0503020204020204" charset="-122"/>
              <a:ea typeface="微软雅黑" panose="020B0503020204020204" charset="-122"/>
            </a:endParaRPr>
          </a:p>
        </p:txBody>
      </p:sp>
      <p:sp>
        <p:nvSpPr>
          <p:cNvPr id="10" name="矩形 9"/>
          <p:cNvSpPr/>
          <p:nvPr/>
        </p:nvSpPr>
        <p:spPr>
          <a:xfrm>
            <a:off x="0" y="5037827"/>
            <a:ext cx="12192000" cy="1938020"/>
          </a:xfrm>
          <a:prstGeom prst="rect">
            <a:avLst/>
          </a:prstGeom>
        </p:spPr>
        <p:txBody>
          <a:bodyPr wrap="square">
            <a:spAutoFit/>
          </a:bodyPr>
          <a:lstStyle/>
          <a:p>
            <a:r>
              <a:rPr sz="2000">
                <a:solidFill>
                  <a:srgbClr val="C538BB"/>
                </a:solidFill>
                <a:latin typeface="黑体" panose="02010609060101010101" pitchFamily="49" charset="-122"/>
                <a:ea typeface="黑体" panose="02010609060101010101" pitchFamily="49" charset="-122"/>
              </a:rPr>
              <a:t>【答案】C【解析】由图中所示，结合所学知识可知，1942年1月，美、英、苏、中等26个国家的代表在华盛顿签署《联合国家宣言》，标志着世界反法西斯联盟的正式形成。各国为了一个共同的目标，相互支援，协同作战，逐渐扭转了战争的形式；1943年11月，中、美、英三国的首脑在开罗会晤，并于12月初发表《开罗宣言》，宣言明确规定：日本窃取的中国领土，归还中国；1944年6月，美、英等盟国军队在诺曼底登陆，开辟了欧洲的第二战场，使德国陷入东西两个战场的夹击之中；1945年春，苏军与英、美军队分别从东西两面进入德国本土作战。1945年5月8日，德国正式签署无条件投降书，欧洲战事结束，C项正确</a:t>
            </a:r>
            <a:r>
              <a:rPr lang="zh-CN" sz="2000">
                <a:solidFill>
                  <a:srgbClr val="C538BB"/>
                </a:solidFill>
                <a:latin typeface="黑体" panose="02010609060101010101" pitchFamily="49" charset="-122"/>
                <a:ea typeface="黑体" panose="02010609060101010101" pitchFamily="49" charset="-122"/>
              </a:rPr>
              <a:t>。</a:t>
            </a:r>
            <a:endParaRPr lang="zh-CN" sz="2000">
              <a:solidFill>
                <a:srgbClr val="C538BB"/>
              </a:solidFill>
              <a:latin typeface="黑体" panose="02010609060101010101" pitchFamily="49" charset="-122"/>
              <a:ea typeface="黑体" panose="02010609060101010101" pitchFamily="49" charset="-122"/>
            </a:endParaRPr>
          </a:p>
        </p:txBody>
      </p:sp>
      <p:sp>
        <p:nvSpPr>
          <p:cNvPr id="11" name="CustomShape 4"/>
          <p:cNvSpPr/>
          <p:nvPr/>
        </p:nvSpPr>
        <p:spPr>
          <a:xfrm>
            <a:off x="10068352" y="3954421"/>
            <a:ext cx="1798920" cy="718920"/>
          </a:xfrm>
          <a:prstGeom prst="wedgeRoundRectCallout">
            <a:avLst>
              <a:gd name="adj1" fmla="val -131140"/>
              <a:gd name="adj2" fmla="val -15767"/>
              <a:gd name="adj3" fmla="val 16667"/>
            </a:avLst>
          </a:prstGeom>
          <a:solidFill>
            <a:srgbClr val="F26F8E"/>
          </a:solidFill>
          <a:ln w="0">
            <a:solidFill>
              <a:srgbClr val="C538BB"/>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zh-CN" sz="2200" b="1" strike="noStrike" spc="-1" smtClean="0">
                <a:solidFill>
                  <a:srgbClr val="000000"/>
                </a:solidFill>
                <a:latin typeface="微软雅黑" panose="020B0503020204020204" charset="-122"/>
                <a:ea typeface="微软雅黑" panose="020B0503020204020204" charset="-122"/>
              </a:rPr>
              <a:t>时空观念</a:t>
            </a:r>
            <a:endParaRPr lang="en-US" sz="2200" b="1" strike="noStrike" spc="-1">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p:bldP spid="10" grpId="0"/>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99711" y="138082"/>
            <a:ext cx="2561491" cy="598409"/>
            <a:chOff x="355954" y="154411"/>
            <a:chExt cx="2561491" cy="598409"/>
          </a:xfrm>
        </p:grpSpPr>
        <p:grpSp>
          <p:nvGrpSpPr>
            <p:cNvPr id="3" name="组合 2"/>
            <p:cNvGrpSpPr/>
            <p:nvPr/>
          </p:nvGrpSpPr>
          <p:grpSpPr>
            <a:xfrm>
              <a:off x="355954" y="167441"/>
              <a:ext cx="2561491" cy="585379"/>
              <a:chOff x="210812" y="283556"/>
              <a:chExt cx="2561491" cy="585379"/>
            </a:xfrm>
          </p:grpSpPr>
          <p:sp>
            <p:nvSpPr>
              <p:cNvPr id="5" name="文本框 4"/>
              <p:cNvSpPr txBox="1"/>
              <p:nvPr/>
            </p:nvSpPr>
            <p:spPr>
              <a:xfrm>
                <a:off x="963823" y="285370"/>
                <a:ext cx="1808480" cy="583565"/>
              </a:xfrm>
              <a:prstGeom prst="rect">
                <a:avLst/>
              </a:prstGeom>
              <a:noFill/>
            </p:spPr>
            <p:txBody>
              <a:bodyPr wrap="none" rtlCol="0">
                <a:spAutoFit/>
              </a:bodyPr>
              <a:lstStyle/>
              <a:p>
                <a:r>
                  <a:rPr lang="zh-CN" altLang="en-US" sz="3200">
                    <a:solidFill>
                      <a:schemeClr val="bg1"/>
                    </a:solidFill>
                    <a:latin typeface="+mn-ea"/>
                  </a:rPr>
                  <a:t>真题解读</a:t>
                </a:r>
                <a:endParaRPr lang="zh-CN" altLang="en-US" sz="3200">
                  <a:solidFill>
                    <a:schemeClr val="bg1"/>
                  </a:solidFill>
                  <a:latin typeface="+mn-ea"/>
                </a:endParaRPr>
              </a:p>
            </p:txBody>
          </p:sp>
          <p:sp>
            <p:nvSpPr>
              <p:cNvPr id="6" name="文本框 5"/>
              <p:cNvSpPr txBox="1"/>
              <p:nvPr/>
            </p:nvSpPr>
            <p:spPr>
              <a:xfrm>
                <a:off x="210812" y="283556"/>
                <a:ext cx="639919" cy="584775"/>
              </a:xfrm>
              <a:prstGeom prst="rect">
                <a:avLst/>
              </a:prstGeom>
              <a:noFill/>
            </p:spPr>
            <p:txBody>
              <a:bodyPr wrap="none" rtlCol="0">
                <a:spAutoFit/>
              </a:bodyPr>
              <a:lstStyle/>
              <a:p>
                <a:r>
                  <a:rPr lang="en-US" altLang="zh-CN" sz="3200">
                    <a:solidFill>
                      <a:schemeClr val="bg1"/>
                    </a:solidFill>
                  </a:rPr>
                  <a:t>03</a:t>
                </a:r>
                <a:endParaRPr lang="zh-CN" altLang="en-US" sz="3200">
                  <a:solidFill>
                    <a:schemeClr val="bg1"/>
                  </a:solidFill>
                </a:endParaRPr>
              </a:p>
            </p:txBody>
          </p:sp>
        </p:grpSp>
        <p:sp>
          <p:nvSpPr>
            <p:cNvPr id="4" name="椭圆 3"/>
            <p:cNvSpPr/>
            <p:nvPr/>
          </p:nvSpPr>
          <p:spPr>
            <a:xfrm>
              <a:off x="368576" y="154411"/>
              <a:ext cx="596512" cy="59650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sp>
        <p:nvSpPr>
          <p:cNvPr id="7" name="矩形 6"/>
          <p:cNvSpPr/>
          <p:nvPr/>
        </p:nvSpPr>
        <p:spPr>
          <a:xfrm>
            <a:off x="0" y="880140"/>
            <a:ext cx="12192000" cy="4892675"/>
          </a:xfrm>
          <a:prstGeom prst="rect">
            <a:avLst/>
          </a:prstGeom>
        </p:spPr>
        <p:txBody>
          <a:bodyPr wrap="square">
            <a:spAutoFit/>
          </a:bodyPr>
          <a:lstStyle/>
          <a:p>
            <a:pPr indent="266700" algn="just">
              <a:spcAft>
                <a:spcPct val="0"/>
              </a:spcAft>
            </a:pPr>
            <a:r>
              <a:rPr altLang="zh-CN" sz="2400" b="1" kern="100">
                <a:solidFill>
                  <a:schemeClr val="tx1"/>
                </a:solidFill>
                <a:latin typeface="楷体" panose="02010609060101010101" charset="-122"/>
                <a:ea typeface="楷体" panose="02010609060101010101" charset="-122"/>
                <a:cs typeface="Times New Roman" panose="02020603050405020304" pitchFamily="18" charset="0"/>
              </a:rPr>
              <a:t>23. 二战后亚非拉民族民主运动大事年表（部分）</a:t>
            </a:r>
            <a:endParaRPr altLang="zh-CN"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r>
              <a:rPr altLang="zh-CN" sz="2400" b="1" kern="100">
                <a:solidFill>
                  <a:schemeClr val="tx1"/>
                </a:solidFill>
                <a:latin typeface="楷体" panose="02010609060101010101" charset="-122"/>
                <a:ea typeface="楷体" panose="02010609060101010101" charset="-122"/>
                <a:cs typeface="Times New Roman" panose="02020603050405020304" pitchFamily="18" charset="0"/>
              </a:rPr>
              <a:t>据上表可知，该大事年表聚焦核心问题是（   ）</a:t>
            </a:r>
            <a:endParaRPr altLang="zh-CN"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r>
              <a:rPr altLang="zh-CN" sz="2400" b="1" kern="100">
                <a:solidFill>
                  <a:schemeClr val="tx1"/>
                </a:solidFill>
                <a:latin typeface="楷体" panose="02010609060101010101" charset="-122"/>
                <a:ea typeface="楷体" panose="02010609060101010101" charset="-122"/>
                <a:cs typeface="Times New Roman" panose="02020603050405020304" pitchFamily="18" charset="0"/>
              </a:rPr>
              <a:t>A. 世界殖民体系的瓦解	B. 两极格局的形成</a:t>
            </a:r>
            <a:endParaRPr altLang="zh-CN"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r>
              <a:rPr altLang="zh-CN" sz="2400" b="1" kern="100">
                <a:solidFill>
                  <a:schemeClr val="tx1"/>
                </a:solidFill>
                <a:latin typeface="楷体" panose="02010609060101010101" charset="-122"/>
                <a:ea typeface="楷体" panose="02010609060101010101" charset="-122"/>
                <a:cs typeface="Times New Roman" panose="02020603050405020304" pitchFamily="18" charset="0"/>
              </a:rPr>
              <a:t>C. 经济全球化的发展	D. 地区冲突的影响</a:t>
            </a:r>
            <a:endParaRPr altLang="zh-CN"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endParaRPr altLang="zh-CN"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endParaRPr altLang="zh-CN"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endParaRPr altLang="zh-CN"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r>
              <a:rPr lang="en-US" sz="2400" b="1" kern="100">
                <a:solidFill>
                  <a:schemeClr val="tx1"/>
                </a:solidFill>
                <a:latin typeface="楷体" panose="02010609060101010101" charset="-122"/>
                <a:ea typeface="楷体" panose="02010609060101010101" charset="-122"/>
                <a:cs typeface="Times New Roman" panose="02020603050405020304" pitchFamily="18" charset="0"/>
              </a:rPr>
              <a:t>24.</a:t>
            </a:r>
            <a:r>
              <a:rPr altLang="zh-CN" sz="2400" b="1" kern="100">
                <a:solidFill>
                  <a:schemeClr val="tx1"/>
                </a:solidFill>
                <a:latin typeface="楷体" panose="02010609060101010101" charset="-122"/>
                <a:ea typeface="楷体" panose="02010609060101010101" charset="-122"/>
                <a:cs typeface="Times New Roman" panose="02020603050405020304" pitchFamily="18" charset="0"/>
              </a:rPr>
              <a:t>冷战结束后，世界格局发生了新的变化。下面内容展示的是某校九年级学生围绕该变化进行演讲比赛的部分题目。据此可知，这次演讲比赛的主题是</a:t>
            </a:r>
            <a:r>
              <a:rPr altLang="zh-CN" sz="2400" b="1" kern="100">
                <a:solidFill>
                  <a:schemeClr val="tx1"/>
                </a:solidFill>
                <a:latin typeface="楷体" panose="02010609060101010101" charset="-122"/>
                <a:ea typeface="楷体" panose="02010609060101010101" charset="-122"/>
                <a:cs typeface="Times New Roman" panose="02020603050405020304" pitchFamily="18" charset="0"/>
                <a:sym typeface="+mn-ea"/>
              </a:rPr>
              <a:t>（   ）</a:t>
            </a:r>
            <a:endParaRPr altLang="zh-CN"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r>
              <a:rPr altLang="zh-CN" sz="2400" b="1" kern="100">
                <a:solidFill>
                  <a:schemeClr val="tx1"/>
                </a:solidFill>
                <a:latin typeface="楷体" panose="02010609060101010101" charset="-122"/>
                <a:ea typeface="楷体" panose="02010609060101010101" charset="-122"/>
                <a:cs typeface="Times New Roman" panose="02020603050405020304" pitchFamily="18" charset="0"/>
              </a:rPr>
              <a:t>A. 走向整体的世界</a:t>
            </a:r>
            <a:endParaRPr altLang="zh-CN"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r>
              <a:rPr altLang="zh-CN" sz="2400" b="1" kern="100">
                <a:solidFill>
                  <a:schemeClr val="tx1"/>
                </a:solidFill>
                <a:latin typeface="楷体" panose="02010609060101010101" charset="-122"/>
                <a:ea typeface="楷体" panose="02010609060101010101" charset="-122"/>
                <a:cs typeface="Times New Roman" panose="02020603050405020304" pitchFamily="18" charset="0"/>
              </a:rPr>
              <a:t>B. 互利共赢的世界</a:t>
            </a:r>
            <a:endParaRPr altLang="zh-CN"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r>
              <a:rPr altLang="zh-CN" sz="2400" b="1" kern="100">
                <a:solidFill>
                  <a:schemeClr val="tx1"/>
                </a:solidFill>
                <a:latin typeface="楷体" panose="02010609060101010101" charset="-122"/>
                <a:ea typeface="楷体" panose="02010609060101010101" charset="-122"/>
                <a:cs typeface="Times New Roman" panose="02020603050405020304" pitchFamily="18" charset="0"/>
              </a:rPr>
              <a:t>C. 迈向多极化的世界</a:t>
            </a:r>
            <a:endParaRPr altLang="zh-CN"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r>
              <a:rPr altLang="zh-CN" sz="2400" b="1" kern="100">
                <a:solidFill>
                  <a:schemeClr val="tx1"/>
                </a:solidFill>
                <a:latin typeface="楷体" panose="02010609060101010101" charset="-122"/>
                <a:ea typeface="楷体" panose="02010609060101010101" charset="-122"/>
                <a:cs typeface="Times New Roman" panose="02020603050405020304" pitchFamily="18" charset="0"/>
              </a:rPr>
              <a:t>D. 文化多样性的世界</a:t>
            </a:r>
            <a:endParaRPr altLang="zh-CN" sz="2400" b="1" kern="100">
              <a:solidFill>
                <a:schemeClr val="tx1"/>
              </a:solidFill>
              <a:latin typeface="楷体" panose="02010609060101010101" charset="-122"/>
              <a:ea typeface="楷体" panose="02010609060101010101" charset="-122"/>
              <a:cs typeface="Times New Roman" panose="02020603050405020304" pitchFamily="18" charset="0"/>
            </a:endParaRPr>
          </a:p>
        </p:txBody>
      </p:sp>
      <p:sp>
        <p:nvSpPr>
          <p:cNvPr id="8" name="矩形 7"/>
          <p:cNvSpPr/>
          <p:nvPr/>
        </p:nvSpPr>
        <p:spPr>
          <a:xfrm>
            <a:off x="0" y="2356222"/>
            <a:ext cx="12192000" cy="1014730"/>
          </a:xfrm>
          <a:prstGeom prst="rect">
            <a:avLst/>
          </a:prstGeom>
        </p:spPr>
        <p:txBody>
          <a:bodyPr wrap="square">
            <a:spAutoFit/>
          </a:bodyPr>
          <a:lstStyle/>
          <a:p>
            <a:r>
              <a:rPr sz="2000">
                <a:solidFill>
                  <a:srgbClr val="C538BB"/>
                </a:solidFill>
                <a:latin typeface="黑体" panose="02010609060101010101" pitchFamily="49" charset="-122"/>
                <a:ea typeface="黑体" panose="02010609060101010101" pitchFamily="49" charset="-122"/>
              </a:rPr>
              <a:t>【答案】A【解析】据题干“19世纪40～50年代，印度和巴基斯坦分别独立。1960年，非洲17个国家获得独立。1990年，纳米比亚独立，标志着所有非洲国家都摆脱了殖民主义的枷锁”可知，该大事年表反映了诸多国家摆脱殖民主义枷锁，获得独立的史实，聚焦的核心问题是世界殖民体系的瓦解，A项正确</a:t>
            </a:r>
            <a:r>
              <a:rPr lang="zh-CN" sz="2000">
                <a:solidFill>
                  <a:srgbClr val="C538BB"/>
                </a:solidFill>
                <a:latin typeface="黑体" panose="02010609060101010101" pitchFamily="49" charset="-122"/>
                <a:ea typeface="黑体" panose="02010609060101010101" pitchFamily="49" charset="-122"/>
              </a:rPr>
              <a:t>。</a:t>
            </a:r>
            <a:endParaRPr lang="zh-CN" sz="2000">
              <a:solidFill>
                <a:srgbClr val="C538BB"/>
              </a:solidFill>
              <a:latin typeface="黑体" panose="02010609060101010101" pitchFamily="49" charset="-122"/>
              <a:ea typeface="黑体" panose="02010609060101010101" pitchFamily="49" charset="-122"/>
            </a:endParaRPr>
          </a:p>
        </p:txBody>
      </p:sp>
      <p:sp>
        <p:nvSpPr>
          <p:cNvPr id="9" name="CustomShape 4"/>
          <p:cNvSpPr/>
          <p:nvPr/>
        </p:nvSpPr>
        <p:spPr>
          <a:xfrm>
            <a:off x="8544352" y="261896"/>
            <a:ext cx="1798920" cy="718920"/>
          </a:xfrm>
          <a:prstGeom prst="wedgeRoundRectCallout">
            <a:avLst>
              <a:gd name="adj1" fmla="val -88252"/>
              <a:gd name="adj2" fmla="val 88458"/>
              <a:gd name="adj3" fmla="val 16667"/>
            </a:avLst>
          </a:prstGeom>
          <a:solidFill>
            <a:srgbClr val="F26F8E"/>
          </a:solidFill>
          <a:ln w="0">
            <a:solidFill>
              <a:srgbClr val="C538BB"/>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zh-CN" sz="2200" b="1" strike="noStrike" spc="-1" smtClean="0">
                <a:solidFill>
                  <a:srgbClr val="000000"/>
                </a:solidFill>
                <a:latin typeface="微软雅黑" panose="020B0503020204020204" charset="-122"/>
                <a:ea typeface="微软雅黑" panose="020B0503020204020204" charset="-122"/>
              </a:rPr>
              <a:t>时空观念</a:t>
            </a:r>
            <a:endParaRPr lang="en-US" sz="2200" b="1" strike="noStrike" spc="-1">
              <a:latin typeface="微软雅黑" panose="020B0503020204020204" charset="-122"/>
              <a:ea typeface="微软雅黑" panose="020B0503020204020204" charset="-122"/>
            </a:endParaRPr>
          </a:p>
        </p:txBody>
      </p:sp>
      <p:sp>
        <p:nvSpPr>
          <p:cNvPr id="10" name="矩形 9"/>
          <p:cNvSpPr/>
          <p:nvPr/>
        </p:nvSpPr>
        <p:spPr>
          <a:xfrm>
            <a:off x="0" y="5620757"/>
            <a:ext cx="12192000" cy="1322070"/>
          </a:xfrm>
          <a:prstGeom prst="rect">
            <a:avLst/>
          </a:prstGeom>
        </p:spPr>
        <p:txBody>
          <a:bodyPr wrap="square">
            <a:spAutoFit/>
          </a:bodyPr>
          <a:lstStyle/>
          <a:p>
            <a:pPr lvl="0" algn="l">
              <a:buClrTx/>
              <a:buSzTx/>
              <a:buFontTx/>
            </a:pPr>
            <a:r>
              <a:rPr sz="2000">
                <a:solidFill>
                  <a:srgbClr val="C538BB"/>
                </a:solidFill>
                <a:latin typeface="黑体" panose="02010609060101010101" pitchFamily="49" charset="-122"/>
                <a:ea typeface="黑体" panose="02010609060101010101" pitchFamily="49" charset="-122"/>
                <a:sym typeface="+mn-ea"/>
              </a:rPr>
              <a:t>【答案】C【解析】根据材料“	《中国：东方巨龙腾飞》”等信息，结合所学知识可知，苏联解体后，美国成为唯一的超级大国。但是，欧盟、日本、中国和俄罗斯等一些具备较强综合实力的国家联盟或国家也在国际和地区事务中发挥者重要作用，推动世界朝着多极化方向发展；同时，第三世界的崛起，在一定程度上冲击着两极格局，C项正确</a:t>
            </a:r>
            <a:r>
              <a:rPr lang="zh-CN" sz="2000">
                <a:solidFill>
                  <a:srgbClr val="C538BB"/>
                </a:solidFill>
                <a:latin typeface="黑体" panose="02010609060101010101" pitchFamily="49" charset="-122"/>
                <a:ea typeface="黑体" panose="02010609060101010101" pitchFamily="49" charset="-122"/>
                <a:sym typeface="+mn-ea"/>
              </a:rPr>
              <a:t>。</a:t>
            </a:r>
            <a:endParaRPr lang="zh-CN" sz="2000">
              <a:solidFill>
                <a:srgbClr val="C538BB"/>
              </a:solidFill>
              <a:latin typeface="黑体" panose="02010609060101010101" pitchFamily="49" charset="-122"/>
              <a:ea typeface="黑体" panose="02010609060101010101" pitchFamily="49" charset="-122"/>
              <a:sym typeface="+mn-ea"/>
            </a:endParaRPr>
          </a:p>
        </p:txBody>
      </p:sp>
      <p:sp>
        <p:nvSpPr>
          <p:cNvPr id="11" name="CustomShape 4"/>
          <p:cNvSpPr/>
          <p:nvPr/>
        </p:nvSpPr>
        <p:spPr>
          <a:xfrm>
            <a:off x="9682272" y="4466231"/>
            <a:ext cx="1798920" cy="718920"/>
          </a:xfrm>
          <a:prstGeom prst="wedgeRoundRectCallout">
            <a:avLst>
              <a:gd name="adj1" fmla="val -179994"/>
              <a:gd name="adj2" fmla="val 3841"/>
              <a:gd name="adj3" fmla="val 16667"/>
            </a:avLst>
          </a:prstGeom>
          <a:solidFill>
            <a:srgbClr val="F26F8E"/>
          </a:solidFill>
          <a:ln w="0">
            <a:solidFill>
              <a:srgbClr val="C538BB"/>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zh-CN" altLang="en-US" sz="2200" b="1" strike="noStrike" spc="-1">
                <a:latin typeface="微软雅黑" panose="020B0503020204020204" charset="-122"/>
                <a:ea typeface="微软雅黑" panose="020B0503020204020204" charset="-122"/>
              </a:rPr>
              <a:t>时空观念</a:t>
            </a:r>
            <a:endParaRPr lang="zh-CN" altLang="en-US" sz="2200" b="1" strike="noStrike" spc="-1">
              <a:latin typeface="微软雅黑" panose="020B0503020204020204" charset="-122"/>
              <a:ea typeface="微软雅黑" panose="020B0503020204020204" charset="-122"/>
            </a:endParaRPr>
          </a:p>
        </p:txBody>
      </p:sp>
      <p:sp>
        <p:nvSpPr>
          <p:cNvPr id="12" name="文本框 11"/>
          <p:cNvSpPr txBox="1"/>
          <p:nvPr/>
        </p:nvSpPr>
        <p:spPr>
          <a:xfrm>
            <a:off x="6965950" y="1139190"/>
            <a:ext cx="5181600" cy="1198880"/>
          </a:xfrm>
          <a:prstGeom prst="rect">
            <a:avLst/>
          </a:prstGeom>
          <a:noFill/>
          <a:ln>
            <a:solidFill>
              <a:schemeClr val="tx1"/>
            </a:solidFill>
          </a:ln>
        </p:spPr>
        <p:txBody>
          <a:bodyPr wrap="square" rtlCol="0" anchor="t">
            <a:spAutoFit/>
          </a:bodyPr>
          <a:lstStyle/>
          <a:p>
            <a:pPr algn="l">
              <a:buClrTx/>
              <a:buSzTx/>
              <a:buFontTx/>
            </a:pPr>
            <a:r>
              <a:rPr lang="zh-CN" altLang="en-US">
                <a:latin typeface="楷体" panose="02010609060101010101" charset="-122"/>
                <a:ea typeface="楷体" panose="02010609060101010101" charset="-122"/>
                <a:cs typeface="楷体" panose="02010609060101010101" charset="-122"/>
                <a:sym typeface="+mn-ea"/>
              </a:rPr>
              <a:t>·</a:t>
            </a:r>
            <a:r>
              <a:rPr lang="zh-CN" altLang="en-US">
                <a:latin typeface="楷体" panose="02010609060101010101" charset="-122"/>
                <a:ea typeface="楷体" panose="02010609060101010101" charset="-122"/>
                <a:cs typeface="楷体" panose="02010609060101010101" charset="-122"/>
              </a:rPr>
              <a:t>19世纪40～50年代，印度和巴基斯坦分别独立。</a:t>
            </a:r>
            <a:endParaRPr lang="zh-CN" altLang="en-US">
              <a:latin typeface="楷体" panose="02010609060101010101" charset="-122"/>
              <a:ea typeface="楷体" panose="02010609060101010101" charset="-122"/>
              <a:cs typeface="楷体" panose="02010609060101010101" charset="-122"/>
            </a:endParaRPr>
          </a:p>
          <a:p>
            <a:pPr algn="l">
              <a:buClrTx/>
              <a:buSzTx/>
              <a:buFontTx/>
            </a:pPr>
            <a:r>
              <a:rPr lang="zh-CN" altLang="en-US">
                <a:latin typeface="楷体" panose="02010609060101010101" charset="-122"/>
                <a:ea typeface="楷体" panose="02010609060101010101" charset="-122"/>
                <a:cs typeface="楷体" panose="02010609060101010101" charset="-122"/>
              </a:rPr>
              <a:t>·1960年，非洲17个国家获得独立。</a:t>
            </a:r>
            <a:endParaRPr lang="zh-CN" altLang="en-US">
              <a:latin typeface="楷体" panose="02010609060101010101" charset="-122"/>
              <a:ea typeface="楷体" panose="02010609060101010101" charset="-122"/>
              <a:cs typeface="楷体" panose="02010609060101010101" charset="-122"/>
            </a:endParaRPr>
          </a:p>
          <a:p>
            <a:pPr algn="l">
              <a:buClrTx/>
              <a:buSzTx/>
              <a:buFontTx/>
            </a:pPr>
            <a:r>
              <a:rPr lang="zh-CN" altLang="en-US">
                <a:latin typeface="楷体" panose="02010609060101010101" charset="-122"/>
                <a:ea typeface="楷体" panose="02010609060101010101" charset="-122"/>
                <a:cs typeface="楷体" panose="02010609060101010101" charset="-122"/>
              </a:rPr>
              <a:t>·1990年，纳米比亚独立，标志着所有非洲国家都摆脱了殖民主义的枷锁。</a:t>
            </a:r>
            <a:endParaRPr lang="zh-CN" altLang="en-US">
              <a:latin typeface="楷体" panose="02010609060101010101" charset="-122"/>
              <a:ea typeface="楷体" panose="02010609060101010101" charset="-122"/>
              <a:cs typeface="楷体" panose="02010609060101010101" charset="-122"/>
            </a:endParaRPr>
          </a:p>
        </p:txBody>
      </p:sp>
      <p:sp>
        <p:nvSpPr>
          <p:cNvPr id="13" name="文本框 12"/>
          <p:cNvSpPr txBox="1"/>
          <p:nvPr/>
        </p:nvSpPr>
        <p:spPr>
          <a:xfrm>
            <a:off x="3553460" y="4237990"/>
            <a:ext cx="4338955" cy="1322070"/>
          </a:xfrm>
          <a:prstGeom prst="rect">
            <a:avLst/>
          </a:prstGeom>
          <a:noFill/>
          <a:ln>
            <a:solidFill>
              <a:schemeClr val="tx1"/>
            </a:solidFill>
          </a:ln>
        </p:spPr>
        <p:txBody>
          <a:bodyPr wrap="square" rtlCol="0" anchor="t">
            <a:spAutoFit/>
          </a:bodyPr>
          <a:lstStyle/>
          <a:p>
            <a:r>
              <a:rPr lang="zh-CN" altLang="en-US" sz="2000">
                <a:latin typeface="楷体" panose="02010609060101010101" charset="-122"/>
                <a:ea typeface="楷体" panose="02010609060101010101" charset="-122"/>
                <a:cs typeface="楷体" panose="02010609060101010101" charset="-122"/>
              </a:rPr>
              <a:t>《“一超多强”的格局会改变吗？》  </a:t>
            </a:r>
            <a:endParaRPr lang="zh-CN" altLang="en-US" sz="2000">
              <a:latin typeface="楷体" panose="02010609060101010101" charset="-122"/>
              <a:ea typeface="楷体" panose="02010609060101010101" charset="-122"/>
              <a:cs typeface="楷体" panose="02010609060101010101" charset="-122"/>
            </a:endParaRPr>
          </a:p>
          <a:p>
            <a:r>
              <a:rPr lang="zh-CN" altLang="en-US" sz="2000">
                <a:latin typeface="楷体" panose="02010609060101010101" charset="-122"/>
                <a:ea typeface="楷体" panose="02010609060101010101" charset="-122"/>
                <a:cs typeface="楷体" panose="02010609060101010101" charset="-122"/>
              </a:rPr>
              <a:t>《中国：东方巨龙的腾飞》                   </a:t>
            </a:r>
            <a:endParaRPr lang="zh-CN" altLang="en-US" sz="2000">
              <a:latin typeface="楷体" panose="02010609060101010101" charset="-122"/>
              <a:ea typeface="楷体" panose="02010609060101010101" charset="-122"/>
              <a:cs typeface="楷体" panose="02010609060101010101" charset="-122"/>
            </a:endParaRPr>
          </a:p>
          <a:p>
            <a:r>
              <a:rPr lang="zh-CN" altLang="en-US" sz="2000">
                <a:latin typeface="楷体" panose="02010609060101010101" charset="-122"/>
                <a:ea typeface="楷体" panose="02010609060101010101" charset="-122"/>
                <a:cs typeface="楷体" panose="02010609060101010101" charset="-122"/>
              </a:rPr>
              <a:t>《欧洲与美国：盟友不再？》             </a:t>
            </a:r>
            <a:endParaRPr lang="zh-CN" altLang="en-US" sz="2000">
              <a:latin typeface="楷体" panose="02010609060101010101" charset="-122"/>
              <a:ea typeface="楷体" panose="02010609060101010101" charset="-122"/>
              <a:cs typeface="楷体" panose="02010609060101010101" charset="-122"/>
            </a:endParaRPr>
          </a:p>
          <a:p>
            <a:r>
              <a:rPr lang="zh-CN" altLang="en-US" sz="2000">
                <a:latin typeface="楷体" panose="02010609060101010101" charset="-122"/>
                <a:ea typeface="楷体" panose="02010609060101010101" charset="-122"/>
                <a:cs typeface="楷体" panose="02010609060101010101" charset="-122"/>
              </a:rPr>
              <a:t>《第三世界的崛起》     </a:t>
            </a:r>
            <a:endParaRPr lang="zh-CN" altLang="en-US" sz="2000">
              <a:latin typeface="楷体" panose="02010609060101010101" charset="-122"/>
              <a:ea typeface="楷体" panose="02010609060101010101" charset="-122"/>
              <a:cs typeface="楷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p:bldP spid="10" grpId="0"/>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880140"/>
            <a:ext cx="12192000" cy="3415030"/>
          </a:xfrm>
          <a:prstGeom prst="rect">
            <a:avLst/>
          </a:prstGeom>
        </p:spPr>
        <p:txBody>
          <a:bodyPr wrap="square">
            <a:spAutoFit/>
          </a:bodyPr>
          <a:lstStyle/>
          <a:p>
            <a:pPr indent="266700" algn="just">
              <a:spcAft>
                <a:spcPct val="0"/>
              </a:spcAft>
            </a:pPr>
            <a:r>
              <a:rPr altLang="zh-CN" sz="2400" b="1" kern="100">
                <a:solidFill>
                  <a:schemeClr val="tx1"/>
                </a:solidFill>
                <a:latin typeface="楷体" panose="02010609060101010101" charset="-122"/>
                <a:ea typeface="楷体" panose="02010609060101010101" charset="-122"/>
                <a:cs typeface="Times New Roman" panose="02020603050405020304" pitchFamily="18" charset="0"/>
              </a:rPr>
              <a:t>2</a:t>
            </a:r>
            <a:r>
              <a:rPr lang="en-US" sz="2400" b="1" kern="100">
                <a:solidFill>
                  <a:schemeClr val="tx1"/>
                </a:solidFill>
                <a:latin typeface="楷体" panose="02010609060101010101" charset="-122"/>
                <a:ea typeface="楷体" panose="02010609060101010101" charset="-122"/>
                <a:cs typeface="Times New Roman" panose="02020603050405020304" pitchFamily="18" charset="0"/>
              </a:rPr>
              <a:t>5</a:t>
            </a:r>
            <a:r>
              <a:rPr altLang="zh-CN" sz="2400" b="1" kern="100">
                <a:solidFill>
                  <a:schemeClr val="tx1"/>
                </a:solidFill>
                <a:latin typeface="楷体" panose="02010609060101010101" charset="-122"/>
                <a:ea typeface="楷体" panose="02010609060101010101" charset="-122"/>
                <a:cs typeface="Times New Roman" panose="02020603050405020304" pitchFamily="18" charset="0"/>
              </a:rPr>
              <a:t>. 博物馆是保护和传承人类文明的重要殿堂。阅读材料，回答问题。</a:t>
            </a:r>
            <a:endParaRPr altLang="zh-CN"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r>
              <a:rPr altLang="zh-CN" sz="2400" b="1" kern="100">
                <a:solidFill>
                  <a:schemeClr val="tx1"/>
                </a:solidFill>
                <a:latin typeface="楷体" panose="02010609060101010101" charset="-122"/>
                <a:ea typeface="楷体" panose="02010609060101010101" charset="-122"/>
                <a:cs typeface="Times New Roman" panose="02020603050405020304" pitchFamily="18" charset="0"/>
              </a:rPr>
              <a:t>材料一  文艺复兴以来，欧洲人开始了探索海外世界的热潮，将从全世界搜罗、掠夺的奇珍异宝带到了欧洲。大量私人收藏的发展，为博物馆的藏品积累做了准备。17世纪开始，在人人平等的思想影响之下，许多皇室和贵族的收藏品开始对部分公众开放参观。1683年，牛津大学通过接收英国贵族阿什莫林捐赠的各种器物和矿物标本，建立了阿什莫林博物馆，这是世界上第一间永久向公众和学者开放的博物馆，并成为牛津大学的科学研究中心。</a:t>
            </a:r>
            <a:endParaRPr altLang="zh-CN"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r">
              <a:spcAft>
                <a:spcPct val="0"/>
              </a:spcAft>
            </a:pPr>
            <a:r>
              <a:rPr altLang="zh-CN" sz="2400" b="1" kern="100">
                <a:solidFill>
                  <a:schemeClr val="tx1"/>
                </a:solidFill>
                <a:latin typeface="楷体" panose="02010609060101010101" charset="-122"/>
                <a:ea typeface="楷体" panose="02010609060101010101" charset="-122"/>
                <a:cs typeface="Times New Roman" panose="02020603050405020304" pitchFamily="18" charset="0"/>
              </a:rPr>
              <a:t>——据池永梅《公共博物馆在欧洲的起源》等</a:t>
            </a:r>
            <a:endParaRPr altLang="zh-CN"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endParaRPr altLang="zh-CN" sz="2400" b="1" kern="100">
              <a:solidFill>
                <a:schemeClr val="tx1"/>
              </a:solidFill>
              <a:latin typeface="宋体" panose="02010600030101010101" pitchFamily="2" charset="-122"/>
              <a:ea typeface="宋体" panose="02010600030101010101" pitchFamily="2" charset="-122"/>
              <a:cs typeface="宋体" panose="02010600030101010101" pitchFamily="2" charset="-122"/>
            </a:endParaRPr>
          </a:p>
          <a:p>
            <a:pPr indent="266700" algn="just">
              <a:spcAft>
                <a:spcPct val="0"/>
              </a:spcAft>
            </a:pPr>
            <a:r>
              <a:rPr altLang="zh-CN" sz="2400" b="1" kern="100">
                <a:solidFill>
                  <a:schemeClr val="tx1"/>
                </a:solidFill>
                <a:latin typeface="宋体" panose="02010600030101010101" pitchFamily="2" charset="-122"/>
                <a:ea typeface="宋体" panose="02010600030101010101" pitchFamily="2" charset="-122"/>
                <a:cs typeface="宋体" panose="02010600030101010101" pitchFamily="2" charset="-122"/>
              </a:rPr>
              <a:t>（1）根据材料一并结合所学知识，指出近代欧洲公共博物馆兴起的原因。</a:t>
            </a:r>
            <a:endParaRPr altLang="zh-CN" sz="2400" b="1" kern="10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sp>
        <p:nvSpPr>
          <p:cNvPr id="8" name="矩形 7"/>
          <p:cNvSpPr/>
          <p:nvPr/>
        </p:nvSpPr>
        <p:spPr>
          <a:xfrm>
            <a:off x="626745" y="4831080"/>
            <a:ext cx="10620375" cy="1014730"/>
          </a:xfrm>
          <a:prstGeom prst="rect">
            <a:avLst/>
          </a:prstGeom>
        </p:spPr>
        <p:txBody>
          <a:bodyPr wrap="square">
            <a:spAutoFit/>
          </a:bodyPr>
          <a:lstStyle/>
          <a:p>
            <a:pPr>
              <a:lnSpc>
                <a:spcPct val="150000"/>
              </a:lnSpc>
            </a:pPr>
            <a:r>
              <a:rPr sz="2000">
                <a:solidFill>
                  <a:srgbClr val="C538BB"/>
                </a:solidFill>
                <a:latin typeface="黑体" panose="02010609060101010101" pitchFamily="49" charset="-122"/>
                <a:ea typeface="黑体" panose="02010609060101010101" pitchFamily="49" charset="-122"/>
              </a:rPr>
              <a:t>【答案】（1）原因：文艺复兴推动欧洲探索海外世界；欧洲对外殖民扩张和掠夺；私人收藏的发展；启蒙运动传播了平等思想；科学研究和教育的需要。    </a:t>
            </a:r>
            <a:endParaRPr sz="2000">
              <a:solidFill>
                <a:srgbClr val="C538BB"/>
              </a:solidFill>
              <a:latin typeface="黑体" panose="02010609060101010101" pitchFamily="49" charset="-122"/>
              <a:ea typeface="黑体" panose="02010609060101010101" pitchFamily="49" charset="-122"/>
            </a:endParaRPr>
          </a:p>
        </p:txBody>
      </p:sp>
      <p:sp>
        <p:nvSpPr>
          <p:cNvPr id="2" name="CustomShape 4"/>
          <p:cNvSpPr/>
          <p:nvPr/>
        </p:nvSpPr>
        <p:spPr>
          <a:xfrm>
            <a:off x="9930715" y="460137"/>
            <a:ext cx="1798920" cy="718920"/>
          </a:xfrm>
          <a:prstGeom prst="wedgeRoundRectCallout">
            <a:avLst>
              <a:gd name="adj1" fmla="val -63728"/>
              <a:gd name="adj2" fmla="val 92857"/>
              <a:gd name="adj3" fmla="val 16667"/>
            </a:avLst>
          </a:prstGeom>
          <a:solidFill>
            <a:srgbClr val="F26F8E"/>
          </a:solidFill>
          <a:ln w="0">
            <a:solidFill>
              <a:srgbClr val="C538BB"/>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zh-CN" altLang="en-US" sz="2200" b="1" strike="noStrike" spc="-1" smtClean="0">
                <a:latin typeface="微软雅黑" panose="020B0503020204020204" charset="-122"/>
                <a:ea typeface="微软雅黑" panose="020B0503020204020204" charset="-122"/>
              </a:rPr>
              <a:t>史料实证</a:t>
            </a:r>
            <a:endParaRPr lang="en-US" altLang="zh-CN" sz="2200" b="1" strike="noStrike" spc="-1" smtClean="0">
              <a:latin typeface="微软雅黑" panose="020B0503020204020204" charset="-122"/>
              <a:ea typeface="微软雅黑" panose="020B0503020204020204" charset="-122"/>
            </a:endParaRPr>
          </a:p>
          <a:p>
            <a:pPr algn="ctr">
              <a:lnSpc>
                <a:spcPct val="100000"/>
              </a:lnSpc>
            </a:pPr>
            <a:r>
              <a:rPr lang="zh-CN" altLang="en-US" sz="2200" b="1" strike="noStrike" spc="-1" smtClean="0">
                <a:latin typeface="微软雅黑" panose="020B0503020204020204" charset="-122"/>
                <a:ea typeface="微软雅黑" panose="020B0503020204020204" charset="-122"/>
              </a:rPr>
              <a:t>时空观念</a:t>
            </a:r>
            <a:endParaRPr lang="en-US" altLang="zh-CN" sz="2200" b="1" strike="noStrike" spc="-1" smtClean="0">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880140"/>
            <a:ext cx="12192000" cy="4523105"/>
          </a:xfrm>
          <a:prstGeom prst="rect">
            <a:avLst/>
          </a:prstGeom>
        </p:spPr>
        <p:txBody>
          <a:bodyPr wrap="square">
            <a:spAutoFit/>
          </a:bodyPr>
          <a:lstStyle/>
          <a:p>
            <a:pPr indent="266700" algn="just">
              <a:spcAft>
                <a:spcPct val="0"/>
              </a:spcAft>
            </a:pPr>
            <a:r>
              <a:rPr altLang="zh-CN" sz="2400" b="1" kern="100">
                <a:solidFill>
                  <a:schemeClr val="tx1"/>
                </a:solidFill>
                <a:latin typeface="楷体" panose="02010609060101010101" charset="-122"/>
                <a:ea typeface="楷体" panose="02010609060101010101" charset="-122"/>
                <a:cs typeface="Times New Roman" panose="02020603050405020304" pitchFamily="18" charset="0"/>
              </a:rPr>
              <a:t>材料二  近代中国博物馆发展情况简表</a:t>
            </a:r>
            <a:endParaRPr altLang="zh-CN"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buClrTx/>
              <a:buSzTx/>
              <a:buFontTx/>
            </a:pPr>
            <a:endParaRPr altLang="zh-CN"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buClrTx/>
              <a:buSzTx/>
              <a:buFontTx/>
            </a:pPr>
            <a:endParaRPr altLang="zh-CN"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buClrTx/>
              <a:buSzTx/>
              <a:buFontTx/>
            </a:pPr>
            <a:endParaRPr altLang="zh-CN"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buClrTx/>
              <a:buSzTx/>
              <a:buFontTx/>
            </a:pPr>
            <a:endParaRPr altLang="zh-CN"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buClrTx/>
              <a:buSzTx/>
              <a:buFontTx/>
            </a:pPr>
            <a:endParaRPr altLang="zh-CN"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endParaRPr altLang="zh-CN" sz="2400" b="1" kern="100">
              <a:solidFill>
                <a:schemeClr val="tx1"/>
              </a:solidFill>
              <a:latin typeface="宋体" panose="02010600030101010101" pitchFamily="2" charset="-122"/>
              <a:ea typeface="宋体" panose="02010600030101010101" pitchFamily="2" charset="-122"/>
              <a:cs typeface="宋体" panose="02010600030101010101" pitchFamily="2" charset="-122"/>
            </a:endParaRPr>
          </a:p>
          <a:p>
            <a:pPr indent="266700" algn="just">
              <a:spcAft>
                <a:spcPct val="0"/>
              </a:spcAft>
              <a:buClrTx/>
              <a:buSzTx/>
              <a:buFontTx/>
            </a:pPr>
            <a:endParaRPr altLang="zh-CN"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endParaRPr altLang="zh-CN" sz="2400" b="1" kern="100">
              <a:solidFill>
                <a:schemeClr val="tx1"/>
              </a:solidFill>
              <a:latin typeface="宋体" panose="02010600030101010101" pitchFamily="2" charset="-122"/>
              <a:ea typeface="宋体" panose="02010600030101010101" pitchFamily="2" charset="-122"/>
              <a:cs typeface="宋体" panose="02010600030101010101" pitchFamily="2" charset="-122"/>
            </a:endParaRPr>
          </a:p>
          <a:p>
            <a:pPr indent="266700" algn="just">
              <a:spcAft>
                <a:spcPct val="0"/>
              </a:spcAft>
            </a:pPr>
            <a:endParaRPr altLang="zh-CN" sz="2400" b="1" kern="100">
              <a:solidFill>
                <a:schemeClr val="tx1"/>
              </a:solidFill>
              <a:latin typeface="宋体" panose="02010600030101010101" pitchFamily="2" charset="-122"/>
              <a:ea typeface="宋体" panose="02010600030101010101" pitchFamily="2" charset="-122"/>
              <a:cs typeface="宋体" panose="02010600030101010101" pitchFamily="2" charset="-122"/>
            </a:endParaRPr>
          </a:p>
          <a:p>
            <a:pPr indent="266700" algn="just">
              <a:spcAft>
                <a:spcPct val="0"/>
              </a:spcAft>
            </a:pPr>
            <a:r>
              <a:rPr altLang="zh-CN" sz="2400" b="1" kern="100">
                <a:solidFill>
                  <a:schemeClr val="tx1"/>
                </a:solidFill>
                <a:latin typeface="宋体" panose="02010600030101010101" pitchFamily="2" charset="-122"/>
                <a:ea typeface="宋体" panose="02010600030101010101" pitchFamily="2" charset="-122"/>
                <a:cs typeface="宋体" panose="02010600030101010101" pitchFamily="2" charset="-122"/>
              </a:rPr>
              <a:t>（</a:t>
            </a:r>
            <a:r>
              <a:rPr lang="en-US" sz="2400" b="1" kern="100">
                <a:solidFill>
                  <a:schemeClr val="tx1"/>
                </a:solidFill>
                <a:latin typeface="宋体" panose="02010600030101010101" pitchFamily="2" charset="-122"/>
                <a:ea typeface="宋体" panose="02010600030101010101" pitchFamily="2" charset="-122"/>
                <a:cs typeface="宋体" panose="02010600030101010101" pitchFamily="2" charset="-122"/>
              </a:rPr>
              <a:t>2</a:t>
            </a:r>
            <a:r>
              <a:rPr altLang="zh-CN" sz="2400" b="1" kern="100">
                <a:solidFill>
                  <a:schemeClr val="tx1"/>
                </a:solidFill>
                <a:latin typeface="宋体" panose="02010600030101010101" pitchFamily="2" charset="-122"/>
                <a:ea typeface="宋体" panose="02010600030101010101" pitchFamily="2" charset="-122"/>
                <a:cs typeface="宋体" panose="02010600030101010101" pitchFamily="2" charset="-122"/>
              </a:rPr>
              <a:t>）根据材料二并结合所学知识，指出创办中国人自己的第一个公共博物馆的历史人物，并列举他在中国近代史上作出的其他贡献。概括近代中国博物馆发展的特点。</a:t>
            </a:r>
            <a:endParaRPr altLang="zh-CN" sz="2400" b="1" kern="10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sp>
        <p:nvSpPr>
          <p:cNvPr id="8" name="矩形 7"/>
          <p:cNvSpPr/>
          <p:nvPr/>
        </p:nvSpPr>
        <p:spPr>
          <a:xfrm>
            <a:off x="0" y="5335642"/>
            <a:ext cx="12192000" cy="1322070"/>
          </a:xfrm>
          <a:prstGeom prst="rect">
            <a:avLst/>
          </a:prstGeom>
        </p:spPr>
        <p:txBody>
          <a:bodyPr wrap="square">
            <a:spAutoFit/>
          </a:bodyPr>
          <a:lstStyle/>
          <a:p>
            <a:r>
              <a:rPr sz="2000">
                <a:solidFill>
                  <a:srgbClr val="C538BB"/>
                </a:solidFill>
                <a:latin typeface="黑体" panose="02010609060101010101" pitchFamily="49" charset="-122"/>
                <a:ea typeface="黑体" panose="02010609060101010101" pitchFamily="49" charset="-122"/>
              </a:rPr>
              <a:t>【答案】（2）人物：张謇</a:t>
            </a:r>
            <a:endParaRPr sz="2000">
              <a:solidFill>
                <a:srgbClr val="C538BB"/>
              </a:solidFill>
              <a:latin typeface="黑体" panose="02010609060101010101" pitchFamily="49" charset="-122"/>
              <a:ea typeface="黑体" panose="02010609060101010101" pitchFamily="49" charset="-122"/>
            </a:endParaRPr>
          </a:p>
          <a:p>
            <a:r>
              <a:rPr sz="2000">
                <a:solidFill>
                  <a:srgbClr val="C538BB"/>
                </a:solidFill>
                <a:latin typeface="黑体" panose="02010609060101010101" pitchFamily="49" charset="-122"/>
                <a:ea typeface="黑体" panose="02010609060101010101" pitchFamily="49" charset="-122"/>
              </a:rPr>
              <a:t>贡献：倡导实业兴国创办大生纱厂，兴办文化和公益事业，创立了学校、图书馆、博物苑、气象台、医院、公园和剧场等机构。</a:t>
            </a:r>
            <a:endParaRPr sz="2000">
              <a:solidFill>
                <a:srgbClr val="C538BB"/>
              </a:solidFill>
              <a:latin typeface="黑体" panose="02010609060101010101" pitchFamily="49" charset="-122"/>
              <a:ea typeface="黑体" panose="02010609060101010101" pitchFamily="49" charset="-122"/>
            </a:endParaRPr>
          </a:p>
          <a:p>
            <a:r>
              <a:rPr sz="2000">
                <a:solidFill>
                  <a:srgbClr val="C538BB"/>
                </a:solidFill>
                <a:latin typeface="黑体" panose="02010609060101010101" pitchFamily="49" charset="-122"/>
                <a:ea typeface="黑体" panose="02010609060101010101" pitchFamily="49" charset="-122"/>
              </a:rPr>
              <a:t>特点：学习西方博物馆理念；时间起步晚；具备启迪民智和教育功能；博物馆事业发展快，类型多样。    </a:t>
            </a:r>
            <a:endParaRPr sz="2000">
              <a:solidFill>
                <a:srgbClr val="C538BB"/>
              </a:solidFill>
              <a:latin typeface="黑体" panose="02010609060101010101" pitchFamily="49" charset="-122"/>
              <a:ea typeface="黑体" panose="02010609060101010101" pitchFamily="49" charset="-122"/>
            </a:endParaRPr>
          </a:p>
        </p:txBody>
      </p:sp>
      <p:graphicFrame>
        <p:nvGraphicFramePr>
          <p:cNvPr id="2" name="表格 1"/>
          <p:cNvGraphicFramePr>
            <a:graphicFrameLocks noGrp="1"/>
          </p:cNvGraphicFramePr>
          <p:nvPr/>
        </p:nvGraphicFramePr>
        <p:xfrm>
          <a:off x="228918" y="1343025"/>
          <a:ext cx="11766550" cy="3158490"/>
        </p:xfrm>
        <a:graphic>
          <a:graphicData uri="http://schemas.openxmlformats.org/drawingml/2006/table">
            <a:tbl>
              <a:tblPr/>
              <a:tblGrid>
                <a:gridCol w="2011045"/>
                <a:gridCol w="9755505"/>
              </a:tblGrid>
              <a:tr h="203200">
                <a:tc>
                  <a:txBody>
                    <a:bodyPr wrap="square"/>
                    <a:lstStyle/>
                    <a:p>
                      <a:pPr indent="0" algn="ctr">
                        <a:buNone/>
                      </a:pPr>
                      <a:r>
                        <a:rPr altLang="zh-CN" sz="2200" b="1" kern="100">
                          <a:solidFill>
                            <a:schemeClr val="tx1"/>
                          </a:solidFill>
                          <a:latin typeface="楷体" panose="02010609060101010101" charset="-122"/>
                          <a:ea typeface="楷体" panose="02010609060101010101" charset="-122"/>
                          <a:cs typeface="Times New Roman" panose="02020603050405020304" pitchFamily="18" charset="0"/>
                        </a:rPr>
                        <a:t>时间</a:t>
                      </a:r>
                      <a:endParaRPr altLang="zh-CN" sz="2200" b="1" kern="100">
                        <a:solidFill>
                          <a:schemeClr val="tx1"/>
                        </a:solidFill>
                        <a:latin typeface="楷体" panose="02010609060101010101" charset="-122"/>
                        <a:ea typeface="楷体" panose="02010609060101010101" charset="-122"/>
                        <a:cs typeface="Times New Roman" panose="02020603050405020304" pitchFamily="18" charset="0"/>
                        <a:sym typeface="+mn-ea"/>
                      </a:endParaRPr>
                    </a:p>
                  </a:txBody>
                  <a:tcPr marL="76200" marR="76200" marT="47625" marB="47625" vert="horz" anchor="ct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lnTlToBr>
                      <a:noFill/>
                    </a:lnTlToBr>
                    <a:lnBlToTr>
                      <a:noFill/>
                    </a:lnBlToTr>
                    <a:noFill/>
                  </a:tcPr>
                </a:tc>
                <a:tc>
                  <a:txBody>
                    <a:bodyPr wrap="square"/>
                    <a:lstStyle/>
                    <a:p>
                      <a:pPr indent="0" algn="ctr">
                        <a:buNone/>
                      </a:pPr>
                      <a:r>
                        <a:rPr altLang="zh-CN" sz="2200" b="1" kern="100">
                          <a:solidFill>
                            <a:schemeClr val="tx1"/>
                          </a:solidFill>
                          <a:latin typeface="楷体" panose="02010609060101010101" charset="-122"/>
                          <a:ea typeface="楷体" panose="02010609060101010101" charset="-122"/>
                          <a:cs typeface="Times New Roman" panose="02020603050405020304" pitchFamily="18" charset="0"/>
                        </a:rPr>
                        <a:t>情况</a:t>
                      </a:r>
                      <a:endParaRPr altLang="zh-CN" sz="2200" b="1" kern="100">
                        <a:solidFill>
                          <a:schemeClr val="tx1"/>
                        </a:solidFill>
                        <a:latin typeface="楷体" panose="02010609060101010101" charset="-122"/>
                        <a:ea typeface="楷体" panose="02010609060101010101" charset="-122"/>
                        <a:cs typeface="Times New Roman" panose="02020603050405020304" pitchFamily="18" charset="0"/>
                      </a:endParaRPr>
                    </a:p>
                  </a:txBody>
                  <a:tcPr marL="76200" marR="76200" marT="47625" marB="47625" vert="horz" anchor="ct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lnTlToBr>
                      <a:noFill/>
                    </a:lnTlToBr>
                    <a:lnBlToTr>
                      <a:noFill/>
                    </a:lnBlToTr>
                    <a:noFill/>
                  </a:tcPr>
                </a:tc>
              </a:tr>
              <a:tr h="203200">
                <a:tc>
                  <a:txBody>
                    <a:bodyPr wrap="square"/>
                    <a:lstStyle/>
                    <a:p>
                      <a:pPr indent="0">
                        <a:buNone/>
                      </a:pPr>
                      <a:r>
                        <a:rPr altLang="zh-CN" sz="2200" b="1" kern="100">
                          <a:solidFill>
                            <a:schemeClr val="tx1"/>
                          </a:solidFill>
                          <a:latin typeface="楷体" panose="02010609060101010101" charset="-122"/>
                          <a:ea typeface="楷体" panose="02010609060101010101" charset="-122"/>
                          <a:cs typeface="Times New Roman" panose="02020603050405020304" pitchFamily="18" charset="0"/>
                        </a:rPr>
                        <a:t>洋务运动时期</a:t>
                      </a:r>
                      <a:endParaRPr altLang="zh-CN" sz="2200" b="1" kern="100">
                        <a:solidFill>
                          <a:schemeClr val="tx1"/>
                        </a:solidFill>
                        <a:latin typeface="楷体" panose="02010609060101010101" charset="-122"/>
                        <a:ea typeface="楷体" panose="02010609060101010101" charset="-122"/>
                        <a:cs typeface="Times New Roman" panose="02020603050405020304" pitchFamily="18" charset="0"/>
                      </a:endParaRPr>
                    </a:p>
                  </a:txBody>
                  <a:tcPr marL="76200" marR="76200" marT="47625" marB="47625" vert="horz" anchor="ct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lnTlToBr>
                      <a:noFill/>
                    </a:lnTlToBr>
                    <a:lnBlToTr>
                      <a:noFill/>
                    </a:lnBlToTr>
                    <a:noFill/>
                  </a:tcPr>
                </a:tc>
                <a:tc>
                  <a:txBody>
                    <a:bodyPr wrap="square"/>
                    <a:lstStyle/>
                    <a:p>
                      <a:pPr indent="0">
                        <a:buNone/>
                      </a:pPr>
                      <a:r>
                        <a:rPr altLang="zh-CN" sz="2200" b="1" kern="100">
                          <a:solidFill>
                            <a:schemeClr val="tx1"/>
                          </a:solidFill>
                          <a:latin typeface="楷体" panose="02010609060101010101" charset="-122"/>
                          <a:ea typeface="楷体" panose="02010609060101010101" charset="-122"/>
                          <a:cs typeface="Times New Roman" panose="02020603050405020304" pitchFamily="18" charset="0"/>
                        </a:rPr>
                        <a:t>走出国门的国人对博物馆观念有了独到的理解。</a:t>
                      </a:r>
                      <a:endParaRPr altLang="zh-CN" sz="2200" b="1" kern="100">
                        <a:solidFill>
                          <a:schemeClr val="tx1"/>
                        </a:solidFill>
                        <a:latin typeface="楷体" panose="02010609060101010101" charset="-122"/>
                        <a:ea typeface="楷体" panose="02010609060101010101" charset="-122"/>
                        <a:cs typeface="Times New Roman" panose="02020603050405020304" pitchFamily="18" charset="0"/>
                      </a:endParaRPr>
                    </a:p>
                  </a:txBody>
                  <a:tcPr marL="76200" marR="76200" marT="47625" marB="47625" vert="horz" anchor="ct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lnTlToBr>
                      <a:noFill/>
                    </a:lnTlToBr>
                    <a:lnBlToTr>
                      <a:noFill/>
                    </a:lnBlToTr>
                    <a:noFill/>
                  </a:tcPr>
                </a:tc>
              </a:tr>
              <a:tr h="203200">
                <a:tc>
                  <a:txBody>
                    <a:bodyPr wrap="square"/>
                    <a:lstStyle/>
                    <a:p>
                      <a:pPr indent="0">
                        <a:buNone/>
                      </a:pPr>
                      <a:r>
                        <a:rPr altLang="zh-CN" sz="2200" b="1" kern="100">
                          <a:solidFill>
                            <a:schemeClr val="tx1"/>
                          </a:solidFill>
                          <a:latin typeface="楷体" panose="02010609060101010101" charset="-122"/>
                          <a:ea typeface="楷体" panose="02010609060101010101" charset="-122"/>
                          <a:cs typeface="Times New Roman" panose="02020603050405020304" pitchFamily="18" charset="0"/>
                        </a:rPr>
                        <a:t>维新运动时期</a:t>
                      </a:r>
                      <a:endParaRPr altLang="zh-CN" sz="2200" b="1" kern="100">
                        <a:solidFill>
                          <a:schemeClr val="tx1"/>
                        </a:solidFill>
                        <a:latin typeface="楷体" panose="02010609060101010101" charset="-122"/>
                        <a:ea typeface="楷体" panose="02010609060101010101" charset="-122"/>
                        <a:cs typeface="Times New Roman" panose="02020603050405020304" pitchFamily="18" charset="0"/>
                      </a:endParaRPr>
                    </a:p>
                  </a:txBody>
                  <a:tcPr marL="76200" marR="76200" marT="47625" marB="47625" vert="horz" anchor="ct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lnTlToBr>
                      <a:noFill/>
                    </a:lnTlToBr>
                    <a:lnBlToTr>
                      <a:noFill/>
                    </a:lnBlToTr>
                    <a:noFill/>
                  </a:tcPr>
                </a:tc>
                <a:tc>
                  <a:txBody>
                    <a:bodyPr wrap="square"/>
                    <a:lstStyle/>
                    <a:p>
                      <a:pPr indent="0">
                        <a:buNone/>
                      </a:pPr>
                      <a:r>
                        <a:rPr altLang="zh-CN" sz="2200" b="1" kern="100">
                          <a:solidFill>
                            <a:schemeClr val="tx1"/>
                          </a:solidFill>
                          <a:latin typeface="楷体" panose="02010609060101010101" charset="-122"/>
                          <a:ea typeface="楷体" panose="02010609060101010101" charset="-122"/>
                          <a:cs typeface="Times New Roman" panose="02020603050405020304" pitchFamily="18" charset="0"/>
                        </a:rPr>
                        <a:t>康有为、梁启超等人认识到博物馆的功能是“开民智而悦民心”。</a:t>
                      </a:r>
                      <a:endParaRPr altLang="zh-CN" sz="2200" b="1" kern="100">
                        <a:solidFill>
                          <a:schemeClr val="tx1"/>
                        </a:solidFill>
                        <a:latin typeface="楷体" panose="02010609060101010101" charset="-122"/>
                        <a:ea typeface="楷体" panose="02010609060101010101" charset="-122"/>
                        <a:cs typeface="Times New Roman" panose="02020603050405020304" pitchFamily="18" charset="0"/>
                      </a:endParaRPr>
                    </a:p>
                  </a:txBody>
                  <a:tcPr marL="76200" marR="76200" marT="47625" marB="47625" vert="horz" anchor="ct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lnTlToBr>
                      <a:noFill/>
                    </a:lnTlToBr>
                    <a:lnBlToTr>
                      <a:noFill/>
                    </a:lnBlToTr>
                    <a:noFill/>
                  </a:tcPr>
                </a:tc>
              </a:tr>
              <a:tr h="203200">
                <a:tc>
                  <a:txBody>
                    <a:bodyPr wrap="square"/>
                    <a:lstStyle/>
                    <a:p>
                      <a:pPr indent="0">
                        <a:buNone/>
                      </a:pPr>
                      <a:r>
                        <a:rPr altLang="zh-CN" sz="2200" b="1" kern="100">
                          <a:solidFill>
                            <a:schemeClr val="tx1"/>
                          </a:solidFill>
                          <a:latin typeface="楷体" panose="02010609060101010101" charset="-122"/>
                          <a:ea typeface="楷体" panose="02010609060101010101" charset="-122"/>
                          <a:cs typeface="Times New Roman" panose="02020603050405020304" pitchFamily="18" charset="0"/>
                        </a:rPr>
                        <a:t>1905年</a:t>
                      </a:r>
                      <a:endParaRPr altLang="zh-CN" sz="2200" b="1" kern="100">
                        <a:solidFill>
                          <a:schemeClr val="tx1"/>
                        </a:solidFill>
                        <a:latin typeface="楷体" panose="02010609060101010101" charset="-122"/>
                        <a:ea typeface="楷体" panose="02010609060101010101" charset="-122"/>
                        <a:cs typeface="Times New Roman" panose="02020603050405020304" pitchFamily="18" charset="0"/>
                      </a:endParaRPr>
                    </a:p>
                  </a:txBody>
                  <a:tcPr marL="76200" marR="76200" marT="47625" marB="47625" vert="horz" anchor="ct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lnTlToBr>
                      <a:noFill/>
                    </a:lnTlToBr>
                    <a:lnBlToTr>
                      <a:noFill/>
                    </a:lnBlToTr>
                    <a:noFill/>
                  </a:tcPr>
                </a:tc>
                <a:tc>
                  <a:txBody>
                    <a:bodyPr wrap="square"/>
                    <a:lstStyle/>
                    <a:p>
                      <a:pPr indent="0">
                        <a:buNone/>
                      </a:pPr>
                      <a:r>
                        <a:rPr altLang="zh-CN" sz="2200" b="1" kern="100">
                          <a:solidFill>
                            <a:schemeClr val="tx1"/>
                          </a:solidFill>
                          <a:latin typeface="楷体" panose="02010609060101010101" charset="-122"/>
                          <a:ea typeface="楷体" panose="02010609060101010101" charset="-122"/>
                          <a:cs typeface="Times New Roman" panose="02020603050405020304" pitchFamily="18" charset="0"/>
                        </a:rPr>
                        <a:t>张謇以“留存往迹，启发未来”为目的，创办南通博物苑，这是中国人自己创办的第一个公共博物馆。</a:t>
                      </a:r>
                      <a:endParaRPr altLang="zh-CN" sz="2200" b="1" kern="100">
                        <a:solidFill>
                          <a:schemeClr val="tx1"/>
                        </a:solidFill>
                        <a:latin typeface="楷体" panose="02010609060101010101" charset="-122"/>
                        <a:ea typeface="楷体" panose="02010609060101010101" charset="-122"/>
                        <a:cs typeface="Times New Roman" panose="02020603050405020304" pitchFamily="18" charset="0"/>
                      </a:endParaRPr>
                    </a:p>
                  </a:txBody>
                  <a:tcPr marL="76200" marR="76200" marT="47625" marB="47625" vert="horz" anchor="ct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lnTlToBr>
                      <a:noFill/>
                    </a:lnTlToBr>
                    <a:lnBlToTr>
                      <a:noFill/>
                    </a:lnBlToTr>
                    <a:noFill/>
                  </a:tcPr>
                </a:tc>
              </a:tr>
              <a:tr h="203200">
                <a:tc>
                  <a:txBody>
                    <a:bodyPr wrap="square"/>
                    <a:lstStyle/>
                    <a:p>
                      <a:pPr indent="0">
                        <a:buNone/>
                      </a:pPr>
                      <a:r>
                        <a:rPr altLang="zh-CN" sz="2200" b="1" kern="100">
                          <a:solidFill>
                            <a:schemeClr val="tx1"/>
                          </a:solidFill>
                          <a:latin typeface="楷体" panose="02010609060101010101" charset="-122"/>
                          <a:ea typeface="楷体" panose="02010609060101010101" charset="-122"/>
                          <a:cs typeface="Times New Roman" panose="02020603050405020304" pitchFamily="18" charset="0"/>
                        </a:rPr>
                        <a:t> 民国时期</a:t>
                      </a:r>
                      <a:endParaRPr altLang="zh-CN" sz="2200" b="1" kern="100">
                        <a:solidFill>
                          <a:schemeClr val="tx1"/>
                        </a:solidFill>
                        <a:latin typeface="楷体" panose="02010609060101010101" charset="-122"/>
                        <a:ea typeface="楷体" panose="02010609060101010101" charset="-122"/>
                        <a:cs typeface="Times New Roman" panose="02020603050405020304" pitchFamily="18" charset="0"/>
                      </a:endParaRPr>
                    </a:p>
                  </a:txBody>
                  <a:tcPr marL="76200" marR="76200" marT="47625" marB="47625" vert="horz" anchor="ct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lnTlToBr>
                      <a:noFill/>
                    </a:lnTlToBr>
                    <a:lnBlToTr>
                      <a:noFill/>
                    </a:lnBlToTr>
                    <a:noFill/>
                  </a:tcPr>
                </a:tc>
                <a:tc>
                  <a:txBody>
                    <a:bodyPr wrap="square"/>
                    <a:lstStyle/>
                    <a:p>
                      <a:pPr indent="0">
                        <a:buNone/>
                      </a:pPr>
                      <a:r>
                        <a:rPr altLang="zh-CN" sz="2200" b="1" kern="100">
                          <a:solidFill>
                            <a:schemeClr val="tx1"/>
                          </a:solidFill>
                          <a:latin typeface="楷体" panose="02010609060101010101" charset="-122"/>
                          <a:ea typeface="楷体" panose="02010609060101010101" charset="-122"/>
                          <a:cs typeface="Times New Roman" panose="02020603050405020304" pitchFamily="18" charset="0"/>
                        </a:rPr>
                        <a:t>1912年，第一家以国家名义创办的博物馆——国立历史博物馆在北京筹办。之后，各城市相继创办不同类型的博物馆，如天津博物院、江西教育博物馆等。到1936年，中国人创办的博物馆已经达到62家。</a:t>
                      </a:r>
                      <a:endParaRPr altLang="zh-CN" sz="2200" b="1" kern="100">
                        <a:solidFill>
                          <a:schemeClr val="tx1"/>
                        </a:solidFill>
                        <a:latin typeface="楷体" panose="02010609060101010101" charset="-122"/>
                        <a:ea typeface="楷体" panose="02010609060101010101" charset="-122"/>
                        <a:cs typeface="Times New Roman" panose="02020603050405020304" pitchFamily="18" charset="0"/>
                      </a:endParaRPr>
                    </a:p>
                  </a:txBody>
                  <a:tcPr marL="76200" marR="76200" marT="47625" marB="47625" vert="horz" anchor="ct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lnTlToBr>
                      <a:noFill/>
                    </a:lnTlToBr>
                    <a:lnBlToTr>
                      <a:noFill/>
                    </a:lnBlToTr>
                    <a:noFill/>
                  </a:tcPr>
                </a:tc>
              </a:tr>
            </a:tbl>
          </a:graphicData>
        </a:graphic>
      </p:graphicFrame>
      <p:sp>
        <p:nvSpPr>
          <p:cNvPr id="6" name="CustomShape 4"/>
          <p:cNvSpPr/>
          <p:nvPr/>
        </p:nvSpPr>
        <p:spPr>
          <a:xfrm>
            <a:off x="9696400" y="768982"/>
            <a:ext cx="1798920" cy="1233063"/>
          </a:xfrm>
          <a:prstGeom prst="wedgeRoundRectCallout">
            <a:avLst>
              <a:gd name="adj1" fmla="val -189494"/>
              <a:gd name="adj2" fmla="val 49767"/>
              <a:gd name="adj3" fmla="val 16667"/>
            </a:avLst>
          </a:prstGeom>
          <a:solidFill>
            <a:srgbClr val="F26F8E"/>
          </a:solidFill>
          <a:ln w="0">
            <a:solidFill>
              <a:srgbClr val="C538BB"/>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zh-CN" altLang="en-US" sz="2200" b="1" strike="noStrike" spc="-1" smtClean="0">
                <a:latin typeface="微软雅黑" panose="020B0503020204020204" charset="-122"/>
                <a:ea typeface="微软雅黑" panose="020B0503020204020204" charset="-122"/>
              </a:rPr>
              <a:t>时空观念</a:t>
            </a:r>
            <a:endParaRPr lang="en-US" altLang="zh-CN" sz="2200" b="1" strike="noStrike" spc="-1" smtClean="0">
              <a:latin typeface="微软雅黑" panose="020B0503020204020204" charset="-122"/>
              <a:ea typeface="微软雅黑" panose="020B0503020204020204" charset="-122"/>
            </a:endParaRPr>
          </a:p>
          <a:p>
            <a:pPr algn="ctr">
              <a:lnSpc>
                <a:spcPct val="100000"/>
              </a:lnSpc>
            </a:pPr>
            <a:r>
              <a:rPr lang="zh-CN" altLang="en-US" sz="2200" b="1" spc="-1">
                <a:latin typeface="微软雅黑" panose="020B0503020204020204" charset="-122"/>
                <a:ea typeface="微软雅黑" panose="020B0503020204020204" charset="-122"/>
              </a:rPr>
              <a:t>史料</a:t>
            </a:r>
            <a:r>
              <a:rPr lang="zh-CN" altLang="en-US" sz="2200" b="1" spc="-1" smtClean="0">
                <a:latin typeface="微软雅黑" panose="020B0503020204020204" charset="-122"/>
                <a:ea typeface="微软雅黑" panose="020B0503020204020204" charset="-122"/>
              </a:rPr>
              <a:t>实证</a:t>
            </a:r>
            <a:endParaRPr lang="en-US" altLang="zh-CN" sz="2200" b="1" spc="-1" smtClean="0">
              <a:latin typeface="微软雅黑" panose="020B0503020204020204" charset="-122"/>
              <a:ea typeface="微软雅黑" panose="020B0503020204020204" charset="-122"/>
            </a:endParaRPr>
          </a:p>
          <a:p>
            <a:pPr algn="ctr">
              <a:lnSpc>
                <a:spcPct val="100000"/>
              </a:lnSpc>
            </a:pPr>
            <a:r>
              <a:rPr lang="zh-CN" altLang="en-US" sz="2200" b="1" spc="-1" smtClean="0">
                <a:latin typeface="微软雅黑" panose="020B0503020204020204" charset="-122"/>
                <a:ea typeface="微软雅黑" panose="020B0503020204020204" charset="-122"/>
              </a:rPr>
              <a:t>家国情怀</a:t>
            </a:r>
            <a:endParaRPr lang="en-US" altLang="zh-CN" sz="2200" b="1" strike="noStrike" spc="-1" smtClean="0">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793780"/>
            <a:ext cx="12192000" cy="5631180"/>
          </a:xfrm>
          <a:prstGeom prst="rect">
            <a:avLst/>
          </a:prstGeom>
        </p:spPr>
        <p:txBody>
          <a:bodyPr wrap="square">
            <a:spAutoFit/>
          </a:bodyPr>
          <a:lstStyle/>
          <a:p>
            <a:pPr indent="266700" algn="just">
              <a:spcAft>
                <a:spcPct val="0"/>
              </a:spcAft>
            </a:pPr>
            <a:r>
              <a:rPr altLang="zh-CN" sz="2400" b="1" kern="100">
                <a:solidFill>
                  <a:schemeClr val="tx1"/>
                </a:solidFill>
                <a:latin typeface="楷体" panose="02010609060101010101" charset="-122"/>
                <a:ea typeface="楷体" panose="02010609060101010101" charset="-122"/>
                <a:cs typeface="Times New Roman" panose="02020603050405020304" pitchFamily="18" charset="0"/>
              </a:rPr>
              <a:t>材料三 新中国成立后，在党和政府的高度重视下，中国博物馆事业进入第一个大发展时期，博物馆开始走向大众，融入人民生活。改革开放以来，我国博物馆事业进入了又一个快速发展的时期。20世纪80年代，中国博物馆学科建设逐步完善，各高校纷纷成立博物馆学专业，文物主管部门组织各类培训班，培养新时期的文博人才。1996年，中共十四届六中全会通过相关决议，把博物馆、革命纪念馆作为社会主义文化事业的组成部分。从2008年起，全国博物馆、纪念馆陆续向社会免费开放，博物馆的社会职能得到了更好的发挥。</a:t>
            </a:r>
            <a:r>
              <a:rPr lang="en-US" sz="2400" b="1" kern="100">
                <a:solidFill>
                  <a:schemeClr val="tx1"/>
                </a:solidFill>
                <a:latin typeface="楷体" panose="02010609060101010101" charset="-122"/>
                <a:ea typeface="楷体" panose="02010609060101010101" charset="-122"/>
                <a:cs typeface="Times New Roman" panose="02020603050405020304" pitchFamily="18" charset="0"/>
              </a:rPr>
              <a:t>                             </a:t>
            </a:r>
            <a:r>
              <a:rPr altLang="zh-CN" sz="2400" b="1" kern="100">
                <a:solidFill>
                  <a:schemeClr val="tx1"/>
                </a:solidFill>
                <a:latin typeface="楷体" panose="02010609060101010101" charset="-122"/>
                <a:ea typeface="楷体" panose="02010609060101010101" charset="-122"/>
                <a:cs typeface="Times New Roman" panose="02020603050405020304" pitchFamily="18" charset="0"/>
              </a:rPr>
              <a:t>——据陈卓《中国博物馆事业的发展与现状分析》</a:t>
            </a:r>
            <a:endParaRPr altLang="zh-CN"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buClrTx/>
              <a:buSzTx/>
              <a:buFontTx/>
            </a:pPr>
            <a:r>
              <a:rPr altLang="zh-CN" sz="2400" b="1" kern="100">
                <a:solidFill>
                  <a:schemeClr val="tx1"/>
                </a:solidFill>
                <a:latin typeface="宋体" panose="02010600030101010101" pitchFamily="2" charset="-122"/>
                <a:ea typeface="宋体" panose="02010600030101010101" pitchFamily="2" charset="-122"/>
                <a:cs typeface="宋体" panose="02010600030101010101" pitchFamily="2" charset="-122"/>
              </a:rPr>
              <a:t>（3）根据材料三并结合所学知识，指出新中国成立后我国博物馆事业发展的表现。</a:t>
            </a:r>
            <a:endParaRPr altLang="zh-CN" sz="2400" b="1" kern="100">
              <a:solidFill>
                <a:schemeClr val="tx1"/>
              </a:solidFill>
              <a:latin typeface="宋体" panose="02010600030101010101" pitchFamily="2" charset="-122"/>
              <a:ea typeface="宋体" panose="02010600030101010101" pitchFamily="2" charset="-122"/>
              <a:cs typeface="宋体" panose="02010600030101010101" pitchFamily="2" charset="-122"/>
            </a:endParaRPr>
          </a:p>
          <a:p>
            <a:pPr indent="266700" algn="just">
              <a:spcAft>
                <a:spcPct val="0"/>
              </a:spcAft>
            </a:pPr>
            <a:endParaRPr altLang="zh-CN"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endParaRPr altLang="zh-CN"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r>
              <a:rPr altLang="zh-CN" sz="2400" b="1" kern="100">
                <a:solidFill>
                  <a:schemeClr val="tx1"/>
                </a:solidFill>
                <a:latin typeface="楷体" panose="02010609060101010101" charset="-122"/>
                <a:ea typeface="楷体" panose="02010609060101010101" charset="-122"/>
                <a:cs typeface="Times New Roman" panose="02020603050405020304" pitchFamily="18" charset="0"/>
              </a:rPr>
              <a:t>材料四 从全球范围来看，博物馆发展至今，各种类型的博物馆都在民众当中产生了重要影响。博物馆从传统的收藏、展示及教育等功能，逐渐衍生出休闲、娱乐及社交等功能，使其逐渐具有了传播与媒介的作用。作为文物保护和利用的重要载体，博物馆承担着重要使命。</a:t>
            </a:r>
            <a:r>
              <a:rPr lang="en-US" sz="2400" b="1" kern="100">
                <a:solidFill>
                  <a:schemeClr val="tx1"/>
                </a:solidFill>
                <a:latin typeface="楷体" panose="02010609060101010101" charset="-122"/>
                <a:ea typeface="楷体" panose="02010609060101010101" charset="-122"/>
                <a:cs typeface="Times New Roman" panose="02020603050405020304" pitchFamily="18" charset="0"/>
              </a:rPr>
              <a:t>                   </a:t>
            </a:r>
            <a:r>
              <a:rPr altLang="zh-CN" sz="2400" b="1" kern="100">
                <a:solidFill>
                  <a:schemeClr val="tx1"/>
                </a:solidFill>
                <a:latin typeface="楷体" panose="02010609060101010101" charset="-122"/>
                <a:ea typeface="楷体" panose="02010609060101010101" charset="-122"/>
                <a:cs typeface="Times New Roman" panose="02020603050405020304" pitchFamily="18" charset="0"/>
              </a:rPr>
              <a:t>——据冯正国《从中外博物馆交流看文化软实力的提升》等</a:t>
            </a:r>
            <a:endParaRPr altLang="zh-CN"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buClrTx/>
              <a:buSzTx/>
              <a:buFontTx/>
            </a:pPr>
            <a:r>
              <a:rPr altLang="zh-CN" sz="2400" b="1" kern="100">
                <a:solidFill>
                  <a:schemeClr val="tx1"/>
                </a:solidFill>
                <a:latin typeface="宋体" panose="02010600030101010101" pitchFamily="2" charset="-122"/>
                <a:ea typeface="宋体" panose="02010600030101010101" pitchFamily="2" charset="-122"/>
                <a:cs typeface="宋体" panose="02010600030101010101" pitchFamily="2" charset="-122"/>
              </a:rPr>
              <a:t>（4）综合以上材料并结合所学知识，谈谈你对“博物馆承担着重要使命”的认识。</a:t>
            </a:r>
            <a:endParaRPr altLang="zh-CN" sz="2400" b="1" kern="10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sp>
        <p:nvSpPr>
          <p:cNvPr id="8" name="矩形 7"/>
          <p:cNvSpPr/>
          <p:nvPr/>
        </p:nvSpPr>
        <p:spPr>
          <a:xfrm>
            <a:off x="0" y="3716392"/>
            <a:ext cx="12192000" cy="706755"/>
          </a:xfrm>
          <a:prstGeom prst="rect">
            <a:avLst/>
          </a:prstGeom>
        </p:spPr>
        <p:txBody>
          <a:bodyPr wrap="square">
            <a:spAutoFit/>
          </a:bodyPr>
          <a:lstStyle/>
          <a:p>
            <a:r>
              <a:rPr sz="2000">
                <a:solidFill>
                  <a:srgbClr val="C538BB"/>
                </a:solidFill>
                <a:latin typeface="黑体" panose="02010609060101010101" pitchFamily="49" charset="-122"/>
                <a:ea typeface="黑体" panose="02010609060101010101" pitchFamily="49" charset="-122"/>
              </a:rPr>
              <a:t>【答案】（3）表现：博物馆开始走向大众，融入人民生活；党和政府推动，快速发展；博物馆发展更加专业化；博物馆免费开放；博物馆职能增加新内涵，成为社会主义文化事业组成部分。    </a:t>
            </a:r>
            <a:endParaRPr sz="2000">
              <a:solidFill>
                <a:srgbClr val="C538BB"/>
              </a:solidFill>
              <a:latin typeface="黑体" panose="02010609060101010101" pitchFamily="49" charset="-122"/>
              <a:ea typeface="黑体" panose="02010609060101010101" pitchFamily="49" charset="-122"/>
            </a:endParaRPr>
          </a:p>
        </p:txBody>
      </p:sp>
      <p:sp>
        <p:nvSpPr>
          <p:cNvPr id="2" name="矩形 1"/>
          <p:cNvSpPr/>
          <p:nvPr/>
        </p:nvSpPr>
        <p:spPr>
          <a:xfrm>
            <a:off x="0" y="6253217"/>
            <a:ext cx="12192000" cy="706755"/>
          </a:xfrm>
          <a:prstGeom prst="rect">
            <a:avLst/>
          </a:prstGeom>
        </p:spPr>
        <p:txBody>
          <a:bodyPr wrap="square">
            <a:spAutoFit/>
          </a:bodyPr>
          <a:lstStyle/>
          <a:p>
            <a:r>
              <a:rPr sz="2000">
                <a:solidFill>
                  <a:srgbClr val="C538BB"/>
                </a:solidFill>
                <a:latin typeface="黑体" panose="02010609060101010101" pitchFamily="49" charset="-122"/>
                <a:ea typeface="黑体" panose="02010609060101010101" pitchFamily="49" charset="-122"/>
              </a:rPr>
              <a:t>【答案】（4）认识：发挥博物馆文化功能，启迪民智；积极融入科技因素，促进博物馆事业发展；培养博物馆专业人才；充分发挥博物馆的社会功能；博物馆事业的发展要以人为本，服务大众等。</a:t>
            </a:r>
            <a:endParaRPr sz="2000">
              <a:solidFill>
                <a:srgbClr val="C538BB"/>
              </a:solidFill>
              <a:latin typeface="黑体" panose="02010609060101010101" pitchFamily="49" charset="-122"/>
              <a:ea typeface="黑体" panose="02010609060101010101" pitchFamily="49" charset="-122"/>
            </a:endParaRPr>
          </a:p>
        </p:txBody>
      </p:sp>
      <p:sp>
        <p:nvSpPr>
          <p:cNvPr id="6" name="CustomShape 4"/>
          <p:cNvSpPr/>
          <p:nvPr/>
        </p:nvSpPr>
        <p:spPr>
          <a:xfrm>
            <a:off x="9925000" y="170812"/>
            <a:ext cx="1798920" cy="1233063"/>
          </a:xfrm>
          <a:prstGeom prst="wedgeRoundRectCallout">
            <a:avLst>
              <a:gd name="adj1" fmla="val -109758"/>
              <a:gd name="adj2" fmla="val 37391"/>
              <a:gd name="adj3" fmla="val 16667"/>
            </a:avLst>
          </a:prstGeom>
          <a:solidFill>
            <a:srgbClr val="F26F8E"/>
          </a:solidFill>
          <a:ln w="0">
            <a:solidFill>
              <a:srgbClr val="C538BB"/>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zh-CN" altLang="en-US" sz="2200" b="1" strike="noStrike" spc="-1" smtClean="0">
                <a:latin typeface="微软雅黑" panose="020B0503020204020204" charset="-122"/>
                <a:ea typeface="微软雅黑" panose="020B0503020204020204" charset="-122"/>
              </a:rPr>
              <a:t>时空观念</a:t>
            </a:r>
            <a:endParaRPr lang="en-US" altLang="zh-CN" sz="2200" b="1" strike="noStrike" spc="-1" smtClean="0">
              <a:latin typeface="微软雅黑" panose="020B0503020204020204" charset="-122"/>
              <a:ea typeface="微软雅黑" panose="020B0503020204020204" charset="-122"/>
            </a:endParaRPr>
          </a:p>
          <a:p>
            <a:pPr algn="ctr">
              <a:lnSpc>
                <a:spcPct val="100000"/>
              </a:lnSpc>
            </a:pPr>
            <a:r>
              <a:rPr lang="zh-CN" altLang="en-US" sz="2200" b="1" spc="-1">
                <a:latin typeface="微软雅黑" panose="020B0503020204020204" charset="-122"/>
                <a:ea typeface="微软雅黑" panose="020B0503020204020204" charset="-122"/>
              </a:rPr>
              <a:t>史料</a:t>
            </a:r>
            <a:r>
              <a:rPr lang="zh-CN" altLang="en-US" sz="2200" b="1" spc="-1" smtClean="0">
                <a:latin typeface="微软雅黑" panose="020B0503020204020204" charset="-122"/>
                <a:ea typeface="微软雅黑" panose="020B0503020204020204" charset="-122"/>
              </a:rPr>
              <a:t>实证</a:t>
            </a:r>
            <a:endParaRPr lang="en-US" altLang="zh-CN" sz="2200" b="1" spc="-1" smtClean="0">
              <a:latin typeface="微软雅黑" panose="020B0503020204020204" charset="-122"/>
              <a:ea typeface="微软雅黑" panose="020B0503020204020204" charset="-122"/>
            </a:endParaRPr>
          </a:p>
          <a:p>
            <a:pPr algn="ctr">
              <a:lnSpc>
                <a:spcPct val="100000"/>
              </a:lnSpc>
            </a:pPr>
            <a:r>
              <a:rPr lang="zh-CN" altLang="en-US" sz="2200" b="1" spc="-1" smtClean="0">
                <a:latin typeface="微软雅黑" panose="020B0503020204020204" charset="-122"/>
                <a:ea typeface="微软雅黑" panose="020B0503020204020204" charset="-122"/>
              </a:rPr>
              <a:t>家国情怀</a:t>
            </a:r>
            <a:endParaRPr lang="en-US" altLang="zh-CN" sz="2200" b="1" strike="noStrike" spc="-1" smtClean="0">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71755"/>
            <a:ext cx="6096000" cy="1198880"/>
          </a:xfrm>
          <a:prstGeom prst="rect">
            <a:avLst/>
          </a:prstGeom>
        </p:spPr>
        <p:txBody>
          <a:bodyPr wrap="square">
            <a:spAutoFit/>
          </a:bodyPr>
          <a:lstStyle/>
          <a:p>
            <a:pPr indent="266700" algn="just">
              <a:spcAft>
                <a:spcPct val="0"/>
              </a:spcAft>
            </a:pPr>
            <a:r>
              <a:rPr sz="2400" b="1" kern="100">
                <a:solidFill>
                  <a:schemeClr val="bg1"/>
                </a:solidFill>
                <a:latin typeface="楷体" panose="02010609060101010101" charset="-122"/>
                <a:ea typeface="楷体" panose="02010609060101010101" charset="-122"/>
                <a:cs typeface="Times New Roman" panose="02020603050405020304" pitchFamily="18" charset="0"/>
              </a:rPr>
              <a:t>26. 歌声礼赞着时代，歌曲承载着历史。</a:t>
            </a:r>
            <a:r>
              <a:rPr lang="en-US" sz="2400" b="1" kern="100">
                <a:solidFill>
                  <a:schemeClr val="bg1"/>
                </a:solidFill>
                <a:latin typeface="楷体" panose="02010609060101010101" charset="-122"/>
                <a:ea typeface="楷体" panose="02010609060101010101" charset="-122"/>
                <a:cs typeface="Times New Roman" panose="02020603050405020304" pitchFamily="18" charset="0"/>
              </a:rPr>
              <a:t> </a:t>
            </a:r>
            <a:endParaRPr lang="en-US" sz="2400" b="1" kern="100">
              <a:solidFill>
                <a:schemeClr val="bg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r>
              <a:rPr lang="en-US" sz="2400" b="1" kern="100">
                <a:solidFill>
                  <a:schemeClr val="bg1"/>
                </a:solidFill>
                <a:latin typeface="楷体" panose="02010609060101010101" charset="-122"/>
                <a:ea typeface="楷体" panose="02010609060101010101" charset="-122"/>
                <a:cs typeface="Times New Roman" panose="02020603050405020304" pitchFamily="18" charset="0"/>
              </a:rPr>
              <a:t>    </a:t>
            </a:r>
            <a:r>
              <a:rPr sz="2400" b="1" kern="100">
                <a:solidFill>
                  <a:schemeClr val="bg1"/>
                </a:solidFill>
                <a:latin typeface="楷体" panose="02010609060101010101" charset="-122"/>
                <a:ea typeface="楷体" panose="02010609060101010101" charset="-122"/>
                <a:cs typeface="Times New Roman" panose="02020603050405020304" pitchFamily="18" charset="0"/>
              </a:rPr>
              <a:t>阅读材料，回答问题。</a:t>
            </a:r>
            <a:endParaRPr sz="2400" b="1" kern="100">
              <a:solidFill>
                <a:schemeClr val="bg1"/>
              </a:solidFill>
              <a:latin typeface="楷体" panose="02010609060101010101" charset="-122"/>
              <a:ea typeface="楷体" panose="02010609060101010101" charset="-122"/>
              <a:cs typeface="Times New Roman" panose="02020603050405020304" pitchFamily="18" charset="0"/>
            </a:endParaRPr>
          </a:p>
          <a:p>
            <a:pPr indent="266700" algn="ctr">
              <a:spcAft>
                <a:spcPct val="0"/>
              </a:spcAft>
              <a:buClrTx/>
              <a:buSzTx/>
              <a:buFontTx/>
            </a:pPr>
            <a:endParaRPr sz="2400" b="1" kern="100">
              <a:solidFill>
                <a:schemeClr val="bg1"/>
              </a:solidFill>
              <a:latin typeface="楷体" panose="02010609060101010101" charset="-122"/>
              <a:ea typeface="楷体" panose="02010609060101010101" charset="-122"/>
              <a:cs typeface="Times New Roman" panose="02020603050405020304" pitchFamily="18" charset="0"/>
            </a:endParaRPr>
          </a:p>
        </p:txBody>
      </p:sp>
      <p:graphicFrame>
        <p:nvGraphicFramePr>
          <p:cNvPr id="2" name="表格 1"/>
          <p:cNvGraphicFramePr>
            <a:graphicFrameLocks noGrp="1"/>
          </p:cNvGraphicFramePr>
          <p:nvPr/>
        </p:nvGraphicFramePr>
        <p:xfrm>
          <a:off x="191770" y="1361948"/>
          <a:ext cx="11852950" cy="5332095"/>
        </p:xfrm>
        <a:graphic>
          <a:graphicData uri="http://schemas.openxmlformats.org/drawingml/2006/table">
            <a:tbl>
              <a:tblPr/>
              <a:tblGrid>
                <a:gridCol w="3091815"/>
                <a:gridCol w="1161415"/>
                <a:gridCol w="7599720"/>
              </a:tblGrid>
              <a:tr h="369570">
                <a:tc>
                  <a:txBody>
                    <a:bodyPr wrap="square"/>
                    <a:lstStyle/>
                    <a:p>
                      <a:pPr indent="0" algn="ctr" fontAlgn="auto">
                        <a:lnSpc>
                          <a:spcPct val="80000"/>
                        </a:lnSpc>
                        <a:buNone/>
                      </a:pPr>
                      <a:r>
                        <a:rPr sz="1800" b="1" kern="100">
                          <a:solidFill>
                            <a:schemeClr val="tx1"/>
                          </a:solidFill>
                          <a:latin typeface="楷体" panose="02010609060101010101" charset="-122"/>
                          <a:ea typeface="楷体" panose="02010609060101010101" charset="-122"/>
                          <a:cs typeface="Times New Roman" panose="02020603050405020304" pitchFamily="18" charset="0"/>
                        </a:rPr>
                        <a:t>歌曲名称</a:t>
                      </a:r>
                      <a:endParaRPr sz="1800" b="1" kern="100">
                        <a:solidFill>
                          <a:schemeClr val="tx1"/>
                        </a:solidFill>
                        <a:latin typeface="楷体" panose="02010609060101010101" charset="-122"/>
                        <a:ea typeface="楷体" panose="02010609060101010101" charset="-122"/>
                        <a:cs typeface="Times New Roman" panose="02020603050405020304" pitchFamily="18" charset="0"/>
                      </a:endParaRPr>
                    </a:p>
                  </a:txBody>
                  <a:tcPr marL="76200" marR="76200" marT="47625" marB="476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lstStyle/>
                    <a:p>
                      <a:pPr indent="0" algn="ctr" fontAlgn="auto">
                        <a:lnSpc>
                          <a:spcPct val="80000"/>
                        </a:lnSpc>
                        <a:buNone/>
                      </a:pPr>
                      <a:r>
                        <a:rPr sz="1800" b="1" kern="100">
                          <a:solidFill>
                            <a:schemeClr val="tx1"/>
                          </a:solidFill>
                          <a:latin typeface="楷体" panose="02010609060101010101" charset="-122"/>
                          <a:ea typeface="楷体" panose="02010609060101010101" charset="-122"/>
                          <a:cs typeface="Times New Roman" panose="02020603050405020304" pitchFamily="18" charset="0"/>
                        </a:rPr>
                        <a:t>创作时间</a:t>
                      </a:r>
                      <a:endParaRPr sz="1800" b="1" kern="100">
                        <a:solidFill>
                          <a:schemeClr val="tx1"/>
                        </a:solidFill>
                        <a:latin typeface="楷体" panose="02010609060101010101" charset="-122"/>
                        <a:ea typeface="楷体" panose="02010609060101010101" charset="-122"/>
                        <a:cs typeface="Times New Roman" panose="02020603050405020304" pitchFamily="18" charset="0"/>
                      </a:endParaRPr>
                    </a:p>
                  </a:txBody>
                  <a:tcPr marL="76200" marR="76200" marT="47625" marB="476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lstStyle/>
                    <a:p>
                      <a:pPr indent="0" algn="ctr" fontAlgn="auto">
                        <a:lnSpc>
                          <a:spcPct val="80000"/>
                        </a:lnSpc>
                        <a:buNone/>
                      </a:pPr>
                      <a:r>
                        <a:rPr sz="1800" b="1" kern="100">
                          <a:solidFill>
                            <a:schemeClr val="tx1"/>
                          </a:solidFill>
                          <a:latin typeface="楷体" panose="02010609060101010101" charset="-122"/>
                          <a:ea typeface="楷体" panose="02010609060101010101" charset="-122"/>
                          <a:cs typeface="Times New Roman" panose="02020603050405020304" pitchFamily="18" charset="0"/>
                        </a:rPr>
                        <a:t>部分歌词</a:t>
                      </a:r>
                      <a:endParaRPr sz="1800" b="1" kern="100">
                        <a:solidFill>
                          <a:schemeClr val="tx1"/>
                        </a:solidFill>
                        <a:latin typeface="楷体" panose="02010609060101010101" charset="-122"/>
                        <a:ea typeface="楷体" panose="02010609060101010101" charset="-122"/>
                        <a:cs typeface="Times New Roman" panose="02020603050405020304" pitchFamily="18" charset="0"/>
                      </a:endParaRPr>
                    </a:p>
                  </a:txBody>
                  <a:tcPr marL="76200" marR="76200" marT="47625" marB="476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541655">
                <a:tc>
                  <a:txBody>
                    <a:bodyPr wrap="square"/>
                    <a:lstStyle/>
                    <a:p>
                      <a:pPr indent="0" algn="ctr" fontAlgn="auto">
                        <a:lnSpc>
                          <a:spcPct val="80000"/>
                        </a:lnSpc>
                        <a:buNone/>
                      </a:pPr>
                      <a:r>
                        <a:rPr sz="1800" b="1" kern="100">
                          <a:solidFill>
                            <a:schemeClr val="tx1"/>
                          </a:solidFill>
                          <a:latin typeface="楷体" panose="02010609060101010101" charset="-122"/>
                          <a:ea typeface="楷体" panose="02010609060101010101" charset="-122"/>
                          <a:cs typeface="Times New Roman" panose="02020603050405020304" pitchFamily="18" charset="0"/>
                        </a:rPr>
                        <a:t>《保卫黄河》</a:t>
                      </a:r>
                      <a:endParaRPr sz="1800" b="1" kern="100">
                        <a:solidFill>
                          <a:schemeClr val="tx1"/>
                        </a:solidFill>
                        <a:latin typeface="楷体" panose="02010609060101010101" charset="-122"/>
                        <a:ea typeface="楷体" panose="02010609060101010101" charset="-122"/>
                        <a:cs typeface="Times New Roman" panose="02020603050405020304" pitchFamily="18" charset="0"/>
                      </a:endParaRPr>
                    </a:p>
                    <a:p>
                      <a:pPr indent="0" algn="ctr" fontAlgn="auto">
                        <a:lnSpc>
                          <a:spcPct val="80000"/>
                        </a:lnSpc>
                        <a:buNone/>
                      </a:pPr>
                      <a:r>
                        <a:rPr sz="1800" b="1" kern="100">
                          <a:solidFill>
                            <a:schemeClr val="tx1"/>
                          </a:solidFill>
                          <a:latin typeface="楷体" panose="02010609060101010101" charset="-122"/>
                          <a:ea typeface="楷体" panose="02010609060101010101" charset="-122"/>
                          <a:cs typeface="Times New Roman" panose="02020603050405020304" pitchFamily="18" charset="0"/>
                        </a:rPr>
                        <a:t>（《黄河大合唱》选曲）</a:t>
                      </a:r>
                      <a:endParaRPr sz="1800" b="1" kern="100">
                        <a:solidFill>
                          <a:schemeClr val="tx1"/>
                        </a:solidFill>
                        <a:latin typeface="楷体" panose="02010609060101010101" charset="-122"/>
                        <a:ea typeface="楷体" panose="02010609060101010101" charset="-122"/>
                        <a:cs typeface="Times New Roman" panose="02020603050405020304" pitchFamily="18" charset="0"/>
                      </a:endParaRPr>
                    </a:p>
                  </a:txBody>
                  <a:tcPr marL="76200" marR="76200" marT="47625" marB="476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lstStyle/>
                    <a:p>
                      <a:pPr indent="0" algn="ctr" fontAlgn="auto">
                        <a:lnSpc>
                          <a:spcPct val="80000"/>
                        </a:lnSpc>
                        <a:buNone/>
                      </a:pPr>
                      <a:r>
                        <a:rPr sz="1800" b="1" kern="100">
                          <a:solidFill>
                            <a:schemeClr val="tx1"/>
                          </a:solidFill>
                          <a:latin typeface="楷体" panose="02010609060101010101" charset="-122"/>
                          <a:ea typeface="楷体" panose="02010609060101010101" charset="-122"/>
                          <a:cs typeface="Times New Roman" panose="02020603050405020304" pitchFamily="18" charset="0"/>
                        </a:rPr>
                        <a:t>1939年</a:t>
                      </a:r>
                      <a:endParaRPr sz="1800" b="1" kern="100">
                        <a:solidFill>
                          <a:schemeClr val="tx1"/>
                        </a:solidFill>
                        <a:latin typeface="楷体" panose="02010609060101010101" charset="-122"/>
                        <a:ea typeface="楷体" panose="02010609060101010101" charset="-122"/>
                        <a:cs typeface="Times New Roman" panose="02020603050405020304" pitchFamily="18" charset="0"/>
                      </a:endParaRPr>
                    </a:p>
                  </a:txBody>
                  <a:tcPr marL="76200" marR="76200" marT="47625" marB="476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lstStyle/>
                    <a:p>
                      <a:pPr indent="0" fontAlgn="auto">
                        <a:lnSpc>
                          <a:spcPct val="80000"/>
                        </a:lnSpc>
                        <a:buNone/>
                      </a:pPr>
                      <a:r>
                        <a:rPr sz="1800" b="1" kern="100">
                          <a:solidFill>
                            <a:schemeClr val="tx1"/>
                          </a:solidFill>
                          <a:latin typeface="楷体" panose="02010609060101010101" charset="-122"/>
                          <a:ea typeface="楷体" panose="02010609060101010101" charset="-122"/>
                          <a:cs typeface="Times New Roman" panose="02020603050405020304" pitchFamily="18" charset="0"/>
                        </a:rPr>
                        <a:t>风在吼，马在叫，黄河在咆哮，黄河在咆哮……万山丛中抗日英雄真不少，青纱帐里游击健儿逞英豪……</a:t>
                      </a:r>
                      <a:endParaRPr sz="1800" b="1" kern="100">
                        <a:solidFill>
                          <a:schemeClr val="tx1"/>
                        </a:solidFill>
                        <a:latin typeface="楷体" panose="02010609060101010101" charset="-122"/>
                        <a:ea typeface="楷体" panose="02010609060101010101" charset="-122"/>
                        <a:cs typeface="Times New Roman" panose="02020603050405020304" pitchFamily="18" charset="0"/>
                      </a:endParaRPr>
                    </a:p>
                  </a:txBody>
                  <a:tcPr marL="76200" marR="76200" marT="47625" marB="476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24815">
                <a:tc>
                  <a:txBody>
                    <a:bodyPr wrap="square"/>
                    <a:lstStyle/>
                    <a:p>
                      <a:pPr indent="0" algn="ctr" fontAlgn="auto">
                        <a:lnSpc>
                          <a:spcPct val="80000"/>
                        </a:lnSpc>
                        <a:buNone/>
                      </a:pPr>
                      <a:r>
                        <a:rPr sz="1800" b="1" kern="100">
                          <a:solidFill>
                            <a:schemeClr val="tx1"/>
                          </a:solidFill>
                          <a:latin typeface="楷体" panose="02010609060101010101" charset="-122"/>
                          <a:ea typeface="楷体" panose="02010609060101010101" charset="-122"/>
                          <a:cs typeface="Times New Roman" panose="02020603050405020304" pitchFamily="18" charset="0"/>
                        </a:rPr>
                        <a:t>《没有共产党就没有新中国》</a:t>
                      </a:r>
                      <a:endParaRPr sz="1800" b="1" kern="100">
                        <a:solidFill>
                          <a:schemeClr val="tx1"/>
                        </a:solidFill>
                        <a:latin typeface="楷体" panose="02010609060101010101" charset="-122"/>
                        <a:ea typeface="楷体" panose="02010609060101010101" charset="-122"/>
                        <a:cs typeface="Times New Roman" panose="02020603050405020304" pitchFamily="18" charset="0"/>
                      </a:endParaRPr>
                    </a:p>
                  </a:txBody>
                  <a:tcPr marL="76200" marR="76200" marT="47625" marB="476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lstStyle/>
                    <a:p>
                      <a:pPr indent="0" algn="ctr" fontAlgn="auto">
                        <a:lnSpc>
                          <a:spcPct val="80000"/>
                        </a:lnSpc>
                        <a:buNone/>
                      </a:pPr>
                      <a:r>
                        <a:rPr sz="1800" b="1" kern="100">
                          <a:solidFill>
                            <a:schemeClr val="tx1"/>
                          </a:solidFill>
                          <a:latin typeface="楷体" panose="02010609060101010101" charset="-122"/>
                          <a:ea typeface="楷体" panose="02010609060101010101" charset="-122"/>
                          <a:cs typeface="Times New Roman" panose="02020603050405020304" pitchFamily="18" charset="0"/>
                        </a:rPr>
                        <a:t>1943年</a:t>
                      </a:r>
                      <a:endParaRPr sz="1800" b="1" kern="100">
                        <a:solidFill>
                          <a:schemeClr val="tx1"/>
                        </a:solidFill>
                        <a:latin typeface="楷体" panose="02010609060101010101" charset="-122"/>
                        <a:ea typeface="楷体" panose="02010609060101010101" charset="-122"/>
                        <a:cs typeface="Times New Roman" panose="02020603050405020304" pitchFamily="18" charset="0"/>
                      </a:endParaRPr>
                    </a:p>
                  </a:txBody>
                  <a:tcPr marL="76200" marR="76200" marT="47625" marB="476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lstStyle/>
                    <a:p>
                      <a:pPr indent="0" fontAlgn="auto">
                        <a:lnSpc>
                          <a:spcPct val="80000"/>
                        </a:lnSpc>
                        <a:buNone/>
                      </a:pPr>
                      <a:r>
                        <a:rPr sz="1800" b="1" kern="100">
                          <a:solidFill>
                            <a:schemeClr val="tx1"/>
                          </a:solidFill>
                          <a:latin typeface="楷体" panose="02010609060101010101" charset="-122"/>
                          <a:ea typeface="楷体" panose="02010609060101010101" charset="-122"/>
                          <a:cs typeface="Times New Roman" panose="02020603050405020304" pitchFamily="18" charset="0"/>
                        </a:rPr>
                        <a:t>没有共产党就没有新中国……他指给了人民解放的道路，他领导中国走向光明……</a:t>
                      </a:r>
                      <a:endParaRPr sz="1800" b="1" kern="100">
                        <a:solidFill>
                          <a:schemeClr val="tx1"/>
                        </a:solidFill>
                        <a:latin typeface="楷体" panose="02010609060101010101" charset="-122"/>
                        <a:ea typeface="楷体" panose="02010609060101010101" charset="-122"/>
                        <a:cs typeface="Times New Roman" panose="02020603050405020304" pitchFamily="18" charset="0"/>
                      </a:endParaRPr>
                    </a:p>
                  </a:txBody>
                  <a:tcPr marL="76200" marR="76200" marT="47625" marB="476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659130">
                <a:tc>
                  <a:txBody>
                    <a:bodyPr wrap="square"/>
                    <a:lstStyle/>
                    <a:p>
                      <a:pPr indent="0" algn="ctr" fontAlgn="auto">
                        <a:lnSpc>
                          <a:spcPct val="80000"/>
                        </a:lnSpc>
                        <a:buNone/>
                      </a:pPr>
                      <a:r>
                        <a:rPr sz="1800" b="1" kern="100">
                          <a:solidFill>
                            <a:schemeClr val="tx1"/>
                          </a:solidFill>
                          <a:latin typeface="楷体" panose="02010609060101010101" charset="-122"/>
                          <a:ea typeface="楷体" panose="02010609060101010101" charset="-122"/>
                          <a:cs typeface="Times New Roman" panose="02020603050405020304" pitchFamily="18" charset="0"/>
                        </a:rPr>
                        <a:t>《歌唱祖国》</a:t>
                      </a:r>
                      <a:endParaRPr sz="1800" b="1" kern="100">
                        <a:solidFill>
                          <a:schemeClr val="tx1"/>
                        </a:solidFill>
                        <a:latin typeface="楷体" panose="02010609060101010101" charset="-122"/>
                        <a:ea typeface="楷体" panose="02010609060101010101" charset="-122"/>
                        <a:cs typeface="Times New Roman" panose="02020603050405020304" pitchFamily="18" charset="0"/>
                      </a:endParaRPr>
                    </a:p>
                  </a:txBody>
                  <a:tcPr marL="76200" marR="76200" marT="47625" marB="476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lstStyle/>
                    <a:p>
                      <a:pPr indent="0" algn="ctr" fontAlgn="auto">
                        <a:lnSpc>
                          <a:spcPct val="80000"/>
                        </a:lnSpc>
                        <a:buNone/>
                      </a:pPr>
                      <a:r>
                        <a:rPr sz="1800" b="1" kern="100">
                          <a:solidFill>
                            <a:schemeClr val="tx1"/>
                          </a:solidFill>
                          <a:latin typeface="楷体" panose="02010609060101010101" charset="-122"/>
                          <a:ea typeface="楷体" panose="02010609060101010101" charset="-122"/>
                          <a:cs typeface="Times New Roman" panose="02020603050405020304" pitchFamily="18" charset="0"/>
                        </a:rPr>
                        <a:t>1950年</a:t>
                      </a:r>
                      <a:endParaRPr sz="1800" b="1" kern="100">
                        <a:solidFill>
                          <a:schemeClr val="tx1"/>
                        </a:solidFill>
                        <a:latin typeface="楷体" panose="02010609060101010101" charset="-122"/>
                        <a:ea typeface="楷体" panose="02010609060101010101" charset="-122"/>
                        <a:cs typeface="Times New Roman" panose="02020603050405020304" pitchFamily="18" charset="0"/>
                      </a:endParaRPr>
                    </a:p>
                  </a:txBody>
                  <a:tcPr marL="76200" marR="76200" marT="47625" marB="476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lstStyle/>
                    <a:p>
                      <a:pPr indent="0" fontAlgn="auto">
                        <a:lnSpc>
                          <a:spcPct val="80000"/>
                        </a:lnSpc>
                        <a:buNone/>
                      </a:pPr>
                      <a:r>
                        <a:rPr sz="1800" b="1" kern="100">
                          <a:solidFill>
                            <a:schemeClr val="tx1"/>
                          </a:solidFill>
                          <a:latin typeface="楷体" panose="02010609060101010101" charset="-122"/>
                          <a:ea typeface="楷体" panose="02010609060101010101" charset="-122"/>
                          <a:cs typeface="Times New Roman" panose="02020603050405020304" pitchFamily="18" charset="0"/>
                        </a:rPr>
                        <a:t>五星红旗迎风飘扬，胜利歌声多么响亮，歌唱我们亲爱的祖国，从今走向繁荣富强……英雄的人民站起来了……我们的前程万丈光芒……</a:t>
                      </a:r>
                      <a:endParaRPr sz="1800" b="1" kern="100">
                        <a:solidFill>
                          <a:schemeClr val="tx1"/>
                        </a:solidFill>
                        <a:latin typeface="楷体" panose="02010609060101010101" charset="-122"/>
                        <a:ea typeface="楷体" panose="02010609060101010101" charset="-122"/>
                        <a:cs typeface="Times New Roman" panose="02020603050405020304" pitchFamily="18" charset="0"/>
                      </a:endParaRPr>
                    </a:p>
                  </a:txBody>
                  <a:tcPr marL="76200" marR="76200" marT="47625" marB="476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24815">
                <a:tc>
                  <a:txBody>
                    <a:bodyPr wrap="square"/>
                    <a:lstStyle/>
                    <a:p>
                      <a:pPr indent="0" algn="ctr" fontAlgn="auto">
                        <a:lnSpc>
                          <a:spcPct val="80000"/>
                        </a:lnSpc>
                        <a:buNone/>
                      </a:pPr>
                      <a:r>
                        <a:rPr sz="1800" b="1" kern="100">
                          <a:solidFill>
                            <a:schemeClr val="tx1"/>
                          </a:solidFill>
                          <a:latin typeface="楷体" panose="02010609060101010101" charset="-122"/>
                          <a:ea typeface="楷体" panose="02010609060101010101" charset="-122"/>
                          <a:cs typeface="Times New Roman" panose="02020603050405020304" pitchFamily="18" charset="0"/>
                        </a:rPr>
                        <a:t>《中国人民志愿军战歌》</a:t>
                      </a:r>
                      <a:endParaRPr sz="1800" b="1" kern="100">
                        <a:solidFill>
                          <a:schemeClr val="tx1"/>
                        </a:solidFill>
                        <a:latin typeface="楷体" panose="02010609060101010101" charset="-122"/>
                        <a:ea typeface="楷体" panose="02010609060101010101" charset="-122"/>
                        <a:cs typeface="Times New Roman" panose="02020603050405020304" pitchFamily="18" charset="0"/>
                      </a:endParaRPr>
                    </a:p>
                  </a:txBody>
                  <a:tcPr marL="76200" marR="76200" marT="47625" marB="476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lstStyle/>
                    <a:p>
                      <a:pPr indent="0" algn="ctr" fontAlgn="auto">
                        <a:lnSpc>
                          <a:spcPct val="80000"/>
                        </a:lnSpc>
                        <a:buNone/>
                      </a:pPr>
                      <a:r>
                        <a:rPr sz="1800" b="1" kern="100">
                          <a:solidFill>
                            <a:schemeClr val="tx1"/>
                          </a:solidFill>
                          <a:latin typeface="楷体" panose="02010609060101010101" charset="-122"/>
                          <a:ea typeface="楷体" panose="02010609060101010101" charset="-122"/>
                          <a:cs typeface="Times New Roman" panose="02020603050405020304" pitchFamily="18" charset="0"/>
                        </a:rPr>
                        <a:t>1950年</a:t>
                      </a:r>
                      <a:endParaRPr sz="1800" b="1" kern="100">
                        <a:solidFill>
                          <a:schemeClr val="tx1"/>
                        </a:solidFill>
                        <a:latin typeface="楷体" panose="02010609060101010101" charset="-122"/>
                        <a:ea typeface="楷体" panose="02010609060101010101" charset="-122"/>
                        <a:cs typeface="Times New Roman" panose="02020603050405020304" pitchFamily="18" charset="0"/>
                      </a:endParaRPr>
                    </a:p>
                  </a:txBody>
                  <a:tcPr marL="76200" marR="76200" marT="47625" marB="476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lstStyle/>
                    <a:p>
                      <a:pPr indent="0" fontAlgn="auto">
                        <a:lnSpc>
                          <a:spcPct val="80000"/>
                        </a:lnSpc>
                        <a:buNone/>
                      </a:pPr>
                      <a:r>
                        <a:rPr sz="1800" b="1" kern="100">
                          <a:solidFill>
                            <a:schemeClr val="tx1"/>
                          </a:solidFill>
                          <a:latin typeface="楷体" panose="02010609060101010101" charset="-122"/>
                          <a:ea typeface="楷体" panose="02010609060101010101" charset="-122"/>
                          <a:cs typeface="Times New Roman" panose="02020603050405020304" pitchFamily="18" charset="0"/>
                        </a:rPr>
                        <a:t>雄赳赳，气昂昂，跨过鸭绿江。保和平，卫祖国，就是保家乡……</a:t>
                      </a:r>
                      <a:endParaRPr sz="1800" b="1" kern="100">
                        <a:solidFill>
                          <a:schemeClr val="tx1"/>
                        </a:solidFill>
                        <a:latin typeface="楷体" panose="02010609060101010101" charset="-122"/>
                        <a:ea typeface="楷体" panose="02010609060101010101" charset="-122"/>
                        <a:cs typeface="Times New Roman" panose="02020603050405020304" pitchFamily="18" charset="0"/>
                      </a:endParaRPr>
                    </a:p>
                  </a:txBody>
                  <a:tcPr marL="76200" marR="76200" marT="47625" marB="476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659130">
                <a:tc>
                  <a:txBody>
                    <a:bodyPr wrap="square"/>
                    <a:lstStyle/>
                    <a:p>
                      <a:pPr indent="0" algn="ctr" fontAlgn="auto">
                        <a:lnSpc>
                          <a:spcPct val="80000"/>
                        </a:lnSpc>
                        <a:buNone/>
                      </a:pPr>
                      <a:r>
                        <a:rPr sz="1800" b="1" kern="100">
                          <a:solidFill>
                            <a:schemeClr val="tx1"/>
                          </a:solidFill>
                          <a:latin typeface="楷体" panose="02010609060101010101" charset="-122"/>
                          <a:ea typeface="楷体" panose="02010609060101010101" charset="-122"/>
                          <a:cs typeface="Times New Roman" panose="02020603050405020304" pitchFamily="18" charset="0"/>
                        </a:rPr>
                        <a:t>《春天的故事》</a:t>
                      </a:r>
                      <a:endParaRPr sz="1800" b="1" kern="100">
                        <a:solidFill>
                          <a:schemeClr val="tx1"/>
                        </a:solidFill>
                        <a:latin typeface="楷体" panose="02010609060101010101" charset="-122"/>
                        <a:ea typeface="楷体" panose="02010609060101010101" charset="-122"/>
                        <a:cs typeface="Times New Roman" panose="02020603050405020304" pitchFamily="18" charset="0"/>
                      </a:endParaRPr>
                    </a:p>
                  </a:txBody>
                  <a:tcPr marL="76200" marR="76200" marT="47625" marB="476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lstStyle/>
                    <a:p>
                      <a:pPr indent="0" algn="ctr" fontAlgn="auto">
                        <a:lnSpc>
                          <a:spcPct val="80000"/>
                        </a:lnSpc>
                        <a:buNone/>
                      </a:pPr>
                      <a:r>
                        <a:rPr sz="1800" b="1" kern="100">
                          <a:solidFill>
                            <a:schemeClr val="tx1"/>
                          </a:solidFill>
                          <a:latin typeface="楷体" panose="02010609060101010101" charset="-122"/>
                          <a:ea typeface="楷体" panose="02010609060101010101" charset="-122"/>
                          <a:cs typeface="Times New Roman" panose="02020603050405020304" pitchFamily="18" charset="0"/>
                        </a:rPr>
                        <a:t>1994年</a:t>
                      </a:r>
                      <a:endParaRPr sz="1800" b="1" kern="100">
                        <a:solidFill>
                          <a:schemeClr val="tx1"/>
                        </a:solidFill>
                        <a:latin typeface="楷体" panose="02010609060101010101" charset="-122"/>
                        <a:ea typeface="楷体" panose="02010609060101010101" charset="-122"/>
                        <a:cs typeface="Times New Roman" panose="02020603050405020304" pitchFamily="18" charset="0"/>
                      </a:endParaRPr>
                    </a:p>
                  </a:txBody>
                  <a:tcPr marL="76200" marR="76200" marT="47625" marB="476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lstStyle/>
                    <a:p>
                      <a:pPr indent="0" fontAlgn="auto">
                        <a:lnSpc>
                          <a:spcPct val="80000"/>
                        </a:lnSpc>
                        <a:buNone/>
                      </a:pPr>
                      <a:r>
                        <a:rPr sz="1800" b="1" kern="100">
                          <a:solidFill>
                            <a:schemeClr val="tx1"/>
                          </a:solidFill>
                          <a:latin typeface="楷体" panose="02010609060101010101" charset="-122"/>
                          <a:ea typeface="楷体" panose="02010609060101010101" charset="-122"/>
                          <a:cs typeface="Times New Roman" panose="02020603050405020304" pitchFamily="18" charset="0"/>
                        </a:rPr>
                        <a:t>1979年，那是一个春天，有一位老人在中国的南海边画了一个圈……中国你迈开了气壮山河的新步伐，走进万象更新的春天……</a:t>
                      </a:r>
                      <a:endParaRPr sz="1800" b="1" kern="100">
                        <a:solidFill>
                          <a:schemeClr val="tx1"/>
                        </a:solidFill>
                        <a:latin typeface="楷体" panose="02010609060101010101" charset="-122"/>
                        <a:ea typeface="楷体" panose="02010609060101010101" charset="-122"/>
                        <a:cs typeface="Times New Roman" panose="02020603050405020304" pitchFamily="18" charset="0"/>
                      </a:endParaRPr>
                    </a:p>
                  </a:txBody>
                  <a:tcPr marL="76200" marR="76200" marT="47625" marB="476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542290">
                <a:tc>
                  <a:txBody>
                    <a:bodyPr wrap="square"/>
                    <a:lstStyle/>
                    <a:p>
                      <a:pPr indent="0" algn="ctr" fontAlgn="auto">
                        <a:lnSpc>
                          <a:spcPct val="80000"/>
                        </a:lnSpc>
                        <a:buNone/>
                      </a:pPr>
                      <a:r>
                        <a:rPr sz="1800" b="1" kern="100">
                          <a:solidFill>
                            <a:schemeClr val="tx1"/>
                          </a:solidFill>
                          <a:latin typeface="楷体" panose="02010609060101010101" charset="-122"/>
                          <a:ea typeface="楷体" panose="02010609060101010101" charset="-122"/>
                          <a:cs typeface="Times New Roman" panose="02020603050405020304" pitchFamily="18" charset="0"/>
                        </a:rPr>
                        <a:t>《七子之歌——澳门》</a:t>
                      </a:r>
                      <a:endParaRPr sz="1800" b="1" kern="100">
                        <a:solidFill>
                          <a:schemeClr val="tx1"/>
                        </a:solidFill>
                        <a:latin typeface="楷体" panose="02010609060101010101" charset="-122"/>
                        <a:ea typeface="楷体" panose="02010609060101010101" charset="-122"/>
                        <a:cs typeface="Times New Roman" panose="02020603050405020304" pitchFamily="18" charset="0"/>
                      </a:endParaRPr>
                    </a:p>
                  </a:txBody>
                  <a:tcPr marL="76200" marR="76200" marT="47625" marB="476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lstStyle/>
                    <a:p>
                      <a:pPr indent="0" algn="ctr" fontAlgn="auto">
                        <a:lnSpc>
                          <a:spcPct val="80000"/>
                        </a:lnSpc>
                        <a:buNone/>
                      </a:pPr>
                      <a:r>
                        <a:rPr sz="1800" b="1" kern="100">
                          <a:solidFill>
                            <a:schemeClr val="tx1"/>
                          </a:solidFill>
                          <a:latin typeface="楷体" panose="02010609060101010101" charset="-122"/>
                          <a:ea typeface="楷体" panose="02010609060101010101" charset="-122"/>
                          <a:cs typeface="Times New Roman" panose="02020603050405020304" pitchFamily="18" charset="0"/>
                        </a:rPr>
                        <a:t>1998年</a:t>
                      </a:r>
                      <a:endParaRPr sz="1800" b="1" kern="100">
                        <a:solidFill>
                          <a:schemeClr val="tx1"/>
                        </a:solidFill>
                        <a:latin typeface="楷体" panose="02010609060101010101" charset="-122"/>
                        <a:ea typeface="楷体" panose="02010609060101010101" charset="-122"/>
                        <a:cs typeface="Times New Roman" panose="02020603050405020304" pitchFamily="18" charset="0"/>
                      </a:endParaRPr>
                    </a:p>
                  </a:txBody>
                  <a:tcPr marL="76200" marR="76200" marT="47625" marB="476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lstStyle/>
                    <a:p>
                      <a:pPr indent="0" fontAlgn="auto">
                        <a:lnSpc>
                          <a:spcPct val="80000"/>
                        </a:lnSpc>
                        <a:buNone/>
                      </a:pPr>
                      <a:r>
                        <a:rPr sz="1800" b="1" kern="100">
                          <a:solidFill>
                            <a:schemeClr val="tx1"/>
                          </a:solidFill>
                          <a:latin typeface="楷体" panose="02010609060101010101" charset="-122"/>
                          <a:ea typeface="楷体" panose="02010609060101010101" charset="-122"/>
                          <a:cs typeface="Times New Roman" panose="02020603050405020304" pitchFamily="18" charset="0"/>
                        </a:rPr>
                        <a:t>那三百年来梦寐不忘的生母啊，请叫儿的乳名，叫我一声澳门，母亲啊母亲，我要回来，母亲……</a:t>
                      </a:r>
                      <a:endParaRPr sz="1800" b="1" kern="100">
                        <a:solidFill>
                          <a:schemeClr val="tx1"/>
                        </a:solidFill>
                        <a:latin typeface="楷体" panose="02010609060101010101" charset="-122"/>
                        <a:ea typeface="楷体" panose="02010609060101010101" charset="-122"/>
                        <a:cs typeface="Times New Roman" panose="02020603050405020304" pitchFamily="18" charset="0"/>
                      </a:endParaRPr>
                    </a:p>
                  </a:txBody>
                  <a:tcPr marL="76200" marR="76200" marT="47625" marB="476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541655">
                <a:tc>
                  <a:txBody>
                    <a:bodyPr wrap="square"/>
                    <a:lstStyle/>
                    <a:p>
                      <a:pPr indent="0" algn="ctr" fontAlgn="auto">
                        <a:lnSpc>
                          <a:spcPct val="80000"/>
                        </a:lnSpc>
                        <a:buNone/>
                      </a:pPr>
                      <a:r>
                        <a:rPr sz="1800" b="1" kern="100">
                          <a:solidFill>
                            <a:schemeClr val="tx1"/>
                          </a:solidFill>
                          <a:latin typeface="楷体" panose="02010609060101010101" charset="-122"/>
                          <a:ea typeface="楷体" panose="02010609060101010101" charset="-122"/>
                          <a:cs typeface="Times New Roman" panose="02020603050405020304" pitchFamily="18" charset="0"/>
                        </a:rPr>
                        <a:t>《天路》</a:t>
                      </a:r>
                      <a:endParaRPr sz="1800" b="1" kern="100">
                        <a:solidFill>
                          <a:schemeClr val="tx1"/>
                        </a:solidFill>
                        <a:latin typeface="楷体" panose="02010609060101010101" charset="-122"/>
                        <a:ea typeface="楷体" panose="02010609060101010101" charset="-122"/>
                        <a:cs typeface="Times New Roman" panose="02020603050405020304" pitchFamily="18" charset="0"/>
                      </a:endParaRPr>
                    </a:p>
                  </a:txBody>
                  <a:tcPr marL="76200" marR="76200" marT="47625" marB="476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lstStyle/>
                    <a:p>
                      <a:pPr indent="0" algn="ctr" fontAlgn="auto">
                        <a:lnSpc>
                          <a:spcPct val="80000"/>
                        </a:lnSpc>
                        <a:buNone/>
                      </a:pPr>
                      <a:r>
                        <a:rPr sz="1800" b="1" kern="100">
                          <a:solidFill>
                            <a:schemeClr val="tx1"/>
                          </a:solidFill>
                          <a:latin typeface="楷体" panose="02010609060101010101" charset="-122"/>
                          <a:ea typeface="楷体" panose="02010609060101010101" charset="-122"/>
                          <a:cs typeface="Times New Roman" panose="02020603050405020304" pitchFamily="18" charset="0"/>
                        </a:rPr>
                        <a:t>2002年</a:t>
                      </a:r>
                      <a:endParaRPr sz="1800" b="1" kern="100">
                        <a:solidFill>
                          <a:schemeClr val="tx1"/>
                        </a:solidFill>
                        <a:latin typeface="楷体" panose="02010609060101010101" charset="-122"/>
                        <a:ea typeface="楷体" panose="02010609060101010101" charset="-122"/>
                        <a:cs typeface="Times New Roman" panose="02020603050405020304" pitchFamily="18" charset="0"/>
                      </a:endParaRPr>
                    </a:p>
                  </a:txBody>
                  <a:tcPr marL="76200" marR="76200" marT="47625" marB="476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lstStyle/>
                    <a:p>
                      <a:pPr indent="0" fontAlgn="auto">
                        <a:lnSpc>
                          <a:spcPct val="80000"/>
                        </a:lnSpc>
                        <a:buNone/>
                      </a:pPr>
                      <a:r>
                        <a:rPr sz="1800" b="1" kern="100">
                          <a:solidFill>
                            <a:schemeClr val="tx1"/>
                          </a:solidFill>
                          <a:latin typeface="楷体" panose="02010609060101010101" charset="-122"/>
                          <a:ea typeface="楷体" panose="02010609060101010101" charset="-122"/>
                          <a:cs typeface="Times New Roman" panose="02020603050405020304" pitchFamily="18" charset="0"/>
                        </a:rPr>
                        <a:t>黄昏我站在高高的山岗，盼望铁路修到我家乡，一条条巨龙翻山越岭，为雪域高原送来安康……</a:t>
                      </a:r>
                      <a:endParaRPr sz="1800" b="1" kern="100">
                        <a:solidFill>
                          <a:schemeClr val="tx1"/>
                        </a:solidFill>
                        <a:latin typeface="楷体" panose="02010609060101010101" charset="-122"/>
                        <a:ea typeface="楷体" panose="02010609060101010101" charset="-122"/>
                        <a:cs typeface="Times New Roman" panose="02020603050405020304" pitchFamily="18" charset="0"/>
                      </a:endParaRPr>
                    </a:p>
                  </a:txBody>
                  <a:tcPr marL="76200" marR="76200" marT="47625" marB="476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542290">
                <a:tc>
                  <a:txBody>
                    <a:bodyPr wrap="square"/>
                    <a:lstStyle/>
                    <a:p>
                      <a:pPr indent="0" algn="ctr" fontAlgn="auto">
                        <a:lnSpc>
                          <a:spcPct val="80000"/>
                        </a:lnSpc>
                        <a:buNone/>
                      </a:pPr>
                      <a:r>
                        <a:rPr sz="1800" b="1" kern="100">
                          <a:solidFill>
                            <a:schemeClr val="tx1"/>
                          </a:solidFill>
                          <a:latin typeface="楷体" panose="02010609060101010101" charset="-122"/>
                          <a:ea typeface="楷体" panose="02010609060101010101" charset="-122"/>
                          <a:cs typeface="Times New Roman" panose="02020603050405020304" pitchFamily="18" charset="0"/>
                        </a:rPr>
                        <a:t>《新的天地》</a:t>
                      </a:r>
                      <a:endParaRPr sz="1800" b="1" kern="100">
                        <a:solidFill>
                          <a:schemeClr val="tx1"/>
                        </a:solidFill>
                        <a:latin typeface="楷体" panose="02010609060101010101" charset="-122"/>
                        <a:ea typeface="楷体" panose="02010609060101010101" charset="-122"/>
                        <a:cs typeface="Times New Roman" panose="02020603050405020304" pitchFamily="18" charset="0"/>
                      </a:endParaRPr>
                    </a:p>
                  </a:txBody>
                  <a:tcPr marL="76200" marR="76200" marT="47625" marB="476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lstStyle/>
                    <a:p>
                      <a:pPr indent="0" algn="ctr" fontAlgn="auto">
                        <a:lnSpc>
                          <a:spcPct val="80000"/>
                        </a:lnSpc>
                        <a:buNone/>
                      </a:pPr>
                      <a:r>
                        <a:rPr sz="1800" b="1" kern="100">
                          <a:solidFill>
                            <a:schemeClr val="tx1"/>
                          </a:solidFill>
                          <a:latin typeface="楷体" panose="02010609060101010101" charset="-122"/>
                          <a:ea typeface="楷体" panose="02010609060101010101" charset="-122"/>
                          <a:cs typeface="Times New Roman" panose="02020603050405020304" pitchFamily="18" charset="0"/>
                        </a:rPr>
                        <a:t>2017年</a:t>
                      </a:r>
                      <a:endParaRPr sz="1800" b="1" kern="100">
                        <a:solidFill>
                          <a:schemeClr val="tx1"/>
                        </a:solidFill>
                        <a:latin typeface="楷体" panose="02010609060101010101" charset="-122"/>
                        <a:ea typeface="楷体" panose="02010609060101010101" charset="-122"/>
                        <a:cs typeface="Times New Roman" panose="02020603050405020304" pitchFamily="18" charset="0"/>
                      </a:endParaRPr>
                    </a:p>
                  </a:txBody>
                  <a:tcPr marL="76200" marR="76200" marT="47625" marB="476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lstStyle/>
                    <a:p>
                      <a:pPr indent="0" fontAlgn="auto">
                        <a:lnSpc>
                          <a:spcPct val="80000"/>
                        </a:lnSpc>
                        <a:buNone/>
                      </a:pPr>
                      <a:r>
                        <a:rPr sz="1800" b="1" kern="100">
                          <a:solidFill>
                            <a:schemeClr val="tx1"/>
                          </a:solidFill>
                          <a:latin typeface="楷体" panose="02010609060101010101" charset="-122"/>
                          <a:ea typeface="楷体" panose="02010609060101010101" charset="-122"/>
                          <a:cs typeface="Times New Roman" panose="02020603050405020304" pitchFamily="18" charset="0"/>
                        </a:rPr>
                        <a:t>你和百姓同心同行，就像树木扎根大地……我们自信，我们前行，看中华儿女走向新的天地……</a:t>
                      </a:r>
                      <a:endParaRPr sz="1800" b="1" kern="100">
                        <a:solidFill>
                          <a:schemeClr val="tx1"/>
                        </a:solidFill>
                        <a:latin typeface="楷体" panose="02010609060101010101" charset="-122"/>
                        <a:ea typeface="楷体" panose="02010609060101010101" charset="-122"/>
                        <a:cs typeface="Times New Roman" panose="02020603050405020304" pitchFamily="18" charset="0"/>
                      </a:endParaRPr>
                    </a:p>
                  </a:txBody>
                  <a:tcPr marL="76200" marR="76200" marT="47625" marB="476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
        <p:nvSpPr>
          <p:cNvPr id="3" name="文本框 2"/>
          <p:cNvSpPr txBox="1"/>
          <p:nvPr/>
        </p:nvSpPr>
        <p:spPr>
          <a:xfrm>
            <a:off x="0" y="901700"/>
            <a:ext cx="8340725" cy="460375"/>
          </a:xfrm>
          <a:prstGeom prst="rect">
            <a:avLst/>
          </a:prstGeom>
          <a:noFill/>
        </p:spPr>
        <p:txBody>
          <a:bodyPr wrap="square" rtlCol="0" anchor="t">
            <a:spAutoFit/>
          </a:bodyPr>
          <a:lstStyle/>
          <a:p>
            <a:pPr indent="266700" algn="ctr">
              <a:spcAft>
                <a:spcPct val="0"/>
              </a:spcAft>
              <a:buClrTx/>
              <a:buSzTx/>
              <a:buFontTx/>
            </a:pPr>
            <a:r>
              <a:rPr sz="2400" b="1" kern="100">
                <a:solidFill>
                  <a:schemeClr val="tx1"/>
                </a:solidFill>
                <a:latin typeface="楷体" panose="02010609060101010101" charset="-122"/>
                <a:ea typeface="楷体" panose="02010609060101010101" charset="-122"/>
                <a:cs typeface="Times New Roman" panose="02020603050405020304" pitchFamily="18" charset="0"/>
                <a:sym typeface="+mn-ea"/>
              </a:rPr>
              <a:t>材料</a:t>
            </a:r>
            <a:r>
              <a:rPr lang="zh-CN" sz="2400" b="1" kern="100">
                <a:solidFill>
                  <a:schemeClr val="tx1"/>
                </a:solidFill>
                <a:latin typeface="楷体" panose="02010609060101010101" charset="-122"/>
                <a:ea typeface="楷体" panose="02010609060101010101" charset="-122"/>
                <a:cs typeface="Times New Roman" panose="02020603050405020304" pitchFamily="18" charset="0"/>
                <a:sym typeface="+mn-ea"/>
              </a:rPr>
              <a:t>：</a:t>
            </a:r>
            <a:r>
              <a:rPr sz="2400" b="1" kern="100">
                <a:solidFill>
                  <a:schemeClr val="tx1"/>
                </a:solidFill>
                <a:latin typeface="楷体" panose="02010609060101010101" charset="-122"/>
                <a:ea typeface="楷体" panose="02010609060101010101" charset="-122"/>
                <a:cs typeface="Times New Roman" panose="02020603050405020304" pitchFamily="18" charset="0"/>
                <a:sym typeface="+mn-ea"/>
              </a:rPr>
              <a:t>  庆祝中华人民共和国成立70周年部分优秀歌曲表</a:t>
            </a:r>
            <a:endParaRPr lang="zh-CN" altLang="en-US" sz="2400" b="1" kern="100">
              <a:solidFill>
                <a:schemeClr val="tx1"/>
              </a:solidFill>
              <a:latin typeface="楷体" panose="02010609060101010101" charset="-122"/>
              <a:ea typeface="楷体" panose="02010609060101010101" charset="-122"/>
              <a:cs typeface="Times New Roman" panose="02020603050405020304" pitchFamily="18" charset="0"/>
              <a:sym typeface="+mn-ea"/>
            </a:endParaRPr>
          </a:p>
        </p:txBody>
      </p:sp>
      <p:sp>
        <p:nvSpPr>
          <p:cNvPr id="5" name="CustomShape 4"/>
          <p:cNvSpPr/>
          <p:nvPr/>
        </p:nvSpPr>
        <p:spPr>
          <a:xfrm>
            <a:off x="10056440" y="137790"/>
            <a:ext cx="1798920" cy="1449087"/>
          </a:xfrm>
          <a:prstGeom prst="wedgeRoundRectCallout">
            <a:avLst>
              <a:gd name="adj1" fmla="val -94685"/>
              <a:gd name="adj2" fmla="val 47369"/>
              <a:gd name="adj3" fmla="val 16667"/>
            </a:avLst>
          </a:prstGeom>
          <a:solidFill>
            <a:srgbClr val="F26F8E"/>
          </a:solidFill>
          <a:ln w="0">
            <a:solidFill>
              <a:srgbClr val="C538BB"/>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zh-CN" altLang="en-US" sz="2200" b="1" strike="noStrike" spc="-1" smtClean="0">
                <a:latin typeface="微软雅黑" panose="020B0503020204020204" charset="-122"/>
                <a:ea typeface="微软雅黑" panose="020B0503020204020204" charset="-122"/>
              </a:rPr>
              <a:t>时空观念</a:t>
            </a:r>
            <a:endParaRPr lang="en-US" altLang="zh-CN" sz="2200" b="1" strike="noStrike" spc="-1" smtClean="0">
              <a:latin typeface="微软雅黑" panose="020B0503020204020204" charset="-122"/>
              <a:ea typeface="微软雅黑" panose="020B0503020204020204" charset="-122"/>
            </a:endParaRPr>
          </a:p>
          <a:p>
            <a:pPr algn="ctr">
              <a:lnSpc>
                <a:spcPct val="100000"/>
              </a:lnSpc>
            </a:pPr>
            <a:r>
              <a:rPr lang="zh-CN" altLang="en-US" sz="2200" b="1" spc="-1">
                <a:latin typeface="微软雅黑" panose="020B0503020204020204" charset="-122"/>
                <a:ea typeface="微软雅黑" panose="020B0503020204020204" charset="-122"/>
              </a:rPr>
              <a:t>史料</a:t>
            </a:r>
            <a:r>
              <a:rPr lang="zh-CN" altLang="en-US" sz="2200" b="1" spc="-1" smtClean="0">
                <a:latin typeface="微软雅黑" panose="020B0503020204020204" charset="-122"/>
                <a:ea typeface="微软雅黑" panose="020B0503020204020204" charset="-122"/>
              </a:rPr>
              <a:t>实证</a:t>
            </a:r>
            <a:endParaRPr lang="en-US" altLang="zh-CN" sz="2200" b="1" spc="-1" smtClean="0">
              <a:latin typeface="微软雅黑" panose="020B0503020204020204" charset="-122"/>
              <a:ea typeface="微软雅黑" panose="020B0503020204020204" charset="-122"/>
            </a:endParaRPr>
          </a:p>
          <a:p>
            <a:pPr algn="ctr">
              <a:lnSpc>
                <a:spcPct val="100000"/>
              </a:lnSpc>
            </a:pPr>
            <a:r>
              <a:rPr lang="zh-CN" altLang="en-US" sz="2200" b="1" spc="-1" smtClean="0">
                <a:latin typeface="微软雅黑" panose="020B0503020204020204" charset="-122"/>
                <a:ea typeface="微软雅黑" panose="020B0503020204020204" charset="-122"/>
              </a:rPr>
              <a:t>家国情怀</a:t>
            </a:r>
            <a:endParaRPr lang="en-US" altLang="zh-CN" sz="2200" b="1" spc="-1" smtClean="0">
              <a:latin typeface="微软雅黑" panose="020B0503020204020204" charset="-122"/>
              <a:ea typeface="微软雅黑" panose="020B0503020204020204" charset="-122"/>
            </a:endParaRPr>
          </a:p>
          <a:p>
            <a:pPr algn="ctr">
              <a:lnSpc>
                <a:spcPct val="100000"/>
              </a:lnSpc>
            </a:pPr>
            <a:r>
              <a:rPr lang="zh-CN" altLang="en-US" sz="2200" b="1" strike="noStrike" spc="-1">
                <a:latin typeface="微软雅黑" panose="020B0503020204020204" charset="-122"/>
                <a:ea typeface="微软雅黑" panose="020B0503020204020204" charset="-122"/>
              </a:rPr>
              <a:t>历史解释</a:t>
            </a:r>
            <a:endParaRPr lang="en-US" altLang="zh-CN" sz="2200" b="1" strike="noStrike" spc="-1" smtClean="0">
              <a:latin typeface="微软雅黑" panose="020B0503020204020204" charset="-122"/>
              <a:ea typeface="微软雅黑" panose="020B0503020204020204" charset="-122"/>
            </a:endParaRPr>
          </a:p>
        </p:txBody>
      </p:sp>
      <p:sp>
        <p:nvSpPr>
          <p:cNvPr id="4" name="文本框 3"/>
          <p:cNvSpPr txBox="1"/>
          <p:nvPr/>
        </p:nvSpPr>
        <p:spPr>
          <a:xfrm>
            <a:off x="118745" y="6267450"/>
            <a:ext cx="11925300" cy="429895"/>
          </a:xfrm>
          <a:prstGeom prst="rect">
            <a:avLst/>
          </a:prstGeom>
          <a:noFill/>
        </p:spPr>
        <p:txBody>
          <a:bodyPr wrap="square" rtlCol="0" anchor="t">
            <a:spAutoFit/>
          </a:bodyPr>
          <a:lstStyle/>
          <a:p>
            <a:pPr indent="266700" algn="l">
              <a:spcAft>
                <a:spcPct val="0"/>
              </a:spcAft>
              <a:buClrTx/>
              <a:buSzTx/>
              <a:buFontTx/>
            </a:pPr>
            <a:r>
              <a:rPr altLang="zh-CN" sz="2200" b="1" kern="100">
                <a:latin typeface="楷体" panose="02010609060101010101" charset="-122"/>
                <a:ea typeface="楷体" panose="02010609060101010101" charset="-122"/>
                <a:cs typeface="Times New Roman" panose="02020603050405020304" pitchFamily="18" charset="0"/>
                <a:sym typeface="+mn-ea"/>
              </a:rPr>
              <a:t>——选自《庆祝中华人民共和国成立70周年优秀歌曲100首》（《光明日报》2019年06月17日</a:t>
            </a:r>
            <a:r>
              <a:rPr lang="zh-CN" sz="2200" b="1" kern="100">
                <a:latin typeface="楷体" panose="02010609060101010101" charset="-122"/>
                <a:ea typeface="楷体" panose="02010609060101010101" charset="-122"/>
                <a:cs typeface="Times New Roman" panose="02020603050405020304" pitchFamily="18" charset="0"/>
                <a:sym typeface="+mn-ea"/>
              </a:rPr>
              <a:t>）</a:t>
            </a:r>
            <a:endParaRPr lang="zh-CN" sz="2200" b="1" kern="100">
              <a:latin typeface="楷体" panose="02010609060101010101" charset="-122"/>
              <a:ea typeface="楷体" panose="02010609060101010101" charset="-122"/>
              <a:cs typeface="Times New Roman" panose="02020603050405020304" pitchFamily="18" charset="0"/>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4039235" y="4730115"/>
            <a:ext cx="7810500" cy="1863090"/>
          </a:xfrm>
          <a:prstGeom prst="rect">
            <a:avLst/>
          </a:prstGeom>
        </p:spPr>
      </p:pic>
      <p:sp>
        <p:nvSpPr>
          <p:cNvPr id="7" name="矩形 6"/>
          <p:cNvSpPr/>
          <p:nvPr/>
        </p:nvSpPr>
        <p:spPr>
          <a:xfrm>
            <a:off x="0" y="880140"/>
            <a:ext cx="12192000" cy="2306955"/>
          </a:xfrm>
          <a:prstGeom prst="rect">
            <a:avLst/>
          </a:prstGeom>
        </p:spPr>
        <p:txBody>
          <a:bodyPr wrap="square">
            <a:spAutoFit/>
          </a:bodyPr>
          <a:lstStyle/>
          <a:p>
            <a:pPr indent="266700" algn="just">
              <a:spcAft>
                <a:spcPct val="0"/>
              </a:spcAft>
            </a:pPr>
            <a:r>
              <a:rPr altLang="zh-CN" sz="2400" b="1" kern="100">
                <a:solidFill>
                  <a:schemeClr val="tx1"/>
                </a:solidFill>
                <a:latin typeface="宋体" panose="02010600030101010101" pitchFamily="2" charset="-122"/>
                <a:ea typeface="宋体" panose="02010600030101010101" pitchFamily="2" charset="-122"/>
                <a:cs typeface="宋体" panose="02010600030101010101" pitchFamily="2" charset="-122"/>
              </a:rPr>
              <a:t>（1）学校计划在今年国庆节前夕举办一场“歌声里的历史记忆”歌咏会。请从材料中任选一首歌曲，从歌曲产生的时代背景、思想内涵及艺术价值等方面对该歌曲进行推介。（要求：观点正确，史论结合，符合逻辑，表达清晰。）</a:t>
            </a:r>
            <a:endParaRPr altLang="zh-CN" sz="2400" b="1" kern="100">
              <a:solidFill>
                <a:schemeClr val="tx1"/>
              </a:solidFill>
              <a:latin typeface="宋体" panose="02010600030101010101" pitchFamily="2" charset="-122"/>
              <a:ea typeface="宋体" panose="02010600030101010101" pitchFamily="2" charset="-122"/>
              <a:cs typeface="宋体" panose="02010600030101010101" pitchFamily="2" charset="-122"/>
            </a:endParaRPr>
          </a:p>
          <a:p>
            <a:pPr indent="266700" algn="just">
              <a:spcAft>
                <a:spcPct val="0"/>
              </a:spcAft>
            </a:pPr>
            <a:r>
              <a:rPr altLang="zh-CN" sz="2400" b="1" kern="100">
                <a:solidFill>
                  <a:schemeClr val="tx1"/>
                </a:solidFill>
                <a:latin typeface="宋体" panose="02010600030101010101" pitchFamily="2" charset="-122"/>
                <a:ea typeface="宋体" panose="02010600030101010101" pitchFamily="2" charset="-122"/>
                <a:cs typeface="宋体" panose="02010600030101010101" pitchFamily="2" charset="-122"/>
              </a:rPr>
              <a:t>（2）根据材料并结合所学知识，制作一幅名为“歌声里的历史记忆”的思维导图。（要求：①任意选取表中的部分歌曲，至少提炼出四个主题；②在每个主题后至少列出一首对应的歌曲名称；③以思维导图的方式呈现出来。结构清晰，符合逻辑。）</a:t>
            </a:r>
            <a:endParaRPr altLang="zh-CN" sz="2400" b="1" kern="10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sp>
        <p:nvSpPr>
          <p:cNvPr id="8" name="矩形 7"/>
          <p:cNvSpPr/>
          <p:nvPr/>
        </p:nvSpPr>
        <p:spPr>
          <a:xfrm>
            <a:off x="0" y="3099807"/>
            <a:ext cx="12192000" cy="2245360"/>
          </a:xfrm>
          <a:prstGeom prst="rect">
            <a:avLst/>
          </a:prstGeom>
        </p:spPr>
        <p:txBody>
          <a:bodyPr wrap="square">
            <a:spAutoFit/>
          </a:bodyPr>
          <a:lstStyle/>
          <a:p>
            <a:r>
              <a:rPr sz="2000">
                <a:solidFill>
                  <a:srgbClr val="C538BB"/>
                </a:solidFill>
                <a:latin typeface="黑体" panose="02010609060101010101" pitchFamily="49" charset="-122"/>
                <a:ea typeface="黑体" panose="02010609060101010101" pitchFamily="49" charset="-122"/>
              </a:rPr>
              <a:t>【答案】（1）歌曲推介：《保卫黄河》（《黄河大合唱》选曲），从时代背景来看，这首歌曲创作于1939年，当时正值抗日战争的艰苦时期，日本侵略者的铁蹄肆意践踏中国大地，中国人民奋起抵抗，《保卫黄河》正是在这样的背景下诞生的，它反映了那个时代中国人民的心声和斗志。从思想内涵方面来说，歌曲以激昂的旋律和豪迈的歌词，表现出中华民族的伟大、独立、坚强，体现了中国人民的勇敢、顽强和百折不挠的拼搏精神。在艺术价值上，《保卫黄河》具有强烈的节奏感和感染力，它采用了合唱的形式，旋律雄浑有力，节奏紧凑，具有很强的号召力和震撼力。    </a:t>
            </a:r>
            <a:endParaRPr sz="2000">
              <a:solidFill>
                <a:srgbClr val="C538BB"/>
              </a:solidFill>
              <a:latin typeface="黑体" panose="02010609060101010101" pitchFamily="49" charset="-122"/>
              <a:ea typeface="黑体" panose="02010609060101010101" pitchFamily="49" charset="-122"/>
            </a:endParaRPr>
          </a:p>
          <a:p>
            <a:r>
              <a:rPr sz="2000">
                <a:solidFill>
                  <a:srgbClr val="C538BB"/>
                </a:solidFill>
                <a:latin typeface="黑体" panose="02010609060101010101" pitchFamily="49" charset="-122"/>
                <a:ea typeface="黑体" panose="02010609060101010101" pitchFamily="49" charset="-122"/>
              </a:rPr>
              <a:t>（2）思维导图：  </a:t>
            </a:r>
            <a:endParaRPr sz="2000">
              <a:solidFill>
                <a:srgbClr val="C538BB"/>
              </a:solidFill>
              <a:latin typeface="黑体" panose="02010609060101010101" pitchFamily="49" charset="-122"/>
              <a:ea typeface="黑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880140"/>
            <a:ext cx="12192000" cy="4799965"/>
          </a:xfrm>
          <a:prstGeom prst="rect">
            <a:avLst/>
          </a:prstGeom>
        </p:spPr>
        <p:txBody>
          <a:bodyPr wrap="square">
            <a:spAutoFit/>
          </a:bodyPr>
          <a:lstStyle/>
          <a:p>
            <a:pPr indent="266700" algn="just">
              <a:spcAft>
                <a:spcPct val="0"/>
              </a:spcAft>
            </a:pPr>
            <a:r>
              <a:rPr sz="2400" b="1" kern="100">
                <a:solidFill>
                  <a:schemeClr val="tx1"/>
                </a:solidFill>
                <a:latin typeface="楷体" panose="02010609060101010101" charset="-122"/>
                <a:ea typeface="楷体" panose="02010609060101010101" charset="-122"/>
                <a:cs typeface="Times New Roman" panose="02020603050405020304" pitchFamily="18" charset="0"/>
              </a:rPr>
              <a:t>27. 中法两国文明交流源远流长，为世界文明交流积累了丰富的经验。阅读材料，回答问题。</a:t>
            </a:r>
            <a:endParaRPr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r>
              <a:rPr sz="2400" b="1" kern="100">
                <a:solidFill>
                  <a:schemeClr val="tx1"/>
                </a:solidFill>
                <a:latin typeface="楷体" panose="02010609060101010101" charset="-122"/>
                <a:ea typeface="楷体" panose="02010609060101010101" charset="-122"/>
                <a:cs typeface="Times New Roman" panose="02020603050405020304" pitchFamily="18" charset="0"/>
              </a:rPr>
              <a:t>【跨越重洋架桥梁】</a:t>
            </a:r>
            <a:endParaRPr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r>
              <a:rPr sz="2400" b="1" kern="100">
                <a:solidFill>
                  <a:schemeClr val="tx1"/>
                </a:solidFill>
                <a:latin typeface="楷体" panose="02010609060101010101" charset="-122"/>
                <a:ea typeface="楷体" panose="02010609060101010101" charset="-122"/>
                <a:cs typeface="Times New Roman" panose="02020603050405020304" pitchFamily="18" charset="0"/>
              </a:rPr>
              <a:t>材料一</a:t>
            </a:r>
            <a:endParaRPr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endParaRPr altLang="zh-CN"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endParaRPr altLang="zh-CN"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buClrTx/>
              <a:buSzTx/>
              <a:buFontTx/>
            </a:pPr>
            <a:endParaRPr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endParaRPr altLang="zh-CN"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endParaRPr altLang="zh-CN"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r>
              <a:rPr lang="en-US" sz="2200" b="1" kern="100">
                <a:solidFill>
                  <a:schemeClr val="tx1"/>
                </a:solidFill>
                <a:latin typeface="楷体" panose="02010609060101010101" charset="-122"/>
                <a:ea typeface="楷体" panose="02010609060101010101" charset="-122"/>
                <a:cs typeface="Times New Roman" panose="02020603050405020304" pitchFamily="18" charset="0"/>
              </a:rPr>
              <a:t>  </a:t>
            </a:r>
            <a:r>
              <a:rPr altLang="zh-CN" sz="2200" b="1" kern="100">
                <a:solidFill>
                  <a:schemeClr val="tx1"/>
                </a:solidFill>
                <a:latin typeface="楷体" panose="02010609060101010101" charset="-122"/>
                <a:ea typeface="楷体" panose="02010609060101010101" charset="-122"/>
                <a:cs typeface="Times New Roman" panose="02020603050405020304" pitchFamily="18" charset="0"/>
              </a:rPr>
              <a:t>1688年法国国王路易十四致康熙皇帝</a:t>
            </a:r>
            <a:endParaRPr altLang="zh-CN" sz="22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r>
              <a:rPr lang="en-US" sz="2200" b="1" kern="100">
                <a:solidFill>
                  <a:schemeClr val="tx1"/>
                </a:solidFill>
                <a:latin typeface="楷体" panose="02010609060101010101" charset="-122"/>
                <a:ea typeface="楷体" panose="02010609060101010101" charset="-122"/>
                <a:cs typeface="Times New Roman" panose="02020603050405020304" pitchFamily="18" charset="0"/>
              </a:rPr>
              <a:t>     </a:t>
            </a:r>
            <a:r>
              <a:rPr altLang="zh-CN" sz="2200" b="1" kern="100">
                <a:solidFill>
                  <a:schemeClr val="tx1"/>
                </a:solidFill>
                <a:latin typeface="楷体" panose="02010609060101010101" charset="-122"/>
                <a:ea typeface="楷体" panose="02010609060101010101" charset="-122"/>
                <a:cs typeface="Times New Roman" panose="02020603050405020304" pitchFamily="18" charset="0"/>
              </a:rPr>
              <a:t>信函（法国外交部档案馆藏）</a:t>
            </a:r>
            <a:endParaRPr altLang="zh-CN" sz="22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r">
              <a:spcAft>
                <a:spcPct val="0"/>
              </a:spcAft>
              <a:buClrTx/>
              <a:buSzTx/>
              <a:buFontTx/>
            </a:pPr>
            <a:r>
              <a:rPr altLang="zh-CN" sz="2200" b="1" kern="100">
                <a:solidFill>
                  <a:schemeClr val="tx1"/>
                </a:solidFill>
                <a:latin typeface="楷体" panose="02010609060101010101" charset="-122"/>
                <a:ea typeface="楷体" panose="02010609060101010101" charset="-122"/>
                <a:cs typeface="Times New Roman" panose="02020603050405020304" pitchFamily="18" charset="0"/>
              </a:rPr>
              <a:t>——据故宫博物院《一封未曾抵达的信，藏着中法间的历史凝望》</a:t>
            </a:r>
            <a:endParaRPr altLang="zh-CN" sz="22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r>
              <a:rPr altLang="zh-CN" sz="2400" b="1" kern="100">
                <a:solidFill>
                  <a:schemeClr val="tx1"/>
                </a:solidFill>
                <a:latin typeface="宋体" panose="02010600030101010101" pitchFamily="2" charset="-122"/>
                <a:ea typeface="宋体" panose="02010600030101010101" pitchFamily="2" charset="-122"/>
                <a:cs typeface="宋体" panose="02010600030101010101" pitchFamily="2" charset="-122"/>
              </a:rPr>
              <a:t>（1）根据材料一并结合所学知识，指出近代欧洲公共博物馆兴起的原因。</a:t>
            </a:r>
            <a:endParaRPr altLang="zh-CN" sz="2400" b="1" kern="10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sp>
        <p:nvSpPr>
          <p:cNvPr id="8" name="矩形 7"/>
          <p:cNvSpPr/>
          <p:nvPr/>
        </p:nvSpPr>
        <p:spPr>
          <a:xfrm>
            <a:off x="0" y="5713467"/>
            <a:ext cx="12192000" cy="1014730"/>
          </a:xfrm>
          <a:prstGeom prst="rect">
            <a:avLst/>
          </a:prstGeom>
        </p:spPr>
        <p:txBody>
          <a:bodyPr wrap="square">
            <a:spAutoFit/>
          </a:bodyPr>
          <a:lstStyle/>
          <a:p>
            <a:pPr lvl="0" algn="l">
              <a:buClrTx/>
              <a:buSzTx/>
              <a:buFontTx/>
            </a:pPr>
            <a:r>
              <a:rPr sz="2200">
                <a:solidFill>
                  <a:srgbClr val="C538BB"/>
                </a:solidFill>
                <a:latin typeface="黑体" panose="02010609060101010101" pitchFamily="49" charset="-122"/>
                <a:ea typeface="黑体" panose="02010609060101010101" pitchFamily="49" charset="-122"/>
                <a:sym typeface="+mn-ea"/>
              </a:rPr>
              <a:t>【答案】（1）史料类型：实物史料；价值：一手史料，见证了中法之间的交往，史料价值高；</a:t>
            </a:r>
            <a:endParaRPr sz="2200">
              <a:solidFill>
                <a:srgbClr val="C538BB"/>
              </a:solidFill>
              <a:latin typeface="黑体" panose="02010609060101010101" pitchFamily="49" charset="-122"/>
              <a:ea typeface="黑体" panose="02010609060101010101" pitchFamily="49" charset="-122"/>
              <a:sym typeface="+mn-ea"/>
            </a:endParaRPr>
          </a:p>
          <a:p>
            <a:pPr lvl="0" algn="l">
              <a:buClrTx/>
              <a:buSzTx/>
              <a:buFontTx/>
            </a:pPr>
            <a:r>
              <a:rPr sz="2200">
                <a:solidFill>
                  <a:srgbClr val="C538BB"/>
                </a:solidFill>
                <a:latin typeface="黑体" panose="02010609060101010101" pitchFamily="49" charset="-122"/>
                <a:ea typeface="黑体" panose="02010609060101010101" pitchFamily="49" charset="-122"/>
                <a:sym typeface="+mn-ea"/>
              </a:rPr>
              <a:t>功绩：设置台湾府；取得雅克萨之战的胜利；中俄签订了《尼布楚条约》；册封格鲁派另一个首领“班禅额尔德尼”封号等。       </a:t>
            </a:r>
            <a:endParaRPr sz="2200">
              <a:solidFill>
                <a:srgbClr val="C538BB"/>
              </a:solidFill>
              <a:latin typeface="黑体" panose="02010609060101010101" pitchFamily="49" charset="-122"/>
              <a:ea typeface="黑体" panose="02010609060101010101" pitchFamily="49" charset="-122"/>
              <a:sym typeface="+mn-ea"/>
            </a:endParaRPr>
          </a:p>
        </p:txBody>
      </p:sp>
      <p:pic>
        <p:nvPicPr>
          <p:cNvPr id="100017" name="图片 100017"/>
          <p:cNvPicPr>
            <a:picLocks noChangeAspect="1"/>
          </p:cNvPicPr>
          <p:nvPr/>
        </p:nvPicPr>
        <p:blipFill>
          <a:blip r:embed="rId1"/>
          <a:stretch>
            <a:fillRect/>
          </a:stretch>
        </p:blipFill>
        <p:spPr>
          <a:xfrm>
            <a:off x="1322705" y="2044065"/>
            <a:ext cx="3298190" cy="2162175"/>
          </a:xfrm>
          <a:prstGeom prst="rect">
            <a:avLst/>
          </a:prstGeom>
        </p:spPr>
      </p:pic>
      <p:graphicFrame>
        <p:nvGraphicFramePr>
          <p:cNvPr id="2" name="表格 1"/>
          <p:cNvGraphicFramePr>
            <a:graphicFrameLocks noGrp="1"/>
          </p:cNvGraphicFramePr>
          <p:nvPr>
            <p:custDataLst>
              <p:tags r:id="rId2"/>
            </p:custDataLst>
          </p:nvPr>
        </p:nvGraphicFramePr>
        <p:xfrm>
          <a:off x="5786120" y="1408430"/>
          <a:ext cx="6060440" cy="3448050"/>
        </p:xfrm>
        <a:graphic>
          <a:graphicData uri="http://schemas.openxmlformats.org/drawingml/2006/table">
            <a:tbl>
              <a:tblPr/>
              <a:tblGrid>
                <a:gridCol w="6060440"/>
              </a:tblGrid>
              <a:tr h="3448050">
                <a:tc>
                  <a:txBody>
                    <a:bodyPr wrap="square"/>
                    <a:lstStyle/>
                    <a:p>
                      <a:pPr indent="0" algn="ctr">
                        <a:buNone/>
                      </a:pPr>
                      <a:r>
                        <a:rPr sz="2200" b="1" kern="100">
                          <a:solidFill>
                            <a:schemeClr val="tx1"/>
                          </a:solidFill>
                          <a:latin typeface="楷体" panose="02010609060101010101" charset="-122"/>
                          <a:ea typeface="楷体" panose="02010609060101010101" charset="-122"/>
                          <a:cs typeface="Times New Roman" panose="02020603050405020304" pitchFamily="18" charset="0"/>
                        </a:rPr>
                        <a:t>路易十四致康熙皇帝信函的部分译文：</a:t>
                      </a:r>
                      <a:endParaRPr sz="2200" b="1" kern="100">
                        <a:solidFill>
                          <a:schemeClr val="tx1"/>
                        </a:solidFill>
                        <a:latin typeface="楷体" panose="02010609060101010101" charset="-122"/>
                        <a:ea typeface="楷体" panose="02010609060101010101" charset="-122"/>
                        <a:cs typeface="Times New Roman" panose="02020603050405020304" pitchFamily="18" charset="0"/>
                      </a:endParaRPr>
                    </a:p>
                    <a:p>
                      <a:pPr indent="0">
                        <a:buNone/>
                      </a:pPr>
                      <a:r>
                        <a:rPr sz="2200" b="1" kern="100">
                          <a:solidFill>
                            <a:schemeClr val="tx1"/>
                          </a:solidFill>
                          <a:latin typeface="楷体" panose="02010609060101010101" charset="-122"/>
                          <a:ea typeface="楷体" panose="02010609060101010101" charset="-122"/>
                          <a:cs typeface="Times New Roman" panose="02020603050405020304" pitchFamily="18" charset="0"/>
                        </a:rPr>
                        <a:t>……我们最亲爱的好朋友……得知陛下……希望……拥有诸多精通欧洲科学的博学之士，因此数年前我们决定派遣……六位博学的耶稣会数学家，为陛下带来所有最新奇的科学知识……然而，漫长的海路……充满意外与危险。因此，为了满足陛下您的需要，我们决定派遣另外几名同样是数学家的耶稣会士……尽早抵达您的身边。所有非凡之事的忠实见证者……在归来之时，会将您一生的辉煌功绩发表出来……</a:t>
                      </a:r>
                      <a:endParaRPr sz="2200" b="1" kern="100">
                        <a:solidFill>
                          <a:schemeClr val="tx1"/>
                        </a:solidFill>
                        <a:latin typeface="楷体" panose="02010609060101010101" charset="-122"/>
                        <a:ea typeface="楷体" panose="02010609060101010101" charset="-122"/>
                        <a:cs typeface="Times New Roman" panose="02020603050405020304" pitchFamily="18" charset="0"/>
                      </a:endParaRPr>
                    </a:p>
                  </a:txBody>
                  <a:tcPr marL="76200" marR="76200" marT="47625" marB="476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
        <p:nvSpPr>
          <p:cNvPr id="6" name="CustomShape 4"/>
          <p:cNvSpPr/>
          <p:nvPr/>
        </p:nvSpPr>
        <p:spPr>
          <a:xfrm>
            <a:off x="3897164" y="1223661"/>
            <a:ext cx="1798920" cy="915530"/>
          </a:xfrm>
          <a:prstGeom prst="wedgeRoundRectCallout">
            <a:avLst>
              <a:gd name="adj1" fmla="val -39596"/>
              <a:gd name="adj2" fmla="val 120135"/>
              <a:gd name="adj3" fmla="val 16667"/>
            </a:avLst>
          </a:prstGeom>
          <a:solidFill>
            <a:srgbClr val="F26F8E"/>
          </a:solidFill>
          <a:ln w="0">
            <a:solidFill>
              <a:srgbClr val="C538BB"/>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zh-CN" altLang="en-US" sz="2200" b="1" spc="-1" smtClean="0">
                <a:latin typeface="微软雅黑" panose="020B0503020204020204" charset="-122"/>
                <a:ea typeface="微软雅黑" panose="020B0503020204020204" charset="-122"/>
              </a:rPr>
              <a:t>史料实证</a:t>
            </a:r>
            <a:endParaRPr lang="en-US" altLang="zh-CN" sz="2200" b="1" spc="-1" smtClean="0">
              <a:latin typeface="微软雅黑" panose="020B0503020204020204" charset="-122"/>
              <a:ea typeface="微软雅黑" panose="020B0503020204020204" charset="-122"/>
            </a:endParaRPr>
          </a:p>
          <a:p>
            <a:pPr algn="ctr">
              <a:lnSpc>
                <a:spcPct val="100000"/>
              </a:lnSpc>
            </a:pPr>
            <a:r>
              <a:rPr lang="zh-CN" altLang="en-US" sz="2200" b="1" spc="-1" smtClean="0">
                <a:latin typeface="微软雅黑" panose="020B0503020204020204" charset="-122"/>
                <a:ea typeface="微软雅黑" panose="020B0503020204020204" charset="-122"/>
              </a:rPr>
              <a:t>时空观念</a:t>
            </a:r>
            <a:endParaRPr lang="en-US" altLang="zh-CN" sz="2200" b="1" spc="-1" smtClean="0">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880140"/>
            <a:ext cx="12192000" cy="3415030"/>
          </a:xfrm>
          <a:prstGeom prst="rect">
            <a:avLst/>
          </a:prstGeom>
        </p:spPr>
        <p:txBody>
          <a:bodyPr wrap="square">
            <a:spAutoFit/>
          </a:bodyPr>
          <a:lstStyle/>
          <a:p>
            <a:pPr indent="266700" algn="just">
              <a:spcAft>
                <a:spcPct val="0"/>
              </a:spcAft>
            </a:pPr>
            <a:r>
              <a:rPr sz="2400" b="1" kern="100">
                <a:solidFill>
                  <a:schemeClr val="tx1"/>
                </a:solidFill>
                <a:latin typeface="楷体" panose="02010609060101010101" charset="-122"/>
                <a:ea typeface="楷体" panose="02010609060101010101" charset="-122"/>
                <a:cs typeface="Times New Roman" panose="02020603050405020304" pitchFamily="18" charset="0"/>
              </a:rPr>
              <a:t>【追寻真理留足迹】</a:t>
            </a:r>
            <a:endParaRPr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r>
              <a:rPr sz="2400" b="1" kern="100">
                <a:solidFill>
                  <a:schemeClr val="tx1"/>
                </a:solidFill>
                <a:latin typeface="楷体" panose="02010609060101010101" charset="-122"/>
                <a:ea typeface="楷体" panose="02010609060101010101" charset="-122"/>
                <a:cs typeface="Times New Roman" panose="02020603050405020304" pitchFamily="18" charset="0"/>
              </a:rPr>
              <a:t>材料二 一战后，法国建立了共产党，印发大量马克思列宁主义著作，翻译多种革命报刊书籍，吸引了周恩来、邓小平等大批先进青年赴法勤工俭学，寻找救国救民真理。留法学生们通过阅读原著来加深对马克思主义的了解，对国内马克思主义的传播起了重大作用。毛泽东曾指出“在法国，许多勤工俭学的人也组织了共产党，几乎是和国内的组织同时建立起来的。”</a:t>
            </a:r>
            <a:r>
              <a:rPr lang="en-US" sz="2400" b="1" kern="100">
                <a:solidFill>
                  <a:schemeClr val="tx1"/>
                </a:solidFill>
                <a:latin typeface="楷体" panose="02010609060101010101" charset="-122"/>
                <a:ea typeface="楷体" panose="02010609060101010101" charset="-122"/>
                <a:cs typeface="Times New Roman" panose="02020603050405020304" pitchFamily="18" charset="0"/>
              </a:rPr>
              <a:t>               </a:t>
            </a:r>
            <a:r>
              <a:rPr sz="2400" b="1" kern="100">
                <a:solidFill>
                  <a:schemeClr val="tx1"/>
                </a:solidFill>
                <a:latin typeface="楷体" panose="02010609060101010101" charset="-122"/>
                <a:ea typeface="楷体" panose="02010609060101010101" charset="-122"/>
                <a:cs typeface="Times New Roman" panose="02020603050405020304" pitchFamily="18" charset="0"/>
              </a:rPr>
              <a:t>——据冉世民、孔令国《百年前的留法勤工俭学运动》等</a:t>
            </a:r>
            <a:endParaRPr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buClrTx/>
              <a:buSzTx/>
              <a:buFontTx/>
            </a:pPr>
            <a:r>
              <a:rPr altLang="zh-CN" sz="2400" b="1" kern="100">
                <a:solidFill>
                  <a:schemeClr val="tx1"/>
                </a:solidFill>
                <a:latin typeface="宋体" panose="02010600030101010101" pitchFamily="2" charset="-122"/>
                <a:ea typeface="宋体" panose="02010600030101010101" pitchFamily="2" charset="-122"/>
                <a:cs typeface="宋体" panose="02010600030101010101" pitchFamily="2" charset="-122"/>
              </a:rPr>
              <a:t>（2）某研究性学习小组在探究20世纪初期中国留法勤工俭学运动时，制作了一张卡片（如图所示）进行成果展示。根据材料二并结合所学知识，完善该卡片的内容。（要求：在空白横线处填写相关内容。）</a:t>
            </a:r>
            <a:endParaRPr altLang="zh-CN" sz="2400" b="1" kern="10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sp>
        <p:nvSpPr>
          <p:cNvPr id="8" name="矩形 7"/>
          <p:cNvSpPr/>
          <p:nvPr/>
        </p:nvSpPr>
        <p:spPr>
          <a:xfrm>
            <a:off x="7305040" y="4905375"/>
            <a:ext cx="4324350" cy="1106805"/>
          </a:xfrm>
          <a:prstGeom prst="rect">
            <a:avLst/>
          </a:prstGeom>
        </p:spPr>
        <p:txBody>
          <a:bodyPr wrap="square">
            <a:spAutoFit/>
          </a:bodyPr>
          <a:lstStyle/>
          <a:p>
            <a:pPr lvl="0" algn="l">
              <a:buClrTx/>
              <a:buSzTx/>
              <a:buFontTx/>
            </a:pPr>
            <a:r>
              <a:rPr sz="2200">
                <a:solidFill>
                  <a:srgbClr val="C538BB"/>
                </a:solidFill>
                <a:latin typeface="黑体" panose="02010609060101010101" pitchFamily="49" charset="-122"/>
                <a:ea typeface="黑体" panose="02010609060101010101" pitchFamily="49" charset="-122"/>
                <a:sym typeface="+mn-ea"/>
              </a:rPr>
              <a:t>【答案】（2）积极作用：促进马克思主义的传播；为早期党组织建设和队伍扩大作出重要贡献。     </a:t>
            </a:r>
            <a:endParaRPr sz="2200">
              <a:solidFill>
                <a:srgbClr val="C538BB"/>
              </a:solidFill>
              <a:latin typeface="黑体" panose="02010609060101010101" pitchFamily="49" charset="-122"/>
              <a:ea typeface="黑体" panose="02010609060101010101" pitchFamily="49" charset="-122"/>
              <a:sym typeface="+mn-ea"/>
            </a:endParaRPr>
          </a:p>
        </p:txBody>
      </p:sp>
      <p:graphicFrame>
        <p:nvGraphicFramePr>
          <p:cNvPr id="2" name="表格 1"/>
          <p:cNvGraphicFramePr>
            <a:graphicFrameLocks noGrp="1"/>
          </p:cNvGraphicFramePr>
          <p:nvPr>
            <p:custDataLst>
              <p:tags r:id="rId1"/>
            </p:custDataLst>
          </p:nvPr>
        </p:nvGraphicFramePr>
        <p:xfrm>
          <a:off x="396875" y="4313555"/>
          <a:ext cx="6486525" cy="2381250"/>
        </p:xfrm>
        <a:graphic>
          <a:graphicData uri="http://schemas.openxmlformats.org/drawingml/2006/table">
            <a:tbl>
              <a:tblPr/>
              <a:tblGrid>
                <a:gridCol w="6486525"/>
              </a:tblGrid>
              <a:tr h="2381250">
                <a:tc>
                  <a:txBody>
                    <a:bodyPr wrap="square"/>
                    <a:lstStyle/>
                    <a:p>
                      <a:pPr indent="0" algn="ctr" fontAlgn="auto">
                        <a:lnSpc>
                          <a:spcPct val="125000"/>
                        </a:lnSpc>
                        <a:buNone/>
                      </a:pPr>
                      <a:r>
                        <a:rPr lang="en-US" sz="2000" b="0">
                          <a:solidFill>
                            <a:srgbClr val="000000"/>
                          </a:solidFill>
                          <a:latin typeface="Times New Roman" panose="02020603050405020304" pitchFamily="18" charset="0"/>
                          <a:cs typeface="Times New Roman" panose="02020603050405020304" pitchFamily="18" charset="0"/>
                        </a:rPr>
                        <a:t>★</a:t>
                      </a:r>
                      <a:r>
                        <a:rPr lang="en-US" sz="2000" b="0">
                          <a:solidFill>
                            <a:srgbClr val="000000"/>
                          </a:solidFill>
                          <a:latin typeface="楷体" panose="02010609060101010101" charset="-122"/>
                          <a:ea typeface="楷体" panose="02010609060101010101" charset="-122"/>
                          <a:cs typeface="楷体" panose="02010609060101010101" charset="-122"/>
                        </a:rPr>
                        <a:t>留法勤工俭学运动</a:t>
                      </a:r>
                      <a:r>
                        <a:rPr lang="en-US" sz="2000" b="0">
                          <a:solidFill>
                            <a:srgbClr val="000000"/>
                          </a:solidFill>
                          <a:latin typeface="Times New Roman" panose="02020603050405020304" pitchFamily="18" charset="0"/>
                          <a:cs typeface="Times New Roman" panose="02020603050405020304" pitchFamily="18" charset="0"/>
                        </a:rPr>
                        <a:t>★</a:t>
                      </a:r>
                      <a:endParaRPr lang="en-US" sz="2000" b="0">
                        <a:solidFill>
                          <a:srgbClr val="000000"/>
                        </a:solidFill>
                        <a:latin typeface="Times New Roman" panose="02020603050405020304" pitchFamily="18" charset="0"/>
                        <a:cs typeface="Times New Roman" panose="02020603050405020304" pitchFamily="18" charset="0"/>
                      </a:endParaRPr>
                    </a:p>
                    <a:p>
                      <a:pPr indent="0" algn="l" fontAlgn="auto">
                        <a:lnSpc>
                          <a:spcPct val="125000"/>
                        </a:lnSpc>
                        <a:buNone/>
                      </a:pPr>
                      <a:r>
                        <a:rPr lang="en-US" sz="2000" b="0">
                          <a:solidFill>
                            <a:srgbClr val="000000"/>
                          </a:solidFill>
                          <a:latin typeface="楷体" panose="02010609060101010101" charset="-122"/>
                          <a:ea typeface="楷体" panose="02010609060101010101" charset="-122"/>
                          <a:cs typeface="楷体" panose="02010609060101010101" charset="-122"/>
                        </a:rPr>
                        <a:t>历史背景：</a:t>
                      </a:r>
                      <a:r>
                        <a:rPr lang="en-US" sz="2000" b="0" u="sng">
                          <a:solidFill>
                            <a:srgbClr val="000000"/>
                          </a:solidFill>
                          <a:latin typeface="Times New Roman" panose="02020603050405020304" pitchFamily="18" charset="0"/>
                          <a:cs typeface="Times New Roman" panose="02020603050405020304" pitchFamily="18" charset="0"/>
                        </a:rPr>
                        <a:t>20</a:t>
                      </a:r>
                      <a:r>
                        <a:rPr lang="en-US" sz="2000" b="0" u="sng">
                          <a:solidFill>
                            <a:srgbClr val="000000"/>
                          </a:solidFill>
                          <a:latin typeface="楷体" panose="02010609060101010101" charset="-122"/>
                          <a:ea typeface="楷体" panose="02010609060101010101" charset="-122"/>
                          <a:cs typeface="楷体" panose="02010609060101010101" charset="-122"/>
                        </a:rPr>
                        <a:t>世纪初，民族危机进一步加深；新文化运动和五四运动的影响；先进国人探寻救国救民真理的需要；一战后，马克思主义在法国影响较大。</a:t>
                      </a:r>
                      <a:endParaRPr lang="en-US" sz="2000" b="0" u="sng">
                        <a:solidFill>
                          <a:srgbClr val="000000"/>
                        </a:solidFill>
                        <a:latin typeface="楷体" panose="02010609060101010101" charset="-122"/>
                        <a:ea typeface="楷体" panose="02010609060101010101" charset="-122"/>
                        <a:cs typeface="楷体" panose="02010609060101010101" charset="-122"/>
                      </a:endParaRPr>
                    </a:p>
                    <a:p>
                      <a:pPr indent="0" algn="l" fontAlgn="auto">
                        <a:lnSpc>
                          <a:spcPct val="125000"/>
                        </a:lnSpc>
                        <a:buNone/>
                      </a:pPr>
                      <a:r>
                        <a:rPr lang="en-US" sz="2000" b="0">
                          <a:solidFill>
                            <a:srgbClr val="000000"/>
                          </a:solidFill>
                          <a:latin typeface="楷体" panose="02010609060101010101" charset="-122"/>
                          <a:ea typeface="楷体" panose="02010609060101010101" charset="-122"/>
                          <a:cs typeface="楷体" panose="02010609060101010101" charset="-122"/>
                        </a:rPr>
                        <a:t>代表人物：</a:t>
                      </a:r>
                      <a:r>
                        <a:rPr lang="en-US" sz="2000" b="0" u="sng">
                          <a:solidFill>
                            <a:srgbClr val="000000"/>
                          </a:solidFill>
                          <a:latin typeface="楷体" panose="02010609060101010101" charset="-122"/>
                          <a:ea typeface="楷体" panose="02010609060101010101" charset="-122"/>
                          <a:cs typeface="楷体" panose="02010609060101010101" charset="-122"/>
                        </a:rPr>
                        <a:t>周恩来、邓小平等。</a:t>
                      </a:r>
                      <a:endParaRPr lang="en-US" sz="2000" b="0" u="sng">
                        <a:solidFill>
                          <a:srgbClr val="000000"/>
                        </a:solidFill>
                        <a:latin typeface="楷体" panose="02010609060101010101" charset="-122"/>
                        <a:ea typeface="楷体" panose="02010609060101010101" charset="-122"/>
                        <a:cs typeface="楷体" panose="02010609060101010101" charset="-122"/>
                      </a:endParaRPr>
                    </a:p>
                    <a:p>
                      <a:pPr indent="0" algn="l" fontAlgn="auto">
                        <a:lnSpc>
                          <a:spcPct val="125000"/>
                        </a:lnSpc>
                        <a:buNone/>
                      </a:pPr>
                      <a:r>
                        <a:rPr lang="en-US" sz="2000" b="0">
                          <a:solidFill>
                            <a:srgbClr val="000000"/>
                          </a:solidFill>
                          <a:latin typeface="楷体" panose="02010609060101010101" charset="-122"/>
                          <a:ea typeface="楷体" panose="02010609060101010101" charset="-122"/>
                          <a:cs typeface="楷体" panose="02010609060101010101" charset="-122"/>
                        </a:rPr>
                        <a:t>积极作用：</a:t>
                      </a:r>
                      <a:r>
                        <a:rPr lang="en-US" sz="2000" b="0" u="sng">
                          <a:solidFill>
                            <a:srgbClr val="000000"/>
                          </a:solidFill>
                          <a:latin typeface="楷体" panose="02010609060101010101" charset="-122"/>
                          <a:ea typeface="楷体" panose="02010609060101010101" charset="-122"/>
                          <a:cs typeface="楷体" panose="02010609060101010101" charset="-122"/>
                        </a:rPr>
                        <a:t>                                    </a:t>
                      </a:r>
                      <a:r>
                        <a:rPr lang="zh-CN" altLang="en-US" sz="2000" b="0">
                          <a:solidFill>
                            <a:srgbClr val="000000"/>
                          </a:solidFill>
                          <a:latin typeface="楷体" panose="02010609060101010101" charset="-122"/>
                          <a:ea typeface="楷体" panose="02010609060101010101" charset="-122"/>
                          <a:cs typeface="楷体" panose="02010609060101010101" charset="-122"/>
                        </a:rPr>
                        <a:t>。</a:t>
                      </a:r>
                      <a:endParaRPr lang="zh-CN" altLang="en-US" sz="2000" b="0">
                        <a:solidFill>
                          <a:srgbClr val="000000"/>
                        </a:solidFill>
                        <a:latin typeface="楷体" panose="02010609060101010101" charset="-122"/>
                        <a:ea typeface="楷体" panose="02010609060101010101" charset="-122"/>
                        <a:cs typeface="楷体" panose="02010609060101010101" charset="-122"/>
                      </a:endParaRPr>
                    </a:p>
                  </a:txBody>
                  <a:tcPr marL="76200" marR="76200" marT="47625" marB="47625"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
        <p:nvSpPr>
          <p:cNvPr id="5" name="CustomShape 4"/>
          <p:cNvSpPr/>
          <p:nvPr/>
        </p:nvSpPr>
        <p:spPr>
          <a:xfrm>
            <a:off x="7768079" y="3770704"/>
            <a:ext cx="1798920" cy="1016204"/>
          </a:xfrm>
          <a:prstGeom prst="wedgeRoundRectCallout">
            <a:avLst>
              <a:gd name="adj1" fmla="val -28227"/>
              <a:gd name="adj2" fmla="val -120305"/>
              <a:gd name="adj3" fmla="val 16667"/>
            </a:avLst>
          </a:prstGeom>
          <a:solidFill>
            <a:srgbClr val="F26F8E"/>
          </a:solidFill>
          <a:ln w="0">
            <a:solidFill>
              <a:srgbClr val="C538BB"/>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zh-CN" altLang="en-US" sz="2200" b="1" strike="noStrike" spc="-1" smtClean="0">
                <a:latin typeface="微软雅黑" panose="020B0503020204020204" charset="-122"/>
                <a:ea typeface="微软雅黑" panose="020B0503020204020204" charset="-122"/>
              </a:rPr>
              <a:t>时空观念</a:t>
            </a:r>
            <a:endParaRPr lang="en-US" altLang="zh-CN" sz="2200" b="1" strike="noStrike" spc="-1" smtClean="0">
              <a:latin typeface="微软雅黑" panose="020B0503020204020204" charset="-122"/>
              <a:ea typeface="微软雅黑" panose="020B0503020204020204" charset="-122"/>
            </a:endParaRPr>
          </a:p>
          <a:p>
            <a:pPr algn="ctr">
              <a:lnSpc>
                <a:spcPct val="100000"/>
              </a:lnSpc>
            </a:pPr>
            <a:r>
              <a:rPr lang="zh-CN" altLang="en-US" sz="2200" b="1" spc="-1">
                <a:latin typeface="微软雅黑" panose="020B0503020204020204" charset="-122"/>
                <a:ea typeface="微软雅黑" panose="020B0503020204020204" charset="-122"/>
              </a:rPr>
              <a:t>史料</a:t>
            </a:r>
            <a:r>
              <a:rPr lang="zh-CN" altLang="en-US" sz="2200" b="1" spc="-1" smtClean="0">
                <a:latin typeface="微软雅黑" panose="020B0503020204020204" charset="-122"/>
                <a:ea typeface="微软雅黑" panose="020B0503020204020204" charset="-122"/>
              </a:rPr>
              <a:t>实证</a:t>
            </a:r>
            <a:endParaRPr lang="en-US" altLang="zh-CN" sz="2200" b="1" spc="-1" smtClean="0">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880140"/>
            <a:ext cx="12192000" cy="3046095"/>
          </a:xfrm>
          <a:prstGeom prst="rect">
            <a:avLst/>
          </a:prstGeom>
        </p:spPr>
        <p:txBody>
          <a:bodyPr wrap="square">
            <a:spAutoFit/>
          </a:bodyPr>
          <a:lstStyle/>
          <a:p>
            <a:pPr indent="266700" algn="just">
              <a:spcAft>
                <a:spcPct val="0"/>
              </a:spcAft>
            </a:pPr>
            <a:r>
              <a:rPr sz="2400" b="1" kern="100">
                <a:solidFill>
                  <a:schemeClr val="tx1"/>
                </a:solidFill>
                <a:latin typeface="楷体" panose="02010609060101010101" charset="-122"/>
                <a:ea typeface="楷体" panose="02010609060101010101" charset="-122"/>
                <a:cs typeface="Times New Roman" panose="02020603050405020304" pitchFamily="18" charset="0"/>
              </a:rPr>
              <a:t>【高山流水遇知音】</a:t>
            </a:r>
            <a:endParaRPr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r>
              <a:rPr sz="2400" b="1" kern="100">
                <a:solidFill>
                  <a:schemeClr val="tx1"/>
                </a:solidFill>
                <a:latin typeface="楷体" panose="02010609060101010101" charset="-122"/>
                <a:ea typeface="楷体" panose="02010609060101010101" charset="-122"/>
                <a:cs typeface="Times New Roman" panose="02020603050405020304" pitchFamily="18" charset="0"/>
              </a:rPr>
              <a:t>材料三 2024年5月5日至7日，应法国总统马克龙邀请，习近平主席对法国进行国事访问。习近平主席指出：“中国和法国虽然分属东西方文明，价值理念、社会制度不同，但都重视文明交流互鉴。双方可以和而不同，通过对话合作，为世界的和平与发展以及人类的进步作出新的贡献。”</a:t>
            </a:r>
            <a:endParaRPr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r">
              <a:spcAft>
                <a:spcPct val="0"/>
              </a:spcAft>
            </a:pPr>
            <a:r>
              <a:rPr sz="2400" b="1" kern="100">
                <a:solidFill>
                  <a:schemeClr val="tx1"/>
                </a:solidFill>
                <a:latin typeface="楷体" panose="02010609060101010101" charset="-122"/>
                <a:ea typeface="楷体" panose="02010609060101010101" charset="-122"/>
                <a:cs typeface="Times New Roman" panose="02020603050405020304" pitchFamily="18" charset="0"/>
              </a:rPr>
              <a:t>——据新华社《中法元首续写“高山流水”佳话》（2024年05月08日）</a:t>
            </a:r>
            <a:endParaRPr sz="2400" b="1" kern="100">
              <a:solidFill>
                <a:schemeClr val="tx1"/>
              </a:solidFill>
              <a:latin typeface="楷体" panose="02010609060101010101" charset="-122"/>
              <a:ea typeface="楷体" panose="02010609060101010101" charset="-122"/>
              <a:cs typeface="Times New Roman" panose="02020603050405020304" pitchFamily="18" charset="0"/>
            </a:endParaRPr>
          </a:p>
          <a:p>
            <a:pPr indent="266700" algn="just">
              <a:spcAft>
                <a:spcPct val="0"/>
              </a:spcAft>
            </a:pPr>
            <a:endParaRPr altLang="zh-CN" sz="2400" b="1" kern="100">
              <a:solidFill>
                <a:schemeClr val="tx1"/>
              </a:solidFill>
              <a:latin typeface="宋体" panose="02010600030101010101" pitchFamily="2" charset="-122"/>
              <a:ea typeface="宋体" panose="02010600030101010101" pitchFamily="2" charset="-122"/>
              <a:cs typeface="宋体" panose="02010600030101010101" pitchFamily="2" charset="-122"/>
            </a:endParaRPr>
          </a:p>
          <a:p>
            <a:pPr indent="266700" algn="just">
              <a:spcAft>
                <a:spcPct val="0"/>
              </a:spcAft>
            </a:pPr>
            <a:r>
              <a:rPr altLang="zh-CN" sz="2400" b="1" kern="100">
                <a:solidFill>
                  <a:schemeClr val="tx1"/>
                </a:solidFill>
                <a:latin typeface="宋体" panose="02010600030101010101" pitchFamily="2" charset="-122"/>
                <a:ea typeface="宋体" panose="02010600030101010101" pitchFamily="2" charset="-122"/>
                <a:cs typeface="宋体" panose="02010600030101010101" pitchFamily="2" charset="-122"/>
              </a:rPr>
              <a:t>（3）综合以上材料并结合所学知识，谈谈中法文明交流对世界文明交流的历史启示。</a:t>
            </a:r>
            <a:endParaRPr altLang="zh-CN" sz="2400" b="1" kern="10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sp>
        <p:nvSpPr>
          <p:cNvPr id="8" name="矩形 7"/>
          <p:cNvSpPr/>
          <p:nvPr/>
        </p:nvSpPr>
        <p:spPr>
          <a:xfrm>
            <a:off x="0" y="4459977"/>
            <a:ext cx="12192000" cy="429895"/>
          </a:xfrm>
          <a:prstGeom prst="rect">
            <a:avLst/>
          </a:prstGeom>
        </p:spPr>
        <p:txBody>
          <a:bodyPr wrap="square">
            <a:spAutoFit/>
          </a:bodyPr>
          <a:lstStyle/>
          <a:p>
            <a:r>
              <a:rPr sz="2200">
                <a:solidFill>
                  <a:srgbClr val="C538BB"/>
                </a:solidFill>
                <a:latin typeface="黑体" panose="02010609060101010101" pitchFamily="49" charset="-122"/>
                <a:ea typeface="黑体" panose="02010609060101010101" pitchFamily="49" charset="-122"/>
              </a:rPr>
              <a:t>【答案】（3）历史启示：文明交流互鉴促进了世界文明的多样化发展等。  </a:t>
            </a:r>
            <a:endParaRPr sz="2200">
              <a:solidFill>
                <a:srgbClr val="C538BB"/>
              </a:solidFill>
              <a:latin typeface="黑体" panose="02010609060101010101" pitchFamily="49" charset="-122"/>
              <a:ea typeface="黑体" panose="02010609060101010101" pitchFamily="49" charset="-122"/>
            </a:endParaRPr>
          </a:p>
        </p:txBody>
      </p:sp>
      <p:sp>
        <p:nvSpPr>
          <p:cNvPr id="10" name="CustomShape 4"/>
          <p:cNvSpPr/>
          <p:nvPr/>
        </p:nvSpPr>
        <p:spPr>
          <a:xfrm>
            <a:off x="10295290" y="3651984"/>
            <a:ext cx="1798920" cy="1449087"/>
          </a:xfrm>
          <a:prstGeom prst="wedgeRoundRectCallout">
            <a:avLst>
              <a:gd name="adj1" fmla="val -92960"/>
              <a:gd name="adj2" fmla="val -63328"/>
              <a:gd name="adj3" fmla="val 16667"/>
            </a:avLst>
          </a:prstGeom>
          <a:solidFill>
            <a:srgbClr val="F26F8E"/>
          </a:solidFill>
          <a:ln w="0">
            <a:solidFill>
              <a:srgbClr val="C538BB"/>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zh-CN" altLang="en-US" sz="2200" b="1" strike="noStrike" spc="-1" smtClean="0">
                <a:latin typeface="微软雅黑" panose="020B0503020204020204" charset="-122"/>
                <a:ea typeface="微软雅黑" panose="020B0503020204020204" charset="-122"/>
              </a:rPr>
              <a:t>时空观念</a:t>
            </a:r>
            <a:endParaRPr lang="en-US" altLang="zh-CN" sz="2200" b="1" strike="noStrike" spc="-1" smtClean="0">
              <a:latin typeface="微软雅黑" panose="020B0503020204020204" charset="-122"/>
              <a:ea typeface="微软雅黑" panose="020B0503020204020204" charset="-122"/>
            </a:endParaRPr>
          </a:p>
          <a:p>
            <a:pPr algn="ctr">
              <a:lnSpc>
                <a:spcPct val="100000"/>
              </a:lnSpc>
            </a:pPr>
            <a:r>
              <a:rPr lang="zh-CN" altLang="en-US" sz="2200" b="1" spc="-1">
                <a:latin typeface="微软雅黑" panose="020B0503020204020204" charset="-122"/>
                <a:ea typeface="微软雅黑" panose="020B0503020204020204" charset="-122"/>
              </a:rPr>
              <a:t>史料</a:t>
            </a:r>
            <a:r>
              <a:rPr lang="zh-CN" altLang="en-US" sz="2200" b="1" spc="-1" smtClean="0">
                <a:latin typeface="微软雅黑" panose="020B0503020204020204" charset="-122"/>
                <a:ea typeface="微软雅黑" panose="020B0503020204020204" charset="-122"/>
              </a:rPr>
              <a:t>实证</a:t>
            </a:r>
            <a:endParaRPr lang="en-US" altLang="zh-CN" sz="2200" b="1" spc="-1" smtClean="0">
              <a:latin typeface="微软雅黑" panose="020B0503020204020204" charset="-122"/>
              <a:ea typeface="微软雅黑" panose="020B0503020204020204" charset="-122"/>
            </a:endParaRPr>
          </a:p>
          <a:p>
            <a:pPr algn="ctr">
              <a:lnSpc>
                <a:spcPct val="100000"/>
              </a:lnSpc>
            </a:pPr>
            <a:r>
              <a:rPr lang="zh-CN" altLang="en-US" sz="2200" b="1" spc="-1" smtClean="0">
                <a:latin typeface="微软雅黑" panose="020B0503020204020204" charset="-122"/>
                <a:ea typeface="微软雅黑" panose="020B0503020204020204" charset="-122"/>
              </a:rPr>
              <a:t>家国情怀</a:t>
            </a:r>
            <a:endParaRPr lang="en-US" altLang="zh-CN" sz="2200" b="1" strike="noStrike" spc="-1" smtClean="0">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99711" y="138082"/>
            <a:ext cx="2561491" cy="598409"/>
            <a:chOff x="355954" y="154411"/>
            <a:chExt cx="2561491" cy="598409"/>
          </a:xfrm>
        </p:grpSpPr>
        <p:grpSp>
          <p:nvGrpSpPr>
            <p:cNvPr id="3" name="组合 2"/>
            <p:cNvGrpSpPr/>
            <p:nvPr/>
          </p:nvGrpSpPr>
          <p:grpSpPr>
            <a:xfrm>
              <a:off x="355954" y="167441"/>
              <a:ext cx="2561491" cy="585379"/>
              <a:chOff x="210812" y="283556"/>
              <a:chExt cx="2561491" cy="585379"/>
            </a:xfrm>
          </p:grpSpPr>
          <p:sp>
            <p:nvSpPr>
              <p:cNvPr id="5" name="文本框 4"/>
              <p:cNvSpPr txBox="1"/>
              <p:nvPr/>
            </p:nvSpPr>
            <p:spPr>
              <a:xfrm>
                <a:off x="963823" y="285370"/>
                <a:ext cx="1808480" cy="583565"/>
              </a:xfrm>
              <a:prstGeom prst="rect">
                <a:avLst/>
              </a:prstGeom>
              <a:noFill/>
            </p:spPr>
            <p:txBody>
              <a:bodyPr wrap="none" rtlCol="0">
                <a:spAutoFit/>
              </a:bodyPr>
              <a:lstStyle/>
              <a:p>
                <a:r>
                  <a:rPr lang="zh-CN" altLang="en-US" sz="3200">
                    <a:solidFill>
                      <a:schemeClr val="bg1"/>
                    </a:solidFill>
                    <a:latin typeface="+mn-ea"/>
                  </a:rPr>
                  <a:t>试卷总评</a:t>
                </a:r>
                <a:endParaRPr lang="zh-CN" altLang="en-US" sz="3200">
                  <a:solidFill>
                    <a:schemeClr val="bg1"/>
                  </a:solidFill>
                  <a:latin typeface="+mn-ea"/>
                </a:endParaRPr>
              </a:p>
            </p:txBody>
          </p:sp>
          <p:sp>
            <p:nvSpPr>
              <p:cNvPr id="6" name="文本框 5"/>
              <p:cNvSpPr txBox="1"/>
              <p:nvPr/>
            </p:nvSpPr>
            <p:spPr>
              <a:xfrm>
                <a:off x="210812" y="283556"/>
                <a:ext cx="639919" cy="584775"/>
              </a:xfrm>
              <a:prstGeom prst="rect">
                <a:avLst/>
              </a:prstGeom>
              <a:noFill/>
            </p:spPr>
            <p:txBody>
              <a:bodyPr wrap="none" rtlCol="0">
                <a:spAutoFit/>
              </a:bodyPr>
              <a:lstStyle/>
              <a:p>
                <a:r>
                  <a:rPr lang="en-US" altLang="zh-CN" sz="3200">
                    <a:solidFill>
                      <a:schemeClr val="bg1"/>
                    </a:solidFill>
                  </a:rPr>
                  <a:t>01</a:t>
                </a:r>
                <a:endParaRPr lang="zh-CN" altLang="en-US" sz="3200">
                  <a:solidFill>
                    <a:schemeClr val="bg1"/>
                  </a:solidFill>
                </a:endParaRPr>
              </a:p>
            </p:txBody>
          </p:sp>
        </p:grpSp>
        <p:sp>
          <p:nvSpPr>
            <p:cNvPr id="4" name="椭圆 3"/>
            <p:cNvSpPr/>
            <p:nvPr/>
          </p:nvSpPr>
          <p:spPr>
            <a:xfrm>
              <a:off x="368576" y="154411"/>
              <a:ext cx="596512" cy="59650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grpSp>
        <p:nvGrpSpPr>
          <p:cNvPr id="31" name="组合 30"/>
          <p:cNvGrpSpPr/>
          <p:nvPr/>
        </p:nvGrpSpPr>
        <p:grpSpPr>
          <a:xfrm>
            <a:off x="73332" y="2078205"/>
            <a:ext cx="5185411" cy="3611245"/>
            <a:chOff x="554901" y="2211519"/>
            <a:chExt cx="4830440" cy="3364036"/>
          </a:xfrm>
        </p:grpSpPr>
        <p:sp>
          <p:nvSpPr>
            <p:cNvPr id="11" name="矩形 10"/>
            <p:cNvSpPr/>
            <p:nvPr/>
          </p:nvSpPr>
          <p:spPr>
            <a:xfrm>
              <a:off x="554901" y="4293708"/>
              <a:ext cx="1232158" cy="1281847"/>
            </a:xfrm>
            <a:prstGeom prst="rect">
              <a:avLst/>
            </a:prstGeom>
            <a:solidFill>
              <a:srgbClr val="F5B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4153183" y="2211519"/>
              <a:ext cx="1232158" cy="1281847"/>
            </a:xfrm>
            <a:prstGeom prst="rect">
              <a:avLst/>
            </a:prstGeom>
            <a:solidFill>
              <a:srgbClr val="134D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0" name="文本框 29"/>
          <p:cNvSpPr txBox="1"/>
          <p:nvPr/>
        </p:nvSpPr>
        <p:spPr>
          <a:xfrm>
            <a:off x="7623175" y="574551"/>
            <a:ext cx="2167164" cy="829945"/>
          </a:xfrm>
          <a:prstGeom prst="rect">
            <a:avLst/>
          </a:prstGeom>
          <a:noFill/>
        </p:spPr>
        <p:txBody>
          <a:bodyPr wrap="square" rtlCol="0">
            <a:spAutoFit/>
          </a:bodyPr>
          <a:lstStyle/>
          <a:p>
            <a:pPr algn="ctr">
              <a:lnSpc>
                <a:spcPct val="150000"/>
              </a:lnSpc>
            </a:pPr>
            <a:r>
              <a:rPr lang="zh-CN" altLang="en-US" sz="3200" b="1">
                <a:solidFill>
                  <a:srgbClr val="134D92"/>
                </a:solidFill>
                <a:latin typeface="+mj-ea"/>
                <a:ea typeface="+mj-ea"/>
              </a:rPr>
              <a:t>命题依据</a:t>
            </a:r>
            <a:endParaRPr lang="zh-CN" altLang="en-US" sz="3200" b="1">
              <a:solidFill>
                <a:srgbClr val="134D92"/>
              </a:solidFill>
              <a:latin typeface="+mj-ea"/>
              <a:ea typeface="+mj-ea"/>
            </a:endParaRPr>
          </a:p>
        </p:txBody>
      </p:sp>
      <p:sp>
        <p:nvSpPr>
          <p:cNvPr id="33" name="任意多边形: 形状 32"/>
          <p:cNvSpPr/>
          <p:nvPr/>
        </p:nvSpPr>
        <p:spPr>
          <a:xfrm>
            <a:off x="7181850" y="1332618"/>
            <a:ext cx="3095625" cy="257175"/>
          </a:xfrm>
          <a:custGeom>
            <a:avLst/>
            <a:gdLst>
              <a:gd name="connsiteX0" fmla="*/ 0 w 3095625"/>
              <a:gd name="connsiteY0" fmla="*/ 4763 h 257175"/>
              <a:gd name="connsiteX1" fmla="*/ 1323975 w 3095625"/>
              <a:gd name="connsiteY1" fmla="*/ 4763 h 257175"/>
              <a:gd name="connsiteX2" fmla="*/ 1533525 w 3095625"/>
              <a:gd name="connsiteY2" fmla="*/ 257175 h 257175"/>
              <a:gd name="connsiteX3" fmla="*/ 1738313 w 3095625"/>
              <a:gd name="connsiteY3" fmla="*/ 0 h 257175"/>
              <a:gd name="connsiteX4" fmla="*/ 3095625 w 3095625"/>
              <a:gd name="connsiteY4" fmla="*/ 0 h 257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5625" h="257175">
                <a:moveTo>
                  <a:pt x="0" y="4763"/>
                </a:moveTo>
                <a:lnTo>
                  <a:pt x="1323975" y="4763"/>
                </a:lnTo>
                <a:lnTo>
                  <a:pt x="1533525" y="257175"/>
                </a:lnTo>
                <a:lnTo>
                  <a:pt x="1738313" y="0"/>
                </a:lnTo>
                <a:lnTo>
                  <a:pt x="3095625" y="0"/>
                </a:lnTo>
              </a:path>
            </a:pathLst>
          </a:custGeom>
          <a:noFill/>
          <a:ln>
            <a:solidFill>
              <a:srgbClr val="134D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2" name="组合 31"/>
          <p:cNvGrpSpPr/>
          <p:nvPr/>
        </p:nvGrpSpPr>
        <p:grpSpPr>
          <a:xfrm>
            <a:off x="5407936" y="1428649"/>
            <a:ext cx="6621780" cy="5039360"/>
            <a:chOff x="5677811" y="2562124"/>
            <a:chExt cx="6621780" cy="5039360"/>
          </a:xfrm>
        </p:grpSpPr>
        <p:grpSp>
          <p:nvGrpSpPr>
            <p:cNvPr id="26" name="组合 25"/>
            <p:cNvGrpSpPr/>
            <p:nvPr/>
          </p:nvGrpSpPr>
          <p:grpSpPr>
            <a:xfrm>
              <a:off x="5677811" y="2562124"/>
              <a:ext cx="6621145" cy="5039360"/>
              <a:chOff x="5779411" y="2424893"/>
              <a:chExt cx="6621145" cy="5039360"/>
            </a:xfrm>
          </p:grpSpPr>
          <p:sp>
            <p:nvSpPr>
              <p:cNvPr id="21" name="任意多边形: 形状 20"/>
              <p:cNvSpPr/>
              <p:nvPr/>
            </p:nvSpPr>
            <p:spPr>
              <a:xfrm flipV="1">
                <a:off x="5779411" y="2424893"/>
                <a:ext cx="6621145" cy="5039360"/>
              </a:xfrm>
              <a:custGeom>
                <a:avLst/>
                <a:gdLst>
                  <a:gd name="connsiteX0" fmla="*/ 0 w 4492006"/>
                  <a:gd name="connsiteY0" fmla="*/ 3245725 h 3245725"/>
                  <a:gd name="connsiteX1" fmla="*/ 2029396 w 4492006"/>
                  <a:gd name="connsiteY1" fmla="*/ 3245725 h 3245725"/>
                  <a:gd name="connsiteX2" fmla="*/ 2246003 w 4492006"/>
                  <a:gd name="connsiteY2" fmla="*/ 2977630 h 3245725"/>
                  <a:gd name="connsiteX3" fmla="*/ 2462610 w 4492006"/>
                  <a:gd name="connsiteY3" fmla="*/ 3245725 h 3245725"/>
                  <a:gd name="connsiteX4" fmla="*/ 4492006 w 4492006"/>
                  <a:gd name="connsiteY4" fmla="*/ 3245725 h 3245725"/>
                  <a:gd name="connsiteX5" fmla="*/ 4492006 w 4492006"/>
                  <a:gd name="connsiteY5" fmla="*/ 0 h 3245725"/>
                  <a:gd name="connsiteX6" fmla="*/ 0 w 4492006"/>
                  <a:gd name="connsiteY6" fmla="*/ 0 h 3245725"/>
                  <a:gd name="connsiteX7" fmla="*/ 0 w 4492006"/>
                  <a:gd name="connsiteY7" fmla="*/ 3245725 h 324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92006" h="3245725">
                    <a:moveTo>
                      <a:pt x="0" y="3245725"/>
                    </a:moveTo>
                    <a:lnTo>
                      <a:pt x="2029396" y="3245725"/>
                    </a:lnTo>
                    <a:lnTo>
                      <a:pt x="2246003" y="2977630"/>
                    </a:lnTo>
                    <a:lnTo>
                      <a:pt x="2462610" y="3245725"/>
                    </a:lnTo>
                    <a:lnTo>
                      <a:pt x="4492006" y="3245725"/>
                    </a:lnTo>
                    <a:lnTo>
                      <a:pt x="4492006" y="0"/>
                    </a:lnTo>
                    <a:lnTo>
                      <a:pt x="0" y="0"/>
                    </a:lnTo>
                    <a:lnTo>
                      <a:pt x="0" y="3245725"/>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任意多边形: 形状 24"/>
              <p:cNvSpPr/>
              <p:nvPr/>
            </p:nvSpPr>
            <p:spPr>
              <a:xfrm>
                <a:off x="7196079" y="2502781"/>
                <a:ext cx="3819642" cy="317320"/>
              </a:xfrm>
              <a:custGeom>
                <a:avLst/>
                <a:gdLst>
                  <a:gd name="connsiteX0" fmla="*/ 0 w 3095625"/>
                  <a:gd name="connsiteY0" fmla="*/ 4763 h 257175"/>
                  <a:gd name="connsiteX1" fmla="*/ 1323975 w 3095625"/>
                  <a:gd name="connsiteY1" fmla="*/ 4763 h 257175"/>
                  <a:gd name="connsiteX2" fmla="*/ 1533525 w 3095625"/>
                  <a:gd name="connsiteY2" fmla="*/ 257175 h 257175"/>
                  <a:gd name="connsiteX3" fmla="*/ 1738313 w 3095625"/>
                  <a:gd name="connsiteY3" fmla="*/ 0 h 257175"/>
                  <a:gd name="connsiteX4" fmla="*/ 3095625 w 3095625"/>
                  <a:gd name="connsiteY4" fmla="*/ 0 h 257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5625" h="257175">
                    <a:moveTo>
                      <a:pt x="0" y="4763"/>
                    </a:moveTo>
                    <a:lnTo>
                      <a:pt x="1323975" y="4763"/>
                    </a:lnTo>
                    <a:lnTo>
                      <a:pt x="1533525" y="257175"/>
                    </a:lnTo>
                    <a:lnTo>
                      <a:pt x="1738313" y="0"/>
                    </a:lnTo>
                    <a:lnTo>
                      <a:pt x="3095625" y="0"/>
                    </a:lnTo>
                  </a:path>
                </a:pathLst>
              </a:custGeom>
              <a:noFill/>
              <a:ln>
                <a:solidFill>
                  <a:srgbClr val="F5B70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文本框 26"/>
            <p:cNvSpPr txBox="1"/>
            <p:nvPr/>
          </p:nvSpPr>
          <p:spPr>
            <a:xfrm>
              <a:off x="5678446" y="2708809"/>
              <a:ext cx="6621145" cy="4892675"/>
            </a:xfrm>
            <a:prstGeom prst="rect">
              <a:avLst/>
            </a:prstGeom>
            <a:noFill/>
          </p:spPr>
          <p:txBody>
            <a:bodyPr wrap="square" rtlCol="0">
              <a:spAutoFit/>
            </a:bodyPr>
            <a:lstStyle/>
            <a:p>
              <a:pPr indent="349250">
                <a:lnSpc>
                  <a:spcPct val="150000"/>
                </a:lnSpc>
              </a:pPr>
              <a:r>
                <a:rPr lang="en-US" altLang="zh-CN" sz="2600">
                  <a:latin typeface="楷体" panose="02010609060101010101" charset="-122"/>
                  <a:ea typeface="楷体" panose="02010609060101010101" charset="-122"/>
                </a:rPr>
                <a:t>  </a:t>
              </a:r>
              <a:r>
                <a:rPr lang="zh-CN" altLang="en-US" sz="2600">
                  <a:latin typeface="楷体" panose="02010609060101010101" charset="-122"/>
                  <a:ea typeface="楷体" panose="02010609060101010101" charset="-122"/>
                </a:rPr>
                <a:t>2024年成都市初中历史学业水平考试全面贯彻中共中央、国务院印发的《关于深化教育教学改革全面提高义务教育质量的意见》等文件精神，落实“双减”政策和《义务教育历史课程标准(2022年版)》要求，坚持中考命题的正确政治方向，以“立德树人”为试题的鲜明导向，落实“五育并举”的教育目标，突出“两考合一”功能定位。</a:t>
              </a:r>
              <a:endParaRPr lang="zh-CN" altLang="en-US" sz="2600">
                <a:latin typeface="楷体" panose="02010609060101010101" charset="-122"/>
                <a:ea typeface="楷体" panose="02010609060101010101" charset="-122"/>
              </a:endParaRPr>
            </a:p>
          </p:txBody>
        </p:sp>
      </p:grpSp>
      <p:pic>
        <p:nvPicPr>
          <p:cNvPr id="8" name="图片 7"/>
          <p:cNvPicPr>
            <a:picLocks noChangeAspect="1"/>
          </p:cNvPicPr>
          <p:nvPr/>
        </p:nvPicPr>
        <p:blipFill>
          <a:blip r:embed="rId1"/>
          <a:stretch>
            <a:fillRect/>
          </a:stretch>
        </p:blipFill>
        <p:spPr>
          <a:xfrm>
            <a:off x="364490" y="2343150"/>
            <a:ext cx="4645660" cy="309753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250"/>
                                  </p:stCondLst>
                                  <p:childTnLst>
                                    <p:set>
                                      <p:cBhvr>
                                        <p:cTn id="6" dur="1" fill="hold">
                                          <p:stCondLst>
                                            <p:cond delay="0"/>
                                          </p:stCondLst>
                                        </p:cTn>
                                        <p:tgtEl>
                                          <p:spTgt spid="31"/>
                                        </p:tgtEl>
                                        <p:attrNameLst>
                                          <p:attrName>style.visibility</p:attrName>
                                        </p:attrNameLst>
                                      </p:cBhvr>
                                      <p:to>
                                        <p:strVal val="visible"/>
                                      </p:to>
                                    </p:set>
                                    <p:anim calcmode="lin" valueType="num">
                                      <p:cBhvr>
                                        <p:cTn id="7" dur="750" fill="hold"/>
                                        <p:tgtEl>
                                          <p:spTgt spid="31"/>
                                        </p:tgtEl>
                                        <p:attrNameLst>
                                          <p:attrName>ppt_w</p:attrName>
                                        </p:attrNameLst>
                                      </p:cBhvr>
                                      <p:tavLst>
                                        <p:tav tm="0">
                                          <p:val>
                                            <p:fltVal val="0"/>
                                          </p:val>
                                        </p:tav>
                                        <p:tav tm="100000">
                                          <p:val>
                                            <p:strVal val="#ppt_w"/>
                                          </p:val>
                                        </p:tav>
                                      </p:tavLst>
                                    </p:anim>
                                    <p:anim calcmode="lin" valueType="num">
                                      <p:cBhvr>
                                        <p:cTn id="8" dur="750" fill="hold"/>
                                        <p:tgtEl>
                                          <p:spTgt spid="31"/>
                                        </p:tgtEl>
                                        <p:attrNameLst>
                                          <p:attrName>ppt_h</p:attrName>
                                        </p:attrNameLst>
                                      </p:cBhvr>
                                      <p:tavLst>
                                        <p:tav tm="0">
                                          <p:val>
                                            <p:fltVal val="0"/>
                                          </p:val>
                                        </p:tav>
                                        <p:tav tm="100000">
                                          <p:val>
                                            <p:strVal val="#ppt_h"/>
                                          </p:val>
                                        </p:tav>
                                      </p:tavLst>
                                    </p:anim>
                                    <p:animEffect transition="in" filter="fade">
                                      <p:cBhvr>
                                        <p:cTn id="9" dur="750"/>
                                        <p:tgtEl>
                                          <p:spTgt spid="31"/>
                                        </p:tgtEl>
                                      </p:cBhvr>
                                    </p:animEffect>
                                  </p:childTnLst>
                                </p:cTn>
                              </p:par>
                            </p:childTnLst>
                          </p:cTn>
                        </p:par>
                        <p:par>
                          <p:cTn id="10" fill="hold">
                            <p:stCondLst>
                              <p:cond delay="1250"/>
                            </p:stCondLst>
                            <p:childTnLst>
                              <p:par>
                                <p:cTn id="11" presetID="16" presetClass="entr" presetSubtype="21" fill="hold" nodeType="afterEffect">
                                  <p:stCondLst>
                                    <p:cond delay="250"/>
                                  </p:stCondLst>
                                  <p:childTnLst>
                                    <p:set>
                                      <p:cBhvr>
                                        <p:cTn id="12" dur="1" fill="hold">
                                          <p:stCondLst>
                                            <p:cond delay="0"/>
                                          </p:stCondLst>
                                        </p:cTn>
                                        <p:tgtEl>
                                          <p:spTgt spid="32"/>
                                        </p:tgtEl>
                                        <p:attrNameLst>
                                          <p:attrName>style.visibility</p:attrName>
                                        </p:attrNameLst>
                                      </p:cBhvr>
                                      <p:to>
                                        <p:strVal val="visible"/>
                                      </p:to>
                                    </p:set>
                                    <p:animEffect transition="in" filter="barn(inVertical)">
                                      <p:cBhvr>
                                        <p:cTn id="13" dur="500"/>
                                        <p:tgtEl>
                                          <p:spTgt spid="32"/>
                                        </p:tgtEl>
                                      </p:cBhvr>
                                    </p:animEffect>
                                  </p:childTnLst>
                                </p:cTn>
                              </p:par>
                            </p:childTnLst>
                          </p:cTn>
                        </p:par>
                        <p:par>
                          <p:cTn id="14" fill="hold">
                            <p:stCondLst>
                              <p:cond delay="2000"/>
                            </p:stCondLst>
                            <p:childTnLst>
                              <p:par>
                                <p:cTn id="15" presetID="12" presetClass="entr" presetSubtype="4"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500"/>
                                        <p:tgtEl>
                                          <p:spTgt spid="33"/>
                                        </p:tgtEl>
                                        <p:attrNameLst>
                                          <p:attrName>ppt_y</p:attrName>
                                        </p:attrNameLst>
                                      </p:cBhvr>
                                      <p:tavLst>
                                        <p:tav tm="0">
                                          <p:val>
                                            <p:strVal val="#ppt_y+#ppt_h*1.125000"/>
                                          </p:val>
                                        </p:tav>
                                        <p:tav tm="100000">
                                          <p:val>
                                            <p:strVal val="#ppt_y"/>
                                          </p:val>
                                        </p:tav>
                                      </p:tavLst>
                                    </p:anim>
                                    <p:animEffect transition="in" filter="wipe(up)">
                                      <p:cBhvr>
                                        <p:cTn id="18" dur="500"/>
                                        <p:tgtEl>
                                          <p:spTgt spid="33"/>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500"/>
                                        <p:tgtEl>
                                          <p:spTgt spid="30"/>
                                        </p:tgtEl>
                                        <p:attrNameLst>
                                          <p:attrName>ppt_y</p:attrName>
                                        </p:attrNameLst>
                                      </p:cBhvr>
                                      <p:tavLst>
                                        <p:tav tm="0">
                                          <p:val>
                                            <p:strVal val="#ppt_y+#ppt_h*1.125000"/>
                                          </p:val>
                                        </p:tav>
                                        <p:tav tm="100000">
                                          <p:val>
                                            <p:strVal val="#ppt_y"/>
                                          </p:val>
                                        </p:tav>
                                      </p:tavLst>
                                    </p:anim>
                                    <p:animEffect transition="in" filter="wipe(up)">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3" grpId="0" animBg="1"/>
    </p:bldLst>
  </p:timing>
</p:sld>
</file>

<file path=ppt/slides/slide40.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椭圆 89"/>
          <p:cNvSpPr/>
          <p:nvPr/>
        </p:nvSpPr>
        <p:spPr>
          <a:xfrm>
            <a:off x="2656778" y="2270196"/>
            <a:ext cx="870751" cy="870750"/>
          </a:xfrm>
          <a:prstGeom prst="ellipse">
            <a:avLst/>
          </a:prstGeom>
          <a:solidFill>
            <a:srgbClr val="FFD108"/>
          </a:solidFill>
          <a:ln>
            <a:noFill/>
          </a:ln>
          <a:effectLst>
            <a:outerShdw blurRad="2032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91" name="椭圆 90"/>
          <p:cNvSpPr/>
          <p:nvPr/>
        </p:nvSpPr>
        <p:spPr>
          <a:xfrm>
            <a:off x="2565556" y="2023112"/>
            <a:ext cx="664237" cy="664236"/>
          </a:xfrm>
          <a:prstGeom prst="ellipse">
            <a:avLst/>
          </a:prstGeom>
          <a:solidFill>
            <a:schemeClr val="bg1"/>
          </a:solidFill>
          <a:ln>
            <a:noFill/>
          </a:ln>
          <a:effectLst>
            <a:outerShdw blurRad="2032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nvGrpSpPr>
          <p:cNvPr id="2" name="组合 1"/>
          <p:cNvGrpSpPr/>
          <p:nvPr/>
        </p:nvGrpSpPr>
        <p:grpSpPr>
          <a:xfrm>
            <a:off x="1770473" y="2164936"/>
            <a:ext cx="1505910" cy="1505908"/>
            <a:chOff x="1743803" y="2547206"/>
            <a:chExt cx="1505910" cy="1505908"/>
          </a:xfrm>
        </p:grpSpPr>
        <p:sp>
          <p:nvSpPr>
            <p:cNvPr id="92" name="椭圆 91"/>
            <p:cNvSpPr/>
            <p:nvPr/>
          </p:nvSpPr>
          <p:spPr>
            <a:xfrm>
              <a:off x="1743803" y="2547206"/>
              <a:ext cx="1505910" cy="1505908"/>
            </a:xfrm>
            <a:prstGeom prst="ellipse">
              <a:avLst/>
            </a:prstGeom>
            <a:solidFill>
              <a:srgbClr val="134D92"/>
            </a:solidFill>
            <a:ln>
              <a:noFill/>
            </a:ln>
            <a:effectLst>
              <a:outerShdw blurRad="2032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93" name="文本框 92"/>
            <p:cNvSpPr txBox="1"/>
            <p:nvPr/>
          </p:nvSpPr>
          <p:spPr>
            <a:xfrm>
              <a:off x="2019705" y="2838495"/>
              <a:ext cx="954107" cy="923330"/>
            </a:xfrm>
            <a:prstGeom prst="rect">
              <a:avLst/>
            </a:prstGeom>
            <a:noFill/>
          </p:spPr>
          <p:txBody>
            <a:bodyPr wrap="none" rtlCol="0">
              <a:spAutoFit/>
            </a:bodyPr>
            <a:lstStyle/>
            <a:p>
              <a:pPr algn="ctr"/>
              <a:r>
                <a:rPr lang="en-US" altLang="zh-CN" sz="5400">
                  <a:solidFill>
                    <a:schemeClr val="bg1"/>
                  </a:solidFill>
                </a:rPr>
                <a:t>04</a:t>
              </a:r>
              <a:endParaRPr lang="zh-CN" altLang="en-US" sz="5400">
                <a:solidFill>
                  <a:schemeClr val="bg1"/>
                </a:solidFill>
              </a:endParaRPr>
            </a:p>
          </p:txBody>
        </p:sp>
      </p:grpSp>
      <p:pic>
        <p:nvPicPr>
          <p:cNvPr id="16" name="图片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312228"/>
            <a:ext cx="12192000" cy="1545771"/>
          </a:xfrm>
          <a:prstGeom prst="rect">
            <a:avLst/>
          </a:prstGeom>
        </p:spPr>
      </p:pic>
      <p:sp>
        <p:nvSpPr>
          <p:cNvPr id="17" name="文本框 16"/>
          <p:cNvSpPr txBox="1"/>
          <p:nvPr/>
        </p:nvSpPr>
        <p:spPr>
          <a:xfrm>
            <a:off x="3854589" y="2416577"/>
            <a:ext cx="2926080" cy="922020"/>
          </a:xfrm>
          <a:prstGeom prst="rect">
            <a:avLst/>
          </a:prstGeom>
          <a:noFill/>
        </p:spPr>
        <p:txBody>
          <a:bodyPr wrap="none" rtlCol="0">
            <a:spAutoFit/>
          </a:bodyPr>
          <a:lstStyle/>
          <a:p>
            <a:r>
              <a:rPr lang="zh-CN" altLang="en-US" sz="5400" b="1">
                <a:solidFill>
                  <a:srgbClr val="065EAB"/>
                </a:solidFill>
                <a:latin typeface="+mn-ea"/>
              </a:rPr>
              <a:t>备考指津</a:t>
            </a:r>
            <a:endParaRPr lang="zh-CN" altLang="en-US" sz="5400" b="1">
              <a:solidFill>
                <a:srgbClr val="065EAB"/>
              </a:solidFill>
              <a:latin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ppt_y</p:attrName>
                                        </p:attrNameLst>
                                      </p:cBhvr>
                                      <p:tavLst>
                                        <p:tav tm="0">
                                          <p:val>
                                            <p:strVal val="#ppt_y+#ppt_h*1.125000"/>
                                          </p:val>
                                        </p:tav>
                                        <p:tav tm="100000">
                                          <p:val>
                                            <p:strVal val="#ppt_y"/>
                                          </p:val>
                                        </p:tav>
                                      </p:tavLst>
                                    </p:anim>
                                    <p:animEffect transition="in" filter="wipe(up)">
                                      <p:cBhvr>
                                        <p:cTn id="8" dur="500"/>
                                        <p:tgtEl>
                                          <p:spTgt spid="16"/>
                                        </p:tgtEl>
                                      </p:cBhvr>
                                    </p:animEffect>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1"/>
                                        </p:tgtEl>
                                        <p:attrNameLst>
                                          <p:attrName>style.visibility</p:attrName>
                                        </p:attrNameLst>
                                      </p:cBhvr>
                                      <p:to>
                                        <p:strVal val="visible"/>
                                      </p:to>
                                    </p:set>
                                    <p:anim calcmode="lin" valueType="num">
                                      <p:cBhvr>
                                        <p:cTn id="17" dur="500" fill="hold"/>
                                        <p:tgtEl>
                                          <p:spTgt spid="91"/>
                                        </p:tgtEl>
                                        <p:attrNameLst>
                                          <p:attrName>ppt_w</p:attrName>
                                        </p:attrNameLst>
                                      </p:cBhvr>
                                      <p:tavLst>
                                        <p:tav tm="0">
                                          <p:val>
                                            <p:fltVal val="0"/>
                                          </p:val>
                                        </p:tav>
                                        <p:tav tm="100000">
                                          <p:val>
                                            <p:strVal val="#ppt_w"/>
                                          </p:val>
                                        </p:tav>
                                      </p:tavLst>
                                    </p:anim>
                                    <p:anim calcmode="lin" valueType="num">
                                      <p:cBhvr>
                                        <p:cTn id="18" dur="500" fill="hold"/>
                                        <p:tgtEl>
                                          <p:spTgt spid="91"/>
                                        </p:tgtEl>
                                        <p:attrNameLst>
                                          <p:attrName>ppt_h</p:attrName>
                                        </p:attrNameLst>
                                      </p:cBhvr>
                                      <p:tavLst>
                                        <p:tav tm="0">
                                          <p:val>
                                            <p:fltVal val="0"/>
                                          </p:val>
                                        </p:tav>
                                        <p:tav tm="100000">
                                          <p:val>
                                            <p:strVal val="#ppt_h"/>
                                          </p:val>
                                        </p:tav>
                                      </p:tavLst>
                                    </p:anim>
                                    <p:animEffect transition="in" filter="fade">
                                      <p:cBhvr>
                                        <p:cTn id="19" dur="500"/>
                                        <p:tgtEl>
                                          <p:spTgt spid="9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90"/>
                                        </p:tgtEl>
                                        <p:attrNameLst>
                                          <p:attrName>style.visibility</p:attrName>
                                        </p:attrNameLst>
                                      </p:cBhvr>
                                      <p:to>
                                        <p:strVal val="visible"/>
                                      </p:to>
                                    </p:set>
                                    <p:anim calcmode="lin" valueType="num">
                                      <p:cBhvr>
                                        <p:cTn id="22" dur="500" fill="hold"/>
                                        <p:tgtEl>
                                          <p:spTgt spid="90"/>
                                        </p:tgtEl>
                                        <p:attrNameLst>
                                          <p:attrName>ppt_w</p:attrName>
                                        </p:attrNameLst>
                                      </p:cBhvr>
                                      <p:tavLst>
                                        <p:tav tm="0">
                                          <p:val>
                                            <p:fltVal val="0"/>
                                          </p:val>
                                        </p:tav>
                                        <p:tav tm="100000">
                                          <p:val>
                                            <p:strVal val="#ppt_w"/>
                                          </p:val>
                                        </p:tav>
                                      </p:tavLst>
                                    </p:anim>
                                    <p:anim calcmode="lin" valueType="num">
                                      <p:cBhvr>
                                        <p:cTn id="23" dur="500" fill="hold"/>
                                        <p:tgtEl>
                                          <p:spTgt spid="90"/>
                                        </p:tgtEl>
                                        <p:attrNameLst>
                                          <p:attrName>ppt_h</p:attrName>
                                        </p:attrNameLst>
                                      </p:cBhvr>
                                      <p:tavLst>
                                        <p:tav tm="0">
                                          <p:val>
                                            <p:fltVal val="0"/>
                                          </p:val>
                                        </p:tav>
                                        <p:tav tm="100000">
                                          <p:val>
                                            <p:strVal val="#ppt_h"/>
                                          </p:val>
                                        </p:tav>
                                      </p:tavLst>
                                    </p:anim>
                                    <p:animEffect transition="in" filter="fade">
                                      <p:cBhvr>
                                        <p:cTn id="24" dur="500"/>
                                        <p:tgtEl>
                                          <p:spTgt spid="90"/>
                                        </p:tgtEl>
                                      </p:cBhvr>
                                    </p:animEffect>
                                  </p:childTnLst>
                                </p:cTn>
                              </p:par>
                            </p:childTnLst>
                          </p:cTn>
                        </p:par>
                        <p:par>
                          <p:cTn id="25" fill="hold">
                            <p:stCondLst>
                              <p:cond delay="1000"/>
                            </p:stCondLst>
                            <p:childTnLst>
                              <p:par>
                                <p:cTn id="26" presetID="10" presetClass="entr" presetSubtype="0" fill="hold" grpId="0" nodeType="afterEffect">
                                  <p:stCondLst>
                                    <p:cond delay="25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8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91" grpId="0" animBg="1"/>
      <p:bldP spid="1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99711" y="138082"/>
            <a:ext cx="2561491" cy="598409"/>
            <a:chOff x="355954" y="154411"/>
            <a:chExt cx="2561491" cy="598409"/>
          </a:xfrm>
        </p:grpSpPr>
        <p:grpSp>
          <p:nvGrpSpPr>
            <p:cNvPr id="3" name="组合 2"/>
            <p:cNvGrpSpPr/>
            <p:nvPr/>
          </p:nvGrpSpPr>
          <p:grpSpPr>
            <a:xfrm>
              <a:off x="355954" y="167441"/>
              <a:ext cx="2561491" cy="585379"/>
              <a:chOff x="210812" y="283556"/>
              <a:chExt cx="2561491" cy="585379"/>
            </a:xfrm>
          </p:grpSpPr>
          <p:sp>
            <p:nvSpPr>
              <p:cNvPr id="5" name="文本框 4"/>
              <p:cNvSpPr txBox="1"/>
              <p:nvPr/>
            </p:nvSpPr>
            <p:spPr>
              <a:xfrm>
                <a:off x="963823" y="285370"/>
                <a:ext cx="1808480" cy="583565"/>
              </a:xfrm>
              <a:prstGeom prst="rect">
                <a:avLst/>
              </a:prstGeom>
              <a:noFill/>
            </p:spPr>
            <p:txBody>
              <a:bodyPr wrap="none" rtlCol="0">
                <a:spAutoFit/>
              </a:bodyPr>
              <a:lstStyle/>
              <a:p>
                <a:r>
                  <a:rPr lang="zh-CN" altLang="en-US" sz="3200">
                    <a:solidFill>
                      <a:schemeClr val="bg1"/>
                    </a:solidFill>
                    <a:latin typeface="+mn-ea"/>
                  </a:rPr>
                  <a:t>备考指津</a:t>
                </a:r>
                <a:endParaRPr lang="zh-CN" altLang="en-US" sz="3200">
                  <a:solidFill>
                    <a:schemeClr val="bg1"/>
                  </a:solidFill>
                  <a:latin typeface="+mn-ea"/>
                </a:endParaRPr>
              </a:p>
            </p:txBody>
          </p:sp>
          <p:sp>
            <p:nvSpPr>
              <p:cNvPr id="6" name="文本框 5"/>
              <p:cNvSpPr txBox="1"/>
              <p:nvPr/>
            </p:nvSpPr>
            <p:spPr>
              <a:xfrm>
                <a:off x="210812" y="283556"/>
                <a:ext cx="639919" cy="584775"/>
              </a:xfrm>
              <a:prstGeom prst="rect">
                <a:avLst/>
              </a:prstGeom>
              <a:noFill/>
            </p:spPr>
            <p:txBody>
              <a:bodyPr wrap="none" rtlCol="0">
                <a:spAutoFit/>
              </a:bodyPr>
              <a:lstStyle/>
              <a:p>
                <a:r>
                  <a:rPr lang="en-US" altLang="zh-CN" sz="3200">
                    <a:solidFill>
                      <a:schemeClr val="bg1"/>
                    </a:solidFill>
                  </a:rPr>
                  <a:t>04</a:t>
                </a:r>
                <a:endParaRPr lang="zh-CN" altLang="en-US" sz="3200">
                  <a:solidFill>
                    <a:schemeClr val="bg1"/>
                  </a:solidFill>
                </a:endParaRPr>
              </a:p>
            </p:txBody>
          </p:sp>
        </p:grpSp>
        <p:sp>
          <p:nvSpPr>
            <p:cNvPr id="4" name="椭圆 3"/>
            <p:cNvSpPr/>
            <p:nvPr/>
          </p:nvSpPr>
          <p:spPr>
            <a:xfrm>
              <a:off x="368576" y="154411"/>
              <a:ext cx="596512" cy="59650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grpSp>
        <p:nvGrpSpPr>
          <p:cNvPr id="14" name="组合 13"/>
          <p:cNvGrpSpPr/>
          <p:nvPr>
            <p:custDataLst>
              <p:tags r:id="rId1"/>
            </p:custDataLst>
          </p:nvPr>
        </p:nvGrpSpPr>
        <p:grpSpPr>
          <a:xfrm>
            <a:off x="5472337" y="849155"/>
            <a:ext cx="1290413" cy="5908056"/>
            <a:chOff x="5377087" y="961032"/>
            <a:chExt cx="1437828" cy="6582985"/>
          </a:xfrm>
        </p:grpSpPr>
        <p:sp>
          <p:nvSpPr>
            <p:cNvPr id="12" name="Freeform 6"/>
            <p:cNvSpPr/>
            <p:nvPr>
              <p:custDataLst>
                <p:tags r:id="rId2"/>
              </p:custDataLst>
            </p:nvPr>
          </p:nvSpPr>
          <p:spPr bwMode="auto">
            <a:xfrm>
              <a:off x="5377088" y="961032"/>
              <a:ext cx="718915" cy="1438631"/>
            </a:xfrm>
            <a:custGeom>
              <a:avLst/>
              <a:gdLst>
                <a:gd name="T0" fmla="*/ 850 w 850"/>
                <a:gd name="T1" fmla="*/ 1518 h 1700"/>
                <a:gd name="T2" fmla="*/ 182 w 850"/>
                <a:gd name="T3" fmla="*/ 850 h 1700"/>
                <a:gd name="T4" fmla="*/ 850 w 850"/>
                <a:gd name="T5" fmla="*/ 182 h 1700"/>
                <a:gd name="T6" fmla="*/ 850 w 850"/>
                <a:gd name="T7" fmla="*/ 182 h 1700"/>
                <a:gd name="T8" fmla="*/ 850 w 850"/>
                <a:gd name="T9" fmla="*/ 0 h 1700"/>
                <a:gd name="T10" fmla="*/ 850 w 850"/>
                <a:gd name="T11" fmla="*/ 0 h 1700"/>
                <a:gd name="T12" fmla="*/ 0 w 850"/>
                <a:gd name="T13" fmla="*/ 850 h 1700"/>
                <a:gd name="T14" fmla="*/ 850 w 850"/>
                <a:gd name="T15" fmla="*/ 1700 h 1700"/>
                <a:gd name="T16" fmla="*/ 850 w 850"/>
                <a:gd name="T17" fmla="*/ 1700 h 1700"/>
                <a:gd name="T18" fmla="*/ 850 w 850"/>
                <a:gd name="T19" fmla="*/ 1518 h 1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0" h="1700">
                  <a:moveTo>
                    <a:pt x="850" y="1518"/>
                  </a:moveTo>
                  <a:cubicBezTo>
                    <a:pt x="481" y="1518"/>
                    <a:pt x="182" y="1219"/>
                    <a:pt x="182" y="850"/>
                  </a:cubicBezTo>
                  <a:cubicBezTo>
                    <a:pt x="182" y="481"/>
                    <a:pt x="481" y="182"/>
                    <a:pt x="850" y="182"/>
                  </a:cubicBezTo>
                  <a:cubicBezTo>
                    <a:pt x="850" y="182"/>
                    <a:pt x="850" y="182"/>
                    <a:pt x="850" y="182"/>
                  </a:cubicBezTo>
                  <a:cubicBezTo>
                    <a:pt x="850" y="0"/>
                    <a:pt x="850" y="0"/>
                    <a:pt x="850" y="0"/>
                  </a:cubicBezTo>
                  <a:cubicBezTo>
                    <a:pt x="850" y="0"/>
                    <a:pt x="850" y="0"/>
                    <a:pt x="850" y="0"/>
                  </a:cubicBezTo>
                  <a:cubicBezTo>
                    <a:pt x="380" y="0"/>
                    <a:pt x="0" y="380"/>
                    <a:pt x="0" y="850"/>
                  </a:cubicBezTo>
                  <a:cubicBezTo>
                    <a:pt x="0" y="1319"/>
                    <a:pt x="380" y="1700"/>
                    <a:pt x="850" y="1700"/>
                  </a:cubicBezTo>
                  <a:cubicBezTo>
                    <a:pt x="850" y="1700"/>
                    <a:pt x="850" y="1700"/>
                    <a:pt x="850" y="1700"/>
                  </a:cubicBezTo>
                  <a:cubicBezTo>
                    <a:pt x="850" y="1518"/>
                    <a:pt x="850" y="1518"/>
                    <a:pt x="850" y="1518"/>
                  </a:cubicBezTo>
                  <a:close/>
                </a:path>
              </a:pathLst>
            </a:custGeom>
            <a:solidFill>
              <a:srgbClr val="134D92"/>
            </a:solidFill>
            <a:ln>
              <a:noFill/>
            </a:ln>
          </p:spPr>
          <p:txBody>
            <a:bodyPr vert="horz" wrap="square" lIns="68580" tIns="34290" rIns="68580" bIns="34290" numCol="1" anchor="t" anchorCtr="0" compatLnSpc="1"/>
            <a:lstStyle/>
            <a:p>
              <a:endParaRPr lang="id-ID"/>
            </a:p>
          </p:txBody>
        </p:sp>
        <p:sp>
          <p:nvSpPr>
            <p:cNvPr id="13" name="Freeform 6"/>
            <p:cNvSpPr/>
            <p:nvPr>
              <p:custDataLst>
                <p:tags r:id="rId3"/>
              </p:custDataLst>
            </p:nvPr>
          </p:nvSpPr>
          <p:spPr bwMode="auto">
            <a:xfrm rot="10800000">
              <a:off x="6096000" y="2245534"/>
              <a:ext cx="718915" cy="1438631"/>
            </a:xfrm>
            <a:custGeom>
              <a:avLst/>
              <a:gdLst>
                <a:gd name="T0" fmla="*/ 850 w 850"/>
                <a:gd name="T1" fmla="*/ 1518 h 1700"/>
                <a:gd name="T2" fmla="*/ 182 w 850"/>
                <a:gd name="T3" fmla="*/ 850 h 1700"/>
                <a:gd name="T4" fmla="*/ 850 w 850"/>
                <a:gd name="T5" fmla="*/ 182 h 1700"/>
                <a:gd name="T6" fmla="*/ 850 w 850"/>
                <a:gd name="T7" fmla="*/ 182 h 1700"/>
                <a:gd name="T8" fmla="*/ 850 w 850"/>
                <a:gd name="T9" fmla="*/ 0 h 1700"/>
                <a:gd name="T10" fmla="*/ 850 w 850"/>
                <a:gd name="T11" fmla="*/ 0 h 1700"/>
                <a:gd name="T12" fmla="*/ 0 w 850"/>
                <a:gd name="T13" fmla="*/ 850 h 1700"/>
                <a:gd name="T14" fmla="*/ 850 w 850"/>
                <a:gd name="T15" fmla="*/ 1700 h 1700"/>
                <a:gd name="T16" fmla="*/ 850 w 850"/>
                <a:gd name="T17" fmla="*/ 1700 h 1700"/>
                <a:gd name="T18" fmla="*/ 850 w 850"/>
                <a:gd name="T19" fmla="*/ 1518 h 1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0" h="1700">
                  <a:moveTo>
                    <a:pt x="850" y="1518"/>
                  </a:moveTo>
                  <a:cubicBezTo>
                    <a:pt x="481" y="1518"/>
                    <a:pt x="182" y="1219"/>
                    <a:pt x="182" y="850"/>
                  </a:cubicBezTo>
                  <a:cubicBezTo>
                    <a:pt x="182" y="481"/>
                    <a:pt x="481" y="182"/>
                    <a:pt x="850" y="182"/>
                  </a:cubicBezTo>
                  <a:cubicBezTo>
                    <a:pt x="850" y="182"/>
                    <a:pt x="850" y="182"/>
                    <a:pt x="850" y="182"/>
                  </a:cubicBezTo>
                  <a:cubicBezTo>
                    <a:pt x="850" y="0"/>
                    <a:pt x="850" y="0"/>
                    <a:pt x="850" y="0"/>
                  </a:cubicBezTo>
                  <a:cubicBezTo>
                    <a:pt x="850" y="0"/>
                    <a:pt x="850" y="0"/>
                    <a:pt x="850" y="0"/>
                  </a:cubicBezTo>
                  <a:cubicBezTo>
                    <a:pt x="380" y="0"/>
                    <a:pt x="0" y="380"/>
                    <a:pt x="0" y="850"/>
                  </a:cubicBezTo>
                  <a:cubicBezTo>
                    <a:pt x="0" y="1319"/>
                    <a:pt x="380" y="1700"/>
                    <a:pt x="850" y="1700"/>
                  </a:cubicBezTo>
                  <a:cubicBezTo>
                    <a:pt x="850" y="1700"/>
                    <a:pt x="850" y="1700"/>
                    <a:pt x="850" y="1700"/>
                  </a:cubicBezTo>
                  <a:cubicBezTo>
                    <a:pt x="850" y="1518"/>
                    <a:pt x="850" y="1518"/>
                    <a:pt x="850" y="1518"/>
                  </a:cubicBezTo>
                  <a:close/>
                </a:path>
              </a:pathLst>
            </a:custGeom>
            <a:solidFill>
              <a:srgbClr val="134D92"/>
            </a:solidFill>
            <a:ln>
              <a:noFill/>
            </a:ln>
          </p:spPr>
          <p:txBody>
            <a:bodyPr vert="horz" wrap="square" lIns="68580" tIns="34290" rIns="68580" bIns="34290" numCol="1" anchor="t" anchorCtr="0" compatLnSpc="1"/>
            <a:lstStyle/>
            <a:p>
              <a:endParaRPr lang="id-ID">
                <a:latin typeface="+mj-ea"/>
                <a:ea typeface="+mj-ea"/>
              </a:endParaRPr>
            </a:p>
          </p:txBody>
        </p:sp>
        <p:sp>
          <p:nvSpPr>
            <p:cNvPr id="17" name="Freeform 6"/>
            <p:cNvSpPr/>
            <p:nvPr>
              <p:custDataLst>
                <p:tags r:id="rId4"/>
              </p:custDataLst>
            </p:nvPr>
          </p:nvSpPr>
          <p:spPr bwMode="auto">
            <a:xfrm>
              <a:off x="5377087" y="3530034"/>
              <a:ext cx="718915" cy="1438631"/>
            </a:xfrm>
            <a:custGeom>
              <a:avLst/>
              <a:gdLst>
                <a:gd name="T0" fmla="*/ 850 w 850"/>
                <a:gd name="T1" fmla="*/ 1518 h 1700"/>
                <a:gd name="T2" fmla="*/ 182 w 850"/>
                <a:gd name="T3" fmla="*/ 850 h 1700"/>
                <a:gd name="T4" fmla="*/ 850 w 850"/>
                <a:gd name="T5" fmla="*/ 182 h 1700"/>
                <a:gd name="T6" fmla="*/ 850 w 850"/>
                <a:gd name="T7" fmla="*/ 182 h 1700"/>
                <a:gd name="T8" fmla="*/ 850 w 850"/>
                <a:gd name="T9" fmla="*/ 0 h 1700"/>
                <a:gd name="T10" fmla="*/ 850 w 850"/>
                <a:gd name="T11" fmla="*/ 0 h 1700"/>
                <a:gd name="T12" fmla="*/ 0 w 850"/>
                <a:gd name="T13" fmla="*/ 850 h 1700"/>
                <a:gd name="T14" fmla="*/ 850 w 850"/>
                <a:gd name="T15" fmla="*/ 1700 h 1700"/>
                <a:gd name="T16" fmla="*/ 850 w 850"/>
                <a:gd name="T17" fmla="*/ 1700 h 1700"/>
                <a:gd name="T18" fmla="*/ 850 w 850"/>
                <a:gd name="T19" fmla="*/ 1518 h 1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0" h="1700">
                  <a:moveTo>
                    <a:pt x="850" y="1518"/>
                  </a:moveTo>
                  <a:cubicBezTo>
                    <a:pt x="481" y="1518"/>
                    <a:pt x="182" y="1219"/>
                    <a:pt x="182" y="850"/>
                  </a:cubicBezTo>
                  <a:cubicBezTo>
                    <a:pt x="182" y="481"/>
                    <a:pt x="481" y="182"/>
                    <a:pt x="850" y="182"/>
                  </a:cubicBezTo>
                  <a:cubicBezTo>
                    <a:pt x="850" y="182"/>
                    <a:pt x="850" y="182"/>
                    <a:pt x="850" y="182"/>
                  </a:cubicBezTo>
                  <a:cubicBezTo>
                    <a:pt x="850" y="0"/>
                    <a:pt x="850" y="0"/>
                    <a:pt x="850" y="0"/>
                  </a:cubicBezTo>
                  <a:cubicBezTo>
                    <a:pt x="850" y="0"/>
                    <a:pt x="850" y="0"/>
                    <a:pt x="850" y="0"/>
                  </a:cubicBezTo>
                  <a:cubicBezTo>
                    <a:pt x="380" y="0"/>
                    <a:pt x="0" y="380"/>
                    <a:pt x="0" y="850"/>
                  </a:cubicBezTo>
                  <a:cubicBezTo>
                    <a:pt x="0" y="1319"/>
                    <a:pt x="380" y="1700"/>
                    <a:pt x="850" y="1700"/>
                  </a:cubicBezTo>
                  <a:cubicBezTo>
                    <a:pt x="850" y="1700"/>
                    <a:pt x="850" y="1700"/>
                    <a:pt x="850" y="1700"/>
                  </a:cubicBezTo>
                  <a:cubicBezTo>
                    <a:pt x="850" y="1518"/>
                    <a:pt x="850" y="1518"/>
                    <a:pt x="850" y="1518"/>
                  </a:cubicBezTo>
                  <a:close/>
                </a:path>
              </a:pathLst>
            </a:custGeom>
            <a:solidFill>
              <a:srgbClr val="DDA509"/>
            </a:solidFill>
            <a:ln>
              <a:noFill/>
            </a:ln>
          </p:spPr>
          <p:txBody>
            <a:bodyPr vert="horz" wrap="square" lIns="68580" tIns="34290" rIns="68580" bIns="34290" numCol="1" anchor="t" anchorCtr="0" compatLnSpc="1"/>
            <a:lstStyle/>
            <a:p>
              <a:endParaRPr lang="id-ID">
                <a:latin typeface="+mj-ea"/>
                <a:ea typeface="+mj-ea"/>
              </a:endParaRPr>
            </a:p>
          </p:txBody>
        </p:sp>
        <p:sp>
          <p:nvSpPr>
            <p:cNvPr id="18" name="Freeform 6"/>
            <p:cNvSpPr/>
            <p:nvPr>
              <p:custDataLst>
                <p:tags r:id="rId5"/>
              </p:custDataLst>
            </p:nvPr>
          </p:nvSpPr>
          <p:spPr bwMode="auto">
            <a:xfrm rot="10800000">
              <a:off x="6096000" y="4820886"/>
              <a:ext cx="718915" cy="1438631"/>
            </a:xfrm>
            <a:custGeom>
              <a:avLst/>
              <a:gdLst>
                <a:gd name="T0" fmla="*/ 850 w 850"/>
                <a:gd name="T1" fmla="*/ 1518 h 1700"/>
                <a:gd name="T2" fmla="*/ 182 w 850"/>
                <a:gd name="T3" fmla="*/ 850 h 1700"/>
                <a:gd name="T4" fmla="*/ 850 w 850"/>
                <a:gd name="T5" fmla="*/ 182 h 1700"/>
                <a:gd name="T6" fmla="*/ 850 w 850"/>
                <a:gd name="T7" fmla="*/ 182 h 1700"/>
                <a:gd name="T8" fmla="*/ 850 w 850"/>
                <a:gd name="T9" fmla="*/ 0 h 1700"/>
                <a:gd name="T10" fmla="*/ 850 w 850"/>
                <a:gd name="T11" fmla="*/ 0 h 1700"/>
                <a:gd name="T12" fmla="*/ 0 w 850"/>
                <a:gd name="T13" fmla="*/ 850 h 1700"/>
                <a:gd name="T14" fmla="*/ 850 w 850"/>
                <a:gd name="T15" fmla="*/ 1700 h 1700"/>
                <a:gd name="T16" fmla="*/ 850 w 850"/>
                <a:gd name="T17" fmla="*/ 1700 h 1700"/>
                <a:gd name="T18" fmla="*/ 850 w 850"/>
                <a:gd name="T19" fmla="*/ 1518 h 1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0" h="1700">
                  <a:moveTo>
                    <a:pt x="850" y="1518"/>
                  </a:moveTo>
                  <a:cubicBezTo>
                    <a:pt x="481" y="1518"/>
                    <a:pt x="182" y="1219"/>
                    <a:pt x="182" y="850"/>
                  </a:cubicBezTo>
                  <a:cubicBezTo>
                    <a:pt x="182" y="481"/>
                    <a:pt x="481" y="182"/>
                    <a:pt x="850" y="182"/>
                  </a:cubicBezTo>
                  <a:cubicBezTo>
                    <a:pt x="850" y="182"/>
                    <a:pt x="850" y="182"/>
                    <a:pt x="850" y="182"/>
                  </a:cubicBezTo>
                  <a:cubicBezTo>
                    <a:pt x="850" y="0"/>
                    <a:pt x="850" y="0"/>
                    <a:pt x="850" y="0"/>
                  </a:cubicBezTo>
                  <a:cubicBezTo>
                    <a:pt x="850" y="0"/>
                    <a:pt x="850" y="0"/>
                    <a:pt x="850" y="0"/>
                  </a:cubicBezTo>
                  <a:cubicBezTo>
                    <a:pt x="380" y="0"/>
                    <a:pt x="0" y="380"/>
                    <a:pt x="0" y="850"/>
                  </a:cubicBezTo>
                  <a:cubicBezTo>
                    <a:pt x="0" y="1319"/>
                    <a:pt x="380" y="1700"/>
                    <a:pt x="850" y="1700"/>
                  </a:cubicBezTo>
                  <a:cubicBezTo>
                    <a:pt x="850" y="1700"/>
                    <a:pt x="850" y="1700"/>
                    <a:pt x="850" y="1700"/>
                  </a:cubicBezTo>
                  <a:cubicBezTo>
                    <a:pt x="850" y="1518"/>
                    <a:pt x="850" y="1518"/>
                    <a:pt x="850" y="1518"/>
                  </a:cubicBezTo>
                  <a:close/>
                </a:path>
              </a:pathLst>
            </a:custGeom>
            <a:solidFill>
              <a:srgbClr val="DDA509"/>
            </a:solidFill>
            <a:ln>
              <a:noFill/>
            </a:ln>
          </p:spPr>
          <p:txBody>
            <a:bodyPr vert="horz" wrap="square" lIns="68580" tIns="34290" rIns="68580" bIns="34290" numCol="1" anchor="t" anchorCtr="0" compatLnSpc="1"/>
            <a:lstStyle/>
            <a:p>
              <a:endParaRPr lang="id-ID">
                <a:latin typeface="+mj-ea"/>
                <a:ea typeface="+mj-ea"/>
              </a:endParaRPr>
            </a:p>
          </p:txBody>
        </p:sp>
        <p:sp>
          <p:nvSpPr>
            <p:cNvPr id="19" name="Freeform 6"/>
            <p:cNvSpPr/>
            <p:nvPr>
              <p:custDataLst>
                <p:tags r:id="rId6"/>
              </p:custDataLst>
            </p:nvPr>
          </p:nvSpPr>
          <p:spPr bwMode="auto">
            <a:xfrm>
              <a:off x="5377087" y="6105386"/>
              <a:ext cx="718915" cy="1438631"/>
            </a:xfrm>
            <a:custGeom>
              <a:avLst/>
              <a:gdLst>
                <a:gd name="T0" fmla="*/ 850 w 850"/>
                <a:gd name="T1" fmla="*/ 1518 h 1700"/>
                <a:gd name="T2" fmla="*/ 182 w 850"/>
                <a:gd name="T3" fmla="*/ 850 h 1700"/>
                <a:gd name="T4" fmla="*/ 850 w 850"/>
                <a:gd name="T5" fmla="*/ 182 h 1700"/>
                <a:gd name="T6" fmla="*/ 850 w 850"/>
                <a:gd name="T7" fmla="*/ 182 h 1700"/>
                <a:gd name="T8" fmla="*/ 850 w 850"/>
                <a:gd name="T9" fmla="*/ 0 h 1700"/>
                <a:gd name="T10" fmla="*/ 850 w 850"/>
                <a:gd name="T11" fmla="*/ 0 h 1700"/>
                <a:gd name="T12" fmla="*/ 0 w 850"/>
                <a:gd name="T13" fmla="*/ 850 h 1700"/>
                <a:gd name="T14" fmla="*/ 850 w 850"/>
                <a:gd name="T15" fmla="*/ 1700 h 1700"/>
                <a:gd name="T16" fmla="*/ 850 w 850"/>
                <a:gd name="T17" fmla="*/ 1700 h 1700"/>
                <a:gd name="T18" fmla="*/ 850 w 850"/>
                <a:gd name="T19" fmla="*/ 1518 h 1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0" h="1700">
                  <a:moveTo>
                    <a:pt x="850" y="1518"/>
                  </a:moveTo>
                  <a:cubicBezTo>
                    <a:pt x="481" y="1518"/>
                    <a:pt x="182" y="1219"/>
                    <a:pt x="182" y="850"/>
                  </a:cubicBezTo>
                  <a:cubicBezTo>
                    <a:pt x="182" y="481"/>
                    <a:pt x="481" y="182"/>
                    <a:pt x="850" y="182"/>
                  </a:cubicBezTo>
                  <a:cubicBezTo>
                    <a:pt x="850" y="182"/>
                    <a:pt x="850" y="182"/>
                    <a:pt x="850" y="182"/>
                  </a:cubicBezTo>
                  <a:cubicBezTo>
                    <a:pt x="850" y="0"/>
                    <a:pt x="850" y="0"/>
                    <a:pt x="850" y="0"/>
                  </a:cubicBezTo>
                  <a:cubicBezTo>
                    <a:pt x="850" y="0"/>
                    <a:pt x="850" y="0"/>
                    <a:pt x="850" y="0"/>
                  </a:cubicBezTo>
                  <a:cubicBezTo>
                    <a:pt x="380" y="0"/>
                    <a:pt x="0" y="380"/>
                    <a:pt x="0" y="850"/>
                  </a:cubicBezTo>
                  <a:cubicBezTo>
                    <a:pt x="0" y="1319"/>
                    <a:pt x="380" y="1700"/>
                    <a:pt x="850" y="1700"/>
                  </a:cubicBezTo>
                  <a:cubicBezTo>
                    <a:pt x="850" y="1700"/>
                    <a:pt x="850" y="1700"/>
                    <a:pt x="850" y="1700"/>
                  </a:cubicBezTo>
                  <a:cubicBezTo>
                    <a:pt x="850" y="1518"/>
                    <a:pt x="850" y="1518"/>
                    <a:pt x="850" y="1518"/>
                  </a:cubicBezTo>
                  <a:close/>
                </a:path>
              </a:pathLst>
            </a:custGeom>
            <a:solidFill>
              <a:srgbClr val="134D92"/>
            </a:solidFill>
            <a:ln>
              <a:noFill/>
            </a:ln>
          </p:spPr>
          <p:txBody>
            <a:bodyPr vert="horz" wrap="square" lIns="68580" tIns="34290" rIns="68580" bIns="34290" numCol="1" anchor="t" anchorCtr="0" compatLnSpc="1"/>
            <a:lstStyle/>
            <a:p>
              <a:endParaRPr lang="id-ID"/>
            </a:p>
          </p:txBody>
        </p:sp>
      </p:grpSp>
      <p:grpSp>
        <p:nvGrpSpPr>
          <p:cNvPr id="20" name="组合 19"/>
          <p:cNvGrpSpPr/>
          <p:nvPr>
            <p:custDataLst>
              <p:tags r:id="rId7"/>
            </p:custDataLst>
          </p:nvPr>
        </p:nvGrpSpPr>
        <p:grpSpPr>
          <a:xfrm>
            <a:off x="5764440" y="1104900"/>
            <a:ext cx="776514" cy="776514"/>
            <a:chOff x="5764440" y="1104900"/>
            <a:chExt cx="776514" cy="776514"/>
          </a:xfrm>
        </p:grpSpPr>
        <p:sp>
          <p:nvSpPr>
            <p:cNvPr id="21" name="椭圆 20"/>
            <p:cNvSpPr/>
            <p:nvPr>
              <p:custDataLst>
                <p:tags r:id="rId8"/>
              </p:custDataLst>
            </p:nvPr>
          </p:nvSpPr>
          <p:spPr>
            <a:xfrm>
              <a:off x="5764440" y="1104900"/>
              <a:ext cx="776514" cy="776514"/>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2" name="airplane-filled-shape_59383"/>
            <p:cNvSpPr>
              <a:spLocks noChangeAspect="1"/>
            </p:cNvSpPr>
            <p:nvPr>
              <p:custDataLst>
                <p:tags r:id="rId9"/>
              </p:custDataLst>
            </p:nvPr>
          </p:nvSpPr>
          <p:spPr bwMode="auto">
            <a:xfrm>
              <a:off x="5958705" y="1330188"/>
              <a:ext cx="375420" cy="354858"/>
            </a:xfrm>
            <a:custGeom>
              <a:avLst/>
              <a:gdLst>
                <a:gd name="T0" fmla="*/ 921 w 1328"/>
                <a:gd name="T1" fmla="*/ 538 h 1257"/>
                <a:gd name="T2" fmla="*/ 1246 w 1328"/>
                <a:gd name="T3" fmla="*/ 14 h 1257"/>
                <a:gd name="T4" fmla="*/ 1207 w 1328"/>
                <a:gd name="T5" fmla="*/ 0 h 1257"/>
                <a:gd name="T6" fmla="*/ 722 w 1328"/>
                <a:gd name="T7" fmla="*/ 339 h 1257"/>
                <a:gd name="T8" fmla="*/ 213 w 1328"/>
                <a:gd name="T9" fmla="*/ 163 h 1257"/>
                <a:gd name="T10" fmla="*/ 183 w 1328"/>
                <a:gd name="T11" fmla="*/ 170 h 1257"/>
                <a:gd name="T12" fmla="*/ 28 w 1328"/>
                <a:gd name="T13" fmla="*/ 326 h 1257"/>
                <a:gd name="T14" fmla="*/ 20 w 1328"/>
                <a:gd name="T15" fmla="*/ 351 h 1257"/>
                <a:gd name="T16" fmla="*/ 36 w 1328"/>
                <a:gd name="T17" fmla="*/ 373 h 1257"/>
                <a:gd name="T18" fmla="*/ 482 w 1328"/>
                <a:gd name="T19" fmla="*/ 591 h 1257"/>
                <a:gd name="T20" fmla="*/ 246 w 1328"/>
                <a:gd name="T21" fmla="*/ 876 h 1257"/>
                <a:gd name="T22" fmla="*/ 136 w 1328"/>
                <a:gd name="T23" fmla="*/ 800 h 1257"/>
                <a:gd name="T24" fmla="*/ 99 w 1328"/>
                <a:gd name="T25" fmla="*/ 803 h 1257"/>
                <a:gd name="T26" fmla="*/ 12 w 1328"/>
                <a:gd name="T27" fmla="*/ 890 h 1257"/>
                <a:gd name="T28" fmla="*/ 12 w 1328"/>
                <a:gd name="T29" fmla="*/ 931 h 1257"/>
                <a:gd name="T30" fmla="*/ 133 w 1328"/>
                <a:gd name="T31" fmla="*/ 1053 h 1257"/>
                <a:gd name="T32" fmla="*/ 129 w 1328"/>
                <a:gd name="T33" fmla="*/ 1131 h 1257"/>
                <a:gd name="T34" fmla="*/ 157 w 1328"/>
                <a:gd name="T35" fmla="*/ 1141 h 1257"/>
                <a:gd name="T36" fmla="*/ 207 w 1328"/>
                <a:gd name="T37" fmla="*/ 1127 h 1257"/>
                <a:gd name="T38" fmla="*/ 329 w 1328"/>
                <a:gd name="T39" fmla="*/ 1248 h 1257"/>
                <a:gd name="T40" fmla="*/ 349 w 1328"/>
                <a:gd name="T41" fmla="*/ 1257 h 1257"/>
                <a:gd name="T42" fmla="*/ 370 w 1328"/>
                <a:gd name="T43" fmla="*/ 1248 h 1257"/>
                <a:gd name="T44" fmla="*/ 457 w 1328"/>
                <a:gd name="T45" fmla="*/ 1161 h 1257"/>
                <a:gd name="T46" fmla="*/ 461 w 1328"/>
                <a:gd name="T47" fmla="*/ 1124 h 1257"/>
                <a:gd name="T48" fmla="*/ 384 w 1328"/>
                <a:gd name="T49" fmla="*/ 1014 h 1257"/>
                <a:gd name="T50" fmla="*/ 669 w 1328"/>
                <a:gd name="T51" fmla="*/ 778 h 1257"/>
                <a:gd name="T52" fmla="*/ 887 w 1328"/>
                <a:gd name="T53" fmla="*/ 1224 h 1257"/>
                <a:gd name="T54" fmla="*/ 909 w 1328"/>
                <a:gd name="T55" fmla="*/ 1240 h 1257"/>
                <a:gd name="T56" fmla="*/ 914 w 1328"/>
                <a:gd name="T57" fmla="*/ 1241 h 1257"/>
                <a:gd name="T58" fmla="*/ 935 w 1328"/>
                <a:gd name="T59" fmla="*/ 1232 h 1257"/>
                <a:gd name="T60" fmla="*/ 1090 w 1328"/>
                <a:gd name="T61" fmla="*/ 1077 h 1257"/>
                <a:gd name="T62" fmla="*/ 1097 w 1328"/>
                <a:gd name="T63" fmla="*/ 1047 h 1257"/>
                <a:gd name="T64" fmla="*/ 921 w 1328"/>
                <a:gd name="T65" fmla="*/ 538 h 1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28" h="1257">
                  <a:moveTo>
                    <a:pt x="921" y="538"/>
                  </a:moveTo>
                  <a:cubicBezTo>
                    <a:pt x="1029" y="425"/>
                    <a:pt x="1328" y="97"/>
                    <a:pt x="1246" y="14"/>
                  </a:cubicBezTo>
                  <a:cubicBezTo>
                    <a:pt x="1236" y="5"/>
                    <a:pt x="1223" y="0"/>
                    <a:pt x="1207" y="0"/>
                  </a:cubicBezTo>
                  <a:cubicBezTo>
                    <a:pt x="1125" y="0"/>
                    <a:pt x="944" y="126"/>
                    <a:pt x="722" y="339"/>
                  </a:cubicBezTo>
                  <a:lnTo>
                    <a:pt x="213" y="163"/>
                  </a:lnTo>
                  <a:cubicBezTo>
                    <a:pt x="203" y="160"/>
                    <a:pt x="191" y="163"/>
                    <a:pt x="183" y="170"/>
                  </a:cubicBezTo>
                  <a:lnTo>
                    <a:pt x="28" y="326"/>
                  </a:lnTo>
                  <a:cubicBezTo>
                    <a:pt x="21" y="332"/>
                    <a:pt x="18" y="342"/>
                    <a:pt x="20" y="351"/>
                  </a:cubicBezTo>
                  <a:cubicBezTo>
                    <a:pt x="21" y="361"/>
                    <a:pt x="27" y="369"/>
                    <a:pt x="36" y="373"/>
                  </a:cubicBezTo>
                  <a:lnTo>
                    <a:pt x="482" y="591"/>
                  </a:lnTo>
                  <a:cubicBezTo>
                    <a:pt x="392" y="692"/>
                    <a:pt x="309" y="792"/>
                    <a:pt x="246" y="876"/>
                  </a:cubicBezTo>
                  <a:lnTo>
                    <a:pt x="136" y="800"/>
                  </a:lnTo>
                  <a:cubicBezTo>
                    <a:pt x="125" y="792"/>
                    <a:pt x="108" y="793"/>
                    <a:pt x="99" y="803"/>
                  </a:cubicBezTo>
                  <a:lnTo>
                    <a:pt x="12" y="890"/>
                  </a:lnTo>
                  <a:cubicBezTo>
                    <a:pt x="0" y="901"/>
                    <a:pt x="0" y="920"/>
                    <a:pt x="12" y="931"/>
                  </a:cubicBezTo>
                  <a:lnTo>
                    <a:pt x="133" y="1053"/>
                  </a:lnTo>
                  <a:cubicBezTo>
                    <a:pt x="120" y="1081"/>
                    <a:pt x="111" y="1113"/>
                    <a:pt x="129" y="1131"/>
                  </a:cubicBezTo>
                  <a:cubicBezTo>
                    <a:pt x="134" y="1136"/>
                    <a:pt x="142" y="1141"/>
                    <a:pt x="157" y="1141"/>
                  </a:cubicBezTo>
                  <a:cubicBezTo>
                    <a:pt x="170" y="1141"/>
                    <a:pt x="186" y="1137"/>
                    <a:pt x="207" y="1127"/>
                  </a:cubicBezTo>
                  <a:lnTo>
                    <a:pt x="329" y="1248"/>
                  </a:lnTo>
                  <a:cubicBezTo>
                    <a:pt x="334" y="1254"/>
                    <a:pt x="342" y="1257"/>
                    <a:pt x="349" y="1257"/>
                  </a:cubicBezTo>
                  <a:cubicBezTo>
                    <a:pt x="357" y="1257"/>
                    <a:pt x="365" y="1254"/>
                    <a:pt x="370" y="1248"/>
                  </a:cubicBezTo>
                  <a:lnTo>
                    <a:pt x="457" y="1161"/>
                  </a:lnTo>
                  <a:cubicBezTo>
                    <a:pt x="467" y="1151"/>
                    <a:pt x="469" y="1136"/>
                    <a:pt x="461" y="1124"/>
                  </a:cubicBezTo>
                  <a:lnTo>
                    <a:pt x="384" y="1014"/>
                  </a:lnTo>
                  <a:cubicBezTo>
                    <a:pt x="468" y="951"/>
                    <a:pt x="568" y="869"/>
                    <a:pt x="669" y="778"/>
                  </a:cubicBezTo>
                  <a:lnTo>
                    <a:pt x="887" y="1224"/>
                  </a:lnTo>
                  <a:cubicBezTo>
                    <a:pt x="892" y="1233"/>
                    <a:pt x="900" y="1239"/>
                    <a:pt x="909" y="1240"/>
                  </a:cubicBezTo>
                  <a:cubicBezTo>
                    <a:pt x="911" y="1241"/>
                    <a:pt x="912" y="1241"/>
                    <a:pt x="914" y="1241"/>
                  </a:cubicBezTo>
                  <a:cubicBezTo>
                    <a:pt x="921" y="1241"/>
                    <a:pt x="929" y="1238"/>
                    <a:pt x="935" y="1232"/>
                  </a:cubicBezTo>
                  <a:lnTo>
                    <a:pt x="1090" y="1077"/>
                  </a:lnTo>
                  <a:cubicBezTo>
                    <a:pt x="1098" y="1069"/>
                    <a:pt x="1100" y="1057"/>
                    <a:pt x="1097" y="1047"/>
                  </a:cubicBezTo>
                  <a:lnTo>
                    <a:pt x="921" y="538"/>
                  </a:lnTo>
                  <a:close/>
                </a:path>
              </a:pathLst>
            </a:custGeom>
            <a:solidFill>
              <a:srgbClr val="134D92"/>
            </a:solidFill>
            <a:ln>
              <a:noFill/>
            </a:ln>
          </p:spPr>
          <p:txBody>
            <a:bodyPr/>
            <a:lstStyle/>
            <a:p/>
          </p:txBody>
        </p:sp>
      </p:grpSp>
      <p:grpSp>
        <p:nvGrpSpPr>
          <p:cNvPr id="24" name="组合 23"/>
          <p:cNvGrpSpPr/>
          <p:nvPr>
            <p:custDataLst>
              <p:tags r:id="rId10"/>
            </p:custDataLst>
          </p:nvPr>
        </p:nvGrpSpPr>
        <p:grpSpPr>
          <a:xfrm>
            <a:off x="5764440" y="2257425"/>
            <a:ext cx="776514" cy="776514"/>
            <a:chOff x="5764440" y="2257425"/>
            <a:chExt cx="776514" cy="776514"/>
          </a:xfrm>
        </p:grpSpPr>
        <p:sp>
          <p:nvSpPr>
            <p:cNvPr id="25" name="椭圆 24"/>
            <p:cNvSpPr/>
            <p:nvPr>
              <p:custDataLst>
                <p:tags r:id="rId11"/>
              </p:custDataLst>
            </p:nvPr>
          </p:nvSpPr>
          <p:spPr>
            <a:xfrm>
              <a:off x="5764440" y="2257425"/>
              <a:ext cx="776514" cy="776514"/>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6" name="city-buildings_36233"/>
            <p:cNvSpPr>
              <a:spLocks noChangeAspect="1"/>
            </p:cNvSpPr>
            <p:nvPr>
              <p:custDataLst>
                <p:tags r:id="rId12"/>
              </p:custDataLst>
            </p:nvPr>
          </p:nvSpPr>
          <p:spPr bwMode="auto">
            <a:xfrm>
              <a:off x="5955070" y="2459081"/>
              <a:ext cx="403284" cy="335796"/>
            </a:xfrm>
            <a:custGeom>
              <a:avLst/>
              <a:gdLst>
                <a:gd name="connsiteX0" fmla="*/ 100855 w 559361"/>
                <a:gd name="connsiteY0" fmla="*/ 201296 h 465755"/>
                <a:gd name="connsiteX1" fmla="*/ 100855 w 559361"/>
                <a:gd name="connsiteY1" fmla="*/ 465755 h 465755"/>
                <a:gd name="connsiteX2" fmla="*/ 0 w 559361"/>
                <a:gd name="connsiteY2" fmla="*/ 465755 h 465755"/>
                <a:gd name="connsiteX3" fmla="*/ 0 w 559361"/>
                <a:gd name="connsiteY3" fmla="*/ 278699 h 465755"/>
                <a:gd name="connsiteX4" fmla="*/ 397828 w 559361"/>
                <a:gd name="connsiteY4" fmla="*/ 184521 h 465755"/>
                <a:gd name="connsiteX5" fmla="*/ 559361 w 559361"/>
                <a:gd name="connsiteY5" fmla="*/ 223223 h 465755"/>
                <a:gd name="connsiteX6" fmla="*/ 559361 w 559361"/>
                <a:gd name="connsiteY6" fmla="*/ 465755 h 465755"/>
                <a:gd name="connsiteX7" fmla="*/ 397828 w 559361"/>
                <a:gd name="connsiteY7" fmla="*/ 465755 h 465755"/>
                <a:gd name="connsiteX8" fmla="*/ 67098 w 559361"/>
                <a:gd name="connsiteY8" fmla="*/ 83873 h 465755"/>
                <a:gd name="connsiteX9" fmla="*/ 202745 w 559361"/>
                <a:gd name="connsiteY9" fmla="*/ 162572 h 465755"/>
                <a:gd name="connsiteX10" fmla="*/ 202745 w 559361"/>
                <a:gd name="connsiteY10" fmla="*/ 465755 h 465755"/>
                <a:gd name="connsiteX11" fmla="*/ 120065 w 559361"/>
                <a:gd name="connsiteY11" fmla="*/ 465755 h 465755"/>
                <a:gd name="connsiteX12" fmla="*/ 120065 w 559361"/>
                <a:gd name="connsiteY12" fmla="*/ 161282 h 465755"/>
                <a:gd name="connsiteX13" fmla="*/ 67098 w 559361"/>
                <a:gd name="connsiteY13" fmla="*/ 202566 h 465755"/>
                <a:gd name="connsiteX14" fmla="*/ 322927 w 559361"/>
                <a:gd name="connsiteY14" fmla="*/ 51607 h 465755"/>
                <a:gd name="connsiteX15" fmla="*/ 322927 w 559361"/>
                <a:gd name="connsiteY15" fmla="*/ 379313 h 465755"/>
                <a:gd name="connsiteX16" fmla="*/ 346158 w 559361"/>
                <a:gd name="connsiteY16" fmla="*/ 379313 h 465755"/>
                <a:gd name="connsiteX17" fmla="*/ 346158 w 559361"/>
                <a:gd name="connsiteY17" fmla="*/ 51607 h 465755"/>
                <a:gd name="connsiteX18" fmla="*/ 257106 w 559361"/>
                <a:gd name="connsiteY18" fmla="*/ 51607 h 465755"/>
                <a:gd name="connsiteX19" fmla="*/ 257106 w 559361"/>
                <a:gd name="connsiteY19" fmla="*/ 379313 h 465755"/>
                <a:gd name="connsiteX20" fmla="*/ 280337 w 559361"/>
                <a:gd name="connsiteY20" fmla="*/ 379313 h 465755"/>
                <a:gd name="connsiteX21" fmla="*/ 280337 w 559361"/>
                <a:gd name="connsiteY21" fmla="*/ 51607 h 465755"/>
                <a:gd name="connsiteX22" fmla="*/ 220969 w 559361"/>
                <a:gd name="connsiteY22" fmla="*/ 0 h 465755"/>
                <a:gd name="connsiteX23" fmla="*/ 382295 w 559361"/>
                <a:gd name="connsiteY23" fmla="*/ 0 h 465755"/>
                <a:gd name="connsiteX24" fmla="*/ 382295 w 559361"/>
                <a:gd name="connsiteY24" fmla="*/ 465755 h 465755"/>
                <a:gd name="connsiteX25" fmla="*/ 220969 w 559361"/>
                <a:gd name="connsiteY25" fmla="*/ 465755 h 465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9361" h="465755">
                  <a:moveTo>
                    <a:pt x="100855" y="201296"/>
                  </a:moveTo>
                  <a:lnTo>
                    <a:pt x="100855" y="465755"/>
                  </a:lnTo>
                  <a:lnTo>
                    <a:pt x="0" y="465755"/>
                  </a:lnTo>
                  <a:lnTo>
                    <a:pt x="0" y="278699"/>
                  </a:lnTo>
                  <a:close/>
                  <a:moveTo>
                    <a:pt x="397828" y="184521"/>
                  </a:moveTo>
                  <a:lnTo>
                    <a:pt x="559361" y="223223"/>
                  </a:lnTo>
                  <a:lnTo>
                    <a:pt x="559361" y="465755"/>
                  </a:lnTo>
                  <a:lnTo>
                    <a:pt x="397828" y="465755"/>
                  </a:lnTo>
                  <a:close/>
                  <a:moveTo>
                    <a:pt x="67098" y="83873"/>
                  </a:moveTo>
                  <a:lnTo>
                    <a:pt x="202745" y="162572"/>
                  </a:lnTo>
                  <a:lnTo>
                    <a:pt x="202745" y="465755"/>
                  </a:lnTo>
                  <a:lnTo>
                    <a:pt x="120065" y="465755"/>
                  </a:lnTo>
                  <a:lnTo>
                    <a:pt x="120065" y="161282"/>
                  </a:lnTo>
                  <a:lnTo>
                    <a:pt x="67098" y="202566"/>
                  </a:lnTo>
                  <a:close/>
                  <a:moveTo>
                    <a:pt x="322927" y="51607"/>
                  </a:moveTo>
                  <a:lnTo>
                    <a:pt x="322927" y="379313"/>
                  </a:lnTo>
                  <a:lnTo>
                    <a:pt x="346158" y="379313"/>
                  </a:lnTo>
                  <a:lnTo>
                    <a:pt x="346158" y="51607"/>
                  </a:lnTo>
                  <a:close/>
                  <a:moveTo>
                    <a:pt x="257106" y="51607"/>
                  </a:moveTo>
                  <a:lnTo>
                    <a:pt x="257106" y="379313"/>
                  </a:lnTo>
                  <a:lnTo>
                    <a:pt x="280337" y="379313"/>
                  </a:lnTo>
                  <a:lnTo>
                    <a:pt x="280337" y="51607"/>
                  </a:lnTo>
                  <a:close/>
                  <a:moveTo>
                    <a:pt x="220969" y="0"/>
                  </a:moveTo>
                  <a:lnTo>
                    <a:pt x="382295" y="0"/>
                  </a:lnTo>
                  <a:lnTo>
                    <a:pt x="382295" y="465755"/>
                  </a:lnTo>
                  <a:lnTo>
                    <a:pt x="220969" y="465755"/>
                  </a:lnTo>
                  <a:close/>
                </a:path>
              </a:pathLst>
            </a:custGeom>
            <a:solidFill>
              <a:srgbClr val="134D92"/>
            </a:solidFill>
            <a:ln>
              <a:noFill/>
            </a:ln>
          </p:spPr>
          <p:txBody>
            <a:bodyPr/>
            <a:lstStyle/>
            <a:p/>
          </p:txBody>
        </p:sp>
      </p:grpSp>
      <p:grpSp>
        <p:nvGrpSpPr>
          <p:cNvPr id="27" name="组合 26"/>
          <p:cNvGrpSpPr/>
          <p:nvPr>
            <p:custDataLst>
              <p:tags r:id="rId13"/>
            </p:custDataLst>
          </p:nvPr>
        </p:nvGrpSpPr>
        <p:grpSpPr>
          <a:xfrm>
            <a:off x="5764440" y="3409950"/>
            <a:ext cx="776514" cy="776514"/>
            <a:chOff x="5764440" y="3409950"/>
            <a:chExt cx="776514" cy="776514"/>
          </a:xfrm>
        </p:grpSpPr>
        <p:sp>
          <p:nvSpPr>
            <p:cNvPr id="28" name="椭圆 27"/>
            <p:cNvSpPr/>
            <p:nvPr>
              <p:custDataLst>
                <p:tags r:id="rId14"/>
              </p:custDataLst>
            </p:nvPr>
          </p:nvSpPr>
          <p:spPr>
            <a:xfrm>
              <a:off x="5764440" y="3409950"/>
              <a:ext cx="776514" cy="776514"/>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9" name="world-map-with-a-placeholder_52573"/>
            <p:cNvSpPr>
              <a:spLocks noChangeAspect="1"/>
            </p:cNvSpPr>
            <p:nvPr>
              <p:custDataLst>
                <p:tags r:id="rId15"/>
              </p:custDataLst>
            </p:nvPr>
          </p:nvSpPr>
          <p:spPr bwMode="auto">
            <a:xfrm>
              <a:off x="5942652" y="3587952"/>
              <a:ext cx="419100" cy="415314"/>
            </a:xfrm>
            <a:custGeom>
              <a:avLst/>
              <a:gdLst>
                <a:gd name="connsiteX0" fmla="*/ 509642 w 605882"/>
                <a:gd name="connsiteY0" fmla="*/ 502443 h 600411"/>
                <a:gd name="connsiteX1" fmla="*/ 515394 w 605882"/>
                <a:gd name="connsiteY1" fmla="*/ 505314 h 600411"/>
                <a:gd name="connsiteX2" fmla="*/ 515394 w 605882"/>
                <a:gd name="connsiteY2" fmla="*/ 509621 h 600411"/>
                <a:gd name="connsiteX3" fmla="*/ 525460 w 605882"/>
                <a:gd name="connsiteY3" fmla="*/ 502443 h 600411"/>
                <a:gd name="connsiteX4" fmla="*/ 531211 w 605882"/>
                <a:gd name="connsiteY4" fmla="*/ 511056 h 600411"/>
                <a:gd name="connsiteX5" fmla="*/ 542715 w 605882"/>
                <a:gd name="connsiteY5" fmla="*/ 526846 h 600411"/>
                <a:gd name="connsiteX6" fmla="*/ 544153 w 605882"/>
                <a:gd name="connsiteY6" fmla="*/ 536894 h 600411"/>
                <a:gd name="connsiteX7" fmla="*/ 539839 w 605882"/>
                <a:gd name="connsiteY7" fmla="*/ 552684 h 600411"/>
                <a:gd name="connsiteX8" fmla="*/ 531211 w 605882"/>
                <a:gd name="connsiteY8" fmla="*/ 556990 h 600411"/>
                <a:gd name="connsiteX9" fmla="*/ 522584 w 605882"/>
                <a:gd name="connsiteY9" fmla="*/ 555555 h 600411"/>
                <a:gd name="connsiteX10" fmla="*/ 515394 w 605882"/>
                <a:gd name="connsiteY10" fmla="*/ 549813 h 600411"/>
                <a:gd name="connsiteX11" fmla="*/ 508204 w 605882"/>
                <a:gd name="connsiteY11" fmla="*/ 542636 h 600411"/>
                <a:gd name="connsiteX12" fmla="*/ 488072 w 605882"/>
                <a:gd name="connsiteY12" fmla="*/ 548377 h 600411"/>
                <a:gd name="connsiteX13" fmla="*/ 479444 w 605882"/>
                <a:gd name="connsiteY13" fmla="*/ 548377 h 600411"/>
                <a:gd name="connsiteX14" fmla="*/ 478006 w 605882"/>
                <a:gd name="connsiteY14" fmla="*/ 536894 h 600411"/>
                <a:gd name="connsiteX15" fmla="*/ 476568 w 605882"/>
                <a:gd name="connsiteY15" fmla="*/ 523975 h 600411"/>
                <a:gd name="connsiteX16" fmla="*/ 488072 w 605882"/>
                <a:gd name="connsiteY16" fmla="*/ 518233 h 600411"/>
                <a:gd name="connsiteX17" fmla="*/ 493824 w 605882"/>
                <a:gd name="connsiteY17" fmla="*/ 509621 h 600411"/>
                <a:gd name="connsiteX18" fmla="*/ 501014 w 605882"/>
                <a:gd name="connsiteY18" fmla="*/ 509621 h 600411"/>
                <a:gd name="connsiteX19" fmla="*/ 509642 w 605882"/>
                <a:gd name="connsiteY19" fmla="*/ 502443 h 600411"/>
                <a:gd name="connsiteX20" fmla="*/ 510755 w 605882"/>
                <a:gd name="connsiteY20" fmla="*/ 484065 h 600411"/>
                <a:gd name="connsiteX21" fmla="*/ 515433 w 605882"/>
                <a:gd name="connsiteY21" fmla="*/ 485139 h 600411"/>
                <a:gd name="connsiteX22" fmla="*/ 525509 w 605882"/>
                <a:gd name="connsiteY22" fmla="*/ 486572 h 600411"/>
                <a:gd name="connsiteX23" fmla="*/ 534145 w 605882"/>
                <a:gd name="connsiteY23" fmla="*/ 490869 h 600411"/>
                <a:gd name="connsiteX24" fmla="*/ 537024 w 605882"/>
                <a:gd name="connsiteY24" fmla="*/ 493734 h 600411"/>
                <a:gd name="connsiteX25" fmla="*/ 539902 w 605882"/>
                <a:gd name="connsiteY25" fmla="*/ 499464 h 600411"/>
                <a:gd name="connsiteX26" fmla="*/ 534145 w 605882"/>
                <a:gd name="connsiteY26" fmla="*/ 500896 h 600411"/>
                <a:gd name="connsiteX27" fmla="*/ 525509 w 605882"/>
                <a:gd name="connsiteY27" fmla="*/ 499464 h 600411"/>
                <a:gd name="connsiteX28" fmla="*/ 516873 w 605882"/>
                <a:gd name="connsiteY28" fmla="*/ 495166 h 600411"/>
                <a:gd name="connsiteX29" fmla="*/ 516873 w 605882"/>
                <a:gd name="connsiteY29" fmla="*/ 490869 h 600411"/>
                <a:gd name="connsiteX30" fmla="*/ 508237 w 605882"/>
                <a:gd name="connsiteY30" fmla="*/ 485139 h 600411"/>
                <a:gd name="connsiteX31" fmla="*/ 510755 w 605882"/>
                <a:gd name="connsiteY31" fmla="*/ 484065 h 600411"/>
                <a:gd name="connsiteX32" fmla="*/ 447040 w 605882"/>
                <a:gd name="connsiteY32" fmla="*/ 472502 h 600411"/>
                <a:gd name="connsiteX33" fmla="*/ 452243 w 605882"/>
                <a:gd name="connsiteY33" fmla="*/ 476625 h 600411"/>
                <a:gd name="connsiteX34" fmla="*/ 462290 w 605882"/>
                <a:gd name="connsiteY34" fmla="*/ 485229 h 600411"/>
                <a:gd name="connsiteX35" fmla="*/ 468032 w 605882"/>
                <a:gd name="connsiteY35" fmla="*/ 480927 h 600411"/>
                <a:gd name="connsiteX36" fmla="*/ 476643 w 605882"/>
                <a:gd name="connsiteY36" fmla="*/ 476625 h 600411"/>
                <a:gd name="connsiteX37" fmla="*/ 480949 w 605882"/>
                <a:gd name="connsiteY37" fmla="*/ 479493 h 600411"/>
                <a:gd name="connsiteX38" fmla="*/ 479514 w 605882"/>
                <a:gd name="connsiteY38" fmla="*/ 486663 h 600411"/>
                <a:gd name="connsiteX39" fmla="*/ 486690 w 605882"/>
                <a:gd name="connsiteY39" fmla="*/ 480927 h 600411"/>
                <a:gd name="connsiteX40" fmla="*/ 493867 w 605882"/>
                <a:gd name="connsiteY40" fmla="*/ 482361 h 600411"/>
                <a:gd name="connsiteX41" fmla="*/ 495302 w 605882"/>
                <a:gd name="connsiteY41" fmla="*/ 490966 h 600411"/>
                <a:gd name="connsiteX42" fmla="*/ 489561 w 605882"/>
                <a:gd name="connsiteY42" fmla="*/ 495268 h 600411"/>
                <a:gd name="connsiteX43" fmla="*/ 482385 w 605882"/>
                <a:gd name="connsiteY43" fmla="*/ 493834 h 600411"/>
                <a:gd name="connsiteX44" fmla="*/ 479514 w 605882"/>
                <a:gd name="connsiteY44" fmla="*/ 498136 h 600411"/>
                <a:gd name="connsiteX45" fmla="*/ 469467 w 605882"/>
                <a:gd name="connsiteY45" fmla="*/ 493834 h 600411"/>
                <a:gd name="connsiteX46" fmla="*/ 462290 w 605882"/>
                <a:gd name="connsiteY46" fmla="*/ 493834 h 600411"/>
                <a:gd name="connsiteX47" fmla="*/ 455114 w 605882"/>
                <a:gd name="connsiteY47" fmla="*/ 489532 h 600411"/>
                <a:gd name="connsiteX48" fmla="*/ 445067 w 605882"/>
                <a:gd name="connsiteY48" fmla="*/ 473757 h 600411"/>
                <a:gd name="connsiteX49" fmla="*/ 447040 w 605882"/>
                <a:gd name="connsiteY49" fmla="*/ 472502 h 600411"/>
                <a:gd name="connsiteX50" fmla="*/ 526863 w 605882"/>
                <a:gd name="connsiteY50" fmla="*/ 387676 h 600411"/>
                <a:gd name="connsiteX51" fmla="*/ 528297 w 605882"/>
                <a:gd name="connsiteY51" fmla="*/ 387676 h 600411"/>
                <a:gd name="connsiteX52" fmla="*/ 529731 w 605882"/>
                <a:gd name="connsiteY52" fmla="*/ 397747 h 600411"/>
                <a:gd name="connsiteX53" fmla="*/ 525429 w 605882"/>
                <a:gd name="connsiteY53" fmla="*/ 404940 h 600411"/>
                <a:gd name="connsiteX54" fmla="*/ 521127 w 605882"/>
                <a:gd name="connsiteY54" fmla="*/ 416450 h 600411"/>
                <a:gd name="connsiteX55" fmla="*/ 503917 w 605882"/>
                <a:gd name="connsiteY55" fmla="*/ 425082 h 600411"/>
                <a:gd name="connsiteX56" fmla="*/ 508220 w 605882"/>
                <a:gd name="connsiteY56" fmla="*/ 417888 h 600411"/>
                <a:gd name="connsiteX57" fmla="*/ 516824 w 605882"/>
                <a:gd name="connsiteY57" fmla="*/ 410695 h 600411"/>
                <a:gd name="connsiteX58" fmla="*/ 521127 w 605882"/>
                <a:gd name="connsiteY58" fmla="*/ 402063 h 600411"/>
                <a:gd name="connsiteX59" fmla="*/ 525429 w 605882"/>
                <a:gd name="connsiteY59" fmla="*/ 391992 h 600411"/>
                <a:gd name="connsiteX60" fmla="*/ 526863 w 605882"/>
                <a:gd name="connsiteY60" fmla="*/ 387676 h 600411"/>
                <a:gd name="connsiteX61" fmla="*/ 15955 w 605882"/>
                <a:gd name="connsiteY61" fmla="*/ 301859 h 600411"/>
                <a:gd name="connsiteX62" fmla="*/ 26006 w 605882"/>
                <a:gd name="connsiteY62" fmla="*/ 301859 h 600411"/>
                <a:gd name="connsiteX63" fmla="*/ 34621 w 605882"/>
                <a:gd name="connsiteY63" fmla="*/ 304725 h 600411"/>
                <a:gd name="connsiteX64" fmla="*/ 51850 w 605882"/>
                <a:gd name="connsiteY64" fmla="*/ 309024 h 600411"/>
                <a:gd name="connsiteX65" fmla="*/ 60465 w 605882"/>
                <a:gd name="connsiteY65" fmla="*/ 307591 h 600411"/>
                <a:gd name="connsiteX66" fmla="*/ 73387 w 605882"/>
                <a:gd name="connsiteY66" fmla="*/ 307591 h 600411"/>
                <a:gd name="connsiteX67" fmla="*/ 80566 w 605882"/>
                <a:gd name="connsiteY67" fmla="*/ 309024 h 600411"/>
                <a:gd name="connsiteX68" fmla="*/ 113589 w 605882"/>
                <a:gd name="connsiteY68" fmla="*/ 313323 h 600411"/>
                <a:gd name="connsiteX69" fmla="*/ 123640 w 605882"/>
                <a:gd name="connsiteY69" fmla="*/ 311890 h 600411"/>
                <a:gd name="connsiteX70" fmla="*/ 137998 w 605882"/>
                <a:gd name="connsiteY70" fmla="*/ 307591 h 600411"/>
                <a:gd name="connsiteX71" fmla="*/ 146612 w 605882"/>
                <a:gd name="connsiteY71" fmla="*/ 320488 h 600411"/>
                <a:gd name="connsiteX72" fmla="*/ 143741 w 605882"/>
                <a:gd name="connsiteY72" fmla="*/ 327653 h 600411"/>
                <a:gd name="connsiteX73" fmla="*/ 146612 w 605882"/>
                <a:gd name="connsiteY73" fmla="*/ 333386 h 600411"/>
                <a:gd name="connsiteX74" fmla="*/ 142305 w 605882"/>
                <a:gd name="connsiteY74" fmla="*/ 336252 h 600411"/>
                <a:gd name="connsiteX75" fmla="*/ 135126 w 605882"/>
                <a:gd name="connsiteY75" fmla="*/ 337685 h 600411"/>
                <a:gd name="connsiteX76" fmla="*/ 127947 w 605882"/>
                <a:gd name="connsiteY76" fmla="*/ 340551 h 600411"/>
                <a:gd name="connsiteX77" fmla="*/ 123640 w 605882"/>
                <a:gd name="connsiteY77" fmla="*/ 352015 h 600411"/>
                <a:gd name="connsiteX78" fmla="*/ 129383 w 605882"/>
                <a:gd name="connsiteY78" fmla="*/ 359180 h 600411"/>
                <a:gd name="connsiteX79" fmla="*/ 140869 w 605882"/>
                <a:gd name="connsiteY79" fmla="*/ 363479 h 600411"/>
                <a:gd name="connsiteX80" fmla="*/ 143741 w 605882"/>
                <a:gd name="connsiteY80" fmla="*/ 372077 h 600411"/>
                <a:gd name="connsiteX81" fmla="*/ 148048 w 605882"/>
                <a:gd name="connsiteY81" fmla="*/ 374943 h 600411"/>
                <a:gd name="connsiteX82" fmla="*/ 150920 w 605882"/>
                <a:gd name="connsiteY82" fmla="*/ 364912 h 600411"/>
                <a:gd name="connsiteX83" fmla="*/ 149484 w 605882"/>
                <a:gd name="connsiteY83" fmla="*/ 354881 h 600411"/>
                <a:gd name="connsiteX84" fmla="*/ 150920 w 605882"/>
                <a:gd name="connsiteY84" fmla="*/ 343417 h 600411"/>
                <a:gd name="connsiteX85" fmla="*/ 156663 w 605882"/>
                <a:gd name="connsiteY85" fmla="*/ 340551 h 600411"/>
                <a:gd name="connsiteX86" fmla="*/ 163842 w 605882"/>
                <a:gd name="connsiteY86" fmla="*/ 343417 h 600411"/>
                <a:gd name="connsiteX87" fmla="*/ 168149 w 605882"/>
                <a:gd name="connsiteY87" fmla="*/ 349149 h 600411"/>
                <a:gd name="connsiteX88" fmla="*/ 173892 w 605882"/>
                <a:gd name="connsiteY88" fmla="*/ 346283 h 600411"/>
                <a:gd name="connsiteX89" fmla="*/ 179635 w 605882"/>
                <a:gd name="connsiteY89" fmla="*/ 352015 h 600411"/>
                <a:gd name="connsiteX90" fmla="*/ 186815 w 605882"/>
                <a:gd name="connsiteY90" fmla="*/ 363479 h 600411"/>
                <a:gd name="connsiteX91" fmla="*/ 195430 w 605882"/>
                <a:gd name="connsiteY91" fmla="*/ 384974 h 600411"/>
                <a:gd name="connsiteX92" fmla="*/ 193994 w 605882"/>
                <a:gd name="connsiteY92" fmla="*/ 389273 h 600411"/>
                <a:gd name="connsiteX93" fmla="*/ 181071 w 605882"/>
                <a:gd name="connsiteY93" fmla="*/ 393572 h 600411"/>
                <a:gd name="connsiteX94" fmla="*/ 171021 w 605882"/>
                <a:gd name="connsiteY94" fmla="*/ 399304 h 600411"/>
                <a:gd name="connsiteX95" fmla="*/ 163842 w 605882"/>
                <a:gd name="connsiteY95" fmla="*/ 405037 h 600411"/>
                <a:gd name="connsiteX96" fmla="*/ 156663 w 605882"/>
                <a:gd name="connsiteY96" fmla="*/ 413635 h 600411"/>
                <a:gd name="connsiteX97" fmla="*/ 148048 w 605882"/>
                <a:gd name="connsiteY97" fmla="*/ 427965 h 600411"/>
                <a:gd name="connsiteX98" fmla="*/ 145176 w 605882"/>
                <a:gd name="connsiteY98" fmla="*/ 436563 h 600411"/>
                <a:gd name="connsiteX99" fmla="*/ 139433 w 605882"/>
                <a:gd name="connsiteY99" fmla="*/ 429398 h 600411"/>
                <a:gd name="connsiteX100" fmla="*/ 123640 w 605882"/>
                <a:gd name="connsiteY100" fmla="*/ 427965 h 600411"/>
                <a:gd name="connsiteX101" fmla="*/ 122204 w 605882"/>
                <a:gd name="connsiteY101" fmla="*/ 446594 h 600411"/>
                <a:gd name="connsiteX102" fmla="*/ 132254 w 605882"/>
                <a:gd name="connsiteY102" fmla="*/ 440862 h 600411"/>
                <a:gd name="connsiteX103" fmla="*/ 136562 w 605882"/>
                <a:gd name="connsiteY103" fmla="*/ 445161 h 600411"/>
                <a:gd name="connsiteX104" fmla="*/ 137998 w 605882"/>
                <a:gd name="connsiteY104" fmla="*/ 452326 h 600411"/>
                <a:gd name="connsiteX105" fmla="*/ 145176 w 605882"/>
                <a:gd name="connsiteY105" fmla="*/ 459491 h 600411"/>
                <a:gd name="connsiteX106" fmla="*/ 156663 w 605882"/>
                <a:gd name="connsiteY106" fmla="*/ 459491 h 600411"/>
                <a:gd name="connsiteX107" fmla="*/ 181071 w 605882"/>
                <a:gd name="connsiteY107" fmla="*/ 463790 h 600411"/>
                <a:gd name="connsiteX108" fmla="*/ 192558 w 605882"/>
                <a:gd name="connsiteY108" fmla="*/ 469522 h 600411"/>
                <a:gd name="connsiteX109" fmla="*/ 206916 w 605882"/>
                <a:gd name="connsiteY109" fmla="*/ 482420 h 600411"/>
                <a:gd name="connsiteX110" fmla="*/ 228453 w 605882"/>
                <a:gd name="connsiteY110" fmla="*/ 489585 h 600411"/>
                <a:gd name="connsiteX111" fmla="*/ 224145 w 605882"/>
                <a:gd name="connsiteY111" fmla="*/ 513946 h 600411"/>
                <a:gd name="connsiteX112" fmla="*/ 214095 w 605882"/>
                <a:gd name="connsiteY112" fmla="*/ 526843 h 600411"/>
                <a:gd name="connsiteX113" fmla="*/ 191122 w 605882"/>
                <a:gd name="connsiteY113" fmla="*/ 554071 h 600411"/>
                <a:gd name="connsiteX114" fmla="*/ 176764 w 605882"/>
                <a:gd name="connsiteY114" fmla="*/ 566968 h 600411"/>
                <a:gd name="connsiteX115" fmla="*/ 173892 w 605882"/>
                <a:gd name="connsiteY115" fmla="*/ 575566 h 600411"/>
                <a:gd name="connsiteX116" fmla="*/ 173892 w 605882"/>
                <a:gd name="connsiteY116" fmla="*/ 585597 h 600411"/>
                <a:gd name="connsiteX117" fmla="*/ 173892 w 605882"/>
                <a:gd name="connsiteY117" fmla="*/ 595628 h 600411"/>
                <a:gd name="connsiteX118" fmla="*/ 173892 w 605882"/>
                <a:gd name="connsiteY118" fmla="*/ 599927 h 600411"/>
                <a:gd name="connsiteX119" fmla="*/ 159534 w 605882"/>
                <a:gd name="connsiteY119" fmla="*/ 591329 h 600411"/>
                <a:gd name="connsiteX120" fmla="*/ 159534 w 605882"/>
                <a:gd name="connsiteY120" fmla="*/ 561236 h 600411"/>
                <a:gd name="connsiteX121" fmla="*/ 163842 w 605882"/>
                <a:gd name="connsiteY121" fmla="*/ 523977 h 600411"/>
                <a:gd name="connsiteX122" fmla="*/ 158099 w 605882"/>
                <a:gd name="connsiteY122" fmla="*/ 512513 h 600411"/>
                <a:gd name="connsiteX123" fmla="*/ 146612 w 605882"/>
                <a:gd name="connsiteY123" fmla="*/ 493884 h 600411"/>
                <a:gd name="connsiteX124" fmla="*/ 148048 w 605882"/>
                <a:gd name="connsiteY124" fmla="*/ 480987 h 600411"/>
                <a:gd name="connsiteX125" fmla="*/ 148048 w 605882"/>
                <a:gd name="connsiteY125" fmla="*/ 470955 h 600411"/>
                <a:gd name="connsiteX126" fmla="*/ 136562 w 605882"/>
                <a:gd name="connsiteY126" fmla="*/ 462357 h 600411"/>
                <a:gd name="connsiteX127" fmla="*/ 127947 w 605882"/>
                <a:gd name="connsiteY127" fmla="*/ 456625 h 600411"/>
                <a:gd name="connsiteX128" fmla="*/ 113589 w 605882"/>
                <a:gd name="connsiteY128" fmla="*/ 452326 h 600411"/>
                <a:gd name="connsiteX129" fmla="*/ 99231 w 605882"/>
                <a:gd name="connsiteY129" fmla="*/ 437996 h 600411"/>
                <a:gd name="connsiteX130" fmla="*/ 97795 w 605882"/>
                <a:gd name="connsiteY130" fmla="*/ 443728 h 600411"/>
                <a:gd name="connsiteX131" fmla="*/ 80566 w 605882"/>
                <a:gd name="connsiteY131" fmla="*/ 420800 h 600411"/>
                <a:gd name="connsiteX132" fmla="*/ 71951 w 605882"/>
                <a:gd name="connsiteY132" fmla="*/ 387840 h 600411"/>
                <a:gd name="connsiteX133" fmla="*/ 57593 w 605882"/>
                <a:gd name="connsiteY133" fmla="*/ 367778 h 600411"/>
                <a:gd name="connsiteX134" fmla="*/ 46107 w 605882"/>
                <a:gd name="connsiteY134" fmla="*/ 352015 h 600411"/>
                <a:gd name="connsiteX135" fmla="*/ 30313 w 605882"/>
                <a:gd name="connsiteY135" fmla="*/ 352015 h 600411"/>
                <a:gd name="connsiteX136" fmla="*/ 8776 w 605882"/>
                <a:gd name="connsiteY136" fmla="*/ 352015 h 600411"/>
                <a:gd name="connsiteX137" fmla="*/ 162 w 605882"/>
                <a:gd name="connsiteY137" fmla="*/ 329087 h 600411"/>
                <a:gd name="connsiteX138" fmla="*/ 4469 w 605882"/>
                <a:gd name="connsiteY138" fmla="*/ 316189 h 600411"/>
                <a:gd name="connsiteX139" fmla="*/ 7340 w 605882"/>
                <a:gd name="connsiteY139" fmla="*/ 309024 h 600411"/>
                <a:gd name="connsiteX140" fmla="*/ 15955 w 605882"/>
                <a:gd name="connsiteY140" fmla="*/ 301859 h 600411"/>
                <a:gd name="connsiteX141" fmla="*/ 186781 w 605882"/>
                <a:gd name="connsiteY141" fmla="*/ 274448 h 600411"/>
                <a:gd name="connsiteX142" fmla="*/ 257129 w 605882"/>
                <a:gd name="connsiteY142" fmla="*/ 274448 h 600411"/>
                <a:gd name="connsiteX143" fmla="*/ 249951 w 605882"/>
                <a:gd name="connsiteY143" fmla="*/ 287371 h 600411"/>
                <a:gd name="connsiteX144" fmla="*/ 251387 w 605882"/>
                <a:gd name="connsiteY144" fmla="*/ 301729 h 600411"/>
                <a:gd name="connsiteX145" fmla="*/ 245644 w 605882"/>
                <a:gd name="connsiteY145" fmla="*/ 311780 h 600411"/>
                <a:gd name="connsiteX146" fmla="*/ 222673 w 605882"/>
                <a:gd name="connsiteY146" fmla="*/ 329010 h 600411"/>
                <a:gd name="connsiteX147" fmla="*/ 215495 w 605882"/>
                <a:gd name="connsiteY147" fmla="*/ 341933 h 600411"/>
                <a:gd name="connsiteX148" fmla="*/ 211188 w 605882"/>
                <a:gd name="connsiteY148" fmla="*/ 353419 h 600411"/>
                <a:gd name="connsiteX149" fmla="*/ 205445 w 605882"/>
                <a:gd name="connsiteY149" fmla="*/ 350548 h 600411"/>
                <a:gd name="connsiteX150" fmla="*/ 195395 w 605882"/>
                <a:gd name="connsiteY150" fmla="*/ 331882 h 600411"/>
                <a:gd name="connsiteX151" fmla="*/ 192524 w 605882"/>
                <a:gd name="connsiteY151" fmla="*/ 314652 h 600411"/>
                <a:gd name="connsiteX152" fmla="*/ 192524 w 605882"/>
                <a:gd name="connsiteY152" fmla="*/ 304601 h 600411"/>
                <a:gd name="connsiteX153" fmla="*/ 189653 w 605882"/>
                <a:gd name="connsiteY153" fmla="*/ 297422 h 600411"/>
                <a:gd name="connsiteX154" fmla="*/ 186781 w 605882"/>
                <a:gd name="connsiteY154" fmla="*/ 274448 h 600411"/>
                <a:gd name="connsiteX155" fmla="*/ 465186 w 605882"/>
                <a:gd name="connsiteY155" fmla="*/ 265820 h 600411"/>
                <a:gd name="connsiteX156" fmla="*/ 492464 w 605882"/>
                <a:gd name="connsiteY156" fmla="*/ 283021 h 600411"/>
                <a:gd name="connsiteX157" fmla="*/ 522613 w 605882"/>
                <a:gd name="connsiteY157" fmla="*/ 290188 h 600411"/>
                <a:gd name="connsiteX158" fmla="*/ 549891 w 605882"/>
                <a:gd name="connsiteY158" fmla="*/ 295921 h 600411"/>
                <a:gd name="connsiteX159" fmla="*/ 571426 w 605882"/>
                <a:gd name="connsiteY159" fmla="*/ 301655 h 600411"/>
                <a:gd name="connsiteX160" fmla="*/ 595832 w 605882"/>
                <a:gd name="connsiteY160" fmla="*/ 314556 h 600411"/>
                <a:gd name="connsiteX161" fmla="*/ 605882 w 605882"/>
                <a:gd name="connsiteY161" fmla="*/ 323156 h 600411"/>
                <a:gd name="connsiteX162" fmla="*/ 600140 w 605882"/>
                <a:gd name="connsiteY162" fmla="*/ 333190 h 600411"/>
                <a:gd name="connsiteX163" fmla="*/ 590090 w 605882"/>
                <a:gd name="connsiteY163" fmla="*/ 330323 h 600411"/>
                <a:gd name="connsiteX164" fmla="*/ 587218 w 605882"/>
                <a:gd name="connsiteY164" fmla="*/ 338923 h 600411"/>
                <a:gd name="connsiteX165" fmla="*/ 565683 w 605882"/>
                <a:gd name="connsiteY165" fmla="*/ 351824 h 600411"/>
                <a:gd name="connsiteX166" fmla="*/ 561376 w 605882"/>
                <a:gd name="connsiteY166" fmla="*/ 357558 h 600411"/>
                <a:gd name="connsiteX167" fmla="*/ 555634 w 605882"/>
                <a:gd name="connsiteY167" fmla="*/ 367591 h 600411"/>
                <a:gd name="connsiteX168" fmla="*/ 547019 w 605882"/>
                <a:gd name="connsiteY168" fmla="*/ 381925 h 600411"/>
                <a:gd name="connsiteX169" fmla="*/ 544148 w 605882"/>
                <a:gd name="connsiteY169" fmla="*/ 373325 h 600411"/>
                <a:gd name="connsiteX170" fmla="*/ 534098 w 605882"/>
                <a:gd name="connsiteY170" fmla="*/ 354691 h 600411"/>
                <a:gd name="connsiteX171" fmla="*/ 521177 w 605882"/>
                <a:gd name="connsiteY171" fmla="*/ 363291 h 600411"/>
                <a:gd name="connsiteX172" fmla="*/ 525484 w 605882"/>
                <a:gd name="connsiteY172" fmla="*/ 370458 h 600411"/>
                <a:gd name="connsiteX173" fmla="*/ 522613 w 605882"/>
                <a:gd name="connsiteY173" fmla="*/ 383359 h 600411"/>
                <a:gd name="connsiteX174" fmla="*/ 506820 w 605882"/>
                <a:gd name="connsiteY174" fmla="*/ 401993 h 600411"/>
                <a:gd name="connsiteX175" fmla="*/ 505385 w 605882"/>
                <a:gd name="connsiteY175" fmla="*/ 414894 h 600411"/>
                <a:gd name="connsiteX176" fmla="*/ 496771 w 605882"/>
                <a:gd name="connsiteY176" fmla="*/ 417760 h 600411"/>
                <a:gd name="connsiteX177" fmla="*/ 495335 w 605882"/>
                <a:gd name="connsiteY177" fmla="*/ 407727 h 600411"/>
                <a:gd name="connsiteX178" fmla="*/ 486721 w 605882"/>
                <a:gd name="connsiteY178" fmla="*/ 413460 h 600411"/>
                <a:gd name="connsiteX179" fmla="*/ 489592 w 605882"/>
                <a:gd name="connsiteY179" fmla="*/ 432094 h 600411"/>
                <a:gd name="connsiteX180" fmla="*/ 470929 w 605882"/>
                <a:gd name="connsiteY180" fmla="*/ 444995 h 600411"/>
                <a:gd name="connsiteX181" fmla="*/ 469493 w 605882"/>
                <a:gd name="connsiteY181" fmla="*/ 455029 h 600411"/>
                <a:gd name="connsiteX182" fmla="*/ 462314 w 605882"/>
                <a:gd name="connsiteY182" fmla="*/ 466496 h 600411"/>
                <a:gd name="connsiteX183" fmla="*/ 456572 w 605882"/>
                <a:gd name="connsiteY183" fmla="*/ 462196 h 600411"/>
                <a:gd name="connsiteX184" fmla="*/ 450829 w 605882"/>
                <a:gd name="connsiteY184" fmla="*/ 469363 h 600411"/>
                <a:gd name="connsiteX185" fmla="*/ 449393 w 605882"/>
                <a:gd name="connsiteY185" fmla="*/ 457896 h 600411"/>
                <a:gd name="connsiteX186" fmla="*/ 436472 w 605882"/>
                <a:gd name="connsiteY186" fmla="*/ 444995 h 600411"/>
                <a:gd name="connsiteX187" fmla="*/ 430730 w 605882"/>
                <a:gd name="connsiteY187" fmla="*/ 449295 h 600411"/>
                <a:gd name="connsiteX188" fmla="*/ 419244 w 605882"/>
                <a:gd name="connsiteY188" fmla="*/ 467929 h 600411"/>
                <a:gd name="connsiteX189" fmla="*/ 413501 w 605882"/>
                <a:gd name="connsiteY189" fmla="*/ 469363 h 600411"/>
                <a:gd name="connsiteX190" fmla="*/ 402016 w 605882"/>
                <a:gd name="connsiteY190" fmla="*/ 446428 h 600411"/>
                <a:gd name="connsiteX191" fmla="*/ 384788 w 605882"/>
                <a:gd name="connsiteY191" fmla="*/ 436395 h 600411"/>
                <a:gd name="connsiteX192" fmla="*/ 373302 w 605882"/>
                <a:gd name="connsiteY192" fmla="*/ 432094 h 600411"/>
                <a:gd name="connsiteX193" fmla="*/ 367560 w 605882"/>
                <a:gd name="connsiteY193" fmla="*/ 432094 h 600411"/>
                <a:gd name="connsiteX194" fmla="*/ 376174 w 605882"/>
                <a:gd name="connsiteY194" fmla="*/ 436395 h 600411"/>
                <a:gd name="connsiteX195" fmla="*/ 381917 w 605882"/>
                <a:gd name="connsiteY195" fmla="*/ 446428 h 600411"/>
                <a:gd name="connsiteX196" fmla="*/ 364688 w 605882"/>
                <a:gd name="connsiteY196" fmla="*/ 456462 h 600411"/>
                <a:gd name="connsiteX197" fmla="*/ 350332 w 605882"/>
                <a:gd name="connsiteY197" fmla="*/ 442128 h 600411"/>
                <a:gd name="connsiteX198" fmla="*/ 344589 w 605882"/>
                <a:gd name="connsiteY198" fmla="*/ 439261 h 600411"/>
                <a:gd name="connsiteX199" fmla="*/ 353203 w 605882"/>
                <a:gd name="connsiteY199" fmla="*/ 455029 h 600411"/>
                <a:gd name="connsiteX200" fmla="*/ 368995 w 605882"/>
                <a:gd name="connsiteY200" fmla="*/ 459329 h 600411"/>
                <a:gd name="connsiteX201" fmla="*/ 370431 w 605882"/>
                <a:gd name="connsiteY201" fmla="*/ 466496 h 600411"/>
                <a:gd name="connsiteX202" fmla="*/ 354639 w 605882"/>
                <a:gd name="connsiteY202" fmla="*/ 489430 h 600411"/>
                <a:gd name="connsiteX203" fmla="*/ 353203 w 605882"/>
                <a:gd name="connsiteY203" fmla="*/ 510931 h 600411"/>
                <a:gd name="connsiteX204" fmla="*/ 343153 w 605882"/>
                <a:gd name="connsiteY204" fmla="*/ 520965 h 600411"/>
                <a:gd name="connsiteX205" fmla="*/ 335975 w 605882"/>
                <a:gd name="connsiteY205" fmla="*/ 539599 h 600411"/>
                <a:gd name="connsiteX206" fmla="*/ 317311 w 605882"/>
                <a:gd name="connsiteY206" fmla="*/ 548200 h 600411"/>
                <a:gd name="connsiteX207" fmla="*/ 311568 w 605882"/>
                <a:gd name="connsiteY207" fmla="*/ 536733 h 600411"/>
                <a:gd name="connsiteX208" fmla="*/ 301519 w 605882"/>
                <a:gd name="connsiteY208" fmla="*/ 489430 h 600411"/>
                <a:gd name="connsiteX209" fmla="*/ 298647 w 605882"/>
                <a:gd name="connsiteY209" fmla="*/ 479397 h 600411"/>
                <a:gd name="connsiteX210" fmla="*/ 275676 w 605882"/>
                <a:gd name="connsiteY210" fmla="*/ 475096 h 600411"/>
                <a:gd name="connsiteX211" fmla="*/ 254141 w 605882"/>
                <a:gd name="connsiteY211" fmla="*/ 446428 h 600411"/>
                <a:gd name="connsiteX212" fmla="*/ 269934 w 605882"/>
                <a:gd name="connsiteY212" fmla="*/ 419194 h 600411"/>
                <a:gd name="connsiteX213" fmla="*/ 277112 w 605882"/>
                <a:gd name="connsiteY213" fmla="*/ 416327 h 600411"/>
                <a:gd name="connsiteX214" fmla="*/ 304390 w 605882"/>
                <a:gd name="connsiteY214" fmla="*/ 413460 h 600411"/>
                <a:gd name="connsiteX215" fmla="*/ 314440 w 605882"/>
                <a:gd name="connsiteY215" fmla="*/ 423494 h 600411"/>
                <a:gd name="connsiteX216" fmla="*/ 330232 w 605882"/>
                <a:gd name="connsiteY216" fmla="*/ 423494 h 600411"/>
                <a:gd name="connsiteX217" fmla="*/ 341718 w 605882"/>
                <a:gd name="connsiteY217" fmla="*/ 420627 h 600411"/>
                <a:gd name="connsiteX218" fmla="*/ 341718 w 605882"/>
                <a:gd name="connsiteY218" fmla="*/ 413460 h 600411"/>
                <a:gd name="connsiteX219" fmla="*/ 330232 w 605882"/>
                <a:gd name="connsiteY219" fmla="*/ 410593 h 600411"/>
                <a:gd name="connsiteX220" fmla="*/ 325925 w 605882"/>
                <a:gd name="connsiteY220" fmla="*/ 410593 h 600411"/>
                <a:gd name="connsiteX221" fmla="*/ 320182 w 605882"/>
                <a:gd name="connsiteY221" fmla="*/ 410593 h 600411"/>
                <a:gd name="connsiteX222" fmla="*/ 315875 w 605882"/>
                <a:gd name="connsiteY222" fmla="*/ 407727 h 600411"/>
                <a:gd name="connsiteX223" fmla="*/ 308697 w 605882"/>
                <a:gd name="connsiteY223" fmla="*/ 412027 h 600411"/>
                <a:gd name="connsiteX224" fmla="*/ 308697 w 605882"/>
                <a:gd name="connsiteY224" fmla="*/ 406293 h 600411"/>
                <a:gd name="connsiteX225" fmla="*/ 294340 w 605882"/>
                <a:gd name="connsiteY225" fmla="*/ 397693 h 600411"/>
                <a:gd name="connsiteX226" fmla="*/ 287162 w 605882"/>
                <a:gd name="connsiteY226" fmla="*/ 406293 h 600411"/>
                <a:gd name="connsiteX227" fmla="*/ 274241 w 605882"/>
                <a:gd name="connsiteY227" fmla="*/ 414894 h 600411"/>
                <a:gd name="connsiteX228" fmla="*/ 267062 w 605882"/>
                <a:gd name="connsiteY228" fmla="*/ 407727 h 600411"/>
                <a:gd name="connsiteX229" fmla="*/ 268498 w 605882"/>
                <a:gd name="connsiteY229" fmla="*/ 399126 h 600411"/>
                <a:gd name="connsiteX230" fmla="*/ 279983 w 605882"/>
                <a:gd name="connsiteY230" fmla="*/ 396259 h 600411"/>
                <a:gd name="connsiteX231" fmla="*/ 277112 w 605882"/>
                <a:gd name="connsiteY231" fmla="*/ 384792 h 600411"/>
                <a:gd name="connsiteX232" fmla="*/ 282855 w 605882"/>
                <a:gd name="connsiteY232" fmla="*/ 381925 h 600411"/>
                <a:gd name="connsiteX233" fmla="*/ 295776 w 605882"/>
                <a:gd name="connsiteY233" fmla="*/ 370458 h 600411"/>
                <a:gd name="connsiteX234" fmla="*/ 300083 w 605882"/>
                <a:gd name="connsiteY234" fmla="*/ 367591 h 600411"/>
                <a:gd name="connsiteX235" fmla="*/ 313004 w 605882"/>
                <a:gd name="connsiteY235" fmla="*/ 370458 h 600411"/>
                <a:gd name="connsiteX236" fmla="*/ 321618 w 605882"/>
                <a:gd name="connsiteY236" fmla="*/ 358991 h 600411"/>
                <a:gd name="connsiteX237" fmla="*/ 318747 w 605882"/>
                <a:gd name="connsiteY237" fmla="*/ 351824 h 600411"/>
                <a:gd name="connsiteX238" fmla="*/ 313004 w 605882"/>
                <a:gd name="connsiteY238" fmla="*/ 360424 h 600411"/>
                <a:gd name="connsiteX239" fmla="*/ 304390 w 605882"/>
                <a:gd name="connsiteY239" fmla="*/ 360424 h 600411"/>
                <a:gd name="connsiteX240" fmla="*/ 301519 w 605882"/>
                <a:gd name="connsiteY240" fmla="*/ 353257 h 600411"/>
                <a:gd name="connsiteX241" fmla="*/ 292905 w 605882"/>
                <a:gd name="connsiteY241" fmla="*/ 346090 h 600411"/>
                <a:gd name="connsiteX242" fmla="*/ 304390 w 605882"/>
                <a:gd name="connsiteY242" fmla="*/ 326023 h 600411"/>
                <a:gd name="connsiteX243" fmla="*/ 330232 w 605882"/>
                <a:gd name="connsiteY243" fmla="*/ 300222 h 600411"/>
                <a:gd name="connsiteX244" fmla="*/ 338846 w 605882"/>
                <a:gd name="connsiteY244" fmla="*/ 305955 h 600411"/>
                <a:gd name="connsiteX245" fmla="*/ 346025 w 605882"/>
                <a:gd name="connsiteY245" fmla="*/ 313122 h 600411"/>
                <a:gd name="connsiteX246" fmla="*/ 354639 w 605882"/>
                <a:gd name="connsiteY246" fmla="*/ 318856 h 600411"/>
                <a:gd name="connsiteX247" fmla="*/ 360381 w 605882"/>
                <a:gd name="connsiteY247" fmla="*/ 318856 h 600411"/>
                <a:gd name="connsiteX248" fmla="*/ 380481 w 605882"/>
                <a:gd name="connsiteY248" fmla="*/ 313122 h 600411"/>
                <a:gd name="connsiteX249" fmla="*/ 387659 w 605882"/>
                <a:gd name="connsiteY249" fmla="*/ 310255 h 600411"/>
                <a:gd name="connsiteX250" fmla="*/ 400580 w 605882"/>
                <a:gd name="connsiteY250" fmla="*/ 301655 h 600411"/>
                <a:gd name="connsiteX251" fmla="*/ 410630 w 605882"/>
                <a:gd name="connsiteY251" fmla="*/ 298788 h 600411"/>
                <a:gd name="connsiteX252" fmla="*/ 414937 w 605882"/>
                <a:gd name="connsiteY252" fmla="*/ 294488 h 600411"/>
                <a:gd name="connsiteX253" fmla="*/ 422116 w 605882"/>
                <a:gd name="connsiteY253" fmla="*/ 297355 h 600411"/>
                <a:gd name="connsiteX254" fmla="*/ 422116 w 605882"/>
                <a:gd name="connsiteY254" fmla="*/ 285888 h 600411"/>
                <a:gd name="connsiteX255" fmla="*/ 432165 w 605882"/>
                <a:gd name="connsiteY255" fmla="*/ 281587 h 600411"/>
                <a:gd name="connsiteX256" fmla="*/ 440779 w 605882"/>
                <a:gd name="connsiteY256" fmla="*/ 272987 h 600411"/>
                <a:gd name="connsiteX257" fmla="*/ 465186 w 605882"/>
                <a:gd name="connsiteY257" fmla="*/ 265820 h 600411"/>
                <a:gd name="connsiteX258" fmla="*/ 303047 w 605882"/>
                <a:gd name="connsiteY258" fmla="*/ 50867 h 600411"/>
                <a:gd name="connsiteX259" fmla="*/ 245632 w 605882"/>
                <a:gd name="connsiteY259" fmla="*/ 106785 h 600411"/>
                <a:gd name="connsiteX260" fmla="*/ 303047 w 605882"/>
                <a:gd name="connsiteY260" fmla="*/ 164137 h 600411"/>
                <a:gd name="connsiteX261" fmla="*/ 359027 w 605882"/>
                <a:gd name="connsiteY261" fmla="*/ 106785 h 600411"/>
                <a:gd name="connsiteX262" fmla="*/ 303047 w 605882"/>
                <a:gd name="connsiteY262" fmla="*/ 50867 h 600411"/>
                <a:gd name="connsiteX263" fmla="*/ 292999 w 605882"/>
                <a:gd name="connsiteY263" fmla="*/ 684 h 600411"/>
                <a:gd name="connsiteX264" fmla="*/ 410700 w 605882"/>
                <a:gd name="connsiteY264" fmla="*/ 106785 h 600411"/>
                <a:gd name="connsiteX265" fmla="*/ 310224 w 605882"/>
                <a:gd name="connsiteY265" fmla="*/ 283142 h 600411"/>
                <a:gd name="connsiteX266" fmla="*/ 295870 w 605882"/>
                <a:gd name="connsiteY266" fmla="*/ 283142 h 600411"/>
                <a:gd name="connsiteX267" fmla="*/ 196829 w 605882"/>
                <a:gd name="connsiteY267" fmla="*/ 129726 h 600411"/>
                <a:gd name="connsiteX268" fmla="*/ 292999 w 605882"/>
                <a:gd name="connsiteY268" fmla="*/ 684 h 600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605882" h="600411">
                  <a:moveTo>
                    <a:pt x="509642" y="502443"/>
                  </a:moveTo>
                  <a:cubicBezTo>
                    <a:pt x="513956" y="502443"/>
                    <a:pt x="515394" y="503879"/>
                    <a:pt x="515394" y="505314"/>
                  </a:cubicBezTo>
                  <a:cubicBezTo>
                    <a:pt x="515394" y="506750"/>
                    <a:pt x="513956" y="509621"/>
                    <a:pt x="515394" y="509621"/>
                  </a:cubicBezTo>
                  <a:cubicBezTo>
                    <a:pt x="518270" y="509621"/>
                    <a:pt x="524022" y="506750"/>
                    <a:pt x="525460" y="502443"/>
                  </a:cubicBezTo>
                  <a:cubicBezTo>
                    <a:pt x="525460" y="498137"/>
                    <a:pt x="529773" y="506750"/>
                    <a:pt x="531211" y="511056"/>
                  </a:cubicBezTo>
                  <a:cubicBezTo>
                    <a:pt x="532649" y="516798"/>
                    <a:pt x="539839" y="522540"/>
                    <a:pt x="542715" y="526846"/>
                  </a:cubicBezTo>
                  <a:cubicBezTo>
                    <a:pt x="547029" y="529717"/>
                    <a:pt x="545591" y="534023"/>
                    <a:pt x="544153" y="536894"/>
                  </a:cubicBezTo>
                  <a:cubicBezTo>
                    <a:pt x="542715" y="541200"/>
                    <a:pt x="541277" y="548377"/>
                    <a:pt x="539839" y="552684"/>
                  </a:cubicBezTo>
                  <a:cubicBezTo>
                    <a:pt x="538401" y="555555"/>
                    <a:pt x="532649" y="556990"/>
                    <a:pt x="531211" y="556990"/>
                  </a:cubicBezTo>
                  <a:cubicBezTo>
                    <a:pt x="529773" y="556990"/>
                    <a:pt x="526898" y="556990"/>
                    <a:pt x="522584" y="555555"/>
                  </a:cubicBezTo>
                  <a:cubicBezTo>
                    <a:pt x="519708" y="555555"/>
                    <a:pt x="518270" y="551248"/>
                    <a:pt x="515394" y="549813"/>
                  </a:cubicBezTo>
                  <a:cubicBezTo>
                    <a:pt x="513956" y="548377"/>
                    <a:pt x="511080" y="544071"/>
                    <a:pt x="508204" y="542636"/>
                  </a:cubicBezTo>
                  <a:cubicBezTo>
                    <a:pt x="506766" y="541200"/>
                    <a:pt x="490948" y="546942"/>
                    <a:pt x="488072" y="548377"/>
                  </a:cubicBezTo>
                  <a:cubicBezTo>
                    <a:pt x="483758" y="549813"/>
                    <a:pt x="482320" y="549813"/>
                    <a:pt x="479444" y="548377"/>
                  </a:cubicBezTo>
                  <a:cubicBezTo>
                    <a:pt x="473692" y="546942"/>
                    <a:pt x="478006" y="539765"/>
                    <a:pt x="478006" y="536894"/>
                  </a:cubicBezTo>
                  <a:cubicBezTo>
                    <a:pt x="478006" y="534023"/>
                    <a:pt x="476568" y="528281"/>
                    <a:pt x="476568" y="523975"/>
                  </a:cubicBezTo>
                  <a:cubicBezTo>
                    <a:pt x="476568" y="521104"/>
                    <a:pt x="485196" y="519669"/>
                    <a:pt x="488072" y="518233"/>
                  </a:cubicBezTo>
                  <a:cubicBezTo>
                    <a:pt x="489510" y="518233"/>
                    <a:pt x="492386" y="512492"/>
                    <a:pt x="493824" y="509621"/>
                  </a:cubicBezTo>
                  <a:cubicBezTo>
                    <a:pt x="496700" y="508185"/>
                    <a:pt x="499576" y="508185"/>
                    <a:pt x="501014" y="509621"/>
                  </a:cubicBezTo>
                  <a:cubicBezTo>
                    <a:pt x="502452" y="509621"/>
                    <a:pt x="503890" y="503879"/>
                    <a:pt x="509642" y="502443"/>
                  </a:cubicBezTo>
                  <a:close/>
                  <a:moveTo>
                    <a:pt x="510755" y="484065"/>
                  </a:moveTo>
                  <a:cubicBezTo>
                    <a:pt x="512555" y="484423"/>
                    <a:pt x="514714" y="485139"/>
                    <a:pt x="515433" y="485139"/>
                  </a:cubicBezTo>
                  <a:cubicBezTo>
                    <a:pt x="516873" y="486572"/>
                    <a:pt x="521191" y="485139"/>
                    <a:pt x="525509" y="486572"/>
                  </a:cubicBezTo>
                  <a:cubicBezTo>
                    <a:pt x="531266" y="488004"/>
                    <a:pt x="529827" y="489436"/>
                    <a:pt x="534145" y="490869"/>
                  </a:cubicBezTo>
                  <a:cubicBezTo>
                    <a:pt x="538463" y="492301"/>
                    <a:pt x="537024" y="492301"/>
                    <a:pt x="537024" y="493734"/>
                  </a:cubicBezTo>
                  <a:cubicBezTo>
                    <a:pt x="537024" y="495166"/>
                    <a:pt x="538463" y="498031"/>
                    <a:pt x="539902" y="499464"/>
                  </a:cubicBezTo>
                  <a:cubicBezTo>
                    <a:pt x="539902" y="500896"/>
                    <a:pt x="537024" y="500896"/>
                    <a:pt x="534145" y="500896"/>
                  </a:cubicBezTo>
                  <a:cubicBezTo>
                    <a:pt x="531266" y="500896"/>
                    <a:pt x="529827" y="498031"/>
                    <a:pt x="525509" y="499464"/>
                  </a:cubicBezTo>
                  <a:cubicBezTo>
                    <a:pt x="522630" y="499464"/>
                    <a:pt x="519751" y="496599"/>
                    <a:pt x="516873" y="495166"/>
                  </a:cubicBezTo>
                  <a:cubicBezTo>
                    <a:pt x="513994" y="493734"/>
                    <a:pt x="518312" y="492301"/>
                    <a:pt x="516873" y="490869"/>
                  </a:cubicBezTo>
                  <a:cubicBezTo>
                    <a:pt x="515433" y="489436"/>
                    <a:pt x="509676" y="489436"/>
                    <a:pt x="508237" y="485139"/>
                  </a:cubicBezTo>
                  <a:cubicBezTo>
                    <a:pt x="507517" y="483707"/>
                    <a:pt x="508956" y="483707"/>
                    <a:pt x="510755" y="484065"/>
                  </a:cubicBezTo>
                  <a:close/>
                  <a:moveTo>
                    <a:pt x="447040" y="472502"/>
                  </a:moveTo>
                  <a:cubicBezTo>
                    <a:pt x="449014" y="473756"/>
                    <a:pt x="451526" y="475908"/>
                    <a:pt x="452243" y="476625"/>
                  </a:cubicBezTo>
                  <a:cubicBezTo>
                    <a:pt x="452243" y="476625"/>
                    <a:pt x="459420" y="482361"/>
                    <a:pt x="462290" y="485229"/>
                  </a:cubicBezTo>
                  <a:cubicBezTo>
                    <a:pt x="465161" y="488097"/>
                    <a:pt x="466596" y="483795"/>
                    <a:pt x="468032" y="480927"/>
                  </a:cubicBezTo>
                  <a:cubicBezTo>
                    <a:pt x="469467" y="478059"/>
                    <a:pt x="472337" y="478059"/>
                    <a:pt x="476643" y="476625"/>
                  </a:cubicBezTo>
                  <a:cubicBezTo>
                    <a:pt x="480949" y="475191"/>
                    <a:pt x="479514" y="476625"/>
                    <a:pt x="480949" y="479493"/>
                  </a:cubicBezTo>
                  <a:cubicBezTo>
                    <a:pt x="480949" y="480927"/>
                    <a:pt x="479514" y="485229"/>
                    <a:pt x="479514" y="486663"/>
                  </a:cubicBezTo>
                  <a:cubicBezTo>
                    <a:pt x="479514" y="488097"/>
                    <a:pt x="483820" y="483795"/>
                    <a:pt x="486690" y="480927"/>
                  </a:cubicBezTo>
                  <a:cubicBezTo>
                    <a:pt x="489561" y="479493"/>
                    <a:pt x="493867" y="479493"/>
                    <a:pt x="493867" y="482361"/>
                  </a:cubicBezTo>
                  <a:cubicBezTo>
                    <a:pt x="495302" y="483795"/>
                    <a:pt x="493867" y="488097"/>
                    <a:pt x="495302" y="490966"/>
                  </a:cubicBezTo>
                  <a:cubicBezTo>
                    <a:pt x="495302" y="493834"/>
                    <a:pt x="492432" y="492400"/>
                    <a:pt x="489561" y="495268"/>
                  </a:cubicBezTo>
                  <a:cubicBezTo>
                    <a:pt x="486690" y="496702"/>
                    <a:pt x="485255" y="495268"/>
                    <a:pt x="482385" y="493834"/>
                  </a:cubicBezTo>
                  <a:cubicBezTo>
                    <a:pt x="479514" y="493834"/>
                    <a:pt x="480949" y="496702"/>
                    <a:pt x="479514" y="498136"/>
                  </a:cubicBezTo>
                  <a:cubicBezTo>
                    <a:pt x="478079" y="498136"/>
                    <a:pt x="472337" y="496702"/>
                    <a:pt x="469467" y="493834"/>
                  </a:cubicBezTo>
                  <a:cubicBezTo>
                    <a:pt x="465161" y="492400"/>
                    <a:pt x="465161" y="492400"/>
                    <a:pt x="462290" y="493834"/>
                  </a:cubicBezTo>
                  <a:cubicBezTo>
                    <a:pt x="459420" y="496702"/>
                    <a:pt x="457985" y="492400"/>
                    <a:pt x="455114" y="489532"/>
                  </a:cubicBezTo>
                  <a:cubicBezTo>
                    <a:pt x="452243" y="486663"/>
                    <a:pt x="447937" y="478059"/>
                    <a:pt x="445067" y="473757"/>
                  </a:cubicBezTo>
                  <a:cubicBezTo>
                    <a:pt x="443631" y="470888"/>
                    <a:pt x="445067" y="471247"/>
                    <a:pt x="447040" y="472502"/>
                  </a:cubicBezTo>
                  <a:close/>
                  <a:moveTo>
                    <a:pt x="526863" y="387676"/>
                  </a:moveTo>
                  <a:cubicBezTo>
                    <a:pt x="527580" y="386597"/>
                    <a:pt x="528297" y="386237"/>
                    <a:pt x="528297" y="387676"/>
                  </a:cubicBezTo>
                  <a:cubicBezTo>
                    <a:pt x="529731" y="390553"/>
                    <a:pt x="531165" y="394869"/>
                    <a:pt x="529731" y="397747"/>
                  </a:cubicBezTo>
                  <a:cubicBezTo>
                    <a:pt x="526863" y="399185"/>
                    <a:pt x="525429" y="400624"/>
                    <a:pt x="525429" y="404940"/>
                  </a:cubicBezTo>
                  <a:cubicBezTo>
                    <a:pt x="525429" y="410695"/>
                    <a:pt x="526863" y="413572"/>
                    <a:pt x="521127" y="416450"/>
                  </a:cubicBezTo>
                  <a:cubicBezTo>
                    <a:pt x="516824" y="419327"/>
                    <a:pt x="501049" y="429398"/>
                    <a:pt x="503917" y="425082"/>
                  </a:cubicBezTo>
                  <a:cubicBezTo>
                    <a:pt x="503917" y="425082"/>
                    <a:pt x="505352" y="420766"/>
                    <a:pt x="508220" y="417888"/>
                  </a:cubicBezTo>
                  <a:cubicBezTo>
                    <a:pt x="512522" y="415011"/>
                    <a:pt x="515390" y="415011"/>
                    <a:pt x="516824" y="410695"/>
                  </a:cubicBezTo>
                  <a:cubicBezTo>
                    <a:pt x="519692" y="406379"/>
                    <a:pt x="518258" y="407817"/>
                    <a:pt x="521127" y="402063"/>
                  </a:cubicBezTo>
                  <a:cubicBezTo>
                    <a:pt x="522561" y="396308"/>
                    <a:pt x="523995" y="394869"/>
                    <a:pt x="525429" y="391992"/>
                  </a:cubicBezTo>
                  <a:cubicBezTo>
                    <a:pt x="525429" y="390553"/>
                    <a:pt x="526146" y="388755"/>
                    <a:pt x="526863" y="387676"/>
                  </a:cubicBezTo>
                  <a:close/>
                  <a:moveTo>
                    <a:pt x="15955" y="301859"/>
                  </a:moveTo>
                  <a:cubicBezTo>
                    <a:pt x="17391" y="300426"/>
                    <a:pt x="23134" y="300426"/>
                    <a:pt x="26006" y="301859"/>
                  </a:cubicBezTo>
                  <a:cubicBezTo>
                    <a:pt x="27442" y="301859"/>
                    <a:pt x="31749" y="301859"/>
                    <a:pt x="34621" y="304725"/>
                  </a:cubicBezTo>
                  <a:cubicBezTo>
                    <a:pt x="36056" y="306158"/>
                    <a:pt x="48978" y="309024"/>
                    <a:pt x="51850" y="309024"/>
                  </a:cubicBezTo>
                  <a:cubicBezTo>
                    <a:pt x="54722" y="310457"/>
                    <a:pt x="57593" y="307591"/>
                    <a:pt x="60465" y="307591"/>
                  </a:cubicBezTo>
                  <a:cubicBezTo>
                    <a:pt x="63336" y="307591"/>
                    <a:pt x="71951" y="309024"/>
                    <a:pt x="73387" y="307591"/>
                  </a:cubicBezTo>
                  <a:cubicBezTo>
                    <a:pt x="76258" y="306158"/>
                    <a:pt x="80566" y="309024"/>
                    <a:pt x="80566" y="309024"/>
                  </a:cubicBezTo>
                  <a:cubicBezTo>
                    <a:pt x="82002" y="310457"/>
                    <a:pt x="106410" y="314756"/>
                    <a:pt x="113589" y="313323"/>
                  </a:cubicBezTo>
                  <a:cubicBezTo>
                    <a:pt x="119332" y="310457"/>
                    <a:pt x="122204" y="309024"/>
                    <a:pt x="123640" y="311890"/>
                  </a:cubicBezTo>
                  <a:cubicBezTo>
                    <a:pt x="125075" y="314756"/>
                    <a:pt x="132254" y="309024"/>
                    <a:pt x="137998" y="307591"/>
                  </a:cubicBezTo>
                  <a:cubicBezTo>
                    <a:pt x="142305" y="306158"/>
                    <a:pt x="146612" y="314756"/>
                    <a:pt x="146612" y="320488"/>
                  </a:cubicBezTo>
                  <a:cubicBezTo>
                    <a:pt x="146612" y="326220"/>
                    <a:pt x="143741" y="324787"/>
                    <a:pt x="143741" y="327653"/>
                  </a:cubicBezTo>
                  <a:cubicBezTo>
                    <a:pt x="143741" y="331953"/>
                    <a:pt x="146612" y="331953"/>
                    <a:pt x="146612" y="333386"/>
                  </a:cubicBezTo>
                  <a:cubicBezTo>
                    <a:pt x="146612" y="336252"/>
                    <a:pt x="143741" y="334819"/>
                    <a:pt x="142305" y="336252"/>
                  </a:cubicBezTo>
                  <a:cubicBezTo>
                    <a:pt x="140869" y="339118"/>
                    <a:pt x="137998" y="339118"/>
                    <a:pt x="135126" y="337685"/>
                  </a:cubicBezTo>
                  <a:cubicBezTo>
                    <a:pt x="132254" y="336252"/>
                    <a:pt x="132254" y="337685"/>
                    <a:pt x="127947" y="340551"/>
                  </a:cubicBezTo>
                  <a:cubicBezTo>
                    <a:pt x="123640" y="343417"/>
                    <a:pt x="125075" y="346283"/>
                    <a:pt x="123640" y="352015"/>
                  </a:cubicBezTo>
                  <a:cubicBezTo>
                    <a:pt x="123640" y="357747"/>
                    <a:pt x="126511" y="356314"/>
                    <a:pt x="129383" y="359180"/>
                  </a:cubicBezTo>
                  <a:cubicBezTo>
                    <a:pt x="133690" y="362046"/>
                    <a:pt x="136562" y="363479"/>
                    <a:pt x="140869" y="363479"/>
                  </a:cubicBezTo>
                  <a:cubicBezTo>
                    <a:pt x="145176" y="363479"/>
                    <a:pt x="143741" y="369211"/>
                    <a:pt x="143741" y="372077"/>
                  </a:cubicBezTo>
                  <a:cubicBezTo>
                    <a:pt x="143741" y="374943"/>
                    <a:pt x="145176" y="374943"/>
                    <a:pt x="148048" y="374943"/>
                  </a:cubicBezTo>
                  <a:cubicBezTo>
                    <a:pt x="150920" y="374943"/>
                    <a:pt x="148048" y="366345"/>
                    <a:pt x="150920" y="364912"/>
                  </a:cubicBezTo>
                  <a:cubicBezTo>
                    <a:pt x="153791" y="363479"/>
                    <a:pt x="152355" y="359180"/>
                    <a:pt x="149484" y="354881"/>
                  </a:cubicBezTo>
                  <a:cubicBezTo>
                    <a:pt x="148048" y="352015"/>
                    <a:pt x="150920" y="346283"/>
                    <a:pt x="150920" y="343417"/>
                  </a:cubicBezTo>
                  <a:cubicBezTo>
                    <a:pt x="150920" y="340551"/>
                    <a:pt x="153791" y="339118"/>
                    <a:pt x="156663" y="340551"/>
                  </a:cubicBezTo>
                  <a:cubicBezTo>
                    <a:pt x="159534" y="340551"/>
                    <a:pt x="162406" y="341984"/>
                    <a:pt x="163842" y="343417"/>
                  </a:cubicBezTo>
                  <a:cubicBezTo>
                    <a:pt x="166713" y="344850"/>
                    <a:pt x="165278" y="344850"/>
                    <a:pt x="168149" y="349149"/>
                  </a:cubicBezTo>
                  <a:cubicBezTo>
                    <a:pt x="169585" y="353448"/>
                    <a:pt x="172457" y="349149"/>
                    <a:pt x="173892" y="346283"/>
                  </a:cubicBezTo>
                  <a:cubicBezTo>
                    <a:pt x="175328" y="341984"/>
                    <a:pt x="178200" y="346283"/>
                    <a:pt x="179635" y="352015"/>
                  </a:cubicBezTo>
                  <a:cubicBezTo>
                    <a:pt x="182507" y="357747"/>
                    <a:pt x="182507" y="359180"/>
                    <a:pt x="186815" y="363479"/>
                  </a:cubicBezTo>
                  <a:cubicBezTo>
                    <a:pt x="191122" y="369211"/>
                    <a:pt x="193994" y="380675"/>
                    <a:pt x="195430" y="384974"/>
                  </a:cubicBezTo>
                  <a:cubicBezTo>
                    <a:pt x="198301" y="389273"/>
                    <a:pt x="196865" y="389273"/>
                    <a:pt x="193994" y="389273"/>
                  </a:cubicBezTo>
                  <a:cubicBezTo>
                    <a:pt x="191122" y="387840"/>
                    <a:pt x="183943" y="392139"/>
                    <a:pt x="181071" y="393572"/>
                  </a:cubicBezTo>
                  <a:cubicBezTo>
                    <a:pt x="179635" y="395005"/>
                    <a:pt x="175328" y="396438"/>
                    <a:pt x="171021" y="399304"/>
                  </a:cubicBezTo>
                  <a:cubicBezTo>
                    <a:pt x="168149" y="400737"/>
                    <a:pt x="166713" y="403604"/>
                    <a:pt x="163842" y="405037"/>
                  </a:cubicBezTo>
                  <a:cubicBezTo>
                    <a:pt x="159534" y="406470"/>
                    <a:pt x="159534" y="409336"/>
                    <a:pt x="156663" y="413635"/>
                  </a:cubicBezTo>
                  <a:cubicBezTo>
                    <a:pt x="153791" y="419367"/>
                    <a:pt x="148048" y="423666"/>
                    <a:pt x="148048" y="427965"/>
                  </a:cubicBezTo>
                  <a:cubicBezTo>
                    <a:pt x="146612" y="430831"/>
                    <a:pt x="148048" y="436563"/>
                    <a:pt x="145176" y="436563"/>
                  </a:cubicBezTo>
                  <a:cubicBezTo>
                    <a:pt x="143741" y="437996"/>
                    <a:pt x="142305" y="430831"/>
                    <a:pt x="139433" y="429398"/>
                  </a:cubicBezTo>
                  <a:cubicBezTo>
                    <a:pt x="137998" y="427965"/>
                    <a:pt x="130819" y="426532"/>
                    <a:pt x="123640" y="427965"/>
                  </a:cubicBezTo>
                  <a:cubicBezTo>
                    <a:pt x="115025" y="430831"/>
                    <a:pt x="120768" y="443728"/>
                    <a:pt x="122204" y="446594"/>
                  </a:cubicBezTo>
                  <a:cubicBezTo>
                    <a:pt x="122204" y="449460"/>
                    <a:pt x="130819" y="443728"/>
                    <a:pt x="132254" y="440862"/>
                  </a:cubicBezTo>
                  <a:cubicBezTo>
                    <a:pt x="135126" y="437996"/>
                    <a:pt x="136562" y="442295"/>
                    <a:pt x="136562" y="445161"/>
                  </a:cubicBezTo>
                  <a:cubicBezTo>
                    <a:pt x="136562" y="448027"/>
                    <a:pt x="135126" y="452326"/>
                    <a:pt x="137998" y="452326"/>
                  </a:cubicBezTo>
                  <a:cubicBezTo>
                    <a:pt x="140869" y="453759"/>
                    <a:pt x="142305" y="453759"/>
                    <a:pt x="145176" y="459491"/>
                  </a:cubicBezTo>
                  <a:cubicBezTo>
                    <a:pt x="146612" y="463790"/>
                    <a:pt x="152355" y="462357"/>
                    <a:pt x="156663" y="459491"/>
                  </a:cubicBezTo>
                  <a:cubicBezTo>
                    <a:pt x="160970" y="456625"/>
                    <a:pt x="179635" y="462357"/>
                    <a:pt x="181071" y="463790"/>
                  </a:cubicBezTo>
                  <a:cubicBezTo>
                    <a:pt x="183943" y="465223"/>
                    <a:pt x="189686" y="465223"/>
                    <a:pt x="192558" y="469522"/>
                  </a:cubicBezTo>
                  <a:cubicBezTo>
                    <a:pt x="195430" y="472388"/>
                    <a:pt x="205480" y="482420"/>
                    <a:pt x="206916" y="482420"/>
                  </a:cubicBezTo>
                  <a:cubicBezTo>
                    <a:pt x="206916" y="483853"/>
                    <a:pt x="222710" y="485286"/>
                    <a:pt x="228453" y="489585"/>
                  </a:cubicBezTo>
                  <a:cubicBezTo>
                    <a:pt x="232760" y="492451"/>
                    <a:pt x="225581" y="506781"/>
                    <a:pt x="224145" y="513946"/>
                  </a:cubicBezTo>
                  <a:cubicBezTo>
                    <a:pt x="222710" y="521111"/>
                    <a:pt x="216967" y="525410"/>
                    <a:pt x="214095" y="526843"/>
                  </a:cubicBezTo>
                  <a:cubicBezTo>
                    <a:pt x="211223" y="528276"/>
                    <a:pt x="193994" y="551204"/>
                    <a:pt x="191122" y="554071"/>
                  </a:cubicBezTo>
                  <a:cubicBezTo>
                    <a:pt x="188251" y="556937"/>
                    <a:pt x="178200" y="564102"/>
                    <a:pt x="176764" y="566968"/>
                  </a:cubicBezTo>
                  <a:cubicBezTo>
                    <a:pt x="173892" y="569834"/>
                    <a:pt x="173892" y="572700"/>
                    <a:pt x="173892" y="575566"/>
                  </a:cubicBezTo>
                  <a:cubicBezTo>
                    <a:pt x="175328" y="579865"/>
                    <a:pt x="175328" y="581298"/>
                    <a:pt x="173892" y="585597"/>
                  </a:cubicBezTo>
                  <a:cubicBezTo>
                    <a:pt x="172457" y="588463"/>
                    <a:pt x="171021" y="592762"/>
                    <a:pt x="173892" y="595628"/>
                  </a:cubicBezTo>
                  <a:cubicBezTo>
                    <a:pt x="175328" y="599927"/>
                    <a:pt x="176764" y="599927"/>
                    <a:pt x="173892" y="599927"/>
                  </a:cubicBezTo>
                  <a:cubicBezTo>
                    <a:pt x="171021" y="601360"/>
                    <a:pt x="163842" y="599927"/>
                    <a:pt x="159534" y="591329"/>
                  </a:cubicBezTo>
                  <a:cubicBezTo>
                    <a:pt x="153791" y="584164"/>
                    <a:pt x="159534" y="565535"/>
                    <a:pt x="159534" y="561236"/>
                  </a:cubicBezTo>
                  <a:cubicBezTo>
                    <a:pt x="159534" y="555504"/>
                    <a:pt x="163842" y="529709"/>
                    <a:pt x="163842" y="523977"/>
                  </a:cubicBezTo>
                  <a:cubicBezTo>
                    <a:pt x="165278" y="518245"/>
                    <a:pt x="160970" y="513946"/>
                    <a:pt x="158099" y="512513"/>
                  </a:cubicBezTo>
                  <a:cubicBezTo>
                    <a:pt x="153791" y="509647"/>
                    <a:pt x="149484" y="498183"/>
                    <a:pt x="146612" y="493884"/>
                  </a:cubicBezTo>
                  <a:cubicBezTo>
                    <a:pt x="145176" y="489585"/>
                    <a:pt x="146612" y="485286"/>
                    <a:pt x="148048" y="480987"/>
                  </a:cubicBezTo>
                  <a:cubicBezTo>
                    <a:pt x="149484" y="478120"/>
                    <a:pt x="149484" y="473821"/>
                    <a:pt x="148048" y="470955"/>
                  </a:cubicBezTo>
                  <a:cubicBezTo>
                    <a:pt x="146612" y="468089"/>
                    <a:pt x="139433" y="463790"/>
                    <a:pt x="136562" y="462357"/>
                  </a:cubicBezTo>
                  <a:cubicBezTo>
                    <a:pt x="133690" y="460924"/>
                    <a:pt x="130819" y="459491"/>
                    <a:pt x="127947" y="456625"/>
                  </a:cubicBezTo>
                  <a:cubicBezTo>
                    <a:pt x="125075" y="453759"/>
                    <a:pt x="120768" y="453759"/>
                    <a:pt x="113589" y="452326"/>
                  </a:cubicBezTo>
                  <a:cubicBezTo>
                    <a:pt x="106410" y="450893"/>
                    <a:pt x="102103" y="440862"/>
                    <a:pt x="99231" y="437996"/>
                  </a:cubicBezTo>
                  <a:cubicBezTo>
                    <a:pt x="97795" y="435130"/>
                    <a:pt x="97795" y="439429"/>
                    <a:pt x="97795" y="443728"/>
                  </a:cubicBezTo>
                  <a:cubicBezTo>
                    <a:pt x="96360" y="448027"/>
                    <a:pt x="87745" y="429398"/>
                    <a:pt x="80566" y="420800"/>
                  </a:cubicBezTo>
                  <a:cubicBezTo>
                    <a:pt x="71951" y="410769"/>
                    <a:pt x="71951" y="393572"/>
                    <a:pt x="71951" y="387840"/>
                  </a:cubicBezTo>
                  <a:cubicBezTo>
                    <a:pt x="71951" y="383541"/>
                    <a:pt x="64772" y="372077"/>
                    <a:pt x="57593" y="367778"/>
                  </a:cubicBezTo>
                  <a:cubicBezTo>
                    <a:pt x="48978" y="363479"/>
                    <a:pt x="47543" y="357747"/>
                    <a:pt x="46107" y="352015"/>
                  </a:cubicBezTo>
                  <a:cubicBezTo>
                    <a:pt x="43235" y="347716"/>
                    <a:pt x="36056" y="347716"/>
                    <a:pt x="30313" y="352015"/>
                  </a:cubicBezTo>
                  <a:cubicBezTo>
                    <a:pt x="24570" y="356314"/>
                    <a:pt x="17391" y="354881"/>
                    <a:pt x="8776" y="352015"/>
                  </a:cubicBezTo>
                  <a:cubicBezTo>
                    <a:pt x="162" y="349149"/>
                    <a:pt x="3033" y="334819"/>
                    <a:pt x="162" y="329087"/>
                  </a:cubicBezTo>
                  <a:cubicBezTo>
                    <a:pt x="-1274" y="323354"/>
                    <a:pt x="7340" y="320488"/>
                    <a:pt x="4469" y="316189"/>
                  </a:cubicBezTo>
                  <a:cubicBezTo>
                    <a:pt x="1597" y="311890"/>
                    <a:pt x="4469" y="311890"/>
                    <a:pt x="7340" y="309024"/>
                  </a:cubicBezTo>
                  <a:cubicBezTo>
                    <a:pt x="10212" y="307591"/>
                    <a:pt x="14519" y="303292"/>
                    <a:pt x="15955" y="301859"/>
                  </a:cubicBezTo>
                  <a:close/>
                  <a:moveTo>
                    <a:pt x="186781" y="274448"/>
                  </a:moveTo>
                  <a:lnTo>
                    <a:pt x="257129" y="274448"/>
                  </a:lnTo>
                  <a:cubicBezTo>
                    <a:pt x="254258" y="278756"/>
                    <a:pt x="251387" y="284499"/>
                    <a:pt x="249951" y="287371"/>
                  </a:cubicBezTo>
                  <a:cubicBezTo>
                    <a:pt x="248515" y="290242"/>
                    <a:pt x="249951" y="295986"/>
                    <a:pt x="251387" y="301729"/>
                  </a:cubicBezTo>
                  <a:cubicBezTo>
                    <a:pt x="252822" y="307472"/>
                    <a:pt x="248515" y="308908"/>
                    <a:pt x="245644" y="311780"/>
                  </a:cubicBezTo>
                  <a:cubicBezTo>
                    <a:pt x="242773" y="316088"/>
                    <a:pt x="228416" y="326138"/>
                    <a:pt x="222673" y="329010"/>
                  </a:cubicBezTo>
                  <a:cubicBezTo>
                    <a:pt x="218366" y="331882"/>
                    <a:pt x="218366" y="336189"/>
                    <a:pt x="215495" y="341933"/>
                  </a:cubicBezTo>
                  <a:cubicBezTo>
                    <a:pt x="214059" y="347676"/>
                    <a:pt x="214059" y="351984"/>
                    <a:pt x="211188" y="353419"/>
                  </a:cubicBezTo>
                  <a:cubicBezTo>
                    <a:pt x="208316" y="356291"/>
                    <a:pt x="209752" y="350548"/>
                    <a:pt x="205445" y="350548"/>
                  </a:cubicBezTo>
                  <a:cubicBezTo>
                    <a:pt x="202574" y="350548"/>
                    <a:pt x="198267" y="340497"/>
                    <a:pt x="195395" y="331882"/>
                  </a:cubicBezTo>
                  <a:cubicBezTo>
                    <a:pt x="191088" y="324703"/>
                    <a:pt x="192524" y="317523"/>
                    <a:pt x="192524" y="314652"/>
                  </a:cubicBezTo>
                  <a:cubicBezTo>
                    <a:pt x="193960" y="311780"/>
                    <a:pt x="193960" y="307472"/>
                    <a:pt x="192524" y="304601"/>
                  </a:cubicBezTo>
                  <a:cubicBezTo>
                    <a:pt x="191088" y="301729"/>
                    <a:pt x="189653" y="304601"/>
                    <a:pt x="189653" y="297422"/>
                  </a:cubicBezTo>
                  <a:cubicBezTo>
                    <a:pt x="189653" y="293114"/>
                    <a:pt x="186781" y="278756"/>
                    <a:pt x="186781" y="274448"/>
                  </a:cubicBezTo>
                  <a:close/>
                  <a:moveTo>
                    <a:pt x="465186" y="265820"/>
                  </a:moveTo>
                  <a:cubicBezTo>
                    <a:pt x="479543" y="262953"/>
                    <a:pt x="485285" y="278721"/>
                    <a:pt x="492464" y="283021"/>
                  </a:cubicBezTo>
                  <a:cubicBezTo>
                    <a:pt x="501078" y="285888"/>
                    <a:pt x="518306" y="290188"/>
                    <a:pt x="522613" y="290188"/>
                  </a:cubicBezTo>
                  <a:cubicBezTo>
                    <a:pt x="531227" y="290188"/>
                    <a:pt x="548455" y="294488"/>
                    <a:pt x="549891" y="295921"/>
                  </a:cubicBezTo>
                  <a:cubicBezTo>
                    <a:pt x="551326" y="297355"/>
                    <a:pt x="564248" y="303088"/>
                    <a:pt x="571426" y="301655"/>
                  </a:cubicBezTo>
                  <a:cubicBezTo>
                    <a:pt x="577169" y="300222"/>
                    <a:pt x="594397" y="311689"/>
                    <a:pt x="595832" y="314556"/>
                  </a:cubicBezTo>
                  <a:cubicBezTo>
                    <a:pt x="598704" y="315989"/>
                    <a:pt x="605882" y="321723"/>
                    <a:pt x="605882" y="323156"/>
                  </a:cubicBezTo>
                  <a:cubicBezTo>
                    <a:pt x="605882" y="326023"/>
                    <a:pt x="601575" y="330323"/>
                    <a:pt x="600140" y="333190"/>
                  </a:cubicBezTo>
                  <a:cubicBezTo>
                    <a:pt x="597268" y="334623"/>
                    <a:pt x="594397" y="330323"/>
                    <a:pt x="590090" y="330323"/>
                  </a:cubicBezTo>
                  <a:cubicBezTo>
                    <a:pt x="585783" y="330323"/>
                    <a:pt x="588654" y="334623"/>
                    <a:pt x="587218" y="338923"/>
                  </a:cubicBezTo>
                  <a:cubicBezTo>
                    <a:pt x="585783" y="343224"/>
                    <a:pt x="569990" y="348957"/>
                    <a:pt x="565683" y="351824"/>
                  </a:cubicBezTo>
                  <a:cubicBezTo>
                    <a:pt x="561376" y="353257"/>
                    <a:pt x="561376" y="354691"/>
                    <a:pt x="561376" y="357558"/>
                  </a:cubicBezTo>
                  <a:cubicBezTo>
                    <a:pt x="561376" y="360424"/>
                    <a:pt x="559941" y="363291"/>
                    <a:pt x="555634" y="367591"/>
                  </a:cubicBezTo>
                  <a:cubicBezTo>
                    <a:pt x="551326" y="371892"/>
                    <a:pt x="548455" y="377625"/>
                    <a:pt x="547019" y="381925"/>
                  </a:cubicBezTo>
                  <a:cubicBezTo>
                    <a:pt x="545584" y="386226"/>
                    <a:pt x="545584" y="377625"/>
                    <a:pt x="544148" y="373325"/>
                  </a:cubicBezTo>
                  <a:cubicBezTo>
                    <a:pt x="544148" y="370458"/>
                    <a:pt x="548455" y="353257"/>
                    <a:pt x="534098" y="354691"/>
                  </a:cubicBezTo>
                  <a:cubicBezTo>
                    <a:pt x="531227" y="354691"/>
                    <a:pt x="525484" y="358991"/>
                    <a:pt x="521177" y="363291"/>
                  </a:cubicBezTo>
                  <a:cubicBezTo>
                    <a:pt x="518306" y="367591"/>
                    <a:pt x="522613" y="367591"/>
                    <a:pt x="525484" y="370458"/>
                  </a:cubicBezTo>
                  <a:cubicBezTo>
                    <a:pt x="526920" y="374758"/>
                    <a:pt x="524049" y="379059"/>
                    <a:pt x="522613" y="383359"/>
                  </a:cubicBezTo>
                  <a:cubicBezTo>
                    <a:pt x="521177" y="389092"/>
                    <a:pt x="508256" y="400560"/>
                    <a:pt x="506820" y="401993"/>
                  </a:cubicBezTo>
                  <a:cubicBezTo>
                    <a:pt x="505385" y="404860"/>
                    <a:pt x="505385" y="412027"/>
                    <a:pt x="505385" y="414894"/>
                  </a:cubicBezTo>
                  <a:cubicBezTo>
                    <a:pt x="505385" y="416327"/>
                    <a:pt x="501078" y="416327"/>
                    <a:pt x="496771" y="417760"/>
                  </a:cubicBezTo>
                  <a:cubicBezTo>
                    <a:pt x="492464" y="419194"/>
                    <a:pt x="496771" y="410593"/>
                    <a:pt x="495335" y="407727"/>
                  </a:cubicBezTo>
                  <a:cubicBezTo>
                    <a:pt x="493899" y="404860"/>
                    <a:pt x="489592" y="409160"/>
                    <a:pt x="486721" y="413460"/>
                  </a:cubicBezTo>
                  <a:cubicBezTo>
                    <a:pt x="483850" y="419194"/>
                    <a:pt x="491028" y="423494"/>
                    <a:pt x="489592" y="432094"/>
                  </a:cubicBezTo>
                  <a:cubicBezTo>
                    <a:pt x="489592" y="442128"/>
                    <a:pt x="473800" y="444995"/>
                    <a:pt x="470929" y="444995"/>
                  </a:cubicBezTo>
                  <a:cubicBezTo>
                    <a:pt x="468057" y="444995"/>
                    <a:pt x="465186" y="449295"/>
                    <a:pt x="469493" y="455029"/>
                  </a:cubicBezTo>
                  <a:cubicBezTo>
                    <a:pt x="473800" y="462196"/>
                    <a:pt x="466622" y="463629"/>
                    <a:pt x="462314" y="466496"/>
                  </a:cubicBezTo>
                  <a:cubicBezTo>
                    <a:pt x="458007" y="469363"/>
                    <a:pt x="458007" y="465063"/>
                    <a:pt x="456572" y="462196"/>
                  </a:cubicBezTo>
                  <a:cubicBezTo>
                    <a:pt x="453700" y="460762"/>
                    <a:pt x="452265" y="466496"/>
                    <a:pt x="450829" y="469363"/>
                  </a:cubicBezTo>
                  <a:cubicBezTo>
                    <a:pt x="449393" y="470796"/>
                    <a:pt x="449393" y="462196"/>
                    <a:pt x="449393" y="457896"/>
                  </a:cubicBezTo>
                  <a:cubicBezTo>
                    <a:pt x="447958" y="453595"/>
                    <a:pt x="439344" y="447862"/>
                    <a:pt x="436472" y="444995"/>
                  </a:cubicBezTo>
                  <a:cubicBezTo>
                    <a:pt x="435037" y="442128"/>
                    <a:pt x="435037" y="446428"/>
                    <a:pt x="430730" y="449295"/>
                  </a:cubicBezTo>
                  <a:cubicBezTo>
                    <a:pt x="426423" y="452162"/>
                    <a:pt x="420680" y="463629"/>
                    <a:pt x="419244" y="467929"/>
                  </a:cubicBezTo>
                  <a:cubicBezTo>
                    <a:pt x="416373" y="472230"/>
                    <a:pt x="414937" y="472230"/>
                    <a:pt x="413501" y="469363"/>
                  </a:cubicBezTo>
                  <a:cubicBezTo>
                    <a:pt x="412066" y="467929"/>
                    <a:pt x="406323" y="449295"/>
                    <a:pt x="402016" y="446428"/>
                  </a:cubicBezTo>
                  <a:cubicBezTo>
                    <a:pt x="399145" y="443562"/>
                    <a:pt x="391966" y="437828"/>
                    <a:pt x="384788" y="436395"/>
                  </a:cubicBezTo>
                  <a:cubicBezTo>
                    <a:pt x="379045" y="436395"/>
                    <a:pt x="377610" y="433528"/>
                    <a:pt x="373302" y="432094"/>
                  </a:cubicBezTo>
                  <a:cubicBezTo>
                    <a:pt x="368995" y="430661"/>
                    <a:pt x="367560" y="429228"/>
                    <a:pt x="367560" y="432094"/>
                  </a:cubicBezTo>
                  <a:cubicBezTo>
                    <a:pt x="367560" y="434961"/>
                    <a:pt x="371867" y="436395"/>
                    <a:pt x="376174" y="436395"/>
                  </a:cubicBezTo>
                  <a:cubicBezTo>
                    <a:pt x="379045" y="436395"/>
                    <a:pt x="381917" y="442128"/>
                    <a:pt x="381917" y="446428"/>
                  </a:cubicBezTo>
                  <a:cubicBezTo>
                    <a:pt x="381917" y="450729"/>
                    <a:pt x="371867" y="453595"/>
                    <a:pt x="364688" y="456462"/>
                  </a:cubicBezTo>
                  <a:cubicBezTo>
                    <a:pt x="357510" y="459329"/>
                    <a:pt x="351767" y="446428"/>
                    <a:pt x="350332" y="442128"/>
                  </a:cubicBezTo>
                  <a:cubicBezTo>
                    <a:pt x="347460" y="437828"/>
                    <a:pt x="344589" y="436395"/>
                    <a:pt x="344589" y="439261"/>
                  </a:cubicBezTo>
                  <a:cubicBezTo>
                    <a:pt x="344589" y="440695"/>
                    <a:pt x="350332" y="449295"/>
                    <a:pt x="353203" y="455029"/>
                  </a:cubicBezTo>
                  <a:cubicBezTo>
                    <a:pt x="354639" y="459329"/>
                    <a:pt x="363253" y="459329"/>
                    <a:pt x="368995" y="459329"/>
                  </a:cubicBezTo>
                  <a:cubicBezTo>
                    <a:pt x="374738" y="459329"/>
                    <a:pt x="371867" y="460762"/>
                    <a:pt x="370431" y="466496"/>
                  </a:cubicBezTo>
                  <a:cubicBezTo>
                    <a:pt x="368995" y="472230"/>
                    <a:pt x="357510" y="486564"/>
                    <a:pt x="354639" y="489430"/>
                  </a:cubicBezTo>
                  <a:cubicBezTo>
                    <a:pt x="351767" y="492297"/>
                    <a:pt x="353203" y="505198"/>
                    <a:pt x="353203" y="510931"/>
                  </a:cubicBezTo>
                  <a:cubicBezTo>
                    <a:pt x="353203" y="516665"/>
                    <a:pt x="347460" y="516665"/>
                    <a:pt x="343153" y="520965"/>
                  </a:cubicBezTo>
                  <a:cubicBezTo>
                    <a:pt x="340282" y="525265"/>
                    <a:pt x="338846" y="532432"/>
                    <a:pt x="335975" y="539599"/>
                  </a:cubicBezTo>
                  <a:cubicBezTo>
                    <a:pt x="333104" y="545333"/>
                    <a:pt x="325925" y="548200"/>
                    <a:pt x="317311" y="548200"/>
                  </a:cubicBezTo>
                  <a:cubicBezTo>
                    <a:pt x="310133" y="549633"/>
                    <a:pt x="313004" y="542466"/>
                    <a:pt x="311568" y="536733"/>
                  </a:cubicBezTo>
                  <a:cubicBezTo>
                    <a:pt x="310133" y="530999"/>
                    <a:pt x="304390" y="495164"/>
                    <a:pt x="301519" y="489430"/>
                  </a:cubicBezTo>
                  <a:cubicBezTo>
                    <a:pt x="298647" y="485130"/>
                    <a:pt x="297212" y="483697"/>
                    <a:pt x="298647" y="479397"/>
                  </a:cubicBezTo>
                  <a:cubicBezTo>
                    <a:pt x="300083" y="473663"/>
                    <a:pt x="291469" y="472230"/>
                    <a:pt x="275676" y="475096"/>
                  </a:cubicBezTo>
                  <a:cubicBezTo>
                    <a:pt x="259884" y="477963"/>
                    <a:pt x="254141" y="455029"/>
                    <a:pt x="254141" y="446428"/>
                  </a:cubicBezTo>
                  <a:cubicBezTo>
                    <a:pt x="254141" y="437828"/>
                    <a:pt x="268498" y="422061"/>
                    <a:pt x="269934" y="419194"/>
                  </a:cubicBezTo>
                  <a:cubicBezTo>
                    <a:pt x="271369" y="417760"/>
                    <a:pt x="271369" y="416327"/>
                    <a:pt x="277112" y="416327"/>
                  </a:cubicBezTo>
                  <a:cubicBezTo>
                    <a:pt x="281419" y="414894"/>
                    <a:pt x="297212" y="410593"/>
                    <a:pt x="304390" y="413460"/>
                  </a:cubicBezTo>
                  <a:cubicBezTo>
                    <a:pt x="311568" y="416327"/>
                    <a:pt x="308697" y="420627"/>
                    <a:pt x="314440" y="423494"/>
                  </a:cubicBezTo>
                  <a:cubicBezTo>
                    <a:pt x="320182" y="426361"/>
                    <a:pt x="325925" y="420627"/>
                    <a:pt x="330232" y="423494"/>
                  </a:cubicBezTo>
                  <a:cubicBezTo>
                    <a:pt x="335975" y="426361"/>
                    <a:pt x="338846" y="424927"/>
                    <a:pt x="341718" y="420627"/>
                  </a:cubicBezTo>
                  <a:cubicBezTo>
                    <a:pt x="346025" y="417760"/>
                    <a:pt x="343153" y="414894"/>
                    <a:pt x="341718" y="413460"/>
                  </a:cubicBezTo>
                  <a:cubicBezTo>
                    <a:pt x="340282" y="413460"/>
                    <a:pt x="333104" y="412027"/>
                    <a:pt x="330232" y="410593"/>
                  </a:cubicBezTo>
                  <a:cubicBezTo>
                    <a:pt x="327361" y="409160"/>
                    <a:pt x="327361" y="406293"/>
                    <a:pt x="325925" y="410593"/>
                  </a:cubicBezTo>
                  <a:cubicBezTo>
                    <a:pt x="324489" y="414894"/>
                    <a:pt x="320182" y="412027"/>
                    <a:pt x="320182" y="410593"/>
                  </a:cubicBezTo>
                  <a:cubicBezTo>
                    <a:pt x="318747" y="409160"/>
                    <a:pt x="317311" y="406293"/>
                    <a:pt x="315875" y="407727"/>
                  </a:cubicBezTo>
                  <a:cubicBezTo>
                    <a:pt x="314440" y="407727"/>
                    <a:pt x="311568" y="409160"/>
                    <a:pt x="308697" y="412027"/>
                  </a:cubicBezTo>
                  <a:cubicBezTo>
                    <a:pt x="305826" y="413460"/>
                    <a:pt x="308697" y="407727"/>
                    <a:pt x="308697" y="406293"/>
                  </a:cubicBezTo>
                  <a:cubicBezTo>
                    <a:pt x="310133" y="403426"/>
                    <a:pt x="300083" y="397693"/>
                    <a:pt x="294340" y="397693"/>
                  </a:cubicBezTo>
                  <a:cubicBezTo>
                    <a:pt x="290033" y="397693"/>
                    <a:pt x="288598" y="401993"/>
                    <a:pt x="287162" y="406293"/>
                  </a:cubicBezTo>
                  <a:cubicBezTo>
                    <a:pt x="284290" y="410593"/>
                    <a:pt x="278548" y="412027"/>
                    <a:pt x="274241" y="414894"/>
                  </a:cubicBezTo>
                  <a:cubicBezTo>
                    <a:pt x="271369" y="416327"/>
                    <a:pt x="268498" y="410593"/>
                    <a:pt x="267062" y="407727"/>
                  </a:cubicBezTo>
                  <a:cubicBezTo>
                    <a:pt x="267062" y="404860"/>
                    <a:pt x="268498" y="403426"/>
                    <a:pt x="268498" y="399126"/>
                  </a:cubicBezTo>
                  <a:cubicBezTo>
                    <a:pt x="268498" y="394826"/>
                    <a:pt x="275676" y="396259"/>
                    <a:pt x="279983" y="396259"/>
                  </a:cubicBezTo>
                  <a:cubicBezTo>
                    <a:pt x="284290" y="396259"/>
                    <a:pt x="279983" y="389092"/>
                    <a:pt x="277112" y="384792"/>
                  </a:cubicBezTo>
                  <a:cubicBezTo>
                    <a:pt x="274241" y="381925"/>
                    <a:pt x="278548" y="383359"/>
                    <a:pt x="282855" y="381925"/>
                  </a:cubicBezTo>
                  <a:cubicBezTo>
                    <a:pt x="287162" y="380492"/>
                    <a:pt x="292905" y="373325"/>
                    <a:pt x="295776" y="370458"/>
                  </a:cubicBezTo>
                  <a:cubicBezTo>
                    <a:pt x="297212" y="369025"/>
                    <a:pt x="298647" y="367591"/>
                    <a:pt x="300083" y="367591"/>
                  </a:cubicBezTo>
                  <a:cubicBezTo>
                    <a:pt x="301519" y="366158"/>
                    <a:pt x="307261" y="369025"/>
                    <a:pt x="313004" y="370458"/>
                  </a:cubicBezTo>
                  <a:cubicBezTo>
                    <a:pt x="318747" y="370458"/>
                    <a:pt x="320182" y="363291"/>
                    <a:pt x="321618" y="358991"/>
                  </a:cubicBezTo>
                  <a:cubicBezTo>
                    <a:pt x="323054" y="354691"/>
                    <a:pt x="321618" y="353257"/>
                    <a:pt x="318747" y="351824"/>
                  </a:cubicBezTo>
                  <a:cubicBezTo>
                    <a:pt x="315875" y="351824"/>
                    <a:pt x="315875" y="354691"/>
                    <a:pt x="313004" y="360424"/>
                  </a:cubicBezTo>
                  <a:cubicBezTo>
                    <a:pt x="310133" y="366158"/>
                    <a:pt x="304390" y="361858"/>
                    <a:pt x="304390" y="360424"/>
                  </a:cubicBezTo>
                  <a:cubicBezTo>
                    <a:pt x="302954" y="360424"/>
                    <a:pt x="302954" y="356124"/>
                    <a:pt x="301519" y="353257"/>
                  </a:cubicBezTo>
                  <a:cubicBezTo>
                    <a:pt x="301519" y="350391"/>
                    <a:pt x="298647" y="351824"/>
                    <a:pt x="292905" y="346090"/>
                  </a:cubicBezTo>
                  <a:cubicBezTo>
                    <a:pt x="287162" y="340357"/>
                    <a:pt x="298647" y="333190"/>
                    <a:pt x="304390" y="326023"/>
                  </a:cubicBezTo>
                  <a:cubicBezTo>
                    <a:pt x="310133" y="318856"/>
                    <a:pt x="325925" y="301655"/>
                    <a:pt x="330232" y="300222"/>
                  </a:cubicBezTo>
                  <a:cubicBezTo>
                    <a:pt x="334539" y="298788"/>
                    <a:pt x="334539" y="303088"/>
                    <a:pt x="338846" y="305955"/>
                  </a:cubicBezTo>
                  <a:cubicBezTo>
                    <a:pt x="341718" y="310255"/>
                    <a:pt x="343153" y="308822"/>
                    <a:pt x="346025" y="313122"/>
                  </a:cubicBezTo>
                  <a:cubicBezTo>
                    <a:pt x="350332" y="317422"/>
                    <a:pt x="354639" y="318856"/>
                    <a:pt x="354639" y="318856"/>
                  </a:cubicBezTo>
                  <a:cubicBezTo>
                    <a:pt x="356074" y="317422"/>
                    <a:pt x="357510" y="315989"/>
                    <a:pt x="360381" y="318856"/>
                  </a:cubicBezTo>
                  <a:cubicBezTo>
                    <a:pt x="363253" y="321723"/>
                    <a:pt x="379045" y="314556"/>
                    <a:pt x="380481" y="313122"/>
                  </a:cubicBezTo>
                  <a:cubicBezTo>
                    <a:pt x="381917" y="313122"/>
                    <a:pt x="383352" y="310255"/>
                    <a:pt x="387659" y="310255"/>
                  </a:cubicBezTo>
                  <a:cubicBezTo>
                    <a:pt x="391966" y="308822"/>
                    <a:pt x="400580" y="304522"/>
                    <a:pt x="400580" y="301655"/>
                  </a:cubicBezTo>
                  <a:cubicBezTo>
                    <a:pt x="402016" y="298788"/>
                    <a:pt x="409194" y="297355"/>
                    <a:pt x="410630" y="298788"/>
                  </a:cubicBezTo>
                  <a:cubicBezTo>
                    <a:pt x="410630" y="300222"/>
                    <a:pt x="413501" y="298788"/>
                    <a:pt x="414937" y="294488"/>
                  </a:cubicBezTo>
                  <a:cubicBezTo>
                    <a:pt x="416373" y="291621"/>
                    <a:pt x="419244" y="295921"/>
                    <a:pt x="422116" y="297355"/>
                  </a:cubicBezTo>
                  <a:cubicBezTo>
                    <a:pt x="424987" y="300222"/>
                    <a:pt x="422116" y="288754"/>
                    <a:pt x="422116" y="285888"/>
                  </a:cubicBezTo>
                  <a:cubicBezTo>
                    <a:pt x="422116" y="283021"/>
                    <a:pt x="429294" y="283021"/>
                    <a:pt x="432165" y="281587"/>
                  </a:cubicBezTo>
                  <a:cubicBezTo>
                    <a:pt x="435037" y="281587"/>
                    <a:pt x="436472" y="275854"/>
                    <a:pt x="440779" y="272987"/>
                  </a:cubicBezTo>
                  <a:cubicBezTo>
                    <a:pt x="445086" y="268687"/>
                    <a:pt x="462314" y="265820"/>
                    <a:pt x="465186" y="265820"/>
                  </a:cubicBezTo>
                  <a:close/>
                  <a:moveTo>
                    <a:pt x="303047" y="50867"/>
                  </a:moveTo>
                  <a:cubicBezTo>
                    <a:pt x="271469" y="50867"/>
                    <a:pt x="245632" y="75242"/>
                    <a:pt x="245632" y="106785"/>
                  </a:cubicBezTo>
                  <a:cubicBezTo>
                    <a:pt x="245632" y="138329"/>
                    <a:pt x="271469" y="164137"/>
                    <a:pt x="303047" y="164137"/>
                  </a:cubicBezTo>
                  <a:cubicBezTo>
                    <a:pt x="334625" y="164137"/>
                    <a:pt x="359027" y="138329"/>
                    <a:pt x="359027" y="106785"/>
                  </a:cubicBezTo>
                  <a:cubicBezTo>
                    <a:pt x="359027" y="75242"/>
                    <a:pt x="334625" y="50867"/>
                    <a:pt x="303047" y="50867"/>
                  </a:cubicBezTo>
                  <a:close/>
                  <a:moveTo>
                    <a:pt x="292999" y="684"/>
                  </a:moveTo>
                  <a:cubicBezTo>
                    <a:pt x="356156" y="-6485"/>
                    <a:pt x="410700" y="43698"/>
                    <a:pt x="410700" y="106785"/>
                  </a:cubicBezTo>
                  <a:cubicBezTo>
                    <a:pt x="410700" y="189945"/>
                    <a:pt x="341802" y="204283"/>
                    <a:pt x="310224" y="283142"/>
                  </a:cubicBezTo>
                  <a:cubicBezTo>
                    <a:pt x="307353" y="290311"/>
                    <a:pt x="298741" y="290311"/>
                    <a:pt x="295870" y="283142"/>
                  </a:cubicBezTo>
                  <a:cubicBezTo>
                    <a:pt x="267162" y="212886"/>
                    <a:pt x="208312" y="192813"/>
                    <a:pt x="196829" y="129726"/>
                  </a:cubicBezTo>
                  <a:cubicBezTo>
                    <a:pt x="186781" y="66639"/>
                    <a:pt x="229843" y="6419"/>
                    <a:pt x="292999" y="684"/>
                  </a:cubicBezTo>
                  <a:close/>
                </a:path>
              </a:pathLst>
            </a:custGeom>
            <a:solidFill>
              <a:srgbClr val="DDA509"/>
            </a:solidFill>
            <a:ln>
              <a:noFill/>
            </a:ln>
          </p:spPr>
          <p:txBody>
            <a:bodyPr/>
            <a:lstStyle/>
            <a:p/>
          </p:txBody>
        </p:sp>
      </p:grpSp>
      <p:grpSp>
        <p:nvGrpSpPr>
          <p:cNvPr id="30" name="组合 29"/>
          <p:cNvGrpSpPr/>
          <p:nvPr>
            <p:custDataLst>
              <p:tags r:id="rId16"/>
            </p:custDataLst>
          </p:nvPr>
        </p:nvGrpSpPr>
        <p:grpSpPr>
          <a:xfrm>
            <a:off x="5764440" y="4562475"/>
            <a:ext cx="776514" cy="776514"/>
            <a:chOff x="5764440" y="4562475"/>
            <a:chExt cx="776514" cy="776514"/>
          </a:xfrm>
        </p:grpSpPr>
        <p:sp>
          <p:nvSpPr>
            <p:cNvPr id="31" name="椭圆 30"/>
            <p:cNvSpPr/>
            <p:nvPr>
              <p:custDataLst>
                <p:tags r:id="rId17"/>
              </p:custDataLst>
            </p:nvPr>
          </p:nvSpPr>
          <p:spPr>
            <a:xfrm>
              <a:off x="5764440" y="4562475"/>
              <a:ext cx="776514" cy="776514"/>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2" name="tryptic-brochure_17749"/>
            <p:cNvSpPr>
              <a:spLocks noChangeAspect="1"/>
            </p:cNvSpPr>
            <p:nvPr>
              <p:custDataLst>
                <p:tags r:id="rId18"/>
              </p:custDataLst>
            </p:nvPr>
          </p:nvSpPr>
          <p:spPr bwMode="auto">
            <a:xfrm>
              <a:off x="6006983" y="4807929"/>
              <a:ext cx="309454" cy="300462"/>
            </a:xfrm>
            <a:custGeom>
              <a:avLst/>
              <a:gdLst>
                <a:gd name="connsiteX0" fmla="*/ 602346 w 602346"/>
                <a:gd name="connsiteY0" fmla="*/ 7198 h 584846"/>
                <a:gd name="connsiteX1" fmla="*/ 602346 w 602346"/>
                <a:gd name="connsiteY1" fmla="*/ 517298 h 584846"/>
                <a:gd name="connsiteX2" fmla="*/ 439975 w 602346"/>
                <a:gd name="connsiteY2" fmla="*/ 583364 h 584846"/>
                <a:gd name="connsiteX3" fmla="*/ 439975 w 602346"/>
                <a:gd name="connsiteY3" fmla="*/ 71144 h 584846"/>
                <a:gd name="connsiteX4" fmla="*/ 184952 w 602346"/>
                <a:gd name="connsiteY4" fmla="*/ 776 h 584846"/>
                <a:gd name="connsiteX5" fmla="*/ 184952 w 602346"/>
                <a:gd name="connsiteY5" fmla="*/ 514649 h 584846"/>
                <a:gd name="connsiteX6" fmla="*/ 0 w 602346"/>
                <a:gd name="connsiteY6" fmla="*/ 584634 h 584846"/>
                <a:gd name="connsiteX7" fmla="*/ 0 w 602346"/>
                <a:gd name="connsiteY7" fmla="*/ 79244 h 584846"/>
                <a:gd name="connsiteX8" fmla="*/ 221011 w 602346"/>
                <a:gd name="connsiteY8" fmla="*/ 0 h 584846"/>
                <a:gd name="connsiteX9" fmla="*/ 403846 w 602346"/>
                <a:gd name="connsiteY9" fmla="*/ 71128 h 584846"/>
                <a:gd name="connsiteX10" fmla="*/ 403846 w 602346"/>
                <a:gd name="connsiteY10" fmla="*/ 584846 h 584846"/>
                <a:gd name="connsiteX11" fmla="*/ 221011 w 602346"/>
                <a:gd name="connsiteY11" fmla="*/ 514697 h 584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2346" h="584846">
                  <a:moveTo>
                    <a:pt x="602346" y="7198"/>
                  </a:moveTo>
                  <a:lnTo>
                    <a:pt x="602346" y="517298"/>
                  </a:lnTo>
                  <a:lnTo>
                    <a:pt x="439975" y="583364"/>
                  </a:lnTo>
                  <a:lnTo>
                    <a:pt x="439975" y="71144"/>
                  </a:lnTo>
                  <a:close/>
                  <a:moveTo>
                    <a:pt x="184952" y="776"/>
                  </a:moveTo>
                  <a:lnTo>
                    <a:pt x="184952" y="514649"/>
                  </a:lnTo>
                  <a:lnTo>
                    <a:pt x="0" y="584634"/>
                  </a:lnTo>
                  <a:lnTo>
                    <a:pt x="0" y="79244"/>
                  </a:lnTo>
                  <a:close/>
                  <a:moveTo>
                    <a:pt x="221011" y="0"/>
                  </a:moveTo>
                  <a:lnTo>
                    <a:pt x="403846" y="71128"/>
                  </a:lnTo>
                  <a:lnTo>
                    <a:pt x="403846" y="584846"/>
                  </a:lnTo>
                  <a:lnTo>
                    <a:pt x="221011" y="514697"/>
                  </a:lnTo>
                  <a:close/>
                </a:path>
              </a:pathLst>
            </a:custGeom>
            <a:solidFill>
              <a:srgbClr val="DDA509"/>
            </a:solidFill>
            <a:ln>
              <a:noFill/>
            </a:ln>
          </p:spPr>
          <p:txBody>
            <a:bodyPr/>
            <a:lstStyle/>
            <a:p/>
          </p:txBody>
        </p:sp>
      </p:grpSp>
      <p:grpSp>
        <p:nvGrpSpPr>
          <p:cNvPr id="42" name="组合 41"/>
          <p:cNvGrpSpPr/>
          <p:nvPr>
            <p:custDataLst>
              <p:tags r:id="rId19"/>
            </p:custDataLst>
          </p:nvPr>
        </p:nvGrpSpPr>
        <p:grpSpPr>
          <a:xfrm>
            <a:off x="5764440" y="5715000"/>
            <a:ext cx="776514" cy="776514"/>
            <a:chOff x="5764440" y="5715000"/>
            <a:chExt cx="776514" cy="776514"/>
          </a:xfrm>
        </p:grpSpPr>
        <p:sp>
          <p:nvSpPr>
            <p:cNvPr id="33" name="椭圆 32"/>
            <p:cNvSpPr/>
            <p:nvPr>
              <p:custDataLst>
                <p:tags r:id="rId20"/>
              </p:custDataLst>
            </p:nvPr>
          </p:nvSpPr>
          <p:spPr>
            <a:xfrm>
              <a:off x="5764440" y="5715000"/>
              <a:ext cx="776514" cy="776514"/>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4" name="pyramid-chart_64746"/>
            <p:cNvSpPr>
              <a:spLocks noChangeAspect="1"/>
            </p:cNvSpPr>
            <p:nvPr>
              <p:custDataLst>
                <p:tags r:id="rId21"/>
              </p:custDataLst>
            </p:nvPr>
          </p:nvSpPr>
          <p:spPr bwMode="auto">
            <a:xfrm>
              <a:off x="5960040" y="5921402"/>
              <a:ext cx="377260" cy="379612"/>
            </a:xfrm>
            <a:custGeom>
              <a:avLst/>
              <a:gdLst>
                <a:gd name="connsiteX0" fmla="*/ 71397 w 599947"/>
                <a:gd name="connsiteY0" fmla="*/ 336103 h 603687"/>
                <a:gd name="connsiteX1" fmla="*/ 299914 w 599947"/>
                <a:gd name="connsiteY1" fmla="*/ 451272 h 603687"/>
                <a:gd name="connsiteX2" fmla="*/ 528432 w 599947"/>
                <a:gd name="connsiteY2" fmla="*/ 336103 h 603687"/>
                <a:gd name="connsiteX3" fmla="*/ 599947 w 599947"/>
                <a:gd name="connsiteY3" fmla="*/ 431289 h 603687"/>
                <a:gd name="connsiteX4" fmla="*/ 299914 w 599947"/>
                <a:gd name="connsiteY4" fmla="*/ 603687 h 603687"/>
                <a:gd name="connsiteX5" fmla="*/ 0 w 599947"/>
                <a:gd name="connsiteY5" fmla="*/ 431289 h 603687"/>
                <a:gd name="connsiteX6" fmla="*/ 175572 w 599947"/>
                <a:gd name="connsiteY6" fmla="*/ 181494 h 603687"/>
                <a:gd name="connsiteX7" fmla="*/ 299879 w 599947"/>
                <a:gd name="connsiteY7" fmla="*/ 238829 h 603687"/>
                <a:gd name="connsiteX8" fmla="*/ 424187 w 599947"/>
                <a:gd name="connsiteY8" fmla="*/ 181494 h 603687"/>
                <a:gd name="connsiteX9" fmla="*/ 507295 w 599947"/>
                <a:gd name="connsiteY9" fmla="*/ 292263 h 603687"/>
                <a:gd name="connsiteX10" fmla="*/ 299879 w 599947"/>
                <a:gd name="connsiteY10" fmla="*/ 396648 h 603687"/>
                <a:gd name="connsiteX11" fmla="*/ 92582 w 599947"/>
                <a:gd name="connsiteY11" fmla="*/ 292263 h 603687"/>
                <a:gd name="connsiteX12" fmla="*/ 299903 w 599947"/>
                <a:gd name="connsiteY12" fmla="*/ 0 h 603687"/>
                <a:gd name="connsiteX13" fmla="*/ 403846 w 599947"/>
                <a:gd name="connsiteY13" fmla="*/ 138571 h 603687"/>
                <a:gd name="connsiteX14" fmla="*/ 299903 w 599947"/>
                <a:gd name="connsiteY14" fmla="*/ 186575 h 603687"/>
                <a:gd name="connsiteX15" fmla="*/ 195960 w 599947"/>
                <a:gd name="connsiteY15" fmla="*/ 138571 h 60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9947" h="603687">
                  <a:moveTo>
                    <a:pt x="71397" y="336103"/>
                  </a:moveTo>
                  <a:lnTo>
                    <a:pt x="299914" y="451272"/>
                  </a:lnTo>
                  <a:lnTo>
                    <a:pt x="528432" y="336103"/>
                  </a:lnTo>
                  <a:lnTo>
                    <a:pt x="599947" y="431289"/>
                  </a:lnTo>
                  <a:lnTo>
                    <a:pt x="299914" y="603687"/>
                  </a:lnTo>
                  <a:lnTo>
                    <a:pt x="0" y="431289"/>
                  </a:lnTo>
                  <a:close/>
                  <a:moveTo>
                    <a:pt x="175572" y="181494"/>
                  </a:moveTo>
                  <a:lnTo>
                    <a:pt x="299879" y="238829"/>
                  </a:lnTo>
                  <a:lnTo>
                    <a:pt x="424187" y="181494"/>
                  </a:lnTo>
                  <a:lnTo>
                    <a:pt x="507295" y="292263"/>
                  </a:lnTo>
                  <a:lnTo>
                    <a:pt x="299879" y="396648"/>
                  </a:lnTo>
                  <a:lnTo>
                    <a:pt x="92582" y="292263"/>
                  </a:lnTo>
                  <a:close/>
                  <a:moveTo>
                    <a:pt x="299903" y="0"/>
                  </a:moveTo>
                  <a:lnTo>
                    <a:pt x="403846" y="138571"/>
                  </a:lnTo>
                  <a:lnTo>
                    <a:pt x="299903" y="186575"/>
                  </a:lnTo>
                  <a:lnTo>
                    <a:pt x="195960" y="138571"/>
                  </a:lnTo>
                  <a:close/>
                </a:path>
              </a:pathLst>
            </a:custGeom>
            <a:solidFill>
              <a:srgbClr val="134D92"/>
            </a:solidFill>
            <a:ln>
              <a:noFill/>
            </a:ln>
          </p:spPr>
          <p:txBody>
            <a:bodyPr/>
            <a:lstStyle/>
            <a:p/>
          </p:txBody>
        </p:sp>
      </p:grpSp>
      <p:sp>
        <p:nvSpPr>
          <p:cNvPr id="37" name="文本框 36"/>
          <p:cNvSpPr txBox="1"/>
          <p:nvPr>
            <p:custDataLst>
              <p:tags r:id="rId22"/>
            </p:custDataLst>
          </p:nvPr>
        </p:nvSpPr>
        <p:spPr>
          <a:xfrm>
            <a:off x="6735445" y="1049655"/>
            <a:ext cx="5456555" cy="706755"/>
          </a:xfrm>
          <a:prstGeom prst="rect">
            <a:avLst/>
          </a:prstGeom>
          <a:noFill/>
        </p:spPr>
        <p:txBody>
          <a:bodyPr wrap="square" rtlCol="0">
            <a:spAutoFit/>
          </a:bodyPr>
          <a:lstStyle/>
          <a:p>
            <a:pPr lvl="0" algn="l">
              <a:buClrTx/>
              <a:buSzTx/>
              <a:buFontTx/>
            </a:pPr>
            <a:r>
              <a:rPr lang="en-US" altLang="zh-CN" sz="2000" b="1">
                <a:solidFill>
                  <a:schemeClr val="tx1">
                    <a:lumMod val="85000"/>
                    <a:lumOff val="15000"/>
                  </a:schemeClr>
                </a:solidFill>
                <a:latin typeface="+mn-ea"/>
                <a:sym typeface="+mn-ea"/>
              </a:rPr>
              <a:t>01 认真研究近3年成都市初中历史中考试题，了解试题难度、命题风格，把握命题方向。</a:t>
            </a:r>
            <a:endParaRPr lang="en-US" altLang="zh-CN" sz="2000" b="1">
              <a:solidFill>
                <a:schemeClr val="tx1">
                  <a:lumMod val="85000"/>
                  <a:lumOff val="15000"/>
                </a:schemeClr>
              </a:solidFill>
              <a:latin typeface="+mn-ea"/>
              <a:sym typeface="+mn-ea"/>
            </a:endParaRPr>
          </a:p>
        </p:txBody>
      </p:sp>
      <p:sp>
        <p:nvSpPr>
          <p:cNvPr id="50" name="文本框 49"/>
          <p:cNvSpPr txBox="1"/>
          <p:nvPr>
            <p:custDataLst>
              <p:tags r:id="rId23"/>
            </p:custDataLst>
          </p:nvPr>
        </p:nvSpPr>
        <p:spPr>
          <a:xfrm>
            <a:off x="6735445" y="3388995"/>
            <a:ext cx="5456555" cy="706755"/>
          </a:xfrm>
          <a:prstGeom prst="rect">
            <a:avLst/>
          </a:prstGeom>
          <a:noFill/>
        </p:spPr>
        <p:txBody>
          <a:bodyPr wrap="square" rtlCol="0">
            <a:spAutoFit/>
          </a:bodyPr>
          <a:lstStyle/>
          <a:p>
            <a:pPr algn="l"/>
            <a:r>
              <a:rPr lang="en-US" altLang="zh-CN" sz="2000" b="1">
                <a:solidFill>
                  <a:schemeClr val="tx1">
                    <a:lumMod val="85000"/>
                    <a:lumOff val="15000"/>
                  </a:schemeClr>
                </a:solidFill>
                <a:latin typeface="+mn-ea"/>
              </a:rPr>
              <a:t>03 </a:t>
            </a:r>
            <a:r>
              <a:rPr lang="zh-CN" altLang="en-US" sz="2000" b="1">
                <a:solidFill>
                  <a:schemeClr val="tx1">
                    <a:lumMod val="85000"/>
                    <a:lumOff val="15000"/>
                  </a:schemeClr>
                </a:solidFill>
                <a:latin typeface="+mn-ea"/>
              </a:rPr>
              <a:t>合理安排新课教学和复习教学的时间，提高课堂教学效率，教师应力求做到讲练结合。</a:t>
            </a:r>
            <a:endParaRPr lang="zh-CN" altLang="en-US" sz="2000" b="1">
              <a:solidFill>
                <a:schemeClr val="tx1">
                  <a:lumMod val="85000"/>
                  <a:lumOff val="15000"/>
                </a:schemeClr>
              </a:solidFill>
              <a:latin typeface="+mn-ea"/>
            </a:endParaRPr>
          </a:p>
        </p:txBody>
      </p:sp>
      <p:sp>
        <p:nvSpPr>
          <p:cNvPr id="53" name="文本框 52"/>
          <p:cNvSpPr txBox="1"/>
          <p:nvPr>
            <p:custDataLst>
              <p:tags r:id="rId24"/>
            </p:custDataLst>
          </p:nvPr>
        </p:nvSpPr>
        <p:spPr>
          <a:xfrm>
            <a:off x="6735445" y="5728335"/>
            <a:ext cx="5457190" cy="1014730"/>
          </a:xfrm>
          <a:prstGeom prst="rect">
            <a:avLst/>
          </a:prstGeom>
          <a:noFill/>
        </p:spPr>
        <p:txBody>
          <a:bodyPr wrap="square" rtlCol="0">
            <a:spAutoFit/>
          </a:bodyPr>
          <a:lstStyle/>
          <a:p>
            <a:pPr algn="l"/>
            <a:r>
              <a:rPr lang="en-US" altLang="zh-CN" sz="2000" b="1">
                <a:solidFill>
                  <a:schemeClr val="tx1">
                    <a:lumMod val="85000"/>
                    <a:lumOff val="15000"/>
                  </a:schemeClr>
                </a:solidFill>
                <a:latin typeface="+mn-ea"/>
              </a:rPr>
              <a:t>05 </a:t>
            </a:r>
            <a:r>
              <a:rPr lang="zh-CN" altLang="en-US" sz="2000" b="1">
                <a:solidFill>
                  <a:schemeClr val="tx1">
                    <a:lumMod val="85000"/>
                    <a:lumOff val="15000"/>
                  </a:schemeClr>
                </a:solidFill>
                <a:latin typeface="+mn-ea"/>
              </a:rPr>
              <a:t>整理错题集，分析失分原因，寻找知识漏洞，及时查漏补缺，学会举一反三，及时调整复习策略，实现从“感性做题”到“理性运用”。</a:t>
            </a:r>
            <a:endParaRPr lang="zh-CN" altLang="en-US" sz="2000" b="1">
              <a:solidFill>
                <a:schemeClr val="tx1">
                  <a:lumMod val="85000"/>
                  <a:lumOff val="15000"/>
                </a:schemeClr>
              </a:solidFill>
              <a:latin typeface="+mn-ea"/>
            </a:endParaRPr>
          </a:p>
        </p:txBody>
      </p:sp>
      <p:sp>
        <p:nvSpPr>
          <p:cNvPr id="56" name="文本框 55"/>
          <p:cNvSpPr txBox="1"/>
          <p:nvPr>
            <p:custDataLst>
              <p:tags r:id="rId25"/>
            </p:custDataLst>
          </p:nvPr>
        </p:nvSpPr>
        <p:spPr>
          <a:xfrm>
            <a:off x="69215" y="4558665"/>
            <a:ext cx="5403215" cy="706755"/>
          </a:xfrm>
          <a:prstGeom prst="rect">
            <a:avLst/>
          </a:prstGeom>
          <a:noFill/>
        </p:spPr>
        <p:txBody>
          <a:bodyPr wrap="square" rtlCol="0">
            <a:spAutoFit/>
          </a:bodyPr>
          <a:lstStyle/>
          <a:p>
            <a:pPr algn="l"/>
            <a:r>
              <a:rPr lang="en-US" altLang="zh-CN" sz="2000" b="1">
                <a:solidFill>
                  <a:schemeClr val="tx1">
                    <a:lumMod val="85000"/>
                    <a:lumOff val="15000"/>
                  </a:schemeClr>
                </a:solidFill>
                <a:latin typeface="+mn-ea"/>
              </a:rPr>
              <a:t>04 </a:t>
            </a:r>
            <a:r>
              <a:rPr lang="zh-CN" altLang="en-US" sz="2000" b="1">
                <a:solidFill>
                  <a:schemeClr val="tx1">
                    <a:lumMod val="85000"/>
                    <a:lumOff val="15000"/>
                  </a:schemeClr>
                </a:solidFill>
                <a:latin typeface="+mn-ea"/>
              </a:rPr>
              <a:t>精选习题，强化规范意识，重视应试技巧的训练，应注重训练后的反思。</a:t>
            </a:r>
            <a:endParaRPr lang="zh-CN" altLang="en-US" sz="2000" b="1">
              <a:solidFill>
                <a:schemeClr val="tx1">
                  <a:lumMod val="85000"/>
                  <a:lumOff val="15000"/>
                </a:schemeClr>
              </a:solidFill>
              <a:latin typeface="+mn-ea"/>
            </a:endParaRPr>
          </a:p>
        </p:txBody>
      </p:sp>
      <p:sp>
        <p:nvSpPr>
          <p:cNvPr id="59" name="文本框 58"/>
          <p:cNvSpPr txBox="1"/>
          <p:nvPr>
            <p:custDataLst>
              <p:tags r:id="rId26"/>
            </p:custDataLst>
          </p:nvPr>
        </p:nvSpPr>
        <p:spPr>
          <a:xfrm>
            <a:off x="69215" y="2219325"/>
            <a:ext cx="5403215" cy="1014730"/>
          </a:xfrm>
          <a:prstGeom prst="rect">
            <a:avLst/>
          </a:prstGeom>
          <a:noFill/>
        </p:spPr>
        <p:txBody>
          <a:bodyPr wrap="square" rtlCol="0">
            <a:spAutoFit/>
          </a:bodyPr>
          <a:lstStyle/>
          <a:p>
            <a:pPr algn="l"/>
            <a:r>
              <a:rPr lang="en-US" altLang="zh-CN" sz="2000" b="1">
                <a:solidFill>
                  <a:schemeClr val="tx1">
                    <a:lumMod val="85000"/>
                    <a:lumOff val="15000"/>
                  </a:schemeClr>
                </a:solidFill>
                <a:latin typeface="+mn-ea"/>
              </a:rPr>
              <a:t>02 </a:t>
            </a:r>
            <a:r>
              <a:rPr lang="zh-CN" altLang="en-US" sz="2000" b="1">
                <a:solidFill>
                  <a:schemeClr val="tx1">
                    <a:lumMod val="85000"/>
                    <a:lumOff val="15000"/>
                  </a:schemeClr>
                </a:solidFill>
                <a:latin typeface="+mn-ea"/>
              </a:rPr>
              <a:t>立足教材，抓住重要的历史事件、历史人物、历史概念、历史阶段特征等主干知识，梳理历史发展线索，构建知识网络体系。</a:t>
            </a:r>
            <a:endParaRPr lang="zh-CN" altLang="en-US" sz="2000" b="1">
              <a:solidFill>
                <a:schemeClr val="tx1">
                  <a:lumMod val="85000"/>
                  <a:lumOff val="15000"/>
                </a:schemeClr>
              </a:solidFill>
              <a:latin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par>
                          <p:cTn id="8" fill="hold">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p:cTn id="11" dur="500" fill="hold"/>
                                        <p:tgtEl>
                                          <p:spTgt spid="42"/>
                                        </p:tgtEl>
                                        <p:attrNameLst>
                                          <p:attrName>ppt_w</p:attrName>
                                        </p:attrNameLst>
                                      </p:cBhvr>
                                      <p:tavLst>
                                        <p:tav tm="0">
                                          <p:val>
                                            <p:fltVal val="0"/>
                                          </p:val>
                                        </p:tav>
                                        <p:tav tm="100000">
                                          <p:val>
                                            <p:strVal val="#ppt_w"/>
                                          </p:val>
                                        </p:tav>
                                      </p:tavLst>
                                    </p:anim>
                                    <p:anim calcmode="lin" valueType="num">
                                      <p:cBhvr>
                                        <p:cTn id="12" dur="500" fill="hold"/>
                                        <p:tgtEl>
                                          <p:spTgt spid="42"/>
                                        </p:tgtEl>
                                        <p:attrNameLst>
                                          <p:attrName>ppt_h</p:attrName>
                                        </p:attrNameLst>
                                      </p:cBhvr>
                                      <p:tavLst>
                                        <p:tav tm="0">
                                          <p:val>
                                            <p:fltVal val="0"/>
                                          </p:val>
                                        </p:tav>
                                        <p:tav tm="100000">
                                          <p:val>
                                            <p:strVal val="#ppt_h"/>
                                          </p:val>
                                        </p:tav>
                                      </p:tavLst>
                                    </p:anim>
                                    <p:anim calcmode="lin" valueType="num">
                                      <p:cBhvr>
                                        <p:cTn id="13" dur="500" fill="hold"/>
                                        <p:tgtEl>
                                          <p:spTgt spid="42"/>
                                        </p:tgtEl>
                                        <p:attrNameLst>
                                          <p:attrName>style.rotation</p:attrName>
                                        </p:attrNameLst>
                                      </p:cBhvr>
                                      <p:tavLst>
                                        <p:tav tm="0">
                                          <p:val>
                                            <p:fltVal val="360"/>
                                          </p:val>
                                        </p:tav>
                                        <p:tav tm="100000">
                                          <p:val>
                                            <p:fltVal val="0"/>
                                          </p:val>
                                        </p:tav>
                                      </p:tavLst>
                                    </p:anim>
                                    <p:animEffect transition="in" filter="fade">
                                      <p:cBhvr>
                                        <p:cTn id="14" dur="500"/>
                                        <p:tgtEl>
                                          <p:spTgt spid="42"/>
                                        </p:tgtEl>
                                      </p:cBhvr>
                                    </p:animEffect>
                                  </p:childTnLst>
                                </p:cTn>
                              </p:par>
                              <p:par>
                                <p:cTn id="15" presetID="49" presetClass="entr" presetSubtype="0" decel="10000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p:cTn id="17" dur="500" fill="hold"/>
                                        <p:tgtEl>
                                          <p:spTgt spid="30"/>
                                        </p:tgtEl>
                                        <p:attrNameLst>
                                          <p:attrName>ppt_w</p:attrName>
                                        </p:attrNameLst>
                                      </p:cBhvr>
                                      <p:tavLst>
                                        <p:tav tm="0">
                                          <p:val>
                                            <p:fltVal val="0"/>
                                          </p:val>
                                        </p:tav>
                                        <p:tav tm="100000">
                                          <p:val>
                                            <p:strVal val="#ppt_w"/>
                                          </p:val>
                                        </p:tav>
                                      </p:tavLst>
                                    </p:anim>
                                    <p:anim calcmode="lin" valueType="num">
                                      <p:cBhvr>
                                        <p:cTn id="18" dur="500" fill="hold"/>
                                        <p:tgtEl>
                                          <p:spTgt spid="30"/>
                                        </p:tgtEl>
                                        <p:attrNameLst>
                                          <p:attrName>ppt_h</p:attrName>
                                        </p:attrNameLst>
                                      </p:cBhvr>
                                      <p:tavLst>
                                        <p:tav tm="0">
                                          <p:val>
                                            <p:fltVal val="0"/>
                                          </p:val>
                                        </p:tav>
                                        <p:tav tm="100000">
                                          <p:val>
                                            <p:strVal val="#ppt_h"/>
                                          </p:val>
                                        </p:tav>
                                      </p:tavLst>
                                    </p:anim>
                                    <p:anim calcmode="lin" valueType="num">
                                      <p:cBhvr>
                                        <p:cTn id="19" dur="500" fill="hold"/>
                                        <p:tgtEl>
                                          <p:spTgt spid="30"/>
                                        </p:tgtEl>
                                        <p:attrNameLst>
                                          <p:attrName>style.rotation</p:attrName>
                                        </p:attrNameLst>
                                      </p:cBhvr>
                                      <p:tavLst>
                                        <p:tav tm="0">
                                          <p:val>
                                            <p:fltVal val="360"/>
                                          </p:val>
                                        </p:tav>
                                        <p:tav tm="100000">
                                          <p:val>
                                            <p:fltVal val="0"/>
                                          </p:val>
                                        </p:tav>
                                      </p:tavLst>
                                    </p:anim>
                                    <p:animEffect transition="in" filter="fade">
                                      <p:cBhvr>
                                        <p:cTn id="20" dur="500"/>
                                        <p:tgtEl>
                                          <p:spTgt spid="30"/>
                                        </p:tgtEl>
                                      </p:cBhvr>
                                    </p:animEffect>
                                  </p:childTnLst>
                                </p:cTn>
                              </p:par>
                              <p:par>
                                <p:cTn id="21" presetID="49" presetClass="entr" presetSubtype="0" decel="10000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p:cTn id="23" dur="500" fill="hold"/>
                                        <p:tgtEl>
                                          <p:spTgt spid="27"/>
                                        </p:tgtEl>
                                        <p:attrNameLst>
                                          <p:attrName>ppt_w</p:attrName>
                                        </p:attrNameLst>
                                      </p:cBhvr>
                                      <p:tavLst>
                                        <p:tav tm="0">
                                          <p:val>
                                            <p:fltVal val="0"/>
                                          </p:val>
                                        </p:tav>
                                        <p:tav tm="100000">
                                          <p:val>
                                            <p:strVal val="#ppt_w"/>
                                          </p:val>
                                        </p:tav>
                                      </p:tavLst>
                                    </p:anim>
                                    <p:anim calcmode="lin" valueType="num">
                                      <p:cBhvr>
                                        <p:cTn id="24" dur="500" fill="hold"/>
                                        <p:tgtEl>
                                          <p:spTgt spid="27"/>
                                        </p:tgtEl>
                                        <p:attrNameLst>
                                          <p:attrName>ppt_h</p:attrName>
                                        </p:attrNameLst>
                                      </p:cBhvr>
                                      <p:tavLst>
                                        <p:tav tm="0">
                                          <p:val>
                                            <p:fltVal val="0"/>
                                          </p:val>
                                        </p:tav>
                                        <p:tav tm="100000">
                                          <p:val>
                                            <p:strVal val="#ppt_h"/>
                                          </p:val>
                                        </p:tav>
                                      </p:tavLst>
                                    </p:anim>
                                    <p:anim calcmode="lin" valueType="num">
                                      <p:cBhvr>
                                        <p:cTn id="25" dur="500" fill="hold"/>
                                        <p:tgtEl>
                                          <p:spTgt spid="27"/>
                                        </p:tgtEl>
                                        <p:attrNameLst>
                                          <p:attrName>style.rotation</p:attrName>
                                        </p:attrNameLst>
                                      </p:cBhvr>
                                      <p:tavLst>
                                        <p:tav tm="0">
                                          <p:val>
                                            <p:fltVal val="360"/>
                                          </p:val>
                                        </p:tav>
                                        <p:tav tm="100000">
                                          <p:val>
                                            <p:fltVal val="0"/>
                                          </p:val>
                                        </p:tav>
                                      </p:tavLst>
                                    </p:anim>
                                    <p:animEffect transition="in" filter="fade">
                                      <p:cBhvr>
                                        <p:cTn id="26" dur="500"/>
                                        <p:tgtEl>
                                          <p:spTgt spid="27"/>
                                        </p:tgtEl>
                                      </p:cBhvr>
                                    </p:animEffect>
                                  </p:childTnLst>
                                </p:cTn>
                              </p:par>
                              <p:par>
                                <p:cTn id="27" presetID="49" presetClass="entr" presetSubtype="0" decel="10000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500" fill="hold"/>
                                        <p:tgtEl>
                                          <p:spTgt spid="24"/>
                                        </p:tgtEl>
                                        <p:attrNameLst>
                                          <p:attrName>ppt_w</p:attrName>
                                        </p:attrNameLst>
                                      </p:cBhvr>
                                      <p:tavLst>
                                        <p:tav tm="0">
                                          <p:val>
                                            <p:fltVal val="0"/>
                                          </p:val>
                                        </p:tav>
                                        <p:tav tm="100000">
                                          <p:val>
                                            <p:strVal val="#ppt_w"/>
                                          </p:val>
                                        </p:tav>
                                      </p:tavLst>
                                    </p:anim>
                                    <p:anim calcmode="lin" valueType="num">
                                      <p:cBhvr>
                                        <p:cTn id="30" dur="500" fill="hold"/>
                                        <p:tgtEl>
                                          <p:spTgt spid="24"/>
                                        </p:tgtEl>
                                        <p:attrNameLst>
                                          <p:attrName>ppt_h</p:attrName>
                                        </p:attrNameLst>
                                      </p:cBhvr>
                                      <p:tavLst>
                                        <p:tav tm="0">
                                          <p:val>
                                            <p:fltVal val="0"/>
                                          </p:val>
                                        </p:tav>
                                        <p:tav tm="100000">
                                          <p:val>
                                            <p:strVal val="#ppt_h"/>
                                          </p:val>
                                        </p:tav>
                                      </p:tavLst>
                                    </p:anim>
                                    <p:anim calcmode="lin" valueType="num">
                                      <p:cBhvr>
                                        <p:cTn id="31" dur="500" fill="hold"/>
                                        <p:tgtEl>
                                          <p:spTgt spid="24"/>
                                        </p:tgtEl>
                                        <p:attrNameLst>
                                          <p:attrName>style.rotation</p:attrName>
                                        </p:attrNameLst>
                                      </p:cBhvr>
                                      <p:tavLst>
                                        <p:tav tm="0">
                                          <p:val>
                                            <p:fltVal val="360"/>
                                          </p:val>
                                        </p:tav>
                                        <p:tav tm="100000">
                                          <p:val>
                                            <p:fltVal val="0"/>
                                          </p:val>
                                        </p:tav>
                                      </p:tavLst>
                                    </p:anim>
                                    <p:animEffect transition="in" filter="fade">
                                      <p:cBhvr>
                                        <p:cTn id="32" dur="500"/>
                                        <p:tgtEl>
                                          <p:spTgt spid="24"/>
                                        </p:tgtEl>
                                      </p:cBhvr>
                                    </p:animEffect>
                                  </p:childTnLst>
                                </p:cTn>
                              </p:par>
                              <p:par>
                                <p:cTn id="33" presetID="49" presetClass="entr" presetSubtype="0" decel="10000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500" fill="hold"/>
                                        <p:tgtEl>
                                          <p:spTgt spid="20"/>
                                        </p:tgtEl>
                                        <p:attrNameLst>
                                          <p:attrName>ppt_w</p:attrName>
                                        </p:attrNameLst>
                                      </p:cBhvr>
                                      <p:tavLst>
                                        <p:tav tm="0">
                                          <p:val>
                                            <p:fltVal val="0"/>
                                          </p:val>
                                        </p:tav>
                                        <p:tav tm="100000">
                                          <p:val>
                                            <p:strVal val="#ppt_w"/>
                                          </p:val>
                                        </p:tav>
                                      </p:tavLst>
                                    </p:anim>
                                    <p:anim calcmode="lin" valueType="num">
                                      <p:cBhvr>
                                        <p:cTn id="36" dur="500" fill="hold"/>
                                        <p:tgtEl>
                                          <p:spTgt spid="20"/>
                                        </p:tgtEl>
                                        <p:attrNameLst>
                                          <p:attrName>ppt_h</p:attrName>
                                        </p:attrNameLst>
                                      </p:cBhvr>
                                      <p:tavLst>
                                        <p:tav tm="0">
                                          <p:val>
                                            <p:fltVal val="0"/>
                                          </p:val>
                                        </p:tav>
                                        <p:tav tm="100000">
                                          <p:val>
                                            <p:strVal val="#ppt_h"/>
                                          </p:val>
                                        </p:tav>
                                      </p:tavLst>
                                    </p:anim>
                                    <p:anim calcmode="lin" valueType="num">
                                      <p:cBhvr>
                                        <p:cTn id="37" dur="500" fill="hold"/>
                                        <p:tgtEl>
                                          <p:spTgt spid="20"/>
                                        </p:tgtEl>
                                        <p:attrNameLst>
                                          <p:attrName>style.rotation</p:attrName>
                                        </p:attrNameLst>
                                      </p:cBhvr>
                                      <p:tavLst>
                                        <p:tav tm="0">
                                          <p:val>
                                            <p:fltVal val="360"/>
                                          </p:val>
                                        </p:tav>
                                        <p:tav tm="100000">
                                          <p:val>
                                            <p:fltVal val="0"/>
                                          </p:val>
                                        </p:tav>
                                      </p:tavLst>
                                    </p:anim>
                                    <p:animEffect transition="in" filter="fad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wipe(left)">
                                      <p:cBhvr>
                                        <p:cTn id="43" dur="500"/>
                                        <p:tgtEl>
                                          <p:spTgt spid="3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59"/>
                                        </p:tgtEl>
                                        <p:attrNameLst>
                                          <p:attrName>style.visibility</p:attrName>
                                        </p:attrNameLst>
                                      </p:cBhvr>
                                      <p:to>
                                        <p:strVal val="visible"/>
                                      </p:to>
                                    </p:set>
                                    <p:animEffect transition="in" filter="wipe(left)">
                                      <p:cBhvr>
                                        <p:cTn id="48" dur="500"/>
                                        <p:tgtEl>
                                          <p:spTgt spid="59"/>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50"/>
                                        </p:tgtEl>
                                        <p:attrNameLst>
                                          <p:attrName>style.visibility</p:attrName>
                                        </p:attrNameLst>
                                      </p:cBhvr>
                                      <p:to>
                                        <p:strVal val="visible"/>
                                      </p:to>
                                    </p:set>
                                    <p:animEffect transition="in" filter="wipe(left)">
                                      <p:cBhvr>
                                        <p:cTn id="53" dur="500"/>
                                        <p:tgtEl>
                                          <p:spTgt spid="50"/>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wipe(left)">
                                      <p:cBhvr>
                                        <p:cTn id="58" dur="500"/>
                                        <p:tgtEl>
                                          <p:spTgt spid="56"/>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53"/>
                                        </p:tgtEl>
                                        <p:attrNameLst>
                                          <p:attrName>style.visibility</p:attrName>
                                        </p:attrNameLst>
                                      </p:cBhvr>
                                      <p:to>
                                        <p:strVal val="visible"/>
                                      </p:to>
                                    </p:set>
                                    <p:animEffect transition="in" filter="wipe(left)">
                                      <p:cBhvr>
                                        <p:cTn id="6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59" grpId="0"/>
      <p:bldP spid="50" grpId="0"/>
      <p:bldP spid="56" grpId="0"/>
      <p:bldP spid="53" grpId="0"/>
    </p:bldLst>
  </p:timing>
</p:sld>
</file>

<file path=ppt/slides/slide42.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8" name="组合 257"/>
          <p:cNvGrpSpPr/>
          <p:nvPr/>
        </p:nvGrpSpPr>
        <p:grpSpPr>
          <a:xfrm>
            <a:off x="-4536" y="0"/>
            <a:ext cx="12197779" cy="6858000"/>
            <a:chOff x="-4536" y="0"/>
            <a:chExt cx="12197779" cy="685800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536" y="0"/>
              <a:ext cx="2614386" cy="6053914"/>
            </a:xfrm>
            <a:prstGeom prst="rect">
              <a:avLst/>
            </a:prstGeom>
          </p:spPr>
        </p:pic>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flipV="1">
              <a:off x="9578857" y="804086"/>
              <a:ext cx="2614386" cy="6053914"/>
            </a:xfrm>
            <a:prstGeom prst="rect">
              <a:avLst/>
            </a:prstGeom>
          </p:spPr>
        </p:pic>
      </p:grpSp>
      <p:sp>
        <p:nvSpPr>
          <p:cNvPr id="183" name="文本框 182"/>
          <p:cNvSpPr txBox="1"/>
          <p:nvPr/>
        </p:nvSpPr>
        <p:spPr>
          <a:xfrm>
            <a:off x="1972288" y="2503949"/>
            <a:ext cx="8053114" cy="922020"/>
          </a:xfrm>
          <a:prstGeom prst="rect">
            <a:avLst/>
          </a:prstGeom>
          <a:noFill/>
        </p:spPr>
        <p:txBody>
          <a:bodyPr wrap="square" rtlCol="0">
            <a:spAutoFit/>
          </a:bodyPr>
          <a:lstStyle/>
          <a:p>
            <a:pPr algn="ctr"/>
            <a:r>
              <a:rPr lang="zh-CN" altLang="en-US" sz="5400" b="1" spc="400">
                <a:solidFill>
                  <a:schemeClr val="tx1">
                    <a:lumMod val="75000"/>
                    <a:lumOff val="25000"/>
                  </a:schemeClr>
                </a:solidFill>
                <a:latin typeface="+mn-ea"/>
              </a:rPr>
              <a:t>谢</a:t>
            </a:r>
            <a:r>
              <a:rPr lang="en-US" altLang="zh-CN" sz="5400" b="1" spc="400">
                <a:solidFill>
                  <a:schemeClr val="tx1">
                    <a:lumMod val="75000"/>
                    <a:lumOff val="25000"/>
                  </a:schemeClr>
                </a:solidFill>
                <a:latin typeface="+mn-ea"/>
              </a:rPr>
              <a:t>   </a:t>
            </a:r>
            <a:r>
              <a:rPr lang="zh-CN" altLang="en-US" sz="5400" b="1" spc="400">
                <a:solidFill>
                  <a:schemeClr val="tx1">
                    <a:lumMod val="75000"/>
                    <a:lumOff val="25000"/>
                  </a:schemeClr>
                </a:solidFill>
                <a:latin typeface="+mn-ea"/>
              </a:rPr>
              <a:t>谢</a:t>
            </a:r>
            <a:endParaRPr lang="zh-CN" altLang="en-US" sz="5400" b="1" spc="400">
              <a:solidFill>
                <a:schemeClr val="tx1">
                  <a:lumMod val="75000"/>
                  <a:lumOff val="25000"/>
                </a:schemeClr>
              </a:solidFill>
              <a:latin typeface="+mn-ea"/>
            </a:endParaRPr>
          </a:p>
        </p:txBody>
      </p:sp>
      <p:grpSp>
        <p:nvGrpSpPr>
          <p:cNvPr id="254" name="组合 253"/>
          <p:cNvGrpSpPr/>
          <p:nvPr/>
        </p:nvGrpSpPr>
        <p:grpSpPr>
          <a:xfrm>
            <a:off x="4185285" y="5007501"/>
            <a:ext cx="3392805" cy="487924"/>
            <a:chOff x="2846705" y="4274323"/>
            <a:chExt cx="3392805" cy="408766"/>
          </a:xfrm>
        </p:grpSpPr>
        <p:sp>
          <p:nvSpPr>
            <p:cNvPr id="251" name="矩形: 圆角 250"/>
            <p:cNvSpPr/>
            <p:nvPr/>
          </p:nvSpPr>
          <p:spPr>
            <a:xfrm>
              <a:off x="2846705" y="4274323"/>
              <a:ext cx="3392805" cy="382495"/>
            </a:xfrm>
            <a:prstGeom prst="roundRect">
              <a:avLst>
                <a:gd name="adj" fmla="val 50000"/>
              </a:avLst>
            </a:prstGeom>
            <a:solidFill>
              <a:srgbClr val="134D92"/>
            </a:solidFill>
            <a:ln>
              <a:no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52" name="文本框 251"/>
            <p:cNvSpPr txBox="1"/>
            <p:nvPr/>
          </p:nvSpPr>
          <p:spPr>
            <a:xfrm>
              <a:off x="3026740" y="4282979"/>
              <a:ext cx="3015367" cy="40011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b="1">
                  <a:latin typeface="+mn-ea"/>
                </a:rPr>
                <a:t>成都市初中学业水平考试</a:t>
              </a:r>
              <a:endParaRPr lang="zh-CN" altLang="en-US" b="1">
                <a:latin typeface="+mn-ea"/>
              </a:endParaRPr>
            </a:p>
          </p:txBody>
        </p:sp>
      </p:grpSp>
      <p:pic>
        <p:nvPicPr>
          <p:cNvPr id="15" name="Axero - Struggle">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760557" y="-213360"/>
            <a:ext cx="609600" cy="609600"/>
          </a:xfrm>
          <a:prstGeom prst="rect">
            <a:avLst/>
          </a:prstGeom>
        </p:spPr>
      </p:pic>
      <p:sp>
        <p:nvSpPr>
          <p:cNvPr id="2" name="文本框 1"/>
          <p:cNvSpPr txBox="1"/>
          <p:nvPr/>
        </p:nvSpPr>
        <p:spPr>
          <a:xfrm>
            <a:off x="1995805" y="973455"/>
            <a:ext cx="2567305" cy="768350"/>
          </a:xfrm>
          <a:prstGeom prst="rect">
            <a:avLst/>
          </a:prstGeom>
          <a:noFill/>
        </p:spPr>
        <p:txBody>
          <a:bodyPr wrap="square" rtlCol="0">
            <a:spAutoFit/>
          </a:bodyPr>
          <a:lstStyle/>
          <a:p>
            <a:pPr algn="l"/>
            <a:r>
              <a:rPr lang="en-US" altLang="zh-CN" sz="4400" b="1" spc="200">
                <a:solidFill>
                  <a:srgbClr val="134D92"/>
                </a:solidFill>
              </a:rPr>
              <a:t>2024</a:t>
            </a:r>
            <a:r>
              <a:rPr lang="zh-CN" altLang="en-US" sz="4400" b="1" spc="200">
                <a:solidFill>
                  <a:srgbClr val="134D92"/>
                </a:solidFill>
              </a:rPr>
              <a:t>年</a:t>
            </a:r>
            <a:endParaRPr lang="zh-CN" altLang="en-US" sz="4400" b="1" spc="200">
              <a:solidFill>
                <a:srgbClr val="134D92"/>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5"/>
                                        </p:tgtEl>
                                      </p:cBhvr>
                                    </p:cmd>
                                  </p:childTnLst>
                                </p:cTn>
                              </p:par>
                              <p:par>
                                <p:cTn id="7" presetID="50" presetClass="entr" presetSubtype="0" decel="100000" fill="hold" nodeType="withEffect">
                                  <p:stCondLst>
                                    <p:cond delay="0"/>
                                  </p:stCondLst>
                                  <p:childTnLst>
                                    <p:set>
                                      <p:cBhvr>
                                        <p:cTn id="8" dur="1" fill="hold">
                                          <p:stCondLst>
                                            <p:cond delay="0"/>
                                          </p:stCondLst>
                                        </p:cTn>
                                        <p:tgtEl>
                                          <p:spTgt spid="258"/>
                                        </p:tgtEl>
                                        <p:attrNameLst>
                                          <p:attrName>style.visibility</p:attrName>
                                        </p:attrNameLst>
                                      </p:cBhvr>
                                      <p:to>
                                        <p:strVal val="visible"/>
                                      </p:to>
                                    </p:set>
                                    <p:anim calcmode="lin" valueType="num">
                                      <p:cBhvr>
                                        <p:cTn id="9" dur="1000" fill="hold"/>
                                        <p:tgtEl>
                                          <p:spTgt spid="258"/>
                                        </p:tgtEl>
                                        <p:attrNameLst>
                                          <p:attrName>ppt_w</p:attrName>
                                        </p:attrNameLst>
                                      </p:cBhvr>
                                      <p:tavLst>
                                        <p:tav tm="0">
                                          <p:val>
                                            <p:strVal val="#ppt_w+.3"/>
                                          </p:val>
                                        </p:tav>
                                        <p:tav tm="100000">
                                          <p:val>
                                            <p:strVal val="#ppt_w"/>
                                          </p:val>
                                        </p:tav>
                                      </p:tavLst>
                                    </p:anim>
                                    <p:anim calcmode="lin" valueType="num">
                                      <p:cBhvr>
                                        <p:cTn id="10" dur="1000" fill="hold"/>
                                        <p:tgtEl>
                                          <p:spTgt spid="258"/>
                                        </p:tgtEl>
                                        <p:attrNameLst>
                                          <p:attrName>ppt_h</p:attrName>
                                        </p:attrNameLst>
                                      </p:cBhvr>
                                      <p:tavLst>
                                        <p:tav tm="0">
                                          <p:val>
                                            <p:strVal val="#ppt_h"/>
                                          </p:val>
                                        </p:tav>
                                        <p:tav tm="100000">
                                          <p:val>
                                            <p:strVal val="#ppt_h"/>
                                          </p:val>
                                        </p:tav>
                                      </p:tavLst>
                                    </p:anim>
                                    <p:animEffect transition="in" filter="fade">
                                      <p:cBhvr>
                                        <p:cTn id="11" dur="1000"/>
                                        <p:tgtEl>
                                          <p:spTgt spid="25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83"/>
                                        </p:tgtEl>
                                        <p:attrNameLst>
                                          <p:attrName>style.visibility</p:attrName>
                                        </p:attrNameLst>
                                      </p:cBhvr>
                                      <p:to>
                                        <p:strVal val="visible"/>
                                      </p:to>
                                    </p:set>
                                    <p:animEffect transition="in" filter="fade">
                                      <p:cBhvr>
                                        <p:cTn id="14" dur="500"/>
                                        <p:tgtEl>
                                          <p:spTgt spid="18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par>
                          <p:cTn id="20" fill="hold">
                            <p:stCondLst>
                              <p:cond delay="0"/>
                            </p:stCondLst>
                            <p:childTnLst>
                              <p:par>
                                <p:cTn id="21" presetID="12" presetClass="entr" presetSubtype="4" fill="hold" nodeType="afterEffect">
                                  <p:stCondLst>
                                    <p:cond delay="0"/>
                                  </p:stCondLst>
                                  <p:childTnLst>
                                    <p:set>
                                      <p:cBhvr>
                                        <p:cTn id="22" dur="1" fill="hold">
                                          <p:stCondLst>
                                            <p:cond delay="0"/>
                                          </p:stCondLst>
                                        </p:cTn>
                                        <p:tgtEl>
                                          <p:spTgt spid="254"/>
                                        </p:tgtEl>
                                        <p:attrNameLst>
                                          <p:attrName>style.visibility</p:attrName>
                                        </p:attrNameLst>
                                      </p:cBhvr>
                                      <p:to>
                                        <p:strVal val="visible"/>
                                      </p:to>
                                    </p:set>
                                    <p:anim calcmode="lin" valueType="num">
                                      <p:cBhvr additive="base">
                                        <p:cTn id="23" dur="500"/>
                                        <p:tgtEl>
                                          <p:spTgt spid="254"/>
                                        </p:tgtEl>
                                        <p:attrNameLst>
                                          <p:attrName>ppt_y</p:attrName>
                                        </p:attrNameLst>
                                      </p:cBhvr>
                                      <p:tavLst>
                                        <p:tav tm="0">
                                          <p:val>
                                            <p:strVal val="#ppt_y+#ppt_h*1.125000"/>
                                          </p:val>
                                        </p:tav>
                                        <p:tav tm="100000">
                                          <p:val>
                                            <p:strVal val="#ppt_y"/>
                                          </p:val>
                                        </p:tav>
                                      </p:tavLst>
                                    </p:anim>
                                    <p:animEffect transition="in" filter="wipe(up)">
                                      <p:cBhvr>
                                        <p:cTn id="24" dur="500"/>
                                        <p:tgtEl>
                                          <p:spTgt spid="25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25" repeatCount="indefinite" fill="hold" display="0">
                  <p:stCondLst>
                    <p:cond delay="indefinite"/>
                  </p:stCondLst>
                  <p:endCondLst>
                    <p:cond evt="onStopAudio" delay="0">
                      <p:tgtEl>
                        <p:sldTgt/>
                      </p:tgtEl>
                    </p:cond>
                  </p:endCondLst>
                </p:cTn>
                <p:tgtEl>
                  <p:spTgt spid="15"/>
                </p:tgtEl>
              </p:cMediaNode>
            </p:audio>
          </p:childTnLst>
        </p:cTn>
      </p:par>
    </p:tnLst>
    <p:bldLst>
      <p:bldP spid="183"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99711" y="138082"/>
            <a:ext cx="2561491" cy="598409"/>
            <a:chOff x="355954" y="154411"/>
            <a:chExt cx="2561491" cy="598409"/>
          </a:xfrm>
        </p:grpSpPr>
        <p:grpSp>
          <p:nvGrpSpPr>
            <p:cNvPr id="3" name="组合 2"/>
            <p:cNvGrpSpPr/>
            <p:nvPr/>
          </p:nvGrpSpPr>
          <p:grpSpPr>
            <a:xfrm>
              <a:off x="355954" y="167441"/>
              <a:ext cx="2561491" cy="585379"/>
              <a:chOff x="210812" y="283556"/>
              <a:chExt cx="2561491" cy="585379"/>
            </a:xfrm>
          </p:grpSpPr>
          <p:sp>
            <p:nvSpPr>
              <p:cNvPr id="5" name="文本框 4"/>
              <p:cNvSpPr txBox="1"/>
              <p:nvPr/>
            </p:nvSpPr>
            <p:spPr>
              <a:xfrm>
                <a:off x="963823" y="285370"/>
                <a:ext cx="1808480" cy="583565"/>
              </a:xfrm>
              <a:prstGeom prst="rect">
                <a:avLst/>
              </a:prstGeom>
              <a:noFill/>
            </p:spPr>
            <p:txBody>
              <a:bodyPr wrap="none" rtlCol="0">
                <a:spAutoFit/>
              </a:bodyPr>
              <a:lstStyle/>
              <a:p>
                <a:r>
                  <a:rPr lang="zh-CN" altLang="en-US" sz="3200">
                    <a:solidFill>
                      <a:schemeClr val="bg1"/>
                    </a:solidFill>
                    <a:latin typeface="+mn-ea"/>
                  </a:rPr>
                  <a:t>试卷总评</a:t>
                </a:r>
                <a:endParaRPr lang="zh-CN" altLang="en-US" sz="3200">
                  <a:solidFill>
                    <a:schemeClr val="bg1"/>
                  </a:solidFill>
                  <a:latin typeface="+mn-ea"/>
                </a:endParaRPr>
              </a:p>
            </p:txBody>
          </p:sp>
          <p:sp>
            <p:nvSpPr>
              <p:cNvPr id="6" name="文本框 5"/>
              <p:cNvSpPr txBox="1"/>
              <p:nvPr/>
            </p:nvSpPr>
            <p:spPr>
              <a:xfrm>
                <a:off x="210812" y="283556"/>
                <a:ext cx="639919" cy="584775"/>
              </a:xfrm>
              <a:prstGeom prst="rect">
                <a:avLst/>
              </a:prstGeom>
              <a:noFill/>
            </p:spPr>
            <p:txBody>
              <a:bodyPr wrap="none" rtlCol="0">
                <a:spAutoFit/>
              </a:bodyPr>
              <a:lstStyle/>
              <a:p>
                <a:r>
                  <a:rPr lang="en-US" altLang="zh-CN" sz="3200">
                    <a:solidFill>
                      <a:schemeClr val="bg1"/>
                    </a:solidFill>
                  </a:rPr>
                  <a:t>01</a:t>
                </a:r>
                <a:endParaRPr lang="zh-CN" altLang="en-US" sz="3200">
                  <a:solidFill>
                    <a:schemeClr val="bg1"/>
                  </a:solidFill>
                </a:endParaRPr>
              </a:p>
            </p:txBody>
          </p:sp>
        </p:grpSp>
        <p:sp>
          <p:nvSpPr>
            <p:cNvPr id="4" name="椭圆 3"/>
            <p:cNvSpPr/>
            <p:nvPr/>
          </p:nvSpPr>
          <p:spPr>
            <a:xfrm>
              <a:off x="368576" y="154411"/>
              <a:ext cx="596512" cy="59650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grpSp>
        <p:nvGrpSpPr>
          <p:cNvPr id="13" name="组合 12"/>
          <p:cNvGrpSpPr/>
          <p:nvPr/>
        </p:nvGrpSpPr>
        <p:grpSpPr>
          <a:xfrm>
            <a:off x="433076" y="966879"/>
            <a:ext cx="11216640" cy="4846955"/>
            <a:chOff x="2671451" y="1064669"/>
            <a:chExt cx="11216640" cy="4846955"/>
          </a:xfrm>
        </p:grpSpPr>
        <p:sp>
          <p:nvSpPr>
            <p:cNvPr id="19" name="Freeform 6"/>
            <p:cNvSpPr>
              <a:spLocks noEditPoints="1"/>
            </p:cNvSpPr>
            <p:nvPr/>
          </p:nvSpPr>
          <p:spPr bwMode="auto">
            <a:xfrm>
              <a:off x="2671451" y="1410927"/>
              <a:ext cx="330873" cy="332117"/>
            </a:xfrm>
            <a:custGeom>
              <a:avLst/>
              <a:gdLst>
                <a:gd name="T0" fmla="*/ 107 w 225"/>
                <a:gd name="T1" fmla="*/ 116 h 226"/>
                <a:gd name="T2" fmla="*/ 163 w 225"/>
                <a:gd name="T3" fmla="*/ 214 h 226"/>
                <a:gd name="T4" fmla="*/ 113 w 225"/>
                <a:gd name="T5" fmla="*/ 226 h 226"/>
                <a:gd name="T6" fmla="*/ 0 w 225"/>
                <a:gd name="T7" fmla="*/ 113 h 226"/>
                <a:gd name="T8" fmla="*/ 106 w 225"/>
                <a:gd name="T9" fmla="*/ 0 h 226"/>
                <a:gd name="T10" fmla="*/ 106 w 225"/>
                <a:gd name="T11" fmla="*/ 113 h 226"/>
                <a:gd name="T12" fmla="*/ 107 w 225"/>
                <a:gd name="T13" fmla="*/ 116 h 226"/>
                <a:gd name="T14" fmla="*/ 225 w 225"/>
                <a:gd name="T15" fmla="*/ 106 h 226"/>
                <a:gd name="T16" fmla="*/ 120 w 225"/>
                <a:gd name="T17" fmla="*/ 106 h 226"/>
                <a:gd name="T18" fmla="*/ 120 w 225"/>
                <a:gd name="T19" fmla="*/ 0 h 226"/>
                <a:gd name="T20" fmla="*/ 225 w 225"/>
                <a:gd name="T21" fmla="*/ 106 h 226"/>
                <a:gd name="T22" fmla="*/ 134 w 225"/>
                <a:gd name="T23" fmla="*/ 92 h 226"/>
                <a:gd name="T24" fmla="*/ 209 w 225"/>
                <a:gd name="T25" fmla="*/ 92 h 226"/>
                <a:gd name="T26" fmla="*/ 134 w 225"/>
                <a:gd name="T27" fmla="*/ 16 h 226"/>
                <a:gd name="T28" fmla="*/ 134 w 225"/>
                <a:gd name="T29" fmla="*/ 92 h 226"/>
                <a:gd name="T30" fmla="*/ 175 w 225"/>
                <a:gd name="T31" fmla="*/ 207 h 226"/>
                <a:gd name="T32" fmla="*/ 225 w 225"/>
                <a:gd name="T33" fmla="*/ 120 h 226"/>
                <a:gd name="T34" fmla="*/ 125 w 225"/>
                <a:gd name="T35" fmla="*/ 120 h 226"/>
                <a:gd name="T36" fmla="*/ 175 w 225"/>
                <a:gd name="T37" fmla="*/ 207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5" h="226">
                  <a:moveTo>
                    <a:pt x="107" y="116"/>
                  </a:moveTo>
                  <a:cubicBezTo>
                    <a:pt x="163" y="214"/>
                    <a:pt x="163" y="214"/>
                    <a:pt x="163" y="214"/>
                  </a:cubicBezTo>
                  <a:cubicBezTo>
                    <a:pt x="148" y="221"/>
                    <a:pt x="131" y="226"/>
                    <a:pt x="113" y="226"/>
                  </a:cubicBezTo>
                  <a:cubicBezTo>
                    <a:pt x="51" y="226"/>
                    <a:pt x="0" y="175"/>
                    <a:pt x="0" y="113"/>
                  </a:cubicBezTo>
                  <a:cubicBezTo>
                    <a:pt x="0" y="53"/>
                    <a:pt x="47" y="4"/>
                    <a:pt x="106" y="0"/>
                  </a:cubicBezTo>
                  <a:cubicBezTo>
                    <a:pt x="106" y="113"/>
                    <a:pt x="106" y="113"/>
                    <a:pt x="106" y="113"/>
                  </a:cubicBezTo>
                  <a:cubicBezTo>
                    <a:pt x="106" y="114"/>
                    <a:pt x="106" y="115"/>
                    <a:pt x="107" y="116"/>
                  </a:cubicBezTo>
                  <a:close/>
                  <a:moveTo>
                    <a:pt x="225" y="106"/>
                  </a:moveTo>
                  <a:cubicBezTo>
                    <a:pt x="120" y="106"/>
                    <a:pt x="120" y="106"/>
                    <a:pt x="120" y="106"/>
                  </a:cubicBezTo>
                  <a:cubicBezTo>
                    <a:pt x="120" y="0"/>
                    <a:pt x="120" y="0"/>
                    <a:pt x="120" y="0"/>
                  </a:cubicBezTo>
                  <a:cubicBezTo>
                    <a:pt x="177" y="4"/>
                    <a:pt x="222" y="49"/>
                    <a:pt x="225" y="106"/>
                  </a:cubicBezTo>
                  <a:moveTo>
                    <a:pt x="134" y="92"/>
                  </a:moveTo>
                  <a:cubicBezTo>
                    <a:pt x="209" y="92"/>
                    <a:pt x="209" y="92"/>
                    <a:pt x="209" y="92"/>
                  </a:cubicBezTo>
                  <a:cubicBezTo>
                    <a:pt x="201" y="54"/>
                    <a:pt x="172" y="25"/>
                    <a:pt x="134" y="16"/>
                  </a:cubicBezTo>
                  <a:lnTo>
                    <a:pt x="134" y="92"/>
                  </a:lnTo>
                  <a:close/>
                  <a:moveTo>
                    <a:pt x="175" y="207"/>
                  </a:moveTo>
                  <a:cubicBezTo>
                    <a:pt x="204" y="188"/>
                    <a:pt x="223" y="156"/>
                    <a:pt x="225" y="120"/>
                  </a:cubicBezTo>
                  <a:cubicBezTo>
                    <a:pt x="125" y="120"/>
                    <a:pt x="125" y="120"/>
                    <a:pt x="125" y="120"/>
                  </a:cubicBezTo>
                  <a:lnTo>
                    <a:pt x="175" y="207"/>
                  </a:lnTo>
                  <a:close/>
                </a:path>
              </a:pathLst>
            </a:custGeom>
            <a:solidFill>
              <a:srgbClr val="134D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Bebas" pitchFamily="2" charset="0"/>
                <a:ea typeface="微软雅黑" panose="020B0503020204020204" charset="-122"/>
                <a:sym typeface="Bebas" pitchFamily="2" charset="0"/>
              </a:endParaRPr>
            </a:p>
          </p:txBody>
        </p:sp>
        <p:sp>
          <p:nvSpPr>
            <p:cNvPr id="20" name="Shape 967"/>
            <p:cNvSpPr txBox="1"/>
            <p:nvPr/>
          </p:nvSpPr>
          <p:spPr>
            <a:xfrm>
              <a:off x="2909576" y="2127024"/>
              <a:ext cx="10978515" cy="3784600"/>
            </a:xfrm>
            <a:prstGeom prst="rect">
              <a:avLst/>
            </a:prstGeom>
            <a:noFill/>
          </p:spPr>
          <p:txBody>
            <a:bodyPr wrap="square" lIns="91440" tIns="45720" rIns="91440" bIns="45720" rtlCol="0">
              <a:spAutoFit/>
            </a:bodyPr>
            <a:lstStyle/>
            <a:p>
              <a:pPr lvl="0" indent="349250" algn="l">
                <a:lnSpc>
                  <a:spcPct val="150000"/>
                </a:lnSpc>
                <a:buClrTx/>
                <a:buSzTx/>
                <a:buFontTx/>
              </a:pPr>
              <a:r>
                <a:rPr lang="en-US" altLang="zh-CN" sz="3200">
                  <a:latin typeface="楷体" panose="02010609060101010101" charset="-122"/>
                  <a:ea typeface="楷体" panose="02010609060101010101" charset="-122"/>
                  <a:sym typeface="微软雅黑" panose="020B0503020204020204" charset="-122"/>
                </a:rPr>
                <a:t> 2024年成都市中考历史试题题型与题量与2023年中考总体上具有延续性与发展性，试题题型包括客观性试题与主观性试题，满分100分，考试形式为开卷考试；题型结构简明，主客观题配置比例合理。试题知识结构、难易比例、难度系数等见下表：</a:t>
              </a:r>
              <a:endParaRPr lang="en-US" altLang="zh-CN" sz="3200">
                <a:latin typeface="楷体" panose="02010609060101010101" charset="-122"/>
                <a:ea typeface="楷体" panose="02010609060101010101" charset="-122"/>
                <a:sym typeface="微软雅黑" panose="020B0503020204020204" charset="-122"/>
              </a:endParaRPr>
            </a:p>
          </p:txBody>
        </p:sp>
        <p:sp>
          <p:nvSpPr>
            <p:cNvPr id="21" name="文本框 20"/>
            <p:cNvSpPr txBox="1"/>
            <p:nvPr/>
          </p:nvSpPr>
          <p:spPr>
            <a:xfrm>
              <a:off x="2894104" y="1064669"/>
              <a:ext cx="1948815" cy="829945"/>
            </a:xfrm>
            <a:prstGeom prst="rect">
              <a:avLst/>
            </a:prstGeom>
            <a:noFill/>
          </p:spPr>
          <p:txBody>
            <a:bodyPr wrap="square" rtlCol="0">
              <a:spAutoFit/>
            </a:bodyPr>
            <a:lstStyle/>
            <a:p>
              <a:pPr lvl="0" algn="ctr">
                <a:lnSpc>
                  <a:spcPct val="150000"/>
                </a:lnSpc>
                <a:buClrTx/>
                <a:buSzTx/>
                <a:buFontTx/>
              </a:pPr>
              <a:r>
                <a:rPr lang="zh-CN" altLang="en-US" sz="3200" b="1">
                  <a:solidFill>
                    <a:srgbClr val="134D92"/>
                  </a:solidFill>
                  <a:latin typeface="+mj-ea"/>
                  <a:ea typeface="+mj-ea"/>
                  <a:sym typeface="+mn-ea"/>
                </a:rPr>
                <a:t>试题结构</a:t>
              </a:r>
              <a:endParaRPr lang="zh-CN" altLang="en-US" sz="3200" b="1">
                <a:solidFill>
                  <a:srgbClr val="134D92"/>
                </a:solidFill>
                <a:latin typeface="+mj-ea"/>
                <a:ea typeface="+mj-ea"/>
                <a:sym typeface="+mn-ea"/>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99711" y="138082"/>
            <a:ext cx="2561491" cy="598409"/>
            <a:chOff x="355954" y="154411"/>
            <a:chExt cx="2561491" cy="598409"/>
          </a:xfrm>
        </p:grpSpPr>
        <p:grpSp>
          <p:nvGrpSpPr>
            <p:cNvPr id="3" name="组合 2"/>
            <p:cNvGrpSpPr/>
            <p:nvPr/>
          </p:nvGrpSpPr>
          <p:grpSpPr>
            <a:xfrm>
              <a:off x="355954" y="167441"/>
              <a:ext cx="2561491" cy="585379"/>
              <a:chOff x="210812" y="283556"/>
              <a:chExt cx="2561491" cy="585379"/>
            </a:xfrm>
          </p:grpSpPr>
          <p:sp>
            <p:nvSpPr>
              <p:cNvPr id="5" name="文本框 4"/>
              <p:cNvSpPr txBox="1"/>
              <p:nvPr/>
            </p:nvSpPr>
            <p:spPr>
              <a:xfrm>
                <a:off x="963823" y="285370"/>
                <a:ext cx="1808480" cy="583565"/>
              </a:xfrm>
              <a:prstGeom prst="rect">
                <a:avLst/>
              </a:prstGeom>
              <a:noFill/>
            </p:spPr>
            <p:txBody>
              <a:bodyPr wrap="none" rtlCol="0">
                <a:spAutoFit/>
              </a:bodyPr>
              <a:lstStyle/>
              <a:p>
                <a:r>
                  <a:rPr lang="zh-CN" altLang="en-US" sz="3200">
                    <a:solidFill>
                      <a:schemeClr val="bg1"/>
                    </a:solidFill>
                    <a:latin typeface="+mn-ea"/>
                  </a:rPr>
                  <a:t>试卷总评</a:t>
                </a:r>
                <a:endParaRPr lang="zh-CN" altLang="en-US" sz="3200">
                  <a:solidFill>
                    <a:schemeClr val="bg1"/>
                  </a:solidFill>
                  <a:latin typeface="+mn-ea"/>
                </a:endParaRPr>
              </a:p>
            </p:txBody>
          </p:sp>
          <p:sp>
            <p:nvSpPr>
              <p:cNvPr id="6" name="文本框 5"/>
              <p:cNvSpPr txBox="1"/>
              <p:nvPr/>
            </p:nvSpPr>
            <p:spPr>
              <a:xfrm>
                <a:off x="210812" y="283556"/>
                <a:ext cx="639919" cy="584775"/>
              </a:xfrm>
              <a:prstGeom prst="rect">
                <a:avLst/>
              </a:prstGeom>
              <a:noFill/>
            </p:spPr>
            <p:txBody>
              <a:bodyPr wrap="none" rtlCol="0">
                <a:spAutoFit/>
              </a:bodyPr>
              <a:lstStyle/>
              <a:p>
                <a:r>
                  <a:rPr lang="en-US" altLang="zh-CN" sz="3200">
                    <a:solidFill>
                      <a:schemeClr val="bg1"/>
                    </a:solidFill>
                  </a:rPr>
                  <a:t>01</a:t>
                </a:r>
                <a:endParaRPr lang="zh-CN" altLang="en-US" sz="3200">
                  <a:solidFill>
                    <a:schemeClr val="bg1"/>
                  </a:solidFill>
                </a:endParaRPr>
              </a:p>
            </p:txBody>
          </p:sp>
        </p:grpSp>
        <p:sp>
          <p:nvSpPr>
            <p:cNvPr id="4" name="椭圆 3"/>
            <p:cNvSpPr/>
            <p:nvPr/>
          </p:nvSpPr>
          <p:spPr>
            <a:xfrm>
              <a:off x="368576" y="154411"/>
              <a:ext cx="596512" cy="59650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graphicFrame>
        <p:nvGraphicFramePr>
          <p:cNvPr id="8" name="表格 7"/>
          <p:cNvGraphicFramePr>
            <a:graphicFrameLocks noGrp="1"/>
          </p:cNvGraphicFramePr>
          <p:nvPr/>
        </p:nvGraphicFramePr>
        <p:xfrm>
          <a:off x="222427" y="2070735"/>
          <a:ext cx="11662410" cy="4257040"/>
        </p:xfrm>
        <a:graphic>
          <a:graphicData uri="http://schemas.openxmlformats.org/drawingml/2006/table">
            <a:tbl>
              <a:tblPr firstRow="1" bandRow="1">
                <a:tableStyleId>{5C22544A-7EE6-4342-B048-85BDC9FD1C3A}</a:tableStyleId>
              </a:tblPr>
              <a:tblGrid>
                <a:gridCol w="1296035"/>
                <a:gridCol w="1151890"/>
                <a:gridCol w="959485"/>
                <a:gridCol w="960120"/>
                <a:gridCol w="1680210"/>
                <a:gridCol w="1680210"/>
                <a:gridCol w="1679575"/>
                <a:gridCol w="1296670"/>
                <a:gridCol w="958215"/>
              </a:tblGrid>
              <a:tr h="497840">
                <a:tc rowSpan="2">
                  <a:txBody>
                    <a:bodyPr wrap="square"/>
                    <a:lstStyle/>
                    <a:p>
                      <a:pPr algn="ctr">
                        <a:buClrTx/>
                        <a:buSzTx/>
                        <a:buFontTx/>
                        <a:buNone/>
                      </a:pPr>
                      <a:r>
                        <a:rPr lang="zh-CN" altLang="en-US" sz="2665">
                          <a:solidFill>
                            <a:schemeClr val="tx1"/>
                          </a:solidFill>
                          <a:latin typeface="楷体" panose="02010609060101010101" charset="-122"/>
                          <a:ea typeface="楷体" panose="02010609060101010101" charset="-122"/>
                        </a:rPr>
                        <a:t>试题总体分析</a:t>
                      </a:r>
                      <a:endParaRPr lang="zh-CN" altLang="en-US" sz="2665">
                        <a:solidFill>
                          <a:schemeClr val="tx1"/>
                        </a:solidFill>
                        <a:latin typeface="楷体" panose="02010609060101010101" charset="-122"/>
                        <a:ea typeface="楷体" panose="02010609060101010101" charset="-122"/>
                      </a:endParaRPr>
                    </a:p>
                  </a:txBody>
                  <a:tcPr vert="horz" anchor="ctr">
                    <a:lnL w="19050" cmpd="sng">
                      <a:solidFill>
                        <a:schemeClr val="tx1"/>
                      </a:solidFill>
                      <a:prstDash val="solid"/>
                    </a:lnL>
                    <a:lnR w="19050" cmpd="sng">
                      <a:solidFill>
                        <a:schemeClr val="tx1"/>
                      </a:solidFill>
                      <a:prstDash val="solid"/>
                    </a:lnR>
                    <a:lnT w="19050" cmpd="sng">
                      <a:solidFill>
                        <a:schemeClr val="tx1"/>
                      </a:solidFill>
                      <a:prstDash val="solid"/>
                    </a:lnT>
                    <a:lnB w="19050" cmpd="sng">
                      <a:solidFill>
                        <a:schemeClr val="tx1"/>
                      </a:solidFill>
                      <a:prstDash val="solid"/>
                    </a:lnB>
                    <a:noFill/>
                  </a:tcPr>
                </a:tc>
                <a:tc gridSpan="3">
                  <a:txBody>
                    <a:bodyPr wrap="square"/>
                    <a:lstStyle/>
                    <a:p>
                      <a:pPr algn="ctr">
                        <a:buClrTx/>
                        <a:buSzTx/>
                        <a:buFontTx/>
                        <a:buNone/>
                      </a:pPr>
                      <a:r>
                        <a:rPr lang="zh-CN" altLang="en-US" sz="2665">
                          <a:solidFill>
                            <a:schemeClr val="tx1"/>
                          </a:solidFill>
                          <a:latin typeface="楷体" panose="02010609060101010101" charset="-122"/>
                          <a:ea typeface="楷体" panose="02010609060101010101" charset="-122"/>
                        </a:rPr>
                        <a:t>题型结构</a:t>
                      </a:r>
                      <a:endParaRPr lang="zh-CN" altLang="en-US" sz="2665">
                        <a:solidFill>
                          <a:schemeClr val="tx1"/>
                        </a:solidFill>
                        <a:latin typeface="楷体" panose="02010609060101010101" charset="-122"/>
                        <a:ea typeface="楷体" panose="02010609060101010101" charset="-122"/>
                      </a:endParaRPr>
                    </a:p>
                  </a:txBody>
                  <a:tcPr vert="horz" anchor="ctr">
                    <a:lnL w="19050" cmpd="sng">
                      <a:solidFill>
                        <a:schemeClr val="tx1"/>
                      </a:solidFill>
                      <a:prstDash val="solid"/>
                    </a:lnL>
                    <a:lnR w="19050" cmpd="sng">
                      <a:solidFill>
                        <a:schemeClr val="tx1"/>
                      </a:solidFill>
                      <a:prstDash val="solid"/>
                    </a:lnR>
                    <a:lnT w="19050" cmpd="sng">
                      <a:solidFill>
                        <a:schemeClr val="tx1"/>
                      </a:solidFill>
                      <a:prstDash val="solid"/>
                    </a:lnT>
                    <a:lnB w="19050" cmpd="sng">
                      <a:solidFill>
                        <a:schemeClr val="tx1"/>
                      </a:solidFill>
                      <a:prstDash val="solid"/>
                    </a:lnB>
                    <a:noFill/>
                  </a:tcPr>
                </a:tc>
                <a:tc hMerge="1">
                  <a:tcPr>
                    <a:lnL w="19050" cmpd="sng">
                      <a:solidFill>
                        <a:schemeClr val="tx1"/>
                      </a:solidFill>
                      <a:prstDash val="solid"/>
                    </a:lnL>
                    <a:lnR w="19050" cmpd="sng">
                      <a:solidFill>
                        <a:schemeClr val="tx1"/>
                      </a:solidFill>
                      <a:prstDash val="solid"/>
                    </a:lnR>
                    <a:lnT w="19050" cmpd="sng">
                      <a:solidFill>
                        <a:schemeClr val="tx1"/>
                      </a:solidFill>
                      <a:prstDash val="solid"/>
                    </a:lnT>
                    <a:lnB w="19050" cmpd="sng">
                      <a:solidFill>
                        <a:schemeClr val="tx1"/>
                      </a:solidFill>
                      <a:prstDash val="solid"/>
                    </a:lnB>
                    <a:noFill/>
                  </a:tcPr>
                </a:tc>
                <a:tc hMerge="1">
                  <a:tcPr>
                    <a:lnL w="19050" cmpd="sng">
                      <a:solidFill>
                        <a:schemeClr val="tx1"/>
                      </a:solidFill>
                      <a:prstDash val="solid"/>
                    </a:lnL>
                    <a:lnR w="19050" cmpd="sng">
                      <a:solidFill>
                        <a:schemeClr val="tx1"/>
                      </a:solidFill>
                      <a:prstDash val="solid"/>
                    </a:lnR>
                    <a:lnT w="19050" cmpd="sng">
                      <a:solidFill>
                        <a:schemeClr val="tx1"/>
                      </a:solidFill>
                      <a:prstDash val="solid"/>
                    </a:lnT>
                    <a:lnB w="19050" cmpd="sng">
                      <a:solidFill>
                        <a:schemeClr val="tx1"/>
                      </a:solidFill>
                      <a:prstDash val="solid"/>
                    </a:lnB>
                    <a:noFill/>
                  </a:tcPr>
                </a:tc>
                <a:tc rowSpan="2">
                  <a:txBody>
                    <a:bodyPr wrap="square"/>
                    <a:lstStyle/>
                    <a:p>
                      <a:pPr algn="ctr">
                        <a:buClrTx/>
                        <a:buSzTx/>
                        <a:buFontTx/>
                        <a:buNone/>
                      </a:pPr>
                      <a:r>
                        <a:rPr lang="zh-CN" altLang="en-US" sz="2665">
                          <a:solidFill>
                            <a:schemeClr val="tx1"/>
                          </a:solidFill>
                          <a:latin typeface="楷体" panose="02010609060101010101" charset="-122"/>
                          <a:ea typeface="楷体" panose="02010609060101010101" charset="-122"/>
                        </a:rPr>
                        <a:t>知识结构（中国古代史、中国近现代史、世界史比重）</a:t>
                      </a:r>
                      <a:endParaRPr lang="zh-CN" altLang="en-US" sz="2665">
                        <a:solidFill>
                          <a:schemeClr val="tx1"/>
                        </a:solidFill>
                        <a:latin typeface="楷体" panose="02010609060101010101" charset="-122"/>
                        <a:ea typeface="楷体" panose="02010609060101010101" charset="-122"/>
                      </a:endParaRPr>
                    </a:p>
                  </a:txBody>
                  <a:tcPr vert="horz" anchor="ctr">
                    <a:lnL w="19050" cmpd="sng">
                      <a:solidFill>
                        <a:schemeClr val="tx1"/>
                      </a:solidFill>
                      <a:prstDash val="solid"/>
                    </a:lnL>
                    <a:lnR w="19050" cmpd="sng">
                      <a:solidFill>
                        <a:schemeClr val="tx1"/>
                      </a:solidFill>
                      <a:prstDash val="solid"/>
                    </a:lnR>
                    <a:lnT w="19050" cmpd="sng">
                      <a:solidFill>
                        <a:schemeClr val="tx1"/>
                      </a:solidFill>
                      <a:prstDash val="solid"/>
                    </a:lnT>
                    <a:lnB w="19050" cmpd="sng">
                      <a:solidFill>
                        <a:schemeClr val="tx1"/>
                      </a:solidFill>
                      <a:prstDash val="solid"/>
                    </a:lnB>
                    <a:noFill/>
                  </a:tcPr>
                </a:tc>
                <a:tc rowSpan="2">
                  <a:txBody>
                    <a:bodyPr wrap="square"/>
                    <a:lstStyle/>
                    <a:p>
                      <a:pPr algn="ctr">
                        <a:buClrTx/>
                        <a:buSzTx/>
                        <a:buFontTx/>
                        <a:buNone/>
                      </a:pPr>
                      <a:r>
                        <a:rPr lang="zh-CN" altLang="en-US" sz="2665">
                          <a:solidFill>
                            <a:schemeClr val="tx1"/>
                          </a:solidFill>
                          <a:latin typeface="楷体" panose="02010609060101010101" charset="-122"/>
                          <a:ea typeface="楷体" panose="02010609060101010101" charset="-122"/>
                        </a:rPr>
                        <a:t>考查能</a:t>
                      </a:r>
                      <a:r>
                        <a:rPr lang="zh-CN" altLang="en-US" sz="2665">
                          <a:solidFill>
                            <a:schemeClr val="tx1"/>
                          </a:solidFill>
                          <a:latin typeface="楷体" panose="02010609060101010101" charset="-122"/>
                          <a:ea typeface="楷体" panose="02010609060101010101" charset="-122"/>
                          <a:sym typeface="+mn-ea"/>
                        </a:rPr>
                        <a:t>（基础能力、高阶能力比重）</a:t>
                      </a:r>
                      <a:endParaRPr lang="zh-CN" altLang="en-US" sz="2665">
                        <a:solidFill>
                          <a:schemeClr val="tx1"/>
                        </a:solidFill>
                        <a:latin typeface="楷体" panose="02010609060101010101" charset="-122"/>
                        <a:ea typeface="楷体" panose="02010609060101010101" charset="-122"/>
                      </a:endParaRPr>
                    </a:p>
                  </a:txBody>
                  <a:tcPr vert="horz" anchor="ctr">
                    <a:lnL w="19050" cmpd="sng">
                      <a:solidFill>
                        <a:schemeClr val="tx1"/>
                      </a:solidFill>
                      <a:prstDash val="solid"/>
                    </a:lnL>
                    <a:lnR w="19050" cmpd="sng">
                      <a:solidFill>
                        <a:schemeClr val="tx1"/>
                      </a:solidFill>
                      <a:prstDash val="solid"/>
                    </a:lnR>
                    <a:lnT w="19050" cmpd="sng">
                      <a:solidFill>
                        <a:schemeClr val="tx1"/>
                      </a:solidFill>
                      <a:prstDash val="solid"/>
                    </a:lnT>
                    <a:lnB w="19050" cmpd="sng">
                      <a:solidFill>
                        <a:schemeClr val="tx1"/>
                      </a:solidFill>
                      <a:prstDash val="solid"/>
                    </a:lnB>
                    <a:noFill/>
                  </a:tcPr>
                </a:tc>
                <a:tc rowSpan="2">
                  <a:txBody>
                    <a:bodyPr wrap="square"/>
                    <a:lstStyle/>
                    <a:p>
                      <a:pPr algn="ctr">
                        <a:buClrTx/>
                        <a:buSzTx/>
                        <a:buFontTx/>
                        <a:buNone/>
                      </a:pPr>
                      <a:r>
                        <a:rPr lang="zh-CN" altLang="en-US" sz="2665">
                          <a:solidFill>
                            <a:schemeClr val="tx1"/>
                          </a:solidFill>
                          <a:latin typeface="楷体" panose="02010609060101010101" charset="-122"/>
                          <a:ea typeface="楷体" panose="02010609060101010101" charset="-122"/>
                        </a:rPr>
                        <a:t>学科素养</a:t>
                      </a:r>
                      <a:endParaRPr lang="zh-CN" altLang="en-US" sz="2665">
                        <a:solidFill>
                          <a:schemeClr val="tx1"/>
                        </a:solidFill>
                        <a:latin typeface="楷体" panose="02010609060101010101" charset="-122"/>
                        <a:ea typeface="楷体" panose="02010609060101010101" charset="-122"/>
                      </a:endParaRPr>
                    </a:p>
                  </a:txBody>
                  <a:tcPr vert="horz" anchor="ctr">
                    <a:lnL w="19050" cmpd="sng">
                      <a:solidFill>
                        <a:schemeClr val="tx1"/>
                      </a:solidFill>
                      <a:prstDash val="solid"/>
                    </a:lnL>
                    <a:lnR w="19050" cmpd="sng">
                      <a:solidFill>
                        <a:schemeClr val="tx1"/>
                      </a:solidFill>
                      <a:prstDash val="solid"/>
                    </a:lnR>
                    <a:lnT w="19050" cmpd="sng">
                      <a:solidFill>
                        <a:schemeClr val="tx1"/>
                      </a:solidFill>
                      <a:prstDash val="solid"/>
                    </a:lnT>
                    <a:lnB w="19050" cmpd="sng">
                      <a:solidFill>
                        <a:schemeClr val="tx1"/>
                      </a:solidFill>
                      <a:prstDash val="solid"/>
                    </a:lnB>
                    <a:noFill/>
                  </a:tcPr>
                </a:tc>
                <a:tc gridSpan="2">
                  <a:txBody>
                    <a:bodyPr wrap="square"/>
                    <a:lstStyle/>
                    <a:p>
                      <a:pPr algn="ctr">
                        <a:buClrTx/>
                        <a:buSzTx/>
                        <a:buFontTx/>
                        <a:buNone/>
                      </a:pPr>
                      <a:r>
                        <a:rPr lang="zh-CN" altLang="en-US" sz="2665">
                          <a:solidFill>
                            <a:schemeClr val="tx1"/>
                          </a:solidFill>
                          <a:latin typeface="楷体" panose="02010609060101010101" charset="-122"/>
                          <a:ea typeface="楷体" panose="02010609060101010101" charset="-122"/>
                        </a:rPr>
                        <a:t>难度</a:t>
                      </a:r>
                      <a:endParaRPr lang="zh-CN" altLang="en-US" sz="2665">
                        <a:solidFill>
                          <a:schemeClr val="tx1"/>
                        </a:solidFill>
                        <a:latin typeface="楷体" panose="02010609060101010101" charset="-122"/>
                        <a:ea typeface="楷体" panose="02010609060101010101" charset="-122"/>
                      </a:endParaRPr>
                    </a:p>
                  </a:txBody>
                  <a:tcPr vert="horz" anchor="ctr">
                    <a:lnL w="19050" cmpd="sng">
                      <a:solidFill>
                        <a:schemeClr val="tx1"/>
                      </a:solidFill>
                      <a:prstDash val="solid"/>
                    </a:lnL>
                    <a:lnR w="19050" cmpd="sng">
                      <a:solidFill>
                        <a:schemeClr val="tx1"/>
                      </a:solidFill>
                      <a:prstDash val="solid"/>
                    </a:lnR>
                    <a:lnT w="19050" cmpd="sng">
                      <a:solidFill>
                        <a:schemeClr val="tx1"/>
                      </a:solidFill>
                      <a:prstDash val="solid"/>
                    </a:lnT>
                    <a:lnB w="19050" cmpd="sng">
                      <a:solidFill>
                        <a:schemeClr val="tx1"/>
                      </a:solidFill>
                      <a:prstDash val="solid"/>
                    </a:lnB>
                    <a:noFill/>
                  </a:tcPr>
                </a:tc>
                <a:tc hMerge="1">
                  <a:tcPr>
                    <a:lnL w="19050" cmpd="sng">
                      <a:solidFill>
                        <a:schemeClr val="tx1"/>
                      </a:solidFill>
                      <a:prstDash val="solid"/>
                    </a:lnL>
                    <a:lnR w="19050" cmpd="sng">
                      <a:solidFill>
                        <a:schemeClr val="tx1"/>
                      </a:solidFill>
                      <a:prstDash val="solid"/>
                    </a:lnR>
                    <a:lnT w="19050" cmpd="sng">
                      <a:solidFill>
                        <a:schemeClr val="tx1"/>
                      </a:solidFill>
                      <a:prstDash val="solid"/>
                    </a:lnT>
                    <a:lnB w="19050" cmpd="sng">
                      <a:solidFill>
                        <a:schemeClr val="tx1"/>
                      </a:solidFill>
                      <a:prstDash val="solid"/>
                    </a:lnB>
                    <a:noFill/>
                  </a:tcPr>
                </a:tc>
              </a:tr>
              <a:tr h="2439670">
                <a:tc vMerge="1">
                  <a:tcPr anchor="ctr">
                    <a:lnL w="19050" cmpd="sng">
                      <a:solidFill>
                        <a:schemeClr val="tx1"/>
                      </a:solidFill>
                      <a:prstDash val="solid"/>
                    </a:lnL>
                    <a:lnR w="19050" cmpd="sng">
                      <a:solidFill>
                        <a:schemeClr val="tx1"/>
                      </a:solidFill>
                      <a:prstDash val="solid"/>
                    </a:lnR>
                    <a:lnT w="19050" cmpd="sng">
                      <a:solidFill>
                        <a:schemeClr val="tx1"/>
                      </a:solidFill>
                      <a:prstDash val="solid"/>
                    </a:lnT>
                    <a:lnB w="19050" cmpd="sng">
                      <a:solidFill>
                        <a:schemeClr val="tx1"/>
                      </a:solidFill>
                      <a:prstDash val="solid"/>
                    </a:lnB>
                    <a:noFill/>
                  </a:tcPr>
                </a:tc>
                <a:tc>
                  <a:txBody>
                    <a:bodyPr wrap="square"/>
                    <a:lstStyle/>
                    <a:p>
                      <a:pPr algn="ctr">
                        <a:buClrTx/>
                        <a:buSzTx/>
                        <a:buFontTx/>
                        <a:buNone/>
                      </a:pPr>
                      <a:r>
                        <a:rPr lang="zh-CN" altLang="en-US" sz="2665" b="1">
                          <a:solidFill>
                            <a:schemeClr val="tx1"/>
                          </a:solidFill>
                          <a:latin typeface="楷体" panose="02010609060101010101" charset="-122"/>
                          <a:ea typeface="楷体" panose="02010609060101010101" charset="-122"/>
                        </a:rPr>
                        <a:t>客观题、主观题比重</a:t>
                      </a:r>
                      <a:endParaRPr lang="zh-CN" altLang="en-US" sz="2665" b="1">
                        <a:solidFill>
                          <a:schemeClr val="tx1"/>
                        </a:solidFill>
                        <a:latin typeface="楷体" panose="02010609060101010101" charset="-122"/>
                        <a:ea typeface="楷体" panose="02010609060101010101" charset="-122"/>
                      </a:endParaRPr>
                    </a:p>
                  </a:txBody>
                  <a:tcPr vert="horz" anchor="ctr">
                    <a:lnL w="19050" cmpd="sng">
                      <a:solidFill>
                        <a:schemeClr val="tx1"/>
                      </a:solidFill>
                      <a:prstDash val="solid"/>
                    </a:lnL>
                    <a:lnR w="19050" cmpd="sng">
                      <a:solidFill>
                        <a:schemeClr val="tx1"/>
                      </a:solidFill>
                      <a:prstDash val="solid"/>
                    </a:lnR>
                    <a:lnT w="19050" cmpd="sng">
                      <a:solidFill>
                        <a:schemeClr val="tx1"/>
                      </a:solidFill>
                      <a:prstDash val="solid"/>
                    </a:lnT>
                    <a:lnB w="19050" cmpd="sng">
                      <a:solidFill>
                        <a:schemeClr val="tx1"/>
                      </a:solidFill>
                      <a:prstDash val="solid"/>
                    </a:lnB>
                    <a:noFill/>
                  </a:tcPr>
                </a:tc>
                <a:tc>
                  <a:txBody>
                    <a:bodyPr wrap="square"/>
                    <a:lstStyle/>
                    <a:p>
                      <a:pPr algn="ctr">
                        <a:buClrTx/>
                        <a:buSzTx/>
                        <a:buFontTx/>
                        <a:buNone/>
                      </a:pPr>
                      <a:r>
                        <a:rPr lang="zh-CN" altLang="en-US" sz="2665" b="1">
                          <a:solidFill>
                            <a:schemeClr val="tx1"/>
                          </a:solidFill>
                          <a:latin typeface="楷体" panose="02010609060101010101" charset="-122"/>
                          <a:ea typeface="楷体" panose="02010609060101010101" charset="-122"/>
                          <a:sym typeface="+mn-ea"/>
                        </a:rPr>
                        <a:t>客观题题数</a:t>
                      </a:r>
                      <a:endParaRPr lang="zh-CN" altLang="en-US" sz="2665" b="1">
                        <a:solidFill>
                          <a:schemeClr val="tx1"/>
                        </a:solidFill>
                        <a:latin typeface="楷体" panose="02010609060101010101" charset="-122"/>
                        <a:ea typeface="楷体" panose="02010609060101010101" charset="-122"/>
                      </a:endParaRPr>
                    </a:p>
                  </a:txBody>
                  <a:tcPr vert="horz" anchor="ctr">
                    <a:lnL w="19050" cmpd="sng">
                      <a:solidFill>
                        <a:schemeClr val="tx1"/>
                      </a:solidFill>
                      <a:prstDash val="solid"/>
                    </a:lnL>
                    <a:lnR w="19050" cmpd="sng">
                      <a:solidFill>
                        <a:schemeClr val="tx1"/>
                      </a:solidFill>
                      <a:prstDash val="solid"/>
                    </a:lnR>
                    <a:lnT w="19050" cmpd="sng">
                      <a:solidFill>
                        <a:schemeClr val="tx1"/>
                      </a:solidFill>
                      <a:prstDash val="solid"/>
                    </a:lnT>
                    <a:lnB w="19050" cmpd="sng">
                      <a:solidFill>
                        <a:schemeClr val="tx1"/>
                      </a:solidFill>
                      <a:prstDash val="solid"/>
                    </a:lnB>
                    <a:noFill/>
                  </a:tcPr>
                </a:tc>
                <a:tc>
                  <a:txBody>
                    <a:bodyPr wrap="square"/>
                    <a:lstStyle/>
                    <a:p>
                      <a:pPr algn="ctr">
                        <a:buClrTx/>
                        <a:buSzTx/>
                        <a:buFontTx/>
                        <a:buNone/>
                      </a:pPr>
                      <a:r>
                        <a:rPr lang="zh-CN" altLang="en-US" sz="2665" b="1">
                          <a:solidFill>
                            <a:schemeClr val="tx1"/>
                          </a:solidFill>
                          <a:latin typeface="楷体" panose="02010609060101010101" charset="-122"/>
                          <a:ea typeface="楷体" panose="02010609060101010101" charset="-122"/>
                          <a:sym typeface="+mn-ea"/>
                        </a:rPr>
                        <a:t>主观题题数</a:t>
                      </a:r>
                      <a:endParaRPr lang="zh-CN" altLang="en-US" sz="2665" b="1">
                        <a:solidFill>
                          <a:schemeClr val="tx1"/>
                        </a:solidFill>
                        <a:latin typeface="楷体" panose="02010609060101010101" charset="-122"/>
                        <a:ea typeface="楷体" panose="02010609060101010101" charset="-122"/>
                      </a:endParaRPr>
                    </a:p>
                  </a:txBody>
                  <a:tcPr vert="horz" anchor="ctr">
                    <a:lnL w="19050" cmpd="sng">
                      <a:solidFill>
                        <a:schemeClr val="tx1"/>
                      </a:solidFill>
                      <a:prstDash val="solid"/>
                    </a:lnL>
                    <a:lnR w="19050" cmpd="sng">
                      <a:solidFill>
                        <a:schemeClr val="tx1"/>
                      </a:solidFill>
                      <a:prstDash val="solid"/>
                    </a:lnR>
                    <a:lnT w="19050" cmpd="sng">
                      <a:solidFill>
                        <a:schemeClr val="tx1"/>
                      </a:solidFill>
                      <a:prstDash val="solid"/>
                    </a:lnT>
                    <a:lnB w="19050" cmpd="sng">
                      <a:solidFill>
                        <a:schemeClr val="tx1"/>
                      </a:solidFill>
                      <a:prstDash val="solid"/>
                    </a:lnB>
                    <a:noFill/>
                  </a:tcPr>
                </a:tc>
                <a:tc vMerge="1">
                  <a:tcPr anchor="ctr">
                    <a:lnL w="19050" cmpd="sng">
                      <a:solidFill>
                        <a:schemeClr val="tx1"/>
                      </a:solidFill>
                      <a:prstDash val="solid"/>
                    </a:lnL>
                    <a:lnR w="19050" cmpd="sng">
                      <a:solidFill>
                        <a:schemeClr val="tx1"/>
                      </a:solidFill>
                      <a:prstDash val="solid"/>
                    </a:lnR>
                    <a:lnT w="19050" cmpd="sng">
                      <a:solidFill>
                        <a:schemeClr val="tx1"/>
                      </a:solidFill>
                      <a:prstDash val="solid"/>
                    </a:lnT>
                    <a:lnB w="19050" cmpd="sng">
                      <a:solidFill>
                        <a:schemeClr val="tx1"/>
                      </a:solidFill>
                      <a:prstDash val="solid"/>
                    </a:lnB>
                    <a:noFill/>
                  </a:tcPr>
                </a:tc>
                <a:tc vMerge="1">
                  <a:tcPr anchor="ctr">
                    <a:lnL w="19050" cmpd="sng">
                      <a:solidFill>
                        <a:schemeClr val="tx1"/>
                      </a:solidFill>
                      <a:prstDash val="solid"/>
                    </a:lnL>
                    <a:lnR w="19050" cmpd="sng">
                      <a:solidFill>
                        <a:schemeClr val="tx1"/>
                      </a:solidFill>
                      <a:prstDash val="solid"/>
                    </a:lnR>
                    <a:lnT w="19050" cmpd="sng">
                      <a:solidFill>
                        <a:schemeClr val="tx1"/>
                      </a:solidFill>
                      <a:prstDash val="solid"/>
                    </a:lnT>
                    <a:lnB w="19050" cmpd="sng">
                      <a:solidFill>
                        <a:schemeClr val="tx1"/>
                      </a:solidFill>
                      <a:prstDash val="solid"/>
                    </a:lnB>
                    <a:noFill/>
                  </a:tcPr>
                </a:tc>
                <a:tc vMerge="1">
                  <a:tcPr anchor="ctr">
                    <a:lnL w="19050" cmpd="sng">
                      <a:solidFill>
                        <a:schemeClr val="tx1"/>
                      </a:solidFill>
                      <a:prstDash val="solid"/>
                    </a:lnL>
                    <a:lnR w="19050" cmpd="sng">
                      <a:solidFill>
                        <a:schemeClr val="tx1"/>
                      </a:solidFill>
                      <a:prstDash val="solid"/>
                    </a:lnR>
                    <a:lnT w="19050" cmpd="sng">
                      <a:solidFill>
                        <a:schemeClr val="tx1"/>
                      </a:solidFill>
                      <a:prstDash val="solid"/>
                    </a:lnT>
                    <a:lnB w="19050" cmpd="sng">
                      <a:solidFill>
                        <a:schemeClr val="tx1"/>
                      </a:solidFill>
                      <a:prstDash val="solid"/>
                    </a:lnB>
                    <a:noFill/>
                  </a:tcPr>
                </a:tc>
                <a:tc>
                  <a:txBody>
                    <a:bodyPr wrap="square"/>
                    <a:lstStyle/>
                    <a:p>
                      <a:pPr algn="ctr">
                        <a:buClrTx/>
                        <a:buSzTx/>
                        <a:buFontTx/>
                        <a:buNone/>
                      </a:pPr>
                      <a:r>
                        <a:rPr lang="zh-CN" altLang="en-US" sz="2665" b="1">
                          <a:solidFill>
                            <a:schemeClr val="tx1"/>
                          </a:solidFill>
                          <a:latin typeface="楷体" panose="02010609060101010101" charset="-122"/>
                          <a:ea typeface="楷体" panose="02010609060101010101" charset="-122"/>
                        </a:rPr>
                        <a:t>难、中、易比重</a:t>
                      </a:r>
                      <a:endParaRPr lang="zh-CN" altLang="en-US" sz="2665" b="1">
                        <a:solidFill>
                          <a:schemeClr val="tx1"/>
                        </a:solidFill>
                        <a:latin typeface="楷体" panose="02010609060101010101" charset="-122"/>
                        <a:ea typeface="楷体" panose="02010609060101010101" charset="-122"/>
                      </a:endParaRPr>
                    </a:p>
                  </a:txBody>
                  <a:tcPr vert="horz" anchor="ctr">
                    <a:lnL w="19050" cmpd="sng">
                      <a:solidFill>
                        <a:schemeClr val="tx1"/>
                      </a:solidFill>
                      <a:prstDash val="solid"/>
                    </a:lnL>
                    <a:lnR w="19050" cmpd="sng">
                      <a:solidFill>
                        <a:schemeClr val="tx1"/>
                      </a:solidFill>
                      <a:prstDash val="solid"/>
                    </a:lnR>
                    <a:lnT w="19050" cmpd="sng">
                      <a:solidFill>
                        <a:schemeClr val="tx1"/>
                      </a:solidFill>
                      <a:prstDash val="solid"/>
                    </a:lnT>
                    <a:lnB w="19050" cmpd="sng">
                      <a:solidFill>
                        <a:schemeClr val="tx1"/>
                      </a:solidFill>
                      <a:prstDash val="solid"/>
                    </a:lnB>
                    <a:noFill/>
                  </a:tcPr>
                </a:tc>
                <a:tc>
                  <a:txBody>
                    <a:bodyPr wrap="square"/>
                    <a:lstStyle/>
                    <a:p>
                      <a:pPr algn="ctr">
                        <a:buClrTx/>
                        <a:buSzTx/>
                        <a:buFontTx/>
                        <a:buNone/>
                      </a:pPr>
                      <a:r>
                        <a:rPr lang="zh-CN" altLang="en-US" sz="2665" b="1">
                          <a:solidFill>
                            <a:schemeClr val="tx1"/>
                          </a:solidFill>
                          <a:latin typeface="楷体" panose="02010609060101010101" charset="-122"/>
                          <a:ea typeface="楷体" panose="02010609060101010101" charset="-122"/>
                        </a:rPr>
                        <a:t>难度系数</a:t>
                      </a:r>
                      <a:endParaRPr lang="zh-CN" altLang="en-US" sz="2665" b="1">
                        <a:solidFill>
                          <a:schemeClr val="tx1"/>
                        </a:solidFill>
                        <a:latin typeface="楷体" panose="02010609060101010101" charset="-122"/>
                        <a:ea typeface="楷体" panose="02010609060101010101" charset="-122"/>
                      </a:endParaRPr>
                    </a:p>
                  </a:txBody>
                  <a:tcPr vert="horz" anchor="ctr">
                    <a:lnL w="19050" cmpd="sng">
                      <a:solidFill>
                        <a:schemeClr val="tx1"/>
                      </a:solidFill>
                      <a:prstDash val="solid"/>
                    </a:lnL>
                    <a:lnR w="19050" cmpd="sng">
                      <a:solidFill>
                        <a:schemeClr val="tx1"/>
                      </a:solidFill>
                      <a:prstDash val="solid"/>
                    </a:lnR>
                    <a:lnT w="19050" cmpd="sng">
                      <a:solidFill>
                        <a:schemeClr val="tx1"/>
                      </a:solidFill>
                      <a:prstDash val="solid"/>
                    </a:lnT>
                    <a:lnB w="19050" cmpd="sng">
                      <a:solidFill>
                        <a:schemeClr val="tx1"/>
                      </a:solidFill>
                      <a:prstDash val="solid"/>
                    </a:lnB>
                    <a:noFill/>
                  </a:tcPr>
                </a:tc>
              </a:tr>
              <a:tr h="659765">
                <a:tc>
                  <a:txBody>
                    <a:bodyPr wrap="square"/>
                    <a:lstStyle/>
                    <a:p>
                      <a:pPr algn="ctr">
                        <a:buClrTx/>
                        <a:buSzTx/>
                        <a:buFontTx/>
                        <a:buNone/>
                      </a:pPr>
                      <a:r>
                        <a:rPr lang="zh-CN" altLang="en-US" sz="2665" b="1">
                          <a:solidFill>
                            <a:schemeClr val="tx1"/>
                          </a:solidFill>
                          <a:latin typeface="楷体" panose="02010609060101010101" charset="-122"/>
                          <a:ea typeface="楷体" panose="02010609060101010101" charset="-122"/>
                        </a:rPr>
                        <a:t>2023年</a:t>
                      </a:r>
                      <a:endParaRPr lang="zh-CN" altLang="en-US" sz="2665" b="1">
                        <a:solidFill>
                          <a:schemeClr val="tx1"/>
                        </a:solidFill>
                        <a:latin typeface="楷体" panose="02010609060101010101" charset="-122"/>
                        <a:ea typeface="楷体" panose="02010609060101010101" charset="-122"/>
                      </a:endParaRPr>
                    </a:p>
                  </a:txBody>
                  <a:tcPr vert="horz" anchor="ctr">
                    <a:lnL w="19050" cmpd="sng">
                      <a:solidFill>
                        <a:schemeClr val="tx1"/>
                      </a:solidFill>
                      <a:prstDash val="solid"/>
                    </a:lnL>
                    <a:lnR w="19050" cmpd="sng">
                      <a:solidFill>
                        <a:schemeClr val="tx1"/>
                      </a:solidFill>
                      <a:prstDash val="solid"/>
                    </a:lnR>
                    <a:lnT w="19050" cmpd="sng">
                      <a:solidFill>
                        <a:schemeClr val="tx1"/>
                      </a:solidFill>
                      <a:prstDash val="solid"/>
                    </a:lnT>
                    <a:lnB w="19050" cmpd="sng">
                      <a:solidFill>
                        <a:schemeClr val="tx1"/>
                      </a:solidFill>
                      <a:prstDash val="solid"/>
                    </a:lnB>
                    <a:noFill/>
                  </a:tcPr>
                </a:tc>
                <a:tc>
                  <a:txBody>
                    <a:bodyPr wrap="square"/>
                    <a:lstStyle/>
                    <a:p>
                      <a:pPr algn="ctr">
                        <a:buClrTx/>
                        <a:buSzTx/>
                        <a:buFontTx/>
                        <a:buNone/>
                      </a:pPr>
                      <a:r>
                        <a:rPr lang="en-US" altLang="zh-CN" sz="2665" b="1">
                          <a:solidFill>
                            <a:schemeClr val="tx1"/>
                          </a:solidFill>
                          <a:latin typeface="楷体" panose="02010609060101010101" charset="-122"/>
                          <a:ea typeface="楷体" panose="02010609060101010101" charset="-122"/>
                        </a:rPr>
                        <a:t>48/52</a:t>
                      </a:r>
                      <a:endParaRPr lang="en-US" altLang="zh-CN" sz="2665" b="1">
                        <a:solidFill>
                          <a:schemeClr val="tx1"/>
                        </a:solidFill>
                        <a:latin typeface="楷体" panose="02010609060101010101" charset="-122"/>
                        <a:ea typeface="楷体" panose="02010609060101010101" charset="-122"/>
                      </a:endParaRPr>
                    </a:p>
                  </a:txBody>
                  <a:tcPr vert="horz" anchor="ctr">
                    <a:lnL w="19050" cmpd="sng">
                      <a:solidFill>
                        <a:schemeClr val="tx1"/>
                      </a:solidFill>
                      <a:prstDash val="solid"/>
                    </a:lnL>
                    <a:lnR w="19050" cmpd="sng">
                      <a:solidFill>
                        <a:schemeClr val="tx1"/>
                      </a:solidFill>
                      <a:prstDash val="solid"/>
                    </a:lnR>
                    <a:lnT w="19050" cmpd="sng">
                      <a:solidFill>
                        <a:schemeClr val="tx1"/>
                      </a:solidFill>
                      <a:prstDash val="solid"/>
                    </a:lnT>
                    <a:lnB w="19050" cmpd="sng">
                      <a:solidFill>
                        <a:schemeClr val="tx1"/>
                      </a:solidFill>
                      <a:prstDash val="solid"/>
                    </a:lnB>
                    <a:noFill/>
                  </a:tcPr>
                </a:tc>
                <a:tc>
                  <a:txBody>
                    <a:bodyPr wrap="square"/>
                    <a:lstStyle/>
                    <a:p>
                      <a:pPr algn="ctr">
                        <a:buClrTx/>
                        <a:buSzTx/>
                        <a:buFontTx/>
                        <a:buNone/>
                      </a:pPr>
                      <a:r>
                        <a:rPr lang="en-US" altLang="zh-CN" sz="2665" b="1">
                          <a:solidFill>
                            <a:schemeClr val="tx1"/>
                          </a:solidFill>
                          <a:latin typeface="楷体" panose="02010609060101010101" charset="-122"/>
                          <a:ea typeface="楷体" panose="02010609060101010101" charset="-122"/>
                        </a:rPr>
                        <a:t>24</a:t>
                      </a:r>
                      <a:endParaRPr lang="en-US" altLang="zh-CN" sz="2665" b="1">
                        <a:solidFill>
                          <a:schemeClr val="tx1"/>
                        </a:solidFill>
                        <a:latin typeface="楷体" panose="02010609060101010101" charset="-122"/>
                        <a:ea typeface="楷体" panose="02010609060101010101" charset="-122"/>
                      </a:endParaRPr>
                    </a:p>
                  </a:txBody>
                  <a:tcPr vert="horz" anchor="ctr">
                    <a:lnL w="19050" cmpd="sng">
                      <a:solidFill>
                        <a:schemeClr val="tx1"/>
                      </a:solidFill>
                      <a:prstDash val="solid"/>
                    </a:lnL>
                    <a:lnR w="19050" cmpd="sng">
                      <a:solidFill>
                        <a:schemeClr val="tx1"/>
                      </a:solidFill>
                      <a:prstDash val="solid"/>
                    </a:lnR>
                    <a:lnT w="19050" cmpd="sng">
                      <a:solidFill>
                        <a:schemeClr val="tx1"/>
                      </a:solidFill>
                      <a:prstDash val="solid"/>
                    </a:lnT>
                    <a:lnB w="19050" cmpd="sng">
                      <a:solidFill>
                        <a:schemeClr val="tx1"/>
                      </a:solidFill>
                      <a:prstDash val="solid"/>
                    </a:lnB>
                    <a:noFill/>
                  </a:tcPr>
                </a:tc>
                <a:tc>
                  <a:txBody>
                    <a:bodyPr wrap="square"/>
                    <a:lstStyle/>
                    <a:p>
                      <a:pPr algn="ctr">
                        <a:buClrTx/>
                        <a:buSzTx/>
                        <a:buFontTx/>
                        <a:buNone/>
                      </a:pPr>
                      <a:r>
                        <a:rPr lang="en-US" altLang="zh-CN" sz="2665" b="1">
                          <a:solidFill>
                            <a:schemeClr val="tx1"/>
                          </a:solidFill>
                          <a:latin typeface="楷体" panose="02010609060101010101" charset="-122"/>
                          <a:ea typeface="楷体" panose="02010609060101010101" charset="-122"/>
                        </a:rPr>
                        <a:t>3</a:t>
                      </a:r>
                      <a:endParaRPr lang="en-US" altLang="zh-CN" sz="2665" b="1">
                        <a:solidFill>
                          <a:schemeClr val="tx1"/>
                        </a:solidFill>
                        <a:latin typeface="楷体" panose="02010609060101010101" charset="-122"/>
                        <a:ea typeface="楷体" panose="02010609060101010101" charset="-122"/>
                      </a:endParaRPr>
                    </a:p>
                  </a:txBody>
                  <a:tcPr vert="horz" anchor="ctr">
                    <a:lnL w="19050" cmpd="sng">
                      <a:solidFill>
                        <a:schemeClr val="tx1"/>
                      </a:solidFill>
                      <a:prstDash val="solid"/>
                    </a:lnL>
                    <a:lnR w="19050" cmpd="sng">
                      <a:solidFill>
                        <a:schemeClr val="tx1"/>
                      </a:solidFill>
                      <a:prstDash val="solid"/>
                    </a:lnR>
                    <a:lnT w="19050" cmpd="sng">
                      <a:solidFill>
                        <a:schemeClr val="tx1"/>
                      </a:solidFill>
                      <a:prstDash val="solid"/>
                    </a:lnT>
                    <a:lnB w="19050" cmpd="sng">
                      <a:solidFill>
                        <a:schemeClr val="tx1"/>
                      </a:solidFill>
                      <a:prstDash val="solid"/>
                    </a:lnB>
                    <a:noFill/>
                  </a:tcPr>
                </a:tc>
                <a:tc>
                  <a:txBody>
                    <a:bodyPr wrap="square"/>
                    <a:lstStyle/>
                    <a:p>
                      <a:pPr algn="ctr">
                        <a:buClrTx/>
                        <a:buSzTx/>
                        <a:buFontTx/>
                        <a:buNone/>
                      </a:pPr>
                      <a:r>
                        <a:rPr lang="en-US" altLang="zh-CN" sz="2665" b="1">
                          <a:solidFill>
                            <a:schemeClr val="tx1"/>
                          </a:solidFill>
                          <a:latin typeface="楷体" panose="02010609060101010101" charset="-122"/>
                          <a:ea typeface="楷体" panose="02010609060101010101" charset="-122"/>
                        </a:rPr>
                        <a:t>34</a:t>
                      </a:r>
                      <a:r>
                        <a:rPr lang="en-US" altLang="zh-CN" sz="2665" b="1">
                          <a:solidFill>
                            <a:schemeClr val="tx1"/>
                          </a:solidFill>
                          <a:latin typeface="楷体" panose="02010609060101010101" charset="-122"/>
                          <a:ea typeface="楷体" panose="02010609060101010101" charset="-122"/>
                          <a:sym typeface="+mn-ea"/>
                        </a:rPr>
                        <a:t>/</a:t>
                      </a:r>
                      <a:r>
                        <a:rPr lang="en-US" altLang="zh-CN" sz="2665" b="1">
                          <a:solidFill>
                            <a:schemeClr val="tx1"/>
                          </a:solidFill>
                          <a:latin typeface="楷体" panose="02010609060101010101" charset="-122"/>
                          <a:ea typeface="楷体" panose="02010609060101010101" charset="-122"/>
                        </a:rPr>
                        <a:t>38</a:t>
                      </a:r>
                      <a:r>
                        <a:rPr lang="en-US" altLang="zh-CN" sz="2665" b="1">
                          <a:solidFill>
                            <a:schemeClr val="tx1"/>
                          </a:solidFill>
                          <a:latin typeface="楷体" panose="02010609060101010101" charset="-122"/>
                          <a:ea typeface="楷体" panose="02010609060101010101" charset="-122"/>
                          <a:sym typeface="+mn-ea"/>
                        </a:rPr>
                        <a:t>/</a:t>
                      </a:r>
                      <a:r>
                        <a:rPr lang="zh-CN" altLang="en-US" sz="2665" b="1">
                          <a:solidFill>
                            <a:schemeClr val="tx1"/>
                          </a:solidFill>
                          <a:latin typeface="楷体" panose="02010609060101010101" charset="-122"/>
                          <a:ea typeface="楷体" panose="02010609060101010101" charset="-122"/>
                        </a:rPr>
                        <a:t>2</a:t>
                      </a:r>
                      <a:r>
                        <a:rPr lang="en-US" altLang="zh-CN" sz="2665" b="1">
                          <a:solidFill>
                            <a:schemeClr val="tx1"/>
                          </a:solidFill>
                          <a:latin typeface="楷体" panose="02010609060101010101" charset="-122"/>
                          <a:ea typeface="楷体" panose="02010609060101010101" charset="-122"/>
                        </a:rPr>
                        <a:t>8</a:t>
                      </a:r>
                      <a:endParaRPr lang="en-US" altLang="zh-CN" sz="2665" b="1">
                        <a:solidFill>
                          <a:schemeClr val="tx1"/>
                        </a:solidFill>
                        <a:latin typeface="楷体" panose="02010609060101010101" charset="-122"/>
                        <a:ea typeface="楷体" panose="02010609060101010101" charset="-122"/>
                      </a:endParaRPr>
                    </a:p>
                  </a:txBody>
                  <a:tcPr vert="horz" anchor="ctr">
                    <a:lnL w="19050" cmpd="sng">
                      <a:solidFill>
                        <a:schemeClr val="tx1"/>
                      </a:solidFill>
                      <a:prstDash val="solid"/>
                    </a:lnL>
                    <a:lnR w="19050" cmpd="sng">
                      <a:solidFill>
                        <a:schemeClr val="tx1"/>
                      </a:solidFill>
                      <a:prstDash val="solid"/>
                    </a:lnR>
                    <a:lnT w="19050" cmpd="sng">
                      <a:solidFill>
                        <a:schemeClr val="tx1"/>
                      </a:solidFill>
                      <a:prstDash val="solid"/>
                    </a:lnT>
                    <a:lnB w="19050" cmpd="sng">
                      <a:solidFill>
                        <a:schemeClr val="tx1"/>
                      </a:solidFill>
                      <a:prstDash val="solid"/>
                    </a:lnB>
                    <a:noFill/>
                  </a:tcPr>
                </a:tc>
                <a:tc>
                  <a:txBody>
                    <a:bodyPr wrap="square"/>
                    <a:lstStyle/>
                    <a:p>
                      <a:pPr algn="ctr">
                        <a:buClrTx/>
                        <a:buSzTx/>
                        <a:buFontTx/>
                        <a:buNone/>
                      </a:pPr>
                      <a:r>
                        <a:rPr lang="en-US" altLang="zh-CN" sz="2665" b="1">
                          <a:solidFill>
                            <a:schemeClr val="tx1"/>
                          </a:solidFill>
                          <a:latin typeface="楷体" panose="02010609060101010101" charset="-122"/>
                          <a:ea typeface="楷体" panose="02010609060101010101" charset="-122"/>
                        </a:rPr>
                        <a:t>30%</a:t>
                      </a:r>
                      <a:r>
                        <a:rPr lang="en-US" altLang="zh-CN" sz="2665" b="1">
                          <a:solidFill>
                            <a:schemeClr val="tx1"/>
                          </a:solidFill>
                          <a:latin typeface="楷体" panose="02010609060101010101" charset="-122"/>
                          <a:ea typeface="楷体" panose="02010609060101010101" charset="-122"/>
                          <a:sym typeface="+mn-ea"/>
                        </a:rPr>
                        <a:t>/</a:t>
                      </a:r>
                      <a:r>
                        <a:rPr lang="en-US" altLang="zh-CN" sz="2665" b="1">
                          <a:solidFill>
                            <a:schemeClr val="tx1"/>
                          </a:solidFill>
                          <a:latin typeface="楷体" panose="02010609060101010101" charset="-122"/>
                          <a:ea typeface="楷体" panose="02010609060101010101" charset="-122"/>
                        </a:rPr>
                        <a:t>70%</a:t>
                      </a:r>
                      <a:endParaRPr lang="en-US" altLang="zh-CN" sz="2665" b="1">
                        <a:solidFill>
                          <a:schemeClr val="tx1"/>
                        </a:solidFill>
                        <a:latin typeface="楷体" panose="02010609060101010101" charset="-122"/>
                        <a:ea typeface="楷体" panose="02010609060101010101" charset="-122"/>
                      </a:endParaRPr>
                    </a:p>
                  </a:txBody>
                  <a:tcPr vert="horz" anchor="ctr">
                    <a:lnL w="19050" cmpd="sng">
                      <a:solidFill>
                        <a:schemeClr val="tx1"/>
                      </a:solidFill>
                      <a:prstDash val="solid"/>
                    </a:lnL>
                    <a:lnR w="19050" cmpd="sng">
                      <a:solidFill>
                        <a:schemeClr val="tx1"/>
                      </a:solidFill>
                      <a:prstDash val="solid"/>
                    </a:lnR>
                    <a:lnT w="19050" cmpd="sng">
                      <a:solidFill>
                        <a:schemeClr val="tx1"/>
                      </a:solidFill>
                      <a:prstDash val="solid"/>
                    </a:lnT>
                    <a:lnB w="19050" cmpd="sng">
                      <a:solidFill>
                        <a:schemeClr val="tx1"/>
                      </a:solidFill>
                      <a:prstDash val="solid"/>
                    </a:lnB>
                    <a:noFill/>
                  </a:tcPr>
                </a:tc>
                <a:tc>
                  <a:txBody>
                    <a:bodyPr wrap="square"/>
                    <a:lstStyle/>
                    <a:p>
                      <a:pPr algn="ctr">
                        <a:buClrTx/>
                        <a:buSzTx/>
                        <a:buFontTx/>
                        <a:buNone/>
                      </a:pPr>
                      <a:r>
                        <a:rPr lang="en-US" altLang="zh-CN" sz="2665" b="1">
                          <a:solidFill>
                            <a:schemeClr val="tx1"/>
                          </a:solidFill>
                          <a:latin typeface="楷体" panose="02010609060101010101" charset="-122"/>
                          <a:ea typeface="楷体" panose="02010609060101010101" charset="-122"/>
                        </a:rPr>
                        <a:t>100</a:t>
                      </a:r>
                      <a:r>
                        <a:rPr lang="en-US" altLang="zh-CN" sz="2665" b="1">
                          <a:solidFill>
                            <a:schemeClr val="tx1"/>
                          </a:solidFill>
                          <a:latin typeface="楷体" panose="02010609060101010101" charset="-122"/>
                          <a:ea typeface="楷体" panose="02010609060101010101" charset="-122"/>
                          <a:sym typeface="+mn-ea"/>
                        </a:rPr>
                        <a:t>/</a:t>
                      </a:r>
                      <a:r>
                        <a:rPr lang="en-US" altLang="zh-CN" sz="2665" b="1">
                          <a:solidFill>
                            <a:schemeClr val="tx1"/>
                          </a:solidFill>
                          <a:latin typeface="楷体" panose="02010609060101010101" charset="-122"/>
                          <a:ea typeface="楷体" panose="02010609060101010101" charset="-122"/>
                        </a:rPr>
                        <a:t>100</a:t>
                      </a:r>
                      <a:endParaRPr lang="zh-CN" altLang="en-US" sz="2665" b="1">
                        <a:solidFill>
                          <a:schemeClr val="tx1"/>
                        </a:solidFill>
                        <a:latin typeface="楷体" panose="02010609060101010101" charset="-122"/>
                        <a:ea typeface="楷体" panose="02010609060101010101" charset="-122"/>
                      </a:endParaRPr>
                    </a:p>
                  </a:txBody>
                  <a:tcPr vert="horz" anchor="ctr">
                    <a:lnL w="19050" cmpd="sng">
                      <a:solidFill>
                        <a:schemeClr val="tx1"/>
                      </a:solidFill>
                      <a:prstDash val="solid"/>
                    </a:lnL>
                    <a:lnR w="19050" cmpd="sng">
                      <a:solidFill>
                        <a:schemeClr val="tx1"/>
                      </a:solidFill>
                      <a:prstDash val="solid"/>
                    </a:lnR>
                    <a:lnT w="19050" cmpd="sng">
                      <a:solidFill>
                        <a:schemeClr val="tx1"/>
                      </a:solidFill>
                      <a:prstDash val="solid"/>
                    </a:lnT>
                    <a:lnB w="19050" cmpd="sng">
                      <a:solidFill>
                        <a:schemeClr val="tx1"/>
                      </a:solidFill>
                      <a:prstDash val="solid"/>
                    </a:lnB>
                    <a:noFill/>
                  </a:tcPr>
                </a:tc>
                <a:tc>
                  <a:txBody>
                    <a:bodyPr wrap="square"/>
                    <a:lstStyle/>
                    <a:p>
                      <a:pPr algn="ctr">
                        <a:buClrTx/>
                        <a:buSzTx/>
                        <a:buFontTx/>
                        <a:buNone/>
                      </a:pPr>
                      <a:r>
                        <a:rPr lang="en-US" altLang="zh-CN" sz="2665" b="1">
                          <a:solidFill>
                            <a:schemeClr val="tx1"/>
                          </a:solidFill>
                          <a:latin typeface="楷体" panose="02010609060101010101" charset="-122"/>
                          <a:ea typeface="楷体" panose="02010609060101010101" charset="-122"/>
                        </a:rPr>
                        <a:t>1</a:t>
                      </a:r>
                      <a:r>
                        <a:rPr lang="en-US" altLang="zh-CN" sz="2665" b="1">
                          <a:solidFill>
                            <a:schemeClr val="tx1"/>
                          </a:solidFill>
                          <a:latin typeface="楷体" panose="02010609060101010101" charset="-122"/>
                          <a:ea typeface="楷体" panose="02010609060101010101" charset="-122"/>
                          <a:sym typeface="+mn-ea"/>
                        </a:rPr>
                        <a:t>/2/7</a:t>
                      </a:r>
                      <a:endParaRPr lang="en-US" altLang="zh-CN" sz="2665" b="1">
                        <a:solidFill>
                          <a:schemeClr val="tx1"/>
                        </a:solidFill>
                        <a:latin typeface="楷体" panose="02010609060101010101" charset="-122"/>
                        <a:ea typeface="楷体" panose="02010609060101010101" charset="-122"/>
                      </a:endParaRPr>
                    </a:p>
                  </a:txBody>
                  <a:tcPr vert="horz" anchor="ctr">
                    <a:lnL w="19050" cmpd="sng">
                      <a:solidFill>
                        <a:schemeClr val="tx1"/>
                      </a:solidFill>
                      <a:prstDash val="solid"/>
                    </a:lnL>
                    <a:lnR w="19050" cmpd="sng">
                      <a:solidFill>
                        <a:schemeClr val="tx1"/>
                      </a:solidFill>
                      <a:prstDash val="solid"/>
                    </a:lnR>
                    <a:lnT w="19050" cmpd="sng">
                      <a:solidFill>
                        <a:schemeClr val="tx1"/>
                      </a:solidFill>
                      <a:prstDash val="solid"/>
                    </a:lnT>
                    <a:lnB w="19050" cmpd="sng">
                      <a:solidFill>
                        <a:schemeClr val="tx1"/>
                      </a:solidFill>
                      <a:prstDash val="solid"/>
                    </a:lnB>
                    <a:noFill/>
                  </a:tcPr>
                </a:tc>
                <a:tc>
                  <a:txBody>
                    <a:bodyPr wrap="square"/>
                    <a:lstStyle/>
                    <a:p>
                      <a:pPr algn="ctr">
                        <a:buClrTx/>
                        <a:buSzTx/>
                        <a:buFontTx/>
                        <a:buNone/>
                      </a:pPr>
                      <a:r>
                        <a:rPr lang="en-US" altLang="zh-CN" sz="2665" b="1">
                          <a:solidFill>
                            <a:schemeClr val="tx1"/>
                          </a:solidFill>
                          <a:latin typeface="楷体" panose="02010609060101010101" charset="-122"/>
                          <a:ea typeface="楷体" panose="02010609060101010101" charset="-122"/>
                        </a:rPr>
                        <a:t>0.73</a:t>
                      </a:r>
                      <a:endParaRPr lang="en-US" altLang="zh-CN" sz="2665" b="1">
                        <a:solidFill>
                          <a:schemeClr val="tx1"/>
                        </a:solidFill>
                        <a:latin typeface="楷体" panose="02010609060101010101" charset="-122"/>
                        <a:ea typeface="楷体" panose="02010609060101010101" charset="-122"/>
                      </a:endParaRPr>
                    </a:p>
                  </a:txBody>
                  <a:tcPr vert="horz" anchor="ctr">
                    <a:lnL w="19050" cmpd="sng">
                      <a:solidFill>
                        <a:schemeClr val="tx1"/>
                      </a:solidFill>
                      <a:prstDash val="solid"/>
                    </a:lnL>
                    <a:lnR w="19050" cmpd="sng">
                      <a:solidFill>
                        <a:schemeClr val="tx1"/>
                      </a:solidFill>
                      <a:prstDash val="solid"/>
                    </a:lnR>
                    <a:lnT w="19050" cmpd="sng">
                      <a:solidFill>
                        <a:schemeClr val="tx1"/>
                      </a:solidFill>
                      <a:prstDash val="solid"/>
                    </a:lnT>
                    <a:lnB w="19050" cmpd="sng">
                      <a:solidFill>
                        <a:schemeClr val="tx1"/>
                      </a:solidFill>
                      <a:prstDash val="solid"/>
                    </a:lnB>
                    <a:noFill/>
                  </a:tcPr>
                </a:tc>
              </a:tr>
              <a:tr h="659765">
                <a:tc>
                  <a:txBody>
                    <a:bodyPr wrap="square"/>
                    <a:lstStyle/>
                    <a:p>
                      <a:pPr algn="ctr">
                        <a:buClrTx/>
                        <a:buSzTx/>
                        <a:buFontTx/>
                        <a:buNone/>
                      </a:pPr>
                      <a:r>
                        <a:rPr lang="zh-CN" altLang="en-US" sz="2665" b="1">
                          <a:solidFill>
                            <a:schemeClr val="tx1"/>
                          </a:solidFill>
                          <a:latin typeface="楷体" panose="02010609060101010101" charset="-122"/>
                          <a:ea typeface="楷体" panose="02010609060101010101" charset="-122"/>
                        </a:rPr>
                        <a:t>2024年</a:t>
                      </a:r>
                      <a:endParaRPr lang="zh-CN" altLang="en-US" sz="2665" b="1">
                        <a:solidFill>
                          <a:schemeClr val="tx1"/>
                        </a:solidFill>
                        <a:latin typeface="楷体" panose="02010609060101010101" charset="-122"/>
                        <a:ea typeface="楷体" panose="02010609060101010101" charset="-122"/>
                      </a:endParaRPr>
                    </a:p>
                  </a:txBody>
                  <a:tcPr vert="horz" anchor="ctr">
                    <a:lnL w="19050" cmpd="sng">
                      <a:solidFill>
                        <a:schemeClr val="tx1"/>
                      </a:solidFill>
                      <a:prstDash val="solid"/>
                    </a:lnL>
                    <a:lnR w="19050" cmpd="sng">
                      <a:solidFill>
                        <a:schemeClr val="tx1"/>
                      </a:solidFill>
                      <a:prstDash val="solid"/>
                    </a:lnR>
                    <a:lnT w="19050" cmpd="sng">
                      <a:solidFill>
                        <a:schemeClr val="tx1"/>
                      </a:solidFill>
                      <a:prstDash val="solid"/>
                    </a:lnT>
                    <a:lnB w="19050" cmpd="sng">
                      <a:solidFill>
                        <a:schemeClr val="tx1"/>
                      </a:solidFill>
                      <a:prstDash val="solid"/>
                    </a:lnB>
                    <a:noFill/>
                  </a:tcPr>
                </a:tc>
                <a:tc>
                  <a:txBody>
                    <a:bodyPr wrap="square"/>
                    <a:lstStyle/>
                    <a:p>
                      <a:pPr algn="ctr">
                        <a:buClrTx/>
                        <a:buSzTx/>
                        <a:buFontTx/>
                        <a:buNone/>
                      </a:pPr>
                      <a:r>
                        <a:rPr lang="en-US" altLang="zh-CN" sz="2665" b="1">
                          <a:solidFill>
                            <a:schemeClr val="tx1"/>
                          </a:solidFill>
                          <a:latin typeface="楷体" panose="02010609060101010101" charset="-122"/>
                          <a:ea typeface="楷体" panose="02010609060101010101" charset="-122"/>
                          <a:sym typeface="+mn-ea"/>
                        </a:rPr>
                        <a:t>48/52</a:t>
                      </a:r>
                      <a:endParaRPr lang="zh-CN" altLang="en-US" sz="2665" b="1">
                        <a:solidFill>
                          <a:schemeClr val="tx1"/>
                        </a:solidFill>
                        <a:latin typeface="楷体" panose="02010609060101010101" charset="-122"/>
                        <a:ea typeface="楷体" panose="02010609060101010101" charset="-122"/>
                      </a:endParaRPr>
                    </a:p>
                  </a:txBody>
                  <a:tcPr vert="horz" anchor="ctr">
                    <a:lnL w="19050" cmpd="sng">
                      <a:solidFill>
                        <a:schemeClr val="tx1"/>
                      </a:solidFill>
                      <a:prstDash val="solid"/>
                    </a:lnL>
                    <a:lnR w="19050" cmpd="sng">
                      <a:solidFill>
                        <a:schemeClr val="tx1"/>
                      </a:solidFill>
                      <a:prstDash val="solid"/>
                    </a:lnR>
                    <a:lnT w="19050" cmpd="sng">
                      <a:solidFill>
                        <a:schemeClr val="tx1"/>
                      </a:solidFill>
                      <a:prstDash val="solid"/>
                    </a:lnT>
                    <a:lnB w="19050" cmpd="sng">
                      <a:solidFill>
                        <a:schemeClr val="tx1"/>
                      </a:solidFill>
                      <a:prstDash val="solid"/>
                    </a:lnB>
                    <a:noFill/>
                  </a:tcPr>
                </a:tc>
                <a:tc>
                  <a:txBody>
                    <a:bodyPr wrap="square"/>
                    <a:lstStyle/>
                    <a:p>
                      <a:pPr algn="ctr">
                        <a:buClrTx/>
                        <a:buSzTx/>
                        <a:buFontTx/>
                        <a:buNone/>
                      </a:pPr>
                      <a:r>
                        <a:rPr lang="en-US" altLang="zh-CN" sz="2665" b="1">
                          <a:solidFill>
                            <a:schemeClr val="tx1"/>
                          </a:solidFill>
                          <a:latin typeface="楷体" panose="02010609060101010101" charset="-122"/>
                          <a:ea typeface="楷体" panose="02010609060101010101" charset="-122"/>
                        </a:rPr>
                        <a:t>24</a:t>
                      </a:r>
                      <a:endParaRPr lang="en-US" altLang="zh-CN" sz="2665" b="1">
                        <a:solidFill>
                          <a:schemeClr val="tx1"/>
                        </a:solidFill>
                        <a:latin typeface="楷体" panose="02010609060101010101" charset="-122"/>
                        <a:ea typeface="楷体" panose="02010609060101010101" charset="-122"/>
                      </a:endParaRPr>
                    </a:p>
                  </a:txBody>
                  <a:tcPr vert="horz" anchor="ctr">
                    <a:lnL w="19050" cmpd="sng">
                      <a:solidFill>
                        <a:schemeClr val="tx1"/>
                      </a:solidFill>
                      <a:prstDash val="solid"/>
                    </a:lnL>
                    <a:lnR w="19050" cmpd="sng">
                      <a:solidFill>
                        <a:schemeClr val="tx1"/>
                      </a:solidFill>
                      <a:prstDash val="solid"/>
                    </a:lnR>
                    <a:lnT w="19050" cmpd="sng">
                      <a:solidFill>
                        <a:schemeClr val="tx1"/>
                      </a:solidFill>
                      <a:prstDash val="solid"/>
                    </a:lnT>
                    <a:lnB w="19050" cmpd="sng">
                      <a:solidFill>
                        <a:schemeClr val="tx1"/>
                      </a:solidFill>
                      <a:prstDash val="solid"/>
                    </a:lnB>
                    <a:noFill/>
                  </a:tcPr>
                </a:tc>
                <a:tc>
                  <a:txBody>
                    <a:bodyPr wrap="square"/>
                    <a:lstStyle/>
                    <a:p>
                      <a:pPr algn="ctr">
                        <a:buClrTx/>
                        <a:buSzTx/>
                        <a:buFontTx/>
                        <a:buNone/>
                      </a:pPr>
                      <a:r>
                        <a:rPr lang="en-US" altLang="zh-CN" sz="2665" b="1">
                          <a:solidFill>
                            <a:schemeClr val="tx1"/>
                          </a:solidFill>
                          <a:latin typeface="楷体" panose="02010609060101010101" charset="-122"/>
                          <a:ea typeface="楷体" panose="02010609060101010101" charset="-122"/>
                        </a:rPr>
                        <a:t>3</a:t>
                      </a:r>
                      <a:endParaRPr lang="en-US" altLang="zh-CN" sz="2665" b="1">
                        <a:solidFill>
                          <a:schemeClr val="tx1"/>
                        </a:solidFill>
                        <a:latin typeface="楷体" panose="02010609060101010101" charset="-122"/>
                        <a:ea typeface="楷体" panose="02010609060101010101" charset="-122"/>
                      </a:endParaRPr>
                    </a:p>
                  </a:txBody>
                  <a:tcPr vert="horz" anchor="ctr">
                    <a:lnL w="19050" cmpd="sng">
                      <a:solidFill>
                        <a:schemeClr val="tx1"/>
                      </a:solidFill>
                      <a:prstDash val="solid"/>
                    </a:lnL>
                    <a:lnR w="19050" cmpd="sng">
                      <a:solidFill>
                        <a:schemeClr val="tx1"/>
                      </a:solidFill>
                      <a:prstDash val="solid"/>
                    </a:lnR>
                    <a:lnT w="19050" cmpd="sng">
                      <a:solidFill>
                        <a:schemeClr val="tx1"/>
                      </a:solidFill>
                      <a:prstDash val="solid"/>
                    </a:lnT>
                    <a:lnB w="19050" cmpd="sng">
                      <a:solidFill>
                        <a:schemeClr val="tx1"/>
                      </a:solidFill>
                      <a:prstDash val="solid"/>
                    </a:lnB>
                    <a:noFill/>
                  </a:tcPr>
                </a:tc>
                <a:tc>
                  <a:txBody>
                    <a:bodyPr wrap="square"/>
                    <a:lstStyle/>
                    <a:p>
                      <a:pPr algn="ctr">
                        <a:buClrTx/>
                        <a:buSzTx/>
                        <a:buFontTx/>
                        <a:buNone/>
                      </a:pPr>
                      <a:r>
                        <a:rPr lang="zh-CN" altLang="en-US" sz="2665" b="1">
                          <a:solidFill>
                            <a:schemeClr val="tx1"/>
                          </a:solidFill>
                          <a:latin typeface="楷体" panose="02010609060101010101" charset="-122"/>
                          <a:ea typeface="楷体" panose="02010609060101010101" charset="-122"/>
                        </a:rPr>
                        <a:t>27</a:t>
                      </a:r>
                      <a:r>
                        <a:rPr lang="en-US" altLang="zh-CN" sz="2665" b="1">
                          <a:solidFill>
                            <a:schemeClr val="tx1"/>
                          </a:solidFill>
                          <a:latin typeface="楷体" panose="02010609060101010101" charset="-122"/>
                          <a:ea typeface="楷体" panose="02010609060101010101" charset="-122"/>
                          <a:sym typeface="+mn-ea"/>
                        </a:rPr>
                        <a:t>/</a:t>
                      </a:r>
                      <a:r>
                        <a:rPr lang="zh-CN" altLang="en-US" sz="2665" b="1">
                          <a:solidFill>
                            <a:schemeClr val="tx1"/>
                          </a:solidFill>
                          <a:latin typeface="楷体" panose="02010609060101010101" charset="-122"/>
                          <a:ea typeface="楷体" panose="02010609060101010101" charset="-122"/>
                        </a:rPr>
                        <a:t>47</a:t>
                      </a:r>
                      <a:r>
                        <a:rPr lang="en-US" altLang="zh-CN" sz="2665" b="1">
                          <a:solidFill>
                            <a:schemeClr val="tx1"/>
                          </a:solidFill>
                          <a:latin typeface="楷体" panose="02010609060101010101" charset="-122"/>
                          <a:ea typeface="楷体" panose="02010609060101010101" charset="-122"/>
                          <a:sym typeface="+mn-ea"/>
                        </a:rPr>
                        <a:t>/</a:t>
                      </a:r>
                      <a:r>
                        <a:rPr lang="zh-CN" altLang="en-US" sz="2665" b="1">
                          <a:solidFill>
                            <a:schemeClr val="tx1"/>
                          </a:solidFill>
                          <a:latin typeface="楷体" panose="02010609060101010101" charset="-122"/>
                          <a:ea typeface="楷体" panose="02010609060101010101" charset="-122"/>
                        </a:rPr>
                        <a:t>26</a:t>
                      </a:r>
                      <a:endParaRPr lang="zh-CN" altLang="en-US" sz="2665" b="1">
                        <a:solidFill>
                          <a:schemeClr val="tx1"/>
                        </a:solidFill>
                        <a:latin typeface="楷体" panose="02010609060101010101" charset="-122"/>
                        <a:ea typeface="楷体" panose="02010609060101010101" charset="-122"/>
                      </a:endParaRPr>
                    </a:p>
                  </a:txBody>
                  <a:tcPr vert="horz" anchor="ctr">
                    <a:lnL w="19050" cmpd="sng">
                      <a:solidFill>
                        <a:schemeClr val="tx1"/>
                      </a:solidFill>
                      <a:prstDash val="solid"/>
                    </a:lnL>
                    <a:lnR w="19050" cmpd="sng">
                      <a:solidFill>
                        <a:schemeClr val="tx1"/>
                      </a:solidFill>
                      <a:prstDash val="solid"/>
                    </a:lnR>
                    <a:lnT w="19050" cmpd="sng">
                      <a:solidFill>
                        <a:schemeClr val="tx1"/>
                      </a:solidFill>
                      <a:prstDash val="solid"/>
                    </a:lnT>
                    <a:lnB w="19050" cmpd="sng">
                      <a:solidFill>
                        <a:schemeClr val="tx1"/>
                      </a:solidFill>
                      <a:prstDash val="solid"/>
                    </a:lnB>
                    <a:noFill/>
                  </a:tcPr>
                </a:tc>
                <a:tc>
                  <a:txBody>
                    <a:bodyPr wrap="square"/>
                    <a:lstStyle/>
                    <a:p>
                      <a:pPr algn="ctr">
                        <a:buClrTx/>
                        <a:buSzTx/>
                        <a:buFontTx/>
                        <a:buNone/>
                      </a:pPr>
                      <a:r>
                        <a:rPr lang="en-US" altLang="zh-CN" sz="2665" b="1">
                          <a:solidFill>
                            <a:schemeClr val="tx1"/>
                          </a:solidFill>
                          <a:latin typeface="楷体" panose="02010609060101010101" charset="-122"/>
                          <a:ea typeface="楷体" panose="02010609060101010101" charset="-122"/>
                          <a:sym typeface="+mn-ea"/>
                        </a:rPr>
                        <a:t>30%/70%</a:t>
                      </a:r>
                      <a:endParaRPr lang="zh-CN" altLang="en-US" sz="2665" b="1">
                        <a:solidFill>
                          <a:schemeClr val="tx1"/>
                        </a:solidFill>
                        <a:latin typeface="楷体" panose="02010609060101010101" charset="-122"/>
                        <a:ea typeface="楷体" panose="02010609060101010101" charset="-122"/>
                      </a:endParaRPr>
                    </a:p>
                  </a:txBody>
                  <a:tcPr vert="horz" anchor="ctr">
                    <a:lnL w="19050" cmpd="sng">
                      <a:solidFill>
                        <a:schemeClr val="tx1"/>
                      </a:solidFill>
                      <a:prstDash val="solid"/>
                    </a:lnL>
                    <a:lnR w="19050" cmpd="sng">
                      <a:solidFill>
                        <a:schemeClr val="tx1"/>
                      </a:solidFill>
                      <a:prstDash val="solid"/>
                    </a:lnR>
                    <a:lnT w="19050" cmpd="sng">
                      <a:solidFill>
                        <a:schemeClr val="tx1"/>
                      </a:solidFill>
                      <a:prstDash val="solid"/>
                    </a:lnT>
                    <a:lnB w="19050" cmpd="sng">
                      <a:solidFill>
                        <a:schemeClr val="tx1"/>
                      </a:solidFill>
                      <a:prstDash val="solid"/>
                    </a:lnB>
                    <a:noFill/>
                  </a:tcPr>
                </a:tc>
                <a:tc>
                  <a:txBody>
                    <a:bodyPr wrap="square"/>
                    <a:lstStyle/>
                    <a:p>
                      <a:pPr algn="ctr">
                        <a:buClrTx/>
                        <a:buSzTx/>
                        <a:buFontTx/>
                        <a:buNone/>
                      </a:pPr>
                      <a:r>
                        <a:rPr lang="en-US" altLang="zh-CN" sz="2665" b="1">
                          <a:solidFill>
                            <a:schemeClr val="tx1"/>
                          </a:solidFill>
                          <a:latin typeface="楷体" panose="02010609060101010101" charset="-122"/>
                          <a:ea typeface="楷体" panose="02010609060101010101" charset="-122"/>
                          <a:sym typeface="+mn-ea"/>
                        </a:rPr>
                        <a:t>100/100</a:t>
                      </a:r>
                      <a:endParaRPr lang="zh-CN" altLang="en-US" sz="2665" b="1">
                        <a:solidFill>
                          <a:schemeClr val="tx1"/>
                        </a:solidFill>
                        <a:latin typeface="楷体" panose="02010609060101010101" charset="-122"/>
                        <a:ea typeface="楷体" panose="02010609060101010101" charset="-122"/>
                      </a:endParaRPr>
                    </a:p>
                  </a:txBody>
                  <a:tcPr vert="horz" anchor="ctr">
                    <a:lnL w="19050" cmpd="sng">
                      <a:solidFill>
                        <a:schemeClr val="tx1"/>
                      </a:solidFill>
                      <a:prstDash val="solid"/>
                    </a:lnL>
                    <a:lnR w="19050" cmpd="sng">
                      <a:solidFill>
                        <a:schemeClr val="tx1"/>
                      </a:solidFill>
                      <a:prstDash val="solid"/>
                    </a:lnR>
                    <a:lnT w="19050" cmpd="sng">
                      <a:solidFill>
                        <a:schemeClr val="tx1"/>
                      </a:solidFill>
                      <a:prstDash val="solid"/>
                    </a:lnT>
                    <a:lnB w="19050" cmpd="sng">
                      <a:solidFill>
                        <a:schemeClr val="tx1"/>
                      </a:solidFill>
                      <a:prstDash val="solid"/>
                    </a:lnB>
                    <a:noFill/>
                  </a:tcPr>
                </a:tc>
                <a:tc>
                  <a:txBody>
                    <a:bodyPr wrap="square"/>
                    <a:lstStyle/>
                    <a:p>
                      <a:pPr algn="ctr">
                        <a:buClrTx/>
                        <a:buSzTx/>
                        <a:buFontTx/>
                        <a:buNone/>
                      </a:pPr>
                      <a:r>
                        <a:rPr lang="en-US" altLang="zh-CN" sz="2665" b="1">
                          <a:solidFill>
                            <a:schemeClr val="tx1"/>
                          </a:solidFill>
                          <a:latin typeface="楷体" panose="02010609060101010101" charset="-122"/>
                          <a:ea typeface="楷体" panose="02010609060101010101" charset="-122"/>
                          <a:sym typeface="+mn-ea"/>
                        </a:rPr>
                        <a:t>1/2/7</a:t>
                      </a:r>
                      <a:endParaRPr lang="zh-CN" altLang="en-US" sz="2665" b="1">
                        <a:solidFill>
                          <a:schemeClr val="tx1"/>
                        </a:solidFill>
                        <a:latin typeface="楷体" panose="02010609060101010101" charset="-122"/>
                        <a:ea typeface="楷体" panose="02010609060101010101" charset="-122"/>
                      </a:endParaRPr>
                    </a:p>
                  </a:txBody>
                  <a:tcPr vert="horz" anchor="ctr">
                    <a:lnL w="19050" cmpd="sng">
                      <a:solidFill>
                        <a:schemeClr val="tx1"/>
                      </a:solidFill>
                      <a:prstDash val="solid"/>
                    </a:lnL>
                    <a:lnR w="19050" cmpd="sng">
                      <a:solidFill>
                        <a:schemeClr val="tx1"/>
                      </a:solidFill>
                      <a:prstDash val="solid"/>
                    </a:lnR>
                    <a:lnT w="19050" cmpd="sng">
                      <a:solidFill>
                        <a:schemeClr val="tx1"/>
                      </a:solidFill>
                      <a:prstDash val="solid"/>
                    </a:lnT>
                    <a:lnB w="19050" cmpd="sng">
                      <a:solidFill>
                        <a:schemeClr val="tx1"/>
                      </a:solidFill>
                      <a:prstDash val="solid"/>
                    </a:lnB>
                    <a:noFill/>
                  </a:tcPr>
                </a:tc>
                <a:tc>
                  <a:txBody>
                    <a:bodyPr wrap="square"/>
                    <a:lstStyle/>
                    <a:p>
                      <a:pPr algn="ctr">
                        <a:buClrTx/>
                        <a:buSzTx/>
                        <a:buFontTx/>
                        <a:buNone/>
                      </a:pPr>
                      <a:r>
                        <a:rPr lang="en-US" altLang="zh-CN" sz="2665" b="1">
                          <a:solidFill>
                            <a:schemeClr val="tx1"/>
                          </a:solidFill>
                          <a:latin typeface="楷体" panose="02010609060101010101" charset="-122"/>
                          <a:ea typeface="楷体" panose="02010609060101010101" charset="-122"/>
                          <a:sym typeface="+mn-ea"/>
                        </a:rPr>
                        <a:t>0.70</a:t>
                      </a:r>
                      <a:endParaRPr lang="zh-CN" altLang="en-US" sz="2665" b="1">
                        <a:solidFill>
                          <a:schemeClr val="tx1"/>
                        </a:solidFill>
                        <a:latin typeface="楷体" panose="02010609060101010101" charset="-122"/>
                        <a:ea typeface="楷体" panose="02010609060101010101" charset="-122"/>
                      </a:endParaRPr>
                    </a:p>
                  </a:txBody>
                  <a:tcPr vert="horz" anchor="ctr">
                    <a:lnL w="19050" cmpd="sng">
                      <a:solidFill>
                        <a:schemeClr val="tx1"/>
                      </a:solidFill>
                      <a:prstDash val="solid"/>
                    </a:lnL>
                    <a:lnR w="19050" cmpd="sng">
                      <a:solidFill>
                        <a:schemeClr val="tx1"/>
                      </a:solidFill>
                      <a:prstDash val="solid"/>
                    </a:lnR>
                    <a:lnT w="19050" cmpd="sng">
                      <a:solidFill>
                        <a:schemeClr val="tx1"/>
                      </a:solidFill>
                      <a:prstDash val="solid"/>
                    </a:lnT>
                    <a:lnB w="19050" cmpd="sng">
                      <a:solidFill>
                        <a:schemeClr val="tx1"/>
                      </a:solidFill>
                      <a:prstDash val="solid"/>
                    </a:lnB>
                    <a:noFill/>
                  </a:tcPr>
                </a:tc>
              </a:tr>
            </a:tbl>
          </a:graphicData>
        </a:graphic>
      </p:graphicFrame>
      <p:sp>
        <p:nvSpPr>
          <p:cNvPr id="9" name="CustomShape 1"/>
          <p:cNvSpPr/>
          <p:nvPr/>
        </p:nvSpPr>
        <p:spPr>
          <a:xfrm>
            <a:off x="307094" y="1080982"/>
            <a:ext cx="11513820" cy="884767"/>
          </a:xfrm>
          <a:prstGeom prst="rect">
            <a:avLst/>
          </a:prstGeom>
          <a:noFill/>
          <a:ln w="0">
            <a:noFill/>
          </a:ln>
        </p:spPr>
        <p:style>
          <a:lnRef idx="0">
            <a:scrgbClr r="0" g="0" b="0"/>
          </a:lnRef>
          <a:fillRef idx="0">
            <a:scrgbClr r="0" g="0" b="0"/>
          </a:fillRef>
          <a:effectRef idx="0">
            <a:scrgbClr r="0" g="0" b="0"/>
          </a:effectRef>
          <a:fontRef idx="minor"/>
        </p:style>
        <p:txBody>
          <a:bodyPr lIns="120000" tIns="60000" rIns="120000" bIns="60000" anchor="ctr">
            <a:noAutofit/>
          </a:bodyPr>
          <a:lstStyle/>
          <a:p>
            <a:pPr algn="ctr">
              <a:lnSpc>
                <a:spcPct val="90000"/>
              </a:lnSpc>
            </a:pPr>
            <a:r>
              <a:rPr lang="zh-CN" altLang="en-US" sz="3465" spc="-1" smtClean="0">
                <a:solidFill>
                  <a:srgbClr val="C00000"/>
                </a:solidFill>
                <a:effectLst/>
                <a:latin typeface="微软雅黑" panose="020B0503020204020204" charset="-122"/>
                <a:ea typeface="微软雅黑" panose="020B0503020204020204" charset="-122"/>
                <a:cs typeface="微软雅黑" panose="020B0503020204020204" charset="-122"/>
              </a:rPr>
              <a:t>四川省成都市</a:t>
            </a:r>
            <a:r>
              <a:rPr lang="en-US" sz="3465" spc="-1" smtClean="0">
                <a:solidFill>
                  <a:srgbClr val="C00000"/>
                </a:solidFill>
                <a:effectLst/>
                <a:latin typeface="微软雅黑" panose="020B0503020204020204" charset="-122"/>
                <a:ea typeface="微软雅黑" panose="020B0503020204020204" charset="-122"/>
                <a:cs typeface="微软雅黑" panose="020B0503020204020204" charset="-122"/>
              </a:rPr>
              <a:t>2023</a:t>
            </a:r>
            <a:r>
              <a:rPr lang="zh-CN" sz="3465" spc="-1">
                <a:solidFill>
                  <a:srgbClr val="C00000"/>
                </a:solidFill>
                <a:effectLst/>
                <a:latin typeface="微软雅黑" panose="020B0503020204020204" charset="-122"/>
                <a:ea typeface="微软雅黑" panose="020B0503020204020204" charset="-122"/>
                <a:cs typeface="微软雅黑" panose="020B0503020204020204" charset="-122"/>
              </a:rPr>
              <a:t>、</a:t>
            </a:r>
            <a:r>
              <a:rPr lang="en-US" sz="3465" spc="-1">
                <a:solidFill>
                  <a:srgbClr val="C00000"/>
                </a:solidFill>
                <a:effectLst/>
                <a:latin typeface="微软雅黑" panose="020B0503020204020204" charset="-122"/>
                <a:ea typeface="微软雅黑" panose="020B0503020204020204" charset="-122"/>
                <a:cs typeface="微软雅黑" panose="020B0503020204020204" charset="-122"/>
              </a:rPr>
              <a:t>2024</a:t>
            </a:r>
            <a:r>
              <a:rPr lang="zh-CN" sz="3465" spc="-1">
                <a:solidFill>
                  <a:srgbClr val="C00000"/>
                </a:solidFill>
                <a:effectLst/>
                <a:latin typeface="微软雅黑" panose="020B0503020204020204" charset="-122"/>
                <a:ea typeface="微软雅黑" panose="020B0503020204020204" charset="-122"/>
                <a:cs typeface="微软雅黑" panose="020B0503020204020204" charset="-122"/>
              </a:rPr>
              <a:t>两年中考试题总体情况分析</a:t>
            </a:r>
            <a:endParaRPr lang="zh-CN" sz="3465" spc="-1">
              <a:solidFill>
                <a:srgbClr val="C00000"/>
              </a:solidFill>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99711" y="138082"/>
            <a:ext cx="2561491" cy="598409"/>
            <a:chOff x="355954" y="154411"/>
            <a:chExt cx="2561491" cy="598409"/>
          </a:xfrm>
        </p:grpSpPr>
        <p:grpSp>
          <p:nvGrpSpPr>
            <p:cNvPr id="3" name="组合 2"/>
            <p:cNvGrpSpPr/>
            <p:nvPr/>
          </p:nvGrpSpPr>
          <p:grpSpPr>
            <a:xfrm>
              <a:off x="355954" y="167441"/>
              <a:ext cx="2561491" cy="585379"/>
              <a:chOff x="210812" y="283556"/>
              <a:chExt cx="2561491" cy="585379"/>
            </a:xfrm>
          </p:grpSpPr>
          <p:sp>
            <p:nvSpPr>
              <p:cNvPr id="5" name="文本框 4"/>
              <p:cNvSpPr txBox="1"/>
              <p:nvPr/>
            </p:nvSpPr>
            <p:spPr>
              <a:xfrm>
                <a:off x="963823" y="285370"/>
                <a:ext cx="1808480" cy="583565"/>
              </a:xfrm>
              <a:prstGeom prst="rect">
                <a:avLst/>
              </a:prstGeom>
              <a:noFill/>
            </p:spPr>
            <p:txBody>
              <a:bodyPr wrap="none" rtlCol="0">
                <a:spAutoFit/>
              </a:bodyPr>
              <a:lstStyle/>
              <a:p>
                <a:r>
                  <a:rPr lang="zh-CN" altLang="en-US" sz="3200">
                    <a:solidFill>
                      <a:schemeClr val="bg1"/>
                    </a:solidFill>
                    <a:latin typeface="+mn-ea"/>
                  </a:rPr>
                  <a:t>试卷总评</a:t>
                </a:r>
                <a:endParaRPr lang="zh-CN" altLang="en-US" sz="3200">
                  <a:solidFill>
                    <a:schemeClr val="bg1"/>
                  </a:solidFill>
                  <a:latin typeface="+mn-ea"/>
                </a:endParaRPr>
              </a:p>
            </p:txBody>
          </p:sp>
          <p:sp>
            <p:nvSpPr>
              <p:cNvPr id="6" name="文本框 5"/>
              <p:cNvSpPr txBox="1"/>
              <p:nvPr/>
            </p:nvSpPr>
            <p:spPr>
              <a:xfrm>
                <a:off x="210812" y="283556"/>
                <a:ext cx="639919" cy="584775"/>
              </a:xfrm>
              <a:prstGeom prst="rect">
                <a:avLst/>
              </a:prstGeom>
              <a:noFill/>
            </p:spPr>
            <p:txBody>
              <a:bodyPr wrap="none" rtlCol="0">
                <a:spAutoFit/>
              </a:bodyPr>
              <a:lstStyle/>
              <a:p>
                <a:r>
                  <a:rPr lang="en-US" altLang="zh-CN" sz="3200">
                    <a:solidFill>
                      <a:schemeClr val="bg1"/>
                    </a:solidFill>
                  </a:rPr>
                  <a:t>01</a:t>
                </a:r>
                <a:endParaRPr lang="zh-CN" altLang="en-US" sz="3200">
                  <a:solidFill>
                    <a:schemeClr val="bg1"/>
                  </a:solidFill>
                </a:endParaRPr>
              </a:p>
            </p:txBody>
          </p:sp>
        </p:grpSp>
        <p:sp>
          <p:nvSpPr>
            <p:cNvPr id="4" name="椭圆 3"/>
            <p:cNvSpPr/>
            <p:nvPr/>
          </p:nvSpPr>
          <p:spPr>
            <a:xfrm>
              <a:off x="368576" y="154411"/>
              <a:ext cx="596512" cy="59650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sp>
        <p:nvSpPr>
          <p:cNvPr id="7" name="CustomShape 1"/>
          <p:cNvSpPr/>
          <p:nvPr/>
        </p:nvSpPr>
        <p:spPr>
          <a:xfrm>
            <a:off x="7457440" y="153035"/>
            <a:ext cx="4820920" cy="884555"/>
          </a:xfrm>
          <a:prstGeom prst="rect">
            <a:avLst/>
          </a:prstGeom>
          <a:noFill/>
          <a:ln w="0">
            <a:noFill/>
          </a:ln>
        </p:spPr>
        <p:style>
          <a:lnRef idx="0">
            <a:scrgbClr r="0" g="0" b="0"/>
          </a:lnRef>
          <a:fillRef idx="0">
            <a:scrgbClr r="0" g="0" b="0"/>
          </a:fillRef>
          <a:effectRef idx="0">
            <a:scrgbClr r="0" g="0" b="0"/>
          </a:effectRef>
          <a:fontRef idx="minor"/>
        </p:style>
        <p:txBody>
          <a:bodyPr lIns="120000" tIns="60000" rIns="120000" bIns="60000" anchor="ctr">
            <a:noAutofit/>
          </a:bodyPr>
          <a:lstStyle/>
          <a:p>
            <a:pPr algn="ctr">
              <a:lnSpc>
                <a:spcPct val="150000"/>
              </a:lnSpc>
              <a:buClrTx/>
              <a:buSzTx/>
              <a:buFontTx/>
            </a:pPr>
            <a:r>
              <a:rPr lang="zh-CN" altLang="en-US" sz="3200" b="1">
                <a:solidFill>
                  <a:srgbClr val="134D92"/>
                </a:solidFill>
                <a:latin typeface="+mj-ea"/>
                <a:ea typeface="+mj-ea"/>
              </a:rPr>
              <a:t>近三年中考试题分析表</a:t>
            </a:r>
            <a:endParaRPr lang="zh-CN" altLang="en-US" sz="3200" b="1">
              <a:solidFill>
                <a:srgbClr val="134D92"/>
              </a:solidFill>
              <a:latin typeface="+mj-ea"/>
              <a:ea typeface="+mj-ea"/>
            </a:endParaRPr>
          </a:p>
        </p:txBody>
      </p:sp>
      <p:graphicFrame>
        <p:nvGraphicFramePr>
          <p:cNvPr id="14" name="表格 13"/>
          <p:cNvGraphicFramePr>
            <a:graphicFrameLocks noGrp="1"/>
          </p:cNvGraphicFramePr>
          <p:nvPr/>
        </p:nvGraphicFramePr>
        <p:xfrm>
          <a:off x="47328" y="941348"/>
          <a:ext cx="12096115" cy="5305425"/>
        </p:xfrm>
        <a:graphic>
          <a:graphicData uri="http://schemas.openxmlformats.org/drawingml/2006/table">
            <a:tbl>
              <a:tblPr firstRow="1" bandRow="1">
                <a:tableStyleId>{5C22544A-7EE6-4342-B048-85BDC9FD1C3A}</a:tableStyleId>
              </a:tblPr>
              <a:tblGrid>
                <a:gridCol w="4068000"/>
                <a:gridCol w="1044000"/>
                <a:gridCol w="1044000"/>
                <a:gridCol w="1044000"/>
                <a:gridCol w="1044000"/>
                <a:gridCol w="1044000"/>
                <a:gridCol w="1044000"/>
                <a:gridCol w="1764000"/>
              </a:tblGrid>
              <a:tr h="1008000">
                <a:tc gridSpan="8">
                  <a:txBody>
                    <a:bodyPr wrap="square"/>
                    <a:lstStyle/>
                    <a:p>
                      <a:pPr algn="l"/>
                      <a:r>
                        <a:rPr lang="en-US" altLang="zh-CN" sz="2800" b="1" strike="noStrike" spc="-1" smtClean="0">
                          <a:solidFill>
                            <a:srgbClr val="000000"/>
                          </a:solidFill>
                          <a:latin typeface="楷体" panose="02010609060101010101" charset="-122"/>
                          <a:ea typeface="楷体" panose="02010609060101010101" charset="-122"/>
                          <a:cs typeface="+mn-cs"/>
                        </a:rPr>
                        <a:t>2022</a:t>
                      </a:r>
                      <a:r>
                        <a:rPr lang="zh-CN" altLang="en-US" sz="2800" b="1" strike="noStrike" spc="-1" smtClean="0">
                          <a:solidFill>
                            <a:srgbClr val="000000"/>
                          </a:solidFill>
                          <a:latin typeface="楷体" panose="02010609060101010101" charset="-122"/>
                          <a:ea typeface="楷体" panose="02010609060101010101" charset="-122"/>
                          <a:cs typeface="+mn-cs"/>
                        </a:rPr>
                        <a:t>、</a:t>
                      </a:r>
                      <a:r>
                        <a:rPr lang="en-US" altLang="zh-CN" sz="2800" b="1" strike="noStrike" spc="-1" smtClean="0">
                          <a:solidFill>
                            <a:srgbClr val="000000"/>
                          </a:solidFill>
                          <a:latin typeface="楷体" panose="02010609060101010101" charset="-122"/>
                          <a:ea typeface="楷体" panose="02010609060101010101" charset="-122"/>
                          <a:cs typeface="+mn-cs"/>
                        </a:rPr>
                        <a:t>2023</a:t>
                      </a:r>
                      <a:r>
                        <a:rPr lang="zh-CN" altLang="en-US" sz="2800" b="1" strike="noStrike" spc="-1" smtClean="0">
                          <a:solidFill>
                            <a:srgbClr val="000000"/>
                          </a:solidFill>
                          <a:latin typeface="楷体" panose="02010609060101010101" charset="-122"/>
                          <a:ea typeface="楷体" panose="02010609060101010101" charset="-122"/>
                          <a:cs typeface="+mn-cs"/>
                        </a:rPr>
                        <a:t>、</a:t>
                      </a:r>
                      <a:r>
                        <a:rPr lang="en-US" altLang="zh-CN" sz="2800" b="1" strike="noStrike" spc="-1" smtClean="0">
                          <a:solidFill>
                            <a:srgbClr val="000000"/>
                          </a:solidFill>
                          <a:latin typeface="楷体" panose="02010609060101010101" charset="-122"/>
                          <a:ea typeface="楷体" panose="02010609060101010101" charset="-122"/>
                          <a:cs typeface="+mn-cs"/>
                        </a:rPr>
                        <a:t>2024</a:t>
                      </a:r>
                      <a:r>
                        <a:rPr lang="zh-CN" altLang="en-US" sz="2800" b="1" strike="noStrike" spc="-1" smtClean="0">
                          <a:solidFill>
                            <a:srgbClr val="000000"/>
                          </a:solidFill>
                          <a:latin typeface="楷体" panose="02010609060101010101" charset="-122"/>
                          <a:ea typeface="楷体" panose="02010609060101010101" charset="-122"/>
                          <a:cs typeface="+mn-cs"/>
                        </a:rPr>
                        <a:t>成都市三年历史中考试题变化分析：中国史比重增加，落实“立德树人”与“五育并举”，侧重基础性、综合性和创新性。</a:t>
                      </a:r>
                      <a:endParaRPr lang="zh-CN" altLang="en-US" sz="2800" b="1" strike="noStrike" spc="-1" smtClean="0">
                        <a:solidFill>
                          <a:srgbClr val="000000"/>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hMerge="1">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hMerge="1">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hMerge="1">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hMerge="1">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hMerge="1">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hMerge="1">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hMerge="1">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r h="370840">
                <a:tc>
                  <a:txBody>
                    <a:bodyPr wrap="square"/>
                    <a:lstStyle/>
                    <a:p>
                      <a:pPr algn="ctr"/>
                      <a:r>
                        <a:rPr lang="en-US" altLang="zh-CN" sz="2400" b="1" smtClean="0">
                          <a:solidFill>
                            <a:srgbClr val="002060"/>
                          </a:solidFill>
                          <a:latin typeface="楷体" panose="02010609060101010101" charset="-122"/>
                          <a:ea typeface="楷体" panose="02010609060101010101" charset="-122"/>
                          <a:cs typeface="楷体" panose="02010609060101010101" charset="-122"/>
                        </a:rPr>
                        <a:t>知识点及分布</a:t>
                      </a:r>
                      <a:endParaRPr lang="zh-CN" altLang="en-US" sz="2400" b="1">
                        <a:solidFill>
                          <a:schemeClr val="tx1"/>
                        </a:solidFill>
                        <a:latin typeface="黑体" panose="02010609060101010101" pitchFamily="49" charset="-122"/>
                        <a:ea typeface="黑体" panose="02010609060101010101" pitchFamily="49"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en-US" altLang="zh-CN" sz="2400" b="1" smtClean="0">
                          <a:solidFill>
                            <a:srgbClr val="002060"/>
                          </a:solidFill>
                          <a:latin typeface="楷体" panose="02010609060101010101" charset="-122"/>
                          <a:ea typeface="楷体" panose="02010609060101010101" charset="-122"/>
                          <a:cs typeface="楷体" panose="02010609060101010101" charset="-122"/>
                        </a:rPr>
                        <a:t>2022题型</a:t>
                      </a:r>
                      <a:endParaRPr lang="zh-CN" altLang="en-US" sz="2400" b="1" smtClean="0">
                        <a:solidFill>
                          <a:srgbClr val="002060"/>
                        </a:solidFill>
                        <a:latin typeface="楷体" panose="02010609060101010101" charset="-122"/>
                        <a:ea typeface="楷体" panose="02010609060101010101" charset="-122"/>
                        <a:cs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marL="0" marR="0" lvl="0" indent="0" algn="ctr" defTabSz="914400" eaLnBrk="1" fontAlgn="auto" latinLnBrk="0" hangingPunct="1">
                        <a:lnSpc>
                          <a:spcPct val="100000"/>
                        </a:lnSpc>
                        <a:spcBef>
                          <a:spcPct val="0"/>
                        </a:spcBef>
                        <a:spcAft>
                          <a:spcPct val="0"/>
                        </a:spcAft>
                        <a:buClrTx/>
                        <a:buSzTx/>
                        <a:buFontTx/>
                        <a:buNone/>
                        <a:defRPr/>
                      </a:pPr>
                      <a:r>
                        <a:rPr lang="en-US" altLang="zh-CN" sz="2400" b="1" smtClean="0">
                          <a:solidFill>
                            <a:srgbClr val="002060"/>
                          </a:solidFill>
                          <a:latin typeface="楷体" panose="02010609060101010101" charset="-122"/>
                          <a:ea typeface="楷体" panose="02010609060101010101" charset="-122"/>
                          <a:cs typeface="楷体" panose="02010609060101010101" charset="-122"/>
                        </a:rPr>
                        <a:t>2022分值</a:t>
                      </a:r>
                      <a:endParaRPr lang="zh-CN" altLang="en-US" sz="2400" b="1" smtClean="0">
                        <a:solidFill>
                          <a:srgbClr val="002060"/>
                        </a:solidFill>
                        <a:latin typeface="楷体" panose="02010609060101010101" charset="-122"/>
                        <a:ea typeface="楷体" panose="02010609060101010101" charset="-122"/>
                        <a:cs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en-US" altLang="zh-CN" sz="2400" b="1" smtClean="0">
                          <a:solidFill>
                            <a:srgbClr val="002060"/>
                          </a:solidFill>
                          <a:latin typeface="楷体" panose="02010609060101010101" charset="-122"/>
                          <a:ea typeface="楷体" panose="02010609060101010101" charset="-122"/>
                          <a:cs typeface="楷体" panose="02010609060101010101" charset="-122"/>
                        </a:rPr>
                        <a:t>2023题型</a:t>
                      </a:r>
                      <a:endParaRPr lang="zh-CN" altLang="en-US" sz="2400" b="1" smtClean="0">
                        <a:solidFill>
                          <a:srgbClr val="002060"/>
                        </a:solidFill>
                        <a:latin typeface="楷体" panose="02010609060101010101" charset="-122"/>
                        <a:ea typeface="楷体" panose="02010609060101010101" charset="-122"/>
                        <a:cs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marL="0" marR="0" lvl="0" indent="0" algn="ctr" defTabSz="914400" eaLnBrk="1" fontAlgn="auto" latinLnBrk="0" hangingPunct="1">
                        <a:lnSpc>
                          <a:spcPct val="100000"/>
                        </a:lnSpc>
                        <a:spcBef>
                          <a:spcPct val="0"/>
                        </a:spcBef>
                        <a:spcAft>
                          <a:spcPct val="0"/>
                        </a:spcAft>
                        <a:buClrTx/>
                        <a:buSzTx/>
                        <a:buFontTx/>
                        <a:buNone/>
                        <a:defRPr/>
                      </a:pPr>
                      <a:r>
                        <a:rPr lang="en-US" altLang="zh-CN" sz="2400" b="1" smtClean="0">
                          <a:solidFill>
                            <a:srgbClr val="002060"/>
                          </a:solidFill>
                          <a:latin typeface="楷体" panose="02010609060101010101" charset="-122"/>
                          <a:ea typeface="楷体" panose="02010609060101010101" charset="-122"/>
                          <a:cs typeface="楷体" panose="02010609060101010101" charset="-122"/>
                        </a:rPr>
                        <a:t>2023分值</a:t>
                      </a:r>
                      <a:endParaRPr lang="zh-CN" altLang="en-US" sz="2400" b="1" smtClean="0">
                        <a:solidFill>
                          <a:srgbClr val="002060"/>
                        </a:solidFill>
                        <a:latin typeface="楷体" panose="02010609060101010101" charset="-122"/>
                        <a:ea typeface="楷体" panose="02010609060101010101" charset="-122"/>
                        <a:cs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en-US" altLang="zh-CN" sz="2400" b="1" smtClean="0">
                          <a:solidFill>
                            <a:srgbClr val="002060"/>
                          </a:solidFill>
                          <a:latin typeface="楷体" panose="02010609060101010101" charset="-122"/>
                          <a:ea typeface="楷体" panose="02010609060101010101" charset="-122"/>
                          <a:cs typeface="楷体" panose="02010609060101010101" charset="-122"/>
                        </a:rPr>
                        <a:t>2024题型</a:t>
                      </a:r>
                      <a:endParaRPr lang="zh-CN" altLang="en-US" sz="2400" b="1" smtClean="0">
                        <a:solidFill>
                          <a:srgbClr val="002060"/>
                        </a:solidFill>
                        <a:latin typeface="楷体" panose="02010609060101010101" charset="-122"/>
                        <a:ea typeface="楷体" panose="02010609060101010101" charset="-122"/>
                        <a:cs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marL="0" marR="0" lvl="0" indent="0" algn="ctr" defTabSz="914400" eaLnBrk="1" fontAlgn="auto" latinLnBrk="0" hangingPunct="1">
                        <a:lnSpc>
                          <a:spcPct val="100000"/>
                        </a:lnSpc>
                        <a:spcBef>
                          <a:spcPct val="0"/>
                        </a:spcBef>
                        <a:spcAft>
                          <a:spcPct val="0"/>
                        </a:spcAft>
                        <a:buClrTx/>
                        <a:buSzTx/>
                        <a:buFontTx/>
                        <a:buNone/>
                        <a:defRPr/>
                      </a:pPr>
                      <a:r>
                        <a:rPr lang="en-US" altLang="zh-CN" sz="2400" b="1" smtClean="0">
                          <a:solidFill>
                            <a:srgbClr val="002060"/>
                          </a:solidFill>
                          <a:latin typeface="楷体" panose="02010609060101010101" charset="-122"/>
                          <a:ea typeface="楷体" panose="02010609060101010101" charset="-122"/>
                          <a:cs typeface="楷体" panose="02010609060101010101" charset="-122"/>
                        </a:rPr>
                        <a:t>2024分值</a:t>
                      </a:r>
                      <a:endParaRPr lang="zh-CN" altLang="en-US" sz="2400" b="1" smtClean="0">
                        <a:solidFill>
                          <a:srgbClr val="002060"/>
                        </a:solidFill>
                        <a:latin typeface="楷体" panose="02010609060101010101" charset="-122"/>
                        <a:ea typeface="楷体" panose="02010609060101010101" charset="-122"/>
                        <a:cs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zh-CN" altLang="en-US" sz="2400" b="1" smtClean="0">
                          <a:solidFill>
                            <a:srgbClr val="002060"/>
                          </a:solidFill>
                          <a:latin typeface="楷体" panose="02010609060101010101" charset="-122"/>
                          <a:ea typeface="楷体" panose="02010609060101010101" charset="-122"/>
                        </a:rPr>
                        <a:t>是否高频考点或难点</a:t>
                      </a:r>
                      <a:endParaRPr lang="zh-CN" altLang="en-US" sz="2400" b="1" smtClean="0">
                        <a:solidFill>
                          <a:srgbClr val="00206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r h="370840">
                <a:tc>
                  <a:txBody>
                    <a:bodyPr wrap="square"/>
                    <a:lstStyle/>
                    <a:p>
                      <a:pPr algn="ctr"/>
                      <a:r>
                        <a:rPr lang="zh-CN" altLang="en-US" sz="2400" b="1" smtClean="0">
                          <a:solidFill>
                            <a:srgbClr val="C00000"/>
                          </a:solidFill>
                          <a:latin typeface="黑体" panose="02010609060101010101" pitchFamily="49" charset="-122"/>
                          <a:ea typeface="黑体" panose="02010609060101010101" pitchFamily="49" charset="-122"/>
                        </a:rPr>
                        <a:t>夏商周时期</a:t>
                      </a:r>
                      <a:endParaRPr lang="zh-CN" altLang="en-US" sz="2400" b="1" smtClean="0">
                        <a:solidFill>
                          <a:srgbClr val="C00000"/>
                        </a:solidFill>
                        <a:latin typeface="黑体" panose="02010609060101010101" pitchFamily="49" charset="-122"/>
                        <a:ea typeface="黑体" panose="02010609060101010101" pitchFamily="49"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zh-CN" altLang="en-US" sz="1800" b="0" smtClean="0">
                          <a:solidFill>
                            <a:schemeClr val="tx1"/>
                          </a:solidFill>
                          <a:latin typeface="楷体" panose="02010609060101010101" charset="-122"/>
                          <a:ea typeface="楷体" panose="02010609060101010101" charset="-122"/>
                          <a:cs typeface="+mn-cs"/>
                        </a:rPr>
                        <a:t>选择题</a:t>
                      </a:r>
                      <a:endParaRPr lang="zh-CN" altLang="en-US" sz="1800" b="0" smtClean="0">
                        <a:solidFill>
                          <a:schemeClr val="tx1"/>
                        </a:solidFill>
                        <a:latin typeface="楷体" panose="02010609060101010101" charset="-122"/>
                        <a:ea typeface="楷体" panose="02010609060101010101" charset="-122"/>
                        <a:cs typeface="+mn-cs"/>
                      </a:endParaRPr>
                    </a:p>
                    <a:p>
                      <a:pPr algn="ctr"/>
                      <a:r>
                        <a:rPr lang="zh-CN" altLang="en-US" sz="1800">
                          <a:solidFill>
                            <a:schemeClr val="tx1"/>
                          </a:solidFill>
                          <a:latin typeface="楷体" panose="02010609060101010101" charset="-122"/>
                          <a:ea typeface="楷体" panose="02010609060101010101" charset="-122"/>
                          <a:sym typeface="+mn-ea"/>
                        </a:rPr>
                        <a:t>材料题</a:t>
                      </a:r>
                      <a:endParaRPr lang="zh-CN" altLang="en-US" sz="1800" b="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en-US" altLang="zh-CN" sz="2400" b="1" smtClean="0">
                          <a:solidFill>
                            <a:srgbClr val="FF0000"/>
                          </a:solidFill>
                          <a:latin typeface="楷体" panose="02010609060101010101" charset="-122"/>
                          <a:ea typeface="楷体" panose="02010609060101010101" charset="-122"/>
                        </a:rPr>
                        <a:t>2</a:t>
                      </a:r>
                      <a:endParaRPr lang="en-US" altLang="zh-CN" sz="2400" b="1" smtClean="0">
                        <a:solidFill>
                          <a:srgbClr val="FF0000"/>
                        </a:solidFill>
                        <a:latin typeface="楷体" panose="02010609060101010101" charset="-122"/>
                        <a:ea typeface="楷体" panose="02010609060101010101" charset="-122"/>
                      </a:endParaRPr>
                    </a:p>
                    <a:p>
                      <a:pPr algn="ctr"/>
                      <a:r>
                        <a:rPr lang="en-US" altLang="zh-CN" sz="2400" b="1">
                          <a:solidFill>
                            <a:srgbClr val="FF0000"/>
                          </a:solidFill>
                          <a:latin typeface="楷体" panose="02010609060101010101" charset="-122"/>
                          <a:ea typeface="楷体" panose="02010609060101010101" charset="-122"/>
                        </a:rPr>
                        <a:t>2</a:t>
                      </a:r>
                      <a:endParaRPr lang="en-US" altLang="zh-CN" sz="2400" b="1">
                        <a:solidFill>
                          <a:srgbClr val="FF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zh-CN" altLang="en-US" sz="1800">
                          <a:solidFill>
                            <a:schemeClr val="tx1"/>
                          </a:solidFill>
                          <a:latin typeface="楷体" panose="02010609060101010101" charset="-122"/>
                          <a:ea typeface="楷体" panose="02010609060101010101" charset="-122"/>
                          <a:sym typeface="+mn-ea"/>
                        </a:rPr>
                        <a:t>材料题</a:t>
                      </a:r>
                      <a:endParaRPr lang="zh-CN" altLang="en-US" sz="1800" b="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en-US" altLang="zh-CN" sz="2400" b="1">
                          <a:solidFill>
                            <a:srgbClr val="FF0000"/>
                          </a:solidFill>
                          <a:latin typeface="楷体" panose="02010609060101010101" charset="-122"/>
                          <a:ea typeface="楷体" panose="02010609060101010101" charset="-122"/>
                        </a:rPr>
                        <a:t>10</a:t>
                      </a:r>
                      <a:endParaRPr lang="en-US" altLang="zh-CN" sz="2400" b="1">
                        <a:solidFill>
                          <a:srgbClr val="FF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zh-CN" altLang="en-US" sz="1800" b="0" smtClean="0">
                          <a:solidFill>
                            <a:schemeClr val="tx1"/>
                          </a:solidFill>
                          <a:latin typeface="楷体" panose="02010609060101010101" charset="-122"/>
                          <a:ea typeface="楷体" panose="02010609060101010101" charset="-122"/>
                          <a:cs typeface="+mn-cs"/>
                        </a:rPr>
                        <a:t>选择题</a:t>
                      </a:r>
                      <a:endParaRPr lang="zh-CN" altLang="en-US" sz="1800" b="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en-US" altLang="zh-CN" sz="2400" b="1" smtClean="0">
                          <a:solidFill>
                            <a:srgbClr val="FF0000"/>
                          </a:solidFill>
                          <a:latin typeface="楷体" panose="02010609060101010101" charset="-122"/>
                          <a:ea typeface="楷体" panose="02010609060101010101" charset="-122"/>
                        </a:rPr>
                        <a:t>4</a:t>
                      </a:r>
                      <a:endParaRPr lang="zh-CN" altLang="en-US" sz="2400" b="1">
                        <a:solidFill>
                          <a:srgbClr val="FF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buClrTx/>
                        <a:buSzTx/>
                        <a:buFontTx/>
                      </a:pPr>
                      <a:endParaRPr lang="zh-CN" altLang="en-US" sz="2400" b="1">
                        <a:solidFill>
                          <a:srgbClr val="C0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r h="370840">
                <a:tc>
                  <a:txBody>
                    <a:bodyPr wrap="square"/>
                    <a:lstStyle/>
                    <a:p>
                      <a:pPr algn="ctr"/>
                      <a:r>
                        <a:rPr lang="zh-CN" altLang="en-US" sz="2400" b="1" smtClean="0">
                          <a:solidFill>
                            <a:srgbClr val="C00000"/>
                          </a:solidFill>
                          <a:latin typeface="黑体" panose="02010609060101010101" pitchFamily="49" charset="-122"/>
                          <a:ea typeface="黑体" panose="02010609060101010101" pitchFamily="49" charset="-122"/>
                        </a:rPr>
                        <a:t>秦汉时期</a:t>
                      </a:r>
                      <a:endParaRPr lang="zh-CN" altLang="en-US" sz="2400" b="1" smtClean="0">
                        <a:solidFill>
                          <a:srgbClr val="C00000"/>
                        </a:solidFill>
                        <a:latin typeface="黑体" panose="02010609060101010101" pitchFamily="49" charset="-122"/>
                        <a:ea typeface="黑体" panose="02010609060101010101" pitchFamily="49"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zh-CN" altLang="en-US" sz="1800" b="0" smtClean="0">
                          <a:solidFill>
                            <a:schemeClr val="tx1"/>
                          </a:solidFill>
                          <a:latin typeface="楷体" panose="02010609060101010101" charset="-122"/>
                          <a:ea typeface="楷体" panose="02010609060101010101" charset="-122"/>
                          <a:cs typeface="+mn-cs"/>
                        </a:rPr>
                        <a:t>选择题</a:t>
                      </a:r>
                      <a:endParaRPr lang="zh-CN" altLang="en-US" sz="1800" b="0" smtClean="0">
                        <a:solidFill>
                          <a:schemeClr val="tx1"/>
                        </a:solidFill>
                        <a:latin typeface="楷体" panose="02010609060101010101" charset="-122"/>
                        <a:ea typeface="楷体" panose="02010609060101010101" charset="-122"/>
                        <a:cs typeface="+mn-cs"/>
                      </a:endParaRPr>
                    </a:p>
                    <a:p>
                      <a:pPr algn="ctr"/>
                      <a:r>
                        <a:rPr lang="zh-CN" altLang="en-US" sz="1800">
                          <a:solidFill>
                            <a:schemeClr val="tx1"/>
                          </a:solidFill>
                          <a:latin typeface="楷体" panose="02010609060101010101" charset="-122"/>
                          <a:ea typeface="楷体" panose="02010609060101010101" charset="-122"/>
                          <a:sym typeface="+mn-ea"/>
                        </a:rPr>
                        <a:t>材料题</a:t>
                      </a:r>
                      <a:endParaRPr lang="zh-CN" altLang="en-US" sz="1800" b="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en-US" altLang="zh-CN" sz="2400" b="1" smtClean="0">
                          <a:solidFill>
                            <a:srgbClr val="FF0000"/>
                          </a:solidFill>
                          <a:latin typeface="楷体" panose="02010609060101010101" charset="-122"/>
                          <a:ea typeface="楷体" panose="02010609060101010101" charset="-122"/>
                        </a:rPr>
                        <a:t>4</a:t>
                      </a:r>
                      <a:endParaRPr lang="en-US" altLang="zh-CN" sz="2400" b="1" smtClean="0">
                        <a:solidFill>
                          <a:srgbClr val="FF0000"/>
                        </a:solidFill>
                        <a:latin typeface="楷体" panose="02010609060101010101" charset="-122"/>
                        <a:ea typeface="楷体" panose="02010609060101010101" charset="-122"/>
                      </a:endParaRPr>
                    </a:p>
                    <a:p>
                      <a:pPr algn="ctr"/>
                      <a:r>
                        <a:rPr lang="en-US" altLang="zh-CN" sz="2400" b="1">
                          <a:solidFill>
                            <a:srgbClr val="FF0000"/>
                          </a:solidFill>
                          <a:latin typeface="楷体" panose="02010609060101010101" charset="-122"/>
                          <a:ea typeface="楷体" panose="02010609060101010101" charset="-122"/>
                        </a:rPr>
                        <a:t>7</a:t>
                      </a:r>
                      <a:endParaRPr lang="en-US" altLang="zh-CN" sz="2400" b="1">
                        <a:solidFill>
                          <a:srgbClr val="FF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zh-CN" altLang="en-US" sz="1800" b="0" smtClean="0">
                          <a:solidFill>
                            <a:schemeClr val="tx1"/>
                          </a:solidFill>
                          <a:latin typeface="楷体" panose="02010609060101010101" charset="-122"/>
                          <a:ea typeface="楷体" panose="02010609060101010101" charset="-122"/>
                          <a:cs typeface="+mn-cs"/>
                        </a:rPr>
                        <a:t>选择题</a:t>
                      </a:r>
                      <a:endParaRPr lang="zh-CN" altLang="en-US" sz="1800" b="0" smtClean="0">
                        <a:solidFill>
                          <a:schemeClr val="tx1"/>
                        </a:solidFill>
                        <a:latin typeface="楷体" panose="02010609060101010101" charset="-122"/>
                        <a:ea typeface="楷体" panose="02010609060101010101" charset="-122"/>
                        <a:cs typeface="+mn-cs"/>
                      </a:endParaRPr>
                    </a:p>
                    <a:p>
                      <a:pPr algn="ctr"/>
                      <a:r>
                        <a:rPr lang="zh-CN" altLang="en-US" sz="1800">
                          <a:solidFill>
                            <a:schemeClr val="tx1"/>
                          </a:solidFill>
                          <a:latin typeface="楷体" panose="02010609060101010101" charset="-122"/>
                          <a:ea typeface="楷体" panose="02010609060101010101" charset="-122"/>
                          <a:sym typeface="+mn-ea"/>
                        </a:rPr>
                        <a:t>材料题</a:t>
                      </a:r>
                      <a:endParaRPr lang="zh-CN" altLang="en-US" sz="1800" b="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en-US" altLang="zh-CN" sz="2400" b="1" smtClean="0">
                          <a:solidFill>
                            <a:srgbClr val="FF0000"/>
                          </a:solidFill>
                          <a:latin typeface="楷体" panose="02010609060101010101" charset="-122"/>
                          <a:ea typeface="楷体" panose="02010609060101010101" charset="-122"/>
                        </a:rPr>
                        <a:t>2</a:t>
                      </a:r>
                      <a:endParaRPr lang="en-US" altLang="zh-CN" sz="2400" b="1" smtClean="0">
                        <a:solidFill>
                          <a:srgbClr val="FF0000"/>
                        </a:solidFill>
                        <a:latin typeface="楷体" panose="02010609060101010101" charset="-122"/>
                        <a:ea typeface="楷体" panose="02010609060101010101" charset="-122"/>
                      </a:endParaRPr>
                    </a:p>
                    <a:p>
                      <a:pPr algn="ctr"/>
                      <a:r>
                        <a:rPr lang="en-US" altLang="zh-CN" sz="2400" b="1">
                          <a:solidFill>
                            <a:srgbClr val="FF0000"/>
                          </a:solidFill>
                          <a:latin typeface="楷体" panose="02010609060101010101" charset="-122"/>
                          <a:ea typeface="楷体" panose="02010609060101010101" charset="-122"/>
                        </a:rPr>
                        <a:t>2</a:t>
                      </a:r>
                      <a:endParaRPr lang="en-US" altLang="zh-CN" sz="2400" b="1">
                        <a:solidFill>
                          <a:srgbClr val="FF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zh-CN" altLang="en-US" sz="1800" b="0" smtClean="0">
                          <a:solidFill>
                            <a:schemeClr val="tx1"/>
                          </a:solidFill>
                          <a:latin typeface="楷体" panose="02010609060101010101" charset="-122"/>
                          <a:ea typeface="楷体" panose="02010609060101010101" charset="-122"/>
                          <a:cs typeface="+mn-cs"/>
                        </a:rPr>
                        <a:t>选择题</a:t>
                      </a:r>
                      <a:endParaRPr lang="zh-CN" altLang="en-US" sz="1800" b="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en-US" altLang="zh-CN" sz="2400" b="1" smtClean="0">
                          <a:solidFill>
                            <a:srgbClr val="FF0000"/>
                          </a:solidFill>
                          <a:latin typeface="楷体" panose="02010609060101010101" charset="-122"/>
                          <a:ea typeface="楷体" panose="02010609060101010101" charset="-122"/>
                        </a:rPr>
                        <a:t>4</a:t>
                      </a:r>
                      <a:endParaRPr lang="zh-CN" altLang="en-US" sz="2400" b="1">
                        <a:solidFill>
                          <a:srgbClr val="FF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buClrTx/>
                        <a:buSzTx/>
                        <a:buFontTx/>
                      </a:pPr>
                      <a:r>
                        <a:rPr lang="zh-CN" altLang="en-US" sz="2400" b="1">
                          <a:solidFill>
                            <a:srgbClr val="C00000"/>
                          </a:solidFill>
                          <a:latin typeface="楷体" panose="02010609060101010101" charset="-122"/>
                          <a:ea typeface="楷体" panose="02010609060101010101" charset="-122"/>
                        </a:rPr>
                        <a:t>是</a:t>
                      </a:r>
                      <a:endParaRPr lang="zh-CN" altLang="en-US" sz="2400" b="1">
                        <a:solidFill>
                          <a:srgbClr val="C0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r h="370840">
                <a:tc>
                  <a:txBody>
                    <a:bodyPr wrap="square"/>
                    <a:lstStyle/>
                    <a:p>
                      <a:pPr algn="ctr"/>
                      <a:r>
                        <a:rPr lang="zh-CN" altLang="en-US" sz="2400" b="1" smtClean="0">
                          <a:solidFill>
                            <a:srgbClr val="C00000"/>
                          </a:solidFill>
                          <a:latin typeface="黑体" panose="02010609060101010101" pitchFamily="49" charset="-122"/>
                          <a:ea typeface="黑体" panose="02010609060101010101" pitchFamily="49" charset="-122"/>
                        </a:rPr>
                        <a:t>魏晋南北朝时期</a:t>
                      </a:r>
                      <a:endParaRPr lang="zh-CN" altLang="en-US" sz="2400" b="1" smtClean="0">
                        <a:solidFill>
                          <a:srgbClr val="C00000"/>
                        </a:solidFill>
                        <a:latin typeface="黑体" panose="02010609060101010101" pitchFamily="49" charset="-122"/>
                        <a:ea typeface="黑体" panose="02010609060101010101" pitchFamily="49"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endParaRPr lang="zh-CN" altLang="en-US" sz="1800" b="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endParaRPr lang="zh-CN" altLang="en-US" sz="2400" b="1">
                        <a:solidFill>
                          <a:srgbClr val="FF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zh-CN" altLang="en-US" sz="1800" b="0" smtClean="0">
                          <a:solidFill>
                            <a:schemeClr val="tx1"/>
                          </a:solidFill>
                          <a:latin typeface="楷体" panose="02010609060101010101" charset="-122"/>
                          <a:ea typeface="楷体" panose="02010609060101010101" charset="-122"/>
                          <a:cs typeface="+mn-cs"/>
                        </a:rPr>
                        <a:t>选择题</a:t>
                      </a:r>
                      <a:endParaRPr lang="zh-CN" altLang="en-US" sz="1800" b="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en-US" altLang="zh-CN" sz="2400" b="1" smtClean="0">
                          <a:solidFill>
                            <a:srgbClr val="FF0000"/>
                          </a:solidFill>
                          <a:latin typeface="楷体" panose="02010609060101010101" charset="-122"/>
                          <a:ea typeface="楷体" panose="02010609060101010101" charset="-122"/>
                        </a:rPr>
                        <a:t>2</a:t>
                      </a:r>
                      <a:endParaRPr lang="zh-CN" altLang="en-US" sz="2400" b="1">
                        <a:solidFill>
                          <a:srgbClr val="FF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zh-CN" altLang="en-US" sz="1800" b="0" smtClean="0">
                          <a:solidFill>
                            <a:schemeClr val="tx1"/>
                          </a:solidFill>
                          <a:latin typeface="楷体" panose="02010609060101010101" charset="-122"/>
                          <a:ea typeface="楷体" panose="02010609060101010101" charset="-122"/>
                          <a:cs typeface="+mn-cs"/>
                        </a:rPr>
                        <a:t>选择题</a:t>
                      </a:r>
                      <a:endParaRPr lang="zh-CN" altLang="en-US" sz="1800" b="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en-US" altLang="zh-CN" sz="2400" b="1" smtClean="0">
                          <a:solidFill>
                            <a:srgbClr val="FF0000"/>
                          </a:solidFill>
                          <a:latin typeface="楷体" panose="02010609060101010101" charset="-122"/>
                          <a:ea typeface="楷体" panose="02010609060101010101" charset="-122"/>
                        </a:rPr>
                        <a:t>2</a:t>
                      </a:r>
                      <a:endParaRPr lang="zh-CN" altLang="en-US" sz="2400" b="1">
                        <a:solidFill>
                          <a:srgbClr val="FF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buClrTx/>
                        <a:buSzTx/>
                        <a:buFontTx/>
                      </a:pPr>
                      <a:endParaRPr lang="zh-CN" altLang="en-US" sz="2400" b="1">
                        <a:solidFill>
                          <a:srgbClr val="C0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r h="370840">
                <a:tc>
                  <a:txBody>
                    <a:bodyPr wrap="square"/>
                    <a:lstStyle/>
                    <a:p>
                      <a:pPr algn="ctr"/>
                      <a:r>
                        <a:rPr lang="zh-CN" altLang="en-US" sz="2400" b="1" smtClean="0">
                          <a:solidFill>
                            <a:srgbClr val="C00000"/>
                          </a:solidFill>
                          <a:latin typeface="黑体" panose="02010609060101010101" pitchFamily="49" charset="-122"/>
                          <a:ea typeface="黑体" panose="02010609060101010101" pitchFamily="49" charset="-122"/>
                        </a:rPr>
                        <a:t>隋唐时期</a:t>
                      </a:r>
                      <a:endParaRPr lang="zh-CN" altLang="en-US" sz="2400" b="1" smtClean="0">
                        <a:solidFill>
                          <a:srgbClr val="C00000"/>
                        </a:solidFill>
                        <a:latin typeface="黑体" panose="02010609060101010101" pitchFamily="49" charset="-122"/>
                        <a:ea typeface="黑体" panose="02010609060101010101" pitchFamily="49"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zh-CN" altLang="en-US" sz="1800" b="0" smtClean="0">
                          <a:solidFill>
                            <a:schemeClr val="tx1"/>
                          </a:solidFill>
                          <a:latin typeface="楷体" panose="02010609060101010101" charset="-122"/>
                          <a:ea typeface="楷体" panose="02010609060101010101" charset="-122"/>
                          <a:cs typeface="+mn-cs"/>
                        </a:rPr>
                        <a:t>选择题</a:t>
                      </a:r>
                      <a:endParaRPr lang="zh-CN" altLang="en-US" sz="1800" b="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en-US" altLang="zh-CN" sz="2400" b="1" smtClean="0">
                          <a:solidFill>
                            <a:srgbClr val="FF0000"/>
                          </a:solidFill>
                          <a:latin typeface="楷体" panose="02010609060101010101" charset="-122"/>
                          <a:ea typeface="楷体" panose="02010609060101010101" charset="-122"/>
                        </a:rPr>
                        <a:t>4</a:t>
                      </a:r>
                      <a:endParaRPr lang="zh-CN" altLang="en-US" sz="2400" b="1">
                        <a:solidFill>
                          <a:srgbClr val="FF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zh-CN" altLang="en-US" sz="1800" b="0" smtClean="0">
                          <a:solidFill>
                            <a:schemeClr val="tx1"/>
                          </a:solidFill>
                          <a:latin typeface="楷体" panose="02010609060101010101" charset="-122"/>
                          <a:ea typeface="楷体" panose="02010609060101010101" charset="-122"/>
                          <a:cs typeface="+mn-cs"/>
                        </a:rPr>
                        <a:t>选择题</a:t>
                      </a:r>
                      <a:endParaRPr lang="zh-CN" altLang="en-US" sz="1800" b="0" smtClean="0">
                        <a:solidFill>
                          <a:schemeClr val="tx1"/>
                        </a:solidFill>
                        <a:latin typeface="楷体" panose="02010609060101010101" charset="-122"/>
                        <a:ea typeface="楷体" panose="02010609060101010101" charset="-122"/>
                        <a:cs typeface="+mn-cs"/>
                      </a:endParaRPr>
                    </a:p>
                    <a:p>
                      <a:pPr algn="ctr"/>
                      <a:r>
                        <a:rPr lang="zh-CN" altLang="en-US" sz="1800">
                          <a:solidFill>
                            <a:schemeClr val="tx1"/>
                          </a:solidFill>
                          <a:latin typeface="楷体" panose="02010609060101010101" charset="-122"/>
                          <a:ea typeface="楷体" panose="02010609060101010101" charset="-122"/>
                          <a:sym typeface="+mn-ea"/>
                        </a:rPr>
                        <a:t>材料题</a:t>
                      </a:r>
                      <a:endParaRPr lang="zh-CN" altLang="en-US" sz="1800" b="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en-US" altLang="zh-CN" sz="2400" b="1" smtClean="0">
                          <a:solidFill>
                            <a:srgbClr val="FF0000"/>
                          </a:solidFill>
                          <a:latin typeface="楷体" panose="02010609060101010101" charset="-122"/>
                          <a:ea typeface="楷体" panose="02010609060101010101" charset="-122"/>
                        </a:rPr>
                        <a:t>2</a:t>
                      </a:r>
                      <a:endParaRPr lang="en-US" altLang="zh-CN" sz="2400" b="1" smtClean="0">
                        <a:solidFill>
                          <a:srgbClr val="FF0000"/>
                        </a:solidFill>
                        <a:latin typeface="楷体" panose="02010609060101010101" charset="-122"/>
                        <a:ea typeface="楷体" panose="02010609060101010101" charset="-122"/>
                      </a:endParaRPr>
                    </a:p>
                    <a:p>
                      <a:pPr algn="ctr"/>
                      <a:r>
                        <a:rPr lang="en-US" altLang="zh-CN" sz="2400" b="1">
                          <a:solidFill>
                            <a:srgbClr val="FF0000"/>
                          </a:solidFill>
                          <a:latin typeface="楷体" panose="02010609060101010101" charset="-122"/>
                          <a:ea typeface="楷体" panose="02010609060101010101" charset="-122"/>
                        </a:rPr>
                        <a:t>5</a:t>
                      </a:r>
                      <a:endParaRPr lang="en-US" altLang="zh-CN" sz="2400" b="1">
                        <a:solidFill>
                          <a:srgbClr val="FF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zh-CN" altLang="en-US" sz="1800" b="0" smtClean="0">
                          <a:solidFill>
                            <a:schemeClr val="tx1"/>
                          </a:solidFill>
                          <a:latin typeface="楷体" panose="02010609060101010101" charset="-122"/>
                          <a:ea typeface="楷体" panose="02010609060101010101" charset="-122"/>
                          <a:cs typeface="+mn-cs"/>
                        </a:rPr>
                        <a:t>选择题</a:t>
                      </a:r>
                      <a:endParaRPr lang="zh-CN" altLang="en-US" sz="1800" b="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en-US" altLang="zh-CN" sz="2400" b="1" smtClean="0">
                          <a:solidFill>
                            <a:srgbClr val="FF0000"/>
                          </a:solidFill>
                          <a:latin typeface="楷体" panose="02010609060101010101" charset="-122"/>
                          <a:ea typeface="楷体" panose="02010609060101010101" charset="-122"/>
                        </a:rPr>
                        <a:t>4</a:t>
                      </a:r>
                      <a:endParaRPr lang="zh-CN" altLang="en-US" sz="2400" b="1">
                        <a:solidFill>
                          <a:srgbClr val="FF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buClrTx/>
                        <a:buSzTx/>
                        <a:buFontTx/>
                      </a:pPr>
                      <a:r>
                        <a:rPr lang="zh-CN" altLang="en-US" sz="2400" b="1">
                          <a:solidFill>
                            <a:srgbClr val="C00000"/>
                          </a:solidFill>
                          <a:latin typeface="楷体" panose="02010609060101010101" charset="-122"/>
                          <a:ea typeface="楷体" panose="02010609060101010101" charset="-122"/>
                        </a:rPr>
                        <a:t>是</a:t>
                      </a:r>
                      <a:endParaRPr lang="zh-CN" altLang="en-US" sz="2400" b="1">
                        <a:solidFill>
                          <a:srgbClr val="C0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r h="370840">
                <a:tc>
                  <a:txBody>
                    <a:bodyPr wrap="square"/>
                    <a:lstStyle/>
                    <a:p>
                      <a:pPr algn="ctr"/>
                      <a:r>
                        <a:rPr lang="zh-CN" altLang="en-US" sz="2400" b="1" smtClean="0">
                          <a:solidFill>
                            <a:srgbClr val="C00000"/>
                          </a:solidFill>
                          <a:latin typeface="黑体" panose="02010609060101010101" pitchFamily="49" charset="-122"/>
                          <a:ea typeface="黑体" panose="02010609060101010101" pitchFamily="49" charset="-122"/>
                        </a:rPr>
                        <a:t>辽宋夏金元时期</a:t>
                      </a:r>
                      <a:endParaRPr lang="zh-CN" altLang="en-US" sz="2400" b="1" smtClean="0">
                        <a:solidFill>
                          <a:srgbClr val="C00000"/>
                        </a:solidFill>
                        <a:latin typeface="黑体" panose="02010609060101010101" pitchFamily="49" charset="-122"/>
                        <a:ea typeface="黑体" panose="02010609060101010101" pitchFamily="49"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zh-CN" altLang="en-US" sz="1800" b="0" smtClean="0">
                          <a:solidFill>
                            <a:schemeClr val="tx1"/>
                          </a:solidFill>
                          <a:latin typeface="楷体" panose="02010609060101010101" charset="-122"/>
                          <a:ea typeface="楷体" panose="02010609060101010101" charset="-122"/>
                          <a:cs typeface="+mn-cs"/>
                        </a:rPr>
                        <a:t>选择题</a:t>
                      </a:r>
                      <a:endParaRPr lang="zh-CN" altLang="en-US" sz="1800" b="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en-US" altLang="zh-CN" sz="2400" b="1" smtClean="0">
                          <a:solidFill>
                            <a:srgbClr val="FF0000"/>
                          </a:solidFill>
                          <a:latin typeface="楷体" panose="02010609060101010101" charset="-122"/>
                          <a:ea typeface="楷体" panose="02010609060101010101" charset="-122"/>
                        </a:rPr>
                        <a:t>6</a:t>
                      </a:r>
                      <a:endParaRPr lang="zh-CN" altLang="en-US" sz="2400" b="1">
                        <a:solidFill>
                          <a:srgbClr val="FF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zh-CN" altLang="en-US" sz="1800" b="0" smtClean="0">
                          <a:solidFill>
                            <a:schemeClr val="tx1"/>
                          </a:solidFill>
                          <a:latin typeface="楷体" panose="02010609060101010101" charset="-122"/>
                          <a:ea typeface="楷体" panose="02010609060101010101" charset="-122"/>
                          <a:cs typeface="+mn-cs"/>
                        </a:rPr>
                        <a:t>选择题</a:t>
                      </a:r>
                      <a:endParaRPr lang="zh-CN" altLang="en-US" sz="1800" b="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en-US" altLang="zh-CN" sz="2400" b="1" smtClean="0">
                          <a:solidFill>
                            <a:srgbClr val="FF0000"/>
                          </a:solidFill>
                          <a:latin typeface="楷体" panose="02010609060101010101" charset="-122"/>
                          <a:ea typeface="楷体" panose="02010609060101010101" charset="-122"/>
                        </a:rPr>
                        <a:t>2</a:t>
                      </a:r>
                      <a:endParaRPr lang="zh-CN" altLang="en-US" sz="2400" b="1">
                        <a:solidFill>
                          <a:srgbClr val="FF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zh-CN" altLang="en-US" sz="1800" b="0" smtClean="0">
                          <a:solidFill>
                            <a:schemeClr val="tx1"/>
                          </a:solidFill>
                          <a:latin typeface="楷体" panose="02010609060101010101" charset="-122"/>
                          <a:ea typeface="楷体" panose="02010609060101010101" charset="-122"/>
                          <a:cs typeface="+mn-cs"/>
                        </a:rPr>
                        <a:t>选择题</a:t>
                      </a:r>
                      <a:endParaRPr lang="zh-CN" altLang="en-US" sz="1800" b="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en-US" altLang="zh-CN" sz="2400" b="1" smtClean="0">
                          <a:solidFill>
                            <a:srgbClr val="FF0000"/>
                          </a:solidFill>
                          <a:latin typeface="楷体" panose="02010609060101010101" charset="-122"/>
                          <a:ea typeface="楷体" panose="02010609060101010101" charset="-122"/>
                        </a:rPr>
                        <a:t>4</a:t>
                      </a:r>
                      <a:endParaRPr lang="zh-CN" altLang="en-US" sz="2400" b="1">
                        <a:solidFill>
                          <a:srgbClr val="FF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buClrTx/>
                        <a:buSzTx/>
                        <a:buFontTx/>
                      </a:pPr>
                      <a:r>
                        <a:rPr lang="zh-CN" altLang="en-US" sz="2400" b="1">
                          <a:solidFill>
                            <a:srgbClr val="C00000"/>
                          </a:solidFill>
                          <a:latin typeface="楷体" panose="02010609060101010101" charset="-122"/>
                          <a:ea typeface="楷体" panose="02010609060101010101" charset="-122"/>
                        </a:rPr>
                        <a:t>是</a:t>
                      </a:r>
                      <a:endParaRPr lang="zh-CN" altLang="en-US" sz="2400" b="1">
                        <a:solidFill>
                          <a:srgbClr val="C0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r h="370840">
                <a:tc>
                  <a:txBody>
                    <a:bodyPr wrap="square"/>
                    <a:lstStyle/>
                    <a:p>
                      <a:pPr algn="ctr"/>
                      <a:r>
                        <a:rPr lang="zh-CN" altLang="en-US" sz="2400" b="1" smtClean="0">
                          <a:solidFill>
                            <a:srgbClr val="C00000"/>
                          </a:solidFill>
                          <a:latin typeface="黑体" panose="02010609060101010101" pitchFamily="49" charset="-122"/>
                          <a:ea typeface="黑体" panose="02010609060101010101" pitchFamily="49" charset="-122"/>
                        </a:rPr>
                        <a:t>明清时期</a:t>
                      </a:r>
                      <a:endParaRPr lang="zh-CN" altLang="en-US" sz="2400" b="1" smtClean="0">
                        <a:solidFill>
                          <a:srgbClr val="C00000"/>
                        </a:solidFill>
                        <a:latin typeface="黑体" panose="02010609060101010101" pitchFamily="49" charset="-122"/>
                        <a:ea typeface="黑体" panose="02010609060101010101" pitchFamily="49"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zh-CN" altLang="en-US" sz="1800" b="0" smtClean="0">
                          <a:solidFill>
                            <a:schemeClr val="tx1"/>
                          </a:solidFill>
                          <a:latin typeface="楷体" panose="02010609060101010101" charset="-122"/>
                          <a:ea typeface="楷体" panose="02010609060101010101" charset="-122"/>
                          <a:cs typeface="+mn-cs"/>
                        </a:rPr>
                        <a:t>选择题</a:t>
                      </a:r>
                      <a:endParaRPr lang="zh-CN" altLang="en-US" sz="1800" b="0" smtClean="0">
                        <a:solidFill>
                          <a:schemeClr val="tx1"/>
                        </a:solidFill>
                        <a:latin typeface="楷体" panose="02010609060101010101" charset="-122"/>
                        <a:ea typeface="楷体" panose="02010609060101010101" charset="-122"/>
                        <a:cs typeface="+mn-cs"/>
                      </a:endParaRPr>
                    </a:p>
                    <a:p>
                      <a:pPr algn="ctr"/>
                      <a:r>
                        <a:rPr lang="zh-CN" altLang="en-US" sz="1800">
                          <a:solidFill>
                            <a:schemeClr val="tx1"/>
                          </a:solidFill>
                          <a:latin typeface="楷体" panose="02010609060101010101" charset="-122"/>
                          <a:ea typeface="楷体" panose="02010609060101010101" charset="-122"/>
                          <a:sym typeface="+mn-ea"/>
                        </a:rPr>
                        <a:t>材料题</a:t>
                      </a:r>
                      <a:endParaRPr lang="zh-CN" altLang="en-US" sz="1800" b="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en-US" altLang="zh-CN" sz="2400" b="1" smtClean="0">
                          <a:solidFill>
                            <a:srgbClr val="FF0000"/>
                          </a:solidFill>
                          <a:latin typeface="楷体" panose="02010609060101010101" charset="-122"/>
                          <a:ea typeface="楷体" panose="02010609060101010101" charset="-122"/>
                        </a:rPr>
                        <a:t>2</a:t>
                      </a:r>
                      <a:endParaRPr lang="en-US" altLang="zh-CN" sz="2400" b="1" smtClean="0">
                        <a:solidFill>
                          <a:srgbClr val="FF0000"/>
                        </a:solidFill>
                        <a:latin typeface="楷体" panose="02010609060101010101" charset="-122"/>
                        <a:ea typeface="楷体" panose="02010609060101010101" charset="-122"/>
                      </a:endParaRPr>
                    </a:p>
                    <a:p>
                      <a:pPr algn="ctr"/>
                      <a:r>
                        <a:rPr lang="en-US" altLang="zh-CN" sz="2400" b="1">
                          <a:solidFill>
                            <a:srgbClr val="FF0000"/>
                          </a:solidFill>
                          <a:latin typeface="楷体" panose="02010609060101010101" charset="-122"/>
                          <a:ea typeface="楷体" panose="02010609060101010101" charset="-122"/>
                        </a:rPr>
                        <a:t>6</a:t>
                      </a:r>
                      <a:endParaRPr lang="en-US" altLang="zh-CN" sz="2400" b="1">
                        <a:solidFill>
                          <a:srgbClr val="FF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zh-CN" altLang="en-US" sz="1800" b="0" smtClean="0">
                          <a:solidFill>
                            <a:schemeClr val="tx1"/>
                          </a:solidFill>
                          <a:latin typeface="楷体" panose="02010609060101010101" charset="-122"/>
                          <a:ea typeface="楷体" panose="02010609060101010101" charset="-122"/>
                          <a:cs typeface="+mn-cs"/>
                        </a:rPr>
                        <a:t>选择题</a:t>
                      </a:r>
                      <a:endParaRPr lang="zh-CN" altLang="en-US" sz="1800" b="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en-US" altLang="zh-CN" sz="2400" b="1" smtClean="0">
                          <a:solidFill>
                            <a:srgbClr val="FF0000"/>
                          </a:solidFill>
                          <a:latin typeface="楷体" panose="02010609060101010101" charset="-122"/>
                          <a:ea typeface="楷体" panose="02010609060101010101" charset="-122"/>
                        </a:rPr>
                        <a:t>2</a:t>
                      </a:r>
                      <a:endParaRPr lang="zh-CN" altLang="en-US" sz="2400" b="1">
                        <a:solidFill>
                          <a:srgbClr val="FF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zh-CN" altLang="en-US" sz="1800" b="0" smtClean="0">
                          <a:solidFill>
                            <a:schemeClr val="tx1"/>
                          </a:solidFill>
                          <a:latin typeface="楷体" panose="02010609060101010101" charset="-122"/>
                          <a:ea typeface="楷体" panose="02010609060101010101" charset="-122"/>
                          <a:cs typeface="+mn-cs"/>
                        </a:rPr>
                        <a:t>选择题</a:t>
                      </a:r>
                      <a:r>
                        <a:rPr lang="zh-CN" altLang="en-US" sz="1800">
                          <a:solidFill>
                            <a:schemeClr val="tx1"/>
                          </a:solidFill>
                          <a:latin typeface="楷体" panose="02010609060101010101" charset="-122"/>
                          <a:ea typeface="楷体" panose="02010609060101010101" charset="-122"/>
                          <a:sym typeface="+mn-ea"/>
                        </a:rPr>
                        <a:t>材料题</a:t>
                      </a:r>
                      <a:endParaRPr lang="zh-CN" altLang="en-US" sz="1800" b="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en-US" altLang="zh-CN" sz="2400" b="1" smtClean="0">
                          <a:solidFill>
                            <a:srgbClr val="FF0000"/>
                          </a:solidFill>
                          <a:latin typeface="楷体" panose="02010609060101010101" charset="-122"/>
                          <a:ea typeface="楷体" panose="02010609060101010101" charset="-122"/>
                        </a:rPr>
                        <a:t>2</a:t>
                      </a:r>
                      <a:endParaRPr lang="en-US" altLang="zh-CN" sz="2400" b="1" smtClean="0">
                        <a:solidFill>
                          <a:srgbClr val="FF0000"/>
                        </a:solidFill>
                        <a:latin typeface="楷体" panose="02010609060101010101" charset="-122"/>
                        <a:ea typeface="楷体" panose="02010609060101010101" charset="-122"/>
                      </a:endParaRPr>
                    </a:p>
                    <a:p>
                      <a:pPr algn="ctr"/>
                      <a:r>
                        <a:rPr lang="en-US" altLang="zh-CN" sz="2400" b="1">
                          <a:solidFill>
                            <a:srgbClr val="FF0000"/>
                          </a:solidFill>
                          <a:latin typeface="楷体" panose="02010609060101010101" charset="-122"/>
                          <a:ea typeface="楷体" panose="02010609060101010101" charset="-122"/>
                        </a:rPr>
                        <a:t>7</a:t>
                      </a:r>
                      <a:endParaRPr lang="en-US" altLang="zh-CN" sz="2400" b="1">
                        <a:solidFill>
                          <a:srgbClr val="FF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buClrTx/>
                        <a:buSzTx/>
                        <a:buFontTx/>
                      </a:pPr>
                      <a:r>
                        <a:rPr lang="zh-CN" altLang="en-US" sz="2400" b="1">
                          <a:solidFill>
                            <a:srgbClr val="C00000"/>
                          </a:solidFill>
                          <a:latin typeface="楷体" panose="02010609060101010101" charset="-122"/>
                          <a:ea typeface="楷体" panose="02010609060101010101" charset="-122"/>
                        </a:rPr>
                        <a:t>是</a:t>
                      </a:r>
                      <a:endParaRPr lang="zh-CN" altLang="en-US" sz="2400" b="1">
                        <a:solidFill>
                          <a:srgbClr val="C0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anim calcmode="lin" valueType="num">
                                      <p:cBhvr>
                                        <p:cTn id="11" dur="1000" fill="hold"/>
                                        <p:tgtEl>
                                          <p:spTgt spid="14"/>
                                        </p:tgtEl>
                                        <p:attrNameLst>
                                          <p:attrName>ppt_x</p:attrName>
                                        </p:attrNameLst>
                                      </p:cBhvr>
                                      <p:tavLst>
                                        <p:tav tm="0">
                                          <p:val>
                                            <p:strVal val="#ppt_x"/>
                                          </p:val>
                                        </p:tav>
                                        <p:tav tm="100000">
                                          <p:val>
                                            <p:strVal val="#ppt_x"/>
                                          </p:val>
                                        </p:tav>
                                      </p:tavLst>
                                    </p:anim>
                                    <p:anim calcmode="lin" valueType="num">
                                      <p:cBhvr>
                                        <p:cTn id="1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47328" y="930553"/>
          <a:ext cx="12096000" cy="5212080"/>
        </p:xfrm>
        <a:graphic>
          <a:graphicData uri="http://schemas.openxmlformats.org/drawingml/2006/table">
            <a:tbl>
              <a:tblPr firstRow="1" bandRow="1">
                <a:tableStyleId>{5C22544A-7EE6-4342-B048-85BDC9FD1C3A}</a:tableStyleId>
              </a:tblPr>
              <a:tblGrid>
                <a:gridCol w="4068000"/>
                <a:gridCol w="1043940"/>
                <a:gridCol w="1044060"/>
                <a:gridCol w="1044000"/>
                <a:gridCol w="1044000"/>
                <a:gridCol w="1044000"/>
                <a:gridCol w="1044000"/>
                <a:gridCol w="1764000"/>
              </a:tblGrid>
              <a:tr h="822960">
                <a:tc>
                  <a:txBody>
                    <a:bodyPr wrap="square"/>
                    <a:lstStyle/>
                    <a:p>
                      <a:pPr algn="ctr">
                        <a:buClrTx/>
                        <a:buSzTx/>
                        <a:buFontTx/>
                      </a:pPr>
                      <a:r>
                        <a:rPr lang="en-US" altLang="zh-CN" sz="2400" b="1" smtClean="0">
                          <a:solidFill>
                            <a:srgbClr val="002060"/>
                          </a:solidFill>
                          <a:latin typeface="楷体" panose="02010609060101010101" charset="-122"/>
                          <a:ea typeface="楷体" panose="02010609060101010101" charset="-122"/>
                          <a:cs typeface="楷体" panose="02010609060101010101" charset="-122"/>
                        </a:rPr>
                        <a:t>知识点及分布</a:t>
                      </a:r>
                      <a:endParaRPr lang="en-US" altLang="zh-CN" sz="2400" b="1" smtClean="0">
                        <a:solidFill>
                          <a:srgbClr val="002060"/>
                        </a:solidFill>
                        <a:latin typeface="楷体" panose="02010609060101010101" charset="-122"/>
                        <a:ea typeface="楷体" panose="02010609060101010101" charset="-122"/>
                        <a:cs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buClrTx/>
                        <a:buSzTx/>
                        <a:buFontTx/>
                      </a:pPr>
                      <a:r>
                        <a:rPr lang="en-US" altLang="zh-CN" sz="2400" b="1" smtClean="0">
                          <a:solidFill>
                            <a:srgbClr val="002060"/>
                          </a:solidFill>
                          <a:latin typeface="楷体" panose="02010609060101010101" charset="-122"/>
                          <a:ea typeface="楷体" panose="02010609060101010101" charset="-122"/>
                          <a:cs typeface="楷体" panose="02010609060101010101" charset="-122"/>
                        </a:rPr>
                        <a:t>2022题型</a:t>
                      </a:r>
                      <a:endParaRPr lang="en-US" altLang="zh-CN" sz="2400" b="1" smtClean="0">
                        <a:solidFill>
                          <a:srgbClr val="002060"/>
                        </a:solidFill>
                        <a:latin typeface="楷体" panose="02010609060101010101" charset="-122"/>
                        <a:ea typeface="楷体" panose="02010609060101010101" charset="-122"/>
                        <a:cs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marL="0" marR="0" lvl="0" algn="ctr" defTabSz="914400" eaLnBrk="1" fontAlgn="auto" latinLnBrk="0" hangingPunct="1">
                        <a:lnSpc>
                          <a:spcPct val="100000"/>
                        </a:lnSpc>
                        <a:spcBef>
                          <a:spcPct val="0"/>
                        </a:spcBef>
                        <a:buClrTx/>
                        <a:buSzTx/>
                        <a:buFontTx/>
                        <a:buNone/>
                      </a:pPr>
                      <a:r>
                        <a:rPr lang="en-US" altLang="zh-CN" sz="2400" b="1" smtClean="0">
                          <a:solidFill>
                            <a:srgbClr val="002060"/>
                          </a:solidFill>
                          <a:latin typeface="楷体" panose="02010609060101010101" charset="-122"/>
                          <a:ea typeface="楷体" panose="02010609060101010101" charset="-122"/>
                          <a:cs typeface="楷体" panose="02010609060101010101" charset="-122"/>
                        </a:rPr>
                        <a:t>2022分值</a:t>
                      </a:r>
                      <a:endParaRPr lang="en-US" altLang="zh-CN" sz="2400" b="1" smtClean="0">
                        <a:solidFill>
                          <a:srgbClr val="002060"/>
                        </a:solidFill>
                        <a:latin typeface="楷体" panose="02010609060101010101" charset="-122"/>
                        <a:ea typeface="楷体" panose="02010609060101010101" charset="-122"/>
                        <a:cs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buClrTx/>
                        <a:buSzTx/>
                        <a:buFontTx/>
                      </a:pPr>
                      <a:r>
                        <a:rPr lang="en-US" altLang="zh-CN" sz="2400" b="1" smtClean="0">
                          <a:solidFill>
                            <a:srgbClr val="002060"/>
                          </a:solidFill>
                          <a:latin typeface="楷体" panose="02010609060101010101" charset="-122"/>
                          <a:ea typeface="楷体" panose="02010609060101010101" charset="-122"/>
                          <a:cs typeface="楷体" panose="02010609060101010101" charset="-122"/>
                        </a:rPr>
                        <a:t>2023题型</a:t>
                      </a:r>
                      <a:endParaRPr lang="en-US" altLang="zh-CN" sz="2400" b="1" smtClean="0">
                        <a:solidFill>
                          <a:srgbClr val="002060"/>
                        </a:solidFill>
                        <a:latin typeface="楷体" panose="02010609060101010101" charset="-122"/>
                        <a:ea typeface="楷体" panose="02010609060101010101" charset="-122"/>
                        <a:cs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marL="0" marR="0" lvl="0" algn="ctr" defTabSz="914400" eaLnBrk="1" fontAlgn="auto" latinLnBrk="0" hangingPunct="1">
                        <a:lnSpc>
                          <a:spcPct val="100000"/>
                        </a:lnSpc>
                        <a:spcBef>
                          <a:spcPct val="0"/>
                        </a:spcBef>
                        <a:buClrTx/>
                        <a:buSzTx/>
                        <a:buFontTx/>
                        <a:buNone/>
                      </a:pPr>
                      <a:r>
                        <a:rPr lang="en-US" altLang="zh-CN" sz="2400" b="1" smtClean="0">
                          <a:solidFill>
                            <a:srgbClr val="002060"/>
                          </a:solidFill>
                          <a:latin typeface="楷体" panose="02010609060101010101" charset="-122"/>
                          <a:ea typeface="楷体" panose="02010609060101010101" charset="-122"/>
                          <a:cs typeface="楷体" panose="02010609060101010101" charset="-122"/>
                        </a:rPr>
                        <a:t>2023分值</a:t>
                      </a:r>
                      <a:endParaRPr lang="en-US" altLang="zh-CN" sz="2400" b="1" smtClean="0">
                        <a:solidFill>
                          <a:srgbClr val="002060"/>
                        </a:solidFill>
                        <a:latin typeface="楷体" panose="02010609060101010101" charset="-122"/>
                        <a:ea typeface="楷体" panose="02010609060101010101" charset="-122"/>
                        <a:cs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buClrTx/>
                        <a:buSzTx/>
                        <a:buFontTx/>
                      </a:pPr>
                      <a:r>
                        <a:rPr lang="en-US" altLang="zh-CN" sz="2400" b="1" smtClean="0">
                          <a:solidFill>
                            <a:srgbClr val="002060"/>
                          </a:solidFill>
                          <a:latin typeface="楷体" panose="02010609060101010101" charset="-122"/>
                          <a:ea typeface="楷体" panose="02010609060101010101" charset="-122"/>
                          <a:cs typeface="楷体" panose="02010609060101010101" charset="-122"/>
                        </a:rPr>
                        <a:t>2024题型</a:t>
                      </a:r>
                      <a:endParaRPr lang="en-US" altLang="zh-CN" sz="2400" b="1" smtClean="0">
                        <a:solidFill>
                          <a:srgbClr val="002060"/>
                        </a:solidFill>
                        <a:latin typeface="楷体" panose="02010609060101010101" charset="-122"/>
                        <a:ea typeface="楷体" panose="02010609060101010101" charset="-122"/>
                        <a:cs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marL="0" marR="0" lvl="0" algn="ctr" defTabSz="914400" eaLnBrk="1" fontAlgn="auto" latinLnBrk="0" hangingPunct="1">
                        <a:lnSpc>
                          <a:spcPct val="100000"/>
                        </a:lnSpc>
                        <a:spcBef>
                          <a:spcPct val="0"/>
                        </a:spcBef>
                        <a:buClrTx/>
                        <a:buSzTx/>
                        <a:buFontTx/>
                        <a:buNone/>
                      </a:pPr>
                      <a:r>
                        <a:rPr lang="en-US" altLang="zh-CN" sz="2400" b="1" smtClean="0">
                          <a:solidFill>
                            <a:srgbClr val="002060"/>
                          </a:solidFill>
                          <a:latin typeface="楷体" panose="02010609060101010101" charset="-122"/>
                          <a:ea typeface="楷体" panose="02010609060101010101" charset="-122"/>
                          <a:cs typeface="楷体" panose="02010609060101010101" charset="-122"/>
                        </a:rPr>
                        <a:t>2024分值</a:t>
                      </a:r>
                      <a:endParaRPr lang="en-US" altLang="zh-CN" sz="2400" b="1" smtClean="0">
                        <a:solidFill>
                          <a:srgbClr val="002060"/>
                        </a:solidFill>
                        <a:latin typeface="楷体" panose="02010609060101010101" charset="-122"/>
                        <a:ea typeface="楷体" panose="02010609060101010101" charset="-122"/>
                        <a:cs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buClrTx/>
                        <a:buSzTx/>
                        <a:buFontTx/>
                      </a:pPr>
                      <a:r>
                        <a:rPr lang="en-US" altLang="zh-CN" sz="2400" b="1" smtClean="0">
                          <a:solidFill>
                            <a:srgbClr val="002060"/>
                          </a:solidFill>
                          <a:latin typeface="楷体" panose="02010609060101010101" charset="-122"/>
                          <a:ea typeface="楷体" panose="02010609060101010101" charset="-122"/>
                          <a:cs typeface="楷体" panose="02010609060101010101" charset="-122"/>
                        </a:rPr>
                        <a:t>是否高频考点或难点</a:t>
                      </a:r>
                      <a:endParaRPr lang="en-US" altLang="zh-CN" sz="2400" b="1" smtClean="0">
                        <a:solidFill>
                          <a:srgbClr val="002060"/>
                        </a:solidFill>
                        <a:latin typeface="楷体" panose="02010609060101010101" charset="-122"/>
                        <a:ea typeface="楷体" panose="02010609060101010101" charset="-122"/>
                        <a:cs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r h="370840">
                <a:tc>
                  <a:txBody>
                    <a:bodyPr wrap="square"/>
                    <a:lstStyle/>
                    <a:p>
                      <a:pPr algn="ctr">
                        <a:buClrTx/>
                        <a:buSzTx/>
                        <a:buFontTx/>
                      </a:pPr>
                      <a:r>
                        <a:rPr lang="zh-CN" altLang="en-US" sz="2400" b="1" smtClean="0">
                          <a:solidFill>
                            <a:srgbClr val="C00000"/>
                          </a:solidFill>
                          <a:latin typeface="黑体" panose="02010609060101010101" pitchFamily="49" charset="-122"/>
                          <a:ea typeface="黑体" panose="02010609060101010101" pitchFamily="49" charset="-122"/>
                        </a:rPr>
                        <a:t>中国开始沦为半殖半封</a:t>
                      </a:r>
                      <a:endParaRPr lang="zh-CN" altLang="en-US" sz="2400" b="1" smtClean="0">
                        <a:solidFill>
                          <a:srgbClr val="C00000"/>
                        </a:solidFill>
                        <a:latin typeface="黑体" panose="02010609060101010101" pitchFamily="49" charset="-122"/>
                        <a:ea typeface="黑体" panose="02010609060101010101" pitchFamily="49"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endParaRPr lang="zh-CN" altLang="en-US" sz="1800" b="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endParaRPr lang="zh-CN" altLang="en-US" sz="2400" b="1">
                        <a:solidFill>
                          <a:srgbClr val="FF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zh-CN" altLang="en-US" sz="1800" b="0" smtClean="0">
                          <a:solidFill>
                            <a:schemeClr val="tx1"/>
                          </a:solidFill>
                          <a:latin typeface="楷体" panose="02010609060101010101" charset="-122"/>
                          <a:ea typeface="楷体" panose="02010609060101010101" charset="-122"/>
                          <a:cs typeface="+mn-cs"/>
                        </a:rPr>
                        <a:t>选择题</a:t>
                      </a:r>
                      <a:endParaRPr lang="zh-CN" altLang="en-US" sz="1800" b="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en-US" altLang="zh-CN" sz="2400" b="1" smtClean="0">
                          <a:solidFill>
                            <a:srgbClr val="FF0000"/>
                          </a:solidFill>
                          <a:latin typeface="楷体" panose="02010609060101010101" charset="-122"/>
                          <a:ea typeface="楷体" panose="02010609060101010101" charset="-122"/>
                        </a:rPr>
                        <a:t>2</a:t>
                      </a:r>
                      <a:endParaRPr lang="zh-CN" altLang="en-US" sz="2400" b="1">
                        <a:solidFill>
                          <a:srgbClr val="FF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endParaRPr lang="zh-CN" altLang="en-US" sz="1800" b="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endParaRPr lang="zh-CN" altLang="en-US" sz="2400" b="1">
                        <a:solidFill>
                          <a:srgbClr val="FF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endParaRPr lang="zh-CN" altLang="en-US" sz="2400" b="1">
                        <a:solidFill>
                          <a:srgbClr val="C0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r h="370840">
                <a:tc>
                  <a:txBody>
                    <a:bodyPr wrap="square"/>
                    <a:lstStyle/>
                    <a:p>
                      <a:pPr marL="0" marR="0" lvl="0" algn="ctr" defTabSz="914400" eaLnBrk="1" fontAlgn="auto" latinLnBrk="0" hangingPunct="1">
                        <a:lnSpc>
                          <a:spcPct val="100000"/>
                        </a:lnSpc>
                        <a:spcBef>
                          <a:spcPct val="0"/>
                        </a:spcBef>
                        <a:buClrTx/>
                        <a:buSzTx/>
                        <a:buFontTx/>
                        <a:buNone/>
                      </a:pPr>
                      <a:r>
                        <a:rPr lang="zh-CN" altLang="en-US" sz="2400" b="1" smtClean="0">
                          <a:solidFill>
                            <a:srgbClr val="C00000"/>
                          </a:solidFill>
                          <a:latin typeface="黑体" panose="02010609060101010101" pitchFamily="49" charset="-122"/>
                          <a:ea typeface="黑体" panose="02010609060101010101" pitchFamily="49" charset="-122"/>
                        </a:rPr>
                        <a:t>近代化早期探索与危机加深</a:t>
                      </a:r>
                      <a:endParaRPr lang="zh-CN" altLang="en-US" sz="2400" b="1" smtClean="0">
                        <a:solidFill>
                          <a:srgbClr val="C00000"/>
                        </a:solidFill>
                        <a:latin typeface="黑体" panose="02010609060101010101" pitchFamily="49" charset="-122"/>
                        <a:ea typeface="黑体" panose="02010609060101010101" pitchFamily="49"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zh-CN" altLang="en-US" sz="1800" b="0" smtClean="0">
                          <a:solidFill>
                            <a:schemeClr val="tx1"/>
                          </a:solidFill>
                          <a:latin typeface="楷体" panose="02010609060101010101" charset="-122"/>
                          <a:ea typeface="楷体" panose="02010609060101010101" charset="-122"/>
                          <a:cs typeface="+mn-cs"/>
                        </a:rPr>
                        <a:t>选择题</a:t>
                      </a:r>
                      <a:endParaRPr lang="zh-CN" altLang="en-US" sz="1800" b="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en-US" altLang="zh-CN" sz="2400" b="1" smtClean="0">
                          <a:solidFill>
                            <a:srgbClr val="FF0000"/>
                          </a:solidFill>
                          <a:latin typeface="楷体" panose="02010609060101010101" charset="-122"/>
                          <a:ea typeface="楷体" panose="02010609060101010101" charset="-122"/>
                        </a:rPr>
                        <a:t>2</a:t>
                      </a:r>
                      <a:endParaRPr lang="zh-CN" altLang="en-US" sz="2400" b="1">
                        <a:solidFill>
                          <a:srgbClr val="FF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zh-CN" altLang="en-US" sz="1800" b="0" smtClean="0">
                          <a:solidFill>
                            <a:schemeClr val="tx1"/>
                          </a:solidFill>
                          <a:latin typeface="楷体" panose="02010609060101010101" charset="-122"/>
                          <a:ea typeface="楷体" panose="02010609060101010101" charset="-122"/>
                          <a:cs typeface="+mn-cs"/>
                        </a:rPr>
                        <a:t>选择题</a:t>
                      </a:r>
                      <a:r>
                        <a:rPr lang="zh-CN" altLang="en-US" sz="1800">
                          <a:solidFill>
                            <a:schemeClr val="tx1"/>
                          </a:solidFill>
                          <a:latin typeface="楷体" panose="02010609060101010101" charset="-122"/>
                          <a:ea typeface="楷体" panose="02010609060101010101" charset="-122"/>
                          <a:sym typeface="+mn-ea"/>
                        </a:rPr>
                        <a:t>材料题</a:t>
                      </a:r>
                      <a:endParaRPr lang="zh-CN" altLang="en-US" sz="1800" b="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en-US" altLang="zh-CN" sz="2400" b="1" smtClean="0">
                          <a:solidFill>
                            <a:srgbClr val="FF0000"/>
                          </a:solidFill>
                          <a:latin typeface="楷体" panose="02010609060101010101" charset="-122"/>
                          <a:ea typeface="楷体" panose="02010609060101010101" charset="-122"/>
                        </a:rPr>
                        <a:t>2</a:t>
                      </a:r>
                      <a:endParaRPr lang="en-US" altLang="zh-CN" sz="2400" b="1" smtClean="0">
                        <a:solidFill>
                          <a:srgbClr val="FF0000"/>
                        </a:solidFill>
                        <a:latin typeface="楷体" panose="02010609060101010101" charset="-122"/>
                        <a:ea typeface="楷体" panose="02010609060101010101" charset="-122"/>
                      </a:endParaRPr>
                    </a:p>
                    <a:p>
                      <a:pPr algn="ctr"/>
                      <a:r>
                        <a:rPr lang="en-US" altLang="zh-CN" sz="2400" b="1">
                          <a:solidFill>
                            <a:srgbClr val="FF0000"/>
                          </a:solidFill>
                          <a:latin typeface="楷体" panose="02010609060101010101" charset="-122"/>
                          <a:ea typeface="楷体" panose="02010609060101010101" charset="-122"/>
                        </a:rPr>
                        <a:t>2</a:t>
                      </a:r>
                      <a:endParaRPr lang="en-US" altLang="zh-CN" sz="2400" b="1">
                        <a:solidFill>
                          <a:srgbClr val="FF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zh-CN" altLang="en-US" sz="1800" b="0" smtClean="0">
                          <a:solidFill>
                            <a:schemeClr val="tx1"/>
                          </a:solidFill>
                          <a:latin typeface="楷体" panose="02010609060101010101" charset="-122"/>
                          <a:ea typeface="楷体" panose="02010609060101010101" charset="-122"/>
                          <a:cs typeface="+mn-cs"/>
                        </a:rPr>
                        <a:t>选择题</a:t>
                      </a:r>
                      <a:endParaRPr lang="zh-CN" altLang="en-US" sz="1800" b="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en-US" altLang="zh-CN" sz="2400" b="1" smtClean="0">
                          <a:solidFill>
                            <a:srgbClr val="FF0000"/>
                          </a:solidFill>
                          <a:latin typeface="楷体" panose="02010609060101010101" charset="-122"/>
                          <a:ea typeface="楷体" panose="02010609060101010101" charset="-122"/>
                        </a:rPr>
                        <a:t>2</a:t>
                      </a:r>
                      <a:endParaRPr lang="zh-CN" altLang="en-US" sz="2400" b="1">
                        <a:solidFill>
                          <a:srgbClr val="FF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zh-CN" altLang="en-US" sz="2400" b="1">
                          <a:solidFill>
                            <a:srgbClr val="C00000"/>
                          </a:solidFill>
                          <a:latin typeface="楷体" panose="02010609060101010101" charset="-122"/>
                          <a:ea typeface="楷体" panose="02010609060101010101" charset="-122"/>
                          <a:cs typeface="+mn-cs"/>
                        </a:rPr>
                        <a:t>是</a:t>
                      </a:r>
                      <a:endParaRPr lang="zh-CN" altLang="en-US" sz="2400" b="1">
                        <a:solidFill>
                          <a:srgbClr val="C00000"/>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r h="370840">
                <a:tc>
                  <a:txBody>
                    <a:bodyPr wrap="square"/>
                    <a:lstStyle/>
                    <a:p>
                      <a:pPr marL="0" marR="0" lvl="0" algn="ctr" defTabSz="914400" eaLnBrk="1" fontAlgn="auto" latinLnBrk="0" hangingPunct="1">
                        <a:lnSpc>
                          <a:spcPct val="100000"/>
                        </a:lnSpc>
                        <a:spcBef>
                          <a:spcPct val="0"/>
                        </a:spcBef>
                        <a:buClrTx/>
                        <a:buSzTx/>
                        <a:buFontTx/>
                        <a:buNone/>
                      </a:pPr>
                      <a:r>
                        <a:rPr lang="zh-CN" altLang="en-US" sz="2400" b="1" smtClean="0">
                          <a:solidFill>
                            <a:srgbClr val="C00000"/>
                          </a:solidFill>
                          <a:latin typeface="黑体" panose="02010609060101010101" pitchFamily="49" charset="-122"/>
                          <a:ea typeface="黑体" panose="02010609060101010101" pitchFamily="49" charset="-122"/>
                        </a:rPr>
                        <a:t>资产阶级民主革命</a:t>
                      </a:r>
                      <a:endParaRPr lang="zh-CN" altLang="en-US" sz="2400" b="1" smtClean="0">
                        <a:solidFill>
                          <a:srgbClr val="C00000"/>
                        </a:solidFill>
                        <a:latin typeface="黑体" panose="02010609060101010101" pitchFamily="49" charset="-122"/>
                        <a:ea typeface="黑体" panose="02010609060101010101" pitchFamily="49"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endParaRPr lang="zh-CN" altLang="en-US" sz="1800" b="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endParaRPr lang="zh-CN" altLang="en-US" sz="2400" b="1">
                        <a:solidFill>
                          <a:srgbClr val="FF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zh-CN" altLang="en-US" sz="1800">
                          <a:solidFill>
                            <a:schemeClr val="tx1"/>
                          </a:solidFill>
                          <a:latin typeface="楷体" panose="02010609060101010101" charset="-122"/>
                          <a:ea typeface="楷体" panose="02010609060101010101" charset="-122"/>
                          <a:sym typeface="+mn-ea"/>
                        </a:rPr>
                        <a:t>材料题</a:t>
                      </a:r>
                      <a:endParaRPr lang="zh-CN" altLang="en-US" sz="1800" b="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en-US" altLang="zh-CN" sz="2400" b="1">
                          <a:solidFill>
                            <a:srgbClr val="FF0000"/>
                          </a:solidFill>
                          <a:latin typeface="楷体" panose="02010609060101010101" charset="-122"/>
                          <a:ea typeface="楷体" panose="02010609060101010101" charset="-122"/>
                        </a:rPr>
                        <a:t>2</a:t>
                      </a:r>
                      <a:endParaRPr lang="en-US" altLang="zh-CN" sz="2400" b="1">
                        <a:solidFill>
                          <a:srgbClr val="FF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endParaRPr lang="zh-CN" altLang="en-US" sz="1800" b="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endParaRPr lang="zh-CN" altLang="en-US" sz="2400" b="1">
                        <a:solidFill>
                          <a:srgbClr val="FF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endParaRPr lang="zh-CN" altLang="en-US" sz="2400" b="1">
                        <a:solidFill>
                          <a:srgbClr val="C00000"/>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r h="370840">
                <a:tc>
                  <a:txBody>
                    <a:bodyPr wrap="square"/>
                    <a:lstStyle/>
                    <a:p>
                      <a:pPr algn="ctr">
                        <a:buClrTx/>
                        <a:buSzTx/>
                        <a:buFontTx/>
                      </a:pPr>
                      <a:r>
                        <a:rPr lang="zh-CN" altLang="en-US" sz="2400" b="1" smtClean="0">
                          <a:solidFill>
                            <a:srgbClr val="C00000"/>
                          </a:solidFill>
                          <a:latin typeface="黑体" panose="02010609060101010101" pitchFamily="49" charset="-122"/>
                          <a:ea typeface="黑体" panose="02010609060101010101" pitchFamily="49" charset="-122"/>
                        </a:rPr>
                        <a:t>新民主主义革命的开始</a:t>
                      </a:r>
                      <a:endParaRPr lang="zh-CN" altLang="en-US" sz="2400" b="1" smtClean="0">
                        <a:solidFill>
                          <a:srgbClr val="C00000"/>
                        </a:solidFill>
                        <a:latin typeface="黑体" panose="02010609060101010101" pitchFamily="49" charset="-122"/>
                        <a:ea typeface="黑体" panose="02010609060101010101" pitchFamily="49"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zh-CN" altLang="en-US" sz="1800">
                          <a:solidFill>
                            <a:schemeClr val="tx1"/>
                          </a:solidFill>
                          <a:latin typeface="楷体" panose="02010609060101010101" charset="-122"/>
                          <a:ea typeface="楷体" panose="02010609060101010101" charset="-122"/>
                          <a:sym typeface="+mn-ea"/>
                        </a:rPr>
                        <a:t>材料题</a:t>
                      </a:r>
                      <a:endParaRPr lang="zh-CN" altLang="en-US" sz="1800" b="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en-US" altLang="zh-CN" sz="2400" b="0">
                          <a:solidFill>
                            <a:srgbClr val="FF0000"/>
                          </a:solidFill>
                          <a:latin typeface="楷体" panose="02010609060101010101" charset="-122"/>
                          <a:ea typeface="楷体" panose="02010609060101010101" charset="-122"/>
                        </a:rPr>
                        <a:t>4</a:t>
                      </a:r>
                      <a:endParaRPr lang="en-US" altLang="zh-CN" sz="2400" b="0">
                        <a:solidFill>
                          <a:srgbClr val="FF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zh-CN" altLang="en-US" sz="1800" b="0" smtClean="0">
                          <a:solidFill>
                            <a:schemeClr val="tx1"/>
                          </a:solidFill>
                          <a:latin typeface="楷体" panose="02010609060101010101" charset="-122"/>
                          <a:ea typeface="楷体" panose="02010609060101010101" charset="-122"/>
                          <a:cs typeface="+mn-cs"/>
                        </a:rPr>
                        <a:t>选择题</a:t>
                      </a:r>
                      <a:endParaRPr lang="zh-CN" altLang="en-US" sz="1800" b="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en-US" altLang="zh-CN" sz="2400" b="1" smtClean="0">
                          <a:solidFill>
                            <a:srgbClr val="FF0000"/>
                          </a:solidFill>
                          <a:latin typeface="楷体" panose="02010609060101010101" charset="-122"/>
                          <a:ea typeface="楷体" panose="02010609060101010101" charset="-122"/>
                        </a:rPr>
                        <a:t>4</a:t>
                      </a:r>
                      <a:endParaRPr lang="zh-CN" altLang="en-US" sz="2400" b="1">
                        <a:solidFill>
                          <a:srgbClr val="FF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zh-CN" altLang="en-US" sz="1800" b="0" smtClean="0">
                          <a:solidFill>
                            <a:schemeClr val="tx1"/>
                          </a:solidFill>
                          <a:latin typeface="楷体" panose="02010609060101010101" charset="-122"/>
                          <a:ea typeface="楷体" panose="02010609060101010101" charset="-122"/>
                          <a:cs typeface="+mn-cs"/>
                        </a:rPr>
                        <a:t>选择题</a:t>
                      </a:r>
                      <a:endParaRPr lang="zh-CN" altLang="en-US" sz="1800" b="0" smtClean="0">
                        <a:solidFill>
                          <a:schemeClr val="tx1"/>
                        </a:solidFill>
                        <a:latin typeface="楷体" panose="02010609060101010101" charset="-122"/>
                        <a:ea typeface="楷体" panose="02010609060101010101" charset="-122"/>
                        <a:cs typeface="+mn-cs"/>
                      </a:endParaRPr>
                    </a:p>
                    <a:p>
                      <a:pPr algn="ctr"/>
                      <a:r>
                        <a:rPr lang="zh-CN" altLang="en-US" sz="1800">
                          <a:solidFill>
                            <a:schemeClr val="tx1"/>
                          </a:solidFill>
                          <a:latin typeface="楷体" panose="02010609060101010101" charset="-122"/>
                          <a:ea typeface="楷体" panose="02010609060101010101" charset="-122"/>
                          <a:sym typeface="+mn-ea"/>
                        </a:rPr>
                        <a:t>材料题</a:t>
                      </a:r>
                      <a:endParaRPr lang="zh-CN" altLang="en-US" sz="1800" b="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en-US" altLang="zh-CN" sz="2400" b="1" smtClean="0">
                          <a:solidFill>
                            <a:srgbClr val="FF0000"/>
                          </a:solidFill>
                          <a:latin typeface="楷体" panose="02010609060101010101" charset="-122"/>
                          <a:ea typeface="楷体" panose="02010609060101010101" charset="-122"/>
                        </a:rPr>
                        <a:t>2</a:t>
                      </a:r>
                      <a:endParaRPr lang="en-US" altLang="zh-CN" sz="2400" b="1" smtClean="0">
                        <a:solidFill>
                          <a:srgbClr val="FF0000"/>
                        </a:solidFill>
                        <a:latin typeface="楷体" panose="02010609060101010101" charset="-122"/>
                        <a:ea typeface="楷体" panose="02010609060101010101" charset="-122"/>
                      </a:endParaRPr>
                    </a:p>
                    <a:p>
                      <a:pPr algn="ctr"/>
                      <a:r>
                        <a:rPr lang="en-US" altLang="zh-CN" sz="2400" b="1">
                          <a:solidFill>
                            <a:srgbClr val="FF0000"/>
                          </a:solidFill>
                          <a:latin typeface="楷体" panose="02010609060101010101" charset="-122"/>
                          <a:ea typeface="楷体" panose="02010609060101010101" charset="-122"/>
                        </a:rPr>
                        <a:t>8</a:t>
                      </a:r>
                      <a:endParaRPr lang="en-US" altLang="zh-CN" sz="2400" b="1">
                        <a:solidFill>
                          <a:srgbClr val="FF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zh-CN" altLang="en-US" sz="2400" b="1">
                          <a:solidFill>
                            <a:srgbClr val="C00000"/>
                          </a:solidFill>
                          <a:latin typeface="楷体" panose="02010609060101010101" charset="-122"/>
                          <a:ea typeface="楷体" panose="02010609060101010101" charset="-122"/>
                          <a:cs typeface="+mn-cs"/>
                        </a:rPr>
                        <a:t>是</a:t>
                      </a:r>
                      <a:endParaRPr lang="zh-CN" altLang="en-US" sz="2400" b="1">
                        <a:solidFill>
                          <a:srgbClr val="C00000"/>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r h="370840">
                <a:tc>
                  <a:txBody>
                    <a:bodyPr wrap="square"/>
                    <a:lstStyle/>
                    <a:p>
                      <a:pPr algn="ctr">
                        <a:buClrTx/>
                        <a:buSzTx/>
                        <a:buFontTx/>
                      </a:pPr>
                      <a:r>
                        <a:rPr lang="zh-CN" altLang="en-US" sz="2400" b="1" smtClean="0">
                          <a:solidFill>
                            <a:srgbClr val="C00000"/>
                          </a:solidFill>
                          <a:latin typeface="黑体" panose="02010609060101010101" pitchFamily="49" charset="-122"/>
                          <a:ea typeface="黑体" panose="02010609060101010101" pitchFamily="49" charset="-122"/>
                        </a:rPr>
                        <a:t>从国共合作到国共对立</a:t>
                      </a:r>
                      <a:endParaRPr lang="zh-CN" altLang="en-US" sz="2400" b="1" smtClean="0">
                        <a:solidFill>
                          <a:srgbClr val="C00000"/>
                        </a:solidFill>
                        <a:latin typeface="黑体" panose="02010609060101010101" pitchFamily="49" charset="-122"/>
                        <a:ea typeface="黑体" panose="02010609060101010101" pitchFamily="49"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zh-CN" altLang="en-US" sz="1800" b="0" smtClean="0">
                          <a:solidFill>
                            <a:schemeClr val="tx1"/>
                          </a:solidFill>
                          <a:latin typeface="楷体" panose="02010609060101010101" charset="-122"/>
                          <a:ea typeface="楷体" panose="02010609060101010101" charset="-122"/>
                          <a:cs typeface="+mn-cs"/>
                        </a:rPr>
                        <a:t>选择题</a:t>
                      </a:r>
                      <a:r>
                        <a:rPr lang="zh-CN" altLang="en-US" sz="1800">
                          <a:solidFill>
                            <a:schemeClr val="tx1"/>
                          </a:solidFill>
                          <a:latin typeface="楷体" panose="02010609060101010101" charset="-122"/>
                          <a:ea typeface="楷体" panose="02010609060101010101" charset="-122"/>
                          <a:sym typeface="+mn-ea"/>
                        </a:rPr>
                        <a:t>材料题</a:t>
                      </a:r>
                      <a:endParaRPr lang="zh-CN" altLang="en-US" sz="1800" b="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en-US" altLang="zh-CN" sz="2400" b="1" smtClean="0">
                          <a:solidFill>
                            <a:srgbClr val="FF0000"/>
                          </a:solidFill>
                          <a:latin typeface="楷体" panose="02010609060101010101" charset="-122"/>
                          <a:ea typeface="楷体" panose="02010609060101010101" charset="-122"/>
                        </a:rPr>
                        <a:t>2</a:t>
                      </a:r>
                      <a:endParaRPr lang="en-US" altLang="zh-CN" sz="2400" b="1" smtClean="0">
                        <a:solidFill>
                          <a:srgbClr val="FF0000"/>
                        </a:solidFill>
                        <a:latin typeface="楷体" panose="02010609060101010101" charset="-122"/>
                        <a:ea typeface="楷体" panose="02010609060101010101" charset="-122"/>
                      </a:endParaRPr>
                    </a:p>
                    <a:p>
                      <a:pPr algn="ctr"/>
                      <a:r>
                        <a:rPr lang="en-US" altLang="zh-CN" sz="2400" b="1">
                          <a:solidFill>
                            <a:srgbClr val="FF0000"/>
                          </a:solidFill>
                          <a:latin typeface="楷体" panose="02010609060101010101" charset="-122"/>
                          <a:ea typeface="楷体" panose="02010609060101010101" charset="-122"/>
                        </a:rPr>
                        <a:t>4</a:t>
                      </a:r>
                      <a:endParaRPr lang="en-US" altLang="zh-CN" sz="2400" b="1">
                        <a:solidFill>
                          <a:srgbClr val="FF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zh-CN" altLang="en-US" sz="1800" b="0" smtClean="0">
                          <a:solidFill>
                            <a:schemeClr val="tx1"/>
                          </a:solidFill>
                          <a:latin typeface="楷体" panose="02010609060101010101" charset="-122"/>
                          <a:ea typeface="楷体" panose="02010609060101010101" charset="-122"/>
                          <a:cs typeface="+mn-cs"/>
                        </a:rPr>
                        <a:t>选择题</a:t>
                      </a:r>
                      <a:endParaRPr lang="zh-CN" altLang="en-US" sz="1800" b="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en-US" altLang="zh-CN" sz="2400" b="1" smtClean="0">
                          <a:solidFill>
                            <a:srgbClr val="FF0000"/>
                          </a:solidFill>
                          <a:latin typeface="楷体" panose="02010609060101010101" charset="-122"/>
                          <a:ea typeface="楷体" panose="02010609060101010101" charset="-122"/>
                        </a:rPr>
                        <a:t>2</a:t>
                      </a:r>
                      <a:endParaRPr lang="zh-CN" altLang="en-US" sz="2400" b="1">
                        <a:solidFill>
                          <a:srgbClr val="FF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zh-CN" altLang="en-US" sz="1800" b="0" smtClean="0">
                          <a:solidFill>
                            <a:schemeClr val="tx1"/>
                          </a:solidFill>
                          <a:latin typeface="楷体" panose="02010609060101010101" charset="-122"/>
                          <a:ea typeface="楷体" panose="02010609060101010101" charset="-122"/>
                          <a:cs typeface="+mn-cs"/>
                        </a:rPr>
                        <a:t>选择题</a:t>
                      </a:r>
                      <a:endParaRPr lang="zh-CN" altLang="en-US" sz="1800" b="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en-US" altLang="zh-CN" sz="2400" b="1" smtClean="0">
                          <a:solidFill>
                            <a:srgbClr val="FF0000"/>
                          </a:solidFill>
                          <a:latin typeface="楷体" panose="02010609060101010101" charset="-122"/>
                          <a:ea typeface="楷体" panose="02010609060101010101" charset="-122"/>
                        </a:rPr>
                        <a:t>2</a:t>
                      </a:r>
                      <a:endParaRPr lang="zh-CN" altLang="en-US" sz="2400" b="1">
                        <a:solidFill>
                          <a:srgbClr val="FF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zh-CN" altLang="en-US" sz="2400" b="1">
                          <a:solidFill>
                            <a:srgbClr val="C00000"/>
                          </a:solidFill>
                          <a:latin typeface="楷体" panose="02010609060101010101" charset="-122"/>
                          <a:ea typeface="楷体" panose="02010609060101010101" charset="-122"/>
                          <a:cs typeface="+mn-cs"/>
                        </a:rPr>
                        <a:t>是</a:t>
                      </a:r>
                      <a:endParaRPr lang="zh-CN" altLang="en-US" sz="2400" b="1">
                        <a:solidFill>
                          <a:srgbClr val="C00000"/>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r h="370840">
                <a:tc>
                  <a:txBody>
                    <a:bodyPr wrap="square"/>
                    <a:lstStyle/>
                    <a:p>
                      <a:pPr algn="ctr">
                        <a:buClrTx/>
                        <a:buSzTx/>
                        <a:buFontTx/>
                      </a:pPr>
                      <a:r>
                        <a:rPr lang="zh-CN" altLang="en-US" sz="2400" b="1" smtClean="0">
                          <a:solidFill>
                            <a:srgbClr val="C00000"/>
                          </a:solidFill>
                          <a:latin typeface="黑体" panose="02010609060101010101" pitchFamily="49" charset="-122"/>
                          <a:ea typeface="黑体" panose="02010609060101010101" pitchFamily="49" charset="-122"/>
                        </a:rPr>
                        <a:t>中华民族的抗日战争、解放战争</a:t>
                      </a:r>
                      <a:endParaRPr lang="zh-CN" altLang="en-US" sz="2400" b="1" smtClean="0">
                        <a:solidFill>
                          <a:srgbClr val="C00000"/>
                        </a:solidFill>
                        <a:latin typeface="黑体" panose="02010609060101010101" pitchFamily="49" charset="-122"/>
                        <a:ea typeface="黑体" panose="02010609060101010101" pitchFamily="49"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zh-CN" altLang="en-US" sz="1800">
                          <a:solidFill>
                            <a:schemeClr val="tx1"/>
                          </a:solidFill>
                          <a:latin typeface="楷体" panose="02010609060101010101" charset="-122"/>
                          <a:ea typeface="楷体" panose="02010609060101010101" charset="-122"/>
                          <a:sym typeface="+mn-ea"/>
                        </a:rPr>
                        <a:t>材料题</a:t>
                      </a:r>
                      <a:endParaRPr lang="zh-CN" altLang="en-US" sz="1800" b="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en-US" altLang="zh-CN" sz="2400" b="1">
                          <a:solidFill>
                            <a:srgbClr val="FF0000"/>
                          </a:solidFill>
                          <a:latin typeface="楷体" panose="02010609060101010101" charset="-122"/>
                          <a:ea typeface="楷体" panose="02010609060101010101" charset="-122"/>
                        </a:rPr>
                        <a:t>4</a:t>
                      </a:r>
                      <a:endParaRPr lang="en-US" altLang="zh-CN" sz="2400" b="1">
                        <a:solidFill>
                          <a:srgbClr val="FF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zh-CN" altLang="en-US" sz="1800" b="0" smtClean="0">
                          <a:solidFill>
                            <a:schemeClr val="tx1"/>
                          </a:solidFill>
                          <a:latin typeface="楷体" panose="02010609060101010101" charset="-122"/>
                          <a:ea typeface="楷体" panose="02010609060101010101" charset="-122"/>
                          <a:cs typeface="+mn-cs"/>
                        </a:rPr>
                        <a:t>选择题</a:t>
                      </a:r>
                      <a:endParaRPr lang="zh-CN" altLang="en-US" sz="1800" b="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en-US" altLang="zh-CN" sz="2400" b="1" smtClean="0">
                          <a:solidFill>
                            <a:srgbClr val="FF0000"/>
                          </a:solidFill>
                          <a:latin typeface="楷体" panose="02010609060101010101" charset="-122"/>
                          <a:ea typeface="楷体" panose="02010609060101010101" charset="-122"/>
                        </a:rPr>
                        <a:t>4</a:t>
                      </a:r>
                      <a:endParaRPr lang="zh-CN" altLang="en-US" sz="2400" b="1">
                        <a:solidFill>
                          <a:srgbClr val="FF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zh-CN" altLang="en-US" sz="1800" b="0" smtClean="0">
                          <a:solidFill>
                            <a:schemeClr val="tx1"/>
                          </a:solidFill>
                          <a:latin typeface="楷体" panose="02010609060101010101" charset="-122"/>
                          <a:ea typeface="楷体" panose="02010609060101010101" charset="-122"/>
                          <a:cs typeface="+mn-cs"/>
                        </a:rPr>
                        <a:t>选择题</a:t>
                      </a:r>
                      <a:r>
                        <a:rPr lang="zh-CN" altLang="en-US" sz="1800">
                          <a:solidFill>
                            <a:schemeClr val="tx1"/>
                          </a:solidFill>
                          <a:latin typeface="楷体" panose="02010609060101010101" charset="-122"/>
                          <a:ea typeface="楷体" panose="02010609060101010101" charset="-122"/>
                          <a:sym typeface="+mn-ea"/>
                        </a:rPr>
                        <a:t>材料题</a:t>
                      </a:r>
                      <a:endParaRPr lang="zh-CN" altLang="en-US" sz="1800" b="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en-US" altLang="zh-CN" sz="2400" b="1" smtClean="0">
                          <a:solidFill>
                            <a:srgbClr val="FF0000"/>
                          </a:solidFill>
                          <a:latin typeface="楷体" panose="02010609060101010101" charset="-122"/>
                          <a:ea typeface="楷体" panose="02010609060101010101" charset="-122"/>
                        </a:rPr>
                        <a:t>2</a:t>
                      </a:r>
                      <a:endParaRPr lang="en-US" altLang="zh-CN" sz="2400" b="1" smtClean="0">
                        <a:solidFill>
                          <a:srgbClr val="FF0000"/>
                        </a:solidFill>
                        <a:latin typeface="楷体" panose="02010609060101010101" charset="-122"/>
                        <a:ea typeface="楷体" panose="02010609060101010101" charset="-122"/>
                      </a:endParaRPr>
                    </a:p>
                    <a:p>
                      <a:pPr algn="ctr"/>
                      <a:r>
                        <a:rPr lang="en-US" altLang="zh-CN" sz="2400" b="1">
                          <a:solidFill>
                            <a:srgbClr val="FF0000"/>
                          </a:solidFill>
                          <a:latin typeface="楷体" panose="02010609060101010101" charset="-122"/>
                          <a:ea typeface="楷体" panose="02010609060101010101" charset="-122"/>
                        </a:rPr>
                        <a:t>6</a:t>
                      </a:r>
                      <a:endParaRPr lang="en-US" altLang="zh-CN" sz="2400" b="1">
                        <a:solidFill>
                          <a:srgbClr val="FF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zh-CN" altLang="en-US" sz="2400" b="1">
                          <a:solidFill>
                            <a:srgbClr val="C00000"/>
                          </a:solidFill>
                          <a:latin typeface="楷体" panose="02010609060101010101" charset="-122"/>
                          <a:ea typeface="楷体" panose="02010609060101010101" charset="-122"/>
                          <a:cs typeface="+mn-cs"/>
                        </a:rPr>
                        <a:t>是</a:t>
                      </a:r>
                      <a:endParaRPr lang="zh-CN" altLang="en-US" sz="2400" b="1">
                        <a:solidFill>
                          <a:srgbClr val="C00000"/>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r h="445770">
                <a:tc>
                  <a:txBody>
                    <a:bodyPr wrap="square"/>
                    <a:lstStyle/>
                    <a:p>
                      <a:pPr algn="ctr">
                        <a:buClrTx/>
                        <a:buSzTx/>
                        <a:buFontTx/>
                      </a:pPr>
                      <a:r>
                        <a:rPr lang="zh-CN" altLang="en-US" sz="2400" b="1" smtClean="0">
                          <a:solidFill>
                            <a:srgbClr val="C00000"/>
                          </a:solidFill>
                          <a:latin typeface="黑体" panose="02010609060101010101" pitchFamily="49" charset="-122"/>
                          <a:ea typeface="黑体" panose="02010609060101010101" pitchFamily="49" charset="-122"/>
                        </a:rPr>
                        <a:t>近代经济、社会生活、文化</a:t>
                      </a:r>
                      <a:endParaRPr lang="zh-CN" altLang="en-US" sz="2400" b="1" smtClean="0">
                        <a:solidFill>
                          <a:srgbClr val="C00000"/>
                        </a:solidFill>
                        <a:latin typeface="黑体" panose="02010609060101010101" pitchFamily="49" charset="-122"/>
                        <a:ea typeface="黑体" panose="02010609060101010101" pitchFamily="49"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zh-CN" altLang="en-US" sz="1800" b="0" smtClean="0">
                          <a:solidFill>
                            <a:schemeClr val="tx1"/>
                          </a:solidFill>
                          <a:latin typeface="楷体" panose="02010609060101010101" charset="-122"/>
                          <a:ea typeface="楷体" panose="02010609060101010101" charset="-122"/>
                          <a:cs typeface="+mn-cs"/>
                        </a:rPr>
                        <a:t>选择题</a:t>
                      </a:r>
                      <a:endParaRPr lang="zh-CN" altLang="en-US" sz="1800" b="0" smtClean="0">
                        <a:solidFill>
                          <a:schemeClr val="tx1"/>
                        </a:solidFill>
                        <a:latin typeface="楷体" panose="02010609060101010101" charset="-122"/>
                        <a:ea typeface="楷体" panose="02010609060101010101" charset="-122"/>
                        <a:cs typeface="+mn-cs"/>
                      </a:endParaRPr>
                    </a:p>
                    <a:p>
                      <a:pPr algn="ctr"/>
                      <a:r>
                        <a:rPr lang="zh-CN" altLang="en-US" sz="1800">
                          <a:solidFill>
                            <a:schemeClr val="tx1"/>
                          </a:solidFill>
                          <a:latin typeface="楷体" panose="02010609060101010101" charset="-122"/>
                          <a:ea typeface="楷体" panose="02010609060101010101" charset="-122"/>
                          <a:sym typeface="+mn-ea"/>
                        </a:rPr>
                        <a:t>材料题</a:t>
                      </a:r>
                      <a:endParaRPr lang="zh-CN" altLang="en-US" sz="1800" b="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en-US" altLang="zh-CN" sz="2400" b="1" smtClean="0">
                          <a:solidFill>
                            <a:srgbClr val="FF0000"/>
                          </a:solidFill>
                          <a:latin typeface="楷体" panose="02010609060101010101" charset="-122"/>
                          <a:ea typeface="楷体" panose="02010609060101010101" charset="-122"/>
                        </a:rPr>
                        <a:t>2</a:t>
                      </a:r>
                      <a:endParaRPr lang="en-US" altLang="zh-CN" sz="2400" b="1" smtClean="0">
                        <a:solidFill>
                          <a:srgbClr val="FF0000"/>
                        </a:solidFill>
                        <a:latin typeface="楷体" panose="02010609060101010101" charset="-122"/>
                        <a:ea typeface="楷体" panose="02010609060101010101" charset="-122"/>
                      </a:endParaRPr>
                    </a:p>
                    <a:p>
                      <a:pPr algn="ctr"/>
                      <a:r>
                        <a:rPr lang="en-US" altLang="zh-CN" sz="2400" b="1">
                          <a:solidFill>
                            <a:srgbClr val="FF0000"/>
                          </a:solidFill>
                          <a:latin typeface="楷体" panose="02010609060101010101" charset="-122"/>
                          <a:ea typeface="楷体" panose="02010609060101010101" charset="-122"/>
                        </a:rPr>
                        <a:t>6</a:t>
                      </a:r>
                      <a:endParaRPr lang="en-US" altLang="zh-CN" sz="2400" b="1">
                        <a:solidFill>
                          <a:srgbClr val="FF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zh-CN" altLang="en-US" sz="1800" b="0" smtClean="0">
                          <a:solidFill>
                            <a:schemeClr val="tx1"/>
                          </a:solidFill>
                          <a:latin typeface="楷体" panose="02010609060101010101" charset="-122"/>
                          <a:ea typeface="楷体" panose="02010609060101010101" charset="-122"/>
                          <a:cs typeface="+mn-cs"/>
                        </a:rPr>
                        <a:t>选择题</a:t>
                      </a:r>
                      <a:endParaRPr lang="zh-CN" altLang="en-US" sz="1800" b="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en-US" altLang="zh-CN" sz="2400" b="1" smtClean="0">
                          <a:solidFill>
                            <a:srgbClr val="FF0000"/>
                          </a:solidFill>
                          <a:latin typeface="楷体" panose="02010609060101010101" charset="-122"/>
                          <a:ea typeface="楷体" panose="02010609060101010101" charset="-122"/>
                        </a:rPr>
                        <a:t>2</a:t>
                      </a:r>
                      <a:endParaRPr lang="zh-CN" altLang="en-US" sz="2400" b="1">
                        <a:solidFill>
                          <a:srgbClr val="FF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zh-CN" altLang="en-US" sz="1800" b="0">
                          <a:solidFill>
                            <a:schemeClr val="tx1"/>
                          </a:solidFill>
                          <a:latin typeface="楷体" panose="02010609060101010101" charset="-122"/>
                          <a:ea typeface="楷体" panose="02010609060101010101" charset="-122"/>
                          <a:cs typeface="+mn-cs"/>
                        </a:rPr>
                        <a:t>材料题</a:t>
                      </a:r>
                      <a:endParaRPr lang="zh-CN" altLang="en-US" sz="1800" b="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en-US" altLang="zh-CN" sz="2400" b="1">
                          <a:solidFill>
                            <a:srgbClr val="FF0000"/>
                          </a:solidFill>
                          <a:latin typeface="楷体" panose="02010609060101010101" charset="-122"/>
                          <a:ea typeface="楷体" panose="02010609060101010101" charset="-122"/>
                        </a:rPr>
                        <a:t>7</a:t>
                      </a:r>
                      <a:endParaRPr lang="en-US" altLang="zh-CN" sz="2400" b="1">
                        <a:solidFill>
                          <a:srgbClr val="FF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zh-CN" altLang="en-US" sz="2400" b="1">
                          <a:solidFill>
                            <a:srgbClr val="C00000"/>
                          </a:solidFill>
                          <a:latin typeface="楷体" panose="02010609060101010101" charset="-122"/>
                          <a:ea typeface="楷体" panose="02010609060101010101" charset="-122"/>
                          <a:cs typeface="+mn-cs"/>
                        </a:rPr>
                        <a:t>是</a:t>
                      </a:r>
                      <a:endParaRPr lang="zh-CN" altLang="en-US" sz="2400" b="1">
                        <a:solidFill>
                          <a:srgbClr val="C00000"/>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bl>
          </a:graphicData>
        </a:graphic>
      </p:graphicFrame>
      <p:sp>
        <p:nvSpPr>
          <p:cNvPr id="11" name="CustomShape 1"/>
          <p:cNvSpPr/>
          <p:nvPr/>
        </p:nvSpPr>
        <p:spPr>
          <a:xfrm>
            <a:off x="7457440" y="153035"/>
            <a:ext cx="4820920" cy="884555"/>
          </a:xfrm>
          <a:prstGeom prst="rect">
            <a:avLst/>
          </a:prstGeom>
          <a:noFill/>
          <a:ln w="0">
            <a:noFill/>
          </a:ln>
        </p:spPr>
        <p:style>
          <a:lnRef idx="0">
            <a:scrgbClr r="0" g="0" b="0"/>
          </a:lnRef>
          <a:fillRef idx="0">
            <a:scrgbClr r="0" g="0" b="0"/>
          </a:fillRef>
          <a:effectRef idx="0">
            <a:scrgbClr r="0" g="0" b="0"/>
          </a:effectRef>
          <a:fontRef idx="minor"/>
        </p:style>
        <p:txBody>
          <a:bodyPr lIns="120000" tIns="60000" rIns="120000" bIns="60000" anchor="ctr">
            <a:noAutofit/>
          </a:bodyPr>
          <a:lstStyle/>
          <a:p>
            <a:pPr algn="ctr">
              <a:lnSpc>
                <a:spcPct val="150000"/>
              </a:lnSpc>
              <a:buClrTx/>
              <a:buSzTx/>
              <a:buFontTx/>
            </a:pPr>
            <a:r>
              <a:rPr lang="zh-CN" altLang="en-US" sz="3200" b="1">
                <a:solidFill>
                  <a:srgbClr val="134D92"/>
                </a:solidFill>
                <a:latin typeface="+mj-ea"/>
                <a:ea typeface="+mj-ea"/>
              </a:rPr>
              <a:t>近三年中考试题分析表</a:t>
            </a:r>
            <a:endParaRPr lang="zh-CN" altLang="en-US" sz="3200" b="1">
              <a:solidFill>
                <a:srgbClr val="134D92"/>
              </a:solidFill>
              <a:latin typeface="+mj-ea"/>
              <a:ea typeface="+mj-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47328" y="941348"/>
          <a:ext cx="12096000" cy="5212080"/>
        </p:xfrm>
        <a:graphic>
          <a:graphicData uri="http://schemas.openxmlformats.org/drawingml/2006/table">
            <a:tbl>
              <a:tblPr firstRow="1" bandRow="1">
                <a:tableStyleId>{5C22544A-7EE6-4342-B048-85BDC9FD1C3A}</a:tableStyleId>
              </a:tblPr>
              <a:tblGrid>
                <a:gridCol w="4068000"/>
                <a:gridCol w="1044000"/>
                <a:gridCol w="1044000"/>
                <a:gridCol w="1044000"/>
                <a:gridCol w="1044000"/>
                <a:gridCol w="1044000"/>
                <a:gridCol w="1044000"/>
                <a:gridCol w="1764000"/>
              </a:tblGrid>
              <a:tr h="822960">
                <a:tc>
                  <a:txBody>
                    <a:bodyPr wrap="square"/>
                    <a:lstStyle/>
                    <a:p>
                      <a:pPr algn="ctr">
                        <a:buClrTx/>
                        <a:buSzTx/>
                        <a:buFontTx/>
                      </a:pPr>
                      <a:r>
                        <a:rPr lang="en-US" altLang="zh-CN" sz="2400" b="1" smtClean="0">
                          <a:solidFill>
                            <a:srgbClr val="002060"/>
                          </a:solidFill>
                          <a:latin typeface="楷体" panose="02010609060101010101" charset="-122"/>
                          <a:ea typeface="楷体" panose="02010609060101010101" charset="-122"/>
                          <a:cs typeface="楷体" panose="02010609060101010101" charset="-122"/>
                        </a:rPr>
                        <a:t>知识点及分布</a:t>
                      </a:r>
                      <a:endParaRPr lang="en-US" altLang="zh-CN" sz="2400" b="1" smtClean="0">
                        <a:solidFill>
                          <a:srgbClr val="002060"/>
                        </a:solidFill>
                        <a:latin typeface="楷体" panose="02010609060101010101" charset="-122"/>
                        <a:ea typeface="楷体" panose="02010609060101010101" charset="-122"/>
                        <a:cs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buClrTx/>
                        <a:buSzTx/>
                        <a:buFontTx/>
                      </a:pPr>
                      <a:r>
                        <a:rPr lang="en-US" altLang="zh-CN" sz="2400" b="1" smtClean="0">
                          <a:solidFill>
                            <a:srgbClr val="002060"/>
                          </a:solidFill>
                          <a:latin typeface="楷体" panose="02010609060101010101" charset="-122"/>
                          <a:ea typeface="楷体" panose="02010609060101010101" charset="-122"/>
                          <a:cs typeface="楷体" panose="02010609060101010101" charset="-122"/>
                        </a:rPr>
                        <a:t>2022题型</a:t>
                      </a:r>
                      <a:endParaRPr lang="en-US" altLang="zh-CN" sz="2400" b="1" smtClean="0">
                        <a:solidFill>
                          <a:srgbClr val="002060"/>
                        </a:solidFill>
                        <a:latin typeface="楷体" panose="02010609060101010101" charset="-122"/>
                        <a:ea typeface="楷体" panose="02010609060101010101" charset="-122"/>
                        <a:cs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marL="0" marR="0" lvl="0" algn="ctr" defTabSz="914400" eaLnBrk="1" fontAlgn="auto" latinLnBrk="0" hangingPunct="1">
                        <a:lnSpc>
                          <a:spcPct val="100000"/>
                        </a:lnSpc>
                        <a:spcBef>
                          <a:spcPct val="0"/>
                        </a:spcBef>
                        <a:buClrTx/>
                        <a:buSzTx/>
                        <a:buFontTx/>
                        <a:buNone/>
                      </a:pPr>
                      <a:r>
                        <a:rPr lang="en-US" altLang="zh-CN" sz="2400" b="1" smtClean="0">
                          <a:solidFill>
                            <a:srgbClr val="002060"/>
                          </a:solidFill>
                          <a:latin typeface="楷体" panose="02010609060101010101" charset="-122"/>
                          <a:ea typeface="楷体" panose="02010609060101010101" charset="-122"/>
                          <a:cs typeface="楷体" panose="02010609060101010101" charset="-122"/>
                        </a:rPr>
                        <a:t>2022分值</a:t>
                      </a:r>
                      <a:endParaRPr lang="en-US" altLang="zh-CN" sz="2400" b="1" smtClean="0">
                        <a:solidFill>
                          <a:srgbClr val="002060"/>
                        </a:solidFill>
                        <a:latin typeface="楷体" panose="02010609060101010101" charset="-122"/>
                        <a:ea typeface="楷体" panose="02010609060101010101" charset="-122"/>
                        <a:cs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buClrTx/>
                        <a:buSzTx/>
                        <a:buFontTx/>
                      </a:pPr>
                      <a:r>
                        <a:rPr lang="en-US" altLang="zh-CN" sz="2400" b="1" smtClean="0">
                          <a:solidFill>
                            <a:srgbClr val="002060"/>
                          </a:solidFill>
                          <a:latin typeface="楷体" panose="02010609060101010101" charset="-122"/>
                          <a:ea typeface="楷体" panose="02010609060101010101" charset="-122"/>
                          <a:cs typeface="楷体" panose="02010609060101010101" charset="-122"/>
                        </a:rPr>
                        <a:t>2023题型</a:t>
                      </a:r>
                      <a:endParaRPr lang="en-US" altLang="zh-CN" sz="2400" b="1" smtClean="0">
                        <a:solidFill>
                          <a:srgbClr val="002060"/>
                        </a:solidFill>
                        <a:latin typeface="楷体" panose="02010609060101010101" charset="-122"/>
                        <a:ea typeface="楷体" panose="02010609060101010101" charset="-122"/>
                        <a:cs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marL="0" marR="0" lvl="0" algn="ctr" defTabSz="914400" eaLnBrk="1" fontAlgn="auto" latinLnBrk="0" hangingPunct="1">
                        <a:lnSpc>
                          <a:spcPct val="100000"/>
                        </a:lnSpc>
                        <a:spcBef>
                          <a:spcPct val="0"/>
                        </a:spcBef>
                        <a:buClrTx/>
                        <a:buSzTx/>
                        <a:buFontTx/>
                        <a:buNone/>
                      </a:pPr>
                      <a:r>
                        <a:rPr lang="en-US" altLang="zh-CN" sz="2400" b="1" smtClean="0">
                          <a:solidFill>
                            <a:srgbClr val="002060"/>
                          </a:solidFill>
                          <a:latin typeface="楷体" panose="02010609060101010101" charset="-122"/>
                          <a:ea typeface="楷体" panose="02010609060101010101" charset="-122"/>
                          <a:cs typeface="楷体" panose="02010609060101010101" charset="-122"/>
                        </a:rPr>
                        <a:t>2023分值</a:t>
                      </a:r>
                      <a:endParaRPr lang="en-US" altLang="zh-CN" sz="2400" b="1" smtClean="0">
                        <a:solidFill>
                          <a:srgbClr val="002060"/>
                        </a:solidFill>
                        <a:latin typeface="楷体" panose="02010609060101010101" charset="-122"/>
                        <a:ea typeface="楷体" panose="02010609060101010101" charset="-122"/>
                        <a:cs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buClrTx/>
                        <a:buSzTx/>
                        <a:buFontTx/>
                      </a:pPr>
                      <a:r>
                        <a:rPr lang="en-US" altLang="zh-CN" sz="2400" b="1" smtClean="0">
                          <a:solidFill>
                            <a:srgbClr val="002060"/>
                          </a:solidFill>
                          <a:latin typeface="楷体" panose="02010609060101010101" charset="-122"/>
                          <a:ea typeface="楷体" panose="02010609060101010101" charset="-122"/>
                          <a:cs typeface="楷体" panose="02010609060101010101" charset="-122"/>
                        </a:rPr>
                        <a:t>2024题型</a:t>
                      </a:r>
                      <a:endParaRPr lang="en-US" altLang="zh-CN" sz="2400" b="1" smtClean="0">
                        <a:solidFill>
                          <a:srgbClr val="002060"/>
                        </a:solidFill>
                        <a:latin typeface="楷体" panose="02010609060101010101" charset="-122"/>
                        <a:ea typeface="楷体" panose="02010609060101010101" charset="-122"/>
                        <a:cs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marL="0" marR="0" lvl="0" algn="ctr" defTabSz="914400" eaLnBrk="1" fontAlgn="auto" latinLnBrk="0" hangingPunct="1">
                        <a:lnSpc>
                          <a:spcPct val="100000"/>
                        </a:lnSpc>
                        <a:spcBef>
                          <a:spcPct val="0"/>
                        </a:spcBef>
                        <a:buClrTx/>
                        <a:buSzTx/>
                        <a:buFontTx/>
                        <a:buNone/>
                      </a:pPr>
                      <a:r>
                        <a:rPr lang="en-US" altLang="zh-CN" sz="2400" b="1" smtClean="0">
                          <a:solidFill>
                            <a:srgbClr val="002060"/>
                          </a:solidFill>
                          <a:latin typeface="楷体" panose="02010609060101010101" charset="-122"/>
                          <a:ea typeface="楷体" panose="02010609060101010101" charset="-122"/>
                          <a:cs typeface="楷体" panose="02010609060101010101" charset="-122"/>
                        </a:rPr>
                        <a:t>2024分值</a:t>
                      </a:r>
                      <a:endParaRPr lang="en-US" altLang="zh-CN" sz="2400" b="1" smtClean="0">
                        <a:solidFill>
                          <a:srgbClr val="002060"/>
                        </a:solidFill>
                        <a:latin typeface="楷体" panose="02010609060101010101" charset="-122"/>
                        <a:ea typeface="楷体" panose="02010609060101010101" charset="-122"/>
                        <a:cs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buClrTx/>
                        <a:buSzTx/>
                        <a:buFontTx/>
                      </a:pPr>
                      <a:r>
                        <a:rPr lang="en-US" altLang="zh-CN" sz="2400" b="1" smtClean="0">
                          <a:solidFill>
                            <a:srgbClr val="002060"/>
                          </a:solidFill>
                          <a:latin typeface="楷体" panose="02010609060101010101" charset="-122"/>
                          <a:ea typeface="楷体" panose="02010609060101010101" charset="-122"/>
                          <a:cs typeface="楷体" panose="02010609060101010101" charset="-122"/>
                        </a:rPr>
                        <a:t>是否高频考点或难点</a:t>
                      </a:r>
                      <a:endParaRPr lang="en-US" altLang="zh-CN" sz="2400" b="1" smtClean="0">
                        <a:solidFill>
                          <a:srgbClr val="002060"/>
                        </a:solidFill>
                        <a:latin typeface="楷体" panose="02010609060101010101" charset="-122"/>
                        <a:ea typeface="楷体" panose="02010609060101010101" charset="-122"/>
                        <a:cs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r h="370840">
                <a:tc>
                  <a:txBody>
                    <a:bodyPr wrap="square"/>
                    <a:lstStyle/>
                    <a:p>
                      <a:pPr algn="ctr">
                        <a:buClrTx/>
                        <a:buSzTx/>
                        <a:buFontTx/>
                      </a:pPr>
                      <a:r>
                        <a:rPr lang="zh-CN" altLang="en-US" sz="2400" b="1" smtClean="0">
                          <a:solidFill>
                            <a:srgbClr val="C00000"/>
                          </a:solidFill>
                          <a:latin typeface="黑体" panose="02010609060101010101" pitchFamily="49" charset="-122"/>
                          <a:ea typeface="黑体" panose="02010609060101010101" pitchFamily="49" charset="-122"/>
                        </a:rPr>
                        <a:t>中华人民共和国的成立巩固</a:t>
                      </a:r>
                      <a:endParaRPr lang="zh-CN" altLang="en-US" sz="2400" b="1" smtClean="0">
                        <a:solidFill>
                          <a:srgbClr val="C00000"/>
                        </a:solidFill>
                        <a:latin typeface="黑体" panose="02010609060101010101" pitchFamily="49" charset="-122"/>
                        <a:ea typeface="黑体" panose="02010609060101010101" pitchFamily="49"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zh-CN" altLang="en-US" sz="1800" b="0" smtClean="0">
                          <a:solidFill>
                            <a:schemeClr val="tx1"/>
                          </a:solidFill>
                          <a:latin typeface="楷体" panose="02010609060101010101" charset="-122"/>
                          <a:ea typeface="楷体" panose="02010609060101010101" charset="-122"/>
                          <a:cs typeface="+mn-cs"/>
                        </a:rPr>
                        <a:t>选择题</a:t>
                      </a:r>
                      <a:endParaRPr lang="zh-CN" altLang="en-US" sz="1800" b="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en-US" altLang="zh-CN" sz="2400" b="1" smtClean="0">
                          <a:solidFill>
                            <a:srgbClr val="FF0000"/>
                          </a:solidFill>
                          <a:latin typeface="楷体" panose="02010609060101010101" charset="-122"/>
                          <a:ea typeface="楷体" panose="02010609060101010101" charset="-122"/>
                        </a:rPr>
                        <a:t>2</a:t>
                      </a:r>
                      <a:endParaRPr lang="zh-CN" altLang="en-US" sz="2400" b="1">
                        <a:solidFill>
                          <a:srgbClr val="FF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zh-CN" altLang="en-US" sz="1800">
                          <a:solidFill>
                            <a:schemeClr val="tx1"/>
                          </a:solidFill>
                          <a:latin typeface="楷体" panose="02010609060101010101" charset="-122"/>
                          <a:ea typeface="楷体" panose="02010609060101010101" charset="-122"/>
                          <a:sym typeface="+mn-ea"/>
                        </a:rPr>
                        <a:t>材料题</a:t>
                      </a:r>
                      <a:endParaRPr lang="zh-CN" altLang="en-US" sz="1800" b="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en-US" altLang="zh-CN" sz="2400" b="1">
                          <a:solidFill>
                            <a:srgbClr val="FF0000"/>
                          </a:solidFill>
                          <a:latin typeface="楷体" panose="02010609060101010101" charset="-122"/>
                          <a:ea typeface="楷体" panose="02010609060101010101" charset="-122"/>
                        </a:rPr>
                        <a:t>6</a:t>
                      </a:r>
                      <a:endParaRPr lang="en-US" altLang="zh-CN" sz="2400" b="1">
                        <a:solidFill>
                          <a:srgbClr val="FF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zh-CN" altLang="en-US" sz="1800">
                          <a:solidFill>
                            <a:schemeClr val="tx1"/>
                          </a:solidFill>
                          <a:latin typeface="楷体" panose="02010609060101010101" charset="-122"/>
                          <a:ea typeface="楷体" panose="02010609060101010101" charset="-122"/>
                          <a:sym typeface="+mn-ea"/>
                        </a:rPr>
                        <a:t>材料题</a:t>
                      </a:r>
                      <a:endParaRPr lang="zh-CN" altLang="en-US" sz="1800" b="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en-US" altLang="zh-CN" sz="2400" b="1">
                          <a:solidFill>
                            <a:srgbClr val="FF0000"/>
                          </a:solidFill>
                          <a:latin typeface="楷体" panose="02010609060101010101" charset="-122"/>
                          <a:ea typeface="楷体" panose="02010609060101010101" charset="-122"/>
                        </a:rPr>
                        <a:t>2</a:t>
                      </a:r>
                      <a:endParaRPr lang="en-US" altLang="zh-CN" sz="2400" b="1">
                        <a:solidFill>
                          <a:srgbClr val="FF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buClrTx/>
                        <a:buSzTx/>
                        <a:buFontTx/>
                      </a:pPr>
                      <a:endParaRPr lang="zh-CN" altLang="en-US" sz="2400" b="1">
                        <a:solidFill>
                          <a:srgbClr val="C00000"/>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r h="370840">
                <a:tc>
                  <a:txBody>
                    <a:bodyPr wrap="square"/>
                    <a:lstStyle/>
                    <a:p>
                      <a:pPr algn="ctr">
                        <a:buClrTx/>
                        <a:buSzTx/>
                        <a:buFontTx/>
                      </a:pPr>
                      <a:r>
                        <a:rPr lang="zh-CN" altLang="en-US" sz="2400" b="1" smtClean="0">
                          <a:solidFill>
                            <a:srgbClr val="C00000"/>
                          </a:solidFill>
                          <a:latin typeface="黑体" panose="02010609060101010101" pitchFamily="49" charset="-122"/>
                          <a:ea typeface="黑体" panose="02010609060101010101" pitchFamily="49" charset="-122"/>
                        </a:rPr>
                        <a:t>社会主义制度建立、探索</a:t>
                      </a:r>
                      <a:endParaRPr lang="zh-CN" altLang="en-US" sz="2400" b="1" smtClean="0">
                        <a:solidFill>
                          <a:srgbClr val="C00000"/>
                        </a:solidFill>
                        <a:latin typeface="黑体" panose="02010609060101010101" pitchFamily="49" charset="-122"/>
                        <a:ea typeface="黑体" panose="02010609060101010101" pitchFamily="49"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zh-CN" altLang="en-US" sz="1800" b="0" smtClean="0">
                          <a:solidFill>
                            <a:schemeClr val="tx1"/>
                          </a:solidFill>
                          <a:latin typeface="楷体" panose="02010609060101010101" charset="-122"/>
                          <a:ea typeface="楷体" panose="02010609060101010101" charset="-122"/>
                          <a:cs typeface="+mn-cs"/>
                        </a:rPr>
                        <a:t>选择题</a:t>
                      </a:r>
                      <a:endParaRPr lang="zh-CN" altLang="en-US" sz="1800" b="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en-US" altLang="zh-CN" sz="2400" b="1" smtClean="0">
                          <a:solidFill>
                            <a:srgbClr val="FF0000"/>
                          </a:solidFill>
                          <a:latin typeface="楷体" panose="02010609060101010101" charset="-122"/>
                          <a:ea typeface="楷体" panose="02010609060101010101" charset="-122"/>
                        </a:rPr>
                        <a:t>2</a:t>
                      </a:r>
                      <a:endParaRPr lang="zh-CN" altLang="en-US" sz="2400" b="1">
                        <a:solidFill>
                          <a:srgbClr val="FF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zh-CN" altLang="en-US" sz="1800" b="0" smtClean="0">
                          <a:solidFill>
                            <a:schemeClr val="tx1"/>
                          </a:solidFill>
                          <a:latin typeface="楷体" panose="02010609060101010101" charset="-122"/>
                          <a:ea typeface="楷体" panose="02010609060101010101" charset="-122"/>
                          <a:cs typeface="+mn-cs"/>
                        </a:rPr>
                        <a:t>选择题</a:t>
                      </a:r>
                      <a:endParaRPr lang="zh-CN" altLang="en-US" sz="1800" b="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en-US" altLang="zh-CN" sz="2400" b="1" smtClean="0">
                          <a:solidFill>
                            <a:srgbClr val="FF0000"/>
                          </a:solidFill>
                          <a:latin typeface="楷体" panose="02010609060101010101" charset="-122"/>
                          <a:ea typeface="楷体" panose="02010609060101010101" charset="-122"/>
                        </a:rPr>
                        <a:t>2</a:t>
                      </a:r>
                      <a:endParaRPr lang="zh-CN" altLang="en-US" sz="2400" b="1">
                        <a:solidFill>
                          <a:srgbClr val="FF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endParaRPr lang="zh-CN" altLang="en-US" sz="1800" b="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endParaRPr lang="zh-CN" altLang="en-US" sz="2400" b="1">
                        <a:solidFill>
                          <a:srgbClr val="FF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buClrTx/>
                        <a:buSzTx/>
                        <a:buFontTx/>
                      </a:pPr>
                      <a:endParaRPr lang="zh-CN" altLang="en-US" sz="2400" b="1">
                        <a:solidFill>
                          <a:srgbClr val="C00000"/>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r h="370840">
                <a:tc>
                  <a:txBody>
                    <a:bodyPr wrap="square"/>
                    <a:lstStyle/>
                    <a:p>
                      <a:pPr algn="ctr">
                        <a:buClrTx/>
                        <a:buSzTx/>
                        <a:buFontTx/>
                      </a:pPr>
                      <a:r>
                        <a:rPr lang="zh-CN" altLang="en-US" sz="2400" b="1" smtClean="0">
                          <a:solidFill>
                            <a:srgbClr val="C00000"/>
                          </a:solidFill>
                          <a:latin typeface="黑体" panose="02010609060101010101" pitchFamily="49" charset="-122"/>
                          <a:ea typeface="黑体" panose="02010609060101010101" pitchFamily="49" charset="-122"/>
                        </a:rPr>
                        <a:t>中国特色社会主义道路</a:t>
                      </a:r>
                      <a:endParaRPr lang="zh-CN" altLang="en-US" sz="2400" b="1" smtClean="0">
                        <a:solidFill>
                          <a:srgbClr val="C00000"/>
                        </a:solidFill>
                        <a:latin typeface="黑体" panose="02010609060101010101" pitchFamily="49" charset="-122"/>
                        <a:ea typeface="黑体" panose="02010609060101010101" pitchFamily="49"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marL="0" marR="0" indent="0" algn="ctr" defTabSz="914400" eaLnBrk="1" fontAlgn="auto" latinLnBrk="0" hangingPunct="1">
                        <a:lnSpc>
                          <a:spcPct val="100000"/>
                        </a:lnSpc>
                        <a:spcBef>
                          <a:spcPct val="0"/>
                        </a:spcBef>
                        <a:spcAft>
                          <a:spcPct val="0"/>
                        </a:spcAft>
                        <a:buClrTx/>
                        <a:buSzTx/>
                        <a:buFontTx/>
                        <a:buNone/>
                        <a:defRPr/>
                      </a:pPr>
                      <a:r>
                        <a:rPr lang="zh-CN" altLang="en-US" sz="1800">
                          <a:solidFill>
                            <a:schemeClr val="tx1"/>
                          </a:solidFill>
                          <a:latin typeface="楷体" panose="02010609060101010101" charset="-122"/>
                          <a:ea typeface="楷体" panose="02010609060101010101" charset="-122"/>
                          <a:sym typeface="+mn-ea"/>
                        </a:rPr>
                        <a:t>材料题</a:t>
                      </a:r>
                      <a:endParaRPr lang="zh-CN" altLang="en-US" sz="1800" b="0" smtClean="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en-US" altLang="zh-CN" sz="2400" b="1">
                          <a:solidFill>
                            <a:srgbClr val="FF0000"/>
                          </a:solidFill>
                          <a:latin typeface="楷体" panose="02010609060101010101" charset="-122"/>
                          <a:ea typeface="楷体" panose="02010609060101010101" charset="-122"/>
                        </a:rPr>
                        <a:t>10</a:t>
                      </a:r>
                      <a:endParaRPr lang="en-US" altLang="zh-CN" sz="2400" b="1">
                        <a:solidFill>
                          <a:srgbClr val="FF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zh-CN" altLang="en-US" sz="1800" b="0" smtClean="0">
                          <a:solidFill>
                            <a:schemeClr val="tx1"/>
                          </a:solidFill>
                          <a:latin typeface="楷体" panose="02010609060101010101" charset="-122"/>
                          <a:ea typeface="楷体" panose="02010609060101010101" charset="-122"/>
                          <a:cs typeface="+mn-cs"/>
                        </a:rPr>
                        <a:t>选择题</a:t>
                      </a:r>
                      <a:endParaRPr lang="zh-CN" altLang="en-US" sz="1800" b="0" smtClean="0">
                        <a:solidFill>
                          <a:schemeClr val="tx1"/>
                        </a:solidFill>
                        <a:latin typeface="楷体" panose="02010609060101010101" charset="-122"/>
                        <a:ea typeface="楷体" panose="02010609060101010101" charset="-122"/>
                        <a:cs typeface="+mn-cs"/>
                      </a:endParaRPr>
                    </a:p>
                    <a:p>
                      <a:pPr algn="ctr"/>
                      <a:r>
                        <a:rPr lang="zh-CN" altLang="en-US" sz="1800">
                          <a:solidFill>
                            <a:schemeClr val="tx1"/>
                          </a:solidFill>
                          <a:latin typeface="楷体" panose="02010609060101010101" charset="-122"/>
                          <a:ea typeface="楷体" panose="02010609060101010101" charset="-122"/>
                          <a:sym typeface="+mn-ea"/>
                        </a:rPr>
                        <a:t>材料题</a:t>
                      </a:r>
                      <a:endParaRPr lang="zh-CN" altLang="en-US" sz="1800" b="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en-US" altLang="zh-CN" sz="2400" b="1" smtClean="0">
                          <a:solidFill>
                            <a:srgbClr val="FF0000"/>
                          </a:solidFill>
                          <a:latin typeface="楷体" panose="02010609060101010101" charset="-122"/>
                          <a:ea typeface="楷体" panose="02010609060101010101" charset="-122"/>
                        </a:rPr>
                        <a:t>2</a:t>
                      </a:r>
                      <a:endParaRPr lang="en-US" altLang="zh-CN" sz="2400" b="1" smtClean="0">
                        <a:solidFill>
                          <a:srgbClr val="FF0000"/>
                        </a:solidFill>
                        <a:latin typeface="楷体" panose="02010609060101010101" charset="-122"/>
                        <a:ea typeface="楷体" panose="02010609060101010101" charset="-122"/>
                      </a:endParaRPr>
                    </a:p>
                    <a:p>
                      <a:pPr algn="ctr"/>
                      <a:r>
                        <a:rPr lang="en-US" altLang="zh-CN" sz="2400" b="1">
                          <a:solidFill>
                            <a:srgbClr val="FF0000"/>
                          </a:solidFill>
                          <a:latin typeface="楷体" panose="02010609060101010101" charset="-122"/>
                          <a:ea typeface="楷体" panose="02010609060101010101" charset="-122"/>
                        </a:rPr>
                        <a:t>2</a:t>
                      </a:r>
                      <a:endParaRPr lang="en-US" altLang="zh-CN" sz="2400" b="1">
                        <a:solidFill>
                          <a:srgbClr val="FF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zh-CN" altLang="en-US" sz="1800" b="0" smtClean="0">
                          <a:solidFill>
                            <a:schemeClr val="tx1"/>
                          </a:solidFill>
                          <a:latin typeface="楷体" panose="02010609060101010101" charset="-122"/>
                          <a:ea typeface="楷体" panose="02010609060101010101" charset="-122"/>
                          <a:cs typeface="+mn-cs"/>
                        </a:rPr>
                        <a:t>选择题</a:t>
                      </a:r>
                      <a:endParaRPr lang="zh-CN" altLang="en-US" sz="1800" b="0" smtClean="0">
                        <a:solidFill>
                          <a:schemeClr val="tx1"/>
                        </a:solidFill>
                        <a:latin typeface="楷体" panose="02010609060101010101" charset="-122"/>
                        <a:ea typeface="楷体" panose="02010609060101010101" charset="-122"/>
                        <a:cs typeface="+mn-cs"/>
                      </a:endParaRPr>
                    </a:p>
                    <a:p>
                      <a:pPr algn="ctr"/>
                      <a:r>
                        <a:rPr lang="zh-CN" altLang="en-US" sz="1800">
                          <a:solidFill>
                            <a:schemeClr val="tx1"/>
                          </a:solidFill>
                          <a:latin typeface="楷体" panose="02010609060101010101" charset="-122"/>
                          <a:ea typeface="楷体" panose="02010609060101010101" charset="-122"/>
                          <a:sym typeface="+mn-ea"/>
                        </a:rPr>
                        <a:t>材料题</a:t>
                      </a:r>
                      <a:endParaRPr lang="zh-CN" altLang="en-US" sz="1800" b="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en-US" altLang="zh-CN" sz="2400" b="1" smtClean="0">
                          <a:solidFill>
                            <a:srgbClr val="FF0000"/>
                          </a:solidFill>
                          <a:latin typeface="楷体" panose="02010609060101010101" charset="-122"/>
                          <a:ea typeface="楷体" panose="02010609060101010101" charset="-122"/>
                        </a:rPr>
                        <a:t>2</a:t>
                      </a:r>
                      <a:endParaRPr lang="en-US" altLang="zh-CN" sz="2400" b="1" smtClean="0">
                        <a:solidFill>
                          <a:srgbClr val="FF0000"/>
                        </a:solidFill>
                        <a:latin typeface="楷体" panose="02010609060101010101" charset="-122"/>
                        <a:ea typeface="楷体" panose="02010609060101010101" charset="-122"/>
                      </a:endParaRPr>
                    </a:p>
                    <a:p>
                      <a:pPr algn="ctr"/>
                      <a:r>
                        <a:rPr lang="en-US" altLang="zh-CN" sz="2400" b="1">
                          <a:solidFill>
                            <a:srgbClr val="FF0000"/>
                          </a:solidFill>
                          <a:latin typeface="楷体" panose="02010609060101010101" charset="-122"/>
                          <a:ea typeface="楷体" panose="02010609060101010101" charset="-122"/>
                        </a:rPr>
                        <a:t>4</a:t>
                      </a:r>
                      <a:endParaRPr lang="en-US" altLang="zh-CN" sz="2400" b="1">
                        <a:solidFill>
                          <a:srgbClr val="FF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buClrTx/>
                        <a:buSzTx/>
                        <a:buFontTx/>
                      </a:pPr>
                      <a:r>
                        <a:rPr lang="zh-CN" altLang="en-US" sz="2400" b="1">
                          <a:solidFill>
                            <a:srgbClr val="C00000"/>
                          </a:solidFill>
                          <a:latin typeface="楷体" panose="02010609060101010101" charset="-122"/>
                          <a:ea typeface="楷体" panose="02010609060101010101" charset="-122"/>
                          <a:cs typeface="+mn-cs"/>
                        </a:rPr>
                        <a:t>是</a:t>
                      </a:r>
                      <a:endParaRPr lang="zh-CN" altLang="en-US" sz="2400" b="1">
                        <a:solidFill>
                          <a:srgbClr val="C00000"/>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r h="370840">
                <a:tc>
                  <a:txBody>
                    <a:bodyPr wrap="square"/>
                    <a:lstStyle/>
                    <a:p>
                      <a:pPr algn="ctr">
                        <a:buClrTx/>
                        <a:buSzTx/>
                        <a:buFontTx/>
                      </a:pPr>
                      <a:r>
                        <a:rPr lang="zh-CN" altLang="en-US" sz="2400" b="1" smtClean="0">
                          <a:solidFill>
                            <a:srgbClr val="C00000"/>
                          </a:solidFill>
                          <a:latin typeface="黑体" panose="02010609060101010101" pitchFamily="49" charset="-122"/>
                          <a:ea typeface="黑体" panose="02010609060101010101" pitchFamily="49" charset="-122"/>
                        </a:rPr>
                        <a:t>民族团结与祖国统一</a:t>
                      </a:r>
                      <a:endParaRPr lang="zh-CN" altLang="en-US" sz="2400" b="1" smtClean="0">
                        <a:solidFill>
                          <a:srgbClr val="C00000"/>
                        </a:solidFill>
                        <a:latin typeface="黑体" panose="02010609060101010101" pitchFamily="49" charset="-122"/>
                        <a:ea typeface="黑体" panose="02010609060101010101" pitchFamily="49"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endParaRPr lang="zh-CN" altLang="en-US" sz="1800" b="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endParaRPr lang="zh-CN" altLang="en-US" sz="2400" b="1">
                        <a:solidFill>
                          <a:srgbClr val="FF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endParaRPr lang="zh-CN" altLang="en-US" sz="1800" b="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endParaRPr lang="zh-CN" altLang="en-US" sz="2400" b="1">
                        <a:solidFill>
                          <a:srgbClr val="FF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endParaRPr lang="zh-CN" altLang="en-US" sz="1800" b="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endParaRPr lang="zh-CN" altLang="en-US" sz="2400" b="1">
                        <a:solidFill>
                          <a:srgbClr val="FF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buClrTx/>
                        <a:buSzTx/>
                        <a:buFontTx/>
                      </a:pPr>
                      <a:endParaRPr lang="zh-CN" altLang="en-US" sz="2400" b="1">
                        <a:solidFill>
                          <a:srgbClr val="C00000"/>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r h="370840">
                <a:tc>
                  <a:txBody>
                    <a:bodyPr wrap="square"/>
                    <a:lstStyle/>
                    <a:p>
                      <a:pPr marL="0" marR="0" lvl="0" algn="ctr" defTabSz="914400" eaLnBrk="1" fontAlgn="auto" latinLnBrk="0" hangingPunct="1">
                        <a:lnSpc>
                          <a:spcPct val="100000"/>
                        </a:lnSpc>
                        <a:spcBef>
                          <a:spcPct val="0"/>
                        </a:spcBef>
                        <a:buClrTx/>
                        <a:buSzTx/>
                        <a:buFontTx/>
                        <a:buNone/>
                      </a:pPr>
                      <a:r>
                        <a:rPr lang="zh-CN" altLang="en-US" sz="2400" b="1" smtClean="0">
                          <a:solidFill>
                            <a:srgbClr val="C00000"/>
                          </a:solidFill>
                          <a:latin typeface="黑体" panose="02010609060101010101" pitchFamily="49" charset="-122"/>
                          <a:ea typeface="黑体" panose="02010609060101010101" pitchFamily="49" charset="-122"/>
                        </a:rPr>
                        <a:t>国防建设与外交成就</a:t>
                      </a:r>
                      <a:endParaRPr lang="zh-CN" altLang="en-US" sz="2400" b="1" smtClean="0">
                        <a:solidFill>
                          <a:srgbClr val="C00000"/>
                        </a:solidFill>
                        <a:latin typeface="黑体" panose="02010609060101010101" pitchFamily="49" charset="-122"/>
                        <a:ea typeface="黑体" panose="02010609060101010101" pitchFamily="49"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endParaRPr lang="zh-CN" altLang="en-US" sz="1800" b="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endParaRPr lang="zh-CN" altLang="en-US" sz="2400" b="1">
                        <a:solidFill>
                          <a:srgbClr val="FF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zh-CN" altLang="en-US" sz="1800" b="0" smtClean="0">
                          <a:solidFill>
                            <a:schemeClr val="tx1"/>
                          </a:solidFill>
                          <a:latin typeface="楷体" panose="02010609060101010101" charset="-122"/>
                          <a:ea typeface="楷体" panose="02010609060101010101" charset="-122"/>
                          <a:cs typeface="+mn-cs"/>
                        </a:rPr>
                        <a:t>选择题</a:t>
                      </a:r>
                      <a:endParaRPr lang="zh-CN" altLang="en-US" sz="1800" b="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en-US" altLang="zh-CN" sz="2400" b="1" smtClean="0">
                          <a:solidFill>
                            <a:srgbClr val="FF0000"/>
                          </a:solidFill>
                          <a:latin typeface="楷体" panose="02010609060101010101" charset="-122"/>
                          <a:ea typeface="楷体" panose="02010609060101010101" charset="-122"/>
                        </a:rPr>
                        <a:t>2</a:t>
                      </a:r>
                      <a:endParaRPr lang="zh-CN" altLang="en-US" sz="2400" b="1">
                        <a:solidFill>
                          <a:srgbClr val="FF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endParaRPr lang="zh-CN" altLang="en-US" sz="1800" b="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endParaRPr lang="zh-CN" altLang="en-US" sz="2400" b="1">
                        <a:solidFill>
                          <a:srgbClr val="FF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buClrTx/>
                        <a:buSzTx/>
                        <a:buFontTx/>
                      </a:pPr>
                      <a:endParaRPr lang="zh-CN" altLang="en-US" sz="2400" b="1">
                        <a:solidFill>
                          <a:srgbClr val="C00000"/>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r h="370840">
                <a:tc>
                  <a:txBody>
                    <a:bodyPr wrap="square"/>
                    <a:lstStyle/>
                    <a:p>
                      <a:pPr marL="0" marR="0" lvl="0" algn="ctr" defTabSz="914400" eaLnBrk="1" fontAlgn="auto" latinLnBrk="0" hangingPunct="1">
                        <a:lnSpc>
                          <a:spcPct val="100000"/>
                        </a:lnSpc>
                        <a:spcBef>
                          <a:spcPct val="0"/>
                        </a:spcBef>
                        <a:buClrTx/>
                        <a:buSzTx/>
                        <a:buFontTx/>
                        <a:buNone/>
                      </a:pPr>
                      <a:r>
                        <a:rPr lang="zh-CN" altLang="en-US" sz="2400" b="1" smtClean="0">
                          <a:solidFill>
                            <a:srgbClr val="C00000"/>
                          </a:solidFill>
                          <a:latin typeface="黑体" panose="02010609060101010101" pitchFamily="49" charset="-122"/>
                          <a:ea typeface="黑体" panose="02010609060101010101" pitchFamily="49" charset="-122"/>
                        </a:rPr>
                        <a:t>科技文化与社会生活</a:t>
                      </a:r>
                      <a:endParaRPr lang="zh-CN" altLang="en-US" sz="2400" b="1" smtClean="0">
                        <a:solidFill>
                          <a:srgbClr val="C00000"/>
                        </a:solidFill>
                        <a:latin typeface="黑体" panose="02010609060101010101" pitchFamily="49" charset="-122"/>
                        <a:ea typeface="黑体" panose="02010609060101010101" pitchFamily="49"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endParaRPr lang="zh-CN" altLang="en-US" sz="1800" b="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endParaRPr lang="zh-CN" altLang="en-US" sz="2400" b="1">
                        <a:solidFill>
                          <a:srgbClr val="FF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zh-CN" altLang="en-US" sz="1800" b="0" smtClean="0">
                          <a:solidFill>
                            <a:schemeClr val="tx1"/>
                          </a:solidFill>
                          <a:latin typeface="楷体" panose="02010609060101010101" charset="-122"/>
                          <a:ea typeface="楷体" panose="02010609060101010101" charset="-122"/>
                          <a:cs typeface="+mn-cs"/>
                        </a:rPr>
                        <a:t>选择题</a:t>
                      </a:r>
                      <a:endParaRPr lang="zh-CN" altLang="en-US" sz="1800" b="0" smtClean="0">
                        <a:solidFill>
                          <a:schemeClr val="tx1"/>
                        </a:solidFill>
                        <a:latin typeface="楷体" panose="02010609060101010101" charset="-122"/>
                        <a:ea typeface="楷体" panose="02010609060101010101" charset="-122"/>
                        <a:cs typeface="+mn-cs"/>
                      </a:endParaRPr>
                    </a:p>
                    <a:p>
                      <a:pPr algn="ctr"/>
                      <a:r>
                        <a:rPr lang="zh-CN" altLang="en-US" sz="1800">
                          <a:solidFill>
                            <a:schemeClr val="tx1"/>
                          </a:solidFill>
                          <a:latin typeface="楷体" panose="02010609060101010101" charset="-122"/>
                          <a:ea typeface="楷体" panose="02010609060101010101" charset="-122"/>
                          <a:sym typeface="+mn-ea"/>
                        </a:rPr>
                        <a:t>材料题</a:t>
                      </a:r>
                      <a:endParaRPr lang="zh-CN" altLang="en-US" sz="1800" b="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en-US" altLang="zh-CN" sz="2400" b="1" smtClean="0">
                          <a:solidFill>
                            <a:srgbClr val="FF0000"/>
                          </a:solidFill>
                          <a:latin typeface="楷体" panose="02010609060101010101" charset="-122"/>
                          <a:ea typeface="楷体" panose="02010609060101010101" charset="-122"/>
                        </a:rPr>
                        <a:t>2</a:t>
                      </a:r>
                      <a:endParaRPr lang="en-US" altLang="zh-CN" sz="2400" b="1" smtClean="0">
                        <a:solidFill>
                          <a:srgbClr val="FF0000"/>
                        </a:solidFill>
                        <a:latin typeface="楷体" panose="02010609060101010101" charset="-122"/>
                        <a:ea typeface="楷体" panose="02010609060101010101" charset="-122"/>
                      </a:endParaRPr>
                    </a:p>
                    <a:p>
                      <a:pPr algn="ctr"/>
                      <a:r>
                        <a:rPr lang="en-US" altLang="zh-CN" sz="2400" b="1">
                          <a:solidFill>
                            <a:srgbClr val="FF0000"/>
                          </a:solidFill>
                          <a:latin typeface="楷体" panose="02010609060101010101" charset="-122"/>
                          <a:ea typeface="楷体" panose="02010609060101010101" charset="-122"/>
                        </a:rPr>
                        <a:t>8</a:t>
                      </a:r>
                      <a:endParaRPr lang="en-US" altLang="zh-CN" sz="2400" b="1">
                        <a:solidFill>
                          <a:srgbClr val="FF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zh-CN" altLang="en-US" sz="1800">
                          <a:solidFill>
                            <a:schemeClr val="tx1"/>
                          </a:solidFill>
                          <a:latin typeface="楷体" panose="02010609060101010101" charset="-122"/>
                          <a:ea typeface="楷体" panose="02010609060101010101" charset="-122"/>
                          <a:sym typeface="+mn-ea"/>
                        </a:rPr>
                        <a:t>材料题</a:t>
                      </a:r>
                      <a:endParaRPr lang="zh-CN" altLang="en-US" sz="1800" b="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en-US" altLang="zh-CN" sz="2400" b="1">
                          <a:solidFill>
                            <a:srgbClr val="FF0000"/>
                          </a:solidFill>
                          <a:latin typeface="楷体" panose="02010609060101010101" charset="-122"/>
                          <a:ea typeface="楷体" panose="02010609060101010101" charset="-122"/>
                        </a:rPr>
                        <a:t>10</a:t>
                      </a:r>
                      <a:endParaRPr lang="en-US" altLang="zh-CN" sz="2400" b="1">
                        <a:solidFill>
                          <a:srgbClr val="FF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buClrTx/>
                        <a:buSzTx/>
                        <a:buFontTx/>
                      </a:pPr>
                      <a:r>
                        <a:rPr lang="zh-CN" altLang="en-US" sz="2400" b="1">
                          <a:solidFill>
                            <a:srgbClr val="C00000"/>
                          </a:solidFill>
                          <a:latin typeface="楷体" panose="02010609060101010101" charset="-122"/>
                          <a:ea typeface="楷体" panose="02010609060101010101" charset="-122"/>
                          <a:cs typeface="+mn-cs"/>
                        </a:rPr>
                        <a:t>是</a:t>
                      </a:r>
                      <a:endParaRPr lang="zh-CN" altLang="en-US" sz="2400" b="1">
                        <a:solidFill>
                          <a:srgbClr val="C00000"/>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r h="370840">
                <a:tc>
                  <a:txBody>
                    <a:bodyPr wrap="square"/>
                    <a:lstStyle/>
                    <a:p>
                      <a:pPr algn="ctr">
                        <a:buClrTx/>
                        <a:buSzTx/>
                        <a:buFontTx/>
                      </a:pPr>
                      <a:r>
                        <a:rPr lang="zh-CN" altLang="en-US" sz="2400" b="1" smtClean="0">
                          <a:solidFill>
                            <a:srgbClr val="C00000"/>
                          </a:solidFill>
                          <a:latin typeface="黑体" panose="02010609060101010101" pitchFamily="49" charset="-122"/>
                          <a:ea typeface="黑体" panose="02010609060101010101" pitchFamily="49" charset="-122"/>
                        </a:rPr>
                        <a:t>古代世界</a:t>
                      </a:r>
                      <a:endParaRPr lang="zh-CN" altLang="en-US" sz="2400" b="1" smtClean="0">
                        <a:solidFill>
                          <a:srgbClr val="C00000"/>
                        </a:solidFill>
                        <a:latin typeface="黑体" panose="02010609060101010101" pitchFamily="49" charset="-122"/>
                        <a:ea typeface="黑体" panose="02010609060101010101" pitchFamily="49"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zh-CN" altLang="en-US" sz="1800" b="0" smtClean="0">
                          <a:solidFill>
                            <a:schemeClr val="tx1"/>
                          </a:solidFill>
                          <a:latin typeface="楷体" panose="02010609060101010101" charset="-122"/>
                          <a:ea typeface="楷体" panose="02010609060101010101" charset="-122"/>
                          <a:cs typeface="+mn-cs"/>
                        </a:rPr>
                        <a:t>选择题</a:t>
                      </a:r>
                      <a:endParaRPr lang="zh-CN" altLang="en-US" sz="1800" b="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en-US" altLang="zh-CN" sz="2400" b="1" smtClean="0">
                          <a:solidFill>
                            <a:srgbClr val="FF0000"/>
                          </a:solidFill>
                          <a:latin typeface="楷体" panose="02010609060101010101" charset="-122"/>
                          <a:ea typeface="楷体" panose="02010609060101010101" charset="-122"/>
                        </a:rPr>
                        <a:t>2</a:t>
                      </a:r>
                      <a:endParaRPr lang="zh-CN" altLang="en-US" sz="2400" b="1">
                        <a:solidFill>
                          <a:srgbClr val="FF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zh-CN" altLang="en-US" sz="1800" b="0" smtClean="0">
                          <a:solidFill>
                            <a:schemeClr val="tx1"/>
                          </a:solidFill>
                          <a:latin typeface="楷体" panose="02010609060101010101" charset="-122"/>
                          <a:ea typeface="楷体" panose="02010609060101010101" charset="-122"/>
                          <a:cs typeface="+mn-cs"/>
                        </a:rPr>
                        <a:t>选择题</a:t>
                      </a:r>
                      <a:endParaRPr lang="zh-CN" altLang="en-US" sz="1800" b="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en-US" altLang="zh-CN" sz="2400" b="1" smtClean="0">
                          <a:solidFill>
                            <a:srgbClr val="FF0000"/>
                          </a:solidFill>
                          <a:latin typeface="楷体" panose="02010609060101010101" charset="-122"/>
                          <a:ea typeface="楷体" panose="02010609060101010101" charset="-122"/>
                        </a:rPr>
                        <a:t>2</a:t>
                      </a:r>
                      <a:endParaRPr lang="zh-CN" altLang="en-US" sz="2400" b="1">
                        <a:solidFill>
                          <a:srgbClr val="FF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zh-CN" altLang="en-US" sz="1800" b="0" smtClean="0">
                          <a:solidFill>
                            <a:schemeClr val="tx1"/>
                          </a:solidFill>
                          <a:latin typeface="楷体" panose="02010609060101010101" charset="-122"/>
                          <a:ea typeface="楷体" panose="02010609060101010101" charset="-122"/>
                          <a:cs typeface="+mn-cs"/>
                        </a:rPr>
                        <a:t>选择题</a:t>
                      </a:r>
                      <a:endParaRPr lang="zh-CN" altLang="en-US" sz="1800" b="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en-US" altLang="zh-CN" sz="2400" b="1" smtClean="0">
                          <a:solidFill>
                            <a:srgbClr val="FF0000"/>
                          </a:solidFill>
                          <a:latin typeface="楷体" panose="02010609060101010101" charset="-122"/>
                          <a:ea typeface="楷体" panose="02010609060101010101" charset="-122"/>
                        </a:rPr>
                        <a:t>4</a:t>
                      </a:r>
                      <a:endParaRPr lang="zh-CN" altLang="en-US" sz="2400" b="1">
                        <a:solidFill>
                          <a:srgbClr val="FF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buClrTx/>
                        <a:buSzTx/>
                        <a:buFontTx/>
                      </a:pPr>
                      <a:endParaRPr lang="zh-CN" altLang="en-US" sz="2400" b="1">
                        <a:solidFill>
                          <a:srgbClr val="C00000"/>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r h="822960">
                <a:tc>
                  <a:txBody>
                    <a:bodyPr wrap="square"/>
                    <a:lstStyle/>
                    <a:p>
                      <a:pPr algn="ctr">
                        <a:buClrTx/>
                        <a:buSzTx/>
                        <a:buFontTx/>
                      </a:pPr>
                      <a:r>
                        <a:rPr lang="zh-CN" altLang="en-US" sz="2400" b="1" smtClean="0">
                          <a:solidFill>
                            <a:srgbClr val="C00000"/>
                          </a:solidFill>
                          <a:latin typeface="黑体" panose="02010609060101010101" pitchFamily="49" charset="-122"/>
                          <a:ea typeface="黑体" panose="02010609060101010101" pitchFamily="49" charset="-122"/>
                        </a:rPr>
                        <a:t>走向近代</a:t>
                      </a:r>
                      <a:endParaRPr lang="zh-CN" altLang="en-US" sz="2400" b="1" smtClean="0">
                        <a:solidFill>
                          <a:srgbClr val="C00000"/>
                        </a:solidFill>
                        <a:latin typeface="黑体" panose="02010609060101010101" pitchFamily="49" charset="-122"/>
                        <a:ea typeface="黑体" panose="02010609060101010101" pitchFamily="49"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zh-CN" altLang="en-US" sz="1800" b="0" smtClean="0">
                          <a:solidFill>
                            <a:schemeClr val="tx1"/>
                          </a:solidFill>
                          <a:latin typeface="楷体" panose="02010609060101010101" charset="-122"/>
                          <a:ea typeface="楷体" panose="02010609060101010101" charset="-122"/>
                          <a:cs typeface="+mn-cs"/>
                        </a:rPr>
                        <a:t>选择题</a:t>
                      </a:r>
                      <a:endParaRPr lang="zh-CN" altLang="en-US" sz="1800" b="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en-US" altLang="zh-CN" sz="2400" b="1" smtClean="0">
                          <a:solidFill>
                            <a:srgbClr val="FF0000"/>
                          </a:solidFill>
                          <a:latin typeface="楷体" panose="02010609060101010101" charset="-122"/>
                          <a:ea typeface="楷体" panose="02010609060101010101" charset="-122"/>
                        </a:rPr>
                        <a:t>4</a:t>
                      </a:r>
                      <a:endParaRPr lang="zh-CN" altLang="en-US" sz="2400" b="1">
                        <a:solidFill>
                          <a:srgbClr val="FF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zh-CN" altLang="en-US" sz="1800" b="0" smtClean="0">
                          <a:solidFill>
                            <a:schemeClr val="tx1"/>
                          </a:solidFill>
                          <a:latin typeface="楷体" panose="02010609060101010101" charset="-122"/>
                          <a:ea typeface="楷体" panose="02010609060101010101" charset="-122"/>
                          <a:cs typeface="+mn-cs"/>
                        </a:rPr>
                        <a:t>选择题</a:t>
                      </a:r>
                      <a:endParaRPr lang="zh-CN" altLang="en-US" sz="1800" b="0" smtClean="0">
                        <a:solidFill>
                          <a:schemeClr val="tx1"/>
                        </a:solidFill>
                        <a:latin typeface="楷体" panose="02010609060101010101" charset="-122"/>
                        <a:ea typeface="楷体" panose="02010609060101010101" charset="-122"/>
                        <a:cs typeface="+mn-cs"/>
                      </a:endParaRPr>
                    </a:p>
                    <a:p>
                      <a:pPr algn="ctr"/>
                      <a:r>
                        <a:rPr lang="zh-CN" altLang="en-US" sz="1800">
                          <a:solidFill>
                            <a:schemeClr val="tx1"/>
                          </a:solidFill>
                          <a:latin typeface="楷体" panose="02010609060101010101" charset="-122"/>
                          <a:ea typeface="楷体" panose="02010609060101010101" charset="-122"/>
                          <a:sym typeface="+mn-ea"/>
                        </a:rPr>
                        <a:t>材料题</a:t>
                      </a:r>
                      <a:endParaRPr lang="zh-CN" altLang="en-US" sz="1800" b="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en-US" altLang="zh-CN" sz="2400" b="1" smtClean="0">
                          <a:solidFill>
                            <a:srgbClr val="FF0000"/>
                          </a:solidFill>
                          <a:latin typeface="楷体" panose="02010609060101010101" charset="-122"/>
                          <a:ea typeface="楷体" panose="02010609060101010101" charset="-122"/>
                        </a:rPr>
                        <a:t>2</a:t>
                      </a:r>
                      <a:endParaRPr lang="en-US" altLang="zh-CN" sz="2400" b="1" smtClean="0">
                        <a:solidFill>
                          <a:srgbClr val="FF0000"/>
                        </a:solidFill>
                        <a:latin typeface="楷体" panose="02010609060101010101" charset="-122"/>
                        <a:ea typeface="楷体" panose="02010609060101010101" charset="-122"/>
                      </a:endParaRPr>
                    </a:p>
                    <a:p>
                      <a:pPr algn="ctr"/>
                      <a:r>
                        <a:rPr lang="en-US" altLang="zh-CN" sz="2400" b="1">
                          <a:solidFill>
                            <a:srgbClr val="FF0000"/>
                          </a:solidFill>
                          <a:latin typeface="楷体" panose="02010609060101010101" charset="-122"/>
                          <a:ea typeface="楷体" panose="02010609060101010101" charset="-122"/>
                        </a:rPr>
                        <a:t>2</a:t>
                      </a:r>
                      <a:endParaRPr lang="en-US" altLang="zh-CN" sz="2400" b="1">
                        <a:solidFill>
                          <a:srgbClr val="FF0000"/>
                        </a:solidFill>
                        <a:latin typeface="楷体" panose="02010609060101010101" charset="-122"/>
                        <a:ea typeface="楷体" panose="02010609060101010101" charset="-122"/>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zh-CN" altLang="en-US" sz="1800" b="0">
                          <a:solidFill>
                            <a:schemeClr val="tx1"/>
                          </a:solidFill>
                          <a:latin typeface="楷体" panose="02010609060101010101" charset="-122"/>
                          <a:ea typeface="楷体" panose="02010609060101010101" charset="-122"/>
                          <a:cs typeface="+mn-cs"/>
                        </a:rPr>
                        <a:t>材料题</a:t>
                      </a:r>
                      <a:endParaRPr lang="zh-CN" altLang="en-US" sz="1800" b="0">
                        <a:solidFill>
                          <a:schemeClr val="tx1"/>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r>
                        <a:rPr lang="en-US" altLang="zh-CN" sz="2400" b="1">
                          <a:solidFill>
                            <a:srgbClr val="FF0000"/>
                          </a:solidFill>
                          <a:latin typeface="楷体" panose="02010609060101010101" charset="-122"/>
                          <a:ea typeface="楷体" panose="02010609060101010101" charset="-122"/>
                          <a:cs typeface="+mn-cs"/>
                        </a:rPr>
                        <a:t>8</a:t>
                      </a:r>
                      <a:endParaRPr lang="en-US" altLang="zh-CN" sz="2400" b="1">
                        <a:solidFill>
                          <a:srgbClr val="FF0000"/>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wrap="square"/>
                    <a:lstStyle/>
                    <a:p>
                      <a:pPr algn="ctr">
                        <a:buClrTx/>
                        <a:buSzTx/>
                        <a:buFontTx/>
                      </a:pPr>
                      <a:r>
                        <a:rPr lang="zh-CN" altLang="en-US" sz="2400" b="1">
                          <a:solidFill>
                            <a:srgbClr val="C00000"/>
                          </a:solidFill>
                          <a:latin typeface="楷体" panose="02010609060101010101" charset="-122"/>
                          <a:ea typeface="楷体" panose="02010609060101010101" charset="-122"/>
                          <a:cs typeface="+mn-cs"/>
                        </a:rPr>
                        <a:t>是</a:t>
                      </a:r>
                      <a:endParaRPr lang="zh-CN" altLang="en-US" sz="2400" b="1">
                        <a:solidFill>
                          <a:srgbClr val="C00000"/>
                        </a:solidFill>
                        <a:latin typeface="楷体" panose="02010609060101010101" charset="-122"/>
                        <a:ea typeface="楷体" panose="02010609060101010101" charset="-122"/>
                        <a:cs typeface="+mn-cs"/>
                      </a:endParaRPr>
                    </a:p>
                  </a:txBody>
                  <a:tcPr vert="horz"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bl>
          </a:graphicData>
        </a:graphic>
      </p:graphicFrame>
      <p:sp>
        <p:nvSpPr>
          <p:cNvPr id="10" name="CustomShape 1"/>
          <p:cNvSpPr/>
          <p:nvPr/>
        </p:nvSpPr>
        <p:spPr>
          <a:xfrm>
            <a:off x="7457440" y="153035"/>
            <a:ext cx="4820920" cy="884555"/>
          </a:xfrm>
          <a:prstGeom prst="rect">
            <a:avLst/>
          </a:prstGeom>
          <a:noFill/>
          <a:ln w="0">
            <a:noFill/>
          </a:ln>
        </p:spPr>
        <p:style>
          <a:lnRef idx="0">
            <a:scrgbClr r="0" g="0" b="0"/>
          </a:lnRef>
          <a:fillRef idx="0">
            <a:scrgbClr r="0" g="0" b="0"/>
          </a:fillRef>
          <a:effectRef idx="0">
            <a:scrgbClr r="0" g="0" b="0"/>
          </a:effectRef>
          <a:fontRef idx="minor"/>
        </p:style>
        <p:txBody>
          <a:bodyPr lIns="120000" tIns="60000" rIns="120000" bIns="60000" anchor="ctr">
            <a:noAutofit/>
          </a:bodyPr>
          <a:lstStyle/>
          <a:p>
            <a:pPr algn="ctr">
              <a:lnSpc>
                <a:spcPct val="150000"/>
              </a:lnSpc>
              <a:buClrTx/>
              <a:buSzTx/>
              <a:buFontTx/>
            </a:pPr>
            <a:r>
              <a:rPr lang="zh-CN" altLang="en-US" sz="3200" b="1">
                <a:solidFill>
                  <a:srgbClr val="134D92"/>
                </a:solidFill>
                <a:latin typeface="+mj-ea"/>
                <a:ea typeface="+mj-ea"/>
              </a:rPr>
              <a:t>近三年中考试题分析表</a:t>
            </a:r>
            <a:endParaRPr lang="zh-CN" altLang="en-US" sz="3200" b="1">
              <a:solidFill>
                <a:srgbClr val="134D92"/>
              </a:solidFill>
              <a:latin typeface="+mj-ea"/>
              <a:ea typeface="+mj-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ags/tag1.xml><?xml version="1.0" encoding="utf-8"?>
<p:tagLst xmlns:p="http://schemas.openxmlformats.org/presentationml/2006/main">
  <p:tag name="PA" val="v5.2.4"/>
</p:tagLst>
</file>

<file path=ppt/tags/tag10.xml><?xml version="1.0" encoding="utf-8"?>
<p:tagLst xmlns:p="http://schemas.openxmlformats.org/presentationml/2006/main">
  <p:tag name="KSO_WM_DIAGRAM_VIRTUALLY_FRAME" val="{&quot;height&quot;:465.20125984251973,&quot;left&quot;:5.45,&quot;top&quot;:66.86259842519685,&quot;width&quot;:954.6}"/>
</p:tagLst>
</file>

<file path=ppt/tags/tag11.xml><?xml version="1.0" encoding="utf-8"?>
<p:tagLst xmlns:p="http://schemas.openxmlformats.org/presentationml/2006/main">
  <p:tag name="KSO_WM_DIAGRAM_VIRTUALLY_FRAME" val="{&quot;height&quot;:465.20125984251973,&quot;left&quot;:5.45,&quot;top&quot;:66.86259842519685,&quot;width&quot;:954.6}"/>
</p:tagLst>
</file>

<file path=ppt/tags/tag12.xml><?xml version="1.0" encoding="utf-8"?>
<p:tagLst xmlns:p="http://schemas.openxmlformats.org/presentationml/2006/main">
  <p:tag name="KSO_WM_DIAGRAM_VIRTUALLY_FRAME" val="{&quot;height&quot;:465.20125984251973,&quot;left&quot;:5.45,&quot;top&quot;:66.86259842519685,&quot;width&quot;:954.6}"/>
</p:tagLst>
</file>

<file path=ppt/tags/tag13.xml><?xml version="1.0" encoding="utf-8"?>
<p:tagLst xmlns:p="http://schemas.openxmlformats.org/presentationml/2006/main">
  <p:tag name="KSO_WM_DIAGRAM_VIRTUALLY_FRAME" val="{&quot;height&quot;:465.20125984251973,&quot;left&quot;:5.45,&quot;top&quot;:66.86259842519685,&quot;width&quot;:954.6}"/>
</p:tagLst>
</file>

<file path=ppt/tags/tag14.xml><?xml version="1.0" encoding="utf-8"?>
<p:tagLst xmlns:p="http://schemas.openxmlformats.org/presentationml/2006/main">
  <p:tag name="KSO_WM_DIAGRAM_VIRTUALLY_FRAME" val="{&quot;height&quot;:465.20125984251973,&quot;left&quot;:5.45,&quot;top&quot;:66.86259842519685,&quot;width&quot;:954.6}"/>
</p:tagLst>
</file>

<file path=ppt/tags/tag15.xml><?xml version="1.0" encoding="utf-8"?>
<p:tagLst xmlns:p="http://schemas.openxmlformats.org/presentationml/2006/main">
  <p:tag name="KSO_WM_DIAGRAM_VIRTUALLY_FRAME" val="{&quot;height&quot;:465.20125984251973,&quot;left&quot;:5.45,&quot;top&quot;:66.86259842519685,&quot;width&quot;:954.6}"/>
</p:tagLst>
</file>

<file path=ppt/tags/tag16.xml><?xml version="1.0" encoding="utf-8"?>
<p:tagLst xmlns:p="http://schemas.openxmlformats.org/presentationml/2006/main">
  <p:tag name="KSO_WM_DIAGRAM_VIRTUALLY_FRAME" val="{&quot;height&quot;:465.20125984251973,&quot;left&quot;:5.45,&quot;top&quot;:66.86259842519685,&quot;width&quot;:954.6}"/>
</p:tagLst>
</file>

<file path=ppt/tags/tag17.xml><?xml version="1.0" encoding="utf-8"?>
<p:tagLst xmlns:p="http://schemas.openxmlformats.org/presentationml/2006/main">
  <p:tag name="KSO_WM_DIAGRAM_VIRTUALLY_FRAME" val="{&quot;height&quot;:465.20125984251973,&quot;left&quot;:5.45,&quot;top&quot;:66.86259842519685,&quot;width&quot;:954.6}"/>
</p:tagLst>
</file>

<file path=ppt/tags/tag18.xml><?xml version="1.0" encoding="utf-8"?>
<p:tagLst xmlns:p="http://schemas.openxmlformats.org/presentationml/2006/main">
  <p:tag name="KSO_WM_DIAGRAM_VIRTUALLY_FRAME" val="{&quot;height&quot;:465.20125984251973,&quot;left&quot;:5.45,&quot;top&quot;:66.86259842519685,&quot;width&quot;:954.6}"/>
</p:tagLst>
</file>

<file path=ppt/tags/tag19.xml><?xml version="1.0" encoding="utf-8"?>
<p:tagLst xmlns:p="http://schemas.openxmlformats.org/presentationml/2006/main">
  <p:tag name="KSO_WM_DIAGRAM_VIRTUALLY_FRAME" val="{&quot;height&quot;:465.20125984251973,&quot;left&quot;:5.45,&quot;top&quot;:66.86259842519685,&quot;width&quot;:954.6}"/>
</p:tagLst>
</file>

<file path=ppt/tags/tag2.xml><?xml version="1.0" encoding="utf-8"?>
<p:tagLst xmlns:p="http://schemas.openxmlformats.org/presentationml/2006/main">
  <p:tag name="PA" val="v5.2.4"/>
</p:tagLst>
</file>

<file path=ppt/tags/tag20.xml><?xml version="1.0" encoding="utf-8"?>
<p:tagLst xmlns:p="http://schemas.openxmlformats.org/presentationml/2006/main">
  <p:tag name="KSO_WM_DIAGRAM_VIRTUALLY_FRAME" val="{&quot;height&quot;:465.20125984251973,&quot;left&quot;:5.45,&quot;top&quot;:66.86259842519685,&quot;width&quot;:954.6}"/>
</p:tagLst>
</file>

<file path=ppt/tags/tag21.xml><?xml version="1.0" encoding="utf-8"?>
<p:tagLst xmlns:p="http://schemas.openxmlformats.org/presentationml/2006/main">
  <p:tag name="KSO_WM_DIAGRAM_VIRTUALLY_FRAME" val="{&quot;height&quot;:465.20125984251973,&quot;left&quot;:5.45,&quot;top&quot;:66.86259842519685,&quot;width&quot;:954.6}"/>
</p:tagLst>
</file>

<file path=ppt/tags/tag22.xml><?xml version="1.0" encoding="utf-8"?>
<p:tagLst xmlns:p="http://schemas.openxmlformats.org/presentationml/2006/main">
  <p:tag name="KSO_WM_DIAGRAM_VIRTUALLY_FRAME" val="{&quot;height&quot;:465.20125984251973,&quot;left&quot;:5.45,&quot;top&quot;:66.86259842519685,&quot;width&quot;:954.6}"/>
</p:tagLst>
</file>

<file path=ppt/tags/tag23.xml><?xml version="1.0" encoding="utf-8"?>
<p:tagLst xmlns:p="http://schemas.openxmlformats.org/presentationml/2006/main">
  <p:tag name="KSO_WM_DIAGRAM_VIRTUALLY_FRAME" val="{&quot;height&quot;:465.20125984251973,&quot;left&quot;:5.45,&quot;top&quot;:66.86259842519685,&quot;width&quot;:954.6}"/>
</p:tagLst>
</file>

<file path=ppt/tags/tag24.xml><?xml version="1.0" encoding="utf-8"?>
<p:tagLst xmlns:p="http://schemas.openxmlformats.org/presentationml/2006/main">
  <p:tag name="KSO_WM_DIAGRAM_VIRTUALLY_FRAME" val="{&quot;height&quot;:465.20125984251973,&quot;left&quot;:5.45,&quot;top&quot;:66.86259842519685,&quot;width&quot;:954.6}"/>
</p:tagLst>
</file>

<file path=ppt/tags/tag25.xml><?xml version="1.0" encoding="utf-8"?>
<p:tagLst xmlns:p="http://schemas.openxmlformats.org/presentationml/2006/main">
  <p:tag name="KSO_WM_DIAGRAM_VIRTUALLY_FRAME" val="{&quot;height&quot;:465.20125984251973,&quot;left&quot;:5.45,&quot;top&quot;:66.86259842519685,&quot;width&quot;:954.6}"/>
</p:tagLst>
</file>

<file path=ppt/tags/tag26.xml><?xml version="1.0" encoding="utf-8"?>
<p:tagLst xmlns:p="http://schemas.openxmlformats.org/presentationml/2006/main">
  <p:tag name="KSO_WM_DIAGRAM_VIRTUALLY_FRAME" val="{&quot;height&quot;:465.20125984251973,&quot;left&quot;:5.45,&quot;top&quot;:66.86259842519685,&quot;width&quot;:954.6}"/>
</p:tagLst>
</file>

<file path=ppt/tags/tag27.xml><?xml version="1.0" encoding="utf-8"?>
<p:tagLst xmlns:p="http://schemas.openxmlformats.org/presentationml/2006/main">
  <p:tag name="KSO_WM_DIAGRAM_VIRTUALLY_FRAME" val="{&quot;height&quot;:465.20125984251973,&quot;left&quot;:5.45,&quot;top&quot;:66.86259842519685,&quot;width&quot;:954.6}"/>
</p:tagLst>
</file>

<file path=ppt/tags/tag28.xml><?xml version="1.0" encoding="utf-8"?>
<p:tagLst xmlns:p="http://schemas.openxmlformats.org/presentationml/2006/main">
  <p:tag name="KSO_WM_DIAGRAM_VIRTUALLY_FRAME" val="{&quot;height&quot;:465.20125984251973,&quot;left&quot;:5.45,&quot;top&quot;:66.86259842519685,&quot;width&quot;:954.6}"/>
</p:tagLst>
</file>

<file path=ppt/tags/tag29.xml><?xml version="1.0" encoding="utf-8"?>
<p:tagLst xmlns:p="http://schemas.openxmlformats.org/presentationml/2006/main">
  <p:tag name="KSO_WM_DIAGRAM_VIRTUALLY_FRAME" val="{&quot;height&quot;:465.20125984251973,&quot;left&quot;:5.45,&quot;top&quot;:66.86259842519685,&quot;width&quot;:954.6}"/>
</p:tagLst>
</file>

<file path=ppt/tags/tag3.xml><?xml version="1.0" encoding="utf-8"?>
<p:tagLst xmlns:p="http://schemas.openxmlformats.org/presentationml/2006/main">
  <p:tag name="PA" val="v5.2.4"/>
</p:tagLst>
</file>

<file path=ppt/tags/tag30.xml><?xml version="1.0" encoding="utf-8"?>
<p:tagLst xmlns:p="http://schemas.openxmlformats.org/presentationml/2006/main">
  <p:tag name="KSO_WM_DIAGRAM_VIRTUALLY_FRAME" val="{&quot;height&quot;:465.20125984251973,&quot;left&quot;:5.45,&quot;top&quot;:66.86259842519685,&quot;width&quot;:954.6}"/>
</p:tagLst>
</file>

<file path=ppt/tags/tag31.xml><?xml version="1.0" encoding="utf-8"?>
<p:tagLst xmlns:p="http://schemas.openxmlformats.org/presentationml/2006/main">
  <p:tag name="KSO_WM_DIAGRAM_VIRTUALLY_FRAME" val="{&quot;height&quot;:465.20125984251973,&quot;left&quot;:5.45,&quot;top&quot;:66.86259842519685,&quot;width&quot;:954.6}"/>
</p:tagLst>
</file>

<file path=ppt/tags/tag32.xml><?xml version="1.0" encoding="utf-8"?>
<p:tagLst xmlns:p="http://schemas.openxmlformats.org/presentationml/2006/main">
  <p:tag name="KSO_WM_DIAGRAM_VIRTUALLY_FRAME" val="{&quot;height&quot;:465.20125984251973,&quot;left&quot;:5.45,&quot;top&quot;:66.86259842519685,&quot;width&quot;:954.6}"/>
</p:tagLst>
</file>

<file path=ppt/tags/tag33.xml><?xml version="1.0" encoding="utf-8"?>
<p:tagLst xmlns:p="http://schemas.openxmlformats.org/presentationml/2006/main">
  <p:tag name="COMMONDATA" val="eyJoZGlkIjoiNWM3ZjI3YjgyNWM5YjAyNWI3N2MyMGE0NjZiYmY3ZGQifQ=="/>
  <p:tag name="ISPRING_FIRST_PUBLISH" val="1"/>
  <p:tag name="ISPRING_PRESENTATION_TITLE" val="PowerPoint 演示文稿"/>
  <p:tag name="commondata" val="eyJoZGlkIjoiOTJlNjhiODVmMjE0ZTEwODhkNjRkNmQzNTM3ZDhlZDMifQ=="/>
</p:tagLst>
</file>

<file path=ppt/tags/tag4.xml><?xml version="1.0" encoding="utf-8"?>
<p:tagLst xmlns:p="http://schemas.openxmlformats.org/presentationml/2006/main">
  <p:tag name="PA" val="v5.2.4"/>
</p:tagLst>
</file>

<file path=ppt/tags/tag5.xml><?xml version="1.0" encoding="utf-8"?>
<p:tagLst xmlns:p="http://schemas.openxmlformats.org/presentationml/2006/main">
  <p:tag name="TABLE_ENDDRAG_ORIGIN_RECT" val="477*297"/>
  <p:tag name="TABLE_ENDDRAG_RECT" val="455*110*477*297"/>
</p:tagLst>
</file>

<file path=ppt/tags/tag6.xml><?xml version="1.0" encoding="utf-8"?>
<p:tagLst xmlns:p="http://schemas.openxmlformats.org/presentationml/2006/main">
  <p:tag name="TABLE_ENDDRAG_ORIGIN_RECT" val="510*153"/>
  <p:tag name="TABLE_ENDDRAG_RECT" val="73*397*510*153"/>
</p:tagLst>
</file>

<file path=ppt/tags/tag7.xml><?xml version="1.0" encoding="utf-8"?>
<p:tagLst xmlns:p="http://schemas.openxmlformats.org/presentationml/2006/main">
  <p:tag name="KSO_WM_DIAGRAM_VIRTUALLY_FRAME" val="{&quot;height&quot;:465.20125984251973,&quot;left&quot;:5.45,&quot;top&quot;:66.86259842519685,&quot;width&quot;:954.6}"/>
</p:tagLst>
</file>

<file path=ppt/tags/tag8.xml><?xml version="1.0" encoding="utf-8"?>
<p:tagLst xmlns:p="http://schemas.openxmlformats.org/presentationml/2006/main">
  <p:tag name="KSO_WM_DIAGRAM_VIRTUALLY_FRAME" val="{&quot;height&quot;:465.20125984251973,&quot;left&quot;:5.45,&quot;top&quot;:66.86259842519685,&quot;width&quot;:954.6}"/>
</p:tagLst>
</file>

<file path=ppt/tags/tag9.xml><?xml version="1.0" encoding="utf-8"?>
<p:tagLst xmlns:p="http://schemas.openxmlformats.org/presentationml/2006/main">
  <p:tag name="KSO_WM_DIAGRAM_VIRTUALLY_FRAME" val="{&quot;height&quot;:465.20125984251973,&quot;left&quot;:5.45,&quot;top&quot;:66.86259842519685,&quot;width&quot;:954.6}"/>
</p:tagLst>
</file>

<file path=ppt/theme/theme1.xml><?xml version="1.0" encoding="utf-8"?>
<a:theme xmlns:a="http://schemas.openxmlformats.org/drawingml/2006/main" name="Office 主题​​">
  <a:themeElements>
    <a:clrScheme name="自定义 1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44586"/>
      </a:hlink>
      <a:folHlink>
        <a:srgbClr val="044586"/>
      </a:folHlink>
    </a:clrScheme>
    <a:fontScheme name="自定义 38">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等线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等线"/>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ap:Properties xmlns:vt="http://schemas.openxmlformats.org/officeDocument/2006/docPropsVTypes" xmlns:ap="http://schemas.openxmlformats.org/officeDocument/2006/extended-properties">
  <ap:TotalTime>0</ap:TotalTime>
  <ap:Words>13970</ap:Words>
  <ap:PresentationFormat/>
  <ap:Paragraphs>1189</ap:Paragraphs>
  <ap:Slides>42</ap:Slides>
  <ap:Notes>31</ap:Notes>
  <ap:HiddenSlides>0</ap:HiddenSlides>
  <ap:MMClips>1</ap:MMClips>
  <ap:ScaleCrop>false</ap:ScaleCrop>
  <ap:HeadingPairs>
    <vt:vector baseType="variant" size="6">
      <vt:variant>
        <vt:lpstr>已用的字体</vt:lpstr>
      </vt:variant>
      <vt:variant>
        <vt:i4>13</vt:i4>
      </vt:variant>
      <vt:variant>
        <vt:lpstr>主题</vt:lpstr>
      </vt:variant>
      <vt:variant>
        <vt:i4>1</vt:i4>
      </vt:variant>
      <vt:variant>
        <vt:lpstr>幻灯片标题</vt:lpstr>
      </vt:variant>
      <vt:variant>
        <vt:i4>42</vt:i4>
      </vt:variant>
    </vt:vector>
  </ap:HeadingPairs>
  <ap:TitlesOfParts>
    <vt:vector baseType="lpstr" size="56">
      <vt:lpstr>Arial</vt:lpstr>
      <vt:lpstr>宋体</vt:lpstr>
      <vt:lpstr>Wingdings</vt:lpstr>
      <vt:lpstr>楷体</vt:lpstr>
      <vt:lpstr>Bebas</vt:lpstr>
      <vt:lpstr>微软雅黑</vt:lpstr>
      <vt:lpstr>黑体</vt:lpstr>
      <vt:lpstr>Arial Unicode MS</vt:lpstr>
      <vt:lpstr>等线</vt:lpstr>
      <vt:lpstr>Noto Sans S Chinese Light</vt:lpstr>
      <vt:lpstr>Times New Roman</vt:lpstr>
      <vt:lpstr>Calibri</vt:lpstr>
      <vt:lpstr>Segoe Print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ap:TitlesOfParts>
  <ap:LinksUpToDate>false</ap:LinksUpToDate>
  <ap:SharedDoc>false</ap:SharedDoc>
  <ap:HyperlinksChanged>false</ap:HyperlinksChanged>
  <ap:AppVersion>100.001</ap:AppVersion>
</ap:Properties>
</file>

<file path=docProps/core.xml><?xml version="1.0" encoding="utf-8"?>
<coreProperties xmlns:dc="http://purl.org/dc/elements/1.1/" xmlns:dcterms="http://purl.org/dc/terms/" xmlns:xsi="http://www.w3.org/2001/XMLSchema-instance" xmlns="http://schemas.openxmlformats.org/package/2006/metadata/core-properties">
  <lastPrinted>2024-06-13T09:22:00.0000000Z</lastPrinted>
  <dcterms:created xsi:type="dcterms:W3CDTF">2024-06-13T09:22:00.0000000Z</dcterms:created>
  <dcterms:modified xsi:type="dcterms:W3CDTF">2024-06-14T03:11:32.0000000Z</dcterms:modified>
  <dc:creator/>
  <revision/>
</coreProperties>
</file>

<file path=docProps/custom.xml><?xml version="1.0" encoding="utf-8"?>
<op:Properties xmlns:vt="http://schemas.openxmlformats.org/officeDocument/2006/docPropsVTypes" xmlns:op="http://schemas.openxmlformats.org/officeDocument/2006/custom-properties">
  <op:property fmtid="{D5CDD505-2E9C-101B-9397-08002B2CF9AE}" pid="6" name="ICV">
    <vt:lpwstr>A00194F818FE40BB89ABCB3DDCBE3009_12</vt:lpwstr>
  </op:property>
  <op:property fmtid="{D5CDD505-2E9C-101B-9397-08002B2CF9AE}" pid="7" name="KSOProductBuildVer">
    <vt:lpwstr>2052-12.1.0.16929</vt:lpwstr>
  </op:property>
</op:Properties>
</file>