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4" r:id="rId5"/>
    <p:sldId id="262" r:id="rId6"/>
    <p:sldId id="311" r:id="rId7"/>
    <p:sldId id="312" r:id="rId8"/>
    <p:sldId id="266" r:id="rId9"/>
    <p:sldId id="313" r:id="rId10"/>
    <p:sldId id="272" r:id="rId11"/>
    <p:sldId id="315" r:id="rId12"/>
    <p:sldId id="316" r:id="rId13"/>
    <p:sldId id="283" r:id="rId14"/>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3840" userDrawn="1">
          <p15:clr>
            <a:srgbClr val="A4A3A4"/>
          </p15:clr>
        </p15:guide>
        <p15:guide id="3" pos="1504" userDrawn="1">
          <p15:clr>
            <a:srgbClr val="A4A3A4"/>
          </p15:clr>
        </p15:guide>
        <p15:guide id="4" pos="6153" userDrawn="1">
          <p15:clr>
            <a:srgbClr val="A4A3A4"/>
          </p15:clr>
        </p15:guide>
        <p15:guide id="5" orient="horz" pos="560" userDrawn="1">
          <p15:clr>
            <a:srgbClr val="A4A3A4"/>
          </p15:clr>
        </p15:guide>
        <p15:guide id="6" orient="horz" pos="624" userDrawn="1">
          <p15:clr>
            <a:srgbClr val="A4A3A4"/>
          </p15:clr>
        </p15:guide>
        <p15:guide id="7" orient="horz" pos="4056" userDrawn="1">
          <p15:clr>
            <a:srgbClr val="A4A3A4"/>
          </p15:clr>
        </p15:guide>
        <p15:guide id="8" orient="horz" pos="39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2" d="100"/>
          <a:sy n="82" d="100"/>
        </p:scale>
        <p:origin x="720" y="72"/>
      </p:cViewPr>
      <p:guideLst>
        <p:guide orient="horz" pos="2304"/>
        <p:guide pos="3840"/>
        <p:guide pos="1504"/>
        <p:guide pos="6153"/>
        <p:guide orient="horz" pos="560"/>
        <p:guide orient="horz" pos="624"/>
        <p:guide orient="horz" pos="4056"/>
        <p:guide orient="horz" pos="3992"/>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9FBA4E-9B93-5973-E974-6063F923A8E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D1EC5B-7019-5940-2B4B-167B6E4E8D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D632FB2-0C1D-FD4C-CDF4-347F80D7EE72}"/>
              </a:ext>
            </a:extLst>
          </p:cNvPr>
          <p:cNvSpPr>
            <a:spLocks noGrp="1"/>
          </p:cNvSpPr>
          <p:nvPr>
            <p:ph type="dt" sz="half" idx="10"/>
          </p:nvPr>
        </p:nvSpPr>
        <p:spPr/>
        <p:txBody>
          <a:bodyPr/>
          <a:lstStyle/>
          <a:p>
            <a:fld id="{DEBA8413-9A54-4A94-BF4F-7A408E3E5448}" type="datetimeFigureOut">
              <a:rPr lang="zh-CN" altLang="en-US" smtClean="0"/>
              <a:t>2024/4/26</a:t>
            </a:fld>
            <a:endParaRPr lang="zh-CN" altLang="en-US"/>
          </a:p>
        </p:txBody>
      </p:sp>
      <p:sp>
        <p:nvSpPr>
          <p:cNvPr id="5" name="页脚占位符 4">
            <a:extLst>
              <a:ext uri="{FF2B5EF4-FFF2-40B4-BE49-F238E27FC236}">
                <a16:creationId xmlns:a16="http://schemas.microsoft.com/office/drawing/2014/main" id="{9474A2C3-3001-53EC-0FBE-86F2E735A06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30E4DDF-A2E6-7D02-91AC-DFD0414ACCBA}"/>
              </a:ext>
            </a:extLst>
          </p:cNvPr>
          <p:cNvSpPr>
            <a:spLocks noGrp="1"/>
          </p:cNvSpPr>
          <p:nvPr>
            <p:ph type="sldNum" sz="quarter" idx="12"/>
          </p:nvPr>
        </p:nvSpPr>
        <p:spPr/>
        <p:txBody>
          <a:bodyPr/>
          <a:lstStyle/>
          <a:p>
            <a:fld id="{6505220F-34C9-42E0-8C80-13120DC09B6D}" type="slidenum">
              <a:rPr lang="zh-CN" altLang="en-US" smtClean="0"/>
              <a:t>‹#›</a:t>
            </a:fld>
            <a:endParaRPr lang="zh-CN" altLang="en-US"/>
          </a:p>
        </p:txBody>
      </p:sp>
    </p:spTree>
    <p:extLst>
      <p:ext uri="{BB962C8B-B14F-4D97-AF65-F5344CB8AC3E}">
        <p14:creationId xmlns:p14="http://schemas.microsoft.com/office/powerpoint/2010/main" val="315943344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8A4DB9-70D1-7F93-C570-22F99D39C4B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FE0BCF8-BA70-1D95-37E5-E70358C8107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F3874EB-D66E-1E64-D429-8C225D49A0C1}"/>
              </a:ext>
            </a:extLst>
          </p:cNvPr>
          <p:cNvSpPr>
            <a:spLocks noGrp="1"/>
          </p:cNvSpPr>
          <p:nvPr>
            <p:ph type="dt" sz="half" idx="10"/>
          </p:nvPr>
        </p:nvSpPr>
        <p:spPr/>
        <p:txBody>
          <a:bodyPr/>
          <a:lstStyle/>
          <a:p>
            <a:fld id="{DEBA8413-9A54-4A94-BF4F-7A408E3E5448}" type="datetimeFigureOut">
              <a:rPr lang="zh-CN" altLang="en-US" smtClean="0"/>
              <a:t>2024/4/26</a:t>
            </a:fld>
            <a:endParaRPr lang="zh-CN" altLang="en-US"/>
          </a:p>
        </p:txBody>
      </p:sp>
      <p:sp>
        <p:nvSpPr>
          <p:cNvPr id="5" name="页脚占位符 4">
            <a:extLst>
              <a:ext uri="{FF2B5EF4-FFF2-40B4-BE49-F238E27FC236}">
                <a16:creationId xmlns:a16="http://schemas.microsoft.com/office/drawing/2014/main" id="{05251A3C-8312-7E96-6FD9-4E58FC433CE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E9A502D-0532-830E-1D67-FF1ACCA27506}"/>
              </a:ext>
            </a:extLst>
          </p:cNvPr>
          <p:cNvSpPr>
            <a:spLocks noGrp="1"/>
          </p:cNvSpPr>
          <p:nvPr>
            <p:ph type="sldNum" sz="quarter" idx="12"/>
          </p:nvPr>
        </p:nvSpPr>
        <p:spPr/>
        <p:txBody>
          <a:bodyPr/>
          <a:lstStyle/>
          <a:p>
            <a:fld id="{6505220F-34C9-42E0-8C80-13120DC09B6D}" type="slidenum">
              <a:rPr lang="zh-CN" altLang="en-US" smtClean="0"/>
              <a:t>‹#›</a:t>
            </a:fld>
            <a:endParaRPr lang="zh-CN" altLang="en-US"/>
          </a:p>
        </p:txBody>
      </p:sp>
    </p:spTree>
    <p:extLst>
      <p:ext uri="{BB962C8B-B14F-4D97-AF65-F5344CB8AC3E}">
        <p14:creationId xmlns:p14="http://schemas.microsoft.com/office/powerpoint/2010/main" val="266370359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14E7411-8C3B-B8D3-9BF6-D3B1361389D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B0F6E10-9019-99CF-003D-72451FCCACE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079F1AD-E0F2-32BA-013B-C28A6603EE2C}"/>
              </a:ext>
            </a:extLst>
          </p:cNvPr>
          <p:cNvSpPr>
            <a:spLocks noGrp="1"/>
          </p:cNvSpPr>
          <p:nvPr>
            <p:ph type="dt" sz="half" idx="10"/>
          </p:nvPr>
        </p:nvSpPr>
        <p:spPr/>
        <p:txBody>
          <a:bodyPr/>
          <a:lstStyle/>
          <a:p>
            <a:fld id="{DEBA8413-9A54-4A94-BF4F-7A408E3E5448}" type="datetimeFigureOut">
              <a:rPr lang="zh-CN" altLang="en-US" smtClean="0"/>
              <a:t>2024/4/26</a:t>
            </a:fld>
            <a:endParaRPr lang="zh-CN" altLang="en-US"/>
          </a:p>
        </p:txBody>
      </p:sp>
      <p:sp>
        <p:nvSpPr>
          <p:cNvPr id="5" name="页脚占位符 4">
            <a:extLst>
              <a:ext uri="{FF2B5EF4-FFF2-40B4-BE49-F238E27FC236}">
                <a16:creationId xmlns:a16="http://schemas.microsoft.com/office/drawing/2014/main" id="{3B17D043-9C3E-1F12-EA44-E806EA4830A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D52A252-50A3-140D-2D8D-B8E6F08A4152}"/>
              </a:ext>
            </a:extLst>
          </p:cNvPr>
          <p:cNvSpPr>
            <a:spLocks noGrp="1"/>
          </p:cNvSpPr>
          <p:nvPr>
            <p:ph type="sldNum" sz="quarter" idx="12"/>
          </p:nvPr>
        </p:nvSpPr>
        <p:spPr/>
        <p:txBody>
          <a:bodyPr/>
          <a:lstStyle/>
          <a:p>
            <a:fld id="{6505220F-34C9-42E0-8C80-13120DC09B6D}" type="slidenum">
              <a:rPr lang="zh-CN" altLang="en-US" smtClean="0"/>
              <a:t>‹#›</a:t>
            </a:fld>
            <a:endParaRPr lang="zh-CN" altLang="en-US"/>
          </a:p>
        </p:txBody>
      </p:sp>
    </p:spTree>
    <p:extLst>
      <p:ext uri="{BB962C8B-B14F-4D97-AF65-F5344CB8AC3E}">
        <p14:creationId xmlns:p14="http://schemas.microsoft.com/office/powerpoint/2010/main" val="29700362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0B686D-5FF2-D77E-448A-5D24EE0B469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968B8C5-C374-34FB-A662-5B35C229F733}"/>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7029C5-2ED0-F5B2-B701-FE3D57649BB2}"/>
              </a:ext>
            </a:extLst>
          </p:cNvPr>
          <p:cNvSpPr>
            <a:spLocks noGrp="1"/>
          </p:cNvSpPr>
          <p:nvPr>
            <p:ph type="dt" sz="half" idx="10"/>
          </p:nvPr>
        </p:nvSpPr>
        <p:spPr/>
        <p:txBody>
          <a:bodyPr/>
          <a:lstStyle/>
          <a:p>
            <a:fld id="{DEBA8413-9A54-4A94-BF4F-7A408E3E5448}" type="datetimeFigureOut">
              <a:rPr lang="zh-CN" altLang="en-US" smtClean="0"/>
              <a:t>2024/4/26</a:t>
            </a:fld>
            <a:endParaRPr lang="zh-CN" altLang="en-US"/>
          </a:p>
        </p:txBody>
      </p:sp>
      <p:sp>
        <p:nvSpPr>
          <p:cNvPr id="5" name="页脚占位符 4">
            <a:extLst>
              <a:ext uri="{FF2B5EF4-FFF2-40B4-BE49-F238E27FC236}">
                <a16:creationId xmlns:a16="http://schemas.microsoft.com/office/drawing/2014/main" id="{EEC654C9-549A-CBB2-B8B6-3489C07D5A0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55278D1-6227-3F8B-B30B-EA9FDD22B6C8}"/>
              </a:ext>
            </a:extLst>
          </p:cNvPr>
          <p:cNvSpPr>
            <a:spLocks noGrp="1"/>
          </p:cNvSpPr>
          <p:nvPr>
            <p:ph type="sldNum" sz="quarter" idx="12"/>
          </p:nvPr>
        </p:nvSpPr>
        <p:spPr/>
        <p:txBody>
          <a:bodyPr/>
          <a:lstStyle/>
          <a:p>
            <a:fld id="{6505220F-34C9-42E0-8C80-13120DC09B6D}" type="slidenum">
              <a:rPr lang="zh-CN" altLang="en-US" smtClean="0"/>
              <a:t>‹#›</a:t>
            </a:fld>
            <a:endParaRPr lang="zh-CN" altLang="en-US"/>
          </a:p>
        </p:txBody>
      </p:sp>
    </p:spTree>
    <p:extLst>
      <p:ext uri="{BB962C8B-B14F-4D97-AF65-F5344CB8AC3E}">
        <p14:creationId xmlns:p14="http://schemas.microsoft.com/office/powerpoint/2010/main" val="14572703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B98714-C3E5-6C74-C718-C865EC86EE7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63E807B-E23D-5036-44A8-F412144420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21EEDC7-E9D9-A0E3-D896-F98C718857CE}"/>
              </a:ext>
            </a:extLst>
          </p:cNvPr>
          <p:cNvSpPr>
            <a:spLocks noGrp="1"/>
          </p:cNvSpPr>
          <p:nvPr>
            <p:ph type="dt" sz="half" idx="10"/>
          </p:nvPr>
        </p:nvSpPr>
        <p:spPr/>
        <p:txBody>
          <a:bodyPr/>
          <a:lstStyle/>
          <a:p>
            <a:fld id="{DEBA8413-9A54-4A94-BF4F-7A408E3E5448}" type="datetimeFigureOut">
              <a:rPr lang="zh-CN" altLang="en-US" smtClean="0"/>
              <a:t>2024/4/26</a:t>
            </a:fld>
            <a:endParaRPr lang="zh-CN" altLang="en-US"/>
          </a:p>
        </p:txBody>
      </p:sp>
      <p:sp>
        <p:nvSpPr>
          <p:cNvPr id="5" name="页脚占位符 4">
            <a:extLst>
              <a:ext uri="{FF2B5EF4-FFF2-40B4-BE49-F238E27FC236}">
                <a16:creationId xmlns:a16="http://schemas.microsoft.com/office/drawing/2014/main" id="{643C0667-EA27-C8F4-E879-FC354FE914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75AF5BA-98E7-646F-10A8-315289BB454C}"/>
              </a:ext>
            </a:extLst>
          </p:cNvPr>
          <p:cNvSpPr>
            <a:spLocks noGrp="1"/>
          </p:cNvSpPr>
          <p:nvPr>
            <p:ph type="sldNum" sz="quarter" idx="12"/>
          </p:nvPr>
        </p:nvSpPr>
        <p:spPr/>
        <p:txBody>
          <a:bodyPr/>
          <a:lstStyle/>
          <a:p>
            <a:fld id="{6505220F-34C9-42E0-8C80-13120DC09B6D}" type="slidenum">
              <a:rPr lang="zh-CN" altLang="en-US" smtClean="0"/>
              <a:t>‹#›</a:t>
            </a:fld>
            <a:endParaRPr lang="zh-CN" altLang="en-US"/>
          </a:p>
        </p:txBody>
      </p:sp>
    </p:spTree>
    <p:extLst>
      <p:ext uri="{BB962C8B-B14F-4D97-AF65-F5344CB8AC3E}">
        <p14:creationId xmlns:p14="http://schemas.microsoft.com/office/powerpoint/2010/main" val="138893096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5630DF-EC79-BFD2-D97E-E99F1BC61C2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9426B8C-FEEF-5E60-A8FC-6AC078B9EA2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292F4B4-7DC7-FA9C-2C78-6467E2AFAE0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E724BA3-35E2-0859-76A8-5B00023FB233}"/>
              </a:ext>
            </a:extLst>
          </p:cNvPr>
          <p:cNvSpPr>
            <a:spLocks noGrp="1"/>
          </p:cNvSpPr>
          <p:nvPr>
            <p:ph type="dt" sz="half" idx="10"/>
          </p:nvPr>
        </p:nvSpPr>
        <p:spPr/>
        <p:txBody>
          <a:bodyPr/>
          <a:lstStyle/>
          <a:p>
            <a:fld id="{DEBA8413-9A54-4A94-BF4F-7A408E3E5448}" type="datetimeFigureOut">
              <a:rPr lang="zh-CN" altLang="en-US" smtClean="0"/>
              <a:t>2024/4/26</a:t>
            </a:fld>
            <a:endParaRPr lang="zh-CN" altLang="en-US"/>
          </a:p>
        </p:txBody>
      </p:sp>
      <p:sp>
        <p:nvSpPr>
          <p:cNvPr id="6" name="页脚占位符 5">
            <a:extLst>
              <a:ext uri="{FF2B5EF4-FFF2-40B4-BE49-F238E27FC236}">
                <a16:creationId xmlns:a16="http://schemas.microsoft.com/office/drawing/2014/main" id="{09679D73-46C6-03FB-5FCD-3521880DCB4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DF7401-E38F-51BE-E966-C4236276157C}"/>
              </a:ext>
            </a:extLst>
          </p:cNvPr>
          <p:cNvSpPr>
            <a:spLocks noGrp="1"/>
          </p:cNvSpPr>
          <p:nvPr>
            <p:ph type="sldNum" sz="quarter" idx="12"/>
          </p:nvPr>
        </p:nvSpPr>
        <p:spPr/>
        <p:txBody>
          <a:bodyPr/>
          <a:lstStyle/>
          <a:p>
            <a:fld id="{6505220F-34C9-42E0-8C80-13120DC09B6D}" type="slidenum">
              <a:rPr lang="zh-CN" altLang="en-US" smtClean="0"/>
              <a:t>‹#›</a:t>
            </a:fld>
            <a:endParaRPr lang="zh-CN" altLang="en-US"/>
          </a:p>
        </p:txBody>
      </p:sp>
    </p:spTree>
    <p:extLst>
      <p:ext uri="{BB962C8B-B14F-4D97-AF65-F5344CB8AC3E}">
        <p14:creationId xmlns:p14="http://schemas.microsoft.com/office/powerpoint/2010/main" val="185686179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0B8BFA-7232-6F55-9860-84E726C021B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0AD0269-F6C6-AA8D-DF89-22CEBBC536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05C2FE5-4B35-7550-8400-1A2BC7F2DB0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5F822BE-7009-0DB5-CCB7-55CA4B123E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4C92B09-4658-0B94-90C4-38E210B9043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DB306B3-0165-7573-B09E-E9654037459A}"/>
              </a:ext>
            </a:extLst>
          </p:cNvPr>
          <p:cNvSpPr>
            <a:spLocks noGrp="1"/>
          </p:cNvSpPr>
          <p:nvPr>
            <p:ph type="dt" sz="half" idx="10"/>
          </p:nvPr>
        </p:nvSpPr>
        <p:spPr/>
        <p:txBody>
          <a:bodyPr/>
          <a:lstStyle/>
          <a:p>
            <a:fld id="{DEBA8413-9A54-4A94-BF4F-7A408E3E5448}" type="datetimeFigureOut">
              <a:rPr lang="zh-CN" altLang="en-US" smtClean="0"/>
              <a:t>2024/4/26</a:t>
            </a:fld>
            <a:endParaRPr lang="zh-CN" altLang="en-US"/>
          </a:p>
        </p:txBody>
      </p:sp>
      <p:sp>
        <p:nvSpPr>
          <p:cNvPr id="8" name="页脚占位符 7">
            <a:extLst>
              <a:ext uri="{FF2B5EF4-FFF2-40B4-BE49-F238E27FC236}">
                <a16:creationId xmlns:a16="http://schemas.microsoft.com/office/drawing/2014/main" id="{299B1CB1-1270-1B96-AF2D-5542777E536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23D8E5A-2B80-0134-14B7-17ABB14E2676}"/>
              </a:ext>
            </a:extLst>
          </p:cNvPr>
          <p:cNvSpPr>
            <a:spLocks noGrp="1"/>
          </p:cNvSpPr>
          <p:nvPr>
            <p:ph type="sldNum" sz="quarter" idx="12"/>
          </p:nvPr>
        </p:nvSpPr>
        <p:spPr/>
        <p:txBody>
          <a:bodyPr/>
          <a:lstStyle/>
          <a:p>
            <a:fld id="{6505220F-34C9-42E0-8C80-13120DC09B6D}" type="slidenum">
              <a:rPr lang="zh-CN" altLang="en-US" smtClean="0"/>
              <a:t>‹#›</a:t>
            </a:fld>
            <a:endParaRPr lang="zh-CN" altLang="en-US"/>
          </a:p>
        </p:txBody>
      </p:sp>
    </p:spTree>
    <p:extLst>
      <p:ext uri="{BB962C8B-B14F-4D97-AF65-F5344CB8AC3E}">
        <p14:creationId xmlns:p14="http://schemas.microsoft.com/office/powerpoint/2010/main" val="292163474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B345CE-3FF1-0BC9-A0A7-80832F6F995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FAAE892-066E-AB8C-8FFF-9553515616C1}"/>
              </a:ext>
            </a:extLst>
          </p:cNvPr>
          <p:cNvSpPr>
            <a:spLocks noGrp="1"/>
          </p:cNvSpPr>
          <p:nvPr>
            <p:ph type="dt" sz="half" idx="10"/>
          </p:nvPr>
        </p:nvSpPr>
        <p:spPr/>
        <p:txBody>
          <a:bodyPr/>
          <a:lstStyle/>
          <a:p>
            <a:fld id="{DEBA8413-9A54-4A94-BF4F-7A408E3E5448}" type="datetimeFigureOut">
              <a:rPr lang="zh-CN" altLang="en-US" smtClean="0"/>
              <a:t>2024/4/26</a:t>
            </a:fld>
            <a:endParaRPr lang="zh-CN" altLang="en-US"/>
          </a:p>
        </p:txBody>
      </p:sp>
      <p:sp>
        <p:nvSpPr>
          <p:cNvPr id="4" name="页脚占位符 3">
            <a:extLst>
              <a:ext uri="{FF2B5EF4-FFF2-40B4-BE49-F238E27FC236}">
                <a16:creationId xmlns:a16="http://schemas.microsoft.com/office/drawing/2014/main" id="{D62EF74C-8FB0-76B9-5CC3-8DCB7BF47F6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BC0855A-ACB1-9A99-7E5B-FD8B0ED5B427}"/>
              </a:ext>
            </a:extLst>
          </p:cNvPr>
          <p:cNvSpPr>
            <a:spLocks noGrp="1"/>
          </p:cNvSpPr>
          <p:nvPr>
            <p:ph type="sldNum" sz="quarter" idx="12"/>
          </p:nvPr>
        </p:nvSpPr>
        <p:spPr/>
        <p:txBody>
          <a:bodyPr/>
          <a:lstStyle/>
          <a:p>
            <a:fld id="{6505220F-34C9-42E0-8C80-13120DC09B6D}" type="slidenum">
              <a:rPr lang="zh-CN" altLang="en-US" smtClean="0"/>
              <a:t>‹#›</a:t>
            </a:fld>
            <a:endParaRPr lang="zh-CN" altLang="en-US"/>
          </a:p>
        </p:txBody>
      </p:sp>
    </p:spTree>
    <p:extLst>
      <p:ext uri="{BB962C8B-B14F-4D97-AF65-F5344CB8AC3E}">
        <p14:creationId xmlns:p14="http://schemas.microsoft.com/office/powerpoint/2010/main" val="356673626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2E95DBB-BF0A-C1B9-0857-FF76010E335E}"/>
              </a:ext>
            </a:extLst>
          </p:cNvPr>
          <p:cNvSpPr>
            <a:spLocks noGrp="1"/>
          </p:cNvSpPr>
          <p:nvPr>
            <p:ph type="dt" sz="half" idx="10"/>
          </p:nvPr>
        </p:nvSpPr>
        <p:spPr/>
        <p:txBody>
          <a:bodyPr/>
          <a:lstStyle/>
          <a:p>
            <a:fld id="{DEBA8413-9A54-4A94-BF4F-7A408E3E5448}" type="datetimeFigureOut">
              <a:rPr lang="zh-CN" altLang="en-US" smtClean="0"/>
              <a:t>2024/4/26</a:t>
            </a:fld>
            <a:endParaRPr lang="zh-CN" altLang="en-US"/>
          </a:p>
        </p:txBody>
      </p:sp>
      <p:sp>
        <p:nvSpPr>
          <p:cNvPr id="3" name="页脚占位符 2">
            <a:extLst>
              <a:ext uri="{FF2B5EF4-FFF2-40B4-BE49-F238E27FC236}">
                <a16:creationId xmlns:a16="http://schemas.microsoft.com/office/drawing/2014/main" id="{8AD0D0E5-1B8E-4B4D-CBEB-85BECBDF388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A593770-936D-1825-A49C-212CCD95F82E}"/>
              </a:ext>
            </a:extLst>
          </p:cNvPr>
          <p:cNvSpPr>
            <a:spLocks noGrp="1"/>
          </p:cNvSpPr>
          <p:nvPr>
            <p:ph type="sldNum" sz="quarter" idx="12"/>
          </p:nvPr>
        </p:nvSpPr>
        <p:spPr/>
        <p:txBody>
          <a:bodyPr/>
          <a:lstStyle/>
          <a:p>
            <a:fld id="{6505220F-34C9-42E0-8C80-13120DC09B6D}" type="slidenum">
              <a:rPr lang="zh-CN" altLang="en-US" smtClean="0"/>
              <a:t>‹#›</a:t>
            </a:fld>
            <a:endParaRPr lang="zh-CN" altLang="en-US"/>
          </a:p>
        </p:txBody>
      </p:sp>
    </p:spTree>
    <p:extLst>
      <p:ext uri="{BB962C8B-B14F-4D97-AF65-F5344CB8AC3E}">
        <p14:creationId xmlns:p14="http://schemas.microsoft.com/office/powerpoint/2010/main" val="52743748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B0ED27-6768-8C8B-87B8-60E17596A59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9BB1CE5-9FC0-B259-6F74-AAB1CD111C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59DCB2D-2077-2BFA-DD32-9B8B68D9C1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E1CC37D-1541-3E29-8385-27C485C460C1}"/>
              </a:ext>
            </a:extLst>
          </p:cNvPr>
          <p:cNvSpPr>
            <a:spLocks noGrp="1"/>
          </p:cNvSpPr>
          <p:nvPr>
            <p:ph type="dt" sz="half" idx="10"/>
          </p:nvPr>
        </p:nvSpPr>
        <p:spPr/>
        <p:txBody>
          <a:bodyPr/>
          <a:lstStyle/>
          <a:p>
            <a:fld id="{DEBA8413-9A54-4A94-BF4F-7A408E3E5448}" type="datetimeFigureOut">
              <a:rPr lang="zh-CN" altLang="en-US" smtClean="0"/>
              <a:t>2024/4/26</a:t>
            </a:fld>
            <a:endParaRPr lang="zh-CN" altLang="en-US"/>
          </a:p>
        </p:txBody>
      </p:sp>
      <p:sp>
        <p:nvSpPr>
          <p:cNvPr id="6" name="页脚占位符 5">
            <a:extLst>
              <a:ext uri="{FF2B5EF4-FFF2-40B4-BE49-F238E27FC236}">
                <a16:creationId xmlns:a16="http://schemas.microsoft.com/office/drawing/2014/main" id="{CD10B2AA-388D-D477-722E-F014CA9FAEF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C3A44D1-48B2-C0DC-F225-3AF540C73493}"/>
              </a:ext>
            </a:extLst>
          </p:cNvPr>
          <p:cNvSpPr>
            <a:spLocks noGrp="1"/>
          </p:cNvSpPr>
          <p:nvPr>
            <p:ph type="sldNum" sz="quarter" idx="12"/>
          </p:nvPr>
        </p:nvSpPr>
        <p:spPr/>
        <p:txBody>
          <a:bodyPr/>
          <a:lstStyle/>
          <a:p>
            <a:fld id="{6505220F-34C9-42E0-8C80-13120DC09B6D}" type="slidenum">
              <a:rPr lang="zh-CN" altLang="en-US" smtClean="0"/>
              <a:t>‹#›</a:t>
            </a:fld>
            <a:endParaRPr lang="zh-CN" altLang="en-US"/>
          </a:p>
        </p:txBody>
      </p:sp>
    </p:spTree>
    <p:extLst>
      <p:ext uri="{BB962C8B-B14F-4D97-AF65-F5344CB8AC3E}">
        <p14:creationId xmlns:p14="http://schemas.microsoft.com/office/powerpoint/2010/main" val="5655609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E22587-8003-BB6D-5751-62F5BB7F444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5FA4EE6-3DC6-AC67-CE0D-3697510911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C58EB6B-3A10-0462-E784-30BBF8F2F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28558B3-A6AB-BDDC-9E8E-63FA82BF29F7}"/>
              </a:ext>
            </a:extLst>
          </p:cNvPr>
          <p:cNvSpPr>
            <a:spLocks noGrp="1"/>
          </p:cNvSpPr>
          <p:nvPr>
            <p:ph type="dt" sz="half" idx="10"/>
          </p:nvPr>
        </p:nvSpPr>
        <p:spPr/>
        <p:txBody>
          <a:bodyPr/>
          <a:lstStyle/>
          <a:p>
            <a:fld id="{DEBA8413-9A54-4A94-BF4F-7A408E3E5448}" type="datetimeFigureOut">
              <a:rPr lang="zh-CN" altLang="en-US" smtClean="0"/>
              <a:t>2024/4/26</a:t>
            </a:fld>
            <a:endParaRPr lang="zh-CN" altLang="en-US"/>
          </a:p>
        </p:txBody>
      </p:sp>
      <p:sp>
        <p:nvSpPr>
          <p:cNvPr id="6" name="页脚占位符 5">
            <a:extLst>
              <a:ext uri="{FF2B5EF4-FFF2-40B4-BE49-F238E27FC236}">
                <a16:creationId xmlns:a16="http://schemas.microsoft.com/office/drawing/2014/main" id="{A8BCE3A5-85CF-355E-E76A-A0F8DEE4CD1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C70D092-E828-3254-2B20-025C75CE1309}"/>
              </a:ext>
            </a:extLst>
          </p:cNvPr>
          <p:cNvSpPr>
            <a:spLocks noGrp="1"/>
          </p:cNvSpPr>
          <p:nvPr>
            <p:ph type="sldNum" sz="quarter" idx="12"/>
          </p:nvPr>
        </p:nvSpPr>
        <p:spPr/>
        <p:txBody>
          <a:bodyPr/>
          <a:lstStyle/>
          <a:p>
            <a:fld id="{6505220F-34C9-42E0-8C80-13120DC09B6D}" type="slidenum">
              <a:rPr lang="zh-CN" altLang="en-US" smtClean="0"/>
              <a:t>‹#›</a:t>
            </a:fld>
            <a:endParaRPr lang="zh-CN" altLang="en-US"/>
          </a:p>
        </p:txBody>
      </p:sp>
    </p:spTree>
    <p:extLst>
      <p:ext uri="{BB962C8B-B14F-4D97-AF65-F5344CB8AC3E}">
        <p14:creationId xmlns:p14="http://schemas.microsoft.com/office/powerpoint/2010/main" val="1669142609"/>
      </p:ext>
    </p:extLst>
  </p:cSld>
  <p:clrMapOvr>
    <a:masterClrMapping/>
  </p:clrMapOvr>
  <p:transition/>
</p:sldLayout>
</file>

<file path=ppt/slideMasters/_rels/slideMaster1.xml.rels>&#65279;<?xml version="1.0" encoding="utf-8"?><Relationships xmlns="http://schemas.openxmlformats.org/package/2006/relationships"><Relationship Type="http://schemas.openxmlformats.org/officeDocument/2006/relationships/slideLayout" Target="../slideLayouts/slideLayout8.xml" Id="rId8" /><Relationship Type="http://schemas.openxmlformats.org/officeDocument/2006/relationships/slideLayout" Target="../slideLayouts/slideLayout3.xml" Id="rId3" /><Relationship Type="http://schemas.openxmlformats.org/officeDocument/2006/relationships/slideLayout" Target="../slideLayouts/slideLayout7.xml" Id="rId7" /><Relationship Type="http://schemas.openxmlformats.org/officeDocument/2006/relationships/theme" Target="../theme/theme1.xml" Id="rId12" /><Relationship Type="http://schemas.openxmlformats.org/officeDocument/2006/relationships/slideLayout" Target="../slideLayouts/slideLayout2.xml" Id="rId2" /><Relationship Type="http://schemas.openxmlformats.org/officeDocument/2006/relationships/slideLayout" Target="../slideLayouts/slideLayout1.xml" Id="rId1" /><Relationship Type="http://schemas.openxmlformats.org/officeDocument/2006/relationships/slideLayout" Target="../slideLayouts/slideLayout6.xml" Id="rId6" /><Relationship Type="http://schemas.openxmlformats.org/officeDocument/2006/relationships/slideLayout" Target="../slideLayouts/slideLayout11.xml" Id="rId11" /><Relationship Type="http://schemas.openxmlformats.org/officeDocument/2006/relationships/slideLayout" Target="../slideLayouts/slideLayout5.xml" Id="rId5" /><Relationship Type="http://schemas.openxmlformats.org/officeDocument/2006/relationships/slideLayout" Target="../slideLayouts/slideLayout10.xml" Id="rId10" /><Relationship Type="http://schemas.openxmlformats.org/officeDocument/2006/relationships/slideLayout" Target="../slideLayouts/slideLayout4.xml" Id="rId4" /><Relationship Type="http://schemas.openxmlformats.org/officeDocument/2006/relationships/slideLayout" Target="../slideLayouts/slideLayout9.xml" Id="rId9" /></Relationships>
</file>

<file path=ppt/slideMasters/slideMaster1.xml><?xml version="1.0" encoding="utf-8"?>
<p:sldMaster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1E558F9-52FD-2800-14EA-BC8CA2C255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7D14730-6B3F-C0A7-DE5F-3DE2C1A411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5FB323-B18A-9EF4-0584-22A27ACA87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A8413-9A54-4A94-BF4F-7A408E3E5448}" type="datetimeFigureOut">
              <a:rPr lang="zh-CN" altLang="en-US" smtClean="0"/>
              <a:t>2024/4/26</a:t>
            </a:fld>
            <a:endParaRPr lang="zh-CN" altLang="en-US"/>
          </a:p>
        </p:txBody>
      </p:sp>
      <p:sp>
        <p:nvSpPr>
          <p:cNvPr id="5" name="页脚占位符 4">
            <a:extLst>
              <a:ext uri="{FF2B5EF4-FFF2-40B4-BE49-F238E27FC236}">
                <a16:creationId xmlns:a16="http://schemas.microsoft.com/office/drawing/2014/main" id="{3ADD1F78-3434-8D34-E347-7BDEBED3DA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B27C380-61C0-508B-FD38-DC8DEAF9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05220F-34C9-42E0-8C80-13120DC09B6D}" type="slidenum">
              <a:rPr lang="zh-CN" altLang="en-US" smtClean="0"/>
              <a:t>‹#›</a:t>
            </a:fld>
            <a:endParaRPr lang="zh-CN" altLang="en-US"/>
          </a:p>
        </p:txBody>
      </p:sp>
    </p:spTree>
    <p:extLst>
      <p:ext uri="{BB962C8B-B14F-4D97-AF65-F5344CB8AC3E}">
        <p14:creationId xmlns:p14="http://schemas.microsoft.com/office/powerpoint/2010/main" val="2582575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04" userDrawn="1">
          <p15:clr>
            <a:srgbClr val="F26B43"/>
          </p15:clr>
        </p15:guide>
        <p15:guide id="2" pos="3840" userDrawn="1">
          <p15:clr>
            <a:srgbClr val="F26B43"/>
          </p15:clr>
        </p15:guide>
        <p15:guide id="3" pos="304" userDrawn="1">
          <p15:clr>
            <a:srgbClr val="F26B43"/>
          </p15:clr>
        </p15:guide>
        <p15:guide id="4" pos="7368" userDrawn="1">
          <p15:clr>
            <a:srgbClr val="F26B43"/>
          </p15:clr>
        </p15:guide>
        <p15:guide id="5" orient="horz" pos="560" userDrawn="1">
          <p15:clr>
            <a:srgbClr val="F26B43"/>
          </p15:clr>
        </p15:guide>
        <p15:guide id="6" orient="horz" pos="624" userDrawn="1">
          <p15:clr>
            <a:srgbClr val="F26B43"/>
          </p15:clr>
        </p15:guide>
        <p15:guide id="7" orient="horz" pos="4056" userDrawn="1">
          <p15:clr>
            <a:srgbClr val="F26B43"/>
          </p15:clr>
        </p15:guide>
        <p15:guide id="8" orient="horz" pos="39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0A6BFA7-34A8-C437-47A1-598D6B0BA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7" name="图片 6">
            <a:extLst>
              <a:ext uri="{FF2B5EF4-FFF2-40B4-BE49-F238E27FC236}">
                <a16:creationId xmlns:a16="http://schemas.microsoft.com/office/drawing/2014/main" id="{EC4EB2AD-C9A0-58C7-E027-3C50DCB49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909" y="680768"/>
            <a:ext cx="11010265" cy="5496463"/>
          </a:xfrm>
          <a:prstGeom prst="rect">
            <a:avLst/>
          </a:prstGeom>
        </p:spPr>
      </p:pic>
      <p:sp>
        <p:nvSpPr>
          <p:cNvPr id="8" name="文本框 7">
            <a:extLst>
              <a:ext uri="{FF2B5EF4-FFF2-40B4-BE49-F238E27FC236}">
                <a16:creationId xmlns:a16="http://schemas.microsoft.com/office/drawing/2014/main" id="{DFD57BC8-271A-2616-7F2C-5A93DBE3C775}"/>
              </a:ext>
            </a:extLst>
          </p:cNvPr>
          <p:cNvSpPr txBox="1"/>
          <p:nvPr/>
        </p:nvSpPr>
        <p:spPr>
          <a:xfrm>
            <a:off x="1555259" y="2531281"/>
            <a:ext cx="9081483" cy="1061829"/>
          </a:xfrm>
          <a:prstGeom prst="rect">
            <a:avLst/>
          </a:prstGeom>
          <a:noFill/>
        </p:spPr>
        <p:txBody>
          <a:bodyPr wrap="square" rtlCol="0">
            <a:spAutoFit/>
          </a:bodyPr>
          <a:lstStyle/>
          <a:p>
            <a:pPr algn="dist"/>
            <a:r>
              <a:rPr lang="zh-CN" altLang="en-US" sz="6300" dirty="0">
                <a:solidFill>
                  <a:schemeClr val="tx1">
                    <a:lumMod val="65000"/>
                    <a:lumOff val="35000"/>
                  </a:schemeClr>
                </a:solidFill>
                <a:latin typeface="Aa润行体 (非商业使用)" panose="02010600010101010101" pitchFamily="2" charset="-122"/>
                <a:ea typeface="Aa润行体 (非商业使用)" panose="02010600010101010101" pitchFamily="2" charset="-122"/>
              </a:rPr>
              <a:t>用心育人，静待花开</a:t>
            </a:r>
          </a:p>
        </p:txBody>
      </p:sp>
      <p:grpSp>
        <p:nvGrpSpPr>
          <p:cNvPr id="10" name="组合 9">
            <a:extLst>
              <a:ext uri="{FF2B5EF4-FFF2-40B4-BE49-F238E27FC236}">
                <a16:creationId xmlns:a16="http://schemas.microsoft.com/office/drawing/2014/main" id="{85BCFEB1-BC5A-A5BB-C08A-F5F5F3359722}"/>
              </a:ext>
            </a:extLst>
          </p:cNvPr>
          <p:cNvGrpSpPr/>
          <p:nvPr/>
        </p:nvGrpSpPr>
        <p:grpSpPr>
          <a:xfrm>
            <a:off x="5290456" y="4054104"/>
            <a:ext cx="5075854" cy="815287"/>
            <a:chOff x="3099524" y="1310332"/>
            <a:chExt cx="1250835" cy="517819"/>
          </a:xfrm>
          <a:noFill/>
        </p:grpSpPr>
        <p:sp>
          <p:nvSpPr>
            <p:cNvPr id="11" name="矩形: 圆角 10">
              <a:extLst>
                <a:ext uri="{FF2B5EF4-FFF2-40B4-BE49-F238E27FC236}">
                  <a16:creationId xmlns:a16="http://schemas.microsoft.com/office/drawing/2014/main" id="{32CE1CA2-3C6F-2850-8B2C-0C1AA551C281}"/>
                </a:ext>
              </a:extLst>
            </p:cNvPr>
            <p:cNvSpPr/>
            <p:nvPr/>
          </p:nvSpPr>
          <p:spPr>
            <a:xfrm>
              <a:off x="3099524" y="1310332"/>
              <a:ext cx="1250835" cy="517819"/>
            </a:xfrm>
            <a:prstGeom prst="roundRect">
              <a:avLst>
                <a:gd name="adj" fmla="val 50000"/>
              </a:avLst>
            </a:prstGeom>
            <a:grpFill/>
            <a:ln w="19050">
              <a:solidFill>
                <a:srgbClr val="8FA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2" name="文本框 11">
              <a:extLst>
                <a:ext uri="{FF2B5EF4-FFF2-40B4-BE49-F238E27FC236}">
                  <a16:creationId xmlns:a16="http://schemas.microsoft.com/office/drawing/2014/main" id="{ACEA4228-19E4-5BE3-CC84-FA1FE2BE9887}"/>
                </a:ext>
              </a:extLst>
            </p:cNvPr>
            <p:cNvSpPr txBox="1"/>
            <p:nvPr/>
          </p:nvSpPr>
          <p:spPr>
            <a:xfrm>
              <a:off x="3226308" y="1399964"/>
              <a:ext cx="997268" cy="293221"/>
            </a:xfrm>
            <a:prstGeom prst="rect">
              <a:avLst/>
            </a:prstGeom>
            <a:grpFill/>
            <a:ln>
              <a:noFill/>
            </a:ln>
          </p:spPr>
          <p:txBody>
            <a:bodyPr wrap="square" rtlCol="0">
              <a:spAutoFit/>
            </a:bodyPr>
            <a:lstStyle/>
            <a:p>
              <a:r>
                <a:rPr lang="zh-CN" altLang="en-US" sz="2400" dirty="0">
                  <a:solidFill>
                    <a:schemeClr val="tx1">
                      <a:lumMod val="65000"/>
                      <a:lumOff val="35000"/>
                    </a:schemeClr>
                  </a:solidFill>
                  <a:latin typeface="Aa润行体 (非商业使用)" panose="02010600010101010101" pitchFamily="2" charset="-122"/>
                  <a:ea typeface="Aa润行体 (非商业使用)" panose="02010600010101010101" pitchFamily="2" charset="-122"/>
                </a:rPr>
                <a:t>重庆市永川双石中学校  王维</a:t>
              </a:r>
            </a:p>
          </p:txBody>
        </p:sp>
      </p:grpSp>
    </p:spTree>
    <p:extLst>
      <p:ext uri="{BB962C8B-B14F-4D97-AF65-F5344CB8AC3E}">
        <p14:creationId xmlns:p14="http://schemas.microsoft.com/office/powerpoint/2010/main" val="21272509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par>
                          <p:cTn id="16" fill="hold" nodeType="afterGroup">
                            <p:stCondLst>
                              <p:cond delay="1400"/>
                            </p:stCondLst>
                            <p:childTnLst>
                              <p:par>
                                <p:cTn id="17" presetID="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7D319BE-D426-4C14-0019-50E41EACD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A313CEF1-C7C3-7281-E7AF-ADB64CF186BF}"/>
              </a:ext>
            </a:extLst>
          </p:cNvPr>
          <p:cNvSpPr/>
          <p:nvPr/>
        </p:nvSpPr>
        <p:spPr>
          <a:xfrm>
            <a:off x="393700" y="473984"/>
            <a:ext cx="11404600" cy="59436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BD0C3B78-6696-0739-1E5A-70138C050475}"/>
              </a:ext>
            </a:extLst>
          </p:cNvPr>
          <p:cNvPicPr>
            <a:picLocks noChangeAspect="1"/>
          </p:cNvPicPr>
          <p:nvPr/>
        </p:nvPicPr>
        <p:blipFill>
          <a:blip r:embed="rId3">
            <a:extLst>
              <a:ext uri="{28A0092B-C50C-407E-A947-70E740481C1C}">
                <a14:useLocalDpi xmlns:a14="http://schemas.microsoft.com/office/drawing/2010/main" val="0"/>
              </a:ext>
            </a:extLst>
          </a:blip>
          <a:srcRect l="1891" r="1891"/>
          <a:stretch>
            <a:fillRect/>
          </a:stretch>
        </p:blipFill>
        <p:spPr>
          <a:xfrm flipH="1">
            <a:off x="-1" y="1"/>
            <a:ext cx="3250403" cy="2311400"/>
          </a:xfrm>
          <a:prstGeom prst="rect">
            <a:avLst/>
          </a:prstGeom>
        </p:spPr>
      </p:pic>
      <p:pic>
        <p:nvPicPr>
          <p:cNvPr id="9" name="图片 8">
            <a:extLst>
              <a:ext uri="{FF2B5EF4-FFF2-40B4-BE49-F238E27FC236}">
                <a16:creationId xmlns:a16="http://schemas.microsoft.com/office/drawing/2014/main" id="{4202348E-4D46-1CD5-E22A-2277627E4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409" y="1523130"/>
            <a:ext cx="4483099" cy="4483099"/>
          </a:xfrm>
          <a:prstGeom prst="rect">
            <a:avLst/>
          </a:prstGeom>
        </p:spPr>
      </p:pic>
      <p:grpSp>
        <p:nvGrpSpPr>
          <p:cNvPr id="17" name="组合 16">
            <a:extLst>
              <a:ext uri="{FF2B5EF4-FFF2-40B4-BE49-F238E27FC236}">
                <a16:creationId xmlns:a16="http://schemas.microsoft.com/office/drawing/2014/main" id="{9F7537D4-5E4E-9356-07BC-F0BC8C0AA2EB}"/>
              </a:ext>
            </a:extLst>
          </p:cNvPr>
          <p:cNvGrpSpPr/>
          <p:nvPr/>
        </p:nvGrpSpPr>
        <p:grpSpPr>
          <a:xfrm>
            <a:off x="127222" y="680094"/>
            <a:ext cx="10069240" cy="2172794"/>
            <a:chOff x="5538770" y="1322669"/>
            <a:chExt cx="3605230" cy="2703923"/>
          </a:xfrm>
        </p:grpSpPr>
        <p:pic>
          <p:nvPicPr>
            <p:cNvPr id="18" name="图片 17">
              <a:extLst>
                <a:ext uri="{FF2B5EF4-FFF2-40B4-BE49-F238E27FC236}">
                  <a16:creationId xmlns:a16="http://schemas.microsoft.com/office/drawing/2014/main" id="{5745A3B7-FA04-8670-93E3-FF96F04521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8770" y="1322669"/>
              <a:ext cx="3605230" cy="2703923"/>
            </a:xfrm>
            <a:prstGeom prst="rect">
              <a:avLst/>
            </a:prstGeom>
          </p:spPr>
        </p:pic>
        <p:sp>
          <p:nvSpPr>
            <p:cNvPr id="19" name="文本框 18">
              <a:extLst>
                <a:ext uri="{FF2B5EF4-FFF2-40B4-BE49-F238E27FC236}">
                  <a16:creationId xmlns:a16="http://schemas.microsoft.com/office/drawing/2014/main" id="{ACAA7BF7-F7FD-7DC5-76E3-A2121FE2428B}"/>
                </a:ext>
              </a:extLst>
            </p:cNvPr>
            <p:cNvSpPr txBox="1"/>
            <p:nvPr/>
          </p:nvSpPr>
          <p:spPr>
            <a:xfrm>
              <a:off x="6414285" y="2485496"/>
              <a:ext cx="2031657" cy="651119"/>
            </a:xfrm>
            <a:prstGeom prst="rect">
              <a:avLst/>
            </a:prstGeom>
            <a:noFill/>
          </p:spPr>
          <p:txBody>
            <a:bodyPr wrap="square" rtlCol="0">
              <a:spAutoFit/>
            </a:bodyPr>
            <a:lstStyle/>
            <a:p>
              <a:r>
                <a:rPr lang="zh-CN" altLang="en-US" sz="2800" b="1" dirty="0">
                  <a:solidFill>
                    <a:schemeClr val="tx1">
                      <a:lumMod val="65000"/>
                      <a:lumOff val="35000"/>
                    </a:schemeClr>
                  </a:solidFill>
                  <a:latin typeface="等线" panose="02010600030101010101" pitchFamily="2" charset="-122"/>
                  <a:ea typeface="等线" panose="02010600030101010101" pitchFamily="2" charset="-122"/>
                </a:rPr>
                <a:t>①</a:t>
              </a:r>
              <a:r>
                <a:rPr lang="zh-CN" altLang="en-US" sz="2800" b="1" dirty="0">
                  <a:solidFill>
                    <a:schemeClr val="tx1">
                      <a:lumMod val="65000"/>
                      <a:lumOff val="35000"/>
                    </a:schemeClr>
                  </a:solidFill>
                  <a:latin typeface="思源黑体" panose="020B0500000000000000" pitchFamily="34" charset="-122"/>
                  <a:ea typeface="思源黑体" panose="020B0500000000000000" pitchFamily="34" charset="-122"/>
                </a:rPr>
                <a:t>树立大教育观，让德育润物无声</a:t>
              </a:r>
            </a:p>
          </p:txBody>
        </p:sp>
      </p:grpSp>
      <p:sp>
        <p:nvSpPr>
          <p:cNvPr id="22" name="文本框 21">
            <a:extLst>
              <a:ext uri="{FF2B5EF4-FFF2-40B4-BE49-F238E27FC236}">
                <a16:creationId xmlns:a16="http://schemas.microsoft.com/office/drawing/2014/main" id="{D09A737C-905D-18F3-DD4F-6BDBA19659B0}"/>
              </a:ext>
            </a:extLst>
          </p:cNvPr>
          <p:cNvSpPr txBox="1"/>
          <p:nvPr/>
        </p:nvSpPr>
        <p:spPr>
          <a:xfrm>
            <a:off x="3805119" y="2276029"/>
            <a:ext cx="7298310" cy="3970318"/>
          </a:xfrm>
          <a:prstGeom prst="rect">
            <a:avLst/>
          </a:prstGeom>
          <a:noFill/>
        </p:spPr>
        <p:txBody>
          <a:bodyPr wrap="square" rtlCol="0">
            <a:spAutoFit/>
          </a:bodyPr>
          <a:lstStyle/>
          <a:p>
            <a:r>
              <a:rPr lang="zh-CN" altLang="zh-CN" sz="2800" dirty="0"/>
              <a:t>每天的微德育从小处着眼，利用课前三分钟，放学前五分钟，对班级中出现的问题</a:t>
            </a:r>
            <a:r>
              <a:rPr lang="zh-CN" altLang="en-US" sz="2800" dirty="0"/>
              <a:t>，</a:t>
            </a:r>
            <a:r>
              <a:rPr lang="zh-CN" altLang="zh-CN" sz="2800" dirty="0"/>
              <a:t>及时进行思想和行为引导，通过每日的点滴微德育教育，浸润学生的心田</a:t>
            </a:r>
            <a:endParaRPr lang="en-US" altLang="zh-CN" sz="2800" dirty="0"/>
          </a:p>
          <a:p>
            <a:r>
              <a:rPr lang="zh-CN" altLang="zh-CN" sz="2800" dirty="0"/>
              <a:t>精备班会课，在班会课中我引经据典、关注时事，通过传统文化小故事和身边的社会时事感染带动学生，不断渗透正确的世界观、人生观、价值观教育</a:t>
            </a:r>
            <a:endParaRPr lang="zh-CN" altLang="en-US" sz="4000" b="1" dirty="0"/>
          </a:p>
          <a:p>
            <a:endParaRPr lang="zh-CN" altLang="en-US" sz="28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nvGrpSpPr>
          <p:cNvPr id="2" name="组合 1">
            <a:extLst>
              <a:ext uri="{FF2B5EF4-FFF2-40B4-BE49-F238E27FC236}">
                <a16:creationId xmlns:a16="http://schemas.microsoft.com/office/drawing/2014/main" id="{CC4F68B4-0CF2-37E3-D510-6AC503728C8A}"/>
              </a:ext>
            </a:extLst>
          </p:cNvPr>
          <p:cNvGrpSpPr/>
          <p:nvPr/>
        </p:nvGrpSpPr>
        <p:grpSpPr>
          <a:xfrm>
            <a:off x="2092325" y="473983"/>
            <a:ext cx="5994823" cy="1917133"/>
            <a:chOff x="4375150" y="1077227"/>
            <a:chExt cx="3441700" cy="2064028"/>
          </a:xfrm>
        </p:grpSpPr>
        <p:sp>
          <p:nvSpPr>
            <p:cNvPr id="7" name="文本框 6">
              <a:extLst>
                <a:ext uri="{FF2B5EF4-FFF2-40B4-BE49-F238E27FC236}">
                  <a16:creationId xmlns:a16="http://schemas.microsoft.com/office/drawing/2014/main" id="{B54247D8-04C5-128F-0748-341E0A8A3080}"/>
                </a:ext>
              </a:extLst>
            </p:cNvPr>
            <p:cNvSpPr txBox="1"/>
            <p:nvPr/>
          </p:nvSpPr>
          <p:spPr>
            <a:xfrm>
              <a:off x="4734047" y="1202264"/>
              <a:ext cx="2806700" cy="1938991"/>
            </a:xfrm>
            <a:prstGeom prst="rect">
              <a:avLst/>
            </a:prstGeom>
            <a:noFill/>
          </p:spPr>
          <p:txBody>
            <a:bodyPr wrap="square" rtlCol="0">
              <a:spAutoFit/>
            </a:bodyPr>
            <a:lstStyle/>
            <a:p>
              <a:pPr algn="dist"/>
              <a:r>
                <a:rPr lang="zh-CN" altLang="en-US" sz="4000" dirty="0">
                  <a:solidFill>
                    <a:schemeClr val="tx1">
                      <a:lumMod val="65000"/>
                      <a:lumOff val="35000"/>
                    </a:schemeClr>
                  </a:solidFill>
                  <a:latin typeface="Aa润行体 (非商业使用)" panose="02010600010101010101" pitchFamily="2" charset="-122"/>
                  <a:ea typeface="Aa润行体 (非商业使用)" panose="02010600010101010101" pitchFamily="2" charset="-122"/>
                </a:rPr>
                <a:t>五、特色做法和成效</a:t>
              </a:r>
            </a:p>
          </p:txBody>
        </p:sp>
        <p:sp>
          <p:nvSpPr>
            <p:cNvPr id="8" name="矩形: 圆角 7">
              <a:extLst>
                <a:ext uri="{FF2B5EF4-FFF2-40B4-BE49-F238E27FC236}">
                  <a16:creationId xmlns:a16="http://schemas.microsoft.com/office/drawing/2014/main" id="{23578C38-5E95-E033-E106-E4062E94DC50}"/>
                </a:ext>
              </a:extLst>
            </p:cNvPr>
            <p:cNvSpPr/>
            <p:nvPr/>
          </p:nvSpPr>
          <p:spPr>
            <a:xfrm>
              <a:off x="4375150" y="1077227"/>
              <a:ext cx="3441700" cy="939798"/>
            </a:xfrm>
            <a:prstGeom prst="roundRect">
              <a:avLst>
                <a:gd name="adj"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4077892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7D319BE-D426-4C14-0019-50E41EACD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A313CEF1-C7C3-7281-E7AF-ADB64CF186BF}"/>
              </a:ext>
            </a:extLst>
          </p:cNvPr>
          <p:cNvSpPr/>
          <p:nvPr/>
        </p:nvSpPr>
        <p:spPr>
          <a:xfrm>
            <a:off x="300393" y="440417"/>
            <a:ext cx="11404600" cy="59436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BD0C3B78-6696-0739-1E5A-70138C050475}"/>
              </a:ext>
            </a:extLst>
          </p:cNvPr>
          <p:cNvPicPr>
            <a:picLocks noChangeAspect="1"/>
          </p:cNvPicPr>
          <p:nvPr/>
        </p:nvPicPr>
        <p:blipFill>
          <a:blip r:embed="rId3">
            <a:extLst>
              <a:ext uri="{28A0092B-C50C-407E-A947-70E740481C1C}">
                <a14:useLocalDpi xmlns:a14="http://schemas.microsoft.com/office/drawing/2010/main" val="0"/>
              </a:ext>
            </a:extLst>
          </a:blip>
          <a:srcRect l="1891" r="1891"/>
          <a:stretch>
            <a:fillRect/>
          </a:stretch>
        </p:blipFill>
        <p:spPr>
          <a:xfrm flipH="1">
            <a:off x="-1" y="1"/>
            <a:ext cx="3250403" cy="2311400"/>
          </a:xfrm>
          <a:prstGeom prst="rect">
            <a:avLst/>
          </a:prstGeom>
        </p:spPr>
      </p:pic>
      <p:pic>
        <p:nvPicPr>
          <p:cNvPr id="9" name="图片 8">
            <a:extLst>
              <a:ext uri="{FF2B5EF4-FFF2-40B4-BE49-F238E27FC236}">
                <a16:creationId xmlns:a16="http://schemas.microsoft.com/office/drawing/2014/main" id="{4202348E-4D46-1CD5-E22A-2277627E4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409" y="1523130"/>
            <a:ext cx="4483099" cy="4483099"/>
          </a:xfrm>
          <a:prstGeom prst="rect">
            <a:avLst/>
          </a:prstGeom>
        </p:spPr>
      </p:pic>
      <p:grpSp>
        <p:nvGrpSpPr>
          <p:cNvPr id="17" name="组合 16">
            <a:extLst>
              <a:ext uri="{FF2B5EF4-FFF2-40B4-BE49-F238E27FC236}">
                <a16:creationId xmlns:a16="http://schemas.microsoft.com/office/drawing/2014/main" id="{9F7537D4-5E4E-9356-07BC-F0BC8C0AA2EB}"/>
              </a:ext>
            </a:extLst>
          </p:cNvPr>
          <p:cNvGrpSpPr/>
          <p:nvPr/>
        </p:nvGrpSpPr>
        <p:grpSpPr>
          <a:xfrm>
            <a:off x="127222" y="680094"/>
            <a:ext cx="10069240" cy="2172794"/>
            <a:chOff x="5538770" y="1322669"/>
            <a:chExt cx="3605230" cy="2703923"/>
          </a:xfrm>
        </p:grpSpPr>
        <p:pic>
          <p:nvPicPr>
            <p:cNvPr id="18" name="图片 17">
              <a:extLst>
                <a:ext uri="{FF2B5EF4-FFF2-40B4-BE49-F238E27FC236}">
                  <a16:creationId xmlns:a16="http://schemas.microsoft.com/office/drawing/2014/main" id="{5745A3B7-FA04-8670-93E3-FF96F04521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8770" y="1322669"/>
              <a:ext cx="3605230" cy="2703923"/>
            </a:xfrm>
            <a:prstGeom prst="rect">
              <a:avLst/>
            </a:prstGeom>
          </p:spPr>
        </p:pic>
        <p:sp>
          <p:nvSpPr>
            <p:cNvPr id="19" name="文本框 18">
              <a:extLst>
                <a:ext uri="{FF2B5EF4-FFF2-40B4-BE49-F238E27FC236}">
                  <a16:creationId xmlns:a16="http://schemas.microsoft.com/office/drawing/2014/main" id="{ACAA7BF7-F7FD-7DC5-76E3-A2121FE2428B}"/>
                </a:ext>
              </a:extLst>
            </p:cNvPr>
            <p:cNvSpPr txBox="1"/>
            <p:nvPr/>
          </p:nvSpPr>
          <p:spPr>
            <a:xfrm>
              <a:off x="6414285" y="2485496"/>
              <a:ext cx="2031657" cy="651119"/>
            </a:xfrm>
            <a:prstGeom prst="rect">
              <a:avLst/>
            </a:prstGeom>
            <a:noFill/>
          </p:spPr>
          <p:txBody>
            <a:bodyPr wrap="square" rtlCol="0">
              <a:spAutoFit/>
            </a:bodyPr>
            <a:lstStyle/>
            <a:p>
              <a:r>
                <a:rPr lang="zh-CN" altLang="en-US" sz="2800" b="1" dirty="0">
                  <a:solidFill>
                    <a:schemeClr val="tx1">
                      <a:lumMod val="65000"/>
                      <a:lumOff val="35000"/>
                    </a:schemeClr>
                  </a:solidFill>
                  <a:latin typeface="等线" panose="02010600030101010101" pitchFamily="2" charset="-122"/>
                  <a:ea typeface="等线" panose="02010600030101010101" pitchFamily="2" charset="-122"/>
                </a:rPr>
                <a:t>②</a:t>
              </a:r>
              <a:r>
                <a:rPr lang="zh-CN" altLang="en-US" sz="2800" b="1" dirty="0">
                  <a:solidFill>
                    <a:schemeClr val="tx1">
                      <a:lumMod val="65000"/>
                      <a:lumOff val="35000"/>
                    </a:schemeClr>
                  </a:solidFill>
                  <a:latin typeface="等线" panose="02010600030101010101" pitchFamily="2" charset="-122"/>
                  <a:ea typeface="思源黑体" panose="020B0500000000000000" pitchFamily="34" charset="-122"/>
                </a:rPr>
                <a:t>创新实践，积极学习</a:t>
              </a:r>
              <a:endParaRPr lang="zh-CN" altLang="en-US" sz="2800" b="1"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sp>
        <p:nvSpPr>
          <p:cNvPr id="22" name="文本框 21">
            <a:extLst>
              <a:ext uri="{FF2B5EF4-FFF2-40B4-BE49-F238E27FC236}">
                <a16:creationId xmlns:a16="http://schemas.microsoft.com/office/drawing/2014/main" id="{D09A737C-905D-18F3-DD4F-6BDBA19659B0}"/>
              </a:ext>
            </a:extLst>
          </p:cNvPr>
          <p:cNvSpPr txBox="1"/>
          <p:nvPr/>
        </p:nvSpPr>
        <p:spPr>
          <a:xfrm>
            <a:off x="3805119" y="2276029"/>
            <a:ext cx="7298310" cy="1384995"/>
          </a:xfrm>
          <a:prstGeom prst="rect">
            <a:avLst/>
          </a:prstGeom>
          <a:noFill/>
        </p:spPr>
        <p:txBody>
          <a:bodyPr wrap="square" rtlCol="0">
            <a:spAutoFit/>
          </a:bodyPr>
          <a:lstStyle/>
          <a:p>
            <a:r>
              <a:rPr lang="zh-CN" altLang="zh-CN" sz="2800" dirty="0"/>
              <a:t>班级管理是有方法的，而这些方法需要通过学习和实践获得</a:t>
            </a:r>
            <a:endParaRPr lang="zh-CN" altLang="en-US" sz="4000" b="1" dirty="0"/>
          </a:p>
          <a:p>
            <a:endParaRPr lang="zh-CN" altLang="en-US" sz="28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nvGrpSpPr>
          <p:cNvPr id="2" name="组合 1">
            <a:extLst>
              <a:ext uri="{FF2B5EF4-FFF2-40B4-BE49-F238E27FC236}">
                <a16:creationId xmlns:a16="http://schemas.microsoft.com/office/drawing/2014/main" id="{CC4F68B4-0CF2-37E3-D510-6AC503728C8A}"/>
              </a:ext>
            </a:extLst>
          </p:cNvPr>
          <p:cNvGrpSpPr/>
          <p:nvPr/>
        </p:nvGrpSpPr>
        <p:grpSpPr>
          <a:xfrm>
            <a:off x="2092325" y="473983"/>
            <a:ext cx="5994823" cy="1917133"/>
            <a:chOff x="4375150" y="1077227"/>
            <a:chExt cx="3441700" cy="2064028"/>
          </a:xfrm>
        </p:grpSpPr>
        <p:sp>
          <p:nvSpPr>
            <p:cNvPr id="7" name="文本框 6">
              <a:extLst>
                <a:ext uri="{FF2B5EF4-FFF2-40B4-BE49-F238E27FC236}">
                  <a16:creationId xmlns:a16="http://schemas.microsoft.com/office/drawing/2014/main" id="{B54247D8-04C5-128F-0748-341E0A8A3080}"/>
                </a:ext>
              </a:extLst>
            </p:cNvPr>
            <p:cNvSpPr txBox="1"/>
            <p:nvPr/>
          </p:nvSpPr>
          <p:spPr>
            <a:xfrm>
              <a:off x="4734047" y="1202264"/>
              <a:ext cx="2806700" cy="1938991"/>
            </a:xfrm>
            <a:prstGeom prst="rect">
              <a:avLst/>
            </a:prstGeom>
            <a:noFill/>
          </p:spPr>
          <p:txBody>
            <a:bodyPr wrap="square" rtlCol="0">
              <a:spAutoFit/>
            </a:bodyPr>
            <a:lstStyle/>
            <a:p>
              <a:pPr algn="dist"/>
              <a:r>
                <a:rPr lang="zh-CN" altLang="en-US" sz="4000" dirty="0">
                  <a:solidFill>
                    <a:schemeClr val="tx1">
                      <a:lumMod val="65000"/>
                      <a:lumOff val="35000"/>
                    </a:schemeClr>
                  </a:solidFill>
                  <a:latin typeface="Aa润行体 (非商业使用)" panose="02010600010101010101" pitchFamily="2" charset="-122"/>
                  <a:ea typeface="Aa润行体 (非商业使用)" panose="02010600010101010101" pitchFamily="2" charset="-122"/>
                </a:rPr>
                <a:t>五、特色做法和成效</a:t>
              </a:r>
            </a:p>
          </p:txBody>
        </p:sp>
        <p:sp>
          <p:nvSpPr>
            <p:cNvPr id="8" name="矩形: 圆角 7">
              <a:extLst>
                <a:ext uri="{FF2B5EF4-FFF2-40B4-BE49-F238E27FC236}">
                  <a16:creationId xmlns:a16="http://schemas.microsoft.com/office/drawing/2014/main" id="{23578C38-5E95-E033-E106-E4062E94DC50}"/>
                </a:ext>
              </a:extLst>
            </p:cNvPr>
            <p:cNvSpPr/>
            <p:nvPr/>
          </p:nvSpPr>
          <p:spPr>
            <a:xfrm>
              <a:off x="4375150" y="1077227"/>
              <a:ext cx="3441700" cy="939798"/>
            </a:xfrm>
            <a:prstGeom prst="roundRect">
              <a:avLst>
                <a:gd name="adj"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a:extLst>
              <a:ext uri="{FF2B5EF4-FFF2-40B4-BE49-F238E27FC236}">
                <a16:creationId xmlns:a16="http://schemas.microsoft.com/office/drawing/2014/main" id="{FE04F377-79EF-C1D4-D3B8-9C226882A8C1}"/>
              </a:ext>
            </a:extLst>
          </p:cNvPr>
          <p:cNvGrpSpPr/>
          <p:nvPr/>
        </p:nvGrpSpPr>
        <p:grpSpPr>
          <a:xfrm>
            <a:off x="3733324" y="2343962"/>
            <a:ext cx="6451184" cy="2703923"/>
            <a:chOff x="5538770" y="1283500"/>
            <a:chExt cx="3605230" cy="2703923"/>
          </a:xfrm>
        </p:grpSpPr>
        <p:pic>
          <p:nvPicPr>
            <p:cNvPr id="10" name="图片 9">
              <a:extLst>
                <a:ext uri="{FF2B5EF4-FFF2-40B4-BE49-F238E27FC236}">
                  <a16:creationId xmlns:a16="http://schemas.microsoft.com/office/drawing/2014/main" id="{0D426D78-4AC3-FE82-FAEB-A8DAC7B08F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8770" y="1283500"/>
              <a:ext cx="3605230" cy="2703923"/>
            </a:xfrm>
            <a:prstGeom prst="rect">
              <a:avLst/>
            </a:prstGeom>
          </p:spPr>
        </p:pic>
        <p:sp>
          <p:nvSpPr>
            <p:cNvPr id="11" name="文本框 10">
              <a:extLst>
                <a:ext uri="{FF2B5EF4-FFF2-40B4-BE49-F238E27FC236}">
                  <a16:creationId xmlns:a16="http://schemas.microsoft.com/office/drawing/2014/main" id="{DCB204AE-0ECC-265E-70EF-8A1694680CD9}"/>
                </a:ext>
              </a:extLst>
            </p:cNvPr>
            <p:cNvSpPr txBox="1"/>
            <p:nvPr/>
          </p:nvSpPr>
          <p:spPr>
            <a:xfrm>
              <a:off x="6071341" y="2434254"/>
              <a:ext cx="2691419" cy="523220"/>
            </a:xfrm>
            <a:prstGeom prst="rect">
              <a:avLst/>
            </a:prstGeom>
            <a:noFill/>
          </p:spPr>
          <p:txBody>
            <a:bodyPr wrap="square" rtlCol="0">
              <a:spAutoFit/>
            </a:bodyPr>
            <a:lstStyle/>
            <a:p>
              <a:r>
                <a:rPr lang="zh-CN" altLang="en-US" sz="2800" b="1" dirty="0">
                  <a:solidFill>
                    <a:schemeClr val="tx1">
                      <a:lumMod val="65000"/>
                      <a:lumOff val="35000"/>
                    </a:schemeClr>
                  </a:solidFill>
                  <a:latin typeface="等线" panose="02010600030101010101" pitchFamily="2" charset="-122"/>
                  <a:ea typeface="等线" panose="02010600030101010101" pitchFamily="2" charset="-122"/>
                </a:rPr>
                <a:t>③</a:t>
              </a:r>
              <a:r>
                <a:rPr lang="zh-CN" altLang="en-US" sz="2800" b="1" dirty="0">
                  <a:solidFill>
                    <a:schemeClr val="tx1">
                      <a:lumMod val="65000"/>
                      <a:lumOff val="35000"/>
                    </a:schemeClr>
                  </a:solidFill>
                  <a:latin typeface="思源黑体" panose="020B0500000000000000" pitchFamily="34" charset="-122"/>
                  <a:ea typeface="思源黑体" panose="020B0500000000000000" pitchFamily="34" charset="-122"/>
                </a:rPr>
                <a:t>个性化关怀，因材施教</a:t>
              </a:r>
            </a:p>
          </p:txBody>
        </p:sp>
      </p:grpSp>
      <p:sp>
        <p:nvSpPr>
          <p:cNvPr id="13" name="文本框 12">
            <a:extLst>
              <a:ext uri="{FF2B5EF4-FFF2-40B4-BE49-F238E27FC236}">
                <a16:creationId xmlns:a16="http://schemas.microsoft.com/office/drawing/2014/main" id="{98E78299-BADC-07E0-1F3B-42361A87AC28}"/>
              </a:ext>
            </a:extLst>
          </p:cNvPr>
          <p:cNvSpPr txBox="1"/>
          <p:nvPr/>
        </p:nvSpPr>
        <p:spPr>
          <a:xfrm>
            <a:off x="3949519" y="4404276"/>
            <a:ext cx="6694449" cy="1384995"/>
          </a:xfrm>
          <a:prstGeom prst="rect">
            <a:avLst/>
          </a:prstGeom>
          <a:noFill/>
        </p:spPr>
        <p:txBody>
          <a:bodyPr wrap="square" rtlCol="0">
            <a:spAutoFit/>
          </a:bodyPr>
          <a:lstStyle/>
          <a:p>
            <a:r>
              <a:rPr lang="zh-CN" altLang="en-US" sz="2800" dirty="0"/>
              <a:t>每个孩子都是独一无二的个体，拥有不同的学习特点和情感需求</a:t>
            </a:r>
            <a:endParaRPr lang="zh-CN" altLang="en-US" sz="4000" b="1" dirty="0"/>
          </a:p>
          <a:p>
            <a:endParaRPr lang="zh-CN" altLang="en-US" sz="2800" dirty="0"/>
          </a:p>
        </p:txBody>
      </p:sp>
    </p:spTree>
    <p:extLst>
      <p:ext uri="{BB962C8B-B14F-4D97-AF65-F5344CB8AC3E}">
        <p14:creationId xmlns:p14="http://schemas.microsoft.com/office/powerpoint/2010/main" val="961124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in)">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p:bldLst>
  </p:timing>
</p:sld>
</file>

<file path=ppt/slides/slide1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7D319BE-D426-4C14-0019-50E41EACD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A313CEF1-C7C3-7281-E7AF-ADB64CF186BF}"/>
              </a:ext>
            </a:extLst>
          </p:cNvPr>
          <p:cNvSpPr/>
          <p:nvPr/>
        </p:nvSpPr>
        <p:spPr>
          <a:xfrm>
            <a:off x="300393" y="440417"/>
            <a:ext cx="11404600" cy="59436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BD0C3B78-6696-0739-1E5A-70138C050475}"/>
              </a:ext>
            </a:extLst>
          </p:cNvPr>
          <p:cNvPicPr>
            <a:picLocks noChangeAspect="1"/>
          </p:cNvPicPr>
          <p:nvPr/>
        </p:nvPicPr>
        <p:blipFill>
          <a:blip r:embed="rId3">
            <a:extLst>
              <a:ext uri="{28A0092B-C50C-407E-A947-70E740481C1C}">
                <a14:useLocalDpi xmlns:a14="http://schemas.microsoft.com/office/drawing/2010/main" val="0"/>
              </a:ext>
            </a:extLst>
          </a:blip>
          <a:srcRect l="1891" r="1891"/>
          <a:stretch>
            <a:fillRect/>
          </a:stretch>
        </p:blipFill>
        <p:spPr>
          <a:xfrm flipH="1">
            <a:off x="-1" y="1"/>
            <a:ext cx="3250403" cy="2311400"/>
          </a:xfrm>
          <a:prstGeom prst="rect">
            <a:avLst/>
          </a:prstGeom>
        </p:spPr>
      </p:pic>
      <p:pic>
        <p:nvPicPr>
          <p:cNvPr id="9" name="图片 8">
            <a:extLst>
              <a:ext uri="{FF2B5EF4-FFF2-40B4-BE49-F238E27FC236}">
                <a16:creationId xmlns:a16="http://schemas.microsoft.com/office/drawing/2014/main" id="{4202348E-4D46-1CD5-E22A-2277627E4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409" y="1523130"/>
            <a:ext cx="4483099" cy="4483099"/>
          </a:xfrm>
          <a:prstGeom prst="rect">
            <a:avLst/>
          </a:prstGeom>
        </p:spPr>
      </p:pic>
      <p:grpSp>
        <p:nvGrpSpPr>
          <p:cNvPr id="2" name="组合 1">
            <a:extLst>
              <a:ext uri="{FF2B5EF4-FFF2-40B4-BE49-F238E27FC236}">
                <a16:creationId xmlns:a16="http://schemas.microsoft.com/office/drawing/2014/main" id="{CC4F68B4-0CF2-37E3-D510-6AC503728C8A}"/>
              </a:ext>
            </a:extLst>
          </p:cNvPr>
          <p:cNvGrpSpPr/>
          <p:nvPr/>
        </p:nvGrpSpPr>
        <p:grpSpPr>
          <a:xfrm>
            <a:off x="2092325" y="473983"/>
            <a:ext cx="5994823" cy="1917133"/>
            <a:chOff x="4375150" y="1077227"/>
            <a:chExt cx="3441700" cy="2064028"/>
          </a:xfrm>
        </p:grpSpPr>
        <p:sp>
          <p:nvSpPr>
            <p:cNvPr id="7" name="文本框 6">
              <a:extLst>
                <a:ext uri="{FF2B5EF4-FFF2-40B4-BE49-F238E27FC236}">
                  <a16:creationId xmlns:a16="http://schemas.microsoft.com/office/drawing/2014/main" id="{B54247D8-04C5-128F-0748-341E0A8A3080}"/>
                </a:ext>
              </a:extLst>
            </p:cNvPr>
            <p:cNvSpPr txBox="1"/>
            <p:nvPr/>
          </p:nvSpPr>
          <p:spPr>
            <a:xfrm>
              <a:off x="4734047" y="1202264"/>
              <a:ext cx="2806700" cy="1938991"/>
            </a:xfrm>
            <a:prstGeom prst="rect">
              <a:avLst/>
            </a:prstGeom>
            <a:noFill/>
          </p:spPr>
          <p:txBody>
            <a:bodyPr wrap="square" rtlCol="0">
              <a:spAutoFit/>
            </a:bodyPr>
            <a:lstStyle/>
            <a:p>
              <a:pPr algn="dist"/>
              <a:r>
                <a:rPr lang="zh-CN" altLang="en-US" sz="4000" dirty="0">
                  <a:solidFill>
                    <a:schemeClr val="tx1">
                      <a:lumMod val="65000"/>
                      <a:lumOff val="35000"/>
                    </a:schemeClr>
                  </a:solidFill>
                  <a:latin typeface="Aa润行体 (非商业使用)" panose="02010600010101010101" pitchFamily="2" charset="-122"/>
                  <a:ea typeface="Aa润行体 (非商业使用)" panose="02010600010101010101" pitchFamily="2" charset="-122"/>
                </a:rPr>
                <a:t>五、特色做法和成效</a:t>
              </a:r>
            </a:p>
          </p:txBody>
        </p:sp>
        <p:sp>
          <p:nvSpPr>
            <p:cNvPr id="8" name="矩形: 圆角 7">
              <a:extLst>
                <a:ext uri="{FF2B5EF4-FFF2-40B4-BE49-F238E27FC236}">
                  <a16:creationId xmlns:a16="http://schemas.microsoft.com/office/drawing/2014/main" id="{23578C38-5E95-E033-E106-E4062E94DC50}"/>
                </a:ext>
              </a:extLst>
            </p:cNvPr>
            <p:cNvSpPr/>
            <p:nvPr/>
          </p:nvSpPr>
          <p:spPr>
            <a:xfrm>
              <a:off x="4375150" y="1077227"/>
              <a:ext cx="3441700" cy="939798"/>
            </a:xfrm>
            <a:prstGeom prst="roundRect">
              <a:avLst>
                <a:gd name="adj"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a:extLst>
              <a:ext uri="{FF2B5EF4-FFF2-40B4-BE49-F238E27FC236}">
                <a16:creationId xmlns:a16="http://schemas.microsoft.com/office/drawing/2014/main" id="{FE04F377-79EF-C1D4-D3B8-9C226882A8C1}"/>
              </a:ext>
            </a:extLst>
          </p:cNvPr>
          <p:cNvGrpSpPr/>
          <p:nvPr/>
        </p:nvGrpSpPr>
        <p:grpSpPr>
          <a:xfrm>
            <a:off x="2279305" y="590120"/>
            <a:ext cx="6451184" cy="2703923"/>
            <a:chOff x="5538770" y="1283500"/>
            <a:chExt cx="3605230" cy="2703923"/>
          </a:xfrm>
        </p:grpSpPr>
        <p:pic>
          <p:nvPicPr>
            <p:cNvPr id="10" name="图片 9">
              <a:extLst>
                <a:ext uri="{FF2B5EF4-FFF2-40B4-BE49-F238E27FC236}">
                  <a16:creationId xmlns:a16="http://schemas.microsoft.com/office/drawing/2014/main" id="{0D426D78-4AC3-FE82-FAEB-A8DAC7B08F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8770" y="1283500"/>
              <a:ext cx="3605230" cy="2703923"/>
            </a:xfrm>
            <a:prstGeom prst="rect">
              <a:avLst/>
            </a:prstGeom>
          </p:spPr>
        </p:pic>
        <p:sp>
          <p:nvSpPr>
            <p:cNvPr id="11" name="文本框 10">
              <a:extLst>
                <a:ext uri="{FF2B5EF4-FFF2-40B4-BE49-F238E27FC236}">
                  <a16:creationId xmlns:a16="http://schemas.microsoft.com/office/drawing/2014/main" id="{DCB204AE-0ECC-265E-70EF-8A1694680CD9}"/>
                </a:ext>
              </a:extLst>
            </p:cNvPr>
            <p:cNvSpPr txBox="1"/>
            <p:nvPr/>
          </p:nvSpPr>
          <p:spPr>
            <a:xfrm>
              <a:off x="6071341" y="2434254"/>
              <a:ext cx="2691419" cy="523220"/>
            </a:xfrm>
            <a:prstGeom prst="rect">
              <a:avLst/>
            </a:prstGeom>
            <a:noFill/>
          </p:spPr>
          <p:txBody>
            <a:bodyPr wrap="square" rtlCol="0">
              <a:spAutoFit/>
            </a:bodyPr>
            <a:lstStyle/>
            <a:p>
              <a:r>
                <a:rPr lang="zh-CN" altLang="en-US" sz="2800" b="1" dirty="0">
                  <a:solidFill>
                    <a:schemeClr val="tx1">
                      <a:lumMod val="65000"/>
                      <a:lumOff val="35000"/>
                    </a:schemeClr>
                  </a:solidFill>
                  <a:latin typeface="等线" panose="02010600030101010101" pitchFamily="2" charset="-122"/>
                  <a:ea typeface="等线" panose="02010600030101010101" pitchFamily="2" charset="-122"/>
                </a:rPr>
                <a:t>④</a:t>
              </a:r>
              <a:r>
                <a:rPr lang="zh-CN" altLang="en-US" sz="2800" b="1" dirty="0">
                  <a:solidFill>
                    <a:schemeClr val="tx1">
                      <a:lumMod val="65000"/>
                      <a:lumOff val="35000"/>
                    </a:schemeClr>
                  </a:solidFill>
                  <a:latin typeface="等线" panose="02010600030101010101" pitchFamily="2" charset="-122"/>
                  <a:ea typeface="思源黑体" panose="020B0500000000000000" pitchFamily="34" charset="-122"/>
                </a:rPr>
                <a:t>关注家长诉求，共同育人</a:t>
              </a:r>
              <a:endParaRPr lang="zh-CN" altLang="en-US" sz="2800" b="1"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sp>
        <p:nvSpPr>
          <p:cNvPr id="13" name="文本框 12">
            <a:extLst>
              <a:ext uri="{FF2B5EF4-FFF2-40B4-BE49-F238E27FC236}">
                <a16:creationId xmlns:a16="http://schemas.microsoft.com/office/drawing/2014/main" id="{98E78299-BADC-07E0-1F3B-42361A87AC28}"/>
              </a:ext>
            </a:extLst>
          </p:cNvPr>
          <p:cNvSpPr txBox="1"/>
          <p:nvPr/>
        </p:nvSpPr>
        <p:spPr>
          <a:xfrm>
            <a:off x="3837552" y="2590898"/>
            <a:ext cx="6694449" cy="2462213"/>
          </a:xfrm>
          <a:prstGeom prst="rect">
            <a:avLst/>
          </a:prstGeom>
          <a:noFill/>
        </p:spPr>
        <p:txBody>
          <a:bodyPr wrap="square" rtlCol="0">
            <a:spAutoFit/>
          </a:bodyPr>
          <a:lstStyle/>
          <a:p>
            <a:pPr>
              <a:lnSpc>
                <a:spcPct val="150000"/>
              </a:lnSpc>
            </a:pPr>
            <a:r>
              <a:rPr lang="zh-CN" altLang="zh-CN" sz="2800" dirty="0"/>
              <a:t>家庭是孩子成长的第一课堂，而学校则是他们学习和成长的重要场所。因此，积极开展家校合作，共同育人至关重要。</a:t>
            </a:r>
          </a:p>
          <a:p>
            <a:endParaRPr lang="zh-CN" altLang="en-US" sz="2800" dirty="0"/>
          </a:p>
        </p:txBody>
      </p:sp>
    </p:spTree>
    <p:extLst>
      <p:ext uri="{BB962C8B-B14F-4D97-AF65-F5344CB8AC3E}">
        <p14:creationId xmlns:p14="http://schemas.microsoft.com/office/powerpoint/2010/main" val="39855270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7D319BE-D426-4C14-0019-50E41EACD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A313CEF1-C7C3-7281-E7AF-ADB64CF186BF}"/>
              </a:ext>
            </a:extLst>
          </p:cNvPr>
          <p:cNvSpPr/>
          <p:nvPr/>
        </p:nvSpPr>
        <p:spPr>
          <a:xfrm>
            <a:off x="393700" y="457200"/>
            <a:ext cx="11404600" cy="59436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BD0C3B78-6696-0739-1E5A-70138C050475}"/>
              </a:ext>
            </a:extLst>
          </p:cNvPr>
          <p:cNvPicPr>
            <a:picLocks noChangeAspect="1"/>
          </p:cNvPicPr>
          <p:nvPr/>
        </p:nvPicPr>
        <p:blipFill>
          <a:blip r:embed="rId3">
            <a:extLst>
              <a:ext uri="{28A0092B-C50C-407E-A947-70E740481C1C}">
                <a14:useLocalDpi xmlns:a14="http://schemas.microsoft.com/office/drawing/2010/main" val="0"/>
              </a:ext>
            </a:extLst>
          </a:blip>
          <a:srcRect l="1891" r="1891"/>
          <a:stretch>
            <a:fillRect/>
          </a:stretch>
        </p:blipFill>
        <p:spPr>
          <a:xfrm flipH="1">
            <a:off x="-1" y="1"/>
            <a:ext cx="3250403" cy="2311400"/>
          </a:xfrm>
          <a:prstGeom prst="rect">
            <a:avLst/>
          </a:prstGeom>
        </p:spPr>
      </p:pic>
      <p:pic>
        <p:nvPicPr>
          <p:cNvPr id="7" name="图片 6">
            <a:extLst>
              <a:ext uri="{FF2B5EF4-FFF2-40B4-BE49-F238E27FC236}">
                <a16:creationId xmlns:a16="http://schemas.microsoft.com/office/drawing/2014/main" id="{C30B32E4-7655-65A0-5DC3-3040918E8F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18" y="1485251"/>
            <a:ext cx="4916612" cy="4916612"/>
          </a:xfrm>
          <a:prstGeom prst="rect">
            <a:avLst/>
          </a:prstGeom>
        </p:spPr>
      </p:pic>
      <p:sp>
        <p:nvSpPr>
          <p:cNvPr id="10" name="矩形 9">
            <a:extLst>
              <a:ext uri="{FF2B5EF4-FFF2-40B4-BE49-F238E27FC236}">
                <a16:creationId xmlns:a16="http://schemas.microsoft.com/office/drawing/2014/main" id="{BE37391A-7A12-56BC-0E6C-779B03DBE549}"/>
              </a:ext>
            </a:extLst>
          </p:cNvPr>
          <p:cNvSpPr/>
          <p:nvPr/>
        </p:nvSpPr>
        <p:spPr>
          <a:xfrm>
            <a:off x="4392945" y="1443841"/>
            <a:ext cx="6656511" cy="4401205"/>
          </a:xfrm>
          <a:prstGeom prst="rect">
            <a:avLst/>
          </a:prstGeom>
        </p:spPr>
        <p:txBody>
          <a:bodyPr wrap="square">
            <a:spAutoFit/>
          </a:bodyPr>
          <a:lstStyle/>
          <a:p>
            <a:r>
              <a:rPr lang="zh-CN" altLang="zh-CN" sz="2800" b="1" dirty="0">
                <a:solidFill>
                  <a:schemeClr val="accent1"/>
                </a:solidFill>
                <a:latin typeface="华文行楷" panose="02010800040101010101" pitchFamily="2" charset="-122"/>
                <a:ea typeface="华文行楷" panose="02010800040101010101" pitchFamily="2" charset="-122"/>
              </a:rPr>
              <a:t>鲁迅先生说，教育根植于爱，失去了爱的教育是不健全的教育。我将继续用真诚的爱和用心用脑的管理方式建设出温暖和谐的班集体</a:t>
            </a:r>
            <a:r>
              <a:rPr lang="en-US" altLang="zh-CN" sz="2800" b="1" dirty="0">
                <a:solidFill>
                  <a:schemeClr val="accent1"/>
                </a:solidFill>
                <a:latin typeface="华文行楷" panose="02010800040101010101" pitchFamily="2" charset="-122"/>
                <a:ea typeface="华文行楷" panose="02010800040101010101" pitchFamily="2" charset="-122"/>
              </a:rPr>
              <a:t>,</a:t>
            </a:r>
            <a:r>
              <a:rPr lang="zh-CN" altLang="zh-CN" sz="2800" b="1" dirty="0">
                <a:solidFill>
                  <a:schemeClr val="accent1"/>
                </a:solidFill>
                <a:latin typeface="华文行楷" panose="02010800040101010101" pitchFamily="2" charset="-122"/>
                <a:ea typeface="华文行楷" panose="02010800040101010101" pitchFamily="2" charset="-122"/>
              </a:rPr>
              <a:t>最终实现我们的目标</a:t>
            </a:r>
            <a:r>
              <a:rPr lang="en-US" altLang="zh-CN" sz="2800" b="1" dirty="0">
                <a:solidFill>
                  <a:schemeClr val="accent1"/>
                </a:solidFill>
                <a:latin typeface="华文行楷" panose="02010800040101010101" pitchFamily="2" charset="-122"/>
                <a:ea typeface="华文行楷" panose="02010800040101010101" pitchFamily="2" charset="-122"/>
              </a:rPr>
              <a:t>:</a:t>
            </a:r>
            <a:r>
              <a:rPr lang="zh-CN" altLang="zh-CN" sz="2800" b="1" dirty="0">
                <a:solidFill>
                  <a:schemeClr val="accent1"/>
                </a:solidFill>
                <a:latin typeface="华文行楷" panose="02010800040101010101" pitchFamily="2" charset="-122"/>
                <a:ea typeface="华文行楷" panose="02010800040101010101" pitchFamily="2" charset="-122"/>
              </a:rPr>
              <a:t>让学生在活动中成长，在成长中进步，建设成“有健康体魄和责任担当，能团结一心和克服困难的积极进取、充满温度”的班集体。</a:t>
            </a:r>
            <a:endParaRPr lang="en-US" altLang="zh-CN" sz="2800" b="1" dirty="0">
              <a:solidFill>
                <a:schemeClr val="accent1"/>
              </a:solidFill>
              <a:latin typeface="华文行楷" panose="02010800040101010101" pitchFamily="2" charset="-122"/>
              <a:ea typeface="华文行楷" panose="02010800040101010101" pitchFamily="2" charset="-122"/>
            </a:endParaRPr>
          </a:p>
          <a:p>
            <a:endParaRPr lang="en-US" altLang="zh-CN" sz="2800" b="1" dirty="0">
              <a:solidFill>
                <a:schemeClr val="accent1"/>
              </a:solidFill>
              <a:latin typeface="华文行楷" panose="02010800040101010101" pitchFamily="2" charset="-122"/>
              <a:ea typeface="华文行楷" panose="02010800040101010101" pitchFamily="2" charset="-122"/>
            </a:endParaRPr>
          </a:p>
          <a:p>
            <a:r>
              <a:rPr lang="zh-CN" altLang="zh-CN" sz="2800" b="1" dirty="0">
                <a:solidFill>
                  <a:schemeClr val="accent1"/>
                </a:solidFill>
                <a:latin typeface="华文行楷" panose="02010800040101010101" pitchFamily="2" charset="-122"/>
                <a:ea typeface="华文行楷" panose="02010800040101010101" pitchFamily="2" charset="-122"/>
              </a:rPr>
              <a:t>我</a:t>
            </a:r>
            <a:r>
              <a:rPr lang="zh-CN" altLang="en-US" sz="2800" b="1" dirty="0">
                <a:solidFill>
                  <a:schemeClr val="accent1"/>
                </a:solidFill>
                <a:latin typeface="华文行楷" panose="02010800040101010101" pitchFamily="2" charset="-122"/>
                <a:ea typeface="华文行楷" panose="02010800040101010101" pitchFamily="2" charset="-122"/>
              </a:rPr>
              <a:t>坚</a:t>
            </a:r>
            <a:r>
              <a:rPr lang="zh-CN" altLang="zh-CN" sz="2800" b="1" dirty="0">
                <a:solidFill>
                  <a:schemeClr val="accent1"/>
                </a:solidFill>
                <a:latin typeface="华文行楷" panose="02010800040101010101" pitchFamily="2" charset="-122"/>
                <a:ea typeface="华文行楷" panose="02010800040101010101" pitchFamily="2" charset="-122"/>
              </a:rPr>
              <a:t>信，用心教育，播撒的是汗水，收获的一定是幸福。</a:t>
            </a:r>
          </a:p>
        </p:txBody>
      </p:sp>
    </p:spTree>
    <p:extLst>
      <p:ext uri="{BB962C8B-B14F-4D97-AF65-F5344CB8AC3E}">
        <p14:creationId xmlns:p14="http://schemas.microsoft.com/office/powerpoint/2010/main" val="42236198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0A6BFA7-34A8-C437-47A1-598D6B0BA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7" name="椭圆 16">
            <a:extLst>
              <a:ext uri="{FF2B5EF4-FFF2-40B4-BE49-F238E27FC236}">
                <a16:creationId xmlns:a16="http://schemas.microsoft.com/office/drawing/2014/main" id="{2270EB6A-3EDC-9A17-BC88-B399B6D9405E}"/>
              </a:ext>
            </a:extLst>
          </p:cNvPr>
          <p:cNvSpPr/>
          <p:nvPr/>
        </p:nvSpPr>
        <p:spPr>
          <a:xfrm>
            <a:off x="-1566821" y="-171400"/>
            <a:ext cx="7432222" cy="7432222"/>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a:extLst>
              <a:ext uri="{FF2B5EF4-FFF2-40B4-BE49-F238E27FC236}">
                <a16:creationId xmlns:a16="http://schemas.microsoft.com/office/drawing/2014/main" id="{ABFE0DA3-1F2E-B662-463C-5F4F8D8851A9}"/>
              </a:ext>
            </a:extLst>
          </p:cNvPr>
          <p:cNvGrpSpPr/>
          <p:nvPr/>
        </p:nvGrpSpPr>
        <p:grpSpPr>
          <a:xfrm>
            <a:off x="5031875" y="1179256"/>
            <a:ext cx="6093325" cy="523220"/>
            <a:chOff x="5886063" y="1077132"/>
            <a:chExt cx="6093325" cy="523220"/>
          </a:xfrm>
        </p:grpSpPr>
        <p:sp>
          <p:nvSpPr>
            <p:cNvPr id="23" name="椭圆 22">
              <a:extLst>
                <a:ext uri="{FF2B5EF4-FFF2-40B4-BE49-F238E27FC236}">
                  <a16:creationId xmlns:a16="http://schemas.microsoft.com/office/drawing/2014/main" id="{C777036C-FB0B-B25F-2223-B6847BE6A3D9}"/>
                </a:ext>
              </a:extLst>
            </p:cNvPr>
            <p:cNvSpPr/>
            <p:nvPr/>
          </p:nvSpPr>
          <p:spPr>
            <a:xfrm>
              <a:off x="5886063" y="1148984"/>
              <a:ext cx="379517" cy="379517"/>
            </a:xfrm>
            <a:prstGeom prst="ellipse">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矩形 23">
              <a:extLst>
                <a:ext uri="{FF2B5EF4-FFF2-40B4-BE49-F238E27FC236}">
                  <a16:creationId xmlns:a16="http://schemas.microsoft.com/office/drawing/2014/main" id="{726202FE-797F-4C51-63F3-1D4732F4B8C4}"/>
                </a:ext>
              </a:extLst>
            </p:cNvPr>
            <p:cNvSpPr/>
            <p:nvPr/>
          </p:nvSpPr>
          <p:spPr>
            <a:xfrm>
              <a:off x="6440433" y="1077132"/>
              <a:ext cx="5538955" cy="523220"/>
            </a:xfrm>
            <a:prstGeom prst="rect">
              <a:avLst/>
            </a:prstGeom>
          </p:spPr>
          <p:txBody>
            <a:bodyPr wrap="square">
              <a:spAutoFit/>
            </a:bodyPr>
            <a:lstStyle/>
            <a:p>
              <a:pPr>
                <a:spcBef>
                  <a:spcPts val="600"/>
                </a:spcBef>
              </a:pPr>
              <a:r>
                <a:rPr lang="zh-CN" altLang="en-US" sz="2800" dirty="0">
                  <a:solidFill>
                    <a:schemeClr val="tx1">
                      <a:lumMod val="65000"/>
                      <a:lumOff val="35000"/>
                    </a:schemeClr>
                  </a:solidFill>
                  <a:latin typeface="思源黑体" panose="020B0500000000000000" pitchFamily="34" charset="-122"/>
                  <a:ea typeface="思源黑体" panose="020B0500000000000000" pitchFamily="34" charset="-122"/>
                </a:rPr>
                <a:t>一、育人理念</a:t>
              </a:r>
              <a:endParaRPr lang="en-US" altLang="zh-CN" sz="28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grpSp>
        <p:nvGrpSpPr>
          <p:cNvPr id="25" name="组合 24">
            <a:extLst>
              <a:ext uri="{FF2B5EF4-FFF2-40B4-BE49-F238E27FC236}">
                <a16:creationId xmlns:a16="http://schemas.microsoft.com/office/drawing/2014/main" id="{F8CB41D1-557A-312E-F3F4-EFD45D4A6204}"/>
              </a:ext>
            </a:extLst>
          </p:cNvPr>
          <p:cNvGrpSpPr/>
          <p:nvPr/>
        </p:nvGrpSpPr>
        <p:grpSpPr>
          <a:xfrm>
            <a:off x="5381711" y="1852990"/>
            <a:ext cx="6093325" cy="523220"/>
            <a:chOff x="5886063" y="1077132"/>
            <a:chExt cx="6093325" cy="523220"/>
          </a:xfrm>
        </p:grpSpPr>
        <p:sp>
          <p:nvSpPr>
            <p:cNvPr id="26" name="椭圆 25">
              <a:extLst>
                <a:ext uri="{FF2B5EF4-FFF2-40B4-BE49-F238E27FC236}">
                  <a16:creationId xmlns:a16="http://schemas.microsoft.com/office/drawing/2014/main" id="{756443F9-FF59-0ED6-9852-CE99CCCA1D3D}"/>
                </a:ext>
              </a:extLst>
            </p:cNvPr>
            <p:cNvSpPr/>
            <p:nvPr/>
          </p:nvSpPr>
          <p:spPr>
            <a:xfrm>
              <a:off x="5886063" y="1148984"/>
              <a:ext cx="379517" cy="379517"/>
            </a:xfrm>
            <a:prstGeom prst="ellipse">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矩形 26">
              <a:extLst>
                <a:ext uri="{FF2B5EF4-FFF2-40B4-BE49-F238E27FC236}">
                  <a16:creationId xmlns:a16="http://schemas.microsoft.com/office/drawing/2014/main" id="{6B6E1EE7-6865-5A2C-334D-793A6862C2D9}"/>
                </a:ext>
              </a:extLst>
            </p:cNvPr>
            <p:cNvSpPr/>
            <p:nvPr/>
          </p:nvSpPr>
          <p:spPr>
            <a:xfrm>
              <a:off x="6440433" y="1077132"/>
              <a:ext cx="5538955" cy="523220"/>
            </a:xfrm>
            <a:prstGeom prst="rect">
              <a:avLst/>
            </a:prstGeom>
          </p:spPr>
          <p:txBody>
            <a:bodyPr wrap="square">
              <a:spAutoFit/>
            </a:bodyPr>
            <a:lstStyle/>
            <a:p>
              <a:pPr>
                <a:spcBef>
                  <a:spcPts val="600"/>
                </a:spcBef>
              </a:pPr>
              <a:r>
                <a:rPr lang="zh-CN" altLang="en-US" sz="2800" dirty="0">
                  <a:solidFill>
                    <a:schemeClr val="tx1">
                      <a:lumMod val="65000"/>
                      <a:lumOff val="35000"/>
                    </a:schemeClr>
                  </a:solidFill>
                  <a:latin typeface="思源黑体" panose="020B0500000000000000" pitchFamily="34" charset="-122"/>
                  <a:ea typeface="思源黑体" panose="020B0500000000000000" pitchFamily="34" charset="-122"/>
                </a:rPr>
                <a:t>二、班情分析</a:t>
              </a:r>
              <a:endParaRPr lang="en-US" altLang="zh-CN" sz="28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grpSp>
        <p:nvGrpSpPr>
          <p:cNvPr id="28" name="组合 27">
            <a:extLst>
              <a:ext uri="{FF2B5EF4-FFF2-40B4-BE49-F238E27FC236}">
                <a16:creationId xmlns:a16="http://schemas.microsoft.com/office/drawing/2014/main" id="{690C8F10-A84F-1F41-FB70-10721DD59F24}"/>
              </a:ext>
            </a:extLst>
          </p:cNvPr>
          <p:cNvGrpSpPr/>
          <p:nvPr/>
        </p:nvGrpSpPr>
        <p:grpSpPr>
          <a:xfrm>
            <a:off x="5611643" y="2526724"/>
            <a:ext cx="6237457" cy="523220"/>
            <a:chOff x="5886063" y="1077132"/>
            <a:chExt cx="6237457" cy="523220"/>
          </a:xfrm>
        </p:grpSpPr>
        <p:sp>
          <p:nvSpPr>
            <p:cNvPr id="29" name="椭圆 28">
              <a:extLst>
                <a:ext uri="{FF2B5EF4-FFF2-40B4-BE49-F238E27FC236}">
                  <a16:creationId xmlns:a16="http://schemas.microsoft.com/office/drawing/2014/main" id="{14461277-15CD-3409-9DC4-5DE86DFE71F1}"/>
                </a:ext>
              </a:extLst>
            </p:cNvPr>
            <p:cNvSpPr/>
            <p:nvPr/>
          </p:nvSpPr>
          <p:spPr>
            <a:xfrm>
              <a:off x="5886063" y="1148984"/>
              <a:ext cx="379517" cy="379517"/>
            </a:xfrm>
            <a:prstGeom prst="ellipse">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id="{0E08E903-51FC-65C6-3F1A-BE0D8B76DDE8}"/>
                </a:ext>
              </a:extLst>
            </p:cNvPr>
            <p:cNvSpPr/>
            <p:nvPr/>
          </p:nvSpPr>
          <p:spPr>
            <a:xfrm>
              <a:off x="6440433" y="1077132"/>
              <a:ext cx="5683087" cy="523220"/>
            </a:xfrm>
            <a:prstGeom prst="rect">
              <a:avLst/>
            </a:prstGeom>
          </p:spPr>
          <p:txBody>
            <a:bodyPr wrap="square">
              <a:spAutoFit/>
            </a:bodyPr>
            <a:lstStyle/>
            <a:p>
              <a:pPr>
                <a:spcBef>
                  <a:spcPts val="600"/>
                </a:spcBef>
              </a:pPr>
              <a:r>
                <a:rPr lang="zh-CN" altLang="en-US" sz="2800" dirty="0">
                  <a:solidFill>
                    <a:schemeClr val="tx1">
                      <a:lumMod val="65000"/>
                      <a:lumOff val="35000"/>
                    </a:schemeClr>
                  </a:solidFill>
                  <a:latin typeface="思源黑体" panose="020B0500000000000000" pitchFamily="34" charset="-122"/>
                  <a:ea typeface="思源黑体" panose="020B0500000000000000" pitchFamily="34" charset="-122"/>
                </a:rPr>
                <a:t>三、班级发展目标</a:t>
              </a:r>
              <a:endParaRPr lang="en-US" altLang="zh-CN" sz="28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grpSp>
        <p:nvGrpSpPr>
          <p:cNvPr id="31" name="组合 30">
            <a:extLst>
              <a:ext uri="{FF2B5EF4-FFF2-40B4-BE49-F238E27FC236}">
                <a16:creationId xmlns:a16="http://schemas.microsoft.com/office/drawing/2014/main" id="{2F8D599F-1297-9362-03CC-E031BBCE855E}"/>
              </a:ext>
            </a:extLst>
          </p:cNvPr>
          <p:cNvGrpSpPr/>
          <p:nvPr/>
        </p:nvGrpSpPr>
        <p:grpSpPr>
          <a:xfrm>
            <a:off x="5661701" y="3200458"/>
            <a:ext cx="6237457" cy="523220"/>
            <a:chOff x="5886063" y="1077132"/>
            <a:chExt cx="6237457" cy="523220"/>
          </a:xfrm>
        </p:grpSpPr>
        <p:sp>
          <p:nvSpPr>
            <p:cNvPr id="32" name="椭圆 31">
              <a:extLst>
                <a:ext uri="{FF2B5EF4-FFF2-40B4-BE49-F238E27FC236}">
                  <a16:creationId xmlns:a16="http://schemas.microsoft.com/office/drawing/2014/main" id="{D82B3209-DAD9-94A2-B00F-3F8EB1F78DCD}"/>
                </a:ext>
              </a:extLst>
            </p:cNvPr>
            <p:cNvSpPr/>
            <p:nvPr/>
          </p:nvSpPr>
          <p:spPr>
            <a:xfrm>
              <a:off x="5886063" y="1148984"/>
              <a:ext cx="379517" cy="379517"/>
            </a:xfrm>
            <a:prstGeom prst="ellipse">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矩形 32">
              <a:extLst>
                <a:ext uri="{FF2B5EF4-FFF2-40B4-BE49-F238E27FC236}">
                  <a16:creationId xmlns:a16="http://schemas.microsoft.com/office/drawing/2014/main" id="{EE5DC8B0-1ADC-1863-32D3-C805C8A6B0B9}"/>
                </a:ext>
              </a:extLst>
            </p:cNvPr>
            <p:cNvSpPr/>
            <p:nvPr/>
          </p:nvSpPr>
          <p:spPr>
            <a:xfrm>
              <a:off x="6440433" y="1077132"/>
              <a:ext cx="5683087" cy="523220"/>
            </a:xfrm>
            <a:prstGeom prst="rect">
              <a:avLst/>
            </a:prstGeom>
          </p:spPr>
          <p:txBody>
            <a:bodyPr wrap="square">
              <a:spAutoFit/>
            </a:bodyPr>
            <a:lstStyle/>
            <a:p>
              <a:pPr>
                <a:spcBef>
                  <a:spcPts val="600"/>
                </a:spcBef>
              </a:pPr>
              <a:r>
                <a:rPr lang="zh-CN" altLang="en-US" sz="2800" dirty="0">
                  <a:solidFill>
                    <a:schemeClr val="tx1">
                      <a:lumMod val="65000"/>
                      <a:lumOff val="35000"/>
                    </a:schemeClr>
                  </a:solidFill>
                  <a:latin typeface="思源黑体" panose="020B0500000000000000" pitchFamily="34" charset="-122"/>
                  <a:ea typeface="思源黑体" panose="020B0500000000000000" pitchFamily="34" charset="-122"/>
                </a:rPr>
                <a:t>四、实践做法</a:t>
              </a:r>
              <a:endParaRPr lang="en-US" altLang="zh-CN" sz="28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grpSp>
        <p:nvGrpSpPr>
          <p:cNvPr id="34" name="组合 33">
            <a:extLst>
              <a:ext uri="{FF2B5EF4-FFF2-40B4-BE49-F238E27FC236}">
                <a16:creationId xmlns:a16="http://schemas.microsoft.com/office/drawing/2014/main" id="{098F4670-0222-1276-5679-9D4E9F2C895E}"/>
              </a:ext>
            </a:extLst>
          </p:cNvPr>
          <p:cNvGrpSpPr/>
          <p:nvPr/>
        </p:nvGrpSpPr>
        <p:grpSpPr>
          <a:xfrm>
            <a:off x="5634827" y="3874192"/>
            <a:ext cx="5684261" cy="523220"/>
            <a:chOff x="5886063" y="1077132"/>
            <a:chExt cx="5684261" cy="523220"/>
          </a:xfrm>
        </p:grpSpPr>
        <p:sp>
          <p:nvSpPr>
            <p:cNvPr id="35" name="椭圆 34">
              <a:extLst>
                <a:ext uri="{FF2B5EF4-FFF2-40B4-BE49-F238E27FC236}">
                  <a16:creationId xmlns:a16="http://schemas.microsoft.com/office/drawing/2014/main" id="{A7F8F294-1C0E-283A-5A3A-E93FE3004AD4}"/>
                </a:ext>
              </a:extLst>
            </p:cNvPr>
            <p:cNvSpPr/>
            <p:nvPr/>
          </p:nvSpPr>
          <p:spPr>
            <a:xfrm>
              <a:off x="5886063" y="1148984"/>
              <a:ext cx="379517" cy="379517"/>
            </a:xfrm>
            <a:prstGeom prst="ellipse">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矩形 35">
              <a:extLst>
                <a:ext uri="{FF2B5EF4-FFF2-40B4-BE49-F238E27FC236}">
                  <a16:creationId xmlns:a16="http://schemas.microsoft.com/office/drawing/2014/main" id="{D321862D-92D5-79CD-C283-1F468B77652B}"/>
                </a:ext>
              </a:extLst>
            </p:cNvPr>
            <p:cNvSpPr/>
            <p:nvPr/>
          </p:nvSpPr>
          <p:spPr>
            <a:xfrm>
              <a:off x="6440433" y="1077132"/>
              <a:ext cx="5129891" cy="523220"/>
            </a:xfrm>
            <a:prstGeom prst="rect">
              <a:avLst/>
            </a:prstGeom>
          </p:spPr>
          <p:txBody>
            <a:bodyPr wrap="square">
              <a:spAutoFit/>
            </a:bodyPr>
            <a:lstStyle/>
            <a:p>
              <a:pPr>
                <a:spcBef>
                  <a:spcPts val="600"/>
                </a:spcBef>
              </a:pPr>
              <a:r>
                <a:rPr lang="zh-CN" altLang="en-US" sz="2800" dirty="0">
                  <a:solidFill>
                    <a:schemeClr val="tx1">
                      <a:lumMod val="65000"/>
                      <a:lumOff val="35000"/>
                    </a:schemeClr>
                  </a:solidFill>
                  <a:latin typeface="思源黑体" panose="020B0500000000000000" pitchFamily="34" charset="-122"/>
                  <a:ea typeface="思源黑体" panose="020B0500000000000000" pitchFamily="34" charset="-122"/>
                </a:rPr>
                <a:t>五、特色做法和成效</a:t>
              </a:r>
              <a:endParaRPr lang="en-US" altLang="zh-CN" sz="28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grpSp>
        <p:nvGrpSpPr>
          <p:cNvPr id="49" name="组合 48">
            <a:extLst>
              <a:ext uri="{FF2B5EF4-FFF2-40B4-BE49-F238E27FC236}">
                <a16:creationId xmlns:a16="http://schemas.microsoft.com/office/drawing/2014/main" id="{DA252855-37BF-1EF8-B324-716034B3FB4F}"/>
              </a:ext>
            </a:extLst>
          </p:cNvPr>
          <p:cNvGrpSpPr/>
          <p:nvPr/>
        </p:nvGrpSpPr>
        <p:grpSpPr>
          <a:xfrm>
            <a:off x="-215395" y="887541"/>
            <a:ext cx="5314341" cy="5314341"/>
            <a:chOff x="-215395" y="887541"/>
            <a:chExt cx="5314341" cy="5314341"/>
          </a:xfrm>
        </p:grpSpPr>
        <p:pic>
          <p:nvPicPr>
            <p:cNvPr id="47" name="图片 46">
              <a:extLst>
                <a:ext uri="{FF2B5EF4-FFF2-40B4-BE49-F238E27FC236}">
                  <a16:creationId xmlns:a16="http://schemas.microsoft.com/office/drawing/2014/main" id="{6DAAC27E-B315-BE2A-F4A5-1DB32DCCDB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395" y="887541"/>
              <a:ext cx="5314341" cy="5314341"/>
            </a:xfrm>
            <a:prstGeom prst="rect">
              <a:avLst/>
            </a:prstGeom>
          </p:spPr>
        </p:pic>
        <p:sp>
          <p:nvSpPr>
            <p:cNvPr id="48" name="文本框 47">
              <a:extLst>
                <a:ext uri="{FF2B5EF4-FFF2-40B4-BE49-F238E27FC236}">
                  <a16:creationId xmlns:a16="http://schemas.microsoft.com/office/drawing/2014/main" id="{B64F82F5-7812-7B84-2ED4-B08DB78E2626}"/>
                </a:ext>
              </a:extLst>
            </p:cNvPr>
            <p:cNvSpPr txBox="1"/>
            <p:nvPr/>
          </p:nvSpPr>
          <p:spPr>
            <a:xfrm>
              <a:off x="1408178" y="2575215"/>
              <a:ext cx="2067195" cy="1938992"/>
            </a:xfrm>
            <a:prstGeom prst="rect">
              <a:avLst/>
            </a:prstGeom>
            <a:noFill/>
          </p:spPr>
          <p:txBody>
            <a:bodyPr wrap="square" rtlCol="0">
              <a:spAutoFit/>
            </a:bodyPr>
            <a:lstStyle/>
            <a:p>
              <a:pPr algn="ctr"/>
              <a:r>
                <a:rPr lang="zh-CN" altLang="en-US" sz="6000" dirty="0">
                  <a:solidFill>
                    <a:schemeClr val="tx1">
                      <a:lumMod val="65000"/>
                      <a:lumOff val="35000"/>
                    </a:schemeClr>
                  </a:solidFill>
                  <a:latin typeface="Aa润行体 (非商业使用)" panose="02010600010101010101" pitchFamily="2" charset="-122"/>
                  <a:ea typeface="Aa润行体 (非商业使用)" panose="02010600010101010101" pitchFamily="2" charset="-122"/>
                </a:rPr>
                <a:t>带班育人</a:t>
              </a:r>
            </a:p>
          </p:txBody>
        </p:sp>
      </p:grpSp>
    </p:spTree>
    <p:extLst>
      <p:ext uri="{BB962C8B-B14F-4D97-AF65-F5344CB8AC3E}">
        <p14:creationId xmlns:p14="http://schemas.microsoft.com/office/powerpoint/2010/main" val="25049924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heel(1)">
                                      <p:cBhvr>
                                        <p:cTn id="7" dur="2000"/>
                                        <p:tgtEl>
                                          <p:spTgt spid="49"/>
                                        </p:tgtEl>
                                      </p:cBhvr>
                                    </p:animEffect>
                                  </p:childTnLst>
                                </p:cTn>
                              </p:par>
                            </p:childTnLst>
                          </p:cTn>
                        </p:par>
                        <p:par>
                          <p:cTn id="8" fill="hold" nodeType="afterGroup">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heel(1)">
                                      <p:cBhvr>
                                        <p:cTn id="11" dur="1500"/>
                                        <p:tgtEl>
                                          <p:spTgt spid="17"/>
                                        </p:tgtEl>
                                      </p:cBhvr>
                                    </p:animEffect>
                                  </p:childTnLst>
                                </p:cTn>
                              </p:par>
                            </p:childTnLst>
                          </p:cTn>
                        </p:par>
                        <p:par>
                          <p:cTn id="12" fill="hold" nodeType="afterGroup">
                            <p:stCondLst>
                              <p:cond delay="3500"/>
                            </p:stCondLst>
                            <p:childTnLst>
                              <p:par>
                                <p:cTn id="13" presetID="2" presetClass="entr" presetSubtype="2"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2250" fill="hold"/>
                                        <p:tgtEl>
                                          <p:spTgt spid="22"/>
                                        </p:tgtEl>
                                        <p:attrNameLst>
                                          <p:attrName>ppt_x</p:attrName>
                                        </p:attrNameLst>
                                      </p:cBhvr>
                                      <p:tavLst>
                                        <p:tav tm="0">
                                          <p:val>
                                            <p:strVal val="1+#ppt_w/2"/>
                                          </p:val>
                                        </p:tav>
                                        <p:tav tm="100000">
                                          <p:val>
                                            <p:strVal val="#ppt_x"/>
                                          </p:val>
                                        </p:tav>
                                      </p:tavLst>
                                    </p:anim>
                                    <p:anim calcmode="lin" valueType="num">
                                      <p:cBhvr additive="base">
                                        <p:cTn id="16" dur="2250" fill="hold"/>
                                        <p:tgtEl>
                                          <p:spTgt spid="22"/>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750"/>
                            </p:stCondLst>
                            <p:childTnLst>
                              <p:par>
                                <p:cTn id="18" presetID="2" presetClass="entr" presetSubtype="2"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2250" fill="hold"/>
                                        <p:tgtEl>
                                          <p:spTgt spid="25"/>
                                        </p:tgtEl>
                                        <p:attrNameLst>
                                          <p:attrName>ppt_x</p:attrName>
                                        </p:attrNameLst>
                                      </p:cBhvr>
                                      <p:tavLst>
                                        <p:tav tm="0">
                                          <p:val>
                                            <p:strVal val="1+#ppt_w/2"/>
                                          </p:val>
                                        </p:tav>
                                        <p:tav tm="100000">
                                          <p:val>
                                            <p:strVal val="#ppt_x"/>
                                          </p:val>
                                        </p:tav>
                                      </p:tavLst>
                                    </p:anim>
                                    <p:anim calcmode="lin" valueType="num">
                                      <p:cBhvr additive="base">
                                        <p:cTn id="21" dur="2250" fill="hold"/>
                                        <p:tgtEl>
                                          <p:spTgt spid="25"/>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8000"/>
                            </p:stCondLst>
                            <p:childTnLst>
                              <p:par>
                                <p:cTn id="23" presetID="2" presetClass="entr" presetSubtype="2"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2250" fill="hold"/>
                                        <p:tgtEl>
                                          <p:spTgt spid="28"/>
                                        </p:tgtEl>
                                        <p:attrNameLst>
                                          <p:attrName>ppt_x</p:attrName>
                                        </p:attrNameLst>
                                      </p:cBhvr>
                                      <p:tavLst>
                                        <p:tav tm="0">
                                          <p:val>
                                            <p:strVal val="1+#ppt_w/2"/>
                                          </p:val>
                                        </p:tav>
                                        <p:tav tm="100000">
                                          <p:val>
                                            <p:strVal val="#ppt_x"/>
                                          </p:val>
                                        </p:tav>
                                      </p:tavLst>
                                    </p:anim>
                                    <p:anim calcmode="lin" valueType="num">
                                      <p:cBhvr additive="base">
                                        <p:cTn id="26" dur="2250" fill="hold"/>
                                        <p:tgtEl>
                                          <p:spTgt spid="28"/>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0250"/>
                            </p:stCondLst>
                            <p:childTnLst>
                              <p:par>
                                <p:cTn id="28" presetID="2" presetClass="entr" presetSubtype="2"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2250" fill="hold"/>
                                        <p:tgtEl>
                                          <p:spTgt spid="31"/>
                                        </p:tgtEl>
                                        <p:attrNameLst>
                                          <p:attrName>ppt_x</p:attrName>
                                        </p:attrNameLst>
                                      </p:cBhvr>
                                      <p:tavLst>
                                        <p:tav tm="0">
                                          <p:val>
                                            <p:strVal val="1+#ppt_w/2"/>
                                          </p:val>
                                        </p:tav>
                                        <p:tav tm="100000">
                                          <p:val>
                                            <p:strVal val="#ppt_x"/>
                                          </p:val>
                                        </p:tav>
                                      </p:tavLst>
                                    </p:anim>
                                    <p:anim calcmode="lin" valueType="num">
                                      <p:cBhvr additive="base">
                                        <p:cTn id="31" dur="2250" fill="hold"/>
                                        <p:tgtEl>
                                          <p:spTgt spid="31"/>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12500"/>
                            </p:stCondLst>
                            <p:childTnLst>
                              <p:par>
                                <p:cTn id="33" presetID="2" presetClass="entr" presetSubtype="2"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2250" fill="hold"/>
                                        <p:tgtEl>
                                          <p:spTgt spid="34"/>
                                        </p:tgtEl>
                                        <p:attrNameLst>
                                          <p:attrName>ppt_x</p:attrName>
                                        </p:attrNameLst>
                                      </p:cBhvr>
                                      <p:tavLst>
                                        <p:tav tm="0">
                                          <p:val>
                                            <p:strVal val="1+#ppt_w/2"/>
                                          </p:val>
                                        </p:tav>
                                        <p:tav tm="100000">
                                          <p:val>
                                            <p:strVal val="#ppt_x"/>
                                          </p:val>
                                        </p:tav>
                                      </p:tavLst>
                                    </p:anim>
                                    <p:anim calcmode="lin" valueType="num">
                                      <p:cBhvr additive="base">
                                        <p:cTn id="36" dur="225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7D319BE-D426-4C14-0019-50E41EACD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A313CEF1-C7C3-7281-E7AF-ADB64CF186BF}"/>
              </a:ext>
            </a:extLst>
          </p:cNvPr>
          <p:cNvSpPr/>
          <p:nvPr/>
        </p:nvSpPr>
        <p:spPr>
          <a:xfrm>
            <a:off x="393700" y="457200"/>
            <a:ext cx="11404600" cy="59436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BD0C3B78-6696-0739-1E5A-70138C050475}"/>
              </a:ext>
            </a:extLst>
          </p:cNvPr>
          <p:cNvPicPr>
            <a:picLocks noChangeAspect="1"/>
          </p:cNvPicPr>
          <p:nvPr/>
        </p:nvPicPr>
        <p:blipFill>
          <a:blip r:embed="rId3">
            <a:extLst>
              <a:ext uri="{28A0092B-C50C-407E-A947-70E740481C1C}">
                <a14:useLocalDpi xmlns:a14="http://schemas.microsoft.com/office/drawing/2010/main" val="0"/>
              </a:ext>
            </a:extLst>
          </a:blip>
          <a:srcRect l="1891" r="1891"/>
          <a:stretch>
            <a:fillRect/>
          </a:stretch>
        </p:blipFill>
        <p:spPr>
          <a:xfrm flipH="1">
            <a:off x="-1" y="1"/>
            <a:ext cx="3250403" cy="2311400"/>
          </a:xfrm>
          <a:prstGeom prst="rect">
            <a:avLst/>
          </a:prstGeom>
        </p:spPr>
      </p:pic>
      <p:sp>
        <p:nvSpPr>
          <p:cNvPr id="18" name="文本框 17">
            <a:extLst>
              <a:ext uri="{FF2B5EF4-FFF2-40B4-BE49-F238E27FC236}">
                <a16:creationId xmlns:a16="http://schemas.microsoft.com/office/drawing/2014/main" id="{108A421C-AE3C-2552-45A5-1AEAB3FEAE1E}"/>
              </a:ext>
            </a:extLst>
          </p:cNvPr>
          <p:cNvSpPr txBox="1"/>
          <p:nvPr/>
        </p:nvSpPr>
        <p:spPr>
          <a:xfrm>
            <a:off x="1301371" y="2059298"/>
            <a:ext cx="7197751" cy="2739404"/>
          </a:xfrm>
          <a:prstGeom prst="rect">
            <a:avLst/>
          </a:prstGeom>
          <a:effectLst/>
        </p:spPr>
        <p:txBody>
          <a:bodyPr wrap="square">
            <a:spAutoFit/>
          </a:bodyPr>
          <a:lstStyle>
            <a:defPPr>
              <a:defRPr lang="zh-CN"/>
            </a:defPPr>
            <a:lvl2pPr marL="0" lvl="1" defTabSz="619125">
              <a:defRPr sz="2000" b="1">
                <a:solidFill>
                  <a:schemeClr val="bg2">
                    <a:lumMod val="10000"/>
                  </a:schemeClr>
                </a:solidFill>
                <a:latin typeface="微软雅黑" panose="020B0503020204020204" pitchFamily="34" charset="-122"/>
                <a:ea typeface="微软雅黑" panose="020B0503020204020204" pitchFamily="34" charset="-122"/>
                <a:cs typeface="+mn-ea"/>
              </a:defRPr>
            </a:lvl2pPr>
          </a:lstStyle>
          <a:p>
            <a:pPr indent="304800" algn="just">
              <a:lnSpc>
                <a:spcPct val="125000"/>
              </a:lnSpc>
            </a:pPr>
            <a:r>
              <a:rPr lang="zh-CN" altLang="zh-CN" sz="2800" b="1" kern="100" dirty="0">
                <a:latin typeface="等线" panose="02010600030101010101" pitchFamily="2" charset="-122"/>
                <a:ea typeface="宋体" panose="02010600030101010101" pitchFamily="2" charset="-122"/>
                <a:cs typeface="Times New Roman" panose="02020603050405020304" pitchFamily="18" charset="0"/>
              </a:rPr>
              <a:t>苏霍姆林斯基说过：在每个孩子心中最隐秘的一角，都有一根独特的琴弦，拨动它就会发出特有的音响。要使孩子的心同我讲的话发生共鸣，我自身就需要同孩子的心弦对准音调。</a:t>
            </a:r>
            <a:endParaRPr lang="zh-CN" altLang="zh-CN" sz="2800" b="1" kern="100" dirty="0">
              <a:latin typeface="等线" panose="02010600030101010101" pitchFamily="2" charset="-122"/>
              <a:cs typeface="Times New Roman" panose="02020603050405020304" pitchFamily="18" charset="0"/>
            </a:endParaRPr>
          </a:p>
        </p:txBody>
      </p:sp>
      <p:sp>
        <p:nvSpPr>
          <p:cNvPr id="2" name="矩形 1">
            <a:extLst>
              <a:ext uri="{FF2B5EF4-FFF2-40B4-BE49-F238E27FC236}">
                <a16:creationId xmlns:a16="http://schemas.microsoft.com/office/drawing/2014/main" id="{F19F4FE6-51C5-65AA-2417-EB095EB3E62A}"/>
              </a:ext>
            </a:extLst>
          </p:cNvPr>
          <p:cNvSpPr/>
          <p:nvPr/>
        </p:nvSpPr>
        <p:spPr>
          <a:xfrm>
            <a:off x="2766402" y="4538419"/>
            <a:ext cx="6659195" cy="923330"/>
          </a:xfrm>
          <a:prstGeom prst="rect">
            <a:avLst/>
          </a:prstGeom>
          <a:noFill/>
        </p:spPr>
        <p:txBody>
          <a:bodyPr wrap="none" lIns="91440" tIns="45720" rIns="91440" bIns="45720">
            <a:spAutoFit/>
            <a:scene3d>
              <a:camera prst="perspectiveHeroicExtremeLeftFacing"/>
              <a:lightRig rig="threePt" dir="t"/>
            </a:scene3d>
          </a:bodyPr>
          <a:lstStyle/>
          <a:p>
            <a:pPr algn="ctr"/>
            <a:r>
              <a:rPr lang="zh-CN"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行楷" panose="02010800040101010101" pitchFamily="2" charset="-122"/>
                <a:ea typeface="华文行楷" panose="02010800040101010101" pitchFamily="2" charset="-122"/>
              </a:rPr>
              <a:t>用心理解，用爱包容</a:t>
            </a:r>
          </a:p>
        </p:txBody>
      </p:sp>
      <p:grpSp>
        <p:nvGrpSpPr>
          <p:cNvPr id="7" name="组合 6">
            <a:extLst>
              <a:ext uri="{FF2B5EF4-FFF2-40B4-BE49-F238E27FC236}">
                <a16:creationId xmlns:a16="http://schemas.microsoft.com/office/drawing/2014/main" id="{4D83D5DA-6121-BF95-67E7-BD062A6497D6}"/>
              </a:ext>
            </a:extLst>
          </p:cNvPr>
          <p:cNvGrpSpPr/>
          <p:nvPr/>
        </p:nvGrpSpPr>
        <p:grpSpPr>
          <a:xfrm>
            <a:off x="2268931" y="545604"/>
            <a:ext cx="4281159" cy="872913"/>
            <a:chOff x="4375150" y="1077227"/>
            <a:chExt cx="3441700" cy="939798"/>
          </a:xfrm>
        </p:grpSpPr>
        <p:sp>
          <p:nvSpPr>
            <p:cNvPr id="8" name="文本框 7">
              <a:extLst>
                <a:ext uri="{FF2B5EF4-FFF2-40B4-BE49-F238E27FC236}">
                  <a16:creationId xmlns:a16="http://schemas.microsoft.com/office/drawing/2014/main" id="{F64E5C57-848B-58DB-831F-4BD599B67488}"/>
                </a:ext>
              </a:extLst>
            </p:cNvPr>
            <p:cNvSpPr txBox="1"/>
            <p:nvPr/>
          </p:nvSpPr>
          <p:spPr>
            <a:xfrm>
              <a:off x="4734047" y="1202264"/>
              <a:ext cx="2806700" cy="762126"/>
            </a:xfrm>
            <a:prstGeom prst="rect">
              <a:avLst/>
            </a:prstGeom>
            <a:noFill/>
          </p:spPr>
          <p:txBody>
            <a:bodyPr wrap="square" rtlCol="0">
              <a:spAutoFit/>
            </a:bodyPr>
            <a:lstStyle/>
            <a:p>
              <a:r>
                <a:rPr lang="zh-CN" altLang="en-US" sz="4000" dirty="0">
                  <a:solidFill>
                    <a:schemeClr val="tx1">
                      <a:lumMod val="65000"/>
                      <a:lumOff val="35000"/>
                    </a:schemeClr>
                  </a:solidFill>
                  <a:latin typeface="Aa润行体 (非商业使用)" panose="02010600010101010101" pitchFamily="2" charset="-122"/>
                  <a:ea typeface="Aa润行体 (非商业使用)" panose="02010600010101010101" pitchFamily="2" charset="-122"/>
                </a:rPr>
                <a:t>一、育人理念</a:t>
              </a:r>
            </a:p>
          </p:txBody>
        </p:sp>
        <p:sp>
          <p:nvSpPr>
            <p:cNvPr id="9" name="矩形: 圆角 8">
              <a:extLst>
                <a:ext uri="{FF2B5EF4-FFF2-40B4-BE49-F238E27FC236}">
                  <a16:creationId xmlns:a16="http://schemas.microsoft.com/office/drawing/2014/main" id="{ACECF376-23C6-6CB5-A4EC-5EBE3273E678}"/>
                </a:ext>
              </a:extLst>
            </p:cNvPr>
            <p:cNvSpPr/>
            <p:nvPr/>
          </p:nvSpPr>
          <p:spPr>
            <a:xfrm>
              <a:off x="4375150" y="1077227"/>
              <a:ext cx="3441700" cy="939798"/>
            </a:xfrm>
            <a:prstGeom prst="roundRect">
              <a:avLst>
                <a:gd name="adj"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图片 9">
            <a:extLst>
              <a:ext uri="{FF2B5EF4-FFF2-40B4-BE49-F238E27FC236}">
                <a16:creationId xmlns:a16="http://schemas.microsoft.com/office/drawing/2014/main" id="{9D378CB8-4847-1A37-AAC4-996042BCC2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9345" y="1077420"/>
            <a:ext cx="2898144" cy="3782078"/>
          </a:xfrm>
          <a:prstGeom prst="rect">
            <a:avLst/>
          </a:prstGeom>
        </p:spPr>
      </p:pic>
    </p:spTree>
    <p:extLst>
      <p:ext uri="{BB962C8B-B14F-4D97-AF65-F5344CB8AC3E}">
        <p14:creationId xmlns:p14="http://schemas.microsoft.com/office/powerpoint/2010/main" val="22663993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7D319BE-D426-4C14-0019-50E41EACD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A313CEF1-C7C3-7281-E7AF-ADB64CF186BF}"/>
              </a:ext>
            </a:extLst>
          </p:cNvPr>
          <p:cNvSpPr/>
          <p:nvPr/>
        </p:nvSpPr>
        <p:spPr>
          <a:xfrm>
            <a:off x="393700" y="457200"/>
            <a:ext cx="11404600" cy="59436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pic>
        <p:nvPicPr>
          <p:cNvPr id="5" name="图片 4">
            <a:extLst>
              <a:ext uri="{FF2B5EF4-FFF2-40B4-BE49-F238E27FC236}">
                <a16:creationId xmlns:a16="http://schemas.microsoft.com/office/drawing/2014/main" id="{BD0C3B78-6696-0739-1E5A-70138C050475}"/>
              </a:ext>
            </a:extLst>
          </p:cNvPr>
          <p:cNvPicPr>
            <a:picLocks noChangeAspect="1"/>
          </p:cNvPicPr>
          <p:nvPr/>
        </p:nvPicPr>
        <p:blipFill>
          <a:blip r:embed="rId3">
            <a:extLst>
              <a:ext uri="{28A0092B-C50C-407E-A947-70E740481C1C}">
                <a14:useLocalDpi xmlns:a14="http://schemas.microsoft.com/office/drawing/2010/main" val="0"/>
              </a:ext>
            </a:extLst>
          </a:blip>
          <a:srcRect l="1891" r="1891"/>
          <a:stretch>
            <a:fillRect/>
          </a:stretch>
        </p:blipFill>
        <p:spPr>
          <a:xfrm flipH="1">
            <a:off x="76120" y="92333"/>
            <a:ext cx="3250403" cy="2311400"/>
          </a:xfrm>
          <a:prstGeom prst="rect">
            <a:avLst/>
          </a:prstGeom>
        </p:spPr>
      </p:pic>
      <p:pic>
        <p:nvPicPr>
          <p:cNvPr id="14" name="图片 13">
            <a:extLst>
              <a:ext uri="{FF2B5EF4-FFF2-40B4-BE49-F238E27FC236}">
                <a16:creationId xmlns:a16="http://schemas.microsoft.com/office/drawing/2014/main" id="{54EC6E50-728C-65CD-735A-B2450D15B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051" y="4321680"/>
            <a:ext cx="2883452" cy="2162589"/>
          </a:xfrm>
          <a:prstGeom prst="rect">
            <a:avLst/>
          </a:prstGeom>
        </p:spPr>
      </p:pic>
      <p:pic>
        <p:nvPicPr>
          <p:cNvPr id="15" name="图片 14">
            <a:extLst>
              <a:ext uri="{FF2B5EF4-FFF2-40B4-BE49-F238E27FC236}">
                <a16:creationId xmlns:a16="http://schemas.microsoft.com/office/drawing/2014/main" id="{33AFA9C5-2495-5632-2C5A-3D98DCFE56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1849" y="4321680"/>
            <a:ext cx="2806690" cy="2105018"/>
          </a:xfrm>
          <a:prstGeom prst="rect">
            <a:avLst/>
          </a:prstGeom>
        </p:spPr>
      </p:pic>
      <p:grpSp>
        <p:nvGrpSpPr>
          <p:cNvPr id="16" name="组合 15">
            <a:extLst>
              <a:ext uri="{FF2B5EF4-FFF2-40B4-BE49-F238E27FC236}">
                <a16:creationId xmlns:a16="http://schemas.microsoft.com/office/drawing/2014/main" id="{51C8A320-0288-C895-C321-DC7A4F74B992}"/>
              </a:ext>
            </a:extLst>
          </p:cNvPr>
          <p:cNvGrpSpPr/>
          <p:nvPr/>
        </p:nvGrpSpPr>
        <p:grpSpPr>
          <a:xfrm>
            <a:off x="1103406" y="2019013"/>
            <a:ext cx="3562957" cy="1077218"/>
            <a:chOff x="4657560" y="2158713"/>
            <a:chExt cx="3250403" cy="1077218"/>
          </a:xfrm>
        </p:grpSpPr>
        <p:sp>
          <p:nvSpPr>
            <p:cNvPr id="17" name="矩形: 圆角 16">
              <a:extLst>
                <a:ext uri="{FF2B5EF4-FFF2-40B4-BE49-F238E27FC236}">
                  <a16:creationId xmlns:a16="http://schemas.microsoft.com/office/drawing/2014/main" id="{4666B970-C44D-DC07-2553-482AC1F690E7}"/>
                </a:ext>
              </a:extLst>
            </p:cNvPr>
            <p:cNvSpPr/>
            <p:nvPr/>
          </p:nvSpPr>
          <p:spPr>
            <a:xfrm>
              <a:off x="4657560" y="2158713"/>
              <a:ext cx="3250403" cy="584775"/>
            </a:xfrm>
            <a:prstGeom prst="roundRect">
              <a:avLst>
                <a:gd name="adj" fmla="val 50000"/>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65000"/>
                    <a:lumOff val="35000"/>
                  </a:schemeClr>
                </a:solidFill>
              </a:endParaRPr>
            </a:p>
          </p:txBody>
        </p:sp>
        <p:sp>
          <p:nvSpPr>
            <p:cNvPr id="18" name="文本框 17">
              <a:extLst>
                <a:ext uri="{FF2B5EF4-FFF2-40B4-BE49-F238E27FC236}">
                  <a16:creationId xmlns:a16="http://schemas.microsoft.com/office/drawing/2014/main" id="{73DFA678-3268-CEE7-43A6-661DA0A5C531}"/>
                </a:ext>
              </a:extLst>
            </p:cNvPr>
            <p:cNvSpPr txBox="1"/>
            <p:nvPr/>
          </p:nvSpPr>
          <p:spPr>
            <a:xfrm>
              <a:off x="5251678" y="2158713"/>
              <a:ext cx="2062166" cy="1077218"/>
            </a:xfrm>
            <a:prstGeom prst="rect">
              <a:avLst/>
            </a:prstGeom>
            <a:noFill/>
            <a:ln>
              <a:noFill/>
            </a:ln>
          </p:spPr>
          <p:txBody>
            <a:bodyPr wrap="square" rtlCol="0">
              <a:spAutoFit/>
            </a:bodyPr>
            <a:lstStyle/>
            <a:p>
              <a:pPr lvl="0" algn="dist"/>
              <a:r>
                <a:rPr lang="zh-CN" altLang="en-US" sz="3200" b="1" dirty="0">
                  <a:solidFill>
                    <a:schemeClr val="tx1">
                      <a:lumMod val="65000"/>
                      <a:lumOff val="35000"/>
                    </a:schemeClr>
                  </a:solidFill>
                  <a:latin typeface="思源黑体" panose="020B0500000000000000" pitchFamily="34" charset="-122"/>
                  <a:ea typeface="思源黑体" panose="020B0500000000000000" pitchFamily="34" charset="-122"/>
                  <a:cs typeface="阿里巴巴普惠体" panose="00020600040101010101" pitchFamily="18" charset="-122"/>
                  <a:sym typeface="阿里巴巴普惠体" panose="00020600040101010101" pitchFamily="18" charset="-122"/>
                </a:rPr>
                <a:t>有心无力型</a:t>
              </a:r>
            </a:p>
          </p:txBody>
        </p:sp>
      </p:grpSp>
      <p:grpSp>
        <p:nvGrpSpPr>
          <p:cNvPr id="19" name="组合 18">
            <a:extLst>
              <a:ext uri="{FF2B5EF4-FFF2-40B4-BE49-F238E27FC236}">
                <a16:creationId xmlns:a16="http://schemas.microsoft.com/office/drawing/2014/main" id="{CB51C96B-D516-7C19-3761-7D910EB63CC2}"/>
              </a:ext>
            </a:extLst>
          </p:cNvPr>
          <p:cNvGrpSpPr/>
          <p:nvPr/>
        </p:nvGrpSpPr>
        <p:grpSpPr>
          <a:xfrm>
            <a:off x="7046271" y="2019013"/>
            <a:ext cx="3562957" cy="597724"/>
            <a:chOff x="4657560" y="2158713"/>
            <a:chExt cx="3250403" cy="597724"/>
          </a:xfrm>
        </p:grpSpPr>
        <p:sp>
          <p:nvSpPr>
            <p:cNvPr id="20" name="矩形: 圆角 19">
              <a:extLst>
                <a:ext uri="{FF2B5EF4-FFF2-40B4-BE49-F238E27FC236}">
                  <a16:creationId xmlns:a16="http://schemas.microsoft.com/office/drawing/2014/main" id="{19E609F8-D406-7226-7A81-A9F5A614A727}"/>
                </a:ext>
              </a:extLst>
            </p:cNvPr>
            <p:cNvSpPr/>
            <p:nvPr/>
          </p:nvSpPr>
          <p:spPr>
            <a:xfrm>
              <a:off x="4657560" y="2158713"/>
              <a:ext cx="3250403" cy="584775"/>
            </a:xfrm>
            <a:prstGeom prst="roundRect">
              <a:avLst>
                <a:gd name="adj" fmla="val 50000"/>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1" name="文本框 20">
              <a:extLst>
                <a:ext uri="{FF2B5EF4-FFF2-40B4-BE49-F238E27FC236}">
                  <a16:creationId xmlns:a16="http://schemas.microsoft.com/office/drawing/2014/main" id="{C828B2D3-1F15-F577-2DF9-7977D2F0D5C7}"/>
                </a:ext>
              </a:extLst>
            </p:cNvPr>
            <p:cNvSpPr txBox="1"/>
            <p:nvPr/>
          </p:nvSpPr>
          <p:spPr>
            <a:xfrm>
              <a:off x="5251678" y="2171662"/>
              <a:ext cx="2062166" cy="584775"/>
            </a:xfrm>
            <a:prstGeom prst="rect">
              <a:avLst/>
            </a:prstGeom>
            <a:noFill/>
            <a:ln>
              <a:noFill/>
            </a:ln>
          </p:spPr>
          <p:txBody>
            <a:bodyPr wrap="square" rtlCol="0">
              <a:spAutoFit/>
            </a:bodyPr>
            <a:lstStyle/>
            <a:p>
              <a:pPr lvl="0" algn="dist"/>
              <a:r>
                <a:rPr lang="zh-CN" altLang="en-US" sz="3200" b="1" dirty="0">
                  <a:solidFill>
                    <a:schemeClr val="tx1">
                      <a:lumMod val="65000"/>
                      <a:lumOff val="35000"/>
                    </a:schemeClr>
                  </a:solidFill>
                  <a:latin typeface="思源黑体" panose="020B0500000000000000" pitchFamily="34" charset="-122"/>
                  <a:ea typeface="思源黑体" panose="020B0500000000000000" pitchFamily="34" charset="-122"/>
                  <a:cs typeface="阿里巴巴普惠体" panose="00020600040101010101" pitchFamily="18" charset="-122"/>
                  <a:sym typeface="阿里巴巴普惠体" panose="00020600040101010101" pitchFamily="18" charset="-122"/>
                </a:rPr>
                <a:t>有力无心型</a:t>
              </a:r>
            </a:p>
          </p:txBody>
        </p:sp>
      </p:grpSp>
      <p:sp>
        <p:nvSpPr>
          <p:cNvPr id="7" name="文本框 6">
            <a:extLst>
              <a:ext uri="{FF2B5EF4-FFF2-40B4-BE49-F238E27FC236}">
                <a16:creationId xmlns:a16="http://schemas.microsoft.com/office/drawing/2014/main" id="{E02553B7-48B9-8164-3FC7-AD695DAF9639}"/>
              </a:ext>
            </a:extLst>
          </p:cNvPr>
          <p:cNvSpPr txBox="1"/>
          <p:nvPr/>
        </p:nvSpPr>
        <p:spPr>
          <a:xfrm>
            <a:off x="981393" y="2850536"/>
            <a:ext cx="4126219" cy="2246769"/>
          </a:xfrm>
          <a:prstGeom prst="rect">
            <a:avLst/>
          </a:prstGeom>
          <a:noFill/>
        </p:spPr>
        <p:txBody>
          <a:bodyPr wrap="square" rtlCol="0">
            <a:spAutoFit/>
          </a:bodyPr>
          <a:lstStyle/>
          <a:p>
            <a:r>
              <a:rPr lang="zh-CN" altLang="zh-CN" sz="2800" dirty="0">
                <a:latin typeface="华文行楷" panose="02010800040101010101" pitchFamily="2" charset="-122"/>
                <a:ea typeface="华文行楷" panose="02010800040101010101" pitchFamily="2" charset="-122"/>
              </a:rPr>
              <a:t>表现为学习自觉、勤奋、有决心，但是短期内看不到明显的成效，缺乏信心，容易陷入自我怀疑</a:t>
            </a:r>
            <a:endParaRPr lang="en-US" altLang="zh-CN" sz="2800" dirty="0">
              <a:latin typeface="华文行楷" panose="02010800040101010101" pitchFamily="2" charset="-122"/>
              <a:ea typeface="华文行楷" panose="02010800040101010101" pitchFamily="2" charset="-122"/>
            </a:endParaRPr>
          </a:p>
          <a:p>
            <a:endParaRPr lang="zh-CN" altLang="en-US" sz="2800" dirty="0"/>
          </a:p>
        </p:txBody>
      </p:sp>
      <p:sp>
        <p:nvSpPr>
          <p:cNvPr id="8" name="文本框 7">
            <a:extLst>
              <a:ext uri="{FF2B5EF4-FFF2-40B4-BE49-F238E27FC236}">
                <a16:creationId xmlns:a16="http://schemas.microsoft.com/office/drawing/2014/main" id="{09AD09D3-C057-B8FC-0D6C-6C49A14752EC}"/>
              </a:ext>
            </a:extLst>
          </p:cNvPr>
          <p:cNvSpPr txBox="1"/>
          <p:nvPr/>
        </p:nvSpPr>
        <p:spPr>
          <a:xfrm>
            <a:off x="6447452" y="2850536"/>
            <a:ext cx="4126219" cy="1384995"/>
          </a:xfrm>
          <a:prstGeom prst="rect">
            <a:avLst/>
          </a:prstGeom>
          <a:noFill/>
        </p:spPr>
        <p:txBody>
          <a:bodyPr wrap="square" rtlCol="0">
            <a:spAutoFit/>
          </a:bodyPr>
          <a:lstStyle/>
          <a:p>
            <a:r>
              <a:rPr lang="zh-CN" altLang="zh-CN" sz="2800" dirty="0">
                <a:latin typeface="华文行楷" panose="02010800040101010101" pitchFamily="2" charset="-122"/>
                <a:ea typeface="华文行楷" panose="02010800040101010101" pitchFamily="2" charset="-122"/>
              </a:rPr>
              <a:t>表现为学生本人机智聪明，但是因为学习目标不明确</a:t>
            </a:r>
            <a:r>
              <a:rPr lang="en-US" altLang="zh-CN" sz="2800" dirty="0">
                <a:latin typeface="华文行楷" panose="02010800040101010101" pitchFamily="2" charset="-122"/>
                <a:ea typeface="华文行楷" panose="02010800040101010101" pitchFamily="2" charset="-122"/>
              </a:rPr>
              <a:t>,</a:t>
            </a:r>
            <a:r>
              <a:rPr lang="zh-CN" altLang="zh-CN" sz="2800" dirty="0">
                <a:latin typeface="华文行楷" panose="02010800040101010101" pitchFamily="2" charset="-122"/>
                <a:ea typeface="华文行楷" panose="02010800040101010101" pitchFamily="2" charset="-122"/>
              </a:rPr>
              <a:t>缺乏学习动力，开始摆烂</a:t>
            </a:r>
            <a:endParaRPr lang="zh-CN" altLang="en-US" sz="2800" dirty="0"/>
          </a:p>
        </p:txBody>
      </p:sp>
      <p:grpSp>
        <p:nvGrpSpPr>
          <p:cNvPr id="9" name="组合 8">
            <a:extLst>
              <a:ext uri="{FF2B5EF4-FFF2-40B4-BE49-F238E27FC236}">
                <a16:creationId xmlns:a16="http://schemas.microsoft.com/office/drawing/2014/main" id="{5D61B607-BD1A-15CD-B334-469EC772464B}"/>
              </a:ext>
            </a:extLst>
          </p:cNvPr>
          <p:cNvGrpSpPr/>
          <p:nvPr/>
        </p:nvGrpSpPr>
        <p:grpSpPr>
          <a:xfrm>
            <a:off x="2268931" y="545604"/>
            <a:ext cx="4281159" cy="872913"/>
            <a:chOff x="4375150" y="1077227"/>
            <a:chExt cx="3441700" cy="939798"/>
          </a:xfrm>
        </p:grpSpPr>
        <p:sp>
          <p:nvSpPr>
            <p:cNvPr id="10" name="文本框 9">
              <a:extLst>
                <a:ext uri="{FF2B5EF4-FFF2-40B4-BE49-F238E27FC236}">
                  <a16:creationId xmlns:a16="http://schemas.microsoft.com/office/drawing/2014/main" id="{9F8BA3F9-E76F-70FB-1F9B-97CCA3A5A9B8}"/>
                </a:ext>
              </a:extLst>
            </p:cNvPr>
            <p:cNvSpPr txBox="1"/>
            <p:nvPr/>
          </p:nvSpPr>
          <p:spPr>
            <a:xfrm>
              <a:off x="4734047" y="1202264"/>
              <a:ext cx="2806700" cy="762126"/>
            </a:xfrm>
            <a:prstGeom prst="rect">
              <a:avLst/>
            </a:prstGeom>
            <a:noFill/>
          </p:spPr>
          <p:txBody>
            <a:bodyPr wrap="square" rtlCol="0">
              <a:spAutoFit/>
            </a:bodyPr>
            <a:lstStyle/>
            <a:p>
              <a:r>
                <a:rPr lang="zh-CN" altLang="en-US" sz="4000" dirty="0">
                  <a:solidFill>
                    <a:schemeClr val="tx1">
                      <a:lumMod val="65000"/>
                      <a:lumOff val="35000"/>
                    </a:schemeClr>
                  </a:solidFill>
                  <a:latin typeface="Aa润行体 (非商业使用)" panose="02010600010101010101" pitchFamily="2" charset="-122"/>
                  <a:ea typeface="Aa润行体 (非商业使用)" panose="02010600010101010101" pitchFamily="2" charset="-122"/>
                </a:rPr>
                <a:t>二、班情分析</a:t>
              </a:r>
            </a:p>
          </p:txBody>
        </p:sp>
        <p:sp>
          <p:nvSpPr>
            <p:cNvPr id="11" name="矩形: 圆角 10">
              <a:extLst>
                <a:ext uri="{FF2B5EF4-FFF2-40B4-BE49-F238E27FC236}">
                  <a16:creationId xmlns:a16="http://schemas.microsoft.com/office/drawing/2014/main" id="{09CE9AF1-E9BD-9E0F-0995-8E194A27C279}"/>
                </a:ext>
              </a:extLst>
            </p:cNvPr>
            <p:cNvSpPr/>
            <p:nvPr/>
          </p:nvSpPr>
          <p:spPr>
            <a:xfrm>
              <a:off x="4375150" y="1077227"/>
              <a:ext cx="3441700" cy="939798"/>
            </a:xfrm>
            <a:prstGeom prst="roundRect">
              <a:avLst>
                <a:gd name="adj"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2917178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par>
                          <p:cTn id="36" fill="hold">
                            <p:stCondLst>
                              <p:cond delay="500"/>
                            </p:stCondLst>
                            <p:childTnLst>
                              <p:par>
                                <p:cTn id="37" presetID="42"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7D319BE-D426-4C14-0019-50E41EACD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A313CEF1-C7C3-7281-E7AF-ADB64CF186BF}"/>
              </a:ext>
            </a:extLst>
          </p:cNvPr>
          <p:cNvSpPr/>
          <p:nvPr/>
        </p:nvSpPr>
        <p:spPr>
          <a:xfrm>
            <a:off x="393700" y="457200"/>
            <a:ext cx="11404600" cy="59436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BD0C3B78-6696-0739-1E5A-70138C050475}"/>
              </a:ext>
            </a:extLst>
          </p:cNvPr>
          <p:cNvPicPr>
            <a:picLocks noChangeAspect="1"/>
          </p:cNvPicPr>
          <p:nvPr/>
        </p:nvPicPr>
        <p:blipFill>
          <a:blip r:embed="rId3">
            <a:extLst>
              <a:ext uri="{28A0092B-C50C-407E-A947-70E740481C1C}">
                <a14:useLocalDpi xmlns:a14="http://schemas.microsoft.com/office/drawing/2010/main" val="0"/>
              </a:ext>
            </a:extLst>
          </a:blip>
          <a:srcRect l="1891" r="1891"/>
          <a:stretch>
            <a:fillRect/>
          </a:stretch>
        </p:blipFill>
        <p:spPr>
          <a:xfrm flipH="1">
            <a:off x="-1" y="1"/>
            <a:ext cx="3250403" cy="2311400"/>
          </a:xfrm>
          <a:prstGeom prst="rect">
            <a:avLst/>
          </a:prstGeom>
        </p:spPr>
      </p:pic>
      <p:pic>
        <p:nvPicPr>
          <p:cNvPr id="48" name="图片 47">
            <a:extLst>
              <a:ext uri="{FF2B5EF4-FFF2-40B4-BE49-F238E27FC236}">
                <a16:creationId xmlns:a16="http://schemas.microsoft.com/office/drawing/2014/main" id="{2FB2E203-0B30-6B0D-AB0E-5530A47419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150" y="1390962"/>
            <a:ext cx="11061700" cy="6858000"/>
          </a:xfrm>
          <a:prstGeom prst="rect">
            <a:avLst/>
          </a:prstGeom>
        </p:spPr>
      </p:pic>
      <p:sp>
        <p:nvSpPr>
          <p:cNvPr id="50" name="文本框 49">
            <a:extLst>
              <a:ext uri="{FF2B5EF4-FFF2-40B4-BE49-F238E27FC236}">
                <a16:creationId xmlns:a16="http://schemas.microsoft.com/office/drawing/2014/main" id="{978FFAE7-1041-58BE-1456-5898EC42AFCB}"/>
              </a:ext>
            </a:extLst>
          </p:cNvPr>
          <p:cNvSpPr txBox="1"/>
          <p:nvPr/>
        </p:nvSpPr>
        <p:spPr>
          <a:xfrm>
            <a:off x="530490" y="863393"/>
            <a:ext cx="5138739" cy="5131213"/>
          </a:xfrm>
          <a:prstGeom prst="rect">
            <a:avLst/>
          </a:prstGeom>
          <a:noFill/>
        </p:spPr>
        <p:txBody>
          <a:bodyPr wrap="square" rtlCol="0">
            <a:spAutoFit/>
          </a:bodyPr>
          <a:lstStyle/>
          <a:p>
            <a:pPr>
              <a:lnSpc>
                <a:spcPct val="125000"/>
              </a:lnSpc>
            </a:pPr>
            <a:r>
              <a:rPr lang="zh-CN" altLang="en-US" sz="2400" kern="100" dirty="0">
                <a:effectLst/>
                <a:latin typeface="等线" panose="02010600030101010101" pitchFamily="2" charset="-122"/>
                <a:ea typeface="宋体" panose="02010600030101010101" pitchFamily="2" charset="-122"/>
                <a:cs typeface="Times New Roman" panose="02020603050405020304" pitchFamily="18" charset="0"/>
              </a:rPr>
              <a:t>（</a:t>
            </a:r>
            <a:r>
              <a:rPr lang="en-US" altLang="zh-CN" sz="2400" kern="100" dirty="0">
                <a:effectLst/>
                <a:latin typeface="等线" panose="02010600030101010101" pitchFamily="2" charset="-122"/>
                <a:ea typeface="宋体" panose="02010600030101010101" pitchFamily="2" charset="-122"/>
                <a:cs typeface="Times New Roman" panose="02020603050405020304" pitchFamily="18" charset="0"/>
              </a:rPr>
              <a:t>1</a:t>
            </a:r>
            <a:r>
              <a:rPr lang="zh-CN" altLang="en-US" sz="2400" kern="100" dirty="0">
                <a:effectLst/>
                <a:latin typeface="等线" panose="02010600030101010101" pitchFamily="2" charset="-122"/>
                <a:ea typeface="宋体" panose="02010600030101010101" pitchFamily="2" charset="-122"/>
                <a:cs typeface="Times New Roman" panose="02020603050405020304" pitchFamily="18" charset="0"/>
              </a:rPr>
              <a:t>）班级</a:t>
            </a:r>
            <a:endParaRPr lang="en-US" altLang="zh-CN" sz="2400" kern="100" dirty="0">
              <a:effectLst/>
              <a:latin typeface="等线" panose="02010600030101010101" pitchFamily="2" charset="-122"/>
              <a:ea typeface="宋体" panose="02010600030101010101" pitchFamily="2" charset="-122"/>
              <a:cs typeface="Times New Roman" panose="02020603050405020304" pitchFamily="18" charset="0"/>
            </a:endParaRPr>
          </a:p>
          <a:p>
            <a:pPr>
              <a:lnSpc>
                <a:spcPct val="125000"/>
              </a:lnSpc>
            </a:pPr>
            <a:r>
              <a:rPr lang="zh-CN" altLang="zh-CN" sz="2400" kern="100" dirty="0">
                <a:effectLst/>
                <a:latin typeface="等线" panose="02010600030101010101" pitchFamily="2" charset="-122"/>
                <a:ea typeface="宋体" panose="02010600030101010101" pitchFamily="2" charset="-122"/>
                <a:cs typeface="Times New Roman" panose="02020603050405020304" pitchFamily="18" charset="0"/>
              </a:rPr>
              <a:t>①团结进取：具有凝聚力和集体荣誉感，互助互爱，取长补短，共同进步。</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25000"/>
              </a:lnSpc>
            </a:pPr>
            <a:r>
              <a:rPr lang="zh-CN" altLang="zh-CN" sz="2400" kern="100" dirty="0">
                <a:effectLst/>
                <a:latin typeface="等线" panose="02010600030101010101" pitchFamily="2" charset="-122"/>
                <a:ea typeface="宋体" panose="02010600030101010101" pitchFamily="2" charset="-122"/>
                <a:cs typeface="Times New Roman" panose="02020603050405020304" pitchFamily="18" charset="0"/>
              </a:rPr>
              <a:t>②班风正气：建立遵守纪律、积极进取、团结友善、文明有礼的集体</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25000"/>
              </a:lnSpc>
            </a:pPr>
            <a:r>
              <a:rPr lang="zh-CN" altLang="zh-CN" sz="2400" kern="100" dirty="0">
                <a:effectLst/>
                <a:latin typeface="等线" panose="02010600030101010101" pitchFamily="2" charset="-122"/>
                <a:ea typeface="宋体" panose="02010600030101010101" pitchFamily="2" charset="-122"/>
                <a:cs typeface="Times New Roman" panose="02020603050405020304" pitchFamily="18" charset="0"/>
              </a:rPr>
              <a:t>③学风端正：努力学习，刻苦钻研，兴趣广泛，形成会学、乐学、助学的氛围。</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25000"/>
              </a:lnSpc>
            </a:pPr>
            <a:r>
              <a:rPr lang="zh-CN" altLang="zh-CN" sz="2400" kern="100" dirty="0">
                <a:effectLst/>
                <a:latin typeface="等线" panose="02010600030101010101" pitchFamily="2" charset="-122"/>
                <a:ea typeface="宋体" panose="02010600030101010101" pitchFamily="2" charset="-122"/>
                <a:cs typeface="Times New Roman" panose="02020603050405020304" pitchFamily="18" charset="0"/>
              </a:rPr>
              <a:t>④活动丰富：丰富课余生活，响应学校活动及自办班级活动，创建特色班级</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9" name="文本框 68">
            <a:extLst>
              <a:ext uri="{FF2B5EF4-FFF2-40B4-BE49-F238E27FC236}">
                <a16:creationId xmlns:a16="http://schemas.microsoft.com/office/drawing/2014/main" id="{4D866D93-B10B-4790-F639-8B1C121CDDA9}"/>
              </a:ext>
            </a:extLst>
          </p:cNvPr>
          <p:cNvSpPr txBox="1"/>
          <p:nvPr/>
        </p:nvSpPr>
        <p:spPr>
          <a:xfrm>
            <a:off x="6534682" y="1407185"/>
            <a:ext cx="3902779" cy="4247317"/>
          </a:xfrm>
          <a:prstGeom prst="rect">
            <a:avLst/>
          </a:prstGeom>
          <a:noFill/>
        </p:spPr>
        <p:txBody>
          <a:bodyPr wrap="square" rtlCol="0">
            <a:spAutoFit/>
          </a:bodyPr>
          <a:lstStyle/>
          <a:p>
            <a:pPr algn="just">
              <a:lnSpc>
                <a:spcPct val="125000"/>
              </a:lnSpc>
            </a:pPr>
            <a:r>
              <a:rPr lang="zh-CN" altLang="en-US" sz="2400" kern="100" dirty="0">
                <a:solidFill>
                  <a:schemeClr val="tx1">
                    <a:lumMod val="65000"/>
                    <a:lumOff val="35000"/>
                  </a:schemeClr>
                </a:solidFill>
                <a:effectLst/>
                <a:latin typeface="等线" panose="02010600030101010101" pitchFamily="2" charset="-122"/>
                <a:ea typeface="思源黑体" panose="020B0500000000000000" pitchFamily="34" charset="-122"/>
                <a:cs typeface="Times New Roman" panose="02020603050405020304" pitchFamily="18" charset="0"/>
              </a:rPr>
              <a:t>（</a:t>
            </a:r>
            <a:r>
              <a:rPr lang="en-US" altLang="zh-CN" sz="2400" kern="100" dirty="0">
                <a:solidFill>
                  <a:schemeClr val="tx1">
                    <a:lumMod val="65000"/>
                    <a:lumOff val="35000"/>
                  </a:schemeClr>
                </a:solidFill>
                <a:effectLst/>
                <a:latin typeface="等线" panose="02010600030101010101" pitchFamily="2" charset="-122"/>
                <a:ea typeface="思源黑体" panose="020B0500000000000000" pitchFamily="34" charset="-122"/>
                <a:cs typeface="Times New Roman" panose="02020603050405020304" pitchFamily="18" charset="0"/>
              </a:rPr>
              <a:t>2</a:t>
            </a:r>
            <a:r>
              <a:rPr lang="zh-CN" altLang="en-US" sz="2400" kern="100" dirty="0">
                <a:solidFill>
                  <a:schemeClr val="tx1">
                    <a:lumMod val="65000"/>
                    <a:lumOff val="35000"/>
                  </a:schemeClr>
                </a:solidFill>
                <a:effectLst/>
                <a:latin typeface="等线" panose="02010600030101010101" pitchFamily="2" charset="-122"/>
                <a:ea typeface="思源黑体" panose="020B0500000000000000" pitchFamily="34" charset="-122"/>
                <a:cs typeface="Times New Roman" panose="02020603050405020304" pitchFamily="18" charset="0"/>
              </a:rPr>
              <a:t>）学生</a:t>
            </a:r>
            <a:endParaRPr lang="en-US" altLang="zh-CN" sz="2400" kern="100" dirty="0">
              <a:solidFill>
                <a:schemeClr val="tx1">
                  <a:lumMod val="65000"/>
                  <a:lumOff val="35000"/>
                </a:schemeClr>
              </a:solidFill>
              <a:effectLst/>
              <a:latin typeface="等线" panose="02010600030101010101" pitchFamily="2" charset="-122"/>
              <a:ea typeface="思源黑体" panose="020B0500000000000000" pitchFamily="34" charset="-122"/>
              <a:cs typeface="Times New Roman" panose="02020603050405020304" pitchFamily="18" charset="0"/>
            </a:endParaRPr>
          </a:p>
          <a:p>
            <a:pPr algn="just">
              <a:lnSpc>
                <a:spcPct val="125000"/>
              </a:lnSpc>
            </a:pPr>
            <a:r>
              <a:rPr lang="zh-CN" altLang="zh-CN" sz="2400" kern="100" dirty="0">
                <a:effectLst/>
                <a:latin typeface="等线" panose="02010600030101010101" pitchFamily="2" charset="-122"/>
                <a:ea typeface="宋体" panose="02010600030101010101" pitchFamily="2" charset="-122"/>
                <a:cs typeface="Times New Roman" panose="02020603050405020304" pitchFamily="18" charset="0"/>
              </a:rPr>
              <a:t>①品德高尚</a:t>
            </a:r>
            <a:r>
              <a:rPr lang="en-US" altLang="zh-CN" sz="2400" kern="100" dirty="0">
                <a:effectLst/>
                <a:latin typeface="等线" panose="02010600030101010101" pitchFamily="2" charset="-122"/>
                <a:ea typeface="宋体" panose="02010600030101010101" pitchFamily="2" charset="-122"/>
                <a:cs typeface="Times New Roman" panose="02020603050405020304" pitchFamily="18" charset="0"/>
              </a:rPr>
              <a:t>,</a:t>
            </a:r>
            <a:r>
              <a:rPr lang="zh-CN" altLang="zh-CN" sz="2400" kern="100" dirty="0">
                <a:effectLst/>
                <a:latin typeface="等线" panose="02010600030101010101" pitchFamily="2" charset="-122"/>
                <a:ea typeface="宋体" panose="02010600030101010101" pitchFamily="2" charset="-122"/>
                <a:cs typeface="Times New Roman" panose="02020603050405020304" pitchFamily="18" charset="0"/>
              </a:rPr>
              <a:t>成人成才</a:t>
            </a:r>
            <a:r>
              <a:rPr lang="en-US" altLang="zh-CN" sz="2400" kern="100" dirty="0">
                <a:effectLst/>
                <a:latin typeface="等线" panose="02010600030101010101" pitchFamily="2" charset="-122"/>
                <a:ea typeface="宋体" panose="02010600030101010101" pitchFamily="2" charset="-122"/>
                <a:cs typeface="Times New Roman" panose="02020603050405020304" pitchFamily="18" charset="0"/>
              </a:rPr>
              <a:t>,</a:t>
            </a:r>
            <a:r>
              <a:rPr lang="zh-CN" altLang="zh-CN" sz="2400" kern="100" dirty="0">
                <a:effectLst/>
                <a:latin typeface="等线" panose="02010600030101010101" pitchFamily="2" charset="-122"/>
                <a:ea typeface="宋体" panose="02010600030101010101" pitchFamily="2" charset="-122"/>
                <a:cs typeface="Times New Roman" panose="02020603050405020304" pitchFamily="18" charset="0"/>
              </a:rPr>
              <a:t>遵规守矩。</a:t>
            </a:r>
            <a:endParaRPr lang="en-US" altLang="zh-CN" sz="2400" kern="100" dirty="0">
              <a:effectLst/>
              <a:latin typeface="等线" panose="02010600030101010101" pitchFamily="2" charset="-122"/>
              <a:ea typeface="宋体" panose="02010600030101010101" pitchFamily="2" charset="-122"/>
              <a:cs typeface="Times New Roman" panose="02020603050405020304" pitchFamily="18" charset="0"/>
            </a:endParaRPr>
          </a:p>
          <a:p>
            <a:pPr algn="just">
              <a:lnSpc>
                <a:spcPct val="125000"/>
              </a:lnSpc>
            </a:pPr>
            <a:r>
              <a:rPr lang="zh-CN" altLang="zh-CN" sz="2400" kern="100" dirty="0">
                <a:effectLst/>
                <a:latin typeface="等线" panose="02010600030101010101" pitchFamily="2" charset="-122"/>
                <a:ea typeface="宋体" panose="02010600030101010101" pitchFamily="2" charset="-122"/>
                <a:cs typeface="Times New Roman" panose="02020603050405020304" pitchFamily="18" charset="0"/>
              </a:rPr>
              <a:t>②目标明确，刻苦上进</a:t>
            </a:r>
            <a:r>
              <a:rPr lang="en-US" altLang="zh-CN" sz="2400" kern="100" dirty="0">
                <a:effectLst/>
                <a:latin typeface="等线" panose="02010600030101010101" pitchFamily="2" charset="-122"/>
                <a:ea typeface="宋体" panose="02010600030101010101" pitchFamily="2" charset="-122"/>
                <a:cs typeface="Times New Roman" panose="02020603050405020304" pitchFamily="18" charset="0"/>
              </a:rPr>
              <a:t>,</a:t>
            </a:r>
            <a:r>
              <a:rPr lang="zh-CN" altLang="zh-CN" sz="2400" kern="100" dirty="0">
                <a:effectLst/>
                <a:latin typeface="等线" panose="02010600030101010101" pitchFamily="2" charset="-122"/>
                <a:ea typeface="宋体" panose="02010600030101010101" pitchFamily="2" charset="-122"/>
                <a:cs typeface="Times New Roman" panose="02020603050405020304" pitchFamily="18" charset="0"/>
              </a:rPr>
              <a:t>会学乐学。</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r>
              <a:rPr lang="zh-CN" altLang="zh-CN" sz="2400" dirty="0">
                <a:effectLst/>
                <a:ea typeface="宋体" panose="02010600030101010101" pitchFamily="2" charset="-122"/>
                <a:cs typeface="Times New Roman" panose="02020603050405020304" pitchFamily="18" charset="0"/>
              </a:rPr>
              <a:t>③乐观开朗，积极向上，真诚友善</a:t>
            </a:r>
            <a:endParaRPr lang="en-US" altLang="zh-CN" sz="2400" dirty="0">
              <a:effectLst/>
              <a:ea typeface="宋体" panose="02010600030101010101" pitchFamily="2" charset="-122"/>
              <a:cs typeface="Times New Roman" panose="02020603050405020304" pitchFamily="18" charset="0"/>
            </a:endParaRPr>
          </a:p>
          <a:p>
            <a:r>
              <a:rPr lang="zh-CN" altLang="zh-CN" sz="2400" dirty="0">
                <a:effectLst/>
                <a:ea typeface="宋体" panose="02010600030101010101" pitchFamily="2" charset="-122"/>
                <a:cs typeface="Times New Roman" panose="02020603050405020304" pitchFamily="18" charset="0"/>
              </a:rPr>
              <a:t>④特长鲜明，素质良好，均衡发展</a:t>
            </a:r>
            <a:endParaRPr lang="zh-CN" altLang="en-US" sz="4000" dirty="0"/>
          </a:p>
          <a:p>
            <a:pPr algn="dist"/>
            <a:endParaRPr lang="zh-CN" altLang="en-US" sz="24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nvGrpSpPr>
          <p:cNvPr id="9" name="组合 8">
            <a:extLst>
              <a:ext uri="{FF2B5EF4-FFF2-40B4-BE49-F238E27FC236}">
                <a16:creationId xmlns:a16="http://schemas.microsoft.com/office/drawing/2014/main" id="{DC1B4545-5508-5235-F67D-4DF4FD53C223}"/>
              </a:ext>
            </a:extLst>
          </p:cNvPr>
          <p:cNvGrpSpPr/>
          <p:nvPr/>
        </p:nvGrpSpPr>
        <p:grpSpPr>
          <a:xfrm>
            <a:off x="2268931" y="545604"/>
            <a:ext cx="5994823" cy="872913"/>
            <a:chOff x="4375150" y="1077227"/>
            <a:chExt cx="3441700" cy="939798"/>
          </a:xfrm>
        </p:grpSpPr>
        <p:sp>
          <p:nvSpPr>
            <p:cNvPr id="10" name="文本框 9">
              <a:extLst>
                <a:ext uri="{FF2B5EF4-FFF2-40B4-BE49-F238E27FC236}">
                  <a16:creationId xmlns:a16="http://schemas.microsoft.com/office/drawing/2014/main" id="{D4A1B7F6-4C33-BCDD-9B8D-D69F4C287BD8}"/>
                </a:ext>
              </a:extLst>
            </p:cNvPr>
            <p:cNvSpPr txBox="1"/>
            <p:nvPr/>
          </p:nvSpPr>
          <p:spPr>
            <a:xfrm>
              <a:off x="4734047" y="1202264"/>
              <a:ext cx="2806700" cy="762126"/>
            </a:xfrm>
            <a:prstGeom prst="rect">
              <a:avLst/>
            </a:prstGeom>
            <a:noFill/>
          </p:spPr>
          <p:txBody>
            <a:bodyPr wrap="square" rtlCol="0">
              <a:spAutoFit/>
            </a:bodyPr>
            <a:lstStyle/>
            <a:p>
              <a:r>
                <a:rPr lang="zh-CN" altLang="en-US" sz="4000" dirty="0">
                  <a:solidFill>
                    <a:schemeClr val="tx1">
                      <a:lumMod val="65000"/>
                      <a:lumOff val="35000"/>
                    </a:schemeClr>
                  </a:solidFill>
                  <a:latin typeface="Aa润行体 (非商业使用)" panose="02010600010101010101" pitchFamily="2" charset="-122"/>
                  <a:ea typeface="Aa润行体 (非商业使用)" panose="02010600010101010101" pitchFamily="2" charset="-122"/>
                </a:rPr>
                <a:t>三、班级发展目标</a:t>
              </a:r>
            </a:p>
          </p:txBody>
        </p:sp>
        <p:sp>
          <p:nvSpPr>
            <p:cNvPr id="11" name="矩形: 圆角 10">
              <a:extLst>
                <a:ext uri="{FF2B5EF4-FFF2-40B4-BE49-F238E27FC236}">
                  <a16:creationId xmlns:a16="http://schemas.microsoft.com/office/drawing/2014/main" id="{FC6E6AE3-5126-5338-00B5-C0A87531B9B8}"/>
                </a:ext>
              </a:extLst>
            </p:cNvPr>
            <p:cNvSpPr/>
            <p:nvPr/>
          </p:nvSpPr>
          <p:spPr>
            <a:xfrm>
              <a:off x="4375150" y="1077227"/>
              <a:ext cx="3441700" cy="939798"/>
            </a:xfrm>
            <a:prstGeom prst="roundRect">
              <a:avLst>
                <a:gd name="adj"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9189200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7D319BE-D426-4C14-0019-50E41EACD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A313CEF1-C7C3-7281-E7AF-ADB64CF186BF}"/>
              </a:ext>
            </a:extLst>
          </p:cNvPr>
          <p:cNvSpPr/>
          <p:nvPr/>
        </p:nvSpPr>
        <p:spPr>
          <a:xfrm>
            <a:off x="113782" y="513799"/>
            <a:ext cx="11404600" cy="59436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BD0C3B78-6696-0739-1E5A-70138C050475}"/>
              </a:ext>
            </a:extLst>
          </p:cNvPr>
          <p:cNvPicPr>
            <a:picLocks noChangeAspect="1"/>
          </p:cNvPicPr>
          <p:nvPr/>
        </p:nvPicPr>
        <p:blipFill>
          <a:blip r:embed="rId3">
            <a:extLst>
              <a:ext uri="{28A0092B-C50C-407E-A947-70E740481C1C}">
                <a14:useLocalDpi xmlns:a14="http://schemas.microsoft.com/office/drawing/2010/main" val="0"/>
              </a:ext>
            </a:extLst>
          </a:blip>
          <a:srcRect l="1891" r="1891"/>
          <a:stretch>
            <a:fillRect/>
          </a:stretch>
        </p:blipFill>
        <p:spPr>
          <a:xfrm flipH="1">
            <a:off x="-1" y="1"/>
            <a:ext cx="3250403" cy="2311400"/>
          </a:xfrm>
          <a:prstGeom prst="rect">
            <a:avLst/>
          </a:prstGeom>
        </p:spPr>
      </p:pic>
      <p:pic>
        <p:nvPicPr>
          <p:cNvPr id="48" name="图片 47">
            <a:extLst>
              <a:ext uri="{FF2B5EF4-FFF2-40B4-BE49-F238E27FC236}">
                <a16:creationId xmlns:a16="http://schemas.microsoft.com/office/drawing/2014/main" id="{2FB2E203-0B30-6B0D-AB0E-5530A47419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150" y="1390962"/>
            <a:ext cx="11061700" cy="6858000"/>
          </a:xfrm>
          <a:prstGeom prst="rect">
            <a:avLst/>
          </a:prstGeom>
        </p:spPr>
      </p:pic>
      <p:sp>
        <p:nvSpPr>
          <p:cNvPr id="50" name="文本框 49">
            <a:extLst>
              <a:ext uri="{FF2B5EF4-FFF2-40B4-BE49-F238E27FC236}">
                <a16:creationId xmlns:a16="http://schemas.microsoft.com/office/drawing/2014/main" id="{978FFAE7-1041-58BE-1456-5898EC42AFCB}"/>
              </a:ext>
            </a:extLst>
          </p:cNvPr>
          <p:cNvSpPr txBox="1"/>
          <p:nvPr/>
        </p:nvSpPr>
        <p:spPr>
          <a:xfrm>
            <a:off x="1396357" y="1587319"/>
            <a:ext cx="9061379" cy="592213"/>
          </a:xfrm>
          <a:prstGeom prst="rect">
            <a:avLst/>
          </a:prstGeom>
          <a:noFill/>
        </p:spPr>
        <p:txBody>
          <a:bodyPr wrap="square" rtlCol="0">
            <a:spAutoFit/>
          </a:bodyPr>
          <a:lstStyle/>
          <a:p>
            <a:pPr>
              <a:lnSpc>
                <a:spcPct val="125000"/>
              </a:lnSpc>
            </a:pPr>
            <a:r>
              <a:rPr lang="zh-CN" altLang="en-US" sz="2800" b="1" dirty="0">
                <a:ln w="0">
                  <a:solidFill>
                    <a:schemeClr val="accent5"/>
                  </a:solidFill>
                </a:ln>
                <a:solidFill>
                  <a:schemeClr val="accent5"/>
                </a:solidFill>
                <a:effectLst>
                  <a:outerShdw blurRad="38100" dist="25400" dir="5400000" algn="ctr" rotWithShape="0">
                    <a:srgbClr val="6E747A">
                      <a:alpha val="43000"/>
                    </a:srgbClr>
                  </a:outerShdw>
                </a:effectLst>
              </a:rPr>
              <a:t>①树立班级目标，培养学生独立思考、主动作为的能力</a:t>
            </a:r>
            <a:endParaRPr lang="en-US" altLang="zh-CN" sz="2800" b="1" kern="100" dirty="0">
              <a:ln w="0">
                <a:solidFill>
                  <a:schemeClr val="accent5"/>
                </a:solidFill>
              </a:ln>
              <a:solidFill>
                <a:schemeClr val="accent5"/>
              </a:solidFill>
              <a:effectLst>
                <a:outerShdw blurRad="38100" dist="25400" dir="5400000" algn="ctr" rotWithShape="0">
                  <a:srgbClr val="6E747A">
                    <a:alpha val="43000"/>
                  </a:srgbClr>
                </a:outerShdw>
              </a:effectLst>
              <a:latin typeface="等线" panose="02010600030101010101" pitchFamily="2" charset="-122"/>
              <a:ea typeface="宋体" panose="02010600030101010101" pitchFamily="2" charset="-122"/>
              <a:cs typeface="Times New Roman" panose="02020603050405020304" pitchFamily="18" charset="0"/>
            </a:endParaRPr>
          </a:p>
        </p:txBody>
      </p:sp>
      <p:sp>
        <p:nvSpPr>
          <p:cNvPr id="69" name="文本框 68">
            <a:extLst>
              <a:ext uri="{FF2B5EF4-FFF2-40B4-BE49-F238E27FC236}">
                <a16:creationId xmlns:a16="http://schemas.microsoft.com/office/drawing/2014/main" id="{4D866D93-B10B-4790-F639-8B1C121CDDA9}"/>
              </a:ext>
            </a:extLst>
          </p:cNvPr>
          <p:cNvSpPr txBox="1"/>
          <p:nvPr/>
        </p:nvSpPr>
        <p:spPr>
          <a:xfrm>
            <a:off x="1678700" y="2254492"/>
            <a:ext cx="8496694" cy="2462213"/>
          </a:xfrm>
          <a:prstGeom prst="rect">
            <a:avLst/>
          </a:prstGeom>
          <a:noFill/>
        </p:spPr>
        <p:txBody>
          <a:bodyPr wrap="square" rtlCol="0">
            <a:spAutoFit/>
          </a:bodyPr>
          <a:lstStyle/>
          <a:p>
            <a:pPr>
              <a:lnSpc>
                <a:spcPct val="150000"/>
              </a:lnSpc>
            </a:pPr>
            <a:r>
              <a:rPr lang="zh-CN" altLang="zh-CN" sz="2800" dirty="0"/>
              <a:t>高一是高中行为习惯养成的初始阶段，只有在日常教育中逐步落实班级建设目标，让班级每一个学生潜移默化的朝着目标发展</a:t>
            </a:r>
            <a:endParaRPr lang="zh-CN" altLang="en-US" sz="4000" b="1" dirty="0"/>
          </a:p>
          <a:p>
            <a:pPr algn="dist"/>
            <a:endParaRPr lang="zh-CN" altLang="en-US" sz="28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nvGrpSpPr>
          <p:cNvPr id="2" name="组合 1">
            <a:extLst>
              <a:ext uri="{FF2B5EF4-FFF2-40B4-BE49-F238E27FC236}">
                <a16:creationId xmlns:a16="http://schemas.microsoft.com/office/drawing/2014/main" id="{8100EEE0-730C-9201-7C84-7D9F49109060}"/>
              </a:ext>
            </a:extLst>
          </p:cNvPr>
          <p:cNvGrpSpPr/>
          <p:nvPr/>
        </p:nvGrpSpPr>
        <p:grpSpPr>
          <a:xfrm>
            <a:off x="2268931" y="545604"/>
            <a:ext cx="5994823" cy="872913"/>
            <a:chOff x="4375150" y="1077227"/>
            <a:chExt cx="3441700" cy="939798"/>
          </a:xfrm>
        </p:grpSpPr>
        <p:sp>
          <p:nvSpPr>
            <p:cNvPr id="7" name="文本框 6">
              <a:extLst>
                <a:ext uri="{FF2B5EF4-FFF2-40B4-BE49-F238E27FC236}">
                  <a16:creationId xmlns:a16="http://schemas.microsoft.com/office/drawing/2014/main" id="{EFA2CB54-DA05-94D5-EEDB-CF19F6EC93B1}"/>
                </a:ext>
              </a:extLst>
            </p:cNvPr>
            <p:cNvSpPr txBox="1"/>
            <p:nvPr/>
          </p:nvSpPr>
          <p:spPr>
            <a:xfrm>
              <a:off x="4734047" y="1202264"/>
              <a:ext cx="2806700" cy="762126"/>
            </a:xfrm>
            <a:prstGeom prst="rect">
              <a:avLst/>
            </a:prstGeom>
            <a:noFill/>
          </p:spPr>
          <p:txBody>
            <a:bodyPr wrap="square" rtlCol="0">
              <a:spAutoFit/>
            </a:bodyPr>
            <a:lstStyle/>
            <a:p>
              <a:pPr algn="dist"/>
              <a:r>
                <a:rPr lang="zh-CN" altLang="en-US" sz="4000" dirty="0">
                  <a:solidFill>
                    <a:schemeClr val="tx1">
                      <a:lumMod val="65000"/>
                      <a:lumOff val="35000"/>
                    </a:schemeClr>
                  </a:solidFill>
                  <a:latin typeface="Aa润行体 (非商业使用)" panose="02010600010101010101" pitchFamily="2" charset="-122"/>
                  <a:ea typeface="Aa润行体 (非商业使用)" panose="02010600010101010101" pitchFamily="2" charset="-122"/>
                </a:rPr>
                <a:t>四、实践做法</a:t>
              </a:r>
            </a:p>
          </p:txBody>
        </p:sp>
        <p:sp>
          <p:nvSpPr>
            <p:cNvPr id="8" name="矩形: 圆角 7">
              <a:extLst>
                <a:ext uri="{FF2B5EF4-FFF2-40B4-BE49-F238E27FC236}">
                  <a16:creationId xmlns:a16="http://schemas.microsoft.com/office/drawing/2014/main" id="{D7AFE2E1-14DA-4084-6F37-59CAF3874C60}"/>
                </a:ext>
              </a:extLst>
            </p:cNvPr>
            <p:cNvSpPr/>
            <p:nvPr/>
          </p:nvSpPr>
          <p:spPr>
            <a:xfrm>
              <a:off x="4375150" y="1077227"/>
              <a:ext cx="3441700" cy="939798"/>
            </a:xfrm>
            <a:prstGeom prst="roundRect">
              <a:avLst>
                <a:gd name="adj"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553380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7D319BE-D426-4C14-0019-50E41EACD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A313CEF1-C7C3-7281-E7AF-ADB64CF186BF}"/>
              </a:ext>
            </a:extLst>
          </p:cNvPr>
          <p:cNvSpPr/>
          <p:nvPr/>
        </p:nvSpPr>
        <p:spPr>
          <a:xfrm>
            <a:off x="113782" y="513799"/>
            <a:ext cx="11404600" cy="59436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BD0C3B78-6696-0739-1E5A-70138C050475}"/>
              </a:ext>
            </a:extLst>
          </p:cNvPr>
          <p:cNvPicPr>
            <a:picLocks noChangeAspect="1"/>
          </p:cNvPicPr>
          <p:nvPr/>
        </p:nvPicPr>
        <p:blipFill>
          <a:blip r:embed="rId3">
            <a:extLst>
              <a:ext uri="{28A0092B-C50C-407E-A947-70E740481C1C}">
                <a14:useLocalDpi xmlns:a14="http://schemas.microsoft.com/office/drawing/2010/main" val="0"/>
              </a:ext>
            </a:extLst>
          </a:blip>
          <a:srcRect l="1891" r="1891"/>
          <a:stretch>
            <a:fillRect/>
          </a:stretch>
        </p:blipFill>
        <p:spPr>
          <a:xfrm flipH="1">
            <a:off x="-1" y="1"/>
            <a:ext cx="3250403" cy="2311400"/>
          </a:xfrm>
          <a:prstGeom prst="rect">
            <a:avLst/>
          </a:prstGeom>
        </p:spPr>
      </p:pic>
      <p:pic>
        <p:nvPicPr>
          <p:cNvPr id="48" name="图片 47">
            <a:extLst>
              <a:ext uri="{FF2B5EF4-FFF2-40B4-BE49-F238E27FC236}">
                <a16:creationId xmlns:a16="http://schemas.microsoft.com/office/drawing/2014/main" id="{2FB2E203-0B30-6B0D-AB0E-5530A47419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150" y="1390962"/>
            <a:ext cx="11061700" cy="6858000"/>
          </a:xfrm>
          <a:prstGeom prst="rect">
            <a:avLst/>
          </a:prstGeom>
        </p:spPr>
      </p:pic>
      <p:sp>
        <p:nvSpPr>
          <p:cNvPr id="50" name="文本框 49">
            <a:extLst>
              <a:ext uri="{FF2B5EF4-FFF2-40B4-BE49-F238E27FC236}">
                <a16:creationId xmlns:a16="http://schemas.microsoft.com/office/drawing/2014/main" id="{978FFAE7-1041-58BE-1456-5898EC42AFCB}"/>
              </a:ext>
            </a:extLst>
          </p:cNvPr>
          <p:cNvSpPr txBox="1"/>
          <p:nvPr/>
        </p:nvSpPr>
        <p:spPr>
          <a:xfrm>
            <a:off x="1396358" y="1566522"/>
            <a:ext cx="9061379" cy="592213"/>
          </a:xfrm>
          <a:prstGeom prst="rect">
            <a:avLst/>
          </a:prstGeom>
          <a:noFill/>
        </p:spPr>
        <p:txBody>
          <a:bodyPr wrap="square" rtlCol="0">
            <a:spAutoFit/>
          </a:bodyPr>
          <a:lstStyle/>
          <a:p>
            <a:pPr>
              <a:lnSpc>
                <a:spcPct val="125000"/>
              </a:lnSpc>
            </a:pPr>
            <a:r>
              <a:rPr lang="zh-CN" altLang="en-US" sz="2800" b="1" dirty="0">
                <a:ln w="0">
                  <a:solidFill>
                    <a:schemeClr val="accent5"/>
                  </a:solidFill>
                </a:ln>
                <a:solidFill>
                  <a:schemeClr val="accent5"/>
                </a:solidFill>
                <a:effectLst>
                  <a:outerShdw blurRad="38100" dist="25400" dir="5400000" algn="ctr" rotWithShape="0">
                    <a:srgbClr val="6E747A">
                      <a:alpha val="43000"/>
                    </a:srgbClr>
                  </a:outerShdw>
                </a:effectLst>
              </a:rPr>
              <a:t>②培养优秀班干部，完善班级管理</a:t>
            </a:r>
            <a:endParaRPr lang="en-US" altLang="zh-CN" sz="2800" b="1" kern="100" dirty="0">
              <a:ln w="0">
                <a:solidFill>
                  <a:schemeClr val="accent5"/>
                </a:solidFill>
              </a:ln>
              <a:solidFill>
                <a:schemeClr val="accent5"/>
              </a:solidFill>
              <a:effectLst>
                <a:outerShdw blurRad="38100" dist="25400" dir="5400000" algn="ctr" rotWithShape="0">
                  <a:srgbClr val="6E747A">
                    <a:alpha val="43000"/>
                  </a:srgbClr>
                </a:outerShdw>
              </a:effectLst>
              <a:latin typeface="等线" panose="02010600030101010101" pitchFamily="2" charset="-122"/>
              <a:ea typeface="宋体" panose="02010600030101010101" pitchFamily="2" charset="-122"/>
              <a:cs typeface="Times New Roman" panose="02020603050405020304" pitchFamily="18" charset="0"/>
            </a:endParaRPr>
          </a:p>
        </p:txBody>
      </p:sp>
      <p:sp>
        <p:nvSpPr>
          <p:cNvPr id="69" name="文本框 68">
            <a:extLst>
              <a:ext uri="{FF2B5EF4-FFF2-40B4-BE49-F238E27FC236}">
                <a16:creationId xmlns:a16="http://schemas.microsoft.com/office/drawing/2014/main" id="{4D866D93-B10B-4790-F639-8B1C121CDDA9}"/>
              </a:ext>
            </a:extLst>
          </p:cNvPr>
          <p:cNvSpPr txBox="1"/>
          <p:nvPr/>
        </p:nvSpPr>
        <p:spPr>
          <a:xfrm>
            <a:off x="1678701" y="2131180"/>
            <a:ext cx="8496694" cy="2462213"/>
          </a:xfrm>
          <a:prstGeom prst="rect">
            <a:avLst/>
          </a:prstGeom>
          <a:noFill/>
        </p:spPr>
        <p:txBody>
          <a:bodyPr wrap="square" rtlCol="0">
            <a:spAutoFit/>
          </a:bodyPr>
          <a:lstStyle/>
          <a:p>
            <a:pPr>
              <a:lnSpc>
                <a:spcPct val="150000"/>
              </a:lnSpc>
            </a:pPr>
            <a:r>
              <a:rPr lang="zh-CN" altLang="en-US" sz="2800" dirty="0"/>
              <a:t>优秀的班干部是班主任的得力助手，对新手班主任做好班级管理工作起着非常重要的作用，因此班干部的选拔需慎重，切不可草率。</a:t>
            </a:r>
            <a:endParaRPr lang="zh-CN" altLang="en-US" sz="4000" b="1" dirty="0"/>
          </a:p>
          <a:p>
            <a:pPr algn="dist"/>
            <a:endParaRPr lang="zh-CN" altLang="en-US" sz="28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nvGrpSpPr>
          <p:cNvPr id="9" name="组合 8">
            <a:extLst>
              <a:ext uri="{FF2B5EF4-FFF2-40B4-BE49-F238E27FC236}">
                <a16:creationId xmlns:a16="http://schemas.microsoft.com/office/drawing/2014/main" id="{B4123102-5276-0D31-1122-A9BD0E2FEB02}"/>
              </a:ext>
            </a:extLst>
          </p:cNvPr>
          <p:cNvGrpSpPr/>
          <p:nvPr/>
        </p:nvGrpSpPr>
        <p:grpSpPr>
          <a:xfrm>
            <a:off x="2268931" y="545604"/>
            <a:ext cx="5994823" cy="872913"/>
            <a:chOff x="4375150" y="1077227"/>
            <a:chExt cx="3441700" cy="939798"/>
          </a:xfrm>
        </p:grpSpPr>
        <p:sp>
          <p:nvSpPr>
            <p:cNvPr id="10" name="文本框 9">
              <a:extLst>
                <a:ext uri="{FF2B5EF4-FFF2-40B4-BE49-F238E27FC236}">
                  <a16:creationId xmlns:a16="http://schemas.microsoft.com/office/drawing/2014/main" id="{D1D92014-C94E-5994-B6E9-A1942FE54E5C}"/>
                </a:ext>
              </a:extLst>
            </p:cNvPr>
            <p:cNvSpPr txBox="1"/>
            <p:nvPr/>
          </p:nvSpPr>
          <p:spPr>
            <a:xfrm>
              <a:off x="4734047" y="1202264"/>
              <a:ext cx="2806700" cy="762126"/>
            </a:xfrm>
            <a:prstGeom prst="rect">
              <a:avLst/>
            </a:prstGeom>
            <a:noFill/>
          </p:spPr>
          <p:txBody>
            <a:bodyPr wrap="square" rtlCol="0">
              <a:spAutoFit/>
            </a:bodyPr>
            <a:lstStyle/>
            <a:p>
              <a:pPr algn="dist"/>
              <a:r>
                <a:rPr lang="zh-CN" altLang="en-US" sz="4000" dirty="0">
                  <a:solidFill>
                    <a:schemeClr val="tx1">
                      <a:lumMod val="65000"/>
                      <a:lumOff val="35000"/>
                    </a:schemeClr>
                  </a:solidFill>
                  <a:latin typeface="Aa润行体 (非商业使用)" panose="02010600010101010101" pitchFamily="2" charset="-122"/>
                  <a:ea typeface="Aa润行体 (非商业使用)" panose="02010600010101010101" pitchFamily="2" charset="-122"/>
                </a:rPr>
                <a:t>四、实践做法</a:t>
              </a:r>
            </a:p>
          </p:txBody>
        </p:sp>
        <p:sp>
          <p:nvSpPr>
            <p:cNvPr id="11" name="矩形: 圆角 10">
              <a:extLst>
                <a:ext uri="{FF2B5EF4-FFF2-40B4-BE49-F238E27FC236}">
                  <a16:creationId xmlns:a16="http://schemas.microsoft.com/office/drawing/2014/main" id="{80590D8D-40E1-42E9-D7BC-30BB0A48B13A}"/>
                </a:ext>
              </a:extLst>
            </p:cNvPr>
            <p:cNvSpPr/>
            <p:nvPr/>
          </p:nvSpPr>
          <p:spPr>
            <a:xfrm>
              <a:off x="4375150" y="1077227"/>
              <a:ext cx="3441700" cy="939798"/>
            </a:xfrm>
            <a:prstGeom prst="roundRect">
              <a:avLst>
                <a:gd name="adj"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2212307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7D319BE-D426-4C14-0019-50E41EACD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A313CEF1-C7C3-7281-E7AF-ADB64CF186BF}"/>
              </a:ext>
            </a:extLst>
          </p:cNvPr>
          <p:cNvSpPr/>
          <p:nvPr/>
        </p:nvSpPr>
        <p:spPr>
          <a:xfrm>
            <a:off x="393700" y="457200"/>
            <a:ext cx="11404600" cy="59436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BD0C3B78-6696-0739-1E5A-70138C050475}"/>
              </a:ext>
            </a:extLst>
          </p:cNvPr>
          <p:cNvPicPr>
            <a:picLocks noChangeAspect="1"/>
          </p:cNvPicPr>
          <p:nvPr/>
        </p:nvPicPr>
        <p:blipFill>
          <a:blip r:embed="rId3">
            <a:extLst>
              <a:ext uri="{28A0092B-C50C-407E-A947-70E740481C1C}">
                <a14:useLocalDpi xmlns:a14="http://schemas.microsoft.com/office/drawing/2010/main" val="0"/>
              </a:ext>
            </a:extLst>
          </a:blip>
          <a:srcRect l="1891" r="1891"/>
          <a:stretch>
            <a:fillRect/>
          </a:stretch>
        </p:blipFill>
        <p:spPr>
          <a:xfrm flipH="1">
            <a:off x="-1" y="1"/>
            <a:ext cx="3250403" cy="2311400"/>
          </a:xfrm>
          <a:prstGeom prst="rect">
            <a:avLst/>
          </a:prstGeom>
        </p:spPr>
      </p:pic>
      <p:pic>
        <p:nvPicPr>
          <p:cNvPr id="8" name="图片 7">
            <a:extLst>
              <a:ext uri="{FF2B5EF4-FFF2-40B4-BE49-F238E27FC236}">
                <a16:creationId xmlns:a16="http://schemas.microsoft.com/office/drawing/2014/main" id="{941B4906-EC84-3773-1426-07DE91A29A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57759">
            <a:off x="4004915" y="2566166"/>
            <a:ext cx="4182169" cy="4182169"/>
          </a:xfrm>
          <a:prstGeom prst="rect">
            <a:avLst/>
          </a:prstGeom>
        </p:spPr>
      </p:pic>
      <p:sp>
        <p:nvSpPr>
          <p:cNvPr id="9" name="矩形 8">
            <a:extLst>
              <a:ext uri="{FF2B5EF4-FFF2-40B4-BE49-F238E27FC236}">
                <a16:creationId xmlns:a16="http://schemas.microsoft.com/office/drawing/2014/main" id="{4928146F-76B5-E966-0309-0915C5F1A54D}"/>
              </a:ext>
            </a:extLst>
          </p:cNvPr>
          <p:cNvSpPr/>
          <p:nvPr/>
        </p:nvSpPr>
        <p:spPr>
          <a:xfrm>
            <a:off x="5042566" y="2153293"/>
            <a:ext cx="3541597" cy="584775"/>
          </a:xfrm>
          <a:prstGeom prst="rect">
            <a:avLst/>
          </a:prstGeom>
        </p:spPr>
        <p:txBody>
          <a:bodyPr wrap="square">
            <a:spAutoFit/>
          </a:bodyPr>
          <a:lstStyle/>
          <a:p>
            <a:pPr algn="dist"/>
            <a:r>
              <a:rPr lang="en-US" altLang="zh-CN" sz="3200" dirty="0">
                <a:solidFill>
                  <a:schemeClr val="tx1">
                    <a:lumMod val="65000"/>
                    <a:lumOff val="35000"/>
                  </a:schemeClr>
                </a:solidFill>
                <a:latin typeface="思源黑体" panose="020B0500000000000000" pitchFamily="34" charset="-122"/>
                <a:ea typeface="思源黑体" panose="020B0500000000000000" pitchFamily="34" charset="-122"/>
              </a:rPr>
              <a:t>【</a:t>
            </a:r>
            <a:r>
              <a:rPr lang="zh-CN" altLang="en-US" sz="3200" dirty="0">
                <a:solidFill>
                  <a:schemeClr val="tx1">
                    <a:lumMod val="65000"/>
                    <a:lumOff val="35000"/>
                  </a:schemeClr>
                </a:solidFill>
                <a:latin typeface="思源黑体" panose="020B0500000000000000" pitchFamily="34" charset="-122"/>
                <a:ea typeface="思源黑体" panose="020B0500000000000000" pitchFamily="34" charset="-122"/>
              </a:rPr>
              <a:t>为了学生一切</a:t>
            </a:r>
            <a:r>
              <a:rPr lang="en-US" altLang="zh-CN" sz="3200" dirty="0">
                <a:solidFill>
                  <a:schemeClr val="tx1">
                    <a:lumMod val="65000"/>
                    <a:lumOff val="35000"/>
                  </a:schemeClr>
                </a:solidFill>
                <a:latin typeface="思源黑体" panose="020B0500000000000000" pitchFamily="34" charset="-122"/>
                <a:ea typeface="思源黑体" panose="020B0500000000000000" pitchFamily="34" charset="-122"/>
              </a:rPr>
              <a:t>】</a:t>
            </a:r>
          </a:p>
        </p:txBody>
      </p:sp>
      <p:sp>
        <p:nvSpPr>
          <p:cNvPr id="12" name="矩形 11">
            <a:extLst>
              <a:ext uri="{FF2B5EF4-FFF2-40B4-BE49-F238E27FC236}">
                <a16:creationId xmlns:a16="http://schemas.microsoft.com/office/drawing/2014/main" id="{85D44720-79C3-AE42-BEA5-503855FDE702}"/>
              </a:ext>
            </a:extLst>
          </p:cNvPr>
          <p:cNvSpPr/>
          <p:nvPr/>
        </p:nvSpPr>
        <p:spPr>
          <a:xfrm>
            <a:off x="1613563" y="4218132"/>
            <a:ext cx="3154379" cy="584775"/>
          </a:xfrm>
          <a:prstGeom prst="rect">
            <a:avLst/>
          </a:prstGeom>
        </p:spPr>
        <p:txBody>
          <a:bodyPr wrap="square">
            <a:spAutoFit/>
          </a:bodyPr>
          <a:lstStyle/>
          <a:p>
            <a:pPr algn="dist"/>
            <a:r>
              <a:rPr lang="en-US" altLang="zh-CN" sz="3200" dirty="0">
                <a:solidFill>
                  <a:schemeClr val="tx1">
                    <a:lumMod val="65000"/>
                    <a:lumOff val="35000"/>
                  </a:schemeClr>
                </a:solidFill>
                <a:latin typeface="思源黑体" panose="020B0500000000000000" pitchFamily="34" charset="-122"/>
                <a:ea typeface="思源黑体" panose="020B0500000000000000" pitchFamily="34" charset="-122"/>
              </a:rPr>
              <a:t>【</a:t>
            </a:r>
            <a:r>
              <a:rPr lang="zh-CN" altLang="en-US" sz="3200" dirty="0">
                <a:solidFill>
                  <a:schemeClr val="tx1">
                    <a:lumMod val="65000"/>
                    <a:lumOff val="35000"/>
                  </a:schemeClr>
                </a:solidFill>
                <a:latin typeface="思源黑体" panose="020B0500000000000000" pitchFamily="34" charset="-122"/>
                <a:ea typeface="思源黑体" panose="020B0500000000000000" pitchFamily="34" charset="-122"/>
              </a:rPr>
              <a:t>一切为了学生</a:t>
            </a:r>
            <a:r>
              <a:rPr lang="en-US" altLang="zh-CN" sz="3200" dirty="0">
                <a:solidFill>
                  <a:schemeClr val="tx1">
                    <a:lumMod val="65000"/>
                    <a:lumOff val="35000"/>
                  </a:schemeClr>
                </a:solidFill>
                <a:latin typeface="思源黑体" panose="020B0500000000000000" pitchFamily="34" charset="-122"/>
                <a:ea typeface="思源黑体" panose="020B0500000000000000" pitchFamily="34" charset="-122"/>
              </a:rPr>
              <a:t>】</a:t>
            </a:r>
          </a:p>
        </p:txBody>
      </p:sp>
      <p:sp>
        <p:nvSpPr>
          <p:cNvPr id="13" name="矩形 12">
            <a:extLst>
              <a:ext uri="{FF2B5EF4-FFF2-40B4-BE49-F238E27FC236}">
                <a16:creationId xmlns:a16="http://schemas.microsoft.com/office/drawing/2014/main" id="{64568D86-7FD5-2026-DFE9-851AF4A4CD4A}"/>
              </a:ext>
            </a:extLst>
          </p:cNvPr>
          <p:cNvSpPr/>
          <p:nvPr/>
        </p:nvSpPr>
        <p:spPr>
          <a:xfrm>
            <a:off x="7709640" y="4426417"/>
            <a:ext cx="3076548" cy="584775"/>
          </a:xfrm>
          <a:prstGeom prst="rect">
            <a:avLst/>
          </a:prstGeom>
        </p:spPr>
        <p:txBody>
          <a:bodyPr wrap="square">
            <a:spAutoFit/>
          </a:bodyPr>
          <a:lstStyle/>
          <a:p>
            <a:pPr algn="dist"/>
            <a:r>
              <a:rPr lang="en-US" altLang="zh-CN" sz="3200" dirty="0">
                <a:solidFill>
                  <a:schemeClr val="tx1">
                    <a:lumMod val="65000"/>
                    <a:lumOff val="35000"/>
                  </a:schemeClr>
                </a:solidFill>
                <a:latin typeface="思源黑体" panose="020B0500000000000000" pitchFamily="34" charset="-122"/>
                <a:ea typeface="思源黑体" panose="020B0500000000000000" pitchFamily="34" charset="-122"/>
              </a:rPr>
              <a:t>【</a:t>
            </a:r>
            <a:r>
              <a:rPr lang="zh-CN" altLang="en-US" sz="3200" dirty="0">
                <a:solidFill>
                  <a:schemeClr val="tx1">
                    <a:lumMod val="65000"/>
                    <a:lumOff val="35000"/>
                  </a:schemeClr>
                </a:solidFill>
                <a:latin typeface="思源黑体" panose="020B0500000000000000" pitchFamily="34" charset="-122"/>
                <a:ea typeface="思源黑体" panose="020B0500000000000000" pitchFamily="34" charset="-122"/>
              </a:rPr>
              <a:t>为了一切学生</a:t>
            </a:r>
            <a:r>
              <a:rPr lang="en-US" altLang="zh-CN" sz="3200" dirty="0">
                <a:solidFill>
                  <a:schemeClr val="tx1">
                    <a:lumMod val="65000"/>
                    <a:lumOff val="35000"/>
                  </a:schemeClr>
                </a:solidFill>
                <a:latin typeface="思源黑体" panose="020B0500000000000000" pitchFamily="34" charset="-122"/>
                <a:ea typeface="思源黑体" panose="020B0500000000000000" pitchFamily="34" charset="-122"/>
              </a:rPr>
              <a:t>】</a:t>
            </a:r>
          </a:p>
        </p:txBody>
      </p:sp>
      <p:sp>
        <p:nvSpPr>
          <p:cNvPr id="2" name="文本框 1">
            <a:extLst>
              <a:ext uri="{FF2B5EF4-FFF2-40B4-BE49-F238E27FC236}">
                <a16:creationId xmlns:a16="http://schemas.microsoft.com/office/drawing/2014/main" id="{8777DA85-2E44-8ACB-B72E-C6FAA9C272BB}"/>
              </a:ext>
            </a:extLst>
          </p:cNvPr>
          <p:cNvSpPr txBox="1"/>
          <p:nvPr/>
        </p:nvSpPr>
        <p:spPr>
          <a:xfrm>
            <a:off x="1368366" y="1553489"/>
            <a:ext cx="9061379" cy="592213"/>
          </a:xfrm>
          <a:prstGeom prst="rect">
            <a:avLst/>
          </a:prstGeom>
          <a:noFill/>
        </p:spPr>
        <p:txBody>
          <a:bodyPr wrap="square" rtlCol="0">
            <a:spAutoFit/>
          </a:bodyPr>
          <a:lstStyle/>
          <a:p>
            <a:pPr>
              <a:lnSpc>
                <a:spcPct val="125000"/>
              </a:lnSpc>
            </a:pPr>
            <a:r>
              <a:rPr lang="zh-CN" altLang="en-US" sz="2800" dirty="0">
                <a:ln w="0">
                  <a:solidFill>
                    <a:schemeClr val="accent5"/>
                  </a:solidFill>
                </a:ln>
                <a:solidFill>
                  <a:schemeClr val="accent5"/>
                </a:solidFill>
                <a:effectLst>
                  <a:outerShdw blurRad="38100" dist="25400" dir="5400000" algn="ctr" rotWithShape="0">
                    <a:srgbClr val="6E747A">
                      <a:alpha val="43000"/>
                    </a:srgbClr>
                  </a:outerShdw>
                </a:effectLst>
              </a:rPr>
              <a:t>③关心爱护学生，培养自觉性和责任感</a:t>
            </a:r>
            <a:endParaRPr lang="en-US" altLang="zh-CN" sz="2800" kern="100" dirty="0">
              <a:ln w="0">
                <a:solidFill>
                  <a:schemeClr val="accent5"/>
                </a:solidFill>
              </a:ln>
              <a:solidFill>
                <a:schemeClr val="accent5"/>
              </a:solidFill>
              <a:effectLst>
                <a:outerShdw blurRad="38100" dist="25400" dir="5400000" algn="ctr" rotWithShape="0">
                  <a:srgbClr val="6E747A">
                    <a:alpha val="43000"/>
                  </a:srgbClr>
                </a:outerShdw>
              </a:effectLst>
              <a:latin typeface="等线" panose="02010600030101010101" pitchFamily="2" charset="-122"/>
              <a:ea typeface="宋体" panose="02010600030101010101" pitchFamily="2" charset="-122"/>
              <a:cs typeface="Times New Roman" panose="02020603050405020304" pitchFamily="18" charset="0"/>
            </a:endParaRPr>
          </a:p>
        </p:txBody>
      </p:sp>
      <p:grpSp>
        <p:nvGrpSpPr>
          <p:cNvPr id="6" name="组合 5">
            <a:extLst>
              <a:ext uri="{FF2B5EF4-FFF2-40B4-BE49-F238E27FC236}">
                <a16:creationId xmlns:a16="http://schemas.microsoft.com/office/drawing/2014/main" id="{DA705C85-8DA5-2F4F-3447-310D84EF6927}"/>
              </a:ext>
            </a:extLst>
          </p:cNvPr>
          <p:cNvGrpSpPr/>
          <p:nvPr/>
        </p:nvGrpSpPr>
        <p:grpSpPr>
          <a:xfrm>
            <a:off x="2268931" y="545604"/>
            <a:ext cx="5994823" cy="872913"/>
            <a:chOff x="4375150" y="1077227"/>
            <a:chExt cx="3441700" cy="939798"/>
          </a:xfrm>
        </p:grpSpPr>
        <p:sp>
          <p:nvSpPr>
            <p:cNvPr id="7" name="文本框 6">
              <a:extLst>
                <a:ext uri="{FF2B5EF4-FFF2-40B4-BE49-F238E27FC236}">
                  <a16:creationId xmlns:a16="http://schemas.microsoft.com/office/drawing/2014/main" id="{4C4017C1-3EA5-EB60-2262-5EB13E623D25}"/>
                </a:ext>
              </a:extLst>
            </p:cNvPr>
            <p:cNvSpPr txBox="1"/>
            <p:nvPr/>
          </p:nvSpPr>
          <p:spPr>
            <a:xfrm>
              <a:off x="4734047" y="1202264"/>
              <a:ext cx="2806700" cy="762126"/>
            </a:xfrm>
            <a:prstGeom prst="rect">
              <a:avLst/>
            </a:prstGeom>
            <a:noFill/>
          </p:spPr>
          <p:txBody>
            <a:bodyPr wrap="square" rtlCol="0">
              <a:spAutoFit/>
            </a:bodyPr>
            <a:lstStyle/>
            <a:p>
              <a:pPr algn="dist"/>
              <a:r>
                <a:rPr lang="zh-CN" altLang="en-US" sz="4000" dirty="0">
                  <a:solidFill>
                    <a:schemeClr val="tx1">
                      <a:lumMod val="65000"/>
                      <a:lumOff val="35000"/>
                    </a:schemeClr>
                  </a:solidFill>
                  <a:latin typeface="Aa润行体 (非商业使用)" panose="02010600010101010101" pitchFamily="2" charset="-122"/>
                  <a:ea typeface="Aa润行体 (非商业使用)" panose="02010600010101010101" pitchFamily="2" charset="-122"/>
                </a:rPr>
                <a:t>四、实践做法</a:t>
              </a:r>
            </a:p>
          </p:txBody>
        </p:sp>
        <p:sp>
          <p:nvSpPr>
            <p:cNvPr id="10" name="矩形: 圆角 9">
              <a:extLst>
                <a:ext uri="{FF2B5EF4-FFF2-40B4-BE49-F238E27FC236}">
                  <a16:creationId xmlns:a16="http://schemas.microsoft.com/office/drawing/2014/main" id="{60DC9997-75BB-A96A-8736-A7952344B1B7}"/>
                </a:ext>
              </a:extLst>
            </p:cNvPr>
            <p:cNvSpPr/>
            <p:nvPr/>
          </p:nvSpPr>
          <p:spPr>
            <a:xfrm>
              <a:off x="4375150" y="1077227"/>
              <a:ext cx="3441700" cy="939798"/>
            </a:xfrm>
            <a:prstGeom prst="roundRect">
              <a:avLst>
                <a:gd name="adj"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1943231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7D319BE-D426-4C14-0019-50E41EACD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A313CEF1-C7C3-7281-E7AF-ADB64CF186BF}"/>
              </a:ext>
            </a:extLst>
          </p:cNvPr>
          <p:cNvSpPr/>
          <p:nvPr/>
        </p:nvSpPr>
        <p:spPr>
          <a:xfrm>
            <a:off x="113782" y="513799"/>
            <a:ext cx="11404600" cy="59436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BD0C3B78-6696-0739-1E5A-70138C050475}"/>
              </a:ext>
            </a:extLst>
          </p:cNvPr>
          <p:cNvPicPr>
            <a:picLocks noChangeAspect="1"/>
          </p:cNvPicPr>
          <p:nvPr/>
        </p:nvPicPr>
        <p:blipFill>
          <a:blip r:embed="rId3">
            <a:extLst>
              <a:ext uri="{28A0092B-C50C-407E-A947-70E740481C1C}">
                <a14:useLocalDpi xmlns:a14="http://schemas.microsoft.com/office/drawing/2010/main" val="0"/>
              </a:ext>
            </a:extLst>
          </a:blip>
          <a:srcRect l="1891" r="1891"/>
          <a:stretch>
            <a:fillRect/>
          </a:stretch>
        </p:blipFill>
        <p:spPr>
          <a:xfrm flipH="1">
            <a:off x="-1" y="1"/>
            <a:ext cx="3250403" cy="2311400"/>
          </a:xfrm>
          <a:prstGeom prst="rect">
            <a:avLst/>
          </a:prstGeom>
        </p:spPr>
      </p:pic>
      <p:pic>
        <p:nvPicPr>
          <p:cNvPr id="48" name="图片 47">
            <a:extLst>
              <a:ext uri="{FF2B5EF4-FFF2-40B4-BE49-F238E27FC236}">
                <a16:creationId xmlns:a16="http://schemas.microsoft.com/office/drawing/2014/main" id="{2FB2E203-0B30-6B0D-AB0E-5530A47419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150" y="1390962"/>
            <a:ext cx="11061700" cy="6858000"/>
          </a:xfrm>
          <a:prstGeom prst="rect">
            <a:avLst/>
          </a:prstGeom>
        </p:spPr>
      </p:pic>
      <p:sp>
        <p:nvSpPr>
          <p:cNvPr id="50" name="文本框 49">
            <a:extLst>
              <a:ext uri="{FF2B5EF4-FFF2-40B4-BE49-F238E27FC236}">
                <a16:creationId xmlns:a16="http://schemas.microsoft.com/office/drawing/2014/main" id="{978FFAE7-1041-58BE-1456-5898EC42AFCB}"/>
              </a:ext>
            </a:extLst>
          </p:cNvPr>
          <p:cNvSpPr txBox="1"/>
          <p:nvPr/>
        </p:nvSpPr>
        <p:spPr>
          <a:xfrm>
            <a:off x="1396358" y="1316265"/>
            <a:ext cx="9061379" cy="592213"/>
          </a:xfrm>
          <a:prstGeom prst="rect">
            <a:avLst/>
          </a:prstGeom>
          <a:noFill/>
        </p:spPr>
        <p:txBody>
          <a:bodyPr wrap="square" rtlCol="0">
            <a:spAutoFit/>
          </a:bodyPr>
          <a:lstStyle/>
          <a:p>
            <a:pPr>
              <a:lnSpc>
                <a:spcPct val="125000"/>
              </a:lnSpc>
            </a:pPr>
            <a:r>
              <a:rPr lang="zh-CN" altLang="en-US" sz="2800" b="1" dirty="0">
                <a:ln w="0">
                  <a:solidFill>
                    <a:schemeClr val="accent5"/>
                  </a:solidFill>
                </a:ln>
                <a:solidFill>
                  <a:schemeClr val="accent5"/>
                </a:solidFill>
                <a:effectLst>
                  <a:outerShdw blurRad="38100" dist="25400" dir="5400000" algn="ctr" rotWithShape="0">
                    <a:srgbClr val="6E747A">
                      <a:alpha val="43000"/>
                    </a:srgbClr>
                  </a:outerShdw>
                </a:effectLst>
              </a:rPr>
              <a:t>④抓常规、促习惯</a:t>
            </a:r>
            <a:endParaRPr lang="en-US" altLang="zh-CN" sz="2800" b="1" kern="100" dirty="0">
              <a:ln w="0">
                <a:solidFill>
                  <a:schemeClr val="accent5"/>
                </a:solidFill>
              </a:ln>
              <a:solidFill>
                <a:schemeClr val="accent5"/>
              </a:solidFill>
              <a:effectLst>
                <a:outerShdw blurRad="38100" dist="25400" dir="5400000" algn="ctr" rotWithShape="0">
                  <a:srgbClr val="6E747A">
                    <a:alpha val="43000"/>
                  </a:srgbClr>
                </a:outerShdw>
              </a:effectLst>
              <a:latin typeface="等线" panose="02010600030101010101" pitchFamily="2" charset="-122"/>
              <a:ea typeface="宋体" panose="02010600030101010101" pitchFamily="2" charset="-122"/>
              <a:cs typeface="Times New Roman" panose="02020603050405020304" pitchFamily="18" charset="0"/>
            </a:endParaRPr>
          </a:p>
        </p:txBody>
      </p:sp>
      <p:sp>
        <p:nvSpPr>
          <p:cNvPr id="69" name="文本框 68">
            <a:extLst>
              <a:ext uri="{FF2B5EF4-FFF2-40B4-BE49-F238E27FC236}">
                <a16:creationId xmlns:a16="http://schemas.microsoft.com/office/drawing/2014/main" id="{4D866D93-B10B-4790-F639-8B1C121CDDA9}"/>
              </a:ext>
            </a:extLst>
          </p:cNvPr>
          <p:cNvSpPr txBox="1"/>
          <p:nvPr/>
        </p:nvSpPr>
        <p:spPr>
          <a:xfrm>
            <a:off x="2268931" y="2133093"/>
            <a:ext cx="8496694" cy="680699"/>
          </a:xfrm>
          <a:prstGeom prst="rect">
            <a:avLst/>
          </a:prstGeom>
          <a:noFill/>
        </p:spPr>
        <p:txBody>
          <a:bodyPr wrap="square" rtlCol="0">
            <a:spAutoFit/>
          </a:bodyPr>
          <a:lstStyle/>
          <a:p>
            <a:pPr>
              <a:lnSpc>
                <a:spcPct val="150000"/>
              </a:lnSpc>
            </a:pPr>
            <a:r>
              <a:rPr lang="zh-CN" altLang="en-US" sz="2800" dirty="0">
                <a:latin typeface="方正粗黑宋简体" panose="02000000000000000000" pitchFamily="2" charset="-122"/>
                <a:ea typeface="方正粗黑宋简体" panose="02000000000000000000" pitchFamily="2" charset="-122"/>
              </a:rPr>
              <a:t>早读、自习、卫生、纪律</a:t>
            </a:r>
            <a:endParaRPr lang="zh-CN" altLang="en-US" sz="2800" dirty="0">
              <a:solidFill>
                <a:schemeClr val="tx1">
                  <a:lumMod val="65000"/>
                  <a:lumOff val="35000"/>
                </a:schemeClr>
              </a:solidFill>
              <a:latin typeface="方正粗黑宋简体" panose="02000000000000000000" pitchFamily="2" charset="-122"/>
              <a:ea typeface="方正粗黑宋简体" panose="02000000000000000000" pitchFamily="2" charset="-122"/>
            </a:endParaRPr>
          </a:p>
        </p:txBody>
      </p:sp>
      <p:sp>
        <p:nvSpPr>
          <p:cNvPr id="2" name="文本框 1">
            <a:extLst>
              <a:ext uri="{FF2B5EF4-FFF2-40B4-BE49-F238E27FC236}">
                <a16:creationId xmlns:a16="http://schemas.microsoft.com/office/drawing/2014/main" id="{F389FBE0-2E16-0456-5F95-FAC648B4D1A5}"/>
              </a:ext>
            </a:extLst>
          </p:cNvPr>
          <p:cNvSpPr txBox="1"/>
          <p:nvPr/>
        </p:nvSpPr>
        <p:spPr>
          <a:xfrm>
            <a:off x="1396358" y="2893386"/>
            <a:ext cx="9061379" cy="592213"/>
          </a:xfrm>
          <a:prstGeom prst="rect">
            <a:avLst/>
          </a:prstGeom>
          <a:noFill/>
        </p:spPr>
        <p:txBody>
          <a:bodyPr wrap="square" rtlCol="0">
            <a:spAutoFit/>
          </a:bodyPr>
          <a:lstStyle/>
          <a:p>
            <a:pPr>
              <a:lnSpc>
                <a:spcPct val="125000"/>
              </a:lnSpc>
            </a:pPr>
            <a:r>
              <a:rPr lang="zh-CN" altLang="en-US" sz="2800" b="1" dirty="0">
                <a:ln w="0">
                  <a:solidFill>
                    <a:schemeClr val="accent5"/>
                  </a:solidFill>
                </a:ln>
                <a:solidFill>
                  <a:schemeClr val="accent5"/>
                </a:solidFill>
                <a:effectLst>
                  <a:outerShdw blurRad="38100" dist="25400" dir="5400000" algn="ctr" rotWithShape="0">
                    <a:srgbClr val="6E747A">
                      <a:alpha val="43000"/>
                    </a:srgbClr>
                  </a:outerShdw>
                </a:effectLst>
              </a:rPr>
              <a:t>⑤协调与科任老师和家长的关系</a:t>
            </a:r>
            <a:endParaRPr lang="en-US" altLang="zh-CN" sz="2800" b="1" kern="100" dirty="0">
              <a:ln w="0">
                <a:solidFill>
                  <a:schemeClr val="accent5"/>
                </a:solidFill>
              </a:ln>
              <a:solidFill>
                <a:schemeClr val="accent5"/>
              </a:solidFill>
              <a:effectLst>
                <a:outerShdw blurRad="38100" dist="25400" dir="5400000" algn="ctr" rotWithShape="0">
                  <a:srgbClr val="6E747A">
                    <a:alpha val="43000"/>
                  </a:srgbClr>
                </a:outerShdw>
              </a:effectLst>
              <a:latin typeface="等线" panose="02010600030101010101" pitchFamily="2" charset="-122"/>
              <a:ea typeface="宋体" panose="02010600030101010101" pitchFamily="2" charset="-122"/>
              <a:cs typeface="Times New Roman" panose="02020603050405020304" pitchFamily="18" charset="0"/>
            </a:endParaRPr>
          </a:p>
        </p:txBody>
      </p:sp>
      <p:sp>
        <p:nvSpPr>
          <p:cNvPr id="7" name="文本框 6">
            <a:extLst>
              <a:ext uri="{FF2B5EF4-FFF2-40B4-BE49-F238E27FC236}">
                <a16:creationId xmlns:a16="http://schemas.microsoft.com/office/drawing/2014/main" id="{A951FF43-A182-FC8F-DC55-D74CC05DA1D8}"/>
              </a:ext>
            </a:extLst>
          </p:cNvPr>
          <p:cNvSpPr txBox="1"/>
          <p:nvPr/>
        </p:nvSpPr>
        <p:spPr>
          <a:xfrm>
            <a:off x="2054414" y="3727082"/>
            <a:ext cx="8496694" cy="680699"/>
          </a:xfrm>
          <a:prstGeom prst="rect">
            <a:avLst/>
          </a:prstGeom>
          <a:noFill/>
        </p:spPr>
        <p:txBody>
          <a:bodyPr wrap="square" rtlCol="0">
            <a:spAutoFit/>
          </a:bodyPr>
          <a:lstStyle/>
          <a:p>
            <a:pPr>
              <a:lnSpc>
                <a:spcPct val="150000"/>
              </a:lnSpc>
            </a:pPr>
            <a:r>
              <a:rPr lang="zh-CN" altLang="en-US" sz="2800" dirty="0">
                <a:solidFill>
                  <a:schemeClr val="tx1">
                    <a:lumMod val="65000"/>
                    <a:lumOff val="35000"/>
                  </a:schemeClr>
                </a:solidFill>
                <a:latin typeface="方正粗黑宋简体" panose="02000000000000000000" pitchFamily="2" charset="-122"/>
                <a:ea typeface="方正粗黑宋简体" panose="02000000000000000000" pitchFamily="2" charset="-122"/>
              </a:rPr>
              <a:t>听取意见，交流想法</a:t>
            </a:r>
          </a:p>
        </p:txBody>
      </p:sp>
      <p:grpSp>
        <p:nvGrpSpPr>
          <p:cNvPr id="8" name="组合 7">
            <a:extLst>
              <a:ext uri="{FF2B5EF4-FFF2-40B4-BE49-F238E27FC236}">
                <a16:creationId xmlns:a16="http://schemas.microsoft.com/office/drawing/2014/main" id="{FF57AFED-CEE6-9BE3-75D7-C08F427CE322}"/>
              </a:ext>
            </a:extLst>
          </p:cNvPr>
          <p:cNvGrpSpPr/>
          <p:nvPr/>
        </p:nvGrpSpPr>
        <p:grpSpPr>
          <a:xfrm>
            <a:off x="2268931" y="545604"/>
            <a:ext cx="5994823" cy="872913"/>
            <a:chOff x="4375150" y="1077227"/>
            <a:chExt cx="3441700" cy="939798"/>
          </a:xfrm>
        </p:grpSpPr>
        <p:sp>
          <p:nvSpPr>
            <p:cNvPr id="9" name="文本框 8">
              <a:extLst>
                <a:ext uri="{FF2B5EF4-FFF2-40B4-BE49-F238E27FC236}">
                  <a16:creationId xmlns:a16="http://schemas.microsoft.com/office/drawing/2014/main" id="{3BCB1D15-2F49-02C5-F4CF-9BBCAF8CA5D6}"/>
                </a:ext>
              </a:extLst>
            </p:cNvPr>
            <p:cNvSpPr txBox="1"/>
            <p:nvPr/>
          </p:nvSpPr>
          <p:spPr>
            <a:xfrm>
              <a:off x="4734047" y="1202264"/>
              <a:ext cx="2806700" cy="762126"/>
            </a:xfrm>
            <a:prstGeom prst="rect">
              <a:avLst/>
            </a:prstGeom>
            <a:noFill/>
          </p:spPr>
          <p:txBody>
            <a:bodyPr wrap="square" rtlCol="0">
              <a:spAutoFit/>
            </a:bodyPr>
            <a:lstStyle/>
            <a:p>
              <a:pPr algn="dist"/>
              <a:r>
                <a:rPr lang="zh-CN" altLang="en-US" sz="4000" dirty="0">
                  <a:solidFill>
                    <a:schemeClr val="tx1">
                      <a:lumMod val="65000"/>
                      <a:lumOff val="35000"/>
                    </a:schemeClr>
                  </a:solidFill>
                  <a:latin typeface="Aa润行体 (非商业使用)" panose="02010600010101010101" pitchFamily="2" charset="-122"/>
                  <a:ea typeface="Aa润行体 (非商业使用)" panose="02010600010101010101" pitchFamily="2" charset="-122"/>
                </a:rPr>
                <a:t>四、实践做法</a:t>
              </a:r>
            </a:p>
          </p:txBody>
        </p:sp>
        <p:sp>
          <p:nvSpPr>
            <p:cNvPr id="10" name="矩形: 圆角 9">
              <a:extLst>
                <a:ext uri="{FF2B5EF4-FFF2-40B4-BE49-F238E27FC236}">
                  <a16:creationId xmlns:a16="http://schemas.microsoft.com/office/drawing/2014/main" id="{126ECFF1-C3C6-AFFC-E64D-2724ACE629F0}"/>
                </a:ext>
              </a:extLst>
            </p:cNvPr>
            <p:cNvSpPr/>
            <p:nvPr/>
          </p:nvSpPr>
          <p:spPr>
            <a:xfrm>
              <a:off x="4375150" y="1077227"/>
              <a:ext cx="3441700" cy="939798"/>
            </a:xfrm>
            <a:prstGeom prst="roundRect">
              <a:avLst>
                <a:gd name="adj"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023678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Moderate&quot;,&quot;Name&quot;:&quot;适中&quot;,&quot;Kind&quot;:&quot;System&quot;,&quot;OldGuidesSetting&quot;:{&quot;HeaderHeight&quot;:13.0,&quot;FooterHeight&quot;:6.0,&quot;SideMargin&quot;:4.0,&quot;TopMargin&quot;:0.0,&quot;BottomMargin&quot;:0.0,&quot;IntervalMargin&quot;:1.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等线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等线"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TotalTime>280</ap:TotalTime>
  <ap:Words>734</ap:Words>
  <ap:PresentationFormat>宽屏</ap:PresentationFormat>
  <ap:Paragraphs>58</ap:Paragraphs>
  <ap:Slides>13</ap:Slides>
  <ap:Notes>0</ap:Notes>
  <ap:HiddenSlides>0</ap:HiddenSlides>
  <ap:MMClips>0</ap:MMClips>
  <ap:ScaleCrop>false</ap:ScaleCrop>
  <ap:HeadingPairs>
    <vt:vector baseType="variant" size="6">
      <vt:variant>
        <vt:lpstr>已用的字体</vt:lpstr>
      </vt:variant>
      <vt:variant>
        <vt:i4>9</vt:i4>
      </vt:variant>
      <vt:variant>
        <vt:lpstr>主题</vt:lpstr>
      </vt:variant>
      <vt:variant>
        <vt:i4>1</vt:i4>
      </vt:variant>
      <vt:variant>
        <vt:lpstr>幻灯片标题</vt:lpstr>
      </vt:variant>
      <vt:variant>
        <vt:i4>13</vt:i4>
      </vt:variant>
    </vt:vector>
  </ap:HeadingPairs>
  <ap:TitlesOfParts>
    <vt:vector baseType="lpstr" size="23">
      <vt:lpstr>Aa润行体 (非商业使用)</vt:lpstr>
      <vt:lpstr>等线</vt:lpstr>
      <vt:lpstr>等线 Light</vt:lpstr>
      <vt:lpstr>方正粗黑宋简体</vt:lpstr>
      <vt:lpstr>华文行楷</vt:lpstr>
      <vt:lpstr>思源黑体</vt:lpstr>
      <vt:lpstr>宋体</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ap:TitlesOfParts>
  <ap:LinksUpToDate>false</ap:LinksUpToDate>
  <ap:SharedDoc>false</ap:SharedDoc>
  <ap:HyperlinksChanged>false</ap:HyperlinksChanged>
  <ap:AppVersion>100.001</ap:AppVersion>
</ap:Properties>
</file>

<file path=docProps/core.xml><?xml version="1.0" encoding="utf-8"?>
<coreProperties xmlns:dc="http://purl.org/dc/elements/1.1/" xmlns:dcterms="http://purl.org/dc/terms/" xmlns:xsi="http://www.w3.org/2001/XMLSchema-instance" xmlns="http://schemas.openxmlformats.org/package/2006/metadata/core-properties">
  <lastPrinted>2023-10-23T17:16:32.0000000Z</lastPrinted>
  <dcterms:created xsi:type="dcterms:W3CDTF">2023-10-23T17:16:32.0000000Z</dcterms:created>
  <dcterms:modified xsi:type="dcterms:W3CDTF">2024-04-26T05:32:13.0000000Z</dcterms:modified>
  <dc:creator/>
  <revision/>
</coreProperties>
</file>

<file path=docProps/custom.xml><?xml version="1.0" encoding="utf-8"?>
<op:Properties xmlns:vt="http://schemas.openxmlformats.org/officeDocument/2006/docPropsVTypes" xmlns:op="http://schemas.openxmlformats.org/officeDocument/2006/custom-properties"/>
</file>