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3" r:id="rId4"/>
  </p:sldMasterIdLst>
  <p:notesMasterIdLst>
    <p:notesMasterId r:id="rId34"/>
  </p:notesMasterIdLst>
  <p:sldIdLst>
    <p:sldId id="256" r:id="rId5"/>
    <p:sldId id="328" r:id="rId6"/>
    <p:sldId id="323" r:id="rId7"/>
    <p:sldId id="324" r:id="rId8"/>
    <p:sldId id="260" r:id="rId9"/>
    <p:sldId id="261" r:id="rId10"/>
    <p:sldId id="262" r:id="rId11"/>
    <p:sldId id="264" r:id="rId12"/>
    <p:sldId id="266" r:id="rId13"/>
    <p:sldId id="268" r:id="rId14"/>
    <p:sldId id="270" r:id="rId15"/>
    <p:sldId id="272" r:id="rId16"/>
    <p:sldId id="275" r:id="rId17"/>
    <p:sldId id="415" r:id="rId18"/>
    <p:sldId id="416" r:id="rId19"/>
    <p:sldId id="418" r:id="rId20"/>
    <p:sldId id="297" r:id="rId21"/>
    <p:sldId id="300" r:id="rId22"/>
    <p:sldId id="314" r:id="rId23"/>
    <p:sldId id="426" r:id="rId24"/>
    <p:sldId id="427" r:id="rId25"/>
    <p:sldId id="428" r:id="rId26"/>
    <p:sldId id="431" r:id="rId27"/>
    <p:sldId id="429" r:id="rId28"/>
    <p:sldId id="432" r:id="rId29"/>
    <p:sldId id="433" r:id="rId30"/>
    <p:sldId id="435" r:id="rId31"/>
    <p:sldId id="437" r:id="rId32"/>
    <p:sldId id="325" r:id="rId33"/>
  </p:sldIdLst>
  <p:sldSz cx="9144000" cy="6858000" type="screen4x3"/>
  <p:notesSz cx="6858000" cy="9144000"/>
  <p:custDataLst>
    <p:tags r:id="rId38"/>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38" userDrawn="1">
          <p15:clr>
            <a:srgbClr val="A4A3A4"/>
          </p15:clr>
        </p15:guide>
        <p15:guide id="2" pos="28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38"/>
        <p:guide pos="2875"/>
      </p:guideLst>
    </p:cSldViewPr>
  </p:slide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8" Type="http://schemas.openxmlformats.org/officeDocument/2006/relationships/tags" Target="tags/tag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notesMaster" Target="notesMasters/notesMaster1.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13316"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13317"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1313" y="274638"/>
            <a:ext cx="2078038" cy="580866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113647" cy="580866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标题，文本与媒体剪辑">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媒体占位符 3"/>
          <p:cNvSpPr>
            <a:spLocks noGrp="1"/>
          </p:cNvSpPr>
          <p:nvPr>
            <p:ph type="media" sz="half" idx="2"/>
          </p:nvPr>
        </p:nvSpPr>
        <p:spPr>
          <a:xfrm>
            <a:off x="4629150" y="1825625"/>
            <a:ext cx="3886200" cy="4351338"/>
          </a:xfrm>
        </p:spPr>
        <p:txBody>
          <a:bodyPr/>
          <a:lstStyle/>
          <a:p>
            <a:pPr fontAlgn="base"/>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39750" y="1557338"/>
            <a:ext cx="4032504"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36846" y="1557338"/>
            <a:ext cx="4032504"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1313" y="274638"/>
            <a:ext cx="2078038" cy="580866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113647" cy="580866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39750" y="1557338"/>
            <a:ext cx="4032504"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36846" y="1557338"/>
            <a:ext cx="4032504"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8" name="页脚占位符 7"/>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9" name="灯片编号占位符 8"/>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4" name="页脚占位符 3"/>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灯片编号占位符 4"/>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3" name="页脚占位符 2"/>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4" name="灯片编号占位符 3"/>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版">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91313" y="274638"/>
            <a:ext cx="2078038" cy="5808662"/>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113647" cy="580866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页脚占位符 4"/>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Media" preserve="1">
  <p:cSld name="标题，文本与媒体剪辑">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媒体占位符 3"/>
          <p:cNvSpPr>
            <a:spLocks noGrp="1"/>
          </p:cNvSpPr>
          <p:nvPr>
            <p:ph type="media" sz="half" idx="2"/>
          </p:nvPr>
        </p:nvSpPr>
        <p:spPr>
          <a:xfrm>
            <a:off x="4629150" y="1825625"/>
            <a:ext cx="3886200" cy="4351338"/>
          </a:xfrm>
        </p:spPr>
        <p:txBody>
          <a:bodyPr/>
          <a:lstStyle/>
          <a:p>
            <a:pPr fontAlgn="base"/>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39750" y="1557338"/>
            <a:ext cx="4032504"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36846" y="1557338"/>
            <a:ext cx="4032504" cy="4525962"/>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8" name="页脚占位符 7"/>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9" name="灯片编号占位符 8"/>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4" name="页脚占位符 3"/>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5" name="灯片编号占位符 4"/>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3" name="页脚占位符 2"/>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4" name="灯片编号占位符 3"/>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a:xfrm>
            <a:off x="457200" y="6245225"/>
            <a:ext cx="2133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6" name="页脚占位符 5"/>
          <p:cNvSpPr>
            <a:spLocks noGrp="1"/>
          </p:cNvSpPr>
          <p:nvPr>
            <p:ph type="ftr" sz="quarter" idx="11"/>
          </p:nvPr>
        </p:nvSpPr>
        <p:spPr>
          <a:xfrm>
            <a:off x="3124200" y="6245225"/>
            <a:ext cx="2895600" cy="476250"/>
          </a:xfrm>
          <a:prstGeom prst="rect">
            <a:avLst/>
          </a:prstGeom>
          <a:noFill/>
          <a:ln w="9525">
            <a:noFill/>
          </a:ln>
        </p:spPr>
        <p:txBody>
          <a:bodyPr/>
          <a:lstStyle/>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a:xfrm>
            <a:off x="6553200" y="6245225"/>
            <a:ext cx="2133600" cy="476250"/>
          </a:xfrm>
          <a:prstGeom prst="rect">
            <a:avLst/>
          </a:prstGeom>
          <a:noFill/>
          <a:ln w="9525">
            <a:noFill/>
          </a:ln>
        </p:spPr>
        <p:txBody>
          <a:body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3.png"/><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5" Type="http://schemas.openxmlformats.org/officeDocument/2006/relationships/theme" Target="../theme/theme2.xm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6" Type="http://schemas.openxmlformats.org/officeDocument/2006/relationships/theme" Target="../theme/theme3.xml"/><Relationship Id="rId15" Type="http://schemas.openxmlformats.org/officeDocument/2006/relationships/image" Target="../media/image3.png"/><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35.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p:nvPr>
        </p:nvSpPr>
        <p:spPr>
          <a:xfrm>
            <a:off x="539750" y="1557338"/>
            <a:ext cx="8229600" cy="4525962"/>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dirty="0">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1031" name="图片 1030"/>
          <p:cNvPicPr>
            <a:picLocks noChangeAspect="1"/>
          </p:cNvPicPr>
          <p:nvPr/>
        </p:nvPicPr>
        <p:blipFill>
          <a:blip r:embed="rId14"/>
          <a:stretch>
            <a:fillRect/>
          </a:stretch>
        </p:blipFill>
        <p:spPr>
          <a:xfrm>
            <a:off x="-1169987" y="4221163"/>
            <a:ext cx="3084512" cy="1957387"/>
          </a:xfrm>
          <a:prstGeom prst="rect">
            <a:avLst/>
          </a:prstGeom>
          <a:noFill/>
          <a:ln w="9525">
            <a:noFill/>
          </a:ln>
        </p:spPr>
      </p:pic>
      <p:pic>
        <p:nvPicPr>
          <p:cNvPr id="1032" name="图片 1031"/>
          <p:cNvPicPr>
            <a:picLocks noChangeAspect="1"/>
          </p:cNvPicPr>
          <p:nvPr/>
        </p:nvPicPr>
        <p:blipFill>
          <a:blip r:embed="rId15"/>
          <a:stretch>
            <a:fillRect/>
          </a:stretch>
        </p:blipFill>
        <p:spPr>
          <a:xfrm>
            <a:off x="6948488" y="-223837"/>
            <a:ext cx="2571750" cy="26447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charRg st="0" end="1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charRg st="13" end="1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charRg st="17" end="2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charRg st="21" end="2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charRg st="25" end="2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1pPr>
      <a:lvl2pPr marL="742950" lvl="1" indent="-28575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4pPr>
      <a:lvl5pPr marL="2057400" lvl="4"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5pPr>
      <a:lvl6pPr marL="2514600" lvl="5"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6pPr>
      <a:lvl7pPr marL="2971800" lvl="6"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7pPr>
      <a:lvl8pPr marL="3429000" lvl="7"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8pPr>
      <a:lvl9pPr marL="3886200" lvl="8"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50" name="标题 2049"/>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2051" name="文本占位符 2050"/>
          <p:cNvSpPr>
            <a:spLocks noGrp="1"/>
          </p:cNvSpPr>
          <p:nvPr>
            <p:ph type="body"/>
          </p:nvPr>
        </p:nvSpPr>
        <p:spPr>
          <a:xfrm>
            <a:off x="539750" y="1557338"/>
            <a:ext cx="8229600" cy="4525962"/>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2052" name="日期占位符 2051"/>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endParaRPr lang="zh-CN" altLang="en-US" strike="noStrike" noProof="1" dirty="0">
              <a:latin typeface="Arial" panose="020B0604020202020204" pitchFamily="34" charset="0"/>
            </a:endParaRPr>
          </a:p>
        </p:txBody>
      </p:sp>
      <p:sp>
        <p:nvSpPr>
          <p:cNvPr id="2053" name="页脚占位符 2052"/>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dirty="0">
              <a:latin typeface="Arial" panose="020B0604020202020204" pitchFamily="34" charset="0"/>
            </a:endParaRPr>
          </a:p>
        </p:txBody>
      </p:sp>
      <p:sp>
        <p:nvSpPr>
          <p:cNvPr id="2054" name="灯片编号占位符 2053"/>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2055" name="图片 2054"/>
          <p:cNvPicPr>
            <a:picLocks noChangeAspect="1"/>
          </p:cNvPicPr>
          <p:nvPr/>
        </p:nvPicPr>
        <p:blipFill>
          <a:blip r:embed="rId13"/>
          <a:stretch>
            <a:fillRect/>
          </a:stretch>
        </p:blipFill>
        <p:spPr>
          <a:xfrm>
            <a:off x="-1169987" y="4221163"/>
            <a:ext cx="3084512" cy="1957387"/>
          </a:xfrm>
          <a:prstGeom prst="rect">
            <a:avLst/>
          </a:prstGeom>
          <a:noFill/>
          <a:ln w="9525">
            <a:noFill/>
          </a:ln>
        </p:spPr>
      </p:pic>
      <p:pic>
        <p:nvPicPr>
          <p:cNvPr id="2056" name="图片 2055"/>
          <p:cNvPicPr>
            <a:picLocks noChangeAspect="1"/>
          </p:cNvPicPr>
          <p:nvPr/>
        </p:nvPicPr>
        <p:blipFill>
          <a:blip r:embed="rId14"/>
          <a:stretch>
            <a:fillRect/>
          </a:stretch>
        </p:blipFill>
        <p:spPr>
          <a:xfrm>
            <a:off x="6948488" y="-223837"/>
            <a:ext cx="2571750" cy="26447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1">
                                            <p:txEl>
                                              <p:charRg st="0" end="1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1">
                                            <p:txEl>
                                              <p:charRg st="13" end="1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51">
                                            <p:txEl>
                                              <p:charRg st="17" end="2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1">
                                            <p:txEl>
                                              <p:charRg st="21" end="2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1">
                                            <p:txEl>
                                              <p:charRg st="25" end="2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1pPr>
      <a:lvl2pPr marL="742950" lvl="1" indent="-28575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4pPr>
      <a:lvl5pPr marL="2057400" lvl="4"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5pPr>
      <a:lvl6pPr marL="2514600" lvl="5"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6pPr>
      <a:lvl7pPr marL="2971800" lvl="6"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7pPr>
      <a:lvl8pPr marL="3429000" lvl="7"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8pPr>
      <a:lvl9pPr marL="3886200" lvl="8"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标题 1025"/>
          <p:cNvSpPr>
            <a:spLocks noGrp="1"/>
          </p:cNvSpPr>
          <p:nvPr>
            <p:ph type="title"/>
          </p:nvPr>
        </p:nvSpPr>
        <p:spPr>
          <a:xfrm>
            <a:off x="457200" y="27463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p:nvPr>
        </p:nvSpPr>
        <p:spPr>
          <a:xfrm>
            <a:off x="539750" y="1557338"/>
            <a:ext cx="8229600" cy="4525962"/>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defRPr sz="1400"/>
            </a:lvl1pPr>
          </a:lstStyle>
          <a:p>
            <a:pPr lvl="0" fontAlgn="base"/>
            <a:fld id="{BB962C8B-B14F-4D97-AF65-F5344CB8AC3E}" type="datetime1">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defRPr sz="1400"/>
            </a:lvl1pPr>
          </a:lstStyle>
          <a:p>
            <a:pPr lvl="0" fontAlgn="base"/>
            <a:endParaRPr lang="zh-CN" altLang="en-US" strike="noStrike" noProof="1" dirty="0">
              <a:latin typeface="Arial" panose="020B0604020202020204" pitchFamily="34" charset="0"/>
            </a:endParaRPr>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pic>
        <p:nvPicPr>
          <p:cNvPr id="1031" name="图片 1030"/>
          <p:cNvPicPr>
            <a:picLocks noChangeAspect="1"/>
          </p:cNvPicPr>
          <p:nvPr/>
        </p:nvPicPr>
        <p:blipFill>
          <a:blip r:embed="rId14"/>
          <a:stretch>
            <a:fillRect/>
          </a:stretch>
        </p:blipFill>
        <p:spPr>
          <a:xfrm>
            <a:off x="-1169987" y="4221163"/>
            <a:ext cx="3084512" cy="1957387"/>
          </a:xfrm>
          <a:prstGeom prst="rect">
            <a:avLst/>
          </a:prstGeom>
          <a:noFill/>
          <a:ln w="9525">
            <a:noFill/>
          </a:ln>
        </p:spPr>
      </p:pic>
      <p:pic>
        <p:nvPicPr>
          <p:cNvPr id="1032" name="图片 1031"/>
          <p:cNvPicPr>
            <a:picLocks noChangeAspect="1"/>
          </p:cNvPicPr>
          <p:nvPr/>
        </p:nvPicPr>
        <p:blipFill>
          <a:blip r:embed="rId15"/>
          <a:stretch>
            <a:fillRect/>
          </a:stretch>
        </p:blipFill>
        <p:spPr>
          <a:xfrm>
            <a:off x="6948488" y="-223837"/>
            <a:ext cx="2571750" cy="264477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charRg st="0" end="1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charRg st="13" end="1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charRg st="17" end="2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charRg st="21" end="2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charRg st="25" end="2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1pPr>
      <a:lvl2pPr marL="742950" lvl="1" indent="-28575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2pPr>
      <a:lvl3pPr marL="1143000" lvl="2"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4pPr>
      <a:lvl5pPr marL="2057400" lvl="4"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5pPr>
      <a:lvl6pPr marL="2514600" lvl="5"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6pPr>
      <a:lvl7pPr marL="2971800" lvl="6"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7pPr>
      <a:lvl8pPr marL="3429000" lvl="7"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8pPr>
      <a:lvl9pPr marL="3886200" lvl="8" indent="-228600" algn="l" defTabSz="914400" eaLnBrk="1" fontAlgn="base" latinLnBrk="0" hangingPunct="1">
        <a:lnSpc>
          <a:spcPct val="130000"/>
        </a:lnSpc>
        <a:spcBef>
          <a:spcPct val="20000"/>
        </a:spcBef>
        <a:spcAft>
          <a:spcPct val="0"/>
        </a:spcAft>
        <a:buChar char="»"/>
        <a:defRPr sz="24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20.jpeg"/><Relationship Id="rId1"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6.jpeg"/><Relationship Id="rId1"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0.xml"/><Relationship Id="rId1"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jpeg"/><Relationship Id="rId2" Type="http://schemas.openxmlformats.org/officeDocument/2006/relationships/image" Target="NULL" TargetMode="Externa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标题 4097"/>
          <p:cNvSpPr>
            <a:spLocks noGrp="1"/>
          </p:cNvSpPr>
          <p:nvPr>
            <p:ph type="ctrTitle"/>
          </p:nvPr>
        </p:nvSpPr>
        <p:spPr>
          <a:xfrm>
            <a:off x="685800" y="304800"/>
            <a:ext cx="7772400" cy="1774825"/>
          </a:xfrm>
        </p:spPr>
        <p:txBody>
          <a:bodyPr anchor="ctr" anchorCtr="0"/>
          <a:p>
            <a:pPr defTabSz="914400">
              <a:buClrTx/>
              <a:buSzTx/>
              <a:buFontTx/>
              <a:buNone/>
            </a:pPr>
            <a:r>
              <a:rPr lang="zh-CN" altLang="en-US" sz="5400" b="1" kern="1200" baseline="0" dirty="0">
                <a:latin typeface="+mj-lt"/>
                <a:ea typeface="+mj-ea"/>
                <a:cs typeface="+mj-cs"/>
              </a:rPr>
              <a:t>中西方图腾文化的差异</a:t>
            </a:r>
            <a:r>
              <a:rPr lang="zh-CN" altLang="en-US" sz="5400" kern="1200" baseline="0" dirty="0">
                <a:latin typeface="+mj-lt"/>
                <a:ea typeface="+mj-ea"/>
                <a:cs typeface="+mj-cs"/>
              </a:rPr>
              <a:t> </a:t>
            </a:r>
            <a:endParaRPr lang="zh-CN" altLang="en-US" sz="5400" kern="1200" baseline="0" dirty="0">
              <a:latin typeface="+mj-lt"/>
              <a:ea typeface="+mj-ea"/>
              <a:cs typeface="+mj-cs"/>
            </a:endParaRPr>
          </a:p>
        </p:txBody>
      </p:sp>
      <p:sp>
        <p:nvSpPr>
          <p:cNvPr id="14338" name="副标题 4098"/>
          <p:cNvSpPr>
            <a:spLocks noGrp="1"/>
          </p:cNvSpPr>
          <p:nvPr>
            <p:ph type="subTitle" idx="1"/>
          </p:nvPr>
        </p:nvSpPr>
        <p:spPr>
          <a:xfrm>
            <a:off x="2514600" y="1524000"/>
            <a:ext cx="6400800" cy="1752600"/>
          </a:xfrm>
        </p:spPr>
        <p:txBody>
          <a:bodyPr anchor="t" anchorCtr="0"/>
          <a:p>
            <a:pPr defTabSz="914400">
              <a:buClrTx/>
              <a:buSzTx/>
              <a:buFontTx/>
            </a:pPr>
            <a:r>
              <a:rPr lang="zh-CN" altLang="en-US" sz="5400" kern="1200" baseline="0" dirty="0">
                <a:solidFill>
                  <a:srgbClr val="FF0000"/>
                </a:solidFill>
                <a:latin typeface="+mn-lt"/>
                <a:ea typeface="+mn-ea"/>
                <a:cs typeface="+mn-cs"/>
              </a:rPr>
              <a:t>——以龙图腾为例</a:t>
            </a:r>
            <a:endParaRPr lang="zh-CN" altLang="en-US" sz="5400" kern="1200" baseline="0" dirty="0">
              <a:solidFill>
                <a:srgbClr val="FF0000"/>
              </a:solidFill>
              <a:latin typeface="+mn-lt"/>
              <a:ea typeface="+mn-ea"/>
              <a:cs typeface="+mn-cs"/>
            </a:endParaRPr>
          </a:p>
        </p:txBody>
      </p:sp>
      <p:sp>
        <p:nvSpPr>
          <p:cNvPr id="13315" name="文本框 4099"/>
          <p:cNvSpPr txBox="1"/>
          <p:nvPr/>
        </p:nvSpPr>
        <p:spPr>
          <a:xfrm>
            <a:off x="4135438" y="4284663"/>
            <a:ext cx="4703763" cy="1198563"/>
          </a:xfrm>
          <a:prstGeom prst="rect">
            <a:avLst/>
          </a:prstGeom>
          <a:noFill/>
          <a:ln w="9525">
            <a:noFill/>
          </a:ln>
        </p:spPr>
        <p:txBody>
          <a:bodyPr anchor="t" anchorCtr="0">
            <a:spAutoFit/>
          </a:bodyPr>
          <a:p>
            <a:pPr algn="r"/>
            <a:r>
              <a:rPr lang="zh-CN" altLang="en-US" sz="3600" b="1" noProof="1" dirty="0">
                <a:highlight>
                  <a:srgbClr val="FFFF00"/>
                </a:highlight>
                <a:latin typeface="Arial" panose="020B0604020202020204" pitchFamily="34" charset="0"/>
                <a:ea typeface="宋体" panose="02010600030101010101" pitchFamily="2" charset="-122"/>
                <a:cs typeface="+mn-cs"/>
              </a:rPr>
              <a:t>主讲人：王奕鹏</a:t>
            </a:r>
            <a:endParaRPr lang="zh-CN" altLang="en-US" sz="3600" b="1" noProof="1" dirty="0">
              <a:highlight>
                <a:srgbClr val="FFFF00"/>
              </a:highlight>
              <a:latin typeface="Arial" panose="020B0604020202020204" pitchFamily="34" charset="0"/>
              <a:ea typeface="宋体" panose="02010600030101010101" pitchFamily="2" charset="-122"/>
            </a:endParaRPr>
          </a:p>
          <a:p>
            <a:pPr algn="r"/>
            <a:r>
              <a:rPr lang="zh-CN" altLang="en-US" sz="3600" b="1" noProof="1" dirty="0">
                <a:highlight>
                  <a:srgbClr val="FFFF00"/>
                </a:highlight>
                <a:latin typeface="Arial" panose="020B0604020202020204" pitchFamily="34" charset="0"/>
                <a:ea typeface="宋体" panose="02010600030101010101" pitchFamily="2" charset="-122"/>
                <a:cs typeface="+mn-cs"/>
              </a:rPr>
              <a:t>武汉市太平洋高中</a:t>
            </a:r>
            <a:endParaRPr lang="zh-CN" altLang="en-US" sz="3600" b="1" noProof="1" dirty="0">
              <a:highlight>
                <a:srgbClr val="FFFF00"/>
              </a:highlight>
              <a:latin typeface="Arial" panose="020B0604020202020204" pitchFamily="34" charset="0"/>
              <a:ea typeface="宋体" panose="02010600030101010101" pitchFamily="2" charset="-122"/>
            </a:endParaRPr>
          </a:p>
        </p:txBody>
      </p:sp>
      <p:pic>
        <p:nvPicPr>
          <p:cNvPr id="14340" name="图片 102"/>
          <p:cNvPicPr/>
          <p:nvPr/>
        </p:nvPicPr>
        <p:blipFill>
          <a:blip r:embed="rId1"/>
          <a:stretch>
            <a:fillRect/>
          </a:stretch>
        </p:blipFill>
        <p:spPr>
          <a:xfrm>
            <a:off x="304800" y="2590800"/>
            <a:ext cx="3810000" cy="36576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19457"/>
          <p:cNvSpPr>
            <a:spLocks noGrp="1"/>
          </p:cNvSpPr>
          <p:nvPr>
            <p:ph type="title"/>
          </p:nvPr>
        </p:nvSpPr>
        <p:spPr/>
        <p:txBody>
          <a:bodyPr anchor="ctr" anchorCtr="0"/>
          <a:p>
            <a:r>
              <a:rPr lang="zh-CN" altLang="en-US"/>
              <a:t>三、中国龙的文化</a:t>
            </a:r>
            <a:endParaRPr lang="zh-CN" altLang="en-US"/>
          </a:p>
        </p:txBody>
      </p:sp>
      <p:sp>
        <p:nvSpPr>
          <p:cNvPr id="23554" name="文本占位符 19458"/>
          <p:cNvSpPr>
            <a:spLocks noGrp="1"/>
          </p:cNvSpPr>
          <p:nvPr>
            <p:ph idx="1"/>
          </p:nvPr>
        </p:nvSpPr>
        <p:spPr>
          <a:xfrm>
            <a:off x="76200" y="1371600"/>
            <a:ext cx="4516438" cy="4525963"/>
          </a:xfrm>
        </p:spPr>
        <p:txBody>
          <a:bodyPr anchor="t" anchorCtr="0"/>
          <a:p>
            <a:pPr>
              <a:lnSpc>
                <a:spcPct val="100000"/>
              </a:lnSpc>
              <a:spcBef>
                <a:spcPct val="0"/>
              </a:spcBef>
            </a:pPr>
            <a:r>
              <a:rPr lang="zh-CN" altLang="en-US" b="1"/>
              <a:t>龙的出现形式也是多种多样的。我国，就有坐龙、行龙、升龙、降龙、云龙、草龙、团龙等多种模样，各具特色，各有用途。</a:t>
            </a:r>
            <a:endParaRPr lang="zh-CN" altLang="en-US" b="1"/>
          </a:p>
          <a:p>
            <a:pPr>
              <a:lnSpc>
                <a:spcPct val="100000"/>
              </a:lnSpc>
              <a:spcBef>
                <a:spcPct val="0"/>
              </a:spcBef>
            </a:pPr>
            <a:r>
              <a:rPr lang="zh-CN" altLang="en-US" b="1"/>
              <a:t>例如，团龙起源于唐代，至明清时普遍运用。“四团龙”、“八团龙”被定为了当时的冠服制度。以至后来发展到织锦、刺绣、陶瓷、建筑、家具等装饰上都有团龙。坐龙象征着尊贵，一般设立在厅堂的中心位置，庄重严肃。</a:t>
            </a:r>
            <a:endParaRPr lang="zh-CN" altLang="en-US" b="1"/>
          </a:p>
        </p:txBody>
      </p:sp>
      <p:pic>
        <p:nvPicPr>
          <p:cNvPr id="23555" name="文本占位符 20482" descr="团龙"/>
          <p:cNvPicPr>
            <a:picLocks noGrp="1" noChangeAspect="1"/>
          </p:cNvPicPr>
          <p:nvPr/>
        </p:nvPicPr>
        <p:blipFill>
          <a:blip r:embed="rId1"/>
          <a:stretch>
            <a:fillRect/>
          </a:stretch>
        </p:blipFill>
        <p:spPr>
          <a:xfrm>
            <a:off x="4876800" y="1295400"/>
            <a:ext cx="3967163" cy="4700588"/>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标题 21505"/>
          <p:cNvSpPr>
            <a:spLocks noGrp="1"/>
          </p:cNvSpPr>
          <p:nvPr>
            <p:ph type="title"/>
          </p:nvPr>
        </p:nvSpPr>
        <p:spPr/>
        <p:txBody>
          <a:bodyPr anchor="ctr" anchorCtr="0"/>
          <a:p>
            <a:r>
              <a:rPr lang="zh-CN" altLang="en-US"/>
              <a:t>三、中国龙的文化</a:t>
            </a:r>
            <a:endParaRPr lang="zh-CN" altLang="en-US"/>
          </a:p>
        </p:txBody>
      </p:sp>
      <p:sp>
        <p:nvSpPr>
          <p:cNvPr id="24578" name="文本占位符 21506"/>
          <p:cNvSpPr>
            <a:spLocks noGrp="1"/>
          </p:cNvSpPr>
          <p:nvPr>
            <p:ph idx="1"/>
          </p:nvPr>
        </p:nvSpPr>
        <p:spPr>
          <a:xfrm>
            <a:off x="76200" y="1219200"/>
            <a:ext cx="4675188" cy="4710113"/>
          </a:xfrm>
        </p:spPr>
        <p:txBody>
          <a:bodyPr anchor="t" anchorCtr="0"/>
          <a:p>
            <a:pPr>
              <a:lnSpc>
                <a:spcPct val="80000"/>
              </a:lnSpc>
            </a:pPr>
            <a:r>
              <a:rPr lang="zh-CN" altLang="en-US" sz="2800" b="1" dirty="0"/>
              <a:t>在民间，早就有龙生九子的说法。它们是</a:t>
            </a:r>
            <a:r>
              <a:rPr lang="zh-CN" altLang="en-US" sz="2800" b="1" dirty="0">
                <a:solidFill>
                  <a:srgbClr val="FF0000"/>
                </a:solidFill>
              </a:rPr>
              <a:t>囚牛、睚眦、椒图、蒲牢、狻猊、霸下、狴犴、赑屃、螭吻</a:t>
            </a:r>
            <a:r>
              <a:rPr lang="zh-CN" altLang="en-US" sz="2800" b="1" dirty="0"/>
              <a:t>。它们或喜音乐，立于琴头；或爱文学，驻足于碑林；或好冒险，停于殿角；或平生好鸣，券悬于钟上。</a:t>
            </a:r>
            <a:endParaRPr lang="zh-CN" altLang="en-US" sz="2800" b="1" dirty="0"/>
          </a:p>
          <a:p>
            <a:pPr>
              <a:lnSpc>
                <a:spcPct val="80000"/>
              </a:lnSpc>
            </a:pPr>
            <a:r>
              <a:rPr lang="zh-CN" altLang="en-US" sz="2800" b="1" dirty="0">
                <a:solidFill>
                  <a:srgbClr val="FF0000"/>
                </a:solidFill>
              </a:rPr>
              <a:t>龙还成为皇家的象征。</a:t>
            </a:r>
            <a:r>
              <a:rPr lang="zh-CN" altLang="en-US" sz="2800" b="1" dirty="0"/>
              <a:t>《史记》记载“刘媪，老妇尝息大泽之陂，梦与神遇。是时雷电晦冥，大公往视，则见蛟龙其上，已而有身，遂产高祖。”</a:t>
            </a:r>
            <a:endParaRPr lang="zh-CN" altLang="en-US" sz="2800" b="1" dirty="0"/>
          </a:p>
        </p:txBody>
      </p:sp>
      <p:pic>
        <p:nvPicPr>
          <p:cNvPr id="24579" name="图片 100"/>
          <p:cNvPicPr/>
          <p:nvPr/>
        </p:nvPicPr>
        <p:blipFill>
          <a:blip r:embed="rId1"/>
          <a:stretch>
            <a:fillRect/>
          </a:stretch>
        </p:blipFill>
        <p:spPr>
          <a:xfrm>
            <a:off x="4724400" y="1219200"/>
            <a:ext cx="4206875" cy="4699000"/>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27649"/>
          <p:cNvSpPr>
            <a:spLocks noGrp="1"/>
          </p:cNvSpPr>
          <p:nvPr>
            <p:ph type="title"/>
          </p:nvPr>
        </p:nvSpPr>
        <p:spPr/>
        <p:txBody>
          <a:bodyPr anchor="ctr" anchorCtr="0"/>
          <a:p>
            <a:r>
              <a:rPr lang="zh-CN" altLang="en-US"/>
              <a:t>四、西方龙的文化</a:t>
            </a:r>
            <a:endParaRPr lang="zh-CN" altLang="en-US"/>
          </a:p>
        </p:txBody>
      </p:sp>
      <p:sp>
        <p:nvSpPr>
          <p:cNvPr id="25602" name="文本占位符 27650"/>
          <p:cNvSpPr>
            <a:spLocks noGrp="1"/>
          </p:cNvSpPr>
          <p:nvPr>
            <p:ph idx="1"/>
          </p:nvPr>
        </p:nvSpPr>
        <p:spPr>
          <a:xfrm>
            <a:off x="304800" y="1219200"/>
            <a:ext cx="4773613" cy="5213350"/>
          </a:xfrm>
        </p:spPr>
        <p:txBody>
          <a:bodyPr anchor="t" anchorCtr="0"/>
          <a:p>
            <a:pPr>
              <a:lnSpc>
                <a:spcPct val="90000"/>
              </a:lnSpc>
            </a:pPr>
            <a:r>
              <a:rPr lang="zh-CN" altLang="en-US" b="1"/>
              <a:t>西方人对“龙”的联想和看法与中国人截然不同。英格兰的守护圣徒圣乔治就以英勇除掉为害人间的龙而闻名，相传他用这条龙的血在盾牌上画了十字，因此白底红十字旗就成为代表英格兰的旗帜。</a:t>
            </a:r>
            <a:endParaRPr lang="zh-CN" altLang="en-US" b="1"/>
          </a:p>
          <a:p>
            <a:pPr>
              <a:lnSpc>
                <a:spcPct val="90000"/>
              </a:lnSpc>
            </a:pPr>
            <a:r>
              <a:rPr lang="zh-CN" altLang="en-US" b="1"/>
              <a:t>因此，在西方的文化中，它们以体型、物理威力和魔法能力而闻名，也因此为人惧怕。而且它们是贪婪、残暴、专制的禽兽，常常毁坏村庄，无恶不作。 它们喜欢储藏财富，尽可能的收集成堆的钱币、宝石和魔法物品。</a:t>
            </a:r>
            <a:endParaRPr lang="zh-CN" altLang="en-US" b="1"/>
          </a:p>
        </p:txBody>
      </p:sp>
      <p:pic>
        <p:nvPicPr>
          <p:cNvPr id="25603" name="图片 1"/>
          <p:cNvPicPr>
            <a:picLocks noChangeAspect="1"/>
          </p:cNvPicPr>
          <p:nvPr/>
        </p:nvPicPr>
        <p:blipFill>
          <a:blip r:embed="rId1"/>
          <a:stretch>
            <a:fillRect/>
          </a:stretch>
        </p:blipFill>
        <p:spPr>
          <a:xfrm>
            <a:off x="5078413" y="1295400"/>
            <a:ext cx="3914775" cy="467042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标题 30721"/>
          <p:cNvSpPr>
            <a:spLocks noGrp="1"/>
          </p:cNvSpPr>
          <p:nvPr>
            <p:ph type="title"/>
          </p:nvPr>
        </p:nvSpPr>
        <p:spPr/>
        <p:txBody>
          <a:bodyPr anchor="ctr" anchorCtr="0"/>
          <a:p>
            <a:r>
              <a:rPr lang="zh-CN" altLang="en-US"/>
              <a:t>四、西方龙的文化</a:t>
            </a:r>
            <a:endParaRPr lang="zh-CN" altLang="en-US"/>
          </a:p>
        </p:txBody>
      </p:sp>
      <p:sp>
        <p:nvSpPr>
          <p:cNvPr id="26626" name="文本占位符 30722"/>
          <p:cNvSpPr>
            <a:spLocks noGrp="1"/>
          </p:cNvSpPr>
          <p:nvPr>
            <p:ph idx="1"/>
          </p:nvPr>
        </p:nvSpPr>
        <p:spPr>
          <a:xfrm>
            <a:off x="152400" y="1166813"/>
            <a:ext cx="4848225" cy="4525962"/>
          </a:xfrm>
        </p:spPr>
        <p:txBody>
          <a:bodyPr anchor="t" anchorCtr="0"/>
          <a:p>
            <a:r>
              <a:rPr lang="zh-CN" altLang="en-US" sz="2000" b="1"/>
              <a:t>龙在西方文化中，其衍生出来的语言也多用龙表示贬义。在中世纪，</a:t>
            </a:r>
            <a:r>
              <a:rPr lang="en-US" altLang="zh-CN" sz="2000" b="1"/>
              <a:t>dragon</a:t>
            </a:r>
            <a:r>
              <a:rPr lang="zh-CN" altLang="en-US" sz="2000" b="1"/>
              <a:t>，是罪恶的象征，圣经故事中恶魔撒旦就被认为是，</a:t>
            </a:r>
            <a:r>
              <a:rPr lang="en-US" altLang="zh-CN" sz="2000" b="1"/>
              <a:t>the great dragon</a:t>
            </a:r>
            <a:r>
              <a:rPr lang="zh-CN" altLang="en-US" sz="2000" b="1"/>
              <a:t>。英语里还有一个关于龙的成语</a:t>
            </a:r>
            <a:r>
              <a:rPr lang="en-US" altLang="zh-CN" sz="2000" b="1"/>
              <a:t>sow dragon,s teeth</a:t>
            </a:r>
            <a:r>
              <a:rPr lang="zh-CN" altLang="en-US" sz="2000" b="1"/>
              <a:t>。这个成语源于希腊神话：腓尼基王子卡德摩斯杀死一条凶龙后，把龙牙种在地里。可是从地里却长出一队凶悍的武士，他们自相残杀，最后只刹下五人。由于卡德摩斯播种龙牙引起争斗，人们便用</a:t>
            </a:r>
            <a:r>
              <a:rPr lang="en-US" altLang="zh-CN" sz="2000" b="1"/>
              <a:t>sow dragon,s teeth</a:t>
            </a:r>
            <a:r>
              <a:rPr lang="zh-CN" altLang="en-US" sz="2000" b="1"/>
              <a:t>表示“挑起纠纷，播下不和的种子”。</a:t>
            </a:r>
            <a:endParaRPr lang="zh-CN" altLang="en-US" sz="2000" b="1"/>
          </a:p>
        </p:txBody>
      </p:sp>
      <p:pic>
        <p:nvPicPr>
          <p:cNvPr id="26627" name="图片 49155" descr="0ea9363d16a9d10ebaa16796"/>
          <p:cNvPicPr>
            <a:picLocks noChangeAspect="1"/>
          </p:cNvPicPr>
          <p:nvPr/>
        </p:nvPicPr>
        <p:blipFill>
          <a:blip r:embed="rId1"/>
          <a:stretch>
            <a:fillRect/>
          </a:stretch>
        </p:blipFill>
        <p:spPr>
          <a:xfrm>
            <a:off x="5000625" y="1295400"/>
            <a:ext cx="3949700" cy="4760913"/>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8" name="图片 34817" descr="25231513T45"/>
          <p:cNvPicPr>
            <a:picLocks noChangeAspect="1"/>
          </p:cNvPicPr>
          <p:nvPr/>
        </p:nvPicPr>
        <p:blipFill>
          <a:blip r:embed="rId1"/>
          <a:stretch>
            <a:fillRect/>
          </a:stretch>
        </p:blipFill>
        <p:spPr>
          <a:xfrm>
            <a:off x="179388" y="476250"/>
            <a:ext cx="3690937" cy="6092825"/>
          </a:xfrm>
          <a:prstGeom prst="rect">
            <a:avLst/>
          </a:prstGeom>
          <a:noFill/>
          <a:ln w="9525">
            <a:noFill/>
          </a:ln>
        </p:spPr>
      </p:pic>
      <p:sp>
        <p:nvSpPr>
          <p:cNvPr id="27650" name="文本框 34818"/>
          <p:cNvSpPr txBox="1"/>
          <p:nvPr/>
        </p:nvSpPr>
        <p:spPr>
          <a:xfrm>
            <a:off x="4191000" y="685800"/>
            <a:ext cx="4419600" cy="579438"/>
          </a:xfrm>
          <a:prstGeom prst="rect">
            <a:avLst/>
          </a:prstGeom>
          <a:noFill/>
          <a:ln w="9525">
            <a:noFill/>
          </a:ln>
        </p:spPr>
        <p:txBody>
          <a:bodyPr wrap="square" anchor="t" anchorCtr="0">
            <a:spAutoFit/>
          </a:bodyPr>
          <a:p>
            <a:pPr>
              <a:spcBef>
                <a:spcPct val="50000"/>
              </a:spcBef>
            </a:pPr>
            <a:r>
              <a:rPr lang="zh-CN" altLang="en-US" dirty="0">
                <a:latin typeface="Arial" panose="020B0604020202020204" pitchFamily="34" charset="0"/>
                <a:ea typeface="宋体" panose="02010600030101010101" pitchFamily="2" charset="-122"/>
              </a:rPr>
              <a:t>	</a:t>
            </a:r>
            <a:r>
              <a:rPr lang="zh-CN" altLang="en-US" sz="3200" b="1" dirty="0">
                <a:latin typeface="Arial" panose="020B0604020202020204" pitchFamily="34" charset="0"/>
                <a:ea typeface="宋体" panose="02010600030101010101" pitchFamily="2" charset="-122"/>
              </a:rPr>
              <a:t>中国龙图腾</a:t>
            </a:r>
            <a:endParaRPr lang="zh-CN" altLang="en-US" sz="3200" dirty="0">
              <a:latin typeface="Arial" panose="020B0604020202020204" pitchFamily="34" charset="0"/>
              <a:ea typeface="宋体" panose="02010600030101010101" pitchFamily="2" charset="-122"/>
            </a:endParaRPr>
          </a:p>
        </p:txBody>
      </p:sp>
      <p:sp>
        <p:nvSpPr>
          <p:cNvPr id="27651" name="文本框 34819"/>
          <p:cNvSpPr txBox="1"/>
          <p:nvPr/>
        </p:nvSpPr>
        <p:spPr>
          <a:xfrm>
            <a:off x="4114800" y="1409700"/>
            <a:ext cx="4778375" cy="4313238"/>
          </a:xfrm>
          <a:prstGeom prst="rect">
            <a:avLst/>
          </a:prstGeom>
          <a:noFill/>
          <a:ln w="9525">
            <a:noFill/>
          </a:ln>
        </p:spPr>
        <p:txBody>
          <a:bodyPr wrap="square" anchor="t" anchorCtr="0">
            <a:spAutoFit/>
          </a:bodyPr>
          <a:p>
            <a:pPr fontAlgn="ctr" latinLnBrk="1">
              <a:spcBef>
                <a:spcPct val="50000"/>
              </a:spcBef>
            </a:pPr>
            <a:r>
              <a:rPr lang="zh-CN" altLang="en-US" sz="2000" dirty="0">
                <a:latin typeface="Arial" panose="020B0604020202020204" pitchFamily="34" charset="0"/>
                <a:ea typeface="宋体" panose="02010600030101010101" pitchFamily="2" charset="-122"/>
              </a:rPr>
              <a:t>     </a:t>
            </a:r>
            <a:r>
              <a:rPr lang="zh-CN" altLang="en-US" sz="2000" b="1" dirty="0">
                <a:latin typeface="Arial" panose="020B0604020202020204" pitchFamily="34" charset="0"/>
                <a:ea typeface="宋体" panose="02010600030101010101" pitchFamily="2" charset="-122"/>
              </a:rPr>
              <a:t>龙看起来像是多种动物的结合体。对中国人来说，龙是直观描述为九种动物的复合件：鹿的角；骆驼的头；一个魔鬼的眼睛；蛇的脖子；一个大皱腹；鲤鱼的鳞；鹰的爪；一只老虎爪子和牛的耳朵；</a:t>
            </a:r>
            <a:endParaRPr lang="zh-CN" altLang="en-US" sz="2000" b="1" dirty="0">
              <a:latin typeface="Arial" panose="020B0604020202020204" pitchFamily="34" charset="0"/>
              <a:ea typeface="宋体" panose="02010600030101010101" pitchFamily="2" charset="-122"/>
            </a:endParaRPr>
          </a:p>
          <a:p>
            <a:pPr fontAlgn="ctr" latinLnBrk="1">
              <a:spcBef>
                <a:spcPct val="50000"/>
              </a:spcBef>
            </a:pPr>
            <a:r>
              <a:rPr lang="zh-CN" altLang="en-US" sz="2000" b="1" dirty="0">
                <a:latin typeface="Arial" panose="020B0604020202020204" pitchFamily="34" charset="0"/>
                <a:ea typeface="宋体" panose="02010600030101010101" pitchFamily="2" charset="-122"/>
              </a:rPr>
              <a:t>在中国，龙被认为拥有</a:t>
            </a:r>
            <a:r>
              <a:rPr lang="zh-CN" altLang="en-US" sz="2000" b="1" dirty="0">
                <a:solidFill>
                  <a:srgbClr val="FF0000"/>
                </a:solidFill>
                <a:latin typeface="Arial" panose="020B0604020202020204" pitchFamily="34" charset="0"/>
                <a:ea typeface="宋体" panose="02010600030101010101" pitchFamily="2" charset="-122"/>
              </a:rPr>
              <a:t>布云兴雨和控制洪水的超能力</a:t>
            </a:r>
            <a:r>
              <a:rPr lang="zh-CN" altLang="en-US" sz="2000" b="1" dirty="0">
                <a:latin typeface="Arial" panose="020B0604020202020204" pitchFamily="34" charset="0"/>
                <a:ea typeface="宋体" panose="02010600030101010101" pitchFamily="2" charset="-122"/>
              </a:rPr>
              <a:t>。龙通过它的尾巴使河水震动，使河床打开，从而使洪水得以疏导。龙也被誉为</a:t>
            </a:r>
            <a:r>
              <a:rPr lang="zh-CN" altLang="en-US" sz="2000" b="1" dirty="0">
                <a:solidFill>
                  <a:srgbClr val="FF0000"/>
                </a:solidFill>
                <a:latin typeface="Arial" panose="020B0604020202020204" pitchFamily="34" charset="0"/>
                <a:ea typeface="宋体" panose="02010600030101010101" pitchFamily="2" charset="-122"/>
              </a:rPr>
              <a:t>人类死后通向天堂的使者</a:t>
            </a:r>
            <a:r>
              <a:rPr lang="zh-CN" altLang="en-US" sz="2000" b="1" dirty="0">
                <a:latin typeface="Arial" panose="020B0604020202020204" pitchFamily="34" charset="0"/>
                <a:ea typeface="宋体" panose="02010600030101010101" pitchFamily="2" charset="-122"/>
              </a:rPr>
              <a:t>。同时，在中国，龙象征着自然世界，它的适应性很强。当两条真龙放在一起，但却背向排列时，它们就象征着著名的</a:t>
            </a:r>
            <a:r>
              <a:rPr lang="zh-CN" altLang="en-US" sz="2000" b="1" dirty="0">
                <a:solidFill>
                  <a:srgbClr val="FF0000"/>
                </a:solidFill>
                <a:latin typeface="Arial" panose="020B0604020202020204" pitchFamily="34" charset="0"/>
                <a:ea typeface="宋体" panose="02010600030101010101" pitchFamily="2" charset="-122"/>
              </a:rPr>
              <a:t>阴阳理论</a:t>
            </a:r>
            <a:r>
              <a:rPr lang="zh-CN" altLang="en-US" sz="2000" b="1" dirty="0">
                <a:latin typeface="Arial" panose="020B0604020202020204" pitchFamily="34" charset="0"/>
                <a:ea typeface="宋体" panose="02010600030101010101" pitchFamily="2" charset="-122"/>
              </a:rPr>
              <a:t>。</a:t>
            </a:r>
            <a:endParaRPr lang="zh-CN" altLang="en-US" sz="2000" b="1" dirty="0">
              <a:latin typeface="Arial" panose="020B0604020202020204" pitchFamily="34" charset="0"/>
              <a:ea typeface="宋体" panose="02010600030101010101" pitchFamily="2" charset="-122"/>
            </a:endParaRPr>
          </a:p>
          <a:p>
            <a:pPr fontAlgn="ctr" latinLnBrk="1">
              <a:spcBef>
                <a:spcPct val="50000"/>
              </a:spcBef>
            </a:pPr>
            <a:endParaRPr lang="zh-CN" altLang="en-US" b="1" dirty="0">
              <a:latin typeface="Arial" panose="020B0604020202020204" pitchFamily="34" charset="0"/>
              <a:ea typeface="宋体" panose="02010600030101010101" pitchFamily="2" charset="-122"/>
            </a:endParaRPr>
          </a:p>
        </p:txBody>
      </p:sp>
      <p:pic>
        <p:nvPicPr>
          <p:cNvPr id="34821" name="图片 34820" descr="8f78872a742db01a5343c1d9"/>
          <p:cNvPicPr>
            <a:picLocks noChangeAspect="1"/>
          </p:cNvPicPr>
          <p:nvPr/>
        </p:nvPicPr>
        <p:blipFill>
          <a:blip r:embed="rId2"/>
          <a:srcRect l="8087" r="4131" b="5000"/>
          <a:stretch>
            <a:fillRect/>
          </a:stretch>
        </p:blipFill>
        <p:spPr>
          <a:xfrm>
            <a:off x="179388" y="476250"/>
            <a:ext cx="3540125" cy="5943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2000" tmFilter="0, 0; .2, .5; .8, .5; 1, 0"/>
                                        <p:tgtEl>
                                          <p:spTgt spid="34818"/>
                                        </p:tgtEl>
                                      </p:cBhvr>
                                    </p:animEffect>
                                    <p:animScale>
                                      <p:cBhvr>
                                        <p:cTn id="7" dur="1000" autoRev="1" fill="hold"/>
                                        <p:tgtEl>
                                          <p:spTgt spid="3481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34818"/>
                                        </p:tgtEl>
                                      </p:cBhvr>
                                    </p:animEffect>
                                    <p:set>
                                      <p:cBhvr>
                                        <p:cTn id="12" dur="1" fill="hold">
                                          <p:stCondLst>
                                            <p:cond delay="1999"/>
                                          </p:stCondLst>
                                        </p:cTn>
                                        <p:tgtEl>
                                          <p:spTgt spid="34818"/>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34821"/>
                                        </p:tgtEl>
                                        <p:attrNameLst>
                                          <p:attrName>style.visibility</p:attrName>
                                        </p:attrNameLst>
                                      </p:cBhvr>
                                      <p:to>
                                        <p:strVal val="visible"/>
                                      </p:to>
                                    </p:set>
                                    <p:animEffect transition="in" filter="fade">
                                      <p:cBhvr>
                                        <p:cTn id="15" dur="2000"/>
                                        <p:tgtEl>
                                          <p:spTgt spid="348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1000"/>
                                        <p:tgtEl>
                                          <p:spTgt spid="34821"/>
                                        </p:tgtEl>
                                      </p:cBhvr>
                                    </p:animEffect>
                                    <p:set>
                                      <p:cBhvr>
                                        <p:cTn id="20" dur="1" fill="hold">
                                          <p:stCondLst>
                                            <p:cond delay="999"/>
                                          </p:stCondLst>
                                        </p:cTn>
                                        <p:tgtEl>
                                          <p:spTgt spid="3482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4818"/>
                                        </p:tgtEl>
                                        <p:attrNameLst>
                                          <p:attrName>style.visibility</p:attrName>
                                        </p:attrNameLst>
                                      </p:cBhvr>
                                      <p:to>
                                        <p:strVal val="visible"/>
                                      </p:to>
                                    </p:set>
                                  </p:childTnLst>
                                </p:cTn>
                              </p:par>
                              <p:par>
                                <p:cTn id="23" presetID="26" presetClass="emph" presetSubtype="0" fill="hold" nodeType="withEffect">
                                  <p:stCondLst>
                                    <p:cond delay="0"/>
                                  </p:stCondLst>
                                  <p:childTnLst>
                                    <p:animEffect transition="out" filter="fade">
                                      <p:cBhvr>
                                        <p:cTn id="24" dur="2000" tmFilter="0, 0; .2, .5; .8, .5; 1, 0"/>
                                        <p:tgtEl>
                                          <p:spTgt spid="34818"/>
                                        </p:tgtEl>
                                      </p:cBhvr>
                                    </p:animEffect>
                                    <p:animScale>
                                      <p:cBhvr>
                                        <p:cTn id="25" dur="1000" autoRev="1" fill="hold"/>
                                        <p:tgtEl>
                                          <p:spTgt spid="348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框 36865"/>
          <p:cNvSpPr txBox="1"/>
          <p:nvPr/>
        </p:nvSpPr>
        <p:spPr>
          <a:xfrm>
            <a:off x="4824413" y="620713"/>
            <a:ext cx="4319587" cy="584200"/>
          </a:xfrm>
          <a:prstGeom prst="rect">
            <a:avLst/>
          </a:prstGeom>
          <a:noFill/>
          <a:ln w="9525">
            <a:noFill/>
          </a:ln>
        </p:spPr>
        <p:txBody>
          <a:bodyPr anchor="t" anchorCtr="0">
            <a:spAutoFit/>
          </a:bodyPr>
          <a:p>
            <a:pPr>
              <a:spcBef>
                <a:spcPct val="50000"/>
              </a:spcBef>
            </a:pPr>
            <a:r>
              <a:rPr lang="zh-CN" altLang="en-US" sz="3200" b="1" dirty="0">
                <a:latin typeface="Arial" panose="020B0604020202020204" pitchFamily="34" charset="0"/>
                <a:ea typeface="宋体" panose="02010600030101010101" pitchFamily="2" charset="-122"/>
              </a:rPr>
              <a:t>西方巨龙</a:t>
            </a:r>
            <a:endParaRPr lang="zh-CN" altLang="en-US" sz="3200" b="1" dirty="0">
              <a:latin typeface="Arial" panose="020B0604020202020204" pitchFamily="34" charset="0"/>
              <a:ea typeface="宋体" panose="02010600030101010101" pitchFamily="2" charset="-122"/>
            </a:endParaRPr>
          </a:p>
        </p:txBody>
      </p:sp>
      <p:sp>
        <p:nvSpPr>
          <p:cNvPr id="28674" name="文本框 36867"/>
          <p:cNvSpPr txBox="1"/>
          <p:nvPr/>
        </p:nvSpPr>
        <p:spPr>
          <a:xfrm>
            <a:off x="4649788" y="1628775"/>
            <a:ext cx="4100512" cy="4359275"/>
          </a:xfrm>
          <a:prstGeom prst="rect">
            <a:avLst/>
          </a:prstGeom>
          <a:noFill/>
          <a:ln w="9525">
            <a:noFill/>
          </a:ln>
        </p:spPr>
        <p:txBody>
          <a:bodyPr wrap="square" anchor="t" anchorCtr="0">
            <a:spAutoFit/>
          </a:bodyPr>
          <a:p>
            <a:pPr fontAlgn="t" latinLnBrk="1">
              <a:spcBef>
                <a:spcPct val="50000"/>
              </a:spcBef>
            </a:pPr>
            <a:r>
              <a:rPr lang="zh-CN" altLang="en-US" sz="2000" dirty="0">
                <a:latin typeface="Arial" panose="020B0604020202020204" pitchFamily="34" charset="0"/>
                <a:ea typeface="宋体" panose="02010600030101010101" pitchFamily="2" charset="-122"/>
              </a:rPr>
              <a:t>   </a:t>
            </a:r>
            <a:r>
              <a:rPr lang="zh-CN" altLang="en-US" sz="2000" b="1" dirty="0">
                <a:latin typeface="Arial" panose="020B0604020202020204" pitchFamily="34" charset="0"/>
                <a:ea typeface="宋体" panose="02010600030101010101" pitchFamily="2" charset="-122"/>
              </a:rPr>
              <a:t>西方的龙是一种传说中的怪物，它们通常被表示为一个巨大的爬行动物——</a:t>
            </a:r>
            <a:r>
              <a:rPr lang="zh-CN" altLang="en-US" sz="2000" b="1" dirty="0">
                <a:solidFill>
                  <a:srgbClr val="FF0000"/>
                </a:solidFill>
                <a:latin typeface="Arial" panose="020B0604020202020204" pitchFamily="34" charset="0"/>
                <a:ea typeface="宋体" panose="02010600030101010101" pitchFamily="2" charset="-122"/>
              </a:rPr>
              <a:t>会喷火，具有狮子般的利爪，蛇的尾巴，翅膀和粗糙的皮肤</a:t>
            </a:r>
            <a:r>
              <a:rPr lang="zh-CN" altLang="en-US" sz="2000" b="1" dirty="0">
                <a:latin typeface="Arial" panose="020B0604020202020204" pitchFamily="34" charset="0"/>
                <a:ea typeface="宋体" panose="02010600030101010101" pitchFamily="2" charset="-122"/>
              </a:rPr>
              <a:t>。这些龙的一些品种可以自己改变形状，另一些拥有改变他们背景颜色的变色龙的力量。他们一个月要吞食一头牛羊，甚至一个人类（神话说他们喜欢少女）。</a:t>
            </a:r>
            <a:endParaRPr lang="zh-CN" altLang="en-US" sz="2000" b="1" dirty="0">
              <a:latin typeface="Arial" panose="020B0604020202020204" pitchFamily="34" charset="0"/>
              <a:ea typeface="宋体" panose="02010600030101010101" pitchFamily="2" charset="-122"/>
            </a:endParaRPr>
          </a:p>
          <a:p>
            <a:pPr fontAlgn="t" latinLnBrk="1">
              <a:spcBef>
                <a:spcPct val="50000"/>
              </a:spcBef>
            </a:pPr>
            <a:r>
              <a:rPr lang="zh-CN" altLang="en-US" sz="2000" b="1" dirty="0">
                <a:solidFill>
                  <a:srgbClr val="FF0000"/>
                </a:solidFill>
                <a:latin typeface="Arial" panose="020B0604020202020204" pitchFamily="34" charset="0"/>
                <a:ea typeface="宋体" panose="02010600030101010101" pitchFamily="2" charset="-122"/>
              </a:rPr>
              <a:t>西方的龙通常被刻画成邪恶，嗜血的形象。他们也知道把大量的黄金和珠宝藏在自己的巢穴。</a:t>
            </a:r>
            <a:endParaRPr lang="zh-CN" altLang="en-US" sz="2000" b="1" dirty="0">
              <a:solidFill>
                <a:srgbClr val="FF0000"/>
              </a:solidFill>
              <a:latin typeface="Arial" panose="020B0604020202020204" pitchFamily="34" charset="0"/>
              <a:ea typeface="宋体" panose="02010600030101010101" pitchFamily="2" charset="-122"/>
            </a:endParaRPr>
          </a:p>
          <a:p>
            <a:pPr fontAlgn="t" latinLnBrk="1">
              <a:spcBef>
                <a:spcPct val="50000"/>
              </a:spcBef>
            </a:pPr>
            <a:endParaRPr lang="zh-CN" altLang="en-US" sz="2000" b="1" dirty="0">
              <a:solidFill>
                <a:srgbClr val="FF0000"/>
              </a:solidFill>
              <a:latin typeface="Arial" panose="020B0604020202020204" pitchFamily="34" charset="0"/>
              <a:ea typeface="宋体" panose="02010600030101010101" pitchFamily="2" charset="-122"/>
            </a:endParaRPr>
          </a:p>
        </p:txBody>
      </p:sp>
      <p:pic>
        <p:nvPicPr>
          <p:cNvPr id="36869" name="图片 36868" descr="eae21345a67c946d500ffe1d"/>
          <p:cNvPicPr>
            <a:picLocks noChangeAspect="1"/>
          </p:cNvPicPr>
          <p:nvPr/>
        </p:nvPicPr>
        <p:blipFill>
          <a:blip r:embed="rId1"/>
          <a:srcRect r="8200" b="8159"/>
          <a:stretch>
            <a:fillRect/>
          </a:stretch>
        </p:blipFill>
        <p:spPr>
          <a:xfrm>
            <a:off x="228600" y="228600"/>
            <a:ext cx="4284663" cy="59467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869"/>
                                        </p:tgtEl>
                                        <p:attrNameLst>
                                          <p:attrName>style.visibility</p:attrName>
                                        </p:attrNameLst>
                                      </p:cBhvr>
                                      <p:to>
                                        <p:strVal val="visible"/>
                                      </p:to>
                                    </p:set>
                                  </p:childTnLst>
                                </p:cTn>
                              </p:par>
                              <p:par>
                                <p:cTn id="7" presetID="26" presetClass="emph" presetSubtype="0" fill="hold" nodeType="withEffect">
                                  <p:stCondLst>
                                    <p:cond delay="0"/>
                                  </p:stCondLst>
                                  <p:childTnLst>
                                    <p:animEffect transition="out" filter="fade">
                                      <p:cBhvr>
                                        <p:cTn id="8" dur="2000" tmFilter="0, 0; .2, .5; .8, .5; 1, 0"/>
                                        <p:tgtEl>
                                          <p:spTgt spid="36869"/>
                                        </p:tgtEl>
                                      </p:cBhvr>
                                    </p:animEffect>
                                    <p:animScale>
                                      <p:cBhvr>
                                        <p:cTn id="9" dur="1000" autoRev="1" fill="hold"/>
                                        <p:tgtEl>
                                          <p:spTgt spid="368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矩形 37889"/>
          <p:cNvSpPr/>
          <p:nvPr/>
        </p:nvSpPr>
        <p:spPr>
          <a:xfrm>
            <a:off x="0" y="2971800"/>
            <a:ext cx="9144000" cy="0"/>
          </a:xfrm>
          <a:prstGeom prst="rect">
            <a:avLst/>
          </a:prstGeom>
          <a:noFill/>
          <a:ln w="9525">
            <a:noFill/>
          </a:ln>
        </p:spPr>
        <p:txBody>
          <a:bodyPr wrap="none" anchor="ctr" anchorCtr="0">
            <a:spAutoFit/>
          </a:bodyPr>
          <a:p>
            <a:pPr algn="ctr"/>
            <a:endParaRPr lang="zh-CN" altLang="zh-CN">
              <a:latin typeface="Arial" panose="020B0604020202020204" pitchFamily="34" charset="0"/>
              <a:ea typeface="宋体" panose="02010600030101010101" pitchFamily="2" charset="-122"/>
            </a:endParaRPr>
          </a:p>
        </p:txBody>
      </p:sp>
      <p:sp>
        <p:nvSpPr>
          <p:cNvPr id="29699" name="矩形 37891"/>
          <p:cNvSpPr/>
          <p:nvPr/>
        </p:nvSpPr>
        <p:spPr>
          <a:xfrm>
            <a:off x="4419600" y="1143000"/>
            <a:ext cx="4572000" cy="5486400"/>
          </a:xfrm>
          <a:prstGeom prst="rect">
            <a:avLst/>
          </a:prstGeom>
          <a:noFill/>
          <a:ln w="9525">
            <a:noFill/>
          </a:ln>
        </p:spPr>
        <p:txBody>
          <a:bodyPr anchor="ctr" anchorCtr="0">
            <a:spAutoFit/>
          </a:bodyPr>
          <a:p>
            <a:r>
              <a:rPr lang="zh-CN" altLang="en-US" sz="2400" b="1" dirty="0">
                <a:solidFill>
                  <a:srgbClr val="FF0000"/>
                </a:solidFill>
                <a:latin typeface="Arial" panose="020B0604020202020204" pitchFamily="34" charset="0"/>
                <a:ea typeface="宋体" panose="02010600030101010101" pitchFamily="2" charset="-122"/>
              </a:rPr>
              <a:t>西方的龙传统上是纯粹的邪恶的象征。</a:t>
            </a:r>
            <a:r>
              <a:rPr lang="zh-CN" altLang="en-US" sz="2400" b="1" dirty="0">
                <a:latin typeface="Arial" panose="020B0604020202020204" pitchFamily="34" charset="0"/>
                <a:ea typeface="宋体" panose="02010600030101010101" pitchFamily="2" charset="-122"/>
              </a:rPr>
              <a:t>他们是无知的，只知道杀戮和囤积财富的没用的怪物。在神话和民间传说中，</a:t>
            </a:r>
            <a:r>
              <a:rPr lang="zh-CN" altLang="en-US" sz="2400" b="1" dirty="0">
                <a:solidFill>
                  <a:srgbClr val="FF0000"/>
                </a:solidFill>
                <a:latin typeface="Arial" panose="020B0604020202020204" pitchFamily="34" charset="0"/>
                <a:ea typeface="宋体" panose="02010600030101010101" pitchFamily="2" charset="-122"/>
              </a:rPr>
              <a:t>龙是被英雄们征服并毫不留情摧毁他们巢穴的怪兽。</a:t>
            </a:r>
            <a:endParaRPr lang="zh-CN" altLang="en-US" sz="2400" b="1" dirty="0">
              <a:solidFill>
                <a:srgbClr val="FF0000"/>
              </a:solidFill>
              <a:latin typeface="Arial" panose="020B0604020202020204" pitchFamily="34" charset="0"/>
              <a:ea typeface="宋体" panose="02010600030101010101" pitchFamily="2" charset="-122"/>
            </a:endParaRPr>
          </a:p>
          <a:p>
            <a:r>
              <a:rPr lang="zh-CN" altLang="en-US" sz="2400" b="1" dirty="0">
                <a:solidFill>
                  <a:srgbClr val="FF0000"/>
                </a:solidFill>
                <a:latin typeface="Arial" panose="020B0604020202020204" pitchFamily="34" charset="0"/>
                <a:ea typeface="宋体" panose="02010600030101010101" pitchFamily="2" charset="-122"/>
              </a:rPr>
              <a:t>龙也被解释为自然的伟大力量的象征。</a:t>
            </a:r>
            <a:r>
              <a:rPr lang="zh-CN" altLang="en-US" sz="2400" b="1" dirty="0">
                <a:latin typeface="Arial" panose="020B0604020202020204" pitchFamily="34" charset="0"/>
                <a:ea typeface="宋体" panose="02010600030101010101" pitchFamily="2" charset="-122"/>
              </a:rPr>
              <a:t>他们在几乎所有的文化中往往与火，水（河流，海洋，和雨），甚至是雷电密切相关。这个伟大的自然力经常进行一个恶意的或破坏性的活动，因此几千年来，西方的龙一直被当作所有人类的终极对手。</a:t>
            </a:r>
            <a:endParaRPr lang="zh-CN" altLang="en-US" sz="2400" b="1" dirty="0">
              <a:latin typeface="Arial" panose="020B0604020202020204" pitchFamily="34" charset="0"/>
              <a:ea typeface="宋体" panose="02010600030101010101" pitchFamily="2" charset="-122"/>
            </a:endParaRPr>
          </a:p>
          <a:p>
            <a:endParaRPr lang="zh-CN" altLang="en-US" dirty="0">
              <a:latin typeface="Arial" panose="020B0604020202020204" pitchFamily="34" charset="0"/>
              <a:ea typeface="宋体" panose="02010600030101010101" pitchFamily="2" charset="-122"/>
            </a:endParaRPr>
          </a:p>
        </p:txBody>
      </p:sp>
      <p:sp>
        <p:nvSpPr>
          <p:cNvPr id="29700" name="文本框 37892"/>
          <p:cNvSpPr txBox="1"/>
          <p:nvPr/>
        </p:nvSpPr>
        <p:spPr>
          <a:xfrm>
            <a:off x="4495800" y="381000"/>
            <a:ext cx="3779838" cy="641350"/>
          </a:xfrm>
          <a:prstGeom prst="rect">
            <a:avLst/>
          </a:prstGeom>
          <a:noFill/>
          <a:ln w="9525">
            <a:noFill/>
          </a:ln>
        </p:spPr>
        <p:txBody>
          <a:bodyPr anchor="t" anchorCtr="0">
            <a:spAutoFit/>
          </a:bodyPr>
          <a:p>
            <a:pPr>
              <a:spcBef>
                <a:spcPct val="50000"/>
              </a:spcBef>
            </a:pPr>
            <a:r>
              <a:rPr lang="zh-CN" altLang="en-US" sz="3600" b="1" dirty="0">
                <a:solidFill>
                  <a:srgbClr val="800000"/>
                </a:solidFill>
                <a:latin typeface="Arial" panose="020B0604020202020204" pitchFamily="34" charset="0"/>
                <a:ea typeface="宋体" panose="02010600030101010101" pitchFamily="2" charset="-122"/>
              </a:rPr>
              <a:t>西方的龙</a:t>
            </a:r>
            <a:endParaRPr lang="zh-CN" altLang="en-US" sz="3600" b="1" dirty="0">
              <a:solidFill>
                <a:srgbClr val="800000"/>
              </a:solidFill>
              <a:latin typeface="Arial" panose="020B0604020202020204" pitchFamily="34" charset="0"/>
              <a:ea typeface="宋体" panose="02010600030101010101" pitchFamily="2" charset="-122"/>
            </a:endParaRPr>
          </a:p>
        </p:txBody>
      </p:sp>
      <p:pic>
        <p:nvPicPr>
          <p:cNvPr id="101" name="图片 100"/>
          <p:cNvPicPr/>
          <p:nvPr/>
        </p:nvPicPr>
        <p:blipFill>
          <a:blip r:embed="rId1"/>
          <a:stretch>
            <a:fillRect/>
          </a:stretch>
        </p:blipFill>
        <p:spPr>
          <a:xfrm>
            <a:off x="228600" y="1219200"/>
            <a:ext cx="4092575" cy="4829810"/>
          </a:xfrm>
          <a:prstGeom prst="rect">
            <a:avLst/>
          </a:prstGeom>
          <a:noFill/>
          <a:ln w="9525">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21" name="图片 38913"/>
          <p:cNvPicPr>
            <a:picLocks noChangeAspect="1"/>
          </p:cNvPicPr>
          <p:nvPr/>
        </p:nvPicPr>
        <p:blipFill>
          <a:blip r:embed="rId1"/>
          <a:stretch>
            <a:fillRect/>
          </a:stretch>
        </p:blipFill>
        <p:spPr>
          <a:xfrm>
            <a:off x="0" y="0"/>
            <a:ext cx="9144000" cy="6878638"/>
          </a:xfrm>
          <a:prstGeom prst="rect">
            <a:avLst/>
          </a:prstGeom>
          <a:noFill/>
          <a:ln w="9525">
            <a:noFill/>
          </a:ln>
        </p:spPr>
      </p:pic>
      <p:sp>
        <p:nvSpPr>
          <p:cNvPr id="30722" name="标题 38914"/>
          <p:cNvSpPr>
            <a:spLocks noGrp="1"/>
          </p:cNvSpPr>
          <p:nvPr>
            <p:ph type="title"/>
          </p:nvPr>
        </p:nvSpPr>
        <p:spPr/>
        <p:txBody>
          <a:bodyPr anchor="ctr" anchorCtr="0"/>
          <a:p>
            <a:r>
              <a:rPr lang="zh-CN" altLang="en-US" b="1" dirty="0"/>
              <a:t>龙图腾与艺术</a:t>
            </a:r>
            <a:endParaRPr lang="zh-CN" altLang="en-US" b="1" dirty="0"/>
          </a:p>
        </p:txBody>
      </p:sp>
      <p:sp>
        <p:nvSpPr>
          <p:cNvPr id="30723" name="文本占位符 38915"/>
          <p:cNvSpPr>
            <a:spLocks noGrp="1"/>
          </p:cNvSpPr>
          <p:nvPr>
            <p:ph sz="half" idx="1"/>
          </p:nvPr>
        </p:nvSpPr>
        <p:spPr>
          <a:xfrm>
            <a:off x="539750" y="1557338"/>
            <a:ext cx="4038600" cy="4525962"/>
          </a:xfrm>
        </p:spPr>
        <p:txBody>
          <a:bodyPr anchor="t" anchorCtr="0"/>
          <a:p>
            <a:pPr defTabSz="914400">
              <a:buClrTx/>
              <a:buSzTx/>
              <a:buFontTx/>
            </a:pPr>
            <a:r>
              <a:rPr lang="zh-CN" altLang="en-US" sz="2800" b="1">
                <a:latin typeface="黑体" panose="02010609060101010101" charset="-122"/>
                <a:ea typeface="黑体" panose="02010609060101010101" charset="-122"/>
              </a:rPr>
              <a:t>龙的艺术字（</a:t>
            </a:r>
            <a:r>
              <a:rPr lang="en-US" altLang="zh-CN" sz="2800" b="1">
                <a:latin typeface="黑体" panose="02010609060101010101" charset="-122"/>
                <a:ea typeface="黑体" panose="02010609060101010101" charset="-122"/>
              </a:rPr>
              <a:t>The dragon art words</a:t>
            </a:r>
            <a:r>
              <a:rPr lang="zh-CN" altLang="en-US" sz="2800" b="1">
                <a:latin typeface="黑体" panose="02010609060101010101" charset="-122"/>
                <a:ea typeface="黑体" panose="02010609060101010101" charset="-122"/>
              </a:rPr>
              <a:t>）</a:t>
            </a:r>
            <a:endParaRPr lang="zh-CN" altLang="en-US" sz="2800" b="1">
              <a:latin typeface="黑体" panose="02010609060101010101" charset="-122"/>
              <a:ea typeface="黑体" panose="02010609060101010101" charset="-122"/>
            </a:endParaRPr>
          </a:p>
          <a:p>
            <a:pPr defTabSz="914400">
              <a:buClrTx/>
              <a:buSzTx/>
              <a:buFontTx/>
            </a:pPr>
            <a:r>
              <a:rPr lang="zh-CN" altLang="en-US" sz="2800" b="1">
                <a:latin typeface="黑体" panose="02010609060101010101" charset="-122"/>
                <a:ea typeface="黑体" panose="02010609060101010101" charset="-122"/>
              </a:rPr>
              <a:t>龙的画（</a:t>
            </a:r>
            <a:r>
              <a:rPr lang="en-US" altLang="zh-CN" sz="2800" b="1">
                <a:latin typeface="黑体" panose="02010609060101010101" charset="-122"/>
                <a:ea typeface="黑体" panose="02010609060101010101" charset="-122"/>
              </a:rPr>
              <a:t>The dragon painting)</a:t>
            </a:r>
            <a:endParaRPr lang="en-US" altLang="zh-CN" sz="2800" b="1">
              <a:latin typeface="黑体" panose="02010609060101010101" charset="-122"/>
              <a:ea typeface="黑体" panose="02010609060101010101" charset="-122"/>
            </a:endParaRPr>
          </a:p>
          <a:p>
            <a:pPr defTabSz="914400">
              <a:buClrTx/>
              <a:buSzTx/>
              <a:buFontTx/>
            </a:pPr>
            <a:r>
              <a:rPr lang="zh-CN" altLang="en-US" sz="2800" b="1">
                <a:latin typeface="黑体" panose="02010609060101010101" charset="-122"/>
                <a:ea typeface="黑体" panose="02010609060101010101" charset="-122"/>
              </a:rPr>
              <a:t>龙的雕塑（</a:t>
            </a:r>
            <a:r>
              <a:rPr lang="en-US" altLang="zh-CN" sz="2800" b="1">
                <a:latin typeface="黑体" panose="02010609060101010101" charset="-122"/>
                <a:ea typeface="黑体" panose="02010609060101010101" charset="-122"/>
              </a:rPr>
              <a:t>The dragon sculpture</a:t>
            </a:r>
            <a:r>
              <a:rPr lang="zh-CN" altLang="en-US" sz="2800" b="1">
                <a:latin typeface="黑体" panose="02010609060101010101" charset="-122"/>
                <a:ea typeface="黑体" panose="02010609060101010101" charset="-122"/>
              </a:rPr>
              <a:t>）</a:t>
            </a:r>
            <a:endParaRPr lang="zh-CN" altLang="en-US" sz="2800" b="1">
              <a:latin typeface="黑体" panose="02010609060101010101" charset="-122"/>
              <a:ea typeface="黑体" panose="02010609060101010101" charset="-122"/>
            </a:endParaRPr>
          </a:p>
          <a:p>
            <a:pPr defTabSz="914400">
              <a:buClrTx/>
              <a:buSzTx/>
              <a:buFontTx/>
            </a:pPr>
            <a:endParaRPr lang="zh-CN" altLang="en-US" sz="2000" b="1">
              <a:solidFill>
                <a:schemeClr val="bg2"/>
              </a:solidFill>
            </a:endParaRPr>
          </a:p>
        </p:txBody>
      </p:sp>
      <p:sp>
        <p:nvSpPr>
          <p:cNvPr id="30724" name="文本占位符 38916"/>
          <p:cNvSpPr>
            <a:spLocks noGrp="1"/>
          </p:cNvSpPr>
          <p:nvPr>
            <p:ph sz="half" idx="2"/>
          </p:nvPr>
        </p:nvSpPr>
        <p:spPr>
          <a:xfrm>
            <a:off x="4730750" y="1557338"/>
            <a:ext cx="4038600" cy="4525962"/>
          </a:xfrm>
        </p:spPr>
        <p:txBody>
          <a:bodyPr anchor="t" anchorCtr="0"/>
          <a:p>
            <a:pPr defTabSz="914400">
              <a:buClrTx/>
              <a:buSzTx/>
              <a:buFontTx/>
            </a:pPr>
            <a:endParaRPr lang="zh-CN" altLang="zh-CN"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标题 40961"/>
          <p:cNvSpPr>
            <a:spLocks noGrp="1"/>
          </p:cNvSpPr>
          <p:nvPr>
            <p:ph type="title"/>
          </p:nvPr>
        </p:nvSpPr>
        <p:spPr/>
        <p:txBody>
          <a:bodyPr anchor="ctr" anchorCtr="0"/>
          <a:p>
            <a:br>
              <a:rPr lang="en-US" altLang="zh-CN" sz="4000"/>
            </a:br>
            <a:br>
              <a:rPr lang="en-US" altLang="zh-CN" sz="4000"/>
            </a:br>
            <a:endParaRPr lang="en-US" altLang="zh-CN" sz="4000"/>
          </a:p>
        </p:txBody>
      </p:sp>
      <p:sp>
        <p:nvSpPr>
          <p:cNvPr id="31746" name="文本占位符 40962"/>
          <p:cNvSpPr>
            <a:spLocks noGrp="1"/>
          </p:cNvSpPr>
          <p:nvPr>
            <p:ph idx="1"/>
          </p:nvPr>
        </p:nvSpPr>
        <p:spPr/>
        <p:txBody>
          <a:bodyPr anchor="t" anchorCtr="0"/>
          <a:p>
            <a:endParaRPr lang="zh-CN" altLang="zh-CN"/>
          </a:p>
        </p:txBody>
      </p:sp>
      <p:sp>
        <p:nvSpPr>
          <p:cNvPr id="31747" name="文本框 40963"/>
          <p:cNvSpPr txBox="1"/>
          <p:nvPr/>
        </p:nvSpPr>
        <p:spPr>
          <a:xfrm>
            <a:off x="1547813" y="0"/>
            <a:ext cx="8785225" cy="1373188"/>
          </a:xfrm>
          <a:prstGeom prst="rect">
            <a:avLst/>
          </a:prstGeom>
          <a:noFill/>
          <a:ln w="9525">
            <a:noFill/>
          </a:ln>
        </p:spPr>
        <p:txBody>
          <a:bodyPr anchor="t" anchorCtr="0">
            <a:spAutoFit/>
          </a:bodyPr>
          <a:p>
            <a:pPr>
              <a:spcBef>
                <a:spcPct val="20000"/>
              </a:spcBef>
              <a:buChar char="•"/>
            </a:pPr>
            <a:r>
              <a:rPr lang="zh-CN" altLang="en-US" sz="3600">
                <a:latin typeface="Arial" panose="020B0604020202020204" pitchFamily="34" charset="0"/>
                <a:ea typeface="宋体" panose="02010600030101010101" pitchFamily="2" charset="-122"/>
              </a:rPr>
              <a:t>龙的画（</a:t>
            </a:r>
            <a:r>
              <a:rPr lang="en-US" altLang="zh-CN" sz="3600">
                <a:latin typeface="Arial" panose="020B0604020202020204" pitchFamily="34" charset="0"/>
                <a:ea typeface="宋体" panose="02010600030101010101" pitchFamily="2" charset="-122"/>
              </a:rPr>
              <a:t>The dragon painting)</a:t>
            </a:r>
            <a:endParaRPr lang="en-US" altLang="zh-CN" sz="3600">
              <a:latin typeface="Arial" panose="020B0604020202020204" pitchFamily="34" charset="0"/>
              <a:ea typeface="宋体" panose="02010600030101010101" pitchFamily="2" charset="-122"/>
            </a:endParaRPr>
          </a:p>
          <a:p>
            <a:pPr>
              <a:spcBef>
                <a:spcPct val="50000"/>
              </a:spcBef>
            </a:pPr>
            <a:endParaRPr lang="en-US" altLang="zh-CN" sz="3200">
              <a:latin typeface="Arial" panose="020B0604020202020204" pitchFamily="34" charset="0"/>
              <a:ea typeface="宋体" panose="02010600030101010101" pitchFamily="2" charset="-122"/>
            </a:endParaRPr>
          </a:p>
        </p:txBody>
      </p:sp>
      <p:pic>
        <p:nvPicPr>
          <p:cNvPr id="31748" name="图片 40964" descr="RDL}SH%]WNROUSR76PLR63S"/>
          <p:cNvPicPr>
            <a:picLocks noChangeAspect="1"/>
          </p:cNvPicPr>
          <p:nvPr/>
        </p:nvPicPr>
        <p:blipFill>
          <a:blip r:embed="rId1"/>
          <a:stretch>
            <a:fillRect/>
          </a:stretch>
        </p:blipFill>
        <p:spPr>
          <a:xfrm>
            <a:off x="0" y="620713"/>
            <a:ext cx="9144000" cy="6237287"/>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标题 56321"/>
          <p:cNvSpPr>
            <a:spLocks noGrp="1" noRot="1"/>
          </p:cNvSpPr>
          <p:nvPr>
            <p:ph type="ctrTitle"/>
          </p:nvPr>
        </p:nvSpPr>
        <p:spPr>
          <a:xfrm>
            <a:off x="4343400" y="152400"/>
            <a:ext cx="4648200" cy="609600"/>
          </a:xfrm>
        </p:spPr>
        <p:txBody>
          <a:bodyPr anchor="ctr" anchorCtr="0"/>
          <a:p>
            <a:pPr defTabSz="914400">
              <a:buClrTx/>
              <a:buSzTx/>
              <a:buFontTx/>
              <a:buNone/>
            </a:pPr>
            <a:r>
              <a:rPr lang="zh-CN" altLang="en-US" sz="4400" b="1" kern="1200" baseline="0" dirty="0">
                <a:latin typeface="+mj-lt"/>
                <a:ea typeface="+mj-ea"/>
                <a:cs typeface="+mj-cs"/>
              </a:rPr>
              <a:t>龙舟节</a:t>
            </a:r>
            <a:endParaRPr lang="zh-CN" altLang="en-US" sz="4400" b="1" kern="1200" baseline="0" dirty="0">
              <a:latin typeface="+mj-lt"/>
              <a:ea typeface="+mj-ea"/>
              <a:cs typeface="+mj-cs"/>
            </a:endParaRPr>
          </a:p>
        </p:txBody>
      </p:sp>
      <p:sp>
        <p:nvSpPr>
          <p:cNvPr id="32770" name="副标题 56322"/>
          <p:cNvSpPr>
            <a:spLocks noGrp="1" noRot="1"/>
          </p:cNvSpPr>
          <p:nvPr>
            <p:ph type="subTitle" idx="1"/>
          </p:nvPr>
        </p:nvSpPr>
        <p:spPr>
          <a:xfrm>
            <a:off x="4191000" y="914400"/>
            <a:ext cx="4953000" cy="4800600"/>
          </a:xfrm>
        </p:spPr>
        <p:txBody>
          <a:bodyPr anchor="t" anchorCtr="0"/>
          <a:p>
            <a:pPr algn="l" defTabSz="914400" latinLnBrk="1">
              <a:lnSpc>
                <a:spcPct val="100000"/>
              </a:lnSpc>
              <a:buClrTx/>
              <a:buSzTx/>
              <a:buFontTx/>
            </a:pPr>
            <a:r>
              <a:rPr lang="zh-CN" altLang="en-US" sz="4000" kern="1200" baseline="0" dirty="0">
                <a:latin typeface="+mn-lt"/>
                <a:ea typeface="+mn-ea"/>
                <a:cs typeface="+mn-cs"/>
              </a:rPr>
              <a:t>   </a:t>
            </a:r>
            <a:r>
              <a:rPr lang="zh-CN" altLang="en-US" sz="3200" kern="1200" baseline="0" dirty="0">
                <a:latin typeface="+mn-lt"/>
                <a:ea typeface="+mn-ea"/>
                <a:cs typeface="+mn-cs"/>
              </a:rPr>
              <a:t>龙在中国节日中也扮演着一个重要的组成部分。舞龙具有悠久的历史，这是一个受欢迎的活动已经在宋朝（公元960-1279）出现。端午节几乎是纯粹的龙相关的节日，这成为现在国际上流行的事件。</a:t>
            </a:r>
            <a:endParaRPr lang="zh-CN" altLang="en-US" sz="3200" kern="1200" baseline="0" dirty="0">
              <a:latin typeface="+mn-lt"/>
              <a:ea typeface="+mn-ea"/>
              <a:cs typeface="+mn-cs"/>
            </a:endParaRPr>
          </a:p>
          <a:p>
            <a:pPr algn="l" defTabSz="914400" latinLnBrk="1">
              <a:lnSpc>
                <a:spcPct val="100000"/>
              </a:lnSpc>
              <a:buClrTx/>
              <a:buSzTx/>
              <a:buFontTx/>
            </a:pPr>
            <a:endParaRPr lang="zh-CN" altLang="en-US" sz="3200" kern="1200" baseline="0" dirty="0">
              <a:latin typeface="+mn-lt"/>
              <a:ea typeface="+mn-ea"/>
              <a:cs typeface="+mn-cs"/>
            </a:endParaRPr>
          </a:p>
        </p:txBody>
      </p:sp>
      <p:pic>
        <p:nvPicPr>
          <p:cNvPr id="56324" name="图片 56323" descr="s5"/>
          <p:cNvPicPr>
            <a:picLocks noChangeAspect="1"/>
          </p:cNvPicPr>
          <p:nvPr/>
        </p:nvPicPr>
        <p:blipFill>
          <a:blip r:embed="rId1"/>
          <a:stretch>
            <a:fillRect/>
          </a:stretch>
        </p:blipFill>
        <p:spPr>
          <a:xfrm>
            <a:off x="228600" y="457200"/>
            <a:ext cx="3733800" cy="3124200"/>
          </a:xfrm>
          <a:prstGeom prst="rect">
            <a:avLst/>
          </a:prstGeom>
          <a:noFill/>
          <a:ln w="9525">
            <a:noFill/>
          </a:ln>
        </p:spPr>
      </p:pic>
      <p:pic>
        <p:nvPicPr>
          <p:cNvPr id="56325" name="图片 56324" descr="s3"/>
          <p:cNvPicPr>
            <a:picLocks noChangeAspect="1"/>
          </p:cNvPicPr>
          <p:nvPr/>
        </p:nvPicPr>
        <p:blipFill>
          <a:blip r:embed="rId2"/>
          <a:stretch>
            <a:fillRect/>
          </a:stretch>
        </p:blipFill>
        <p:spPr>
          <a:xfrm>
            <a:off x="228600" y="3657600"/>
            <a:ext cx="3733800" cy="29908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p:cTn id="7" dur="1000" fill="hold"/>
                                        <p:tgtEl>
                                          <p:spTgt spid="56324"/>
                                        </p:tgtEl>
                                        <p:attrNameLst>
                                          <p:attrName>ppt_w</p:attrName>
                                        </p:attrNameLst>
                                      </p:cBhvr>
                                      <p:tavLst>
                                        <p:tav tm="0">
                                          <p:val>
                                            <p:fltVal val="0.000000"/>
                                          </p:val>
                                        </p:tav>
                                        <p:tav tm="100000">
                                          <p:val>
                                            <p:strVal val="#ppt_w"/>
                                          </p:val>
                                        </p:tav>
                                      </p:tavLst>
                                    </p:anim>
                                    <p:anim calcmode="lin" valueType="num">
                                      <p:cBhvr>
                                        <p:cTn id="8" dur="1000" fill="hold"/>
                                        <p:tgtEl>
                                          <p:spTgt spid="56324"/>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56325"/>
                                        </p:tgtEl>
                                        <p:attrNameLst>
                                          <p:attrName>style.visibility</p:attrName>
                                        </p:attrNameLst>
                                      </p:cBhvr>
                                      <p:to>
                                        <p:strVal val="visible"/>
                                      </p:to>
                                    </p:set>
                                    <p:anim calcmode="lin" valueType="num">
                                      <p:cBhvr>
                                        <p:cTn id="11" dur="1000" fill="hold"/>
                                        <p:tgtEl>
                                          <p:spTgt spid="56325"/>
                                        </p:tgtEl>
                                        <p:attrNameLst>
                                          <p:attrName>ppt_w</p:attrName>
                                        </p:attrNameLst>
                                      </p:cBhvr>
                                      <p:tavLst>
                                        <p:tav tm="0">
                                          <p:val>
                                            <p:fltVal val="0.000000"/>
                                          </p:val>
                                        </p:tav>
                                        <p:tav tm="100000">
                                          <p:val>
                                            <p:strVal val="#ppt_w"/>
                                          </p:val>
                                        </p:tav>
                                      </p:tavLst>
                                    </p:anim>
                                    <p:anim calcmode="lin" valueType="num">
                                      <p:cBhvr>
                                        <p:cTn id="12" dur="1000" fill="hold"/>
                                        <p:tgtEl>
                                          <p:spTgt spid="563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标题 6145"/>
          <p:cNvSpPr>
            <a:spLocks noGrp="1"/>
          </p:cNvSpPr>
          <p:nvPr>
            <p:ph type="title"/>
          </p:nvPr>
        </p:nvSpPr>
        <p:spPr/>
        <p:txBody>
          <a:bodyPr anchor="ctr" anchorCtr="0"/>
          <a:p>
            <a:r>
              <a:rPr lang="zh-CN" altLang="en-US" dirty="0"/>
              <a:t>龙图腾——中西方民族解码</a:t>
            </a:r>
            <a:endParaRPr lang="zh-CN" altLang="en-US" dirty="0"/>
          </a:p>
        </p:txBody>
      </p:sp>
      <p:sp>
        <p:nvSpPr>
          <p:cNvPr id="15362" name="文本占位符 6146"/>
          <p:cNvSpPr>
            <a:spLocks noGrp="1"/>
          </p:cNvSpPr>
          <p:nvPr>
            <p:ph idx="1"/>
          </p:nvPr>
        </p:nvSpPr>
        <p:spPr>
          <a:xfrm>
            <a:off x="138113" y="1166813"/>
            <a:ext cx="4946650" cy="4525962"/>
          </a:xfrm>
        </p:spPr>
        <p:txBody>
          <a:bodyPr anchor="t" anchorCtr="0"/>
          <a:p>
            <a:pPr>
              <a:lnSpc>
                <a:spcPct val="90000"/>
              </a:lnSpc>
            </a:pPr>
            <a:r>
              <a:rPr lang="zh-CN" altLang="en-US" b="1"/>
              <a:t>龙，是中国的象征。</a:t>
            </a:r>
            <a:r>
              <a:rPr lang="zh-CN" b="1"/>
              <a:t>在中国，龙是吉祥，和谐，财富和权力的象征</a:t>
            </a:r>
            <a:r>
              <a:rPr lang="zh-CN" altLang="zh-CN" b="1"/>
              <a:t>，</a:t>
            </a:r>
            <a:r>
              <a:rPr lang="zh-CN" b="1"/>
              <a:t>中国人认为自己是龙的传人。</a:t>
            </a:r>
            <a:endParaRPr lang="zh-CN" b="1"/>
          </a:p>
          <a:p>
            <a:pPr>
              <a:lnSpc>
                <a:spcPct val="90000"/>
              </a:lnSpc>
            </a:pPr>
            <a:r>
              <a:rPr lang="zh-CN" altLang="en-US" b="1"/>
              <a:t>而</a:t>
            </a:r>
            <a:r>
              <a:rPr lang="en-US" altLang="zh-CN" b="1"/>
              <a:t>Dragon</a:t>
            </a:r>
            <a:r>
              <a:rPr lang="zh-CN" altLang="en-US" b="1"/>
              <a:t>，在西方，是邪恶的象征。圣</a:t>
            </a:r>
            <a:r>
              <a:rPr lang="en-US" altLang="zh-CN" b="1"/>
              <a:t>·</a:t>
            </a:r>
            <a:r>
              <a:rPr lang="zh-CN" altLang="en-US" b="1"/>
              <a:t>乔治屠龙传说中就有每个月都向附近城邦要一个美丽少女的恶龙；金羊毛传说中有要吃掉任何一位想染指金羊毛的勇士的火龙；电影中，龙是继陨石、哥斯拉、外星人之后又一企图毁灭地球的超级怪兽。因此，了解中西方不同的龙文化，有助于我们了解不同的文化背景。</a:t>
            </a:r>
            <a:r>
              <a:rPr lang="zh-CN" altLang="en-US" sz="2000"/>
              <a:t> </a:t>
            </a:r>
            <a:endParaRPr lang="zh-CN" altLang="en-US" sz="2000"/>
          </a:p>
        </p:txBody>
      </p:sp>
      <p:pic>
        <p:nvPicPr>
          <p:cNvPr id="15363" name="图片 1"/>
          <p:cNvPicPr>
            <a:picLocks noChangeAspect="1"/>
          </p:cNvPicPr>
          <p:nvPr/>
        </p:nvPicPr>
        <p:blipFill>
          <a:blip r:embed="rId1"/>
          <a:stretch>
            <a:fillRect/>
          </a:stretch>
        </p:blipFill>
        <p:spPr>
          <a:xfrm>
            <a:off x="4953000" y="1143000"/>
            <a:ext cx="4008438" cy="2386013"/>
          </a:xfrm>
          <a:prstGeom prst="rect">
            <a:avLst/>
          </a:prstGeom>
          <a:noFill/>
          <a:ln w="9525">
            <a:noFill/>
          </a:ln>
        </p:spPr>
      </p:pic>
      <p:pic>
        <p:nvPicPr>
          <p:cNvPr id="3" name="图片 2" descr="w4"/>
          <p:cNvPicPr>
            <a:picLocks noChangeAspect="1"/>
          </p:cNvPicPr>
          <p:nvPr/>
        </p:nvPicPr>
        <p:blipFill>
          <a:blip r:embed="rId2"/>
          <a:stretch>
            <a:fillRect/>
          </a:stretch>
        </p:blipFill>
        <p:spPr>
          <a:xfrm>
            <a:off x="4953000" y="3657600"/>
            <a:ext cx="4038600" cy="24066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文本框 4"/>
          <p:cNvSpPr txBox="1"/>
          <p:nvPr/>
        </p:nvSpPr>
        <p:spPr>
          <a:xfrm>
            <a:off x="177573" y="1039859"/>
            <a:ext cx="8775000" cy="922020"/>
          </a:xfrm>
          <a:prstGeom prst="rect">
            <a:avLst/>
          </a:prstGeom>
          <a:noFill/>
        </p:spPr>
        <p:txBody>
          <a:bodyPr wrap="square">
            <a:spAutoFit/>
          </a:bodyPr>
          <a:lstStyle/>
          <a:p>
            <a:pPr marL="431800" indent="-323850" hangingPunct="0">
              <a:lnSpc>
                <a:spcPct val="150000"/>
              </a:lnSpc>
            </a:pPr>
            <a:r>
              <a:rPr lang="en-US" altLang="zh-CN" sz="1800" kern="100" dirty="0">
                <a:effectLst/>
                <a:latin typeface="Times New Roman" panose="02020603050405020304" pitchFamily="2" charset="0"/>
                <a:ea typeface="微软雅黑" panose="020B0503020204020204" charset="-122"/>
              </a:rPr>
              <a:t>1</a:t>
            </a:r>
            <a:r>
              <a:rPr lang="en-US" altLang="zh-CN" sz="1800" kern="100" spc="-1100" dirty="0">
                <a:effectLst/>
                <a:latin typeface="Times New Roman" panose="02020603050405020304" pitchFamily="2" charset="0"/>
                <a:ea typeface="微软雅黑" panose="020B0503020204020204" charset="-122"/>
              </a:rPr>
              <a:t>．</a:t>
            </a:r>
            <a:r>
              <a:rPr lang="en-US" altLang="zh-CN" sz="1800" kern="100" dirty="0">
                <a:effectLst/>
                <a:latin typeface="Times New Roman" panose="02020603050405020304" pitchFamily="2" charset="0"/>
                <a:ea typeface="微软雅黑" panose="020B0503020204020204" charset="-122"/>
              </a:rPr>
              <a:t>河南濮阳西水坡遗址M45墓出土的蚌塑龙，是迄今为止发现最早的蚌塑龙形，把中华民族的龙图腾崇拜推溯到新石器时代中晚期。据此推断，西水坡遗址</a:t>
            </a:r>
            <a:r>
              <a:rPr lang="zh-CN" altLang="en-US" sz="1800" kern="100" dirty="0">
                <a:effectLst/>
                <a:latin typeface="Times New Roman" panose="02020603050405020304" pitchFamily="2" charset="0"/>
                <a:ea typeface="微软雅黑" panose="020B0503020204020204" charset="-122"/>
              </a:rPr>
              <a:t>（</a:t>
            </a:r>
            <a:r>
              <a:rPr lang="en-US" altLang="zh-CN" sz="1800" kern="100" dirty="0">
                <a:effectLst/>
                <a:latin typeface="Times New Roman" panose="02020603050405020304" pitchFamily="2" charset="0"/>
                <a:ea typeface="微软雅黑" panose="020B0503020204020204" charset="-122"/>
              </a:rPr>
              <a:t>     </a:t>
            </a:r>
            <a:r>
              <a:rPr lang="zh-CN" altLang="en-US" sz="1800" kern="100" dirty="0">
                <a:effectLst/>
                <a:latin typeface="Times New Roman" panose="02020603050405020304" pitchFamily="2" charset="0"/>
                <a:ea typeface="微软雅黑" panose="020B0503020204020204" charset="-122"/>
              </a:rPr>
              <a:t>）</a:t>
            </a:r>
            <a:endParaRPr lang="zh-CN" altLang="en-US" sz="1800" kern="100" dirty="0">
              <a:effectLst/>
              <a:latin typeface="Times New Roman" panose="02020603050405020304" pitchFamily="2" charset="0"/>
              <a:ea typeface="微软雅黑" panose="020B0503020204020204" charset="-122"/>
            </a:endParaRPr>
          </a:p>
        </p:txBody>
      </p:sp>
      <p:pic>
        <p:nvPicPr>
          <p:cNvPr id="2" name="My Shap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19921" y="1893418"/>
            <a:ext cx="4704160" cy="1950244"/>
          </a:xfrm>
          <a:prstGeom prst="rect">
            <a:avLst/>
          </a:prstGeom>
        </p:spPr>
      </p:pic>
      <p:sp>
        <p:nvSpPr>
          <p:cNvPr id="3" name="文本框 4"/>
          <p:cNvSpPr txBox="1"/>
          <p:nvPr/>
        </p:nvSpPr>
        <p:spPr>
          <a:xfrm>
            <a:off x="177573" y="3843662"/>
            <a:ext cx="8775000" cy="1430020"/>
          </a:xfrm>
          <a:prstGeom prst="rect">
            <a:avLst/>
          </a:prstGeom>
          <a:noFill/>
        </p:spPr>
        <p:txBody>
          <a:bodyPr wrap="square">
            <a:spAutoFit/>
          </a:bodyPr>
          <a:lstStyle/>
          <a:p>
            <a:pPr algn="ctr" hangingPunct="0">
              <a:lnSpc>
                <a:spcPct val="150000"/>
              </a:lnSpc>
            </a:pPr>
            <a:r>
              <a:rPr lang="en-US" altLang="zh-CN" sz="1800" kern="100" dirty="0">
                <a:effectLst/>
                <a:latin typeface="Times New Roman" panose="02020603050405020304" pitchFamily="2" charset="0"/>
                <a:ea typeface="微软雅黑" panose="020B0503020204020204" charset="-122"/>
              </a:rPr>
              <a:t>西水坡遗址M45墓蚌塑龙（距今约6500年）</a:t>
            </a:r>
            <a:endParaRPr lang="en-US" altLang="zh-CN" sz="1800" kern="100" dirty="0">
              <a:effectLst/>
              <a:latin typeface="Times New Roman" panose="02020603050405020304" pitchFamily="2" charset="0"/>
              <a:ea typeface="微软雅黑" panose="020B0503020204020204" charset="-122"/>
            </a:endParaRPr>
          </a:p>
          <a:p>
            <a:pPr indent="431800" hangingPunct="0">
              <a:lnSpc>
                <a:spcPct val="150000"/>
              </a:lnSpc>
            </a:pPr>
            <a:r>
              <a:rPr lang="en-US" altLang="zh-CN" sz="2000" kern="100" dirty="0">
                <a:solidFill>
                  <a:schemeClr val="tx1"/>
                </a:solidFill>
                <a:effectLst/>
                <a:latin typeface="Times New Roman" panose="02020603050405020304" pitchFamily="2" charset="0"/>
                <a:ea typeface="微软雅黑" panose="020B0503020204020204" charset="-122"/>
              </a:rPr>
              <a:t>A．属新石器时代仰韶文化遗存                B．原始农耕已产生，种植水稻</a:t>
            </a:r>
            <a:endParaRPr lang="en-US" altLang="zh-CN" sz="2000" kern="100" dirty="0">
              <a:solidFill>
                <a:schemeClr val="tx1"/>
              </a:solidFill>
              <a:effectLst/>
              <a:latin typeface="Times New Roman" panose="02020603050405020304" pitchFamily="2" charset="0"/>
              <a:ea typeface="微软雅黑" panose="020B0503020204020204" charset="-122"/>
            </a:endParaRPr>
          </a:p>
          <a:p>
            <a:pPr indent="431800" hangingPunct="0">
              <a:lnSpc>
                <a:spcPct val="150000"/>
              </a:lnSpc>
            </a:pPr>
            <a:r>
              <a:rPr lang="en-US" altLang="zh-CN" sz="2000" kern="100" dirty="0">
                <a:solidFill>
                  <a:schemeClr val="tx1"/>
                </a:solidFill>
                <a:effectLst/>
                <a:latin typeface="Times New Roman" panose="02020603050405020304" pitchFamily="2" charset="0"/>
                <a:ea typeface="微软雅黑" panose="020B0503020204020204" charset="-122"/>
              </a:rPr>
              <a:t>C．工具材质以石、木、铜为主                D．典型代表器物为</a:t>
            </a:r>
            <a:r>
              <a:rPr lang="en-US" altLang="zh-CN" sz="2000" kern="100" spc="1400" dirty="0">
                <a:solidFill>
                  <a:schemeClr val="tx1"/>
                </a:solidFill>
                <a:effectLst/>
                <a:latin typeface="Times New Roman" panose="02020603050405020304" pitchFamily="2" charset="0"/>
                <a:ea typeface="微软雅黑" panose="020B0503020204020204" charset="-122"/>
              </a:rPr>
              <a:t>“</a:t>
            </a:r>
            <a:r>
              <a:rPr lang="en-US" altLang="zh-CN" sz="2000" kern="100" dirty="0">
                <a:solidFill>
                  <a:schemeClr val="tx1"/>
                </a:solidFill>
                <a:effectLst/>
                <a:latin typeface="Times New Roman" panose="02020603050405020304" pitchFamily="2" charset="0"/>
                <a:ea typeface="微软雅黑" panose="020B0503020204020204" charset="-122"/>
              </a:rPr>
              <a:t>蛋壳陶</a:t>
            </a:r>
            <a:r>
              <a:rPr lang="en-US" altLang="zh-CN" sz="2000" kern="100" spc="1400" dirty="0">
                <a:solidFill>
                  <a:schemeClr val="tx1"/>
                </a:solidFill>
                <a:effectLst/>
                <a:latin typeface="Times New Roman" panose="02020603050405020304" pitchFamily="2" charset="0"/>
                <a:ea typeface="微软雅黑" panose="020B0503020204020204" charset="-122"/>
              </a:rPr>
              <a:t>”</a:t>
            </a:r>
            <a:endParaRPr lang="en-US" altLang="zh-CN" sz="2000" kern="100" spc="1400" dirty="0">
              <a:solidFill>
                <a:schemeClr val="tx1"/>
              </a:solidFill>
              <a:effectLst/>
              <a:latin typeface="Times New Roman" panose="02020603050405020304" pitchFamily="2" charset="0"/>
              <a:ea typeface="微软雅黑" panose="020B0503020204020204" charset="-122"/>
            </a:endParaRPr>
          </a:p>
        </p:txBody>
      </p:sp>
      <p:sp>
        <p:nvSpPr>
          <p:cNvPr id="4" name="文本框 4"/>
          <p:cNvSpPr txBox="1"/>
          <p:nvPr/>
        </p:nvSpPr>
        <p:spPr>
          <a:xfrm>
            <a:off x="1828800" y="5334000"/>
            <a:ext cx="6717030" cy="737235"/>
          </a:xfrm>
          <a:prstGeom prst="rect">
            <a:avLst/>
          </a:prstGeom>
          <a:noFill/>
        </p:spPr>
        <p:txBody>
          <a:bodyPr wrap="square">
            <a:spAutoFit/>
          </a:bodyPr>
          <a:lstStyle/>
          <a:p>
            <a:pPr marL="431800" indent="-142875" hangingPunct="0">
              <a:lnSpc>
                <a:spcPct val="150000"/>
              </a:lnSpc>
            </a:pPr>
            <a:r>
              <a:rPr lang="en-US" altLang="zh-CN" sz="2800" kern="100" dirty="0">
                <a:solidFill>
                  <a:srgbClr val="FF0000"/>
                </a:solidFill>
                <a:effectLst/>
                <a:latin typeface="Times New Roman" panose="02020603050405020304" pitchFamily="2" charset="0"/>
                <a:ea typeface="黑体" panose="02010609060101010101" charset="-122"/>
              </a:rPr>
              <a:t>【答案】</a:t>
            </a:r>
            <a:r>
              <a:rPr lang="en-US" altLang="zh-CN" sz="2800" kern="100" dirty="0">
                <a:solidFill>
                  <a:srgbClr val="FF0000"/>
                </a:solidFill>
                <a:effectLst/>
                <a:latin typeface="Times New Roman" panose="02020603050405020304" pitchFamily="2" charset="0"/>
                <a:ea typeface="宋体" panose="02010600030101010101" pitchFamily="2" charset="-122"/>
              </a:rPr>
              <a:t>A</a:t>
            </a:r>
            <a:endParaRPr lang="en-US" altLang="zh-CN" sz="2800" kern="100" dirty="0">
              <a:solidFill>
                <a:srgbClr val="FF0000"/>
              </a:solidFill>
              <a:effectLst/>
              <a:latin typeface="Times New Roman" panose="02020603050405020304" pitchFamily="2" charset="0"/>
              <a:ea typeface="宋体" panose="02010600030101010101" pitchFamily="2" charset="-122"/>
            </a:endParaRPr>
          </a:p>
        </p:txBody>
      </p:sp>
      <p:sp>
        <p:nvSpPr>
          <p:cNvPr id="5" name="标题 1"/>
          <p:cNvSpPr>
            <a:spLocks noGrp="1"/>
          </p:cNvSpPr>
          <p:nvPr/>
        </p:nvSpPr>
        <p:spPr>
          <a:xfrm>
            <a:off x="457200" y="274955"/>
            <a:ext cx="7675245" cy="621030"/>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a:highlight>
                  <a:srgbClr val="FFFF00"/>
                </a:highlight>
              </a:rPr>
              <a:t>高考模拟题一</a:t>
            </a:r>
            <a:r>
              <a:rPr lang="en-US" altLang="zh-CN" sz="3600">
                <a:highlight>
                  <a:srgbClr val="FFFF00"/>
                </a:highlight>
              </a:rPr>
              <a:t>·</a:t>
            </a:r>
            <a:r>
              <a:rPr lang="zh-CN" altLang="en-US" sz="3600">
                <a:highlight>
                  <a:srgbClr val="FFFF00"/>
                </a:highlight>
                <a:sym typeface="+mn-ea"/>
              </a:rPr>
              <a:t>西水坡蚌塑龙</a:t>
            </a:r>
            <a:endParaRPr lang="zh-CN" altLang="en-US" sz="3600">
              <a:highlight>
                <a:srgbClr val="FFFF00"/>
              </a:highlight>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文本框 4"/>
          <p:cNvSpPr txBox="1"/>
          <p:nvPr/>
        </p:nvSpPr>
        <p:spPr>
          <a:xfrm>
            <a:off x="177573" y="1039859"/>
            <a:ext cx="8775000" cy="1337945"/>
          </a:xfrm>
          <a:prstGeom prst="rect">
            <a:avLst/>
          </a:prstGeom>
          <a:noFill/>
        </p:spPr>
        <p:txBody>
          <a:bodyPr wrap="square">
            <a:spAutoFit/>
          </a:bodyPr>
          <a:lstStyle/>
          <a:p>
            <a:pPr marL="431800" indent="-323850" hangingPunct="0">
              <a:lnSpc>
                <a:spcPct val="150000"/>
              </a:lnSpc>
            </a:pPr>
            <a:r>
              <a:rPr lang="en-US" altLang="zh-CN" sz="1800" kern="100" dirty="0">
                <a:effectLst/>
                <a:latin typeface="Times New Roman" panose="02020603050405020304" pitchFamily="2" charset="0"/>
                <a:ea typeface="微软雅黑" panose="020B0503020204020204" charset="-122"/>
              </a:rPr>
              <a:t>2</a:t>
            </a:r>
            <a:r>
              <a:rPr lang="en-US" altLang="zh-CN" sz="1800" kern="100" spc="-1100" dirty="0">
                <a:effectLst/>
                <a:latin typeface="Times New Roman" panose="02020603050405020304" pitchFamily="2" charset="0"/>
                <a:ea typeface="微软雅黑" panose="020B0503020204020204" charset="-122"/>
              </a:rPr>
              <a:t>．</a:t>
            </a:r>
            <a:r>
              <a:rPr lang="en-US" altLang="zh-CN" sz="1800" kern="100" dirty="0">
                <a:effectLst/>
                <a:latin typeface="Times New Roman" panose="02020603050405020304" pitchFamily="2" charset="0"/>
                <a:ea typeface="微软雅黑" panose="020B0503020204020204" charset="-122"/>
              </a:rPr>
              <a:t>2023年9月，中国考古博物馆正式对公众开放，多件出土自洛阳的文物惊艳亮相。其中，有“超级国宝”之誉的二里头遗址出土的绿松石龙形器首次面对公众开放，引来众多游客驻足欣赏。二里头文化遗址“绿松石龙”（　　）</a:t>
            </a:r>
            <a:endParaRPr lang="en-US" altLang="zh-CN" sz="1800" kern="100" dirty="0">
              <a:effectLst/>
              <a:latin typeface="Times New Roman" panose="02020603050405020304" pitchFamily="2" charset="0"/>
              <a:ea typeface="微软雅黑" panose="020B0503020204020204" charset="-122"/>
            </a:endParaRPr>
          </a:p>
        </p:txBody>
      </p:sp>
      <p:pic>
        <p:nvPicPr>
          <p:cNvPr id="2" name="My Shap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334346" y="2320197"/>
            <a:ext cx="2475310" cy="1800225"/>
          </a:xfrm>
          <a:prstGeom prst="rect">
            <a:avLst/>
          </a:prstGeom>
        </p:spPr>
      </p:pic>
      <p:sp>
        <p:nvSpPr>
          <p:cNvPr id="3" name="文本框 4"/>
          <p:cNvSpPr txBox="1"/>
          <p:nvPr/>
        </p:nvSpPr>
        <p:spPr>
          <a:xfrm>
            <a:off x="177573" y="4120422"/>
            <a:ext cx="8775000" cy="1430020"/>
          </a:xfrm>
          <a:prstGeom prst="rect">
            <a:avLst/>
          </a:prstGeom>
          <a:noFill/>
        </p:spPr>
        <p:txBody>
          <a:bodyPr wrap="square">
            <a:spAutoFit/>
          </a:bodyPr>
          <a:lstStyle/>
          <a:p>
            <a:pPr algn="ctr" hangingPunct="0">
              <a:lnSpc>
                <a:spcPct val="150000"/>
              </a:lnSpc>
            </a:pPr>
            <a:r>
              <a:rPr lang="en-US" altLang="zh-CN" sz="1800" kern="100" dirty="0">
                <a:effectLst/>
                <a:latin typeface="Times New Roman" panose="02020603050405020304" pitchFamily="2" charset="0"/>
                <a:ea typeface="微软雅黑" panose="020B0503020204020204" charset="-122"/>
              </a:rPr>
              <a:t>绿松石龙局部</a:t>
            </a:r>
            <a:endParaRPr lang="en-US" altLang="zh-CN" sz="1800" kern="100" dirty="0">
              <a:effectLst/>
              <a:latin typeface="Times New Roman" panose="02020603050405020304" pitchFamily="2" charset="0"/>
              <a:ea typeface="微软雅黑" panose="020B0503020204020204" charset="-122"/>
            </a:endParaRPr>
          </a:p>
          <a:p>
            <a:pPr indent="431800" hangingPunct="0">
              <a:lnSpc>
                <a:spcPct val="150000"/>
              </a:lnSpc>
            </a:pPr>
            <a:r>
              <a:rPr lang="en-US" altLang="zh-CN" sz="2000" kern="100" dirty="0">
                <a:solidFill>
                  <a:schemeClr val="tx1"/>
                </a:solidFill>
                <a:effectLst/>
                <a:latin typeface="Times New Roman" panose="02020603050405020304" pitchFamily="2" charset="0"/>
                <a:ea typeface="微软雅黑" panose="020B0503020204020204" charset="-122"/>
              </a:rPr>
              <a:t>A．很有可能是商文化的历史遗存          B．反映了戎狄蛮夷华夏认同观念</a:t>
            </a:r>
            <a:endParaRPr lang="en-US" altLang="zh-CN" sz="2000" kern="100" dirty="0">
              <a:solidFill>
                <a:schemeClr val="tx1"/>
              </a:solidFill>
              <a:effectLst/>
              <a:latin typeface="Times New Roman" panose="02020603050405020304" pitchFamily="2" charset="0"/>
              <a:ea typeface="微软雅黑" panose="020B0503020204020204" charset="-122"/>
            </a:endParaRPr>
          </a:p>
          <a:p>
            <a:pPr indent="431800" hangingPunct="0">
              <a:lnSpc>
                <a:spcPct val="150000"/>
              </a:lnSpc>
            </a:pPr>
            <a:r>
              <a:rPr lang="en-US" altLang="zh-CN" sz="2000" kern="100" dirty="0">
                <a:solidFill>
                  <a:schemeClr val="tx1"/>
                </a:solidFill>
                <a:effectLst/>
                <a:latin typeface="Times New Roman" panose="02020603050405020304" pitchFamily="2" charset="0"/>
                <a:ea typeface="微软雅黑" panose="020B0503020204020204" charset="-122"/>
              </a:rPr>
              <a:t>C．体现当时人们对龙的图腾崇拜          D．实证了统一封建制国家的存在</a:t>
            </a:r>
            <a:endParaRPr lang="en-US" altLang="zh-CN" sz="2000" kern="100" dirty="0">
              <a:solidFill>
                <a:schemeClr val="tx1"/>
              </a:solidFill>
              <a:effectLst/>
              <a:latin typeface="Times New Roman" panose="02020603050405020304" pitchFamily="2" charset="0"/>
              <a:ea typeface="微软雅黑" panose="020B0503020204020204" charset="-122"/>
            </a:endParaRPr>
          </a:p>
        </p:txBody>
      </p:sp>
      <p:sp>
        <p:nvSpPr>
          <p:cNvPr id="4" name="文本框 4"/>
          <p:cNvSpPr txBox="1"/>
          <p:nvPr/>
        </p:nvSpPr>
        <p:spPr>
          <a:xfrm>
            <a:off x="1295400" y="5410200"/>
            <a:ext cx="5972175" cy="737235"/>
          </a:xfrm>
          <a:prstGeom prst="rect">
            <a:avLst/>
          </a:prstGeom>
          <a:noFill/>
        </p:spPr>
        <p:txBody>
          <a:bodyPr wrap="square">
            <a:spAutoFit/>
          </a:bodyPr>
          <a:lstStyle/>
          <a:p>
            <a:pPr marL="431800" indent="-142875" hangingPunct="0">
              <a:lnSpc>
                <a:spcPct val="150000"/>
              </a:lnSpc>
            </a:pPr>
            <a:r>
              <a:rPr lang="en-US" altLang="zh-CN" sz="2800" b="1" kern="100" dirty="0">
                <a:solidFill>
                  <a:srgbClr val="FF0000"/>
                </a:solidFill>
                <a:effectLst/>
                <a:latin typeface="Times New Roman" panose="02020603050405020304" pitchFamily="2" charset="0"/>
                <a:ea typeface="黑体" panose="02010609060101010101" charset="-122"/>
              </a:rPr>
              <a:t>【答案】</a:t>
            </a:r>
            <a:r>
              <a:rPr lang="en-US" altLang="zh-CN" sz="2800" b="1" kern="100" dirty="0">
                <a:solidFill>
                  <a:srgbClr val="FF0000"/>
                </a:solidFill>
                <a:effectLst/>
                <a:latin typeface="Times New Roman" panose="02020603050405020304" pitchFamily="2" charset="0"/>
                <a:ea typeface="宋体" panose="02010600030101010101" pitchFamily="2" charset="-122"/>
              </a:rPr>
              <a:t>C</a:t>
            </a:r>
            <a:endParaRPr lang="en-US" altLang="zh-CN" sz="2800" b="1" kern="100" dirty="0">
              <a:solidFill>
                <a:srgbClr val="FF0000"/>
              </a:solidFill>
              <a:effectLst/>
              <a:latin typeface="Times New Roman" panose="02020603050405020304" pitchFamily="2" charset="0"/>
              <a:ea typeface="宋体" panose="02010600030101010101" pitchFamily="2" charset="-122"/>
            </a:endParaRPr>
          </a:p>
        </p:txBody>
      </p:sp>
      <p:sp>
        <p:nvSpPr>
          <p:cNvPr id="5" name="标题 1"/>
          <p:cNvSpPr>
            <a:spLocks noGrp="1"/>
          </p:cNvSpPr>
          <p:nvPr/>
        </p:nvSpPr>
        <p:spPr>
          <a:xfrm>
            <a:off x="457200" y="274955"/>
            <a:ext cx="7675245" cy="621030"/>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a:highlight>
                  <a:srgbClr val="FFFF00"/>
                </a:highlight>
              </a:rPr>
              <a:t>高考模拟题二</a:t>
            </a:r>
            <a:r>
              <a:rPr lang="en-US" altLang="zh-CN" sz="3600">
                <a:highlight>
                  <a:srgbClr val="FFFF00"/>
                </a:highlight>
              </a:rPr>
              <a:t>·</a:t>
            </a:r>
            <a:r>
              <a:rPr lang="zh-CN" altLang="en-US" sz="3600">
                <a:highlight>
                  <a:srgbClr val="FFFF00"/>
                </a:highlight>
                <a:sym typeface="+mn-ea"/>
              </a:rPr>
              <a:t>二里头</a:t>
            </a:r>
            <a:r>
              <a:rPr lang="zh-CN" altLang="en-US" sz="3600">
                <a:highlight>
                  <a:srgbClr val="FFFF00"/>
                </a:highlight>
                <a:sym typeface="+mn-ea"/>
              </a:rPr>
              <a:t>绿松石龙</a:t>
            </a:r>
            <a:endParaRPr lang="zh-CN" altLang="en-US" sz="3600">
              <a:highlight>
                <a:srgbClr val="FFFF00"/>
              </a:highlight>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文本框 4"/>
          <p:cNvSpPr txBox="1"/>
          <p:nvPr/>
        </p:nvSpPr>
        <p:spPr>
          <a:xfrm>
            <a:off x="177573" y="1039859"/>
            <a:ext cx="8775000" cy="1337945"/>
          </a:xfrm>
          <a:prstGeom prst="rect">
            <a:avLst/>
          </a:prstGeom>
          <a:noFill/>
        </p:spPr>
        <p:txBody>
          <a:bodyPr wrap="square">
            <a:spAutoFit/>
          </a:bodyPr>
          <a:lstStyle/>
          <a:p>
            <a:pPr marL="431800" indent="-323850" hangingPunct="0">
              <a:lnSpc>
                <a:spcPct val="150000"/>
              </a:lnSpc>
            </a:pPr>
            <a:r>
              <a:rPr lang="en-US" altLang="zh-CN" sz="1800" kern="100" dirty="0">
                <a:effectLst/>
                <a:latin typeface="Times New Roman" panose="02020603050405020304" pitchFamily="2" charset="0"/>
                <a:ea typeface="微软雅黑" panose="020B0503020204020204" charset="-122"/>
              </a:rPr>
              <a:t>3</a:t>
            </a:r>
            <a:r>
              <a:rPr lang="en-US" altLang="zh-CN" sz="1800" kern="100" spc="-1100" dirty="0">
                <a:effectLst/>
                <a:latin typeface="Times New Roman" panose="02020603050405020304" pitchFamily="2" charset="0"/>
                <a:ea typeface="微软雅黑" panose="020B0503020204020204" charset="-122"/>
              </a:rPr>
              <a:t>．</a:t>
            </a:r>
            <a:r>
              <a:rPr lang="en-US" altLang="zh-CN" sz="1800" kern="100" dirty="0">
                <a:effectLst/>
                <a:latin typeface="Times New Roman" panose="02020603050405020304" pitchFamily="2" charset="0"/>
                <a:ea typeface="微软雅黑" panose="020B0503020204020204" charset="-122"/>
              </a:rPr>
              <a:t>下图为故宫博物院“何以中国”特展展出的红山文化玉龙。红山文化中，龙的形象是对多种动物形象的神化，是史前宗教祭祀发展到一定高度的产物。此后，龙的形象逐渐成为权力地位的象征。这件文物可以说明（　　）</a:t>
            </a:r>
            <a:endParaRPr lang="en-US" altLang="zh-CN" sz="1800" kern="100" dirty="0">
              <a:effectLst/>
              <a:latin typeface="Times New Roman" panose="02020603050405020304" pitchFamily="2" charset="0"/>
              <a:ea typeface="微软雅黑" panose="020B0503020204020204" charset="-122"/>
            </a:endParaRPr>
          </a:p>
        </p:txBody>
      </p:sp>
      <p:pic>
        <p:nvPicPr>
          <p:cNvPr id="2" name="My Shap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805833" y="2320197"/>
            <a:ext cx="1532335" cy="1885950"/>
          </a:xfrm>
          <a:prstGeom prst="rect">
            <a:avLst/>
          </a:prstGeom>
        </p:spPr>
      </p:pic>
      <p:sp>
        <p:nvSpPr>
          <p:cNvPr id="3" name="文本框 4"/>
          <p:cNvSpPr txBox="1"/>
          <p:nvPr/>
        </p:nvSpPr>
        <p:spPr>
          <a:xfrm>
            <a:off x="177573" y="4206147"/>
            <a:ext cx="8775000" cy="922020"/>
          </a:xfrm>
          <a:prstGeom prst="rect">
            <a:avLst/>
          </a:prstGeom>
          <a:noFill/>
        </p:spPr>
        <p:txBody>
          <a:bodyPr wrap="square">
            <a:spAutoFit/>
          </a:bodyPr>
          <a:lstStyle/>
          <a:p>
            <a:pPr indent="431800" hangingPunct="0">
              <a:lnSpc>
                <a:spcPct val="150000"/>
              </a:lnSpc>
            </a:pPr>
            <a:r>
              <a:rPr lang="en-US" altLang="zh-CN" sz="1800" kern="100" dirty="0">
                <a:solidFill>
                  <a:schemeClr val="tx1"/>
                </a:solidFill>
                <a:effectLst/>
                <a:latin typeface="Times New Roman" panose="02020603050405020304" pitchFamily="2" charset="0"/>
                <a:ea typeface="微软雅黑" panose="020B0503020204020204" charset="-122"/>
              </a:rPr>
              <a:t>A．黄河中下游地区的原始崇拜出现          B．旧石器时代手工业技艺精巧细致</a:t>
            </a:r>
            <a:endParaRPr lang="en-US" altLang="zh-CN" sz="1800" kern="100" dirty="0">
              <a:solidFill>
                <a:schemeClr val="tx1"/>
              </a:solidFill>
              <a:effectLst/>
              <a:latin typeface="Times New Roman" panose="02020603050405020304" pitchFamily="2" charset="0"/>
              <a:ea typeface="微软雅黑" panose="020B0503020204020204" charset="-122"/>
            </a:endParaRPr>
          </a:p>
          <a:p>
            <a:pPr indent="431800" hangingPunct="0">
              <a:lnSpc>
                <a:spcPct val="150000"/>
              </a:lnSpc>
            </a:pPr>
            <a:r>
              <a:rPr lang="en-US" altLang="zh-CN" sz="1800" kern="100" dirty="0">
                <a:solidFill>
                  <a:schemeClr val="tx1"/>
                </a:solidFill>
                <a:effectLst/>
                <a:latin typeface="Times New Roman" panose="02020603050405020304" pitchFamily="2" charset="0"/>
                <a:ea typeface="微软雅黑" panose="020B0503020204020204" charset="-122"/>
              </a:rPr>
              <a:t>C．龙形象是统一中央集权国家图腾          D．新石器时代已经形成龙文化雏形</a:t>
            </a:r>
            <a:endParaRPr lang="en-US" altLang="zh-CN" sz="1800" kern="100" dirty="0">
              <a:solidFill>
                <a:schemeClr val="tx1"/>
              </a:solidFill>
              <a:effectLst/>
              <a:latin typeface="Times New Roman" panose="02020603050405020304" pitchFamily="2" charset="0"/>
              <a:ea typeface="微软雅黑" panose="020B0503020204020204" charset="-122"/>
            </a:endParaRPr>
          </a:p>
        </p:txBody>
      </p:sp>
      <p:sp>
        <p:nvSpPr>
          <p:cNvPr id="4" name="文本框 4"/>
          <p:cNvSpPr txBox="1"/>
          <p:nvPr/>
        </p:nvSpPr>
        <p:spPr>
          <a:xfrm>
            <a:off x="1863725" y="5059680"/>
            <a:ext cx="7089140" cy="645160"/>
          </a:xfrm>
          <a:prstGeom prst="rect">
            <a:avLst/>
          </a:prstGeom>
          <a:noFill/>
        </p:spPr>
        <p:txBody>
          <a:bodyPr wrap="square">
            <a:spAutoFit/>
          </a:bodyPr>
          <a:lstStyle/>
          <a:p>
            <a:pPr marL="431800" indent="-142875" hangingPunct="0">
              <a:lnSpc>
                <a:spcPct val="150000"/>
              </a:lnSpc>
            </a:pPr>
            <a:r>
              <a:rPr lang="en-US" altLang="zh-CN" sz="2400" kern="100" dirty="0">
                <a:solidFill>
                  <a:srgbClr val="FF0000"/>
                </a:solidFill>
                <a:effectLst/>
                <a:latin typeface="Times New Roman" panose="02020603050405020304" pitchFamily="2" charset="0"/>
                <a:ea typeface="黑体" panose="02010609060101010101" charset="-122"/>
              </a:rPr>
              <a:t>【答案】</a:t>
            </a:r>
            <a:r>
              <a:rPr lang="en-US" altLang="zh-CN" sz="2400" kern="100" dirty="0">
                <a:solidFill>
                  <a:srgbClr val="FF0000"/>
                </a:solidFill>
                <a:effectLst/>
                <a:latin typeface="Times New Roman" panose="02020603050405020304" pitchFamily="2" charset="0"/>
                <a:ea typeface="宋体" panose="02010600030101010101" pitchFamily="2" charset="-122"/>
              </a:rPr>
              <a:t>D</a:t>
            </a:r>
            <a:endParaRPr lang="en-US" altLang="zh-CN" sz="2400" kern="100" dirty="0">
              <a:solidFill>
                <a:srgbClr val="FF0000"/>
              </a:solidFill>
              <a:effectLst/>
              <a:latin typeface="Times New Roman" panose="02020603050405020304" pitchFamily="2" charset="0"/>
              <a:ea typeface="宋体" panose="02010600030101010101" pitchFamily="2" charset="-122"/>
            </a:endParaRPr>
          </a:p>
        </p:txBody>
      </p:sp>
      <p:sp>
        <p:nvSpPr>
          <p:cNvPr id="5" name="标题 1"/>
          <p:cNvSpPr>
            <a:spLocks noGrp="1"/>
          </p:cNvSpPr>
          <p:nvPr/>
        </p:nvSpPr>
        <p:spPr>
          <a:xfrm>
            <a:off x="457200" y="274955"/>
            <a:ext cx="7675245" cy="621030"/>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a:highlight>
                  <a:srgbClr val="FFFF00"/>
                </a:highlight>
              </a:rPr>
              <a:t>高考模拟题三</a:t>
            </a:r>
            <a:r>
              <a:rPr lang="en-US" altLang="zh-CN" sz="3600">
                <a:highlight>
                  <a:srgbClr val="FFFF00"/>
                </a:highlight>
              </a:rPr>
              <a:t>·</a:t>
            </a:r>
            <a:r>
              <a:rPr lang="zh-CN" altLang="en-US" sz="3600">
                <a:highlight>
                  <a:srgbClr val="FFFF00"/>
                </a:highlight>
                <a:sym typeface="+mn-ea"/>
              </a:rPr>
              <a:t>红山文化</a:t>
            </a:r>
            <a:r>
              <a:rPr lang="zh-CN" altLang="en-US" sz="3600">
                <a:highlight>
                  <a:srgbClr val="FFFF00"/>
                </a:highlight>
                <a:sym typeface="+mn-ea"/>
              </a:rPr>
              <a:t>玉龙</a:t>
            </a:r>
            <a:endParaRPr lang="zh-CN" altLang="en-US" sz="3600">
              <a:highlight>
                <a:srgbClr val="FFFF00"/>
              </a:highlight>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文本框 4"/>
          <p:cNvSpPr txBox="1"/>
          <p:nvPr/>
        </p:nvSpPr>
        <p:spPr>
          <a:xfrm>
            <a:off x="228373" y="762364"/>
            <a:ext cx="8775000" cy="4523105"/>
          </a:xfrm>
          <a:prstGeom prst="rect">
            <a:avLst/>
          </a:prstGeom>
          <a:noFill/>
        </p:spPr>
        <p:txBody>
          <a:bodyPr wrap="square">
            <a:spAutoFit/>
          </a:bodyPr>
          <a:lstStyle/>
          <a:p>
            <a:pPr marL="431800" indent="-323850" hangingPunct="0">
              <a:lnSpc>
                <a:spcPct val="150000"/>
              </a:lnSpc>
            </a:pPr>
            <a:r>
              <a:rPr lang="en-US" altLang="zh-CN" sz="2400" kern="100" dirty="0">
                <a:solidFill>
                  <a:schemeClr val="tx1"/>
                </a:solidFill>
                <a:effectLst/>
                <a:latin typeface="Times New Roman" panose="02020603050405020304" pitchFamily="2" charset="0"/>
                <a:ea typeface="微软雅黑" panose="020B0503020204020204" charset="-122"/>
              </a:rPr>
              <a:t>4</a:t>
            </a:r>
            <a:r>
              <a:rPr lang="en-US" altLang="zh-CN" sz="2400" kern="100" spc="-1100" dirty="0">
                <a:solidFill>
                  <a:schemeClr val="tx1"/>
                </a:solidFill>
                <a:effectLst/>
                <a:latin typeface="Times New Roman" panose="02020603050405020304" pitchFamily="2" charset="0"/>
                <a:ea typeface="微软雅黑" panose="020B0503020204020204" charset="-122"/>
              </a:rPr>
              <a:t>．</a:t>
            </a:r>
            <a:r>
              <a:rPr lang="en-US" altLang="zh-CN" sz="2400" kern="100" dirty="0">
                <a:solidFill>
                  <a:schemeClr val="tx1"/>
                </a:solidFill>
                <a:effectLst/>
                <a:latin typeface="Times New Roman" panose="02020603050405020304" pitchFamily="2" charset="0"/>
                <a:ea typeface="微软雅黑" panose="020B0503020204020204" charset="-122"/>
              </a:rPr>
              <a:t>中华先民每个部族都有自己独特的图腾、崇拜物、标记。黄帝在战败蚩尤统一中原后，它的标志兼取了鸟、马、鹿、蛇、牛、鱼等标志图案，最后拼合成了“龙”，一种虚拟的综合性神灵。龙图腾的形成（　　）</a:t>
            </a:r>
            <a:endParaRPr lang="en-US" altLang="zh-CN" sz="2400" kern="100" dirty="0">
              <a:solidFill>
                <a:schemeClr val="tx1"/>
              </a:solidFill>
              <a:effectLst/>
              <a:latin typeface="Times New Roman" panose="02020603050405020304" pitchFamily="2" charset="0"/>
              <a:ea typeface="微软雅黑" panose="020B0503020204020204" charset="-122"/>
            </a:endParaRPr>
          </a:p>
          <a:p>
            <a:pPr indent="431800" hangingPunct="0">
              <a:lnSpc>
                <a:spcPct val="150000"/>
              </a:lnSpc>
            </a:pPr>
            <a:r>
              <a:rPr lang="en-US" altLang="zh-CN" sz="2400" kern="100" dirty="0">
                <a:solidFill>
                  <a:schemeClr val="tx1"/>
                </a:solidFill>
                <a:effectLst/>
                <a:latin typeface="Times New Roman" panose="02020603050405020304" pitchFamily="2" charset="0"/>
                <a:ea typeface="微软雅黑" panose="020B0503020204020204" charset="-122"/>
              </a:rPr>
              <a:t>A．与专制君权的逐步强化密切相关          </a:t>
            </a:r>
            <a:endParaRPr lang="en-US" altLang="zh-CN" sz="2400" kern="100" dirty="0">
              <a:solidFill>
                <a:schemeClr val="tx1"/>
              </a:solidFill>
              <a:effectLst/>
              <a:latin typeface="Times New Roman" panose="02020603050405020304" pitchFamily="2" charset="0"/>
              <a:ea typeface="微软雅黑" panose="020B0503020204020204" charset="-122"/>
            </a:endParaRPr>
          </a:p>
          <a:p>
            <a:pPr indent="431800" hangingPunct="0">
              <a:lnSpc>
                <a:spcPct val="150000"/>
              </a:lnSpc>
            </a:pPr>
            <a:r>
              <a:rPr lang="en-US" altLang="zh-CN" sz="2400" kern="100" dirty="0">
                <a:solidFill>
                  <a:schemeClr val="tx1"/>
                </a:solidFill>
                <a:effectLst/>
                <a:latin typeface="Times New Roman" panose="02020603050405020304" pitchFamily="2" charset="0"/>
                <a:ea typeface="微软雅黑" panose="020B0503020204020204" charset="-122"/>
              </a:rPr>
              <a:t>B．是中华早期文明多元一体的印证</a:t>
            </a:r>
            <a:endParaRPr lang="en-US" altLang="zh-CN" sz="2400" kern="100" dirty="0">
              <a:solidFill>
                <a:schemeClr val="tx1"/>
              </a:solidFill>
              <a:effectLst/>
              <a:latin typeface="Times New Roman" panose="02020603050405020304" pitchFamily="2" charset="0"/>
              <a:ea typeface="微软雅黑" panose="020B0503020204020204" charset="-122"/>
            </a:endParaRPr>
          </a:p>
          <a:p>
            <a:pPr indent="431800" hangingPunct="0">
              <a:lnSpc>
                <a:spcPct val="150000"/>
              </a:lnSpc>
            </a:pPr>
            <a:r>
              <a:rPr lang="en-US" altLang="zh-CN" sz="2400" kern="100" dirty="0">
                <a:solidFill>
                  <a:schemeClr val="tx1"/>
                </a:solidFill>
                <a:effectLst/>
                <a:latin typeface="Times New Roman" panose="02020603050405020304" pitchFamily="2" charset="0"/>
                <a:ea typeface="微软雅黑" panose="020B0503020204020204" charset="-122"/>
              </a:rPr>
              <a:t>C．说明中华早期文明具有理性色彩          </a:t>
            </a:r>
            <a:endParaRPr lang="en-US" altLang="zh-CN" sz="2400" kern="100" dirty="0">
              <a:solidFill>
                <a:schemeClr val="tx1"/>
              </a:solidFill>
              <a:effectLst/>
              <a:latin typeface="Times New Roman" panose="02020603050405020304" pitchFamily="2" charset="0"/>
              <a:ea typeface="微软雅黑" panose="020B0503020204020204" charset="-122"/>
            </a:endParaRPr>
          </a:p>
          <a:p>
            <a:pPr indent="431800" hangingPunct="0">
              <a:lnSpc>
                <a:spcPct val="150000"/>
              </a:lnSpc>
            </a:pPr>
            <a:r>
              <a:rPr lang="en-US" altLang="zh-CN" sz="2400" kern="100" dirty="0">
                <a:solidFill>
                  <a:schemeClr val="tx1"/>
                </a:solidFill>
                <a:effectLst/>
                <a:latin typeface="Times New Roman" panose="02020603050405020304" pitchFamily="2" charset="0"/>
                <a:ea typeface="微软雅黑" panose="020B0503020204020204" charset="-122"/>
              </a:rPr>
              <a:t>D．实证了等级社会产生的历史根源</a:t>
            </a:r>
            <a:endParaRPr lang="en-US" altLang="zh-CN" sz="2400" kern="100" dirty="0">
              <a:solidFill>
                <a:schemeClr val="tx1"/>
              </a:solidFill>
              <a:effectLst/>
              <a:latin typeface="Times New Roman" panose="02020603050405020304" pitchFamily="2" charset="0"/>
              <a:ea typeface="微软雅黑" panose="020B0503020204020204" charset="-122"/>
            </a:endParaRPr>
          </a:p>
        </p:txBody>
      </p:sp>
      <p:sp>
        <p:nvSpPr>
          <p:cNvPr id="2" name="文本框 4"/>
          <p:cNvSpPr txBox="1"/>
          <p:nvPr/>
        </p:nvSpPr>
        <p:spPr>
          <a:xfrm>
            <a:off x="1676400" y="5334000"/>
            <a:ext cx="2247265" cy="737235"/>
          </a:xfrm>
          <a:prstGeom prst="rect">
            <a:avLst/>
          </a:prstGeom>
          <a:noFill/>
        </p:spPr>
        <p:txBody>
          <a:bodyPr wrap="square">
            <a:spAutoFit/>
          </a:bodyPr>
          <a:lstStyle/>
          <a:p>
            <a:pPr marL="431800" indent="-142875" hangingPunct="0">
              <a:lnSpc>
                <a:spcPct val="150000"/>
              </a:lnSpc>
            </a:pPr>
            <a:r>
              <a:rPr lang="en-US" altLang="zh-CN" sz="2800" kern="100" dirty="0">
                <a:solidFill>
                  <a:srgbClr val="FF0000"/>
                </a:solidFill>
                <a:effectLst/>
                <a:latin typeface="Times New Roman" panose="02020603050405020304" pitchFamily="2" charset="0"/>
                <a:ea typeface="黑体" panose="02010609060101010101" charset="-122"/>
              </a:rPr>
              <a:t>【答案】</a:t>
            </a:r>
            <a:r>
              <a:rPr lang="en-US" altLang="zh-CN" sz="2800" kern="100" dirty="0">
                <a:solidFill>
                  <a:srgbClr val="FF0000"/>
                </a:solidFill>
                <a:effectLst/>
                <a:latin typeface="Times New Roman" panose="02020603050405020304" pitchFamily="2" charset="0"/>
                <a:ea typeface="宋体" panose="02010600030101010101" pitchFamily="2" charset="-122"/>
              </a:rPr>
              <a:t>B</a:t>
            </a:r>
            <a:endParaRPr lang="en-US" altLang="zh-CN" sz="2800" kern="100" dirty="0">
              <a:solidFill>
                <a:srgbClr val="FF0000"/>
              </a:solidFill>
              <a:effectLst/>
              <a:latin typeface="Times New Roman" panose="02020603050405020304" pitchFamily="2" charset="0"/>
              <a:ea typeface="宋体" panose="02010600030101010101" pitchFamily="2" charset="-122"/>
            </a:endParaRPr>
          </a:p>
        </p:txBody>
      </p:sp>
      <p:sp>
        <p:nvSpPr>
          <p:cNvPr id="5" name="标题 1"/>
          <p:cNvSpPr>
            <a:spLocks noGrp="1"/>
          </p:cNvSpPr>
          <p:nvPr/>
        </p:nvSpPr>
        <p:spPr>
          <a:xfrm>
            <a:off x="304800" y="153035"/>
            <a:ext cx="7675245" cy="621030"/>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a:highlight>
                  <a:srgbClr val="FFFF00"/>
                </a:highlight>
              </a:rPr>
              <a:t>高考模拟题四</a:t>
            </a:r>
            <a:r>
              <a:rPr lang="en-US" altLang="zh-CN" sz="3600">
                <a:highlight>
                  <a:srgbClr val="FFFF00"/>
                </a:highlight>
              </a:rPr>
              <a:t>·</a:t>
            </a:r>
            <a:r>
              <a:rPr lang="zh-CN" altLang="en-US" sz="3600">
                <a:highlight>
                  <a:srgbClr val="FFFF00"/>
                </a:highlight>
                <a:sym typeface="+mn-ea"/>
              </a:rPr>
              <a:t>龙图腾的</a:t>
            </a:r>
            <a:r>
              <a:rPr lang="zh-CN" altLang="en-US" sz="3600">
                <a:highlight>
                  <a:srgbClr val="FFFF00"/>
                </a:highlight>
                <a:sym typeface="+mn-ea"/>
              </a:rPr>
              <a:t>起源</a:t>
            </a:r>
            <a:endParaRPr lang="zh-CN" altLang="en-US" sz="3600">
              <a:highlight>
                <a:srgbClr val="FFFF00"/>
              </a:highlight>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文本框 4"/>
          <p:cNvSpPr txBox="1"/>
          <p:nvPr/>
        </p:nvSpPr>
        <p:spPr>
          <a:xfrm>
            <a:off x="304573" y="686164"/>
            <a:ext cx="8775000" cy="922020"/>
          </a:xfrm>
          <a:prstGeom prst="rect">
            <a:avLst/>
          </a:prstGeom>
          <a:noFill/>
        </p:spPr>
        <p:txBody>
          <a:bodyPr wrap="square">
            <a:spAutoFit/>
          </a:bodyPr>
          <a:lstStyle/>
          <a:p>
            <a:pPr marL="431800" indent="-323850" hangingPunct="0">
              <a:lnSpc>
                <a:spcPct val="150000"/>
              </a:lnSpc>
            </a:pPr>
            <a:r>
              <a:rPr lang="en-US" altLang="zh-CN" sz="1800" kern="100" dirty="0">
                <a:effectLst/>
                <a:latin typeface="Times New Roman" panose="02020603050405020304" pitchFamily="2" charset="0"/>
                <a:ea typeface="微软雅黑" panose="020B0503020204020204" charset="-122"/>
              </a:rPr>
              <a:t>5</a:t>
            </a:r>
            <a:r>
              <a:rPr lang="en-US" altLang="zh-CN" sz="1800" kern="100" spc="-1100" dirty="0">
                <a:effectLst/>
                <a:latin typeface="Times New Roman" panose="02020603050405020304" pitchFamily="2" charset="0"/>
                <a:ea typeface="微软雅黑" panose="020B0503020204020204" charset="-122"/>
              </a:rPr>
              <a:t>．</a:t>
            </a:r>
            <a:r>
              <a:rPr lang="en-US" altLang="zh-CN" sz="1800" kern="100" dirty="0">
                <a:effectLst/>
                <a:latin typeface="Times New Roman" panose="02020603050405020304" pitchFamily="2" charset="0"/>
                <a:ea typeface="微软雅黑" panose="020B0503020204020204" charset="-122"/>
              </a:rPr>
              <a:t>每年农历的五月初五为端午节，关于端午节的起源有三种不同的说法。综合下列材料结论最为准确的是（　　）</a:t>
            </a:r>
            <a:endParaRPr lang="en-US" altLang="zh-CN" sz="1800" kern="100" dirty="0">
              <a:effectLst/>
              <a:latin typeface="Times New Roman" panose="02020603050405020304" pitchFamily="2" charset="0"/>
              <a:ea typeface="微软雅黑" panose="020B0503020204020204" charset="-122"/>
            </a:endParaRPr>
          </a:p>
        </p:txBody>
      </p:sp>
      <p:pic>
        <p:nvPicPr>
          <p:cNvPr id="2" name="My Shap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7530" y="1676400"/>
            <a:ext cx="7889875" cy="2825115"/>
          </a:xfrm>
          <a:prstGeom prst="rect">
            <a:avLst/>
          </a:prstGeom>
        </p:spPr>
      </p:pic>
      <p:sp>
        <p:nvSpPr>
          <p:cNvPr id="3" name="文本框 4"/>
          <p:cNvSpPr txBox="1"/>
          <p:nvPr/>
        </p:nvSpPr>
        <p:spPr>
          <a:xfrm>
            <a:off x="557303" y="4419805"/>
            <a:ext cx="8775000" cy="1014730"/>
          </a:xfrm>
          <a:prstGeom prst="rect">
            <a:avLst/>
          </a:prstGeom>
          <a:noFill/>
        </p:spPr>
        <p:txBody>
          <a:bodyPr wrap="square">
            <a:spAutoFit/>
          </a:bodyPr>
          <a:lstStyle/>
          <a:p>
            <a:pPr indent="431800" hangingPunct="0">
              <a:lnSpc>
                <a:spcPct val="150000"/>
              </a:lnSpc>
            </a:pPr>
            <a:r>
              <a:rPr lang="en-US" altLang="zh-CN" sz="2000" kern="100" dirty="0">
                <a:solidFill>
                  <a:schemeClr val="tx1"/>
                </a:solidFill>
                <a:effectLst/>
                <a:latin typeface="Times New Roman" panose="02020603050405020304" pitchFamily="2" charset="0"/>
                <a:ea typeface="微软雅黑" panose="020B0503020204020204" charset="-122"/>
              </a:rPr>
              <a:t>A．端午节起源于西汉时期                     B．史料记载均不可信</a:t>
            </a:r>
            <a:endParaRPr lang="en-US" altLang="zh-CN" sz="2000" kern="100" dirty="0">
              <a:solidFill>
                <a:schemeClr val="tx1"/>
              </a:solidFill>
              <a:effectLst/>
              <a:latin typeface="Times New Roman" panose="02020603050405020304" pitchFamily="2" charset="0"/>
              <a:ea typeface="微软雅黑" panose="020B0503020204020204" charset="-122"/>
            </a:endParaRPr>
          </a:p>
          <a:p>
            <a:pPr indent="431800" hangingPunct="0">
              <a:lnSpc>
                <a:spcPct val="150000"/>
              </a:lnSpc>
            </a:pPr>
            <a:r>
              <a:rPr lang="en-US" altLang="zh-CN" sz="2000" kern="100" dirty="0">
                <a:solidFill>
                  <a:schemeClr val="tx1"/>
                </a:solidFill>
                <a:effectLst/>
                <a:latin typeface="Times New Roman" panose="02020603050405020304" pitchFamily="2" charset="0"/>
                <a:ea typeface="微软雅黑" panose="020B0503020204020204" charset="-122"/>
              </a:rPr>
              <a:t>C．端午节历史的内涵丰富                     D．史料愈近愈为可靠</a:t>
            </a:r>
            <a:endParaRPr lang="en-US" altLang="zh-CN" sz="2000" kern="100" dirty="0">
              <a:solidFill>
                <a:schemeClr val="tx1"/>
              </a:solidFill>
              <a:effectLst/>
              <a:latin typeface="Times New Roman" panose="02020603050405020304" pitchFamily="2" charset="0"/>
              <a:ea typeface="微软雅黑" panose="020B0503020204020204" charset="-122"/>
            </a:endParaRPr>
          </a:p>
        </p:txBody>
      </p:sp>
      <p:sp>
        <p:nvSpPr>
          <p:cNvPr id="4" name="文本框 4"/>
          <p:cNvSpPr txBox="1"/>
          <p:nvPr/>
        </p:nvSpPr>
        <p:spPr>
          <a:xfrm>
            <a:off x="1447800" y="5257165"/>
            <a:ext cx="2393315" cy="645160"/>
          </a:xfrm>
          <a:prstGeom prst="rect">
            <a:avLst/>
          </a:prstGeom>
          <a:noFill/>
        </p:spPr>
        <p:txBody>
          <a:bodyPr wrap="square">
            <a:spAutoFit/>
          </a:bodyPr>
          <a:lstStyle/>
          <a:p>
            <a:pPr marL="431800" indent="-142875" hangingPunct="0">
              <a:lnSpc>
                <a:spcPct val="150000"/>
              </a:lnSpc>
            </a:pPr>
            <a:r>
              <a:rPr lang="en-US" altLang="zh-CN" sz="2400" kern="100" dirty="0">
                <a:solidFill>
                  <a:srgbClr val="FF0000"/>
                </a:solidFill>
                <a:effectLst/>
                <a:latin typeface="Times New Roman" panose="02020603050405020304" pitchFamily="2" charset="0"/>
                <a:ea typeface="黑体" panose="02010609060101010101" charset="-122"/>
              </a:rPr>
              <a:t>【答案】</a:t>
            </a:r>
            <a:r>
              <a:rPr lang="en-US" altLang="zh-CN" sz="2400" kern="100" dirty="0">
                <a:solidFill>
                  <a:srgbClr val="FF0000"/>
                </a:solidFill>
                <a:effectLst/>
                <a:latin typeface="Times New Roman" panose="02020603050405020304" pitchFamily="2" charset="0"/>
                <a:ea typeface="宋体" panose="02010600030101010101" pitchFamily="2" charset="-122"/>
              </a:rPr>
              <a:t>C</a:t>
            </a:r>
            <a:endParaRPr lang="en-US" altLang="zh-CN" sz="2400" kern="100" dirty="0">
              <a:solidFill>
                <a:srgbClr val="FF0000"/>
              </a:solidFill>
              <a:effectLst/>
              <a:latin typeface="Times New Roman" panose="02020603050405020304" pitchFamily="2" charset="0"/>
              <a:ea typeface="宋体" panose="02010600030101010101" pitchFamily="2" charset="-122"/>
            </a:endParaRPr>
          </a:p>
        </p:txBody>
      </p:sp>
      <p:sp>
        <p:nvSpPr>
          <p:cNvPr id="5" name="标题 1"/>
          <p:cNvSpPr>
            <a:spLocks noGrp="1"/>
          </p:cNvSpPr>
          <p:nvPr/>
        </p:nvSpPr>
        <p:spPr>
          <a:xfrm>
            <a:off x="304800" y="153035"/>
            <a:ext cx="7675245" cy="621030"/>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a:highlight>
                  <a:srgbClr val="FFFF00"/>
                </a:highlight>
              </a:rPr>
              <a:t>高考模拟题五</a:t>
            </a:r>
            <a:r>
              <a:rPr lang="en-US" altLang="zh-CN" sz="3600">
                <a:highlight>
                  <a:srgbClr val="FFFF00"/>
                </a:highlight>
              </a:rPr>
              <a:t>·</a:t>
            </a:r>
            <a:r>
              <a:rPr lang="zh-CN" altLang="en-US" sz="3600">
                <a:highlight>
                  <a:srgbClr val="FFFF00"/>
                </a:highlight>
                <a:sym typeface="+mn-ea"/>
              </a:rPr>
              <a:t>端午节的</a:t>
            </a:r>
            <a:r>
              <a:rPr lang="zh-CN" altLang="en-US" sz="3600">
                <a:highlight>
                  <a:srgbClr val="FFFF00"/>
                </a:highlight>
                <a:sym typeface="+mn-ea"/>
              </a:rPr>
              <a:t>起源</a:t>
            </a:r>
            <a:endParaRPr lang="zh-CN" altLang="en-US" sz="3600">
              <a:highlight>
                <a:srgbClr val="FFFF00"/>
              </a:highlight>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文本框 4"/>
          <p:cNvSpPr txBox="1"/>
          <p:nvPr/>
        </p:nvSpPr>
        <p:spPr>
          <a:xfrm>
            <a:off x="177573" y="1067164"/>
            <a:ext cx="8775000" cy="5354320"/>
          </a:xfrm>
          <a:prstGeom prst="rect">
            <a:avLst/>
          </a:prstGeom>
          <a:solidFill>
            <a:schemeClr val="bg2">
              <a:lumMod val="40000"/>
              <a:lumOff val="60000"/>
            </a:schemeClr>
          </a:solidFill>
        </p:spPr>
        <p:txBody>
          <a:bodyPr wrap="square">
            <a:spAutoFit/>
          </a:bodyPr>
          <a:lstStyle/>
          <a:p>
            <a:pPr algn="l" hangingPunct="0">
              <a:lnSpc>
                <a:spcPct val="100000"/>
              </a:lnSpc>
            </a:pPr>
            <a:r>
              <a:rPr lang="en-US" altLang="zh-CN" sz="1800" kern="100" dirty="0">
                <a:effectLst/>
                <a:latin typeface="Times New Roman" panose="02020603050405020304" pitchFamily="2" charset="0"/>
                <a:ea typeface="黑体" panose="02010609060101010101" charset="-122"/>
                <a:sym typeface="+mn-ea"/>
              </a:rPr>
              <a:t>材料</a:t>
            </a:r>
            <a:r>
              <a:rPr lang="zh-CN" altLang="en-US" sz="1800" kern="100" dirty="0">
                <a:effectLst/>
                <a:latin typeface="Times New Roman" panose="02020603050405020304" pitchFamily="2" charset="0"/>
                <a:ea typeface="黑体" panose="02010609060101010101" charset="-122"/>
                <a:sym typeface="+mn-ea"/>
              </a:rPr>
              <a:t>一</a:t>
            </a:r>
            <a:endParaRPr lang="en-US" altLang="zh-CN" sz="1800" kern="100" dirty="0">
              <a:effectLst/>
              <a:latin typeface="Times New Roman" panose="02020603050405020304" pitchFamily="2" charset="0"/>
              <a:ea typeface="黑体" panose="02010609060101010101" charset="-122"/>
              <a:sym typeface="+mn-ea"/>
            </a:endParaRPr>
          </a:p>
          <a:p>
            <a:pPr algn="l" hangingPunct="0">
              <a:lnSpc>
                <a:spcPct val="100000"/>
              </a:lnSpc>
            </a:pPr>
            <a:r>
              <a:rPr lang="en-US" altLang="zh-CN" sz="1800" kern="100" dirty="0">
                <a:effectLst/>
                <a:latin typeface="Times New Roman" panose="02020603050405020304" pitchFamily="2" charset="0"/>
                <a:ea typeface="楷体" panose="02010609060101010101" pitchFamily="2" charset="-122"/>
                <a:sym typeface="+mn-ea"/>
              </a:rPr>
              <a:t>     闻一多先生以为，龙是以蛇为本体，又融合了“兽类的四脚，马的头、鬣的尾，鹿的角，狗的爪，鱼的鳞和须”，是因为“当初（原始社会）那众图腾单位林立的时代，内中</a:t>
            </a:r>
            <a:r>
              <a:rPr lang="en-US" altLang="zh-CN" sz="1800" kern="100" dirty="0">
                <a:effectLst/>
                <a:highlight>
                  <a:srgbClr val="FFFF00"/>
                </a:highlight>
                <a:latin typeface="Times New Roman" panose="02020603050405020304" pitchFamily="2" charset="0"/>
                <a:ea typeface="楷体" panose="02010609060101010101" pitchFamily="2" charset="-122"/>
                <a:sym typeface="+mn-ea"/>
              </a:rPr>
              <a:t>以蛇图腾为最强大，众图腾的合并与融化</a:t>
            </a:r>
            <a:r>
              <a:rPr lang="en-US" altLang="zh-CN" sz="1800" kern="100" dirty="0">
                <a:effectLst/>
                <a:latin typeface="Times New Roman" panose="02020603050405020304" pitchFamily="2" charset="0"/>
                <a:ea typeface="楷体" panose="02010609060101010101" pitchFamily="2" charset="-122"/>
                <a:sym typeface="+mn-ea"/>
              </a:rPr>
              <a:t>，便是蛇图腾兼并与同化了许多弱小单位的结果”。                    ——辽宁省文物考古研究院名誉院长郭大顺接受光明日报采访</a:t>
            </a:r>
            <a:endParaRPr lang="en-US" altLang="zh-CN" sz="1800" kern="100" dirty="0">
              <a:effectLst/>
              <a:latin typeface="Times New Roman" panose="02020603050405020304" pitchFamily="2" charset="0"/>
              <a:ea typeface="楷体" panose="02010609060101010101" pitchFamily="2" charset="-122"/>
            </a:endParaRPr>
          </a:p>
          <a:p>
            <a:pPr algn="l" hangingPunct="0">
              <a:lnSpc>
                <a:spcPct val="100000"/>
              </a:lnSpc>
            </a:pPr>
            <a:endParaRPr lang="en-US" altLang="zh-CN" sz="1800" kern="100" dirty="0">
              <a:effectLst/>
              <a:latin typeface="Times New Roman" panose="02020603050405020304" pitchFamily="2" charset="0"/>
              <a:ea typeface="黑体" panose="02010609060101010101" charset="-122"/>
            </a:endParaRPr>
          </a:p>
          <a:p>
            <a:pPr algn="l" hangingPunct="0">
              <a:lnSpc>
                <a:spcPct val="100000"/>
              </a:lnSpc>
            </a:pPr>
            <a:r>
              <a:rPr lang="en-US" altLang="zh-CN" sz="1800" kern="100" dirty="0">
                <a:effectLst/>
                <a:latin typeface="Times New Roman" panose="02020603050405020304" pitchFamily="2" charset="0"/>
                <a:ea typeface="黑体" panose="02010609060101010101" charset="-122"/>
              </a:rPr>
              <a:t>材料</a:t>
            </a:r>
            <a:r>
              <a:rPr lang="zh-CN" altLang="en-US" sz="1800" kern="100" dirty="0">
                <a:effectLst/>
                <a:latin typeface="Times New Roman" panose="02020603050405020304" pitchFamily="2" charset="0"/>
                <a:ea typeface="黑体" panose="02010609060101010101" charset="-122"/>
              </a:rPr>
              <a:t>二</a:t>
            </a:r>
            <a:endParaRPr lang="zh-CN" altLang="en-US" sz="1800" kern="100" dirty="0">
              <a:effectLst/>
              <a:latin typeface="Times New Roman" panose="02020603050405020304" pitchFamily="2" charset="0"/>
              <a:ea typeface="黑体" panose="02010609060101010101" charset="-122"/>
            </a:endParaRPr>
          </a:p>
          <a:p>
            <a:pPr algn="l" hangingPunct="0">
              <a:lnSpc>
                <a:spcPct val="100000"/>
              </a:lnSpc>
            </a:pPr>
            <a:r>
              <a:rPr lang="en-US" altLang="zh-CN" sz="1800" kern="100" dirty="0">
                <a:effectLst/>
                <a:latin typeface="Times New Roman" panose="02020603050405020304" pitchFamily="2" charset="0"/>
                <a:ea typeface="楷体" panose="02010609060101010101" pitchFamily="2" charset="-122"/>
              </a:rPr>
              <a:t>    随着龙图腾分散到各地方，龙的影响也扩展到四面八方。因地域的限制，交通的不变，人们那时交往极少，各部族根据自己的需要对龙加以改造，这样，龙的观念就因地而异了，使得龙的形态在先秦时期呈现千姿百态的景象。</a:t>
            </a:r>
            <a:r>
              <a:rPr lang="en-US" altLang="zh-CN" sz="1800" kern="100" dirty="0">
                <a:effectLst/>
                <a:highlight>
                  <a:srgbClr val="FFFF00"/>
                </a:highlight>
                <a:latin typeface="Times New Roman" panose="02020603050405020304" pitchFamily="2" charset="0"/>
                <a:ea typeface="楷体" panose="02010609060101010101" pitchFamily="2" charset="-122"/>
              </a:rPr>
              <a:t>秦始皇统一中国后，人们的观念隔阂逐渐融洽，龙的形态也开始趋向统一</a:t>
            </a:r>
            <a:r>
              <a:rPr lang="en-US" altLang="zh-CN" sz="1800" kern="100" dirty="0">
                <a:effectLst/>
                <a:latin typeface="Times New Roman" panose="02020603050405020304" pitchFamily="2" charset="0"/>
                <a:ea typeface="楷体" panose="02010609060101010101" pitchFamily="2" charset="-122"/>
              </a:rPr>
              <a:t>。……随着封建制度的越来越僵化，那些帝王们也越来越害怕江山不稳，禁止龙在民间传播就是镇压百姓的手段之一。龙被帝王专用以后，人们观念中的龙也发生了翻天覆地的变化，龙不再是保佑众生的神灵，而是极其可恶凶残的暴君</a:t>
            </a:r>
            <a:r>
              <a:rPr lang="zh-CN" altLang="en-US" sz="1800" kern="100" dirty="0">
                <a:effectLst/>
                <a:latin typeface="Times New Roman" panose="02020603050405020304" pitchFamily="2" charset="0"/>
                <a:ea typeface="楷体" panose="02010609060101010101" pitchFamily="2" charset="-122"/>
              </a:rPr>
              <a:t>。</a:t>
            </a:r>
            <a:r>
              <a:rPr lang="en-US" altLang="zh-CN" sz="1800" kern="100" dirty="0">
                <a:effectLst/>
                <a:highlight>
                  <a:srgbClr val="FFFF00"/>
                </a:highlight>
                <a:latin typeface="Times New Roman" panose="02020603050405020304" pitchFamily="2" charset="0"/>
                <a:ea typeface="楷体" panose="02010609060101010101" pitchFamily="2" charset="-122"/>
              </a:rPr>
              <a:t>从孙中山推翻帝制至新中国成立，人们的各种观念从旧的禁锢中彻底解放出来</a:t>
            </a:r>
            <a:r>
              <a:rPr lang="en-US" altLang="zh-CN" sz="1800" kern="100" dirty="0">
                <a:effectLst/>
                <a:latin typeface="Times New Roman" panose="02020603050405020304" pitchFamily="2" charset="0"/>
                <a:ea typeface="楷体" panose="02010609060101010101" pitchFamily="2" charset="-122"/>
              </a:rPr>
              <a:t>，人们不再相信龙是帝王之祖而神圣不可侵犯，这个被少数人利用驾驭在华夏民族头上几千年作为华夏民族的权威象征，终于重回到人民手中，人民不再对龙感到恐惧神秘而心有敬畏。人们舞龙，不再是对祖先神人祭祀，也不再是向帝王歌功颂德，</a:t>
            </a:r>
            <a:r>
              <a:rPr lang="en-US" altLang="zh-CN" sz="1800" kern="100" dirty="0">
                <a:effectLst/>
                <a:highlight>
                  <a:srgbClr val="FFFF00"/>
                </a:highlight>
                <a:latin typeface="Times New Roman" panose="02020603050405020304" pitchFamily="2" charset="0"/>
                <a:ea typeface="楷体" panose="02010609060101010101" pitchFamily="2" charset="-122"/>
              </a:rPr>
              <a:t>龙的节日纯粹是大众化的娱乐活动而非宗教的和政治的</a:t>
            </a:r>
            <a:r>
              <a:rPr lang="en-US" altLang="zh-CN" sz="1800" kern="100" dirty="0">
                <a:effectLst/>
                <a:latin typeface="Times New Roman" panose="02020603050405020304" pitchFamily="2" charset="0"/>
                <a:ea typeface="楷体" panose="02010609060101010101" pitchFamily="2" charset="-122"/>
              </a:rPr>
              <a:t>。</a:t>
            </a:r>
            <a:endParaRPr lang="en-US" altLang="zh-CN" sz="1800" kern="100" dirty="0">
              <a:effectLst/>
              <a:latin typeface="Times New Roman" panose="02020603050405020304" pitchFamily="2" charset="0"/>
              <a:ea typeface="楷体" panose="02010609060101010101" pitchFamily="2" charset="-122"/>
            </a:endParaRPr>
          </a:p>
          <a:p>
            <a:pPr algn="r" hangingPunct="0">
              <a:lnSpc>
                <a:spcPct val="100000"/>
              </a:lnSpc>
            </a:pPr>
            <a:r>
              <a:rPr lang="en-US" altLang="zh-CN" sz="1800" kern="100" dirty="0">
                <a:effectLst/>
                <a:latin typeface="Times New Roman" panose="02020603050405020304" pitchFamily="2" charset="0"/>
                <a:ea typeface="楷体" panose="02010609060101010101" pitchFamily="2" charset="-122"/>
              </a:rPr>
              <a:t>——摘编自禹建湘《龙的演变及其内涵》</a:t>
            </a:r>
            <a:endParaRPr lang="en-US" altLang="zh-CN" sz="1800" kern="100" dirty="0">
              <a:effectLst/>
              <a:latin typeface="Times New Roman" panose="02020603050405020304" pitchFamily="2" charset="0"/>
              <a:ea typeface="楷体" panose="02010609060101010101" pitchFamily="2" charset="-122"/>
            </a:endParaRPr>
          </a:p>
        </p:txBody>
      </p:sp>
      <p:sp>
        <p:nvSpPr>
          <p:cNvPr id="5" name="标题 4"/>
          <p:cNvSpPr>
            <a:spLocks noGrp="1"/>
          </p:cNvSpPr>
          <p:nvPr/>
        </p:nvSpPr>
        <p:spPr>
          <a:xfrm>
            <a:off x="457200" y="274955"/>
            <a:ext cx="7675245" cy="621030"/>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a:highlight>
                  <a:srgbClr val="FFFF00"/>
                </a:highlight>
              </a:rPr>
              <a:t>高考模拟题六</a:t>
            </a:r>
            <a:r>
              <a:rPr lang="en-US" altLang="zh-CN" sz="3600">
                <a:highlight>
                  <a:srgbClr val="FFFF00"/>
                </a:highlight>
              </a:rPr>
              <a:t>·</a:t>
            </a:r>
            <a:r>
              <a:rPr lang="zh-CN" altLang="en-US" sz="3600">
                <a:highlight>
                  <a:srgbClr val="FFFF00"/>
                </a:highlight>
                <a:sym typeface="+mn-ea"/>
              </a:rPr>
              <a:t>龙图像的演进</a:t>
            </a:r>
            <a:endParaRPr lang="zh-CN" altLang="en-US" sz="3600">
              <a:highlight>
                <a:srgbClr val="FFFF00"/>
              </a:highlight>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文本框 4"/>
          <p:cNvSpPr txBox="1"/>
          <p:nvPr/>
        </p:nvSpPr>
        <p:spPr>
          <a:xfrm>
            <a:off x="177573" y="1039859"/>
            <a:ext cx="8775000" cy="1014730"/>
          </a:xfrm>
          <a:prstGeom prst="rect">
            <a:avLst/>
          </a:prstGeom>
          <a:noFill/>
        </p:spPr>
        <p:txBody>
          <a:bodyPr wrap="square">
            <a:spAutoFit/>
          </a:bodyPr>
          <a:lstStyle/>
          <a:p>
            <a:pPr marL="567055" indent="-567055" hangingPunct="0">
              <a:lnSpc>
                <a:spcPct val="150000"/>
              </a:lnSpc>
            </a:pPr>
            <a:r>
              <a:rPr lang="en-US" altLang="zh-CN" sz="2000" b="1" kern="100" dirty="0">
                <a:solidFill>
                  <a:schemeClr val="tx1"/>
                </a:solidFill>
                <a:effectLst/>
                <a:highlight>
                  <a:srgbClr val="FFFF00"/>
                </a:highlight>
                <a:latin typeface="Times New Roman" panose="02020603050405020304" pitchFamily="2" charset="0"/>
                <a:ea typeface="宋体" panose="02010600030101010101" pitchFamily="2" charset="-122"/>
              </a:rPr>
              <a:t>（1）阅读材料一和材料二，简述龙图腾所体现出的中华文明起源的特点。</a:t>
            </a:r>
            <a:endParaRPr lang="en-US" altLang="zh-CN" sz="2000" b="1" kern="100" dirty="0">
              <a:solidFill>
                <a:schemeClr val="tx1"/>
              </a:solidFill>
              <a:effectLst/>
              <a:highlight>
                <a:srgbClr val="FFFF00"/>
              </a:highlight>
              <a:latin typeface="Times New Roman" panose="02020603050405020304" pitchFamily="2" charset="0"/>
              <a:ea typeface="宋体" panose="02010600030101010101" pitchFamily="2" charset="-122"/>
            </a:endParaRPr>
          </a:p>
          <a:p>
            <a:pPr marL="567055" indent="-567055" hangingPunct="0">
              <a:lnSpc>
                <a:spcPct val="150000"/>
              </a:lnSpc>
            </a:pPr>
            <a:r>
              <a:rPr lang="en-US" altLang="zh-CN" sz="2000" b="1" kern="100" dirty="0">
                <a:solidFill>
                  <a:schemeClr val="tx1"/>
                </a:solidFill>
                <a:effectLst/>
                <a:highlight>
                  <a:srgbClr val="FFFF00"/>
                </a:highlight>
                <a:latin typeface="Times New Roman" panose="02020603050405020304" pitchFamily="2" charset="0"/>
                <a:ea typeface="宋体" panose="02010600030101010101" pitchFamily="2" charset="-122"/>
              </a:rPr>
              <a:t>（2）阅读材料并结合时代背景，阐释“龙”的形象和内涵是如何发展演变的。</a:t>
            </a:r>
            <a:endParaRPr lang="en-US" altLang="zh-CN" sz="2000" b="1" kern="100" dirty="0">
              <a:solidFill>
                <a:schemeClr val="tx1"/>
              </a:solidFill>
              <a:effectLst/>
              <a:highlight>
                <a:srgbClr val="FFFF00"/>
              </a:highlight>
              <a:latin typeface="Times New Roman" panose="02020603050405020304" pitchFamily="2" charset="0"/>
              <a:ea typeface="宋体" panose="02010600030101010101" pitchFamily="2" charset="-122"/>
            </a:endParaRPr>
          </a:p>
        </p:txBody>
      </p:sp>
      <p:sp>
        <p:nvSpPr>
          <p:cNvPr id="2" name="文本框 4"/>
          <p:cNvSpPr txBox="1"/>
          <p:nvPr/>
        </p:nvSpPr>
        <p:spPr>
          <a:xfrm>
            <a:off x="152173" y="2285914"/>
            <a:ext cx="8775000" cy="3784600"/>
          </a:xfrm>
          <a:prstGeom prst="rect">
            <a:avLst/>
          </a:prstGeom>
          <a:solidFill>
            <a:schemeClr val="bg2">
              <a:lumMod val="40000"/>
              <a:lumOff val="60000"/>
            </a:schemeClr>
          </a:solidFill>
        </p:spPr>
        <p:txBody>
          <a:bodyPr wrap="square">
            <a:spAutoFit/>
          </a:bodyPr>
          <a:lstStyle/>
          <a:p>
            <a:pPr hangingPunct="0">
              <a:lnSpc>
                <a:spcPct val="100000"/>
              </a:lnSpc>
            </a:pPr>
            <a:r>
              <a:rPr lang="en-US" altLang="zh-CN" sz="2000" b="1" kern="100" dirty="0">
                <a:solidFill>
                  <a:srgbClr val="FF0000"/>
                </a:solidFill>
                <a:effectLst/>
                <a:latin typeface="Times New Roman" panose="02020603050405020304" pitchFamily="2" charset="0"/>
                <a:ea typeface="黑体" panose="02010609060101010101" charset="-122"/>
              </a:rPr>
              <a:t>【答案】</a:t>
            </a:r>
            <a:endParaRPr lang="en-US" altLang="zh-CN" sz="2000" b="1" kern="100" dirty="0">
              <a:solidFill>
                <a:srgbClr val="FF0000"/>
              </a:solidFill>
              <a:effectLst/>
              <a:latin typeface="Times New Roman" panose="02020603050405020304" pitchFamily="2" charset="0"/>
              <a:ea typeface="黑体" panose="02010609060101010101" charset="-122"/>
            </a:endParaRPr>
          </a:p>
          <a:p>
            <a:pPr marL="567055" indent="-567055" hangingPunct="0">
              <a:lnSpc>
                <a:spcPct val="100000"/>
              </a:lnSpc>
            </a:pPr>
            <a:r>
              <a:rPr lang="en-US" altLang="zh-CN" sz="2000" b="1" kern="100" dirty="0">
                <a:effectLst/>
                <a:latin typeface="Times New Roman" panose="02020603050405020304" pitchFamily="2" charset="0"/>
                <a:ea typeface="宋体" panose="02010600030101010101" pitchFamily="2" charset="-122"/>
              </a:rPr>
              <a:t>（1）龙并不存在于现实中，龙文化始于原始社会，在图腾崇拜的年代，由各个部落图腾的结合而成，符合中华文明的多元一体特征。（2分）</a:t>
            </a:r>
            <a:endParaRPr lang="en-US" altLang="zh-CN" sz="2000" b="1" kern="100" dirty="0">
              <a:effectLst/>
              <a:latin typeface="Times New Roman" panose="02020603050405020304" pitchFamily="2" charset="0"/>
              <a:ea typeface="宋体" panose="02010600030101010101" pitchFamily="2" charset="-122"/>
            </a:endParaRPr>
          </a:p>
          <a:p>
            <a:pPr marL="567055" indent="-567055" hangingPunct="0">
              <a:lnSpc>
                <a:spcPct val="100000"/>
              </a:lnSpc>
            </a:pPr>
            <a:r>
              <a:rPr lang="en-US" altLang="zh-CN" sz="2000" b="1" kern="100" dirty="0">
                <a:effectLst/>
                <a:latin typeface="Times New Roman" panose="02020603050405020304" pitchFamily="2" charset="0"/>
                <a:ea typeface="宋体" panose="02010600030101010101" pitchFamily="2" charset="-122"/>
              </a:rPr>
              <a:t>（2） </a:t>
            </a:r>
            <a:r>
              <a:rPr lang="zh-CN" altLang="en-US" sz="2000" b="1" kern="100" dirty="0">
                <a:effectLst/>
                <a:latin typeface="Times New Roman" panose="02020603050405020304" pitchFamily="2" charset="0"/>
                <a:ea typeface="宋体" panose="02010600030101010101" pitchFamily="2" charset="-122"/>
              </a:rPr>
              <a:t>①</a:t>
            </a:r>
            <a:r>
              <a:rPr lang="en-US" altLang="zh-CN" sz="2000" b="1" kern="100" dirty="0">
                <a:effectLst/>
                <a:latin typeface="Times New Roman" panose="02020603050405020304" pitchFamily="2" charset="0"/>
                <a:ea typeface="宋体" panose="02010600030101010101" pitchFamily="2" charset="-122"/>
              </a:rPr>
              <a:t>先秦时期，龙的形象各异，千姿百态。原因是当时国家尚未统一，各地受地域限制和交通不便的影响，各地交往有限。（2分）</a:t>
            </a:r>
            <a:endParaRPr lang="en-US" altLang="zh-CN" sz="2000" b="1" kern="100" dirty="0">
              <a:effectLst/>
              <a:latin typeface="Times New Roman" panose="02020603050405020304" pitchFamily="2" charset="0"/>
              <a:ea typeface="宋体" panose="02010600030101010101" pitchFamily="2" charset="-122"/>
            </a:endParaRPr>
          </a:p>
          <a:p>
            <a:pPr marL="567055" hangingPunct="0">
              <a:lnSpc>
                <a:spcPct val="100000"/>
              </a:lnSpc>
            </a:pPr>
            <a:r>
              <a:rPr lang="zh-CN" altLang="en-US" sz="2000" b="1" kern="100" dirty="0">
                <a:effectLst/>
                <a:latin typeface="Times New Roman" panose="02020603050405020304" pitchFamily="2" charset="0"/>
                <a:ea typeface="宋体" panose="02010600030101010101" pitchFamily="2" charset="-122"/>
              </a:rPr>
              <a:t>②</a:t>
            </a:r>
            <a:r>
              <a:rPr lang="en-US" altLang="zh-CN" sz="2000" b="1" kern="100" dirty="0">
                <a:effectLst/>
                <a:latin typeface="Times New Roman" panose="02020603050405020304" pitchFamily="2" charset="0"/>
                <a:ea typeface="宋体" panose="02010600030101010101" pitchFamily="2" charset="-122"/>
              </a:rPr>
              <a:t>秦统一后，龙的形态逐渐趋向统一，但内涵却逐渐成为皇权的专有物，禁止民间使用。原因是专制皇权用龙的形象来神化自己，彰显自身的权威及与众不同。（2分）</a:t>
            </a:r>
            <a:endParaRPr lang="en-US" altLang="zh-CN" sz="2000" b="1" kern="100" dirty="0">
              <a:effectLst/>
              <a:latin typeface="Times New Roman" panose="02020603050405020304" pitchFamily="2" charset="0"/>
              <a:ea typeface="宋体" panose="02010600030101010101" pitchFamily="2" charset="-122"/>
            </a:endParaRPr>
          </a:p>
          <a:p>
            <a:pPr marL="567055" hangingPunct="0">
              <a:lnSpc>
                <a:spcPct val="100000"/>
              </a:lnSpc>
            </a:pPr>
            <a:r>
              <a:rPr lang="zh-CN" altLang="en-US" sz="2000" b="1" kern="100" dirty="0">
                <a:effectLst/>
                <a:latin typeface="Times New Roman" panose="02020603050405020304" pitchFamily="2" charset="0"/>
                <a:ea typeface="宋体" panose="02010600030101010101" pitchFamily="2" charset="-122"/>
              </a:rPr>
              <a:t>③</a:t>
            </a:r>
            <a:r>
              <a:rPr lang="en-US" altLang="zh-CN" sz="2000" b="1" kern="100" dirty="0">
                <a:effectLst/>
                <a:latin typeface="Times New Roman" panose="02020603050405020304" pitchFamily="2" charset="0"/>
                <a:ea typeface="宋体" panose="02010600030101010101" pitchFamily="2" charset="-122"/>
              </a:rPr>
              <a:t>辛亥革命后，推翻了君主专制制度，民主共和观念日益传播。龙重新回到了民众的手中，舞龙成为人们的节庆娱乐活动。（2分）</a:t>
            </a:r>
            <a:endParaRPr lang="en-US" altLang="zh-CN" sz="2000" b="1" kern="100" dirty="0">
              <a:effectLst/>
              <a:latin typeface="Times New Roman" panose="02020603050405020304" pitchFamily="2" charset="0"/>
              <a:ea typeface="宋体" panose="02010600030101010101" pitchFamily="2" charset="-122"/>
            </a:endParaRPr>
          </a:p>
          <a:p>
            <a:pPr marL="567055" hangingPunct="0">
              <a:lnSpc>
                <a:spcPct val="100000"/>
              </a:lnSpc>
            </a:pPr>
            <a:r>
              <a:rPr lang="zh-CN" altLang="en-US" sz="2000" b="1" kern="100" dirty="0">
                <a:effectLst/>
                <a:latin typeface="Times New Roman" panose="02020603050405020304" pitchFamily="2" charset="0"/>
                <a:ea typeface="宋体" panose="02010600030101010101" pitchFamily="2" charset="-122"/>
              </a:rPr>
              <a:t>④</a:t>
            </a:r>
            <a:r>
              <a:rPr lang="en-US" altLang="zh-CN" sz="2000" b="1" kern="100" dirty="0">
                <a:effectLst/>
                <a:latin typeface="Times New Roman" panose="02020603050405020304" pitchFamily="2" charset="0"/>
                <a:ea typeface="宋体" panose="02010600030101010101" pitchFamily="2" charset="-122"/>
              </a:rPr>
              <a:t>新航路开辟后，随着中华儿女散落世界各方，龙的内涵逐渐有了团结、伟大、吉祥等内涵，成为中华民族团结统一的象征。（2分）</a:t>
            </a:r>
            <a:endParaRPr lang="en-US" altLang="zh-CN" sz="2000" b="1" kern="100" dirty="0">
              <a:effectLst/>
              <a:latin typeface="Times New Roman" panose="02020603050405020304" pitchFamily="2" charset="0"/>
              <a:ea typeface="宋体" panose="02010600030101010101" pitchFamily="2" charset="-122"/>
            </a:endParaRPr>
          </a:p>
        </p:txBody>
      </p:sp>
      <p:sp>
        <p:nvSpPr>
          <p:cNvPr id="5" name="标题 4"/>
          <p:cNvSpPr>
            <a:spLocks noGrp="1"/>
          </p:cNvSpPr>
          <p:nvPr/>
        </p:nvSpPr>
        <p:spPr>
          <a:xfrm>
            <a:off x="457200" y="274955"/>
            <a:ext cx="7675245" cy="621030"/>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a:highlight>
                  <a:srgbClr val="FFFF00"/>
                </a:highlight>
              </a:rPr>
              <a:t>高考模拟题六</a:t>
            </a:r>
            <a:r>
              <a:rPr lang="en-US" altLang="zh-CN" sz="3600">
                <a:highlight>
                  <a:srgbClr val="FFFF00"/>
                </a:highlight>
              </a:rPr>
              <a:t>·</a:t>
            </a:r>
            <a:r>
              <a:rPr lang="zh-CN" altLang="en-US" sz="3600">
                <a:highlight>
                  <a:srgbClr val="FFFF00"/>
                </a:highlight>
                <a:sym typeface="+mn-ea"/>
              </a:rPr>
              <a:t>龙图像的演进</a:t>
            </a:r>
            <a:endParaRPr lang="zh-CN" altLang="en-US" sz="3600">
              <a:highlight>
                <a:srgbClr val="FFFF00"/>
              </a:highlight>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y Shap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2400" y="895985"/>
            <a:ext cx="8911590" cy="5817870"/>
          </a:xfrm>
          <a:prstGeom prst="rect">
            <a:avLst/>
          </a:prstGeom>
        </p:spPr>
      </p:pic>
      <p:sp>
        <p:nvSpPr>
          <p:cNvPr id="5" name="标题 4"/>
          <p:cNvSpPr>
            <a:spLocks noGrp="1"/>
          </p:cNvSpPr>
          <p:nvPr/>
        </p:nvSpPr>
        <p:spPr>
          <a:xfrm>
            <a:off x="457200" y="274955"/>
            <a:ext cx="7675245" cy="621030"/>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a:highlight>
                  <a:srgbClr val="FFFF00"/>
                </a:highlight>
              </a:rPr>
              <a:t>高考模拟题七</a:t>
            </a:r>
            <a:r>
              <a:rPr lang="en-US" altLang="zh-CN" sz="3600">
                <a:highlight>
                  <a:srgbClr val="FFFF00"/>
                </a:highlight>
              </a:rPr>
              <a:t>·</a:t>
            </a:r>
            <a:r>
              <a:rPr lang="zh-CN" altLang="en-US" sz="3600">
                <a:highlight>
                  <a:srgbClr val="FFFF00"/>
                </a:highlight>
                <a:sym typeface="+mn-ea"/>
              </a:rPr>
              <a:t>龙的变迁与</a:t>
            </a:r>
            <a:r>
              <a:rPr lang="zh-CN" altLang="en-US" sz="3600">
                <a:highlight>
                  <a:srgbClr val="FFFF00"/>
                </a:highlight>
                <a:sym typeface="+mn-ea"/>
              </a:rPr>
              <a:t>时代发展</a:t>
            </a:r>
            <a:endParaRPr lang="zh-CN" altLang="en-US" sz="3600">
              <a:highlight>
                <a:srgbClr val="FFFF00"/>
              </a:highlight>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文本框 4"/>
          <p:cNvSpPr txBox="1"/>
          <p:nvPr/>
        </p:nvSpPr>
        <p:spPr>
          <a:xfrm>
            <a:off x="152173" y="2590529"/>
            <a:ext cx="8775000" cy="3476625"/>
          </a:xfrm>
          <a:prstGeom prst="rect">
            <a:avLst/>
          </a:prstGeom>
          <a:solidFill>
            <a:schemeClr val="bg2">
              <a:lumMod val="40000"/>
              <a:lumOff val="60000"/>
            </a:schemeClr>
          </a:solidFill>
        </p:spPr>
        <p:txBody>
          <a:bodyPr wrap="square">
            <a:spAutoFit/>
          </a:bodyPr>
          <a:lstStyle/>
          <a:p>
            <a:pPr fontAlgn="auto" hangingPunct="0">
              <a:lnSpc>
                <a:spcPct val="100000"/>
              </a:lnSpc>
            </a:pPr>
            <a:r>
              <a:rPr lang="en-US" altLang="zh-CN" sz="2000" b="1" kern="100" dirty="0">
                <a:solidFill>
                  <a:srgbClr val="FF0000"/>
                </a:solidFill>
                <a:effectLst/>
                <a:latin typeface="Times New Roman" panose="02020603050405020304" pitchFamily="2" charset="0"/>
                <a:ea typeface="黑体" panose="02010609060101010101" charset="-122"/>
              </a:rPr>
              <a:t>【答案】</a:t>
            </a:r>
            <a:r>
              <a:rPr lang="en-US" altLang="zh-CN" sz="2000" b="1" kern="100" dirty="0">
                <a:effectLst/>
                <a:latin typeface="Times New Roman" panose="02020603050405020304" pitchFamily="2" charset="0"/>
                <a:ea typeface="宋体" panose="02010600030101010101" pitchFamily="2" charset="-122"/>
              </a:rPr>
              <a:t>（1）实物史料。补充史料：①原始社会时期龙文化的实物史料；②与龙文化相关的文献史料。</a:t>
            </a:r>
            <a:r>
              <a:rPr lang="zh-CN" altLang="en-US" sz="2000" b="1" kern="100" dirty="0">
                <a:effectLst/>
                <a:latin typeface="Times New Roman" panose="02020603050405020304" pitchFamily="2" charset="0"/>
                <a:ea typeface="宋体" panose="02010600030101010101" pitchFamily="2" charset="-122"/>
              </a:rPr>
              <a:t>（</a:t>
            </a:r>
            <a:r>
              <a:rPr lang="en-US" altLang="zh-CN" sz="2000" b="1" kern="100" dirty="0">
                <a:effectLst/>
                <a:latin typeface="Times New Roman" panose="02020603050405020304" pitchFamily="2" charset="0"/>
                <a:ea typeface="宋体" panose="02010600030101010101" pitchFamily="2" charset="-122"/>
              </a:rPr>
              <a:t>4</a:t>
            </a:r>
            <a:r>
              <a:rPr lang="zh-CN" altLang="en-US" sz="2000" b="1" kern="100" dirty="0">
                <a:effectLst/>
                <a:latin typeface="Times New Roman" panose="02020603050405020304" pitchFamily="2" charset="0"/>
                <a:ea typeface="宋体" panose="02010600030101010101" pitchFamily="2" charset="-122"/>
              </a:rPr>
              <a:t>分）</a:t>
            </a:r>
            <a:endParaRPr lang="en-US" altLang="zh-CN" sz="2000" b="1" kern="100" dirty="0">
              <a:effectLst/>
              <a:latin typeface="Times New Roman" panose="02020603050405020304" pitchFamily="2" charset="0"/>
              <a:ea typeface="宋体" panose="02010600030101010101" pitchFamily="2" charset="-122"/>
            </a:endParaRPr>
          </a:p>
          <a:p>
            <a:pPr marL="1247140" indent="-680085" fontAlgn="auto" hangingPunct="0">
              <a:lnSpc>
                <a:spcPct val="100000"/>
              </a:lnSpc>
            </a:pPr>
            <a:r>
              <a:rPr lang="en-US" altLang="zh-CN" sz="2000" b="1" kern="100" dirty="0">
                <a:effectLst/>
                <a:latin typeface="Times New Roman" panose="02020603050405020304" pitchFamily="2" charset="0"/>
                <a:ea typeface="宋体" panose="02010600030101010101" pitchFamily="2" charset="-122"/>
              </a:rPr>
              <a:t>理由：①从时间发展来看，材料中缺乏原始社会时期的龙文化，补充相关史料可以进一步了解龙文化的起源。（2分）</a:t>
            </a:r>
            <a:endParaRPr lang="en-US" altLang="zh-CN" sz="2000" b="1" kern="100" dirty="0">
              <a:effectLst/>
              <a:latin typeface="Times New Roman" panose="02020603050405020304" pitchFamily="2" charset="0"/>
              <a:ea typeface="宋体" panose="02010600030101010101" pitchFamily="2" charset="-122"/>
            </a:endParaRPr>
          </a:p>
          <a:p>
            <a:pPr marL="1247140" fontAlgn="auto" hangingPunct="0">
              <a:lnSpc>
                <a:spcPct val="100000"/>
              </a:lnSpc>
            </a:pPr>
            <a:r>
              <a:rPr lang="en-US" altLang="zh-CN" sz="2000" b="1" kern="100" dirty="0">
                <a:effectLst/>
                <a:latin typeface="Times New Roman" panose="02020603050405020304" pitchFamily="2" charset="0"/>
                <a:ea typeface="宋体" panose="02010600030101010101" pitchFamily="2" charset="-122"/>
              </a:rPr>
              <a:t>②历史研究孤证不立，除了实物史料，还应有其他类型史料，提升可信度。（2分）</a:t>
            </a:r>
            <a:endParaRPr lang="en-US" altLang="zh-CN" sz="2000" b="1" kern="100" dirty="0">
              <a:effectLst/>
              <a:latin typeface="Times New Roman" panose="02020603050405020304" pitchFamily="2" charset="0"/>
              <a:ea typeface="宋体" panose="02010600030101010101" pitchFamily="2" charset="-122"/>
            </a:endParaRPr>
          </a:p>
          <a:p>
            <a:pPr marL="1247140" indent="-1247140" fontAlgn="auto" hangingPunct="0">
              <a:lnSpc>
                <a:spcPct val="100000"/>
              </a:lnSpc>
            </a:pPr>
            <a:r>
              <a:rPr lang="en-US" altLang="zh-CN" sz="2000" b="1" kern="100" dirty="0">
                <a:effectLst/>
                <a:latin typeface="Times New Roman" panose="02020603050405020304" pitchFamily="2" charset="0"/>
                <a:ea typeface="宋体" panose="02010600030101010101" pitchFamily="2" charset="-122"/>
              </a:rPr>
              <a:t>（2）论题：龙的变迁体现不同时期的社会发展状况。（2分）</a:t>
            </a:r>
            <a:endParaRPr lang="en-US" altLang="zh-CN" sz="2000" b="1" kern="100" dirty="0">
              <a:effectLst/>
              <a:latin typeface="Times New Roman" panose="02020603050405020304" pitchFamily="2" charset="0"/>
              <a:ea typeface="宋体" panose="02010600030101010101" pitchFamily="2" charset="-122"/>
            </a:endParaRPr>
          </a:p>
          <a:p>
            <a:pPr marL="1247140" indent="-680085" fontAlgn="auto" hangingPunct="0">
              <a:lnSpc>
                <a:spcPct val="100000"/>
              </a:lnSpc>
            </a:pPr>
            <a:r>
              <a:rPr lang="en-US" altLang="zh-CN" sz="2000" b="1" kern="100" dirty="0">
                <a:effectLst/>
                <a:latin typeface="Times New Roman" panose="02020603050405020304" pitchFamily="2" charset="0"/>
                <a:ea typeface="宋体" panose="02010600030101010101" pitchFamily="2" charset="-122"/>
              </a:rPr>
              <a:t>论述：商朝龙作为神灵受到崇拜，可以看出商朝崇尚鬼神，善于占卜，同时在手工业生产中，青铜铸造为主要部门。（1分）</a:t>
            </a:r>
            <a:endParaRPr lang="en-US" altLang="zh-CN" sz="2000" b="1" kern="100" dirty="0">
              <a:effectLst/>
              <a:latin typeface="Times New Roman" panose="02020603050405020304" pitchFamily="2" charset="0"/>
              <a:ea typeface="宋体" panose="02010600030101010101" pitchFamily="2" charset="-122"/>
            </a:endParaRPr>
          </a:p>
          <a:p>
            <a:pPr marL="1247140" fontAlgn="auto" hangingPunct="0">
              <a:lnSpc>
                <a:spcPct val="100000"/>
              </a:lnSpc>
            </a:pPr>
            <a:r>
              <a:rPr lang="en-US" altLang="zh-CN" sz="2000" b="1" kern="100" dirty="0">
                <a:effectLst/>
                <a:latin typeface="Times New Roman" panose="02020603050405020304" pitchFamily="2" charset="0"/>
                <a:ea typeface="宋体" panose="02010600030101010101" pitchFamily="2" charset="-122"/>
              </a:rPr>
              <a:t>汉朝的龙被视为皇权象征，展示国力与统治，反映了汉朝时期专制皇权不断上升，统一多民族封建国家的巩固。（1分）</a:t>
            </a:r>
            <a:endParaRPr lang="en-US" altLang="zh-CN" sz="2000" b="1" kern="100" dirty="0">
              <a:effectLst/>
              <a:latin typeface="Times New Roman" panose="02020603050405020304" pitchFamily="2" charset="0"/>
              <a:ea typeface="宋体" panose="02010600030101010101" pitchFamily="2" charset="-122"/>
            </a:endParaRPr>
          </a:p>
        </p:txBody>
      </p:sp>
      <p:sp>
        <p:nvSpPr>
          <p:cNvPr id="2" name="文本框 1"/>
          <p:cNvSpPr txBox="1"/>
          <p:nvPr/>
        </p:nvSpPr>
        <p:spPr>
          <a:xfrm>
            <a:off x="228600" y="762635"/>
            <a:ext cx="8418195" cy="1753235"/>
          </a:xfrm>
          <a:prstGeom prst="rect">
            <a:avLst/>
          </a:prstGeom>
          <a:noFill/>
        </p:spPr>
        <p:txBody>
          <a:bodyPr wrap="square" rtlCol="0" anchor="t">
            <a:spAutoFit/>
          </a:bodyPr>
          <a:p>
            <a:pPr marL="567055" indent="-567055" hangingPunct="0">
              <a:lnSpc>
                <a:spcPct val="150000"/>
              </a:lnSpc>
            </a:pPr>
            <a:r>
              <a:rPr lang="en-US" altLang="zh-CN" sz="1800" b="1" kern="100" dirty="0">
                <a:effectLst/>
                <a:highlight>
                  <a:srgbClr val="FFFF00"/>
                </a:highlight>
                <a:latin typeface="Times New Roman" panose="02020603050405020304" pitchFamily="2" charset="0"/>
                <a:sym typeface="+mn-ea"/>
              </a:rPr>
              <a:t>（1）题中史料是何种类型？如果想进一步研究龙文化的演变，可以补充哪些史料？请说明理由。（要求：至少补充两份史料）（10分）</a:t>
            </a:r>
            <a:endParaRPr lang="en-US" altLang="zh-CN" sz="1800" b="1" kern="100" dirty="0">
              <a:effectLst/>
              <a:highlight>
                <a:srgbClr val="FFFF00"/>
              </a:highlight>
              <a:latin typeface="Times New Roman" panose="02020603050405020304" pitchFamily="2" charset="0"/>
              <a:ea typeface="宋体" panose="02010600030101010101" pitchFamily="2" charset="-122"/>
            </a:endParaRPr>
          </a:p>
          <a:p>
            <a:pPr marL="567055" indent="-567055" hangingPunct="0">
              <a:lnSpc>
                <a:spcPct val="150000"/>
              </a:lnSpc>
            </a:pPr>
            <a:r>
              <a:rPr lang="en-US" altLang="zh-CN" sz="1800" b="1" kern="100" dirty="0">
                <a:effectLst/>
                <a:highlight>
                  <a:srgbClr val="FFFF00"/>
                </a:highlight>
                <a:latin typeface="Times New Roman" panose="02020603050405020304" pitchFamily="2" charset="0"/>
                <a:sym typeface="+mn-ea"/>
              </a:rPr>
              <a:t>（2）根据材料并结合所学知识，从“龙的变迁与时代发展”的角度，完成一篇小论文。（要求：题明确，史论结合）（8分）</a:t>
            </a:r>
            <a:endParaRPr lang="en-US" altLang="zh-CN" sz="1800" b="1" kern="100" dirty="0">
              <a:effectLst/>
              <a:highlight>
                <a:srgbClr val="FFFF00"/>
              </a:highlight>
              <a:latin typeface="Times New Roman" panose="02020603050405020304" pitchFamily="2" charset="0"/>
              <a:sym typeface="+mn-ea"/>
            </a:endParaRPr>
          </a:p>
        </p:txBody>
      </p:sp>
      <p:sp>
        <p:nvSpPr>
          <p:cNvPr id="5" name="标题 4"/>
          <p:cNvSpPr>
            <a:spLocks noGrp="1"/>
          </p:cNvSpPr>
          <p:nvPr/>
        </p:nvSpPr>
        <p:spPr>
          <a:xfrm>
            <a:off x="457200" y="274955"/>
            <a:ext cx="7675245" cy="621030"/>
          </a:xfrm>
          <a:prstGeom prst="rect">
            <a:avLst/>
          </a:prstGeom>
          <a:noFill/>
          <a:ln w="9525">
            <a:noFill/>
          </a:ln>
        </p:spPr>
        <p:txBody>
          <a:bodyPr anchor="ctr" anchorCtr="0"/>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3600">
                <a:highlight>
                  <a:srgbClr val="FFFF00"/>
                </a:highlight>
              </a:rPr>
              <a:t>高考模拟题七</a:t>
            </a:r>
            <a:r>
              <a:rPr lang="en-US" altLang="zh-CN" sz="3600">
                <a:highlight>
                  <a:srgbClr val="FFFF00"/>
                </a:highlight>
              </a:rPr>
              <a:t>·</a:t>
            </a:r>
            <a:r>
              <a:rPr lang="zh-CN" altLang="en-US" sz="3600">
                <a:highlight>
                  <a:srgbClr val="FFFF00"/>
                </a:highlight>
                <a:sym typeface="+mn-ea"/>
              </a:rPr>
              <a:t>龙的变迁与</a:t>
            </a:r>
            <a:r>
              <a:rPr lang="zh-CN" altLang="en-US" sz="3600">
                <a:highlight>
                  <a:srgbClr val="FFFF00"/>
                </a:highlight>
                <a:sym typeface="+mn-ea"/>
              </a:rPr>
              <a:t>时代发展</a:t>
            </a:r>
            <a:endParaRPr lang="zh-CN" altLang="en-US" sz="3600">
              <a:highlight>
                <a:srgbClr val="FFFF00"/>
              </a:highlight>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additive="base">
                                        <p:cTn id="7" dur="500" fill="hold"/>
                                        <p:tgtEl>
                                          <p:spTgt spid="99"/>
                                        </p:tgtEl>
                                        <p:attrNameLst>
                                          <p:attrName>ppt_x</p:attrName>
                                        </p:attrNameLst>
                                      </p:cBhvr>
                                      <p:tavLst>
                                        <p:tav tm="0">
                                          <p:val>
                                            <p:strVal val="#ppt_x"/>
                                          </p:val>
                                        </p:tav>
                                        <p:tav tm="100000">
                                          <p:val>
                                            <p:strVal val="#ppt_x"/>
                                          </p:val>
                                        </p:tav>
                                      </p:tavLst>
                                    </p:anim>
                                    <p:anim calcmode="lin" valueType="num">
                                      <p:cBhvr additive="base">
                                        <p:cTn id="8"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3" name="图片 59393" descr="图片1"/>
          <p:cNvPicPr>
            <a:picLocks noChangeAspect="1"/>
          </p:cNvPicPr>
          <p:nvPr/>
        </p:nvPicPr>
        <p:blipFill>
          <a:blip r:embed="rId1"/>
          <a:stretch>
            <a:fillRect/>
          </a:stretch>
        </p:blipFill>
        <p:spPr>
          <a:xfrm>
            <a:off x="0" y="0"/>
            <a:ext cx="9144000" cy="6858000"/>
          </a:xfrm>
          <a:prstGeom prst="rect">
            <a:avLst/>
          </a:prstGeom>
          <a:noFill/>
          <a:ln w="9525">
            <a:noFill/>
          </a:ln>
        </p:spPr>
      </p:pic>
      <p:sp>
        <p:nvSpPr>
          <p:cNvPr id="33794" name="矩形 59394"/>
          <p:cNvSpPr/>
          <p:nvPr/>
        </p:nvSpPr>
        <p:spPr>
          <a:xfrm>
            <a:off x="0" y="836613"/>
            <a:ext cx="9144000" cy="1152525"/>
          </a:xfrm>
          <a:prstGeom prst="rect">
            <a:avLst/>
          </a:prstGeom>
          <a:noFill/>
          <a:ln w="9525">
            <a:noFill/>
          </a:ln>
        </p:spPr>
        <p:txBody>
          <a:bodyPr anchor="ctr" anchorCtr="0"/>
          <a:p>
            <a:pPr algn="ctr">
              <a:lnSpc>
                <a:spcPct val="85000"/>
              </a:lnSpc>
              <a:buClrTx/>
              <a:buFontTx/>
            </a:pPr>
            <a:endParaRPr lang="zh-CN" altLang="zh-CN" sz="2200" b="1">
              <a:solidFill>
                <a:srgbClr val="FFFFCC"/>
              </a:solidFill>
              <a:latin typeface="DFKai-SB" pitchFamily="1" charset="-120"/>
              <a:ea typeface="DFKai-SB" pitchFamily="1" charset="-120"/>
            </a:endParaRPr>
          </a:p>
        </p:txBody>
      </p:sp>
      <p:sp>
        <p:nvSpPr>
          <p:cNvPr id="33795" name="矩形 59395"/>
          <p:cNvSpPr/>
          <p:nvPr/>
        </p:nvSpPr>
        <p:spPr>
          <a:xfrm>
            <a:off x="0" y="4005263"/>
            <a:ext cx="9144000" cy="2573337"/>
          </a:xfrm>
          <a:prstGeom prst="rect">
            <a:avLst/>
          </a:prstGeom>
          <a:noFill/>
          <a:ln w="9525">
            <a:noFill/>
          </a:ln>
        </p:spPr>
        <p:txBody>
          <a:bodyPr anchor="t" anchorCtr="0"/>
          <a:p>
            <a:pPr marL="1143000" lvl="2" indent="-228600" algn="l" eaLnBrk="1" fontAlgn="base" latinLnBrk="0" hangingPunct="1">
              <a:lnSpc>
                <a:spcPct val="130000"/>
              </a:lnSpc>
              <a:spcBef>
                <a:spcPct val="20000"/>
              </a:spcBef>
              <a:spcAft>
                <a:spcPct val="0"/>
              </a:spcAft>
              <a:buClrTx/>
              <a:buFontTx/>
              <a:buNone/>
            </a:pPr>
            <a:endParaRPr lang="zh-CN" altLang="zh-CN" sz="2400" baseline="0">
              <a:solidFill>
                <a:schemeClr val="tx1"/>
              </a:solidFill>
              <a:latin typeface="Arial" panose="020B0604020202020204" pitchFamily="34" charset="0"/>
              <a:ea typeface="楷体_GB2312" pitchFamily="1" charset="-122"/>
            </a:endParaRPr>
          </a:p>
        </p:txBody>
      </p:sp>
      <p:sp>
        <p:nvSpPr>
          <p:cNvPr id="33796" name="文本框 59396"/>
          <p:cNvSpPr txBox="1"/>
          <p:nvPr/>
        </p:nvSpPr>
        <p:spPr>
          <a:xfrm>
            <a:off x="684213" y="765175"/>
            <a:ext cx="7848600" cy="366713"/>
          </a:xfrm>
          <a:prstGeom prst="rect">
            <a:avLst/>
          </a:prstGeom>
          <a:noFill/>
          <a:ln w="9525">
            <a:noFill/>
          </a:ln>
        </p:spPr>
        <p:txBody>
          <a:bodyPr anchor="t" anchorCtr="0">
            <a:spAutoFit/>
          </a:bodyPr>
          <a:p>
            <a:pPr>
              <a:spcBef>
                <a:spcPct val="50000"/>
              </a:spcBef>
            </a:pPr>
            <a:endParaRPr lang="zh-CN" altLang="zh-CN">
              <a:latin typeface="Arial" panose="020B0604020202020204" pitchFamily="34" charset="0"/>
              <a:ea typeface="宋体" panose="02010600030101010101" pitchFamily="2" charset="-122"/>
            </a:endParaRPr>
          </a:p>
        </p:txBody>
      </p:sp>
      <p:sp>
        <p:nvSpPr>
          <p:cNvPr id="33797" name="矩形 59398"/>
          <p:cNvSpPr/>
          <p:nvPr/>
        </p:nvSpPr>
        <p:spPr>
          <a:xfrm>
            <a:off x="2339975" y="1524000"/>
            <a:ext cx="4537075" cy="2879725"/>
          </a:xfrm>
          <a:prstGeom prst="rect">
            <a:avLst/>
          </a:prstGeom>
        </p:spPr>
        <p:txBody>
          <a:bodyPr wrap="none" fromWordArt="1">
            <a:prstTxWarp prst="textDeflateBottom">
              <a:avLst>
                <a:gd name="adj" fmla="val 76472"/>
              </a:avLst>
            </a:prstTxWarp>
            <a:normAutofit/>
            <a:scene3d>
              <a:camera prst="legacyPerspectiveFront">
                <a:rot lat="19800000" lon="19440000" rev="0"/>
              </a:camera>
              <a:lightRig rig="legacyNormal2" dir="t"/>
            </a:scene3d>
            <a:sp3d extrusionH="354000" prstMaterial="legacyMatte">
              <a:extrusionClr>
                <a:srgbClr val="939676"/>
              </a:extrusionClr>
            </a:sp3d>
          </a:bodyPr>
          <a:p>
            <a:pPr algn="ctr"/>
            <a:r>
              <a:rPr lang="zh-CN" altLang="en-US" sz="3600">
                <a:gradFill rotWithShape="0">
                  <a:gsLst>
                    <a:gs pos="0">
                      <a:srgbClr val="707070"/>
                    </a:gs>
                    <a:gs pos="50000">
                      <a:srgbClr val="FFFFFF"/>
                    </a:gs>
                    <a:gs pos="100000">
                      <a:srgbClr val="707070"/>
                    </a:gs>
                  </a:gsLst>
                  <a:lin ang="2700000" scaled="1"/>
                  <a:tileRect/>
                </a:gradFill>
                <a:latin typeface="宋体" panose="02010600030101010101" pitchFamily="2" charset="-122"/>
                <a:ea typeface="宋体" panose="02010600030101010101" pitchFamily="2" charset="-122"/>
              </a:rPr>
              <a:t>谢谢观赏！</a:t>
            </a:r>
            <a:endParaRPr lang="zh-CN" altLang="en-US" sz="3600">
              <a:gradFill rotWithShape="0">
                <a:gsLst>
                  <a:gs pos="0">
                    <a:srgbClr val="707070"/>
                  </a:gs>
                  <a:gs pos="50000">
                    <a:srgbClr val="FFFFFF"/>
                  </a:gs>
                  <a:gs pos="100000">
                    <a:srgbClr val="707070"/>
                  </a:gs>
                </a:gsLst>
                <a:lin ang="2700000" scaled="1"/>
                <a:tileRect/>
              </a:gradFill>
              <a:latin typeface="宋体" panose="02010600030101010101" pitchFamily="2" charset="-122"/>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7169"/>
          <p:cNvSpPr>
            <a:spLocks noGrp="1"/>
          </p:cNvSpPr>
          <p:nvPr>
            <p:ph type="title"/>
          </p:nvPr>
        </p:nvSpPr>
        <p:spPr>
          <a:xfrm>
            <a:off x="457200" y="152400"/>
            <a:ext cx="8229600" cy="1143000"/>
          </a:xfrm>
        </p:spPr>
        <p:txBody>
          <a:bodyPr anchor="ctr" anchorCtr="0"/>
          <a:p>
            <a:r>
              <a:rPr lang="zh-CN" altLang="en-US" dirty="0"/>
              <a:t>关于图腾</a:t>
            </a:r>
            <a:endParaRPr lang="zh-CN" altLang="en-US" dirty="0"/>
          </a:p>
        </p:txBody>
      </p:sp>
      <p:sp>
        <p:nvSpPr>
          <p:cNvPr id="16386" name="文本占位符 7170"/>
          <p:cNvSpPr>
            <a:spLocks noGrp="1"/>
          </p:cNvSpPr>
          <p:nvPr>
            <p:ph idx="1"/>
          </p:nvPr>
        </p:nvSpPr>
        <p:spPr>
          <a:xfrm>
            <a:off x="0" y="1066800"/>
            <a:ext cx="5099050" cy="4525963"/>
          </a:xfrm>
        </p:spPr>
        <p:txBody>
          <a:bodyPr anchor="t" anchorCtr="0"/>
          <a:p>
            <a:pPr>
              <a:lnSpc>
                <a:spcPct val="90000"/>
              </a:lnSpc>
            </a:pPr>
            <a:r>
              <a:rPr lang="zh-CN" altLang="en-US" b="1" dirty="0">
                <a:solidFill>
                  <a:srgbClr val="FF0000"/>
                </a:solidFill>
              </a:rPr>
              <a:t>图腾是原始人群体的亲属、祖先、保护神的标志和象征。</a:t>
            </a:r>
            <a:r>
              <a:rPr lang="zh-CN" altLang="en-US" b="1" dirty="0"/>
              <a:t>社会生产力的低下和原始民族对自然的无知则是图腾产生的基础。</a:t>
            </a:r>
            <a:endParaRPr lang="zh-CN" altLang="en-US" b="1" dirty="0"/>
          </a:p>
          <a:p>
            <a:pPr>
              <a:lnSpc>
                <a:spcPct val="90000"/>
              </a:lnSpc>
            </a:pPr>
            <a:r>
              <a:rPr lang="zh-CN" altLang="en-US" b="1" dirty="0">
                <a:solidFill>
                  <a:srgbClr val="FF0000"/>
                </a:solidFill>
              </a:rPr>
              <a:t>图腾是原始人群体的亲属、祖先、保护神的标志和象征。</a:t>
            </a:r>
            <a:endParaRPr lang="zh-CN" altLang="en-US" b="1" dirty="0">
              <a:solidFill>
                <a:srgbClr val="FF0000"/>
              </a:solidFill>
            </a:endParaRPr>
          </a:p>
          <a:p>
            <a:pPr>
              <a:lnSpc>
                <a:spcPct val="90000"/>
              </a:lnSpc>
            </a:pPr>
            <a:r>
              <a:rPr lang="zh-CN" altLang="en-US" b="1" dirty="0"/>
              <a:t>图腾，可以是一个动物体，也可以是一个植物体，也可以是一个图案、标志物。</a:t>
            </a:r>
            <a:endParaRPr lang="zh-CN" altLang="en-US" b="1" dirty="0"/>
          </a:p>
          <a:p>
            <a:pPr>
              <a:lnSpc>
                <a:spcPct val="90000"/>
              </a:lnSpc>
            </a:pPr>
            <a:r>
              <a:rPr lang="zh-CN" altLang="en-US" b="1" dirty="0"/>
              <a:t>图腾文化的三个关键词——</a:t>
            </a:r>
            <a:r>
              <a:rPr lang="zh-CN" altLang="en-US" b="1" dirty="0">
                <a:solidFill>
                  <a:srgbClr val="FF0000"/>
                </a:solidFill>
              </a:rPr>
              <a:t>祖先、保护神、识别标志</a:t>
            </a:r>
            <a:endParaRPr lang="zh-CN" altLang="en-US" b="1" dirty="0">
              <a:solidFill>
                <a:srgbClr val="FF0000"/>
              </a:solidFill>
            </a:endParaRPr>
          </a:p>
          <a:p>
            <a:pPr>
              <a:lnSpc>
                <a:spcPct val="90000"/>
              </a:lnSpc>
            </a:pPr>
            <a:r>
              <a:rPr lang="zh-CN" altLang="en-US" b="1" dirty="0"/>
              <a:t>图腾文化的扩展词——</a:t>
            </a:r>
            <a:r>
              <a:rPr lang="zh-CN" altLang="en-US" b="1" dirty="0">
                <a:solidFill>
                  <a:srgbClr val="FF0000"/>
                </a:solidFill>
              </a:rPr>
              <a:t>信仰、符号文化</a:t>
            </a:r>
            <a:endParaRPr lang="zh-CN" altLang="en-US" b="1" dirty="0">
              <a:solidFill>
                <a:srgbClr val="FF0000"/>
              </a:solidFill>
            </a:endParaRPr>
          </a:p>
        </p:txBody>
      </p:sp>
      <p:pic>
        <p:nvPicPr>
          <p:cNvPr id="16387" name="图片 101"/>
          <p:cNvPicPr/>
          <p:nvPr/>
        </p:nvPicPr>
        <p:blipFill>
          <a:blip r:embed="rId1"/>
          <a:stretch>
            <a:fillRect/>
          </a:stretch>
        </p:blipFill>
        <p:spPr>
          <a:xfrm>
            <a:off x="4953000" y="1143000"/>
            <a:ext cx="3965575" cy="475932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标题 8193"/>
          <p:cNvSpPr>
            <a:spLocks noGrp="1"/>
          </p:cNvSpPr>
          <p:nvPr>
            <p:ph type="title"/>
          </p:nvPr>
        </p:nvSpPr>
        <p:spPr/>
        <p:txBody>
          <a:bodyPr anchor="ctr" anchorCtr="0"/>
          <a:p>
            <a:r>
              <a:rPr lang="zh-CN" altLang="en-US" dirty="0"/>
              <a:t>中国的原始图腾</a:t>
            </a:r>
            <a:endParaRPr lang="zh-CN" altLang="en-US" dirty="0"/>
          </a:p>
        </p:txBody>
      </p:sp>
      <p:sp>
        <p:nvSpPr>
          <p:cNvPr id="17410" name="文本占位符 8194"/>
          <p:cNvSpPr>
            <a:spLocks noGrp="1"/>
          </p:cNvSpPr>
          <p:nvPr>
            <p:ph idx="1"/>
          </p:nvPr>
        </p:nvSpPr>
        <p:spPr>
          <a:xfrm>
            <a:off x="304800" y="1219200"/>
            <a:ext cx="8229600" cy="2833688"/>
          </a:xfrm>
        </p:spPr>
        <p:txBody>
          <a:bodyPr anchor="t" anchorCtr="0"/>
          <a:p>
            <a:pPr>
              <a:lnSpc>
                <a:spcPct val="100000"/>
              </a:lnSpc>
            </a:pPr>
            <a:r>
              <a:rPr lang="zh-CN" altLang="en-US" b="1" dirty="0"/>
              <a:t>1、</a:t>
            </a:r>
            <a:r>
              <a:rPr lang="zh-CN" altLang="en-US" b="1" dirty="0">
                <a:solidFill>
                  <a:srgbClr val="FF0000"/>
                </a:solidFill>
              </a:rPr>
              <a:t>龙图腾</a:t>
            </a:r>
            <a:r>
              <a:rPr lang="zh-CN" altLang="en-US" b="1" dirty="0"/>
              <a:t>：一说为夏的图腾，但没有明确记载。但龙旗确实是很早就有。</a:t>
            </a:r>
            <a:endParaRPr lang="zh-CN" altLang="en-US" b="1" dirty="0"/>
          </a:p>
          <a:p>
            <a:pPr>
              <a:lnSpc>
                <a:spcPct val="100000"/>
              </a:lnSpc>
            </a:pPr>
            <a:r>
              <a:rPr lang="zh-CN" altLang="en-US" b="1" dirty="0"/>
              <a:t>2、</a:t>
            </a:r>
            <a:r>
              <a:rPr lang="zh-CN" altLang="en-US" b="1" dirty="0">
                <a:solidFill>
                  <a:srgbClr val="FF0000"/>
                </a:solidFill>
              </a:rPr>
              <a:t>鸟图腾</a:t>
            </a:r>
            <a:r>
              <a:rPr lang="zh-CN" altLang="en-US" b="1" dirty="0"/>
              <a:t>：商的图腾——"天命玄鸟，降而生商"（《史记》）玄鸟便成为商族的图腾。</a:t>
            </a:r>
            <a:endParaRPr lang="zh-CN" altLang="en-US" b="1" dirty="0"/>
          </a:p>
          <a:p>
            <a:pPr>
              <a:lnSpc>
                <a:spcPct val="100000"/>
              </a:lnSpc>
            </a:pPr>
            <a:r>
              <a:rPr lang="zh-CN" altLang="en-US" b="1" dirty="0"/>
              <a:t>3、</a:t>
            </a:r>
            <a:r>
              <a:rPr lang="zh-CN" altLang="en-US" b="1" dirty="0">
                <a:solidFill>
                  <a:srgbClr val="FF0000"/>
                </a:solidFill>
              </a:rPr>
              <a:t>狼图腾</a:t>
            </a:r>
            <a:r>
              <a:rPr lang="zh-CN" altLang="en-US" b="1" dirty="0"/>
              <a:t>：草原游牧民族在严酷的生活面前，几乎一致选择了狼为自己民族的图腾。他们尊狼、学狼同时也杀狼，他们崇奉狼道。除狼之外，他们最爱的是雄鹰。</a:t>
            </a:r>
            <a:endParaRPr lang="zh-CN" altLang="en-US" b="1" dirty="0"/>
          </a:p>
        </p:txBody>
      </p:sp>
      <p:pic>
        <p:nvPicPr>
          <p:cNvPr id="17411" name="图片 10244" descr="典型的中国龙"/>
          <p:cNvPicPr>
            <a:picLocks noChangeAspect="1"/>
          </p:cNvPicPr>
          <p:nvPr/>
        </p:nvPicPr>
        <p:blipFill>
          <a:blip r:embed="rId1" r:link="rId2">
            <a:lum bright="6000"/>
          </a:blip>
          <a:stretch>
            <a:fillRect/>
          </a:stretch>
        </p:blipFill>
        <p:spPr>
          <a:xfrm>
            <a:off x="304800" y="3962400"/>
            <a:ext cx="4356100" cy="2633980"/>
          </a:xfrm>
          <a:prstGeom prst="rect">
            <a:avLst/>
          </a:prstGeom>
          <a:noFill/>
          <a:ln w="9525">
            <a:noFill/>
          </a:ln>
        </p:spPr>
      </p:pic>
      <p:pic>
        <p:nvPicPr>
          <p:cNvPr id="100" name="图片 99"/>
          <p:cNvPicPr/>
          <p:nvPr/>
        </p:nvPicPr>
        <p:blipFill>
          <a:blip r:embed="rId3"/>
          <a:stretch>
            <a:fillRect/>
          </a:stretch>
        </p:blipFill>
        <p:spPr>
          <a:xfrm>
            <a:off x="4789805" y="3961765"/>
            <a:ext cx="4194810" cy="257746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标题 11265"/>
          <p:cNvSpPr>
            <a:spLocks noGrp="1"/>
          </p:cNvSpPr>
          <p:nvPr>
            <p:ph type="title"/>
          </p:nvPr>
        </p:nvSpPr>
        <p:spPr/>
        <p:txBody>
          <a:bodyPr anchor="ctr" anchorCtr="0"/>
          <a:p>
            <a:r>
              <a:rPr lang="zh-CN" altLang="en-US" b="1"/>
              <a:t>一、历史起源</a:t>
            </a:r>
            <a:endParaRPr lang="zh-CN" altLang="en-US" b="1"/>
          </a:p>
        </p:txBody>
      </p:sp>
      <p:sp>
        <p:nvSpPr>
          <p:cNvPr id="18434" name="文本占位符 11266"/>
          <p:cNvSpPr>
            <a:spLocks noGrp="1"/>
          </p:cNvSpPr>
          <p:nvPr>
            <p:ph idx="1"/>
          </p:nvPr>
        </p:nvSpPr>
        <p:spPr>
          <a:xfrm>
            <a:off x="76200" y="1165225"/>
            <a:ext cx="5197475" cy="4525963"/>
          </a:xfrm>
        </p:spPr>
        <p:txBody>
          <a:bodyPr anchor="t" anchorCtr="0"/>
          <a:p>
            <a:pPr>
              <a:lnSpc>
                <a:spcPct val="90000"/>
              </a:lnSpc>
            </a:pPr>
            <a:r>
              <a:rPr lang="zh-CN" altLang="en-US" sz="2000" b="1"/>
              <a:t>龙究竟是如何产生的，这个问题在古今中外都一直没有一个定论。有的专家学者认为龙是一种部落图腾，</a:t>
            </a:r>
            <a:r>
              <a:rPr lang="zh-CN" altLang="en-US" sz="2000" b="1">
                <a:solidFill>
                  <a:srgbClr val="FF0000"/>
                </a:solidFill>
              </a:rPr>
              <a:t>是当时社会历史环境下的几种动物混合而成的形象。</a:t>
            </a:r>
            <a:endParaRPr lang="zh-CN" altLang="en-US" sz="2000" b="1">
              <a:solidFill>
                <a:srgbClr val="FF0000"/>
              </a:solidFill>
            </a:endParaRPr>
          </a:p>
          <a:p>
            <a:pPr>
              <a:lnSpc>
                <a:spcPct val="90000"/>
              </a:lnSpc>
            </a:pPr>
            <a:r>
              <a:rPr lang="en-US" altLang="zh-CN" sz="2000" b="1"/>
              <a:t>1987</a:t>
            </a:r>
            <a:r>
              <a:rPr lang="zh-CN" altLang="en-US" sz="2000" b="1"/>
              <a:t>年在河南濮阳几个六千多年前的古墓葬中，发现有用蚌壳在尸体旁边排列的龙的图案，明显的寓有宗教信仰的作用。</a:t>
            </a:r>
            <a:endParaRPr lang="zh-CN" altLang="en-US" sz="2000" b="1"/>
          </a:p>
          <a:p>
            <a:pPr>
              <a:lnSpc>
                <a:spcPct val="90000"/>
              </a:lnSpc>
            </a:pPr>
            <a:r>
              <a:rPr lang="zh-CN" altLang="en-US" sz="2000" b="1">
                <a:solidFill>
                  <a:srgbClr val="FF0000"/>
                </a:solidFill>
              </a:rPr>
              <a:t>龙的产生历史悠久，春秋时代的铜器铭文中就有捕获龙的记载。</a:t>
            </a:r>
            <a:r>
              <a:rPr lang="en-US" altLang="zh-CN" sz="2000" b="1"/>
              <a:t>《</a:t>
            </a:r>
            <a:r>
              <a:rPr lang="zh-CN" altLang="en-US" sz="2000" b="1"/>
              <a:t>周易</a:t>
            </a:r>
            <a:r>
              <a:rPr lang="en-US" altLang="zh-CN" sz="2000" b="1"/>
              <a:t>》</a:t>
            </a:r>
            <a:r>
              <a:rPr lang="zh-CN" altLang="en-US" sz="2000" b="1"/>
              <a:t>中把龙描写成能潜藏于深渊，飞跃于天空，相斗于地面，血为玄黄之颜色。</a:t>
            </a:r>
            <a:endParaRPr lang="zh-CN" altLang="en-US" sz="2000" b="1"/>
          </a:p>
          <a:p>
            <a:pPr>
              <a:lnSpc>
                <a:spcPct val="90000"/>
              </a:lnSpc>
            </a:pPr>
            <a:r>
              <a:rPr lang="en-US" altLang="zh-CN" sz="2000" b="1"/>
              <a:t>《</a:t>
            </a:r>
            <a:r>
              <a:rPr lang="zh-CN" altLang="en-US" sz="2000" b="1"/>
              <a:t>左传</a:t>
            </a:r>
            <a:r>
              <a:rPr lang="en-US" altLang="zh-CN" sz="2000" b="1"/>
              <a:t>》</a:t>
            </a:r>
            <a:r>
              <a:rPr lang="zh-CN" altLang="en-US" sz="2000" b="1"/>
              <a:t>记载公元前</a:t>
            </a:r>
            <a:r>
              <a:rPr lang="en-US" altLang="zh-CN" sz="2000" b="1"/>
              <a:t>523</a:t>
            </a:r>
            <a:r>
              <a:rPr lang="zh-CN" altLang="en-US" sz="2000" b="1"/>
              <a:t>年郑国遭受大水时，有龙相斗于城门外的洧渊。公元前二世纪的</a:t>
            </a:r>
            <a:r>
              <a:rPr lang="en-US" altLang="zh-CN" sz="2000" b="1"/>
              <a:t>《</a:t>
            </a:r>
            <a:r>
              <a:rPr lang="zh-CN" altLang="en-US" sz="2000" b="1"/>
              <a:t>说文解字</a:t>
            </a:r>
            <a:r>
              <a:rPr lang="en-US" altLang="zh-CN" sz="2000" b="1"/>
              <a:t>》</a:t>
            </a:r>
            <a:r>
              <a:rPr lang="zh-CN" altLang="en-US" sz="2000" b="1"/>
              <a:t>，解释龙为：“鳞虫之长，能幽能明，能细能巨，能短能长，春分而登天，秋分而潜渊。”可见龙在中华民族的发展史上一直占据着一个相当重要的地位。</a:t>
            </a:r>
            <a:endParaRPr lang="zh-CN" altLang="en-US" sz="2000" b="1"/>
          </a:p>
        </p:txBody>
      </p:sp>
      <p:pic>
        <p:nvPicPr>
          <p:cNvPr id="18435" name="图片 99"/>
          <p:cNvPicPr/>
          <p:nvPr/>
        </p:nvPicPr>
        <p:blipFill>
          <a:blip r:embed="rId1"/>
          <a:stretch>
            <a:fillRect/>
          </a:stretch>
        </p:blipFill>
        <p:spPr>
          <a:xfrm>
            <a:off x="5410200" y="1295400"/>
            <a:ext cx="3322638" cy="4779963"/>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12289"/>
          <p:cNvSpPr>
            <a:spLocks noGrp="1"/>
          </p:cNvSpPr>
          <p:nvPr>
            <p:ph type="title"/>
          </p:nvPr>
        </p:nvSpPr>
        <p:spPr/>
        <p:txBody>
          <a:bodyPr anchor="ctr" anchorCtr="0"/>
          <a:p>
            <a:r>
              <a:rPr lang="zh-CN" altLang="en-US"/>
              <a:t>一、历史起源</a:t>
            </a:r>
            <a:endParaRPr lang="zh-CN" altLang="en-US"/>
          </a:p>
        </p:txBody>
      </p:sp>
      <p:sp>
        <p:nvSpPr>
          <p:cNvPr id="19458" name="文本占位符 12290"/>
          <p:cNvSpPr>
            <a:spLocks noGrp="1"/>
          </p:cNvSpPr>
          <p:nvPr>
            <p:ph idx="1"/>
          </p:nvPr>
        </p:nvSpPr>
        <p:spPr>
          <a:xfrm>
            <a:off x="152400" y="1219200"/>
            <a:ext cx="4849813" cy="4525963"/>
          </a:xfrm>
        </p:spPr>
        <p:txBody>
          <a:bodyPr anchor="t" anchorCtr="0"/>
          <a:p>
            <a:pPr>
              <a:lnSpc>
                <a:spcPct val="90000"/>
              </a:lnSpc>
            </a:pPr>
            <a:r>
              <a:rPr lang="zh-CN" altLang="en-US" sz="2000" b="1" dirty="0"/>
              <a:t>美索不达米亚史诗</a:t>
            </a:r>
            <a:r>
              <a:rPr lang="zh-CN" altLang="en-US" sz="2000" b="1" i="1" dirty="0"/>
              <a:t>《创世的七块泥板》</a:t>
            </a:r>
            <a:r>
              <a:rPr lang="zh-CN" altLang="en-US" sz="2000" b="1" dirty="0"/>
              <a:t>中，讲述在创世之前，主神Narduk击败了混乱之龙Tiamat，将它的尸首斩成两半，一半成为天，一半成为地，由此创造了世界。</a:t>
            </a:r>
            <a:endParaRPr lang="zh-CN" altLang="en-US" sz="2000" b="1" dirty="0"/>
          </a:p>
          <a:p>
            <a:pPr>
              <a:lnSpc>
                <a:spcPct val="90000"/>
              </a:lnSpc>
            </a:pPr>
            <a:r>
              <a:rPr lang="zh-CN" altLang="en-US" sz="2000" b="1" dirty="0"/>
              <a:t>古希腊的神话中，宙斯和百头巨龙提丰打架，宙斯获胜，但是提丰负隅顽抗，制造了Etan火山的岩浆。《圣经》中，龙就是蛇，——《创世纪》（</a:t>
            </a:r>
            <a:r>
              <a:rPr lang="zh-CN" altLang="en-US" sz="2000" b="1" i="1" dirty="0"/>
              <a:t>Genesis</a:t>
            </a:r>
            <a:r>
              <a:rPr lang="zh-CN" altLang="en-US" sz="2000" b="1" dirty="0"/>
              <a:t>）里，撤旦化身为蛇引诱夏娃偷吃了伊甸园里的智慧果；</a:t>
            </a:r>
            <a:endParaRPr lang="zh-CN" altLang="en-US" sz="2000" b="1" dirty="0"/>
          </a:p>
          <a:p>
            <a:pPr>
              <a:lnSpc>
                <a:spcPct val="90000"/>
              </a:lnSpc>
            </a:pPr>
            <a:r>
              <a:rPr lang="zh-CN" altLang="en-US" sz="2000" b="1" dirty="0"/>
              <a:t>《启示录》（</a:t>
            </a:r>
            <a:r>
              <a:rPr lang="zh-CN" altLang="en-US" sz="2000" b="1" i="1" dirty="0"/>
              <a:t>Revelation</a:t>
            </a:r>
            <a:r>
              <a:rPr lang="zh-CN" altLang="en-US" sz="2000" b="1" dirty="0"/>
              <a:t>）里说到：“大龙被摔在地上，——就是那古蛇，名叫魔鬼，又叫撒旦，是迷惑普天下的。”而且《圣经·旧约》中也多次提到龙源于希腊，被称为Dragon。它被描述成“很大的海怪”，或者是毒蛇。在《圣经·启示录》中，酋长斗败了恶龙，“那条老毒蛇就是撤旦和恶魔”。</a:t>
            </a:r>
            <a:endParaRPr lang="zh-CN" altLang="en-US" sz="2000" b="1" dirty="0"/>
          </a:p>
        </p:txBody>
      </p:sp>
      <p:pic>
        <p:nvPicPr>
          <p:cNvPr id="19459" name="图片 1"/>
          <p:cNvPicPr>
            <a:picLocks noChangeAspect="1"/>
          </p:cNvPicPr>
          <p:nvPr/>
        </p:nvPicPr>
        <p:blipFill>
          <a:blip r:embed="rId1"/>
          <a:stretch>
            <a:fillRect/>
          </a:stretch>
        </p:blipFill>
        <p:spPr>
          <a:xfrm>
            <a:off x="5002213" y="1219200"/>
            <a:ext cx="3652837" cy="4929188"/>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标题 13313"/>
          <p:cNvSpPr>
            <a:spLocks noGrp="1"/>
          </p:cNvSpPr>
          <p:nvPr>
            <p:ph type="title"/>
          </p:nvPr>
        </p:nvSpPr>
        <p:spPr/>
        <p:txBody>
          <a:bodyPr anchor="ctr" anchorCtr="0"/>
          <a:p>
            <a:r>
              <a:rPr lang="zh-CN" altLang="en-US" b="1"/>
              <a:t>二、龙的外形</a:t>
            </a:r>
            <a:endParaRPr lang="zh-CN" altLang="en-US" b="1"/>
          </a:p>
        </p:txBody>
      </p:sp>
      <p:sp>
        <p:nvSpPr>
          <p:cNvPr id="20482" name="文本占位符 13314"/>
          <p:cNvSpPr>
            <a:spLocks noGrp="1"/>
          </p:cNvSpPr>
          <p:nvPr>
            <p:ph idx="1"/>
          </p:nvPr>
        </p:nvSpPr>
        <p:spPr>
          <a:xfrm>
            <a:off x="152400" y="1143000"/>
            <a:ext cx="4743450" cy="4525963"/>
          </a:xfrm>
        </p:spPr>
        <p:txBody>
          <a:bodyPr anchor="t" anchorCtr="0"/>
          <a:p>
            <a:pPr>
              <a:lnSpc>
                <a:spcPct val="90000"/>
              </a:lnSpc>
            </a:pPr>
            <a:r>
              <a:rPr lang="zh-CN" altLang="en-US" sz="2000" b="1"/>
              <a:t>在我国的内蒙古、河南、山西、辽宁、陕西、甘肃等地原始社会晚期遗址中曾出土一些与龙有关的文物，诸如龙纹彩陶罐，彩绘龙纹陶盘等。只不过，当时龙的形象同秦汉以后龙的形象相距甚远。</a:t>
            </a:r>
            <a:endParaRPr lang="zh-CN" altLang="en-US" sz="2000" b="1"/>
          </a:p>
          <a:p>
            <a:pPr>
              <a:lnSpc>
                <a:spcPct val="90000"/>
              </a:lnSpc>
            </a:pPr>
            <a:r>
              <a:rPr lang="zh-CN" altLang="en-US" sz="2000" b="1"/>
              <a:t>有的身躯粗壮，长吻短鼻，有如猪形；有的昂首弓背，眼眶和鼻端向上突起，取象于鳄；有的身躯弯曲细长，无足无爪，近似蛇形。这些形象属于龙的早期形象。</a:t>
            </a:r>
            <a:endParaRPr lang="zh-CN" altLang="en-US" sz="2000" b="1"/>
          </a:p>
          <a:p>
            <a:pPr>
              <a:lnSpc>
                <a:spcPct val="90000"/>
              </a:lnSpc>
            </a:pPr>
            <a:r>
              <a:rPr lang="zh-CN" altLang="en-US" sz="2000" b="1">
                <a:solidFill>
                  <a:srgbClr val="FF0000"/>
                </a:solidFill>
              </a:rPr>
              <a:t>到了秦汉以后，龙的形象慢慢的演变成了无可挑剔的模样</a:t>
            </a:r>
            <a:r>
              <a:rPr lang="zh-CN" altLang="en-US" sz="2000" b="1"/>
              <a:t>：它角似鹿，头似驼，眼似鬼，项似蛇，腹似蜃，鳞似鱼，爪似鹰，掌似虎，耳似牛。它的形象已经不同于自然界中的任何一种动物，而是选择一部分飞禽走兽的某一部分进行重新组合，融成一个全新的个体。</a:t>
            </a:r>
            <a:endParaRPr lang="zh-CN" altLang="en-US" sz="2000" b="1"/>
          </a:p>
        </p:txBody>
      </p:sp>
      <p:pic>
        <p:nvPicPr>
          <p:cNvPr id="20483" name="文本占位符 14338" descr="殷商玉龙"/>
          <p:cNvPicPr>
            <a:picLocks noGrp="1" noChangeAspect="1"/>
          </p:cNvPicPr>
          <p:nvPr/>
        </p:nvPicPr>
        <p:blipFill>
          <a:blip r:embed="rId1"/>
          <a:stretch>
            <a:fillRect/>
          </a:stretch>
        </p:blipFill>
        <p:spPr>
          <a:xfrm>
            <a:off x="4986338" y="1219200"/>
            <a:ext cx="3763962" cy="4752975"/>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15361"/>
          <p:cNvSpPr>
            <a:spLocks noGrp="1"/>
          </p:cNvSpPr>
          <p:nvPr>
            <p:ph type="title"/>
          </p:nvPr>
        </p:nvSpPr>
        <p:spPr/>
        <p:txBody>
          <a:bodyPr anchor="ctr" anchorCtr="0"/>
          <a:p>
            <a:r>
              <a:rPr lang="zh-CN" altLang="en-US"/>
              <a:t>二、龙的外形</a:t>
            </a:r>
            <a:endParaRPr lang="zh-CN" altLang="en-US"/>
          </a:p>
        </p:txBody>
      </p:sp>
      <p:sp>
        <p:nvSpPr>
          <p:cNvPr id="21506" name="文本占位符 15362"/>
          <p:cNvSpPr>
            <a:spLocks noGrp="1"/>
          </p:cNvSpPr>
          <p:nvPr>
            <p:ph idx="1"/>
          </p:nvPr>
        </p:nvSpPr>
        <p:spPr>
          <a:xfrm>
            <a:off x="228600" y="1219200"/>
            <a:ext cx="4832350" cy="4525963"/>
          </a:xfrm>
        </p:spPr>
        <p:txBody>
          <a:bodyPr anchor="t" anchorCtr="0"/>
          <a:p>
            <a:pPr>
              <a:lnSpc>
                <a:spcPct val="90000"/>
              </a:lnSpc>
            </a:pPr>
            <a:r>
              <a:rPr lang="zh-CN" altLang="en-US" b="1"/>
              <a:t>在西方，龙的样子也有很多种，是一种传说中和鳄鱼类似的爬虫，它一般被描述为拥有翅膀、巨爪和烈焰的怪物。也就是将其描述成一个体巨大，能喷火，有翅膀的假想中的动物。</a:t>
            </a:r>
            <a:endParaRPr lang="zh-CN" altLang="en-US" b="1"/>
          </a:p>
          <a:p>
            <a:pPr>
              <a:lnSpc>
                <a:spcPct val="90000"/>
              </a:lnSpc>
            </a:pPr>
            <a:r>
              <a:rPr lang="zh-CN" altLang="en-US" b="1"/>
              <a:t>在古希腊的文学中，龙被描述为“长着翅膀的晰蝎，并且会喷火”。此后西方世界一般认为神秘的龙体型非常的庞大，身上有很多的尖刺，长有锋利的牙齿，颜色多样，能喷出强烈的火焰。</a:t>
            </a:r>
            <a:endParaRPr lang="zh-CN" altLang="en-US" b="1"/>
          </a:p>
          <a:p>
            <a:pPr>
              <a:lnSpc>
                <a:spcPct val="90000"/>
              </a:lnSpc>
            </a:pPr>
            <a:r>
              <a:rPr lang="zh-CN" altLang="en-US" b="1"/>
              <a:t>在</a:t>
            </a:r>
            <a:r>
              <a:rPr lang="en-US" altLang="zh-CN" b="1"/>
              <a:t>J.K.</a:t>
            </a:r>
            <a:r>
              <a:rPr lang="zh-CN" altLang="en-US" b="1"/>
              <a:t>罗琳所著的</a:t>
            </a:r>
            <a:r>
              <a:rPr lang="en-US" altLang="zh-CN" b="1"/>
              <a:t>《</a:t>
            </a:r>
            <a:r>
              <a:rPr lang="zh-CN" altLang="en-US" b="1"/>
              <a:t>哈利</a:t>
            </a:r>
            <a:r>
              <a:rPr lang="en-US" altLang="zh-CN" b="1"/>
              <a:t>·</a:t>
            </a:r>
            <a:r>
              <a:rPr lang="zh-CN" altLang="en-US" b="1"/>
              <a:t>波特与火焰杯</a:t>
            </a:r>
            <a:r>
              <a:rPr lang="en-US" altLang="zh-CN" b="1"/>
              <a:t>》</a:t>
            </a:r>
            <a:r>
              <a:rPr lang="zh-CN" altLang="en-US" b="1"/>
              <a:t>中，有“四只大吨量的成年大龙，咆哮着、喷着粗气”。 </a:t>
            </a:r>
            <a:endParaRPr lang="zh-CN" altLang="en-US" b="1"/>
          </a:p>
        </p:txBody>
      </p:sp>
      <p:pic>
        <p:nvPicPr>
          <p:cNvPr id="21507" name="文本占位符 16386" descr="200907021246543506956"/>
          <p:cNvPicPr>
            <a:picLocks noGrp="1" noChangeAspect="1"/>
          </p:cNvPicPr>
          <p:nvPr/>
        </p:nvPicPr>
        <p:blipFill>
          <a:blip r:embed="rId1"/>
          <a:stretch>
            <a:fillRect/>
          </a:stretch>
        </p:blipFill>
        <p:spPr>
          <a:xfrm>
            <a:off x="5105400" y="1295400"/>
            <a:ext cx="3819525" cy="4849813"/>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7409"/>
          <p:cNvSpPr>
            <a:spLocks noGrp="1"/>
          </p:cNvSpPr>
          <p:nvPr>
            <p:ph type="title"/>
          </p:nvPr>
        </p:nvSpPr>
        <p:spPr/>
        <p:txBody>
          <a:bodyPr anchor="ctr" anchorCtr="0"/>
          <a:p>
            <a:r>
              <a:rPr lang="zh-CN" altLang="en-US" dirty="0"/>
              <a:t>中西方龙的差异</a:t>
            </a:r>
            <a:endParaRPr lang="zh-CN" altLang="en-US" dirty="0"/>
          </a:p>
        </p:txBody>
      </p:sp>
      <p:sp>
        <p:nvSpPr>
          <p:cNvPr id="26626" name="文本占位符 17410"/>
          <p:cNvSpPr>
            <a:spLocks noGrp="1"/>
          </p:cNvSpPr>
          <p:nvPr>
            <p:ph idx="1"/>
          </p:nvPr>
        </p:nvSpPr>
        <p:spPr>
          <a:xfrm>
            <a:off x="152400" y="1219200"/>
            <a:ext cx="5267325" cy="4754879"/>
          </a:xfrm>
        </p:spPr>
        <p:txBody>
          <a:bodyPr anchor="t" anchorCtr="0"/>
          <a:p>
            <a:pPr fontAlgn="base">
              <a:lnSpc>
                <a:spcPct val="90000"/>
              </a:lnSpc>
            </a:pPr>
            <a:r>
              <a:rPr lang="zh-CN" altLang="en-US" sz="2000" b="1" strike="noStrike" noProof="1">
                <a:solidFill>
                  <a:schemeClr val="tx1"/>
                </a:solidFill>
              </a:rPr>
              <a:t>其一，</a:t>
            </a:r>
            <a:r>
              <a:rPr lang="zh-CN" altLang="en-US" sz="2000" b="1" strike="noStrike" noProof="1">
                <a:solidFill>
                  <a:schemeClr val="tx1"/>
                </a:solidFill>
                <a:highlight>
                  <a:srgbClr val="FFFF00"/>
                </a:highlight>
              </a:rPr>
              <a:t>西方的龙都长有翅膀</a:t>
            </a:r>
            <a:r>
              <a:rPr lang="zh-CN" altLang="en-US" sz="2000" b="1" strike="noStrike" noProof="1">
                <a:solidFill>
                  <a:schemeClr val="tx1"/>
                </a:solidFill>
              </a:rPr>
              <a:t>，无论是大是小，它都是不可或缺的；中国的龙虽然可以翱翔于蓝天，却是依赖于本身那腾云驾雾的神话的本领。</a:t>
            </a:r>
            <a:endParaRPr lang="zh-CN" altLang="en-US" sz="2000" b="1" strike="noStrike" noProof="1">
              <a:solidFill>
                <a:schemeClr val="tx1"/>
              </a:solidFill>
            </a:endParaRPr>
          </a:p>
          <a:p>
            <a:pPr fontAlgn="base">
              <a:lnSpc>
                <a:spcPct val="90000"/>
              </a:lnSpc>
            </a:pPr>
            <a:r>
              <a:rPr lang="zh-CN" altLang="en-US" sz="2000" b="1" strike="noStrike" noProof="1">
                <a:solidFill>
                  <a:schemeClr val="tx1"/>
                </a:solidFill>
              </a:rPr>
              <a:t>其二，</a:t>
            </a:r>
            <a:r>
              <a:rPr lang="zh-CN" altLang="en-US" sz="2000" b="1" strike="noStrike" noProof="1">
                <a:solidFill>
                  <a:schemeClr val="tx1"/>
                </a:solidFill>
                <a:highlight>
                  <a:srgbClr val="FFFF00"/>
                </a:highlight>
              </a:rPr>
              <a:t>中国的龙是云雨的化身</a:t>
            </a:r>
            <a:r>
              <a:rPr lang="zh-CN" altLang="en-US" sz="2000" b="1" strike="noStrike" noProof="1">
                <a:solidFill>
                  <a:schemeClr val="tx1"/>
                </a:solidFill>
              </a:rPr>
              <a:t>，在东方的神话里，龙神司雨，负责普降甘露，以滋润大地万物。</a:t>
            </a:r>
            <a:r>
              <a:rPr lang="zh-CN" altLang="en-US" sz="2000" b="1" strike="noStrike" noProof="1">
                <a:solidFill>
                  <a:schemeClr val="tx1"/>
                </a:solidFill>
                <a:highlight>
                  <a:srgbClr val="FFFF00"/>
                </a:highlight>
              </a:rPr>
              <a:t>西方的龙是喷火的</a:t>
            </a:r>
            <a:r>
              <a:rPr lang="zh-CN" altLang="en-US" sz="2000" b="1" strike="noStrike" noProof="1">
                <a:solidFill>
                  <a:schemeClr val="tx1"/>
                </a:solidFill>
              </a:rPr>
              <a:t>，它的形象是邪恶的，品行也是邪恶的，它躲在深山老林中，一旦出现，对人间来说就是一场灾难。</a:t>
            </a:r>
            <a:endParaRPr lang="zh-CN" altLang="en-US" sz="2000" b="1" strike="noStrike" noProof="1">
              <a:solidFill>
                <a:schemeClr val="tx1"/>
              </a:solidFill>
            </a:endParaRPr>
          </a:p>
          <a:p>
            <a:pPr fontAlgn="base">
              <a:lnSpc>
                <a:spcPct val="90000"/>
              </a:lnSpc>
            </a:pPr>
            <a:r>
              <a:rPr lang="zh-CN" altLang="en-US" sz="2000" b="1" strike="noStrike" noProof="1">
                <a:solidFill>
                  <a:schemeClr val="tx1"/>
                </a:solidFill>
                <a:highlight>
                  <a:srgbClr val="FFFF00"/>
                </a:highlight>
              </a:rPr>
              <a:t>中国龙是一种神圣的象征，而西方龙是可怕的怪物</a:t>
            </a:r>
            <a:r>
              <a:rPr lang="zh-CN" altLang="en-US" sz="2000" b="1" strike="noStrike" noProof="1">
                <a:solidFill>
                  <a:schemeClr val="tx1"/>
                </a:solidFill>
              </a:rPr>
              <a:t>。东方文明与西方文化之间的民族历史、宗教信仰、风俗习惯、思维方式、生活方式以及地域风貌等等差别的影响，使人们对于龙理解也就呈现出极大的差异性。</a:t>
            </a:r>
            <a:endParaRPr lang="zh-CN" altLang="en-US" sz="2000" b="1" strike="noStrike" noProof="1">
              <a:solidFill>
                <a:schemeClr val="tx1"/>
              </a:solidFill>
            </a:endParaRPr>
          </a:p>
        </p:txBody>
      </p:sp>
      <p:pic>
        <p:nvPicPr>
          <p:cNvPr id="55302" name="图片 55301" descr="OOOPIC_lenwumin_20090620514365fa3867ddce"/>
          <p:cNvPicPr>
            <a:picLocks noChangeAspect="1"/>
          </p:cNvPicPr>
          <p:nvPr/>
        </p:nvPicPr>
        <p:blipFill>
          <a:blip r:embed="rId1"/>
          <a:srcRect t="17526" r="15253"/>
          <a:stretch>
            <a:fillRect/>
          </a:stretch>
        </p:blipFill>
        <p:spPr>
          <a:xfrm>
            <a:off x="5562600" y="1295400"/>
            <a:ext cx="3317875" cy="4451350"/>
          </a:xfrm>
          <a:prstGeom prst="rect">
            <a:avLst/>
          </a:prstGeom>
          <a:noFill/>
          <a:ln w="38100" cap="flat" cmpd="sng">
            <a:solidFill>
              <a:schemeClr val="tx1"/>
            </a:solidFill>
            <a:prstDash val="solid"/>
            <a:miter/>
            <a:headEnd type="none" w="med" len="med"/>
            <a:tailEnd type="none" w="med" len="me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5302"/>
                                        </p:tgtEl>
                                        <p:attrNameLst>
                                          <p:attrName>style.visibility</p:attrName>
                                        </p:attrNameLst>
                                      </p:cBhvr>
                                      <p:to>
                                        <p:strVal val="visible"/>
                                      </p:to>
                                    </p:set>
                                    <p:animEffect transition="in" filter="fade">
                                      <p:cBhvr>
                                        <p:cTn id="7" dur="10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NTMyMGQ5MTNjYmVjNThkNTI0ZjIxNjI2YWM2ZWNkNTIifQ=="/>
</p:tagLst>
</file>

<file path=ppt/theme/theme1.xml><?xml version="1.0" encoding="utf-8"?>
<a:theme xmlns:a="http://schemas.openxmlformats.org/drawingml/2006/main" name="默认设计模板_2">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_3">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_2">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楷体_GB2312"/>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5877</Words>
  <PresentationFormat>在屏幕上显示</PresentationFormat>
  <Paragraphs>196</Paragraphs>
  <Slides>29</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29</vt:i4>
      </vt:variant>
    </vt:vector>
  </HeadingPairs>
  <TitlesOfParts>
    <vt:vector size="46" baseType="lpstr">
      <vt:lpstr>Arial</vt:lpstr>
      <vt:lpstr>宋体</vt:lpstr>
      <vt:lpstr>Wingdings</vt:lpstr>
      <vt:lpstr>楷体_GB2312</vt:lpstr>
      <vt:lpstr>新宋体</vt:lpstr>
      <vt:lpstr>微软雅黑</vt:lpstr>
      <vt:lpstr>Arial Unicode MS</vt:lpstr>
      <vt:lpstr>Calibri</vt:lpstr>
      <vt:lpstr>黑体</vt:lpstr>
      <vt:lpstr>Times New Roman</vt:lpstr>
      <vt:lpstr>楷体</vt:lpstr>
      <vt:lpstr>DFKai-SB</vt:lpstr>
      <vt:lpstr>楷体_GB2312</vt:lpstr>
      <vt:lpstr>MingLiU-ExtB</vt:lpstr>
      <vt:lpstr>默认设计模板_2</vt:lpstr>
      <vt:lpstr>默认设计模板_3</vt:lpstr>
      <vt:lpstr>1_默认设计模板_2</vt:lpstr>
      <vt:lpstr>中西方图腾文化的差异 </vt:lpstr>
      <vt:lpstr>龙图腾——中西方民族解码</vt:lpstr>
      <vt:lpstr>关于图腾</vt:lpstr>
      <vt:lpstr>中国的原始图腾</vt:lpstr>
      <vt:lpstr>一、历史起源</vt:lpstr>
      <vt:lpstr>一、历史起源</vt:lpstr>
      <vt:lpstr>二、龙的外形</vt:lpstr>
      <vt:lpstr>二、龙的外形</vt:lpstr>
      <vt:lpstr>中西方龙的差异</vt:lpstr>
      <vt:lpstr>三、中国龙的文化</vt:lpstr>
      <vt:lpstr>三、中国龙的文化</vt:lpstr>
      <vt:lpstr>四、西方龙的文化</vt:lpstr>
      <vt:lpstr>四、西方龙的文化</vt:lpstr>
      <vt:lpstr>PowerPoint 演示文稿</vt:lpstr>
      <vt:lpstr>PowerPoint 演示文稿</vt:lpstr>
      <vt:lpstr>PowerPoint 演示文稿</vt:lpstr>
      <vt:lpstr>龙图腾与艺术</vt:lpstr>
      <vt:lpstr>  </vt:lpstr>
      <vt:lpstr>龙舟节</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2013-05-24T04:38:00Z</dcterms:created>
  <dcterms:modified xsi:type="dcterms:W3CDTF">2024-05-09T07:18:56Z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2052-12.1.0.16729</vt:lpwstr>
  </property>
  <property fmtid="{D5CDD505-2E9C-101B-9397-08002B2CF9AE}" pid="4" name="ICV">
    <vt:lpwstr>0BB4FD3C9A784F32B827B0D9B304F805_12</vt:lpwstr>
  </property>
</Properties>
</file>