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"/>
  </p:notesMasterIdLst>
  <p:sldIdLst>
    <p:sldId id="5300699" r:id="rId3"/>
    <p:sldId id="5300719" r:id="rId5"/>
    <p:sldId id="5300722" r:id="rId6"/>
    <p:sldId id="5300723" r:id="rId7"/>
    <p:sldId id="5300721" r:id="rId8"/>
    <p:sldId id="5300704" r:id="rId9"/>
    <p:sldId id="5300705" r:id="rId10"/>
    <p:sldId id="5300706" r:id="rId11"/>
    <p:sldId id="5300707" r:id="rId12"/>
    <p:sldId id="5300709" r:id="rId13"/>
    <p:sldId id="5300710" r:id="rId14"/>
    <p:sldId id="5300724" r:id="rId15"/>
    <p:sldId id="5300711" r:id="rId16"/>
    <p:sldId id="5300726" r:id="rId17"/>
    <p:sldId id="5300725" r:id="rId18"/>
    <p:sldId id="5300713" r:id="rId19"/>
    <p:sldId id="5300714" r:id="rId20"/>
    <p:sldId id="5300715" r:id="rId21"/>
    <p:sldId id="5300716" r:id="rId22"/>
    <p:sldId id="5300717" r:id="rId23"/>
    <p:sldId id="5300718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30" autoAdjust="0"/>
    <p:restoredTop sz="94661" autoAdjust="0"/>
  </p:normalViewPr>
  <p:slideViewPr>
    <p:cSldViewPr snapToGrid="0">
      <p:cViewPr varScale="1">
        <p:scale>
          <a:sx n="94" d="100"/>
          <a:sy n="94" d="100"/>
        </p:scale>
        <p:origin x="77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8" Type="http://schemas.openxmlformats.org/officeDocument/2006/relationships/commentAuthors" Target="commentAuthors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F3D21B-4590-4F61-AB1F-C0C101F2780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69C4E8-9D16-41DE-B87F-67798B602D7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7463" y="796312"/>
            <a:ext cx="8637073" cy="2541431"/>
          </a:xfrm>
        </p:spPr>
        <p:txBody>
          <a:bodyPr bIns="0" anchor="b">
            <a:normAutofit/>
          </a:bodyPr>
          <a:lstStyle>
            <a:lvl1pPr algn="ctr">
              <a:defRPr sz="66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7463" y="358835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51579" y="1853754"/>
            <a:ext cx="9603275" cy="3450613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1579" y="143433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带描述文字​​的左侧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7537685" cy="6858000"/>
          </a:xfrm>
        </p:spPr>
        <p:txBody>
          <a:bodyPr rtlCol="0" anchor="ctr" anchorCtr="0"/>
          <a:lstStyle>
            <a:lvl1pPr algn="ctr"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单击图标添加图片</a:t>
            </a:r>
            <a:endParaRPr lang="zh-CN" altLang="en-US" noProof="0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55459" y="197123"/>
            <a:ext cx="3392382" cy="1675219"/>
          </a:xfrm>
        </p:spPr>
        <p:txBody>
          <a:bodyPr rtlCol="0"/>
          <a:lstStyle>
            <a:lvl1pPr>
              <a:defRPr>
                <a:solidFill>
                  <a:schemeClr val="accent1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单击此处编辑母版标题样式</a:t>
            </a:r>
            <a:endParaRPr lang="zh-CN" altLang="en-US" noProof="0" dirty="0"/>
          </a:p>
        </p:txBody>
      </p:sp>
      <p:sp>
        <p:nvSpPr>
          <p:cNvPr id="19" name="内容占位符 8"/>
          <p:cNvSpPr>
            <a:spLocks noGrp="1"/>
          </p:cNvSpPr>
          <p:nvPr>
            <p:ph sz="quarter" idx="14"/>
          </p:nvPr>
        </p:nvSpPr>
        <p:spPr>
          <a:xfrm>
            <a:off x="7955459" y="2057400"/>
            <a:ext cx="3392382" cy="3862388"/>
          </a:xfrm>
        </p:spPr>
        <p:txBody>
          <a:bodyPr rtlCol="0"/>
          <a:lstStyle>
            <a:lvl1pPr marL="0" indent="0">
              <a:lnSpc>
                <a:spcPct val="90000"/>
              </a:lnSpc>
              <a:buNone/>
              <a:defRPr lang="ru-RU" sz="16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1pPr>
            <a:lvl2pPr marL="306070" indent="-306070"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 marL="306070" indent="-306070">
              <a:defRPr/>
            </a:lvl3pPr>
            <a:lvl4pPr marL="306070" indent="-306070">
              <a:defRPr/>
            </a:lvl4pPr>
            <a:lvl5pPr marL="306070" indent="-306070">
              <a:defRPr/>
            </a:lvl5pPr>
          </a:lstStyle>
          <a:p>
            <a:pPr marL="215900" lvl="0" indent="-215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" panose="05000000000000000000" pitchFamily="2" charset="2"/>
              <a:buChar char="§"/>
            </a:pPr>
            <a:r>
              <a:rPr lang="zh-CN" altLang="en-US" noProof="0"/>
              <a:t>单击此处编辑母版文本样式</a:t>
            </a:r>
            <a:endParaRPr lang="zh-CN" altLang="en-US" noProof="0"/>
          </a:p>
          <a:p>
            <a:pPr marL="215900" lvl="1" indent="-215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" panose="05000000000000000000" pitchFamily="2" charset="2"/>
              <a:buChar char="§"/>
            </a:pPr>
            <a:r>
              <a:rPr lang="zh-CN" altLang="en-US" noProof="0"/>
              <a:t>二级</a:t>
            </a:r>
            <a:endParaRPr lang="zh-CN" altLang="en-US" noProof="0"/>
          </a:p>
        </p:txBody>
      </p:sp>
      <p:sp>
        <p:nvSpPr>
          <p:cNvPr id="20" name="长方形 19"/>
          <p:cNvSpPr/>
          <p:nvPr userDrawn="1"/>
        </p:nvSpPr>
        <p:spPr>
          <a:xfrm>
            <a:off x="8042147" y="453643"/>
            <a:ext cx="3528000" cy="9855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日期占位符 4"/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F681C28C-3ADF-4744-8506-036787E0969C}" type="datetime1">
              <a:rPr lang="zh-CN" altLang="en-US" noProof="0" smtClean="0"/>
            </a:fld>
            <a:endParaRPr lang="zh-CN" altLang="en-US" noProof="0" dirty="0"/>
          </a:p>
        </p:txBody>
      </p:sp>
      <p:sp>
        <p:nvSpPr>
          <p:cNvPr id="23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F603CDE5-C1D8-4EDD-870F-A498BAFA520F}" type="slidenum">
              <a:rPr lang="en-US" altLang="zh-CN" noProof="0" smtClean="0"/>
            </a:fld>
            <a:endParaRPr lang="zh-CN" altLang="en-US" noProof="0" dirty="0"/>
          </a:p>
        </p:txBody>
      </p:sp>
      <p:sp>
        <p:nvSpPr>
          <p:cNvPr id="24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zh-CN" altLang="en-US" noProof="0" dirty="0"/>
              <a:t>授课</a:t>
            </a:r>
            <a:endParaRPr lang="zh-CN" altLang="en-US" noProof="0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 rtlCol="0"/>
          <a:lstStyle/>
          <a:p>
            <a:pPr rtl="0"/>
            <a:fld id="{CC70038A-739E-4BBC-ABB7-1C417D4B26FE}" type="datetime1">
              <a:rPr lang="zh-CN" altLang="en-US" noProof="0" smtClean="0"/>
            </a:fld>
            <a:endParaRPr lang="zh-CN" altLang="en-US" noProof="0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 rtlCol="0"/>
          <a:lstStyle/>
          <a:p>
            <a:pPr rtl="0"/>
            <a:fld id="{F603CDE5-C1D8-4EDD-870F-A498BAFA520F}" type="slidenum">
              <a:rPr lang="en-US" altLang="zh-CN" noProof="0" smtClean="0"/>
            </a:fld>
            <a:endParaRPr lang="zh-CN" altLang="en-US" noProof="0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 rtlCol="0"/>
          <a:lstStyle/>
          <a:p>
            <a:pPr algn="l" rtl="0"/>
            <a:r>
              <a:rPr lang="zh-CN" altLang="en-US" noProof="0" dirty="0"/>
              <a:t>授课</a:t>
            </a:r>
            <a:endParaRPr lang="zh-CN" altLang="en-US" noProof="0" dirty="0"/>
          </a:p>
        </p:txBody>
      </p:sp>
      <p:sp>
        <p:nvSpPr>
          <p:cNvPr id="7" name="矩形 6"/>
          <p:cNvSpPr>
            <a:spLocks noChangeAspect="1"/>
          </p:cNvSpPr>
          <p:nvPr userDrawn="1"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标题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zh-CN" altLang="en-US" noProof="0"/>
              <a:t>单击此处编辑母版标题样式</a:t>
            </a:r>
            <a:endParaRPr lang="zh-CN" altLang="en-US" noProof="0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wipe dir="d"/>
      </p:transition>
    </mc:Choice>
    <mc:Fallback>
      <p:transition>
        <p:wipe dir="d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4029" y="444818"/>
            <a:ext cx="9625732" cy="782098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5591" y="1301424"/>
            <a:ext cx="9603275" cy="3450613"/>
          </a:xfrm>
        </p:spPr>
        <p:txBody>
          <a:bodyPr anchor="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292239" y="10342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4423" y="1762480"/>
            <a:ext cx="8643154" cy="1887950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80777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3536" y="373718"/>
            <a:ext cx="9607522" cy="66404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62145" y="1242619"/>
            <a:ext cx="4645152" cy="344859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67365" y="1242619"/>
            <a:ext cx="4645152" cy="344152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04995" y="194989"/>
            <a:ext cx="5938836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604995" y="9072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2194" y="454140"/>
            <a:ext cx="9607592" cy="685931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5280" y="1283727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5280" y="2106771"/>
            <a:ext cx="4645152" cy="264445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4634" y="1302551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04634" y="2113857"/>
            <a:ext cx="4645152" cy="263737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447261" y="165637"/>
            <a:ext cx="5938836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42264" y="9961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579" y="461794"/>
            <a:ext cx="9601151" cy="674358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51579" y="322957"/>
            <a:ext cx="5938836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1579" y="100253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文本占位符 8"/>
          <p:cNvSpPr>
            <a:spLocks noGrp="1"/>
          </p:cNvSpPr>
          <p:nvPr>
            <p:ph type="body" sz="quarter" idx="13"/>
          </p:nvPr>
        </p:nvSpPr>
        <p:spPr>
          <a:xfrm>
            <a:off x="1504950" y="1435100"/>
            <a:ext cx="9550400" cy="44196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5" Type="http://schemas.openxmlformats.org/officeDocument/2006/relationships/image" Target="../media/image1.jpeg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>
            <a:fillRect/>
          </a:stretch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microsoft.com/office/2007/relationships/hdphoto" Target="../media/image6.wdp"/><Relationship Id="rId8" Type="http://schemas.openxmlformats.org/officeDocument/2006/relationships/image" Target="../media/image5.png"/><Relationship Id="rId7" Type="http://schemas.openxmlformats.org/officeDocument/2006/relationships/tags" Target="../tags/tag4.xml"/><Relationship Id="rId6" Type="http://schemas.openxmlformats.org/officeDocument/2006/relationships/image" Target="../media/image4.png"/><Relationship Id="rId5" Type="http://schemas.openxmlformats.org/officeDocument/2006/relationships/tags" Target="../tags/tag3.xml"/><Relationship Id="rId4" Type="http://schemas.openxmlformats.org/officeDocument/2006/relationships/image" Target="../media/image3.png"/><Relationship Id="rId3" Type="http://schemas.openxmlformats.org/officeDocument/2006/relationships/tags" Target="../tags/tag2.xml"/><Relationship Id="rId2" Type="http://schemas.openxmlformats.org/officeDocument/2006/relationships/image" Target="../media/image2.jpeg"/><Relationship Id="rId17" Type="http://schemas.openxmlformats.org/officeDocument/2006/relationships/notesSlide" Target="../notesSlides/notesSlide1.xml"/><Relationship Id="rId16" Type="http://schemas.openxmlformats.org/officeDocument/2006/relationships/slideLayout" Target="../slideLayouts/slideLayout14.xml"/><Relationship Id="rId15" Type="http://schemas.openxmlformats.org/officeDocument/2006/relationships/image" Target="../media/image9.jpeg"/><Relationship Id="rId14" Type="http://schemas.openxmlformats.org/officeDocument/2006/relationships/image" Target="../media/image8.jpeg"/><Relationship Id="rId13" Type="http://schemas.openxmlformats.org/officeDocument/2006/relationships/image" Target="../media/image7.png"/><Relationship Id="rId12" Type="http://schemas.openxmlformats.org/officeDocument/2006/relationships/tags" Target="../tags/tag7.xml"/><Relationship Id="rId11" Type="http://schemas.openxmlformats.org/officeDocument/2006/relationships/tags" Target="../tags/tag6.xml"/><Relationship Id="rId10" Type="http://schemas.openxmlformats.org/officeDocument/2006/relationships/tags" Target="../tags/tag5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tags" Target="../tags/tag2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tags" Target="../tags/tag32.xml"/><Relationship Id="rId6" Type="http://schemas.openxmlformats.org/officeDocument/2006/relationships/image" Target="../media/image19.png"/><Relationship Id="rId5" Type="http://schemas.openxmlformats.org/officeDocument/2006/relationships/tags" Target="../tags/tag31.xml"/><Relationship Id="rId4" Type="http://schemas.openxmlformats.org/officeDocument/2006/relationships/tags" Target="../tags/tag30.xml"/><Relationship Id="rId3" Type="http://schemas.openxmlformats.org/officeDocument/2006/relationships/image" Target="../media/image14.png"/><Relationship Id="rId2" Type="http://schemas.openxmlformats.org/officeDocument/2006/relationships/tags" Target="../tags/tag29.xml"/><Relationship Id="rId1" Type="http://schemas.openxmlformats.org/officeDocument/2006/relationships/tags" Target="../tags/tag28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4.GIF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tags" Target="../tags/tag41.xml"/><Relationship Id="rId8" Type="http://schemas.openxmlformats.org/officeDocument/2006/relationships/tags" Target="../tags/tag40.xml"/><Relationship Id="rId7" Type="http://schemas.openxmlformats.org/officeDocument/2006/relationships/tags" Target="../tags/tag39.xml"/><Relationship Id="rId6" Type="http://schemas.openxmlformats.org/officeDocument/2006/relationships/tags" Target="../tags/tag38.xml"/><Relationship Id="rId5" Type="http://schemas.openxmlformats.org/officeDocument/2006/relationships/tags" Target="../tags/tag37.xml"/><Relationship Id="rId4" Type="http://schemas.openxmlformats.org/officeDocument/2006/relationships/tags" Target="../tags/tag36.xml"/><Relationship Id="rId3" Type="http://schemas.openxmlformats.org/officeDocument/2006/relationships/image" Target="../media/image14.png"/><Relationship Id="rId2" Type="http://schemas.openxmlformats.org/officeDocument/2006/relationships/tags" Target="../tags/tag35.xml"/><Relationship Id="rId15" Type="http://schemas.openxmlformats.org/officeDocument/2006/relationships/slideLayout" Target="../slideLayouts/slideLayout7.xml"/><Relationship Id="rId14" Type="http://schemas.openxmlformats.org/officeDocument/2006/relationships/image" Target="../media/image25.png"/><Relationship Id="rId13" Type="http://schemas.openxmlformats.org/officeDocument/2006/relationships/tags" Target="../tags/tag45.xml"/><Relationship Id="rId12" Type="http://schemas.openxmlformats.org/officeDocument/2006/relationships/tags" Target="../tags/tag44.xml"/><Relationship Id="rId11" Type="http://schemas.openxmlformats.org/officeDocument/2006/relationships/tags" Target="../tags/tag43.xml"/><Relationship Id="rId10" Type="http://schemas.openxmlformats.org/officeDocument/2006/relationships/tags" Target="../tags/tag42.xml"/><Relationship Id="rId1" Type="http://schemas.openxmlformats.org/officeDocument/2006/relationships/tags" Target="../tags/tag3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47.xml"/><Relationship Id="rId1" Type="http://schemas.openxmlformats.org/officeDocument/2006/relationships/tags" Target="../tags/tag4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tags" Target="../tags/tag54.xml"/><Relationship Id="rId6" Type="http://schemas.openxmlformats.org/officeDocument/2006/relationships/tags" Target="../tags/tag53.xml"/><Relationship Id="rId5" Type="http://schemas.openxmlformats.org/officeDocument/2006/relationships/tags" Target="../tags/tag52.xml"/><Relationship Id="rId4" Type="http://schemas.openxmlformats.org/officeDocument/2006/relationships/tags" Target="../tags/tag51.xml"/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tags" Target="../tags/tag4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56.xml"/><Relationship Id="rId1" Type="http://schemas.openxmlformats.org/officeDocument/2006/relationships/tags" Target="../tags/tag5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59.xml"/><Relationship Id="rId3" Type="http://schemas.openxmlformats.org/officeDocument/2006/relationships/tags" Target="../tags/tag58.xml"/><Relationship Id="rId2" Type="http://schemas.openxmlformats.org/officeDocument/2006/relationships/image" Target="../media/image17.jpeg"/><Relationship Id="rId1" Type="http://schemas.openxmlformats.org/officeDocument/2006/relationships/tags" Target="../tags/tag57.xml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tags" Target="../tags/tag68.xml"/><Relationship Id="rId8" Type="http://schemas.openxmlformats.org/officeDocument/2006/relationships/tags" Target="../tags/tag67.xml"/><Relationship Id="rId7" Type="http://schemas.openxmlformats.org/officeDocument/2006/relationships/tags" Target="../tags/tag66.xml"/><Relationship Id="rId6" Type="http://schemas.openxmlformats.org/officeDocument/2006/relationships/tags" Target="../tags/tag65.xml"/><Relationship Id="rId5" Type="http://schemas.openxmlformats.org/officeDocument/2006/relationships/tags" Target="../tags/tag64.xml"/><Relationship Id="rId4" Type="http://schemas.openxmlformats.org/officeDocument/2006/relationships/tags" Target="../tags/tag63.xml"/><Relationship Id="rId3" Type="http://schemas.openxmlformats.org/officeDocument/2006/relationships/tags" Target="../tags/tag62.xml"/><Relationship Id="rId24" Type="http://schemas.openxmlformats.org/officeDocument/2006/relationships/slideLayout" Target="../slideLayouts/slideLayout7.xml"/><Relationship Id="rId23" Type="http://schemas.openxmlformats.org/officeDocument/2006/relationships/tags" Target="../tags/tag82.xml"/><Relationship Id="rId22" Type="http://schemas.openxmlformats.org/officeDocument/2006/relationships/tags" Target="../tags/tag81.xml"/><Relationship Id="rId21" Type="http://schemas.openxmlformats.org/officeDocument/2006/relationships/tags" Target="../tags/tag80.xml"/><Relationship Id="rId20" Type="http://schemas.openxmlformats.org/officeDocument/2006/relationships/tags" Target="../tags/tag79.xml"/><Relationship Id="rId2" Type="http://schemas.openxmlformats.org/officeDocument/2006/relationships/tags" Target="../tags/tag61.xml"/><Relationship Id="rId19" Type="http://schemas.openxmlformats.org/officeDocument/2006/relationships/tags" Target="../tags/tag78.xml"/><Relationship Id="rId18" Type="http://schemas.openxmlformats.org/officeDocument/2006/relationships/tags" Target="../tags/tag77.xml"/><Relationship Id="rId17" Type="http://schemas.openxmlformats.org/officeDocument/2006/relationships/tags" Target="../tags/tag76.xml"/><Relationship Id="rId16" Type="http://schemas.openxmlformats.org/officeDocument/2006/relationships/tags" Target="../tags/tag75.xml"/><Relationship Id="rId15" Type="http://schemas.openxmlformats.org/officeDocument/2006/relationships/tags" Target="../tags/tag74.xml"/><Relationship Id="rId14" Type="http://schemas.openxmlformats.org/officeDocument/2006/relationships/tags" Target="../tags/tag73.xml"/><Relationship Id="rId13" Type="http://schemas.openxmlformats.org/officeDocument/2006/relationships/tags" Target="../tags/tag72.xml"/><Relationship Id="rId12" Type="http://schemas.openxmlformats.org/officeDocument/2006/relationships/tags" Target="../tags/tag71.xml"/><Relationship Id="rId11" Type="http://schemas.openxmlformats.org/officeDocument/2006/relationships/tags" Target="../tags/tag70.xml"/><Relationship Id="rId10" Type="http://schemas.openxmlformats.org/officeDocument/2006/relationships/tags" Target="../tags/tag69.xml"/><Relationship Id="rId1" Type="http://schemas.openxmlformats.org/officeDocument/2006/relationships/tags" Target="../tags/tag6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tags" Target="../tags/tag13.xml"/><Relationship Id="rId7" Type="http://schemas.openxmlformats.org/officeDocument/2006/relationships/image" Target="../media/image1.svg"/><Relationship Id="rId6" Type="http://schemas.openxmlformats.org/officeDocument/2006/relationships/image" Target="../media/image14.png"/><Relationship Id="rId5" Type="http://schemas.openxmlformats.org/officeDocument/2006/relationships/tags" Target="../tags/tag12.xml"/><Relationship Id="rId4" Type="http://schemas.openxmlformats.org/officeDocument/2006/relationships/tags" Target="../tags/tag11.xml"/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1.svg"/><Relationship Id="rId8" Type="http://schemas.openxmlformats.org/officeDocument/2006/relationships/image" Target="../media/image14.png"/><Relationship Id="rId7" Type="http://schemas.openxmlformats.org/officeDocument/2006/relationships/tags" Target="../tags/tag18.xml"/><Relationship Id="rId6" Type="http://schemas.openxmlformats.org/officeDocument/2006/relationships/tags" Target="../tags/tag17.xml"/><Relationship Id="rId5" Type="http://schemas.openxmlformats.org/officeDocument/2006/relationships/tags" Target="../tags/tag16.xml"/><Relationship Id="rId4" Type="http://schemas.openxmlformats.org/officeDocument/2006/relationships/image" Target="../media/image16.png"/><Relationship Id="rId3" Type="http://schemas.openxmlformats.org/officeDocument/2006/relationships/tags" Target="../tags/tag15.xml"/><Relationship Id="rId2" Type="http://schemas.openxmlformats.org/officeDocument/2006/relationships/image" Target="../media/image15.png"/><Relationship Id="rId11" Type="http://schemas.openxmlformats.org/officeDocument/2006/relationships/slideLayout" Target="../slideLayouts/slideLayout7.xml"/><Relationship Id="rId10" Type="http://schemas.openxmlformats.org/officeDocument/2006/relationships/tags" Target="../tags/tag19.xml"/><Relationship Id="rId1" Type="http://schemas.openxmlformats.org/officeDocument/2006/relationships/tags" Target="../tags/tag14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21.xml"/><Relationship Id="rId2" Type="http://schemas.openxmlformats.org/officeDocument/2006/relationships/image" Target="../media/image17.jpeg"/><Relationship Id="rId1" Type="http://schemas.openxmlformats.org/officeDocument/2006/relationships/tags" Target="../tags/tag20.xml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tags" Target="../tags/tag24.xml"/><Relationship Id="rId4" Type="http://schemas.openxmlformats.org/officeDocument/2006/relationships/image" Target="../media/image1.svg"/><Relationship Id="rId3" Type="http://schemas.openxmlformats.org/officeDocument/2006/relationships/image" Target="../media/image14.png"/><Relationship Id="rId2" Type="http://schemas.openxmlformats.org/officeDocument/2006/relationships/tags" Target="../tags/tag23.xml"/><Relationship Id="rId1" Type="http://schemas.openxmlformats.org/officeDocument/2006/relationships/tags" Target="../tags/tag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 cstate="email"/>
          <a:srcRect/>
          <a:stretch>
            <a:fillRect/>
          </a:stretch>
        </p:blipFill>
        <p:spPr>
          <a:xfrm rot="16200000">
            <a:off x="2667002" y="-2667001"/>
            <a:ext cx="6858000" cy="12192002"/>
          </a:xfrm>
          <a:prstGeom prst="rect">
            <a:avLst/>
          </a:prstGeom>
          <a:ln>
            <a:solidFill>
              <a:srgbClr val="E6E6E6"/>
            </a:solidFill>
          </a:ln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4" cstate="email"/>
          <a:srcRect/>
          <a:stretch>
            <a:fillRect/>
          </a:stretch>
        </p:blipFill>
        <p:spPr>
          <a:xfrm flipH="1">
            <a:off x="-863" y="6835"/>
            <a:ext cx="2979302" cy="3588929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5"/>
            </p:custDataLst>
          </p:nvPr>
        </p:nvPicPr>
        <p:blipFill rotWithShape="1">
          <a:blip r:embed="rId6" cstate="email"/>
          <a:srcRect/>
          <a:stretch>
            <a:fillRect/>
          </a:stretch>
        </p:blipFill>
        <p:spPr>
          <a:xfrm>
            <a:off x="6377650" y="1163884"/>
            <a:ext cx="5798067" cy="569411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7"/>
            </p:custDataLst>
          </p:nvPr>
        </p:nvPicPr>
        <p:blipFill rotWithShape="1"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3548782" y="4035647"/>
            <a:ext cx="4531137" cy="2822353"/>
          </a:xfrm>
          <a:prstGeom prst="rect">
            <a:avLst/>
          </a:prstGeom>
        </p:spPr>
      </p:pic>
      <p:sp>
        <p:nvSpPr>
          <p:cNvPr id="22" name="文本框 21"/>
          <p:cNvSpPr txBox="1"/>
          <p:nvPr>
            <p:custDataLst>
              <p:tags r:id="rId10"/>
            </p:custDataLst>
          </p:nvPr>
        </p:nvSpPr>
        <p:spPr>
          <a:xfrm>
            <a:off x="532765" y="403225"/>
            <a:ext cx="890397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第三单元   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第一次世界大战和战后初期的世界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</p:txBody>
      </p:sp>
      <p:sp>
        <p:nvSpPr>
          <p:cNvPr id="23" name="文本框 22"/>
          <p:cNvSpPr txBox="1"/>
          <p:nvPr>
            <p:custDataLst>
              <p:tags r:id="rId11"/>
            </p:custDataLst>
          </p:nvPr>
        </p:nvSpPr>
        <p:spPr>
          <a:xfrm>
            <a:off x="965200" y="2255520"/>
            <a:ext cx="10640695" cy="1014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6000" b="1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第</a:t>
            </a:r>
            <a:r>
              <a:rPr lang="en-US" altLang="zh-CN" sz="6000" b="1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11</a:t>
            </a:r>
            <a:r>
              <a:rPr lang="zh-CN" altLang="en-US" sz="6000" b="1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课</a:t>
            </a:r>
            <a:r>
              <a:rPr lang="en-US" altLang="zh-CN" sz="6000" b="1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  </a:t>
            </a:r>
            <a:r>
              <a:rPr lang="zh-CN" altLang="en-US" sz="6000" b="1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苏联的社会主义建设</a:t>
            </a:r>
            <a:endParaRPr lang="zh-CN" altLang="en-US" sz="6000" b="1" dirty="0"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>
            <p:custDataLst>
              <p:tags r:id="rId12"/>
            </p:custDataLst>
          </p:nvPr>
        </p:nvPicPr>
        <p:blipFill>
          <a:blip r:embed="rId1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67060" y="-26670"/>
            <a:ext cx="1424940" cy="492125"/>
          </a:xfrm>
          <a:prstGeom prst="rect">
            <a:avLst/>
          </a:prstGeom>
        </p:spPr>
      </p:pic>
      <p:pic>
        <p:nvPicPr>
          <p:cNvPr id="3075" name="Picture 4" descr="https://p1.ssl.qhmsg.com/dr/270_500_/t0122e318a66a87f9b8.jpg?size=268x36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736215" y="3152775"/>
            <a:ext cx="2743200" cy="3705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6" name="Picture 6" descr="https://p1.ssl.qhmsg.com/dr/270_500_/t013233647ccaf60a60.jpg?size=268x35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062788" y="3152775"/>
            <a:ext cx="2781300" cy="37052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wipe dir="d"/>
      </p:transition>
    </mc:Choice>
    <mc:Fallback>
      <p:transition>
        <p:wipe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" name="文本框 16"/>
          <p:cNvSpPr txBox="1"/>
          <p:nvPr>
            <p:custDataLst>
              <p:tags r:id="rId1"/>
            </p:custDataLst>
          </p:nvPr>
        </p:nvSpPr>
        <p:spPr>
          <a:xfrm>
            <a:off x="1327150" y="894715"/>
            <a:ext cx="853821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阅读材料，归纳苏联进行社会主义建设的背景是什么?</a:t>
            </a:r>
            <a:endParaRPr lang="zh-CN" altLang="en-US" sz="280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12165" y="1504950"/>
            <a:ext cx="10239375" cy="396938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wrap="square" rtlCol="0" anchor="t">
            <a:spAutoFit/>
          </a:bodyPr>
          <a:p>
            <a:r>
              <a:rPr lang="zh-CN" altLang="en-US" sz="36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由于苏联是唯一的社会主义国家,处于敌对的资本主义包围之中。苏联经济技术十分落后,而周围的资本主义国家技术先进,工业发达。如果苏联不能在短时期消灭这种落后性,不发展工业,不建立军事工业,不迅速巩固国防，帝国主义随时可能发动军事干涉和侵略，扼杀苏维埃政权。</a:t>
            </a:r>
            <a:endParaRPr lang="zh-CN" altLang="en-US" sz="360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r"/>
            <a:r>
              <a:rPr lang="en-US" altLang="zh-CN" sz="36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——</a:t>
            </a:r>
            <a:r>
              <a:rPr lang="zh-CN" altLang="en-US" sz="36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斯大林《论经济工作人员的任务》</a:t>
            </a:r>
            <a:endParaRPr lang="zh-CN" altLang="en-US" sz="360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13" name="圆角矩形 12"/>
          <p:cNvSpPr/>
          <p:nvPr>
            <p:custDataLst>
              <p:tags r:id="rId2"/>
            </p:custDataLst>
          </p:nvPr>
        </p:nvSpPr>
        <p:spPr>
          <a:xfrm>
            <a:off x="4390390" y="4867275"/>
            <a:ext cx="5875655" cy="60706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①苏联</a:t>
            </a:r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经济、技术落后，工业落后。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</p:txBody>
      </p:sp>
      <p:sp>
        <p:nvSpPr>
          <p:cNvPr id="5" name="圆角矩形 4"/>
          <p:cNvSpPr/>
          <p:nvPr>
            <p:custDataLst>
              <p:tags r:id="rId3"/>
            </p:custDataLst>
          </p:nvPr>
        </p:nvSpPr>
        <p:spPr>
          <a:xfrm>
            <a:off x="4723765" y="5768340"/>
            <a:ext cx="4570095" cy="60706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②帝国主义威胁苏联政权</a:t>
            </a:r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。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wipe dir="d"/>
      </p:transition>
    </mc:Choice>
    <mc:Fallback>
      <p:transition>
        <p:wipe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1"/>
      <p:bldP spid="3" grpId="1" animBg="1"/>
      <p:bldP spid="13" grpId="0" bldLvl="0" animBg="1"/>
      <p:bldP spid="5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626110" y="4093210"/>
            <a:ext cx="10834370" cy="22453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wrap="square" rtlCol="0" anchor="t">
            <a:spAutoFit/>
          </a:bodyPr>
          <a:p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经过两个五年计划，到1937年，</a:t>
            </a:r>
            <a:r>
              <a:rPr lang="zh-CN" altLang="en-US" sz="2800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苏联的工业产值已经跃居欧洲第一位、世界第二位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。用不到20年的时间。走完了西方资本主义国家过去用50年到100年所走过的路程。</a:t>
            </a:r>
            <a:endParaRPr lang="zh-CN" altLang="en-US" sz="2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他接过的是一个扶木犁的穷国，他留下的是一个拥有核武器的强国。</a:t>
            </a:r>
            <a:endParaRPr lang="zh-CN" altLang="en-US" sz="2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r"/>
            <a:r>
              <a:rPr lang="en-US" altLang="zh-CN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——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丘吉尔</a:t>
            </a:r>
            <a:endParaRPr lang="zh-CN" altLang="en-US" sz="2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419225" y="2019300"/>
            <a:ext cx="1105535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fontAlgn="auto">
              <a:lnSpc>
                <a:spcPct val="150000"/>
              </a:lnSpc>
            </a:pPr>
            <a:r>
              <a:rPr lang="zh-CN" altLang="en-US" sz="2800">
                <a:latin typeface="黑体" panose="02010609060101010101" pitchFamily="49" charset="-122"/>
                <a:ea typeface="黑体" panose="02010609060101010101" pitchFamily="49" charset="-122"/>
              </a:rPr>
              <a:t>特点：</a:t>
            </a:r>
            <a:endParaRPr lang="zh-CN" altLang="en-US" sz="280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indent="0" fontAlgn="auto">
              <a:lnSpc>
                <a:spcPct val="150000"/>
              </a:lnSpc>
            </a:pPr>
            <a:r>
              <a:rPr lang="zh-CN" altLang="en-US" sz="2800">
                <a:latin typeface="黑体" panose="02010609060101010101" pitchFamily="49" charset="-122"/>
                <a:ea typeface="黑体" panose="02010609060101010101" pitchFamily="49" charset="-122"/>
              </a:rPr>
              <a:t>过程：</a:t>
            </a:r>
            <a:endParaRPr lang="zh-CN" altLang="en-US" sz="280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indent="0" fontAlgn="auto">
              <a:lnSpc>
                <a:spcPct val="150000"/>
              </a:lnSpc>
            </a:pPr>
            <a:r>
              <a:rPr lang="zh-CN" altLang="en-US" sz="2800">
                <a:latin typeface="黑体" panose="02010609060101010101" pitchFamily="49" charset="-122"/>
                <a:ea typeface="黑体" panose="02010609060101010101" pitchFamily="49" charset="-122"/>
              </a:rPr>
              <a:t>成果：</a:t>
            </a:r>
            <a:endParaRPr lang="zh-CN" altLang="en-US" sz="28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7" name="文本框 16"/>
          <p:cNvSpPr txBox="1"/>
          <p:nvPr>
            <p:custDataLst>
              <p:tags r:id="rId1"/>
            </p:custDataLst>
          </p:nvPr>
        </p:nvSpPr>
        <p:spPr>
          <a:xfrm>
            <a:off x="1327150" y="1461770"/>
            <a:ext cx="853821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阅读课本，概况</a:t>
            </a:r>
            <a:r>
              <a:rPr lang="zh-CN" sz="28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工业化发展的相关史事</a:t>
            </a:r>
            <a:r>
              <a:rPr lang="zh-CN" altLang="en-US" sz="28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?</a:t>
            </a:r>
            <a:endParaRPr lang="zh-CN" altLang="en-US" sz="280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524760" y="2237105"/>
            <a:ext cx="290703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重点发展重工业</a:t>
            </a:r>
            <a:endParaRPr lang="zh-CN" altLang="en-US" sz="280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457450" y="2828925"/>
            <a:ext cx="657987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1928</a:t>
            </a:r>
            <a:r>
              <a:rPr lang="zh-CN" altLang="en-US" sz="28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年</a:t>
            </a:r>
            <a:r>
              <a:rPr lang="en-US" altLang="zh-CN" sz="28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—1937</a:t>
            </a:r>
            <a:r>
              <a:rPr lang="zh-CN" altLang="en-US" sz="28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年，完成两个五年计划</a:t>
            </a:r>
            <a:endParaRPr lang="zh-CN" altLang="en-US" sz="280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2457450" y="3456940"/>
            <a:ext cx="609600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由落后的农业国变成了强大的工业国</a:t>
            </a:r>
            <a:endParaRPr lang="zh-CN" altLang="en-US" sz="280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774700" y="890270"/>
            <a:ext cx="4275455" cy="628650"/>
            <a:chOff x="940" y="2730"/>
            <a:chExt cx="6733" cy="990"/>
          </a:xfrm>
        </p:grpSpPr>
        <p:pic>
          <p:nvPicPr>
            <p:cNvPr id="3" name="图片 2" descr="3b31373432363535313bd1a7cebbc3b1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3"/>
            <a:stretch>
              <a:fillRect/>
            </a:stretch>
          </p:blipFill>
          <p:spPr>
            <a:xfrm>
              <a:off x="940" y="2850"/>
              <a:ext cx="870" cy="870"/>
            </a:xfrm>
            <a:prstGeom prst="rect">
              <a:avLst/>
            </a:prstGeom>
          </p:spPr>
        </p:pic>
        <p:sp>
          <p:nvSpPr>
            <p:cNvPr id="4" name="文本框 3"/>
            <p:cNvSpPr txBox="1"/>
            <p:nvPr>
              <p:custDataLst>
                <p:tags r:id="rId4"/>
              </p:custDataLst>
            </p:nvPr>
          </p:nvSpPr>
          <p:spPr>
            <a:xfrm>
              <a:off x="1672" y="2730"/>
              <a:ext cx="6001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800">
                  <a:latin typeface="楷体" panose="02010609060101010101" charset="-122"/>
                  <a:ea typeface="楷体" panose="02010609060101010101" charset="-122"/>
                </a:rPr>
                <a:t>苏联的发展</a:t>
              </a:r>
              <a:r>
                <a:rPr lang="en-US" altLang="zh-CN" sz="2800">
                  <a:latin typeface="楷体" panose="02010609060101010101" charset="-122"/>
                  <a:ea typeface="楷体" panose="02010609060101010101" charset="-122"/>
                </a:rPr>
                <a:t>——</a:t>
              </a:r>
              <a:r>
                <a:rPr lang="zh-CN" altLang="en-US" sz="2800">
                  <a:latin typeface="楷体" panose="02010609060101010101" charset="-122"/>
                  <a:ea typeface="楷体" panose="02010609060101010101" charset="-122"/>
                </a:rPr>
                <a:t>工业化</a:t>
              </a:r>
              <a:endParaRPr lang="zh-CN" altLang="en-US" sz="2800"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8785225" y="615950"/>
            <a:ext cx="2211070" cy="3477260"/>
            <a:chOff x="3045" y="2628"/>
            <a:chExt cx="3482" cy="5476"/>
          </a:xfrm>
        </p:grpSpPr>
        <p:pic>
          <p:nvPicPr>
            <p:cNvPr id="6" name="图片 5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6"/>
            <a:stretch>
              <a:fillRect/>
            </a:stretch>
          </p:blipFill>
          <p:spPr>
            <a:xfrm>
              <a:off x="3271" y="2628"/>
              <a:ext cx="3255" cy="4170"/>
            </a:xfrm>
            <a:prstGeom prst="rect">
              <a:avLst/>
            </a:prstGeom>
          </p:spPr>
        </p:pic>
        <p:sp>
          <p:nvSpPr>
            <p:cNvPr id="15" name="文本框 14"/>
            <p:cNvSpPr txBox="1"/>
            <p:nvPr>
              <p:custDataLst>
                <p:tags r:id="rId7"/>
              </p:custDataLst>
            </p:nvPr>
          </p:nvSpPr>
          <p:spPr>
            <a:xfrm>
              <a:off x="3045" y="6798"/>
              <a:ext cx="3482" cy="1307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 algn="ctr"/>
              <a:r>
                <a:rPr lang="zh-CN" altLang="en-US" sz="2400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斯大林</a:t>
              </a:r>
              <a:endParaRPr lang="zh-CN" altLang="en-US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endParaRPr>
            </a:p>
            <a:p>
              <a:pPr algn="ctr"/>
              <a:r>
                <a:rPr lang="zh-CN" altLang="en-US" sz="2400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（1879—1953）</a:t>
              </a:r>
              <a:endParaRPr lang="zh-CN" altLang="en-US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wipe dir="d"/>
      </p:transition>
    </mc:Choice>
    <mc:Fallback>
      <p:transition>
        <p:wipe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1"/>
      <p:bldP spid="11" grpId="1"/>
      <p:bldP spid="12" grpId="1"/>
      <p:bldP spid="13" grpId="1"/>
      <p:bldP spid="14" grpId="1"/>
      <p:bldP spid="7" grpId="0" animBg="1"/>
      <p:bldP spid="7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 descr="IMzrDogE8vm2zbG6I7AUaOOoBhClQSExN7ASovYL0jahJ1549858763519compressfla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05915" y="341630"/>
            <a:ext cx="10076815" cy="6230620"/>
          </a:xfrm>
          <a:prstGeom prst="rect">
            <a:avLst/>
          </a:prstGeom>
        </p:spPr>
      </p:pic>
      <p:pic>
        <p:nvPicPr>
          <p:cNvPr id="2" name="图片 1" descr="捕获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0405" y="3801110"/>
            <a:ext cx="3850005" cy="2962910"/>
          </a:xfrm>
          <a:prstGeom prst="rect">
            <a:avLst/>
          </a:prstGeom>
        </p:spPr>
      </p:pic>
      <p:pic>
        <p:nvPicPr>
          <p:cNvPr id="3" name="图片 2" descr="T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0875" y="575945"/>
            <a:ext cx="3899535" cy="262382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5730875" y="3199765"/>
            <a:ext cx="563118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 dirty="0">
                <a:solidFill>
                  <a:srgbClr val="000000"/>
                </a:solidFill>
                <a:latin typeface="Arial" panose="020B0604020202020204" pitchFamily="34" charset="0"/>
                <a:sym typeface="+mn-ea"/>
              </a:rPr>
              <a:t>T-34</a:t>
            </a:r>
            <a:r>
              <a:rPr lang="zh-CN" altLang="en-US" b="1" dirty="0">
                <a:solidFill>
                  <a:srgbClr val="000000"/>
                </a:solidFill>
                <a:latin typeface="Arial" panose="020B0604020202020204" pitchFamily="34" charset="0"/>
                <a:sym typeface="+mn-ea"/>
              </a:rPr>
              <a:t>型坦克，作为二战中性能最好的坦克之一，共生产了四万辆</a:t>
            </a:r>
            <a:endParaRPr lang="zh-CN" altLang="en-US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7689850" y="6203950"/>
            <a:ext cx="27254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 dirty="0">
                <a:solidFill>
                  <a:srgbClr val="000000"/>
                </a:solidFill>
                <a:latin typeface="Arial" panose="020B0604020202020204" pitchFamily="34" charset="0"/>
                <a:sym typeface="+mn-ea"/>
              </a:rPr>
              <a:t>“喀秋莎”火箭炮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" name="文本框 10"/>
          <p:cNvSpPr txBox="1"/>
          <p:nvPr>
            <p:custDataLst>
              <p:tags r:id="rId1"/>
            </p:custDataLst>
          </p:nvPr>
        </p:nvSpPr>
        <p:spPr>
          <a:xfrm>
            <a:off x="1274445" y="997585"/>
            <a:ext cx="3169285" cy="3322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fontAlgn="auto">
              <a:lnSpc>
                <a:spcPct val="150000"/>
              </a:lnSpc>
            </a:pPr>
            <a:r>
              <a:rPr lang="zh-CN" altLang="en-US" sz="2800">
                <a:latin typeface="黑体" panose="02010609060101010101" pitchFamily="49" charset="-122"/>
                <a:ea typeface="黑体" panose="02010609060101010101" pitchFamily="49" charset="-122"/>
              </a:rPr>
              <a:t>苏联工业化的特点：</a:t>
            </a:r>
            <a:endParaRPr lang="zh-CN" altLang="en-US" sz="280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indent="0" fontAlgn="auto">
              <a:lnSpc>
                <a:spcPct val="150000"/>
              </a:lnSpc>
            </a:pPr>
            <a:endParaRPr lang="zh-CN" altLang="en-US" sz="280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indent="0" fontAlgn="auto">
              <a:lnSpc>
                <a:spcPct val="150000"/>
              </a:lnSpc>
            </a:pPr>
            <a:r>
              <a:rPr lang="zh-CN" altLang="en-US" sz="2800">
                <a:latin typeface="黑体" panose="02010609060101010101" pitchFamily="49" charset="-122"/>
                <a:ea typeface="黑体" panose="02010609060101010101" pitchFamily="49" charset="-122"/>
              </a:rPr>
              <a:t>指令性计划的优点：</a:t>
            </a:r>
            <a:endParaRPr lang="zh-CN" altLang="en-US" sz="280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indent="0" fontAlgn="auto">
              <a:lnSpc>
                <a:spcPct val="150000"/>
              </a:lnSpc>
            </a:pPr>
            <a:endParaRPr lang="zh-CN" altLang="en-US" sz="2800"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indent="0" fontAlgn="auto">
              <a:lnSpc>
                <a:spcPct val="150000"/>
              </a:lnSpc>
            </a:pPr>
            <a:r>
              <a:rPr lang="zh-CN" altLang="en-US" sz="280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指令性计划的缺点</a:t>
            </a:r>
            <a:r>
              <a:rPr lang="zh-CN" altLang="en-US" sz="2800"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  <a:endParaRPr lang="zh-CN" altLang="en-US" sz="28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549775" y="1134110"/>
            <a:ext cx="6096000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>
                <a:latin typeface="黑体" panose="02010609060101010101" pitchFamily="49" charset="-122"/>
                <a:ea typeface="黑体" panose="02010609060101010101" pitchFamily="49" charset="-122"/>
              </a:rPr>
              <a:t>苏联的工业化是在高度集中的指令性计划下完成的。</a:t>
            </a:r>
            <a:endParaRPr lang="zh-CN" altLang="en-US" sz="28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549775" y="2384425"/>
            <a:ext cx="6096000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>
                <a:latin typeface="黑体" panose="02010609060101010101" pitchFamily="49" charset="-122"/>
                <a:ea typeface="黑体" panose="02010609060101010101" pitchFamily="49" charset="-122"/>
              </a:rPr>
              <a:t>使苏联能够在短时期内，集中全国的人力、物力和财力实现工业化。</a:t>
            </a:r>
            <a:endParaRPr lang="zh-CN" altLang="en-US" sz="28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549775" y="3760470"/>
            <a:ext cx="6096000" cy="1383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>
                <a:latin typeface="黑体" panose="02010609060101010101" pitchFamily="49" charset="-122"/>
                <a:ea typeface="黑体" panose="02010609060101010101" pitchFamily="49" charset="-122"/>
              </a:rPr>
              <a:t>这种排斥市场和商品经济的发展模式逐步被固定下来，致使后来苏联的经</a:t>
            </a:r>
            <a:endParaRPr lang="zh-CN" altLang="en-US" sz="280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2800">
                <a:latin typeface="黑体" panose="02010609060101010101" pitchFamily="49" charset="-122"/>
                <a:ea typeface="黑体" panose="02010609060101010101" pitchFamily="49" charset="-122"/>
              </a:rPr>
              <a:t>济体制日益僵化。</a:t>
            </a:r>
            <a:endParaRPr lang="zh-CN" altLang="en-US" sz="28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wipe dir="d"/>
      </p:transition>
    </mc:Choice>
    <mc:Fallback>
      <p:transition>
        <p:wipe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1"/>
      <p:bldP spid="2" grpId="1"/>
      <p:bldP spid="4" grpId="0"/>
      <p:bldP spid="4" grpId="1"/>
      <p:bldP spid="5" grpId="0" uiExpand="1"/>
      <p:bldP spid="5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7650" name="Picture 4"/>
          <p:cNvPicPr>
            <a:picLocks noGrp="1"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79650" y="476250"/>
            <a:ext cx="7553325" cy="3609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7651" name="TextBox 1"/>
          <p:cNvSpPr txBox="1"/>
          <p:nvPr/>
        </p:nvSpPr>
        <p:spPr>
          <a:xfrm>
            <a:off x="1847850" y="4365625"/>
            <a:ext cx="8316913" cy="983615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anchor="t" anchorCtr="0">
            <a:spAutoFit/>
          </a:bodyPr>
          <a:p>
            <a:pPr algn="just" defTabSz="914400"/>
            <a:r>
              <a:rPr lang="zh-CN" altLang="en-US" sz="2900" b="1" dirty="0">
                <a:latin typeface="宋体" panose="02010600030101010101" pitchFamily="2" charset="-122"/>
              </a:rPr>
              <a:t>斯大林：为了实现社会主义工业化，</a:t>
            </a:r>
            <a:r>
              <a:rPr lang="zh-CN" altLang="en-US" sz="2900" b="1" u="sng" dirty="0">
                <a:latin typeface="宋体" panose="02010600030101010101" pitchFamily="2" charset="-122"/>
              </a:rPr>
              <a:t>农民必须要作出牺牲</a:t>
            </a:r>
            <a:r>
              <a:rPr lang="zh-CN" altLang="en-US" sz="2900" b="1" dirty="0">
                <a:latin typeface="宋体" panose="02010600030101010101" pitchFamily="2" charset="-122"/>
              </a:rPr>
              <a:t>。</a:t>
            </a:r>
            <a:endParaRPr lang="zh-CN" altLang="en-US" sz="2900" b="1" dirty="0">
              <a:latin typeface="宋体" panose="02010600030101010101" pitchFamily="2" charset="-122"/>
            </a:endParaRPr>
          </a:p>
        </p:txBody>
      </p:sp>
      <p:sp>
        <p:nvSpPr>
          <p:cNvPr id="27652" name="圆角矩形3 268"/>
          <p:cNvSpPr/>
          <p:nvPr/>
        </p:nvSpPr>
        <p:spPr>
          <a:xfrm>
            <a:off x="6169025" y="765175"/>
            <a:ext cx="3887788" cy="2952750"/>
          </a:xfrm>
          <a:prstGeom prst="roundRect">
            <a:avLst>
              <a:gd name="adj" fmla="val 16667"/>
            </a:avLst>
          </a:prstGeom>
          <a:solidFill>
            <a:srgbClr val="FFFF00">
              <a:alpha val="100000"/>
            </a:srgbClr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vert="horz" wrap="square" lIns="90170" tIns="46990" rIns="90170" bIns="46990" anchor="ctr" anchorCtr="0"/>
          <a:p>
            <a:r>
              <a:rPr lang="zh-CN" altLang="en-US" sz="4400" b="1" dirty="0">
                <a:solidFill>
                  <a:srgbClr val="3333FF"/>
                </a:solidFill>
                <a:latin typeface="Arial" panose="020B0604020202020204" pitchFamily="34" charset="0"/>
              </a:rPr>
              <a:t>重点发展重工业</a:t>
            </a:r>
            <a:r>
              <a:rPr lang="zh-CN" altLang="en-US" sz="4400" b="1" dirty="0">
                <a:solidFill>
                  <a:srgbClr val="3333FF"/>
                </a:solidFill>
                <a:latin typeface="Arial" panose="020B0604020202020204" pitchFamily="34" charset="0"/>
              </a:rPr>
              <a:t>以牺牲农业发展和农民利益为代价</a:t>
            </a:r>
            <a:endParaRPr lang="zh-CN" altLang="en-US" sz="4400" b="1" dirty="0">
              <a:solidFill>
                <a:srgbClr val="3333FF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770" name="Rectangle 3"/>
          <p:cNvSpPr/>
          <p:nvPr/>
        </p:nvSpPr>
        <p:spPr>
          <a:xfrm>
            <a:off x="1703388" y="404813"/>
            <a:ext cx="75565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    集体农庄</a:t>
            </a:r>
            <a:r>
              <a:rPr lang="zh-CN" altLang="en-US" sz="3200" b="1" dirty="0">
                <a:latin typeface="Garamond" pitchFamily="2" charset="0"/>
              </a:rPr>
              <a:t>庄员伊万在河里捉到一条大鱼，高兴地回到家里和老婆说：</a:t>
            </a:r>
            <a:endParaRPr lang="zh-CN" altLang="en-US" sz="3200" b="1" dirty="0">
              <a:latin typeface="Garamond" pitchFamily="2" charset="0"/>
            </a:endParaRPr>
          </a:p>
        </p:txBody>
      </p:sp>
      <p:sp>
        <p:nvSpPr>
          <p:cNvPr id="32771" name="Rectangle 4"/>
          <p:cNvSpPr/>
          <p:nvPr/>
        </p:nvSpPr>
        <p:spPr>
          <a:xfrm>
            <a:off x="2463800" y="1633538"/>
            <a:ext cx="6172200" cy="2481262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</a:pPr>
            <a:r>
              <a:rPr lang="zh-CN" altLang="en-US" sz="3200" b="1" dirty="0">
                <a:latin typeface="楷体_GB2312" pitchFamily="1" charset="-122"/>
                <a:ea typeface="楷体_GB2312" pitchFamily="1" charset="-122"/>
              </a:rPr>
              <a:t>看，我们有炸鱼吃了！</a:t>
            </a:r>
            <a:endParaRPr lang="zh-CN" altLang="en-US" sz="3200" b="1" dirty="0">
              <a:latin typeface="楷体_GB2312" pitchFamily="1" charset="-122"/>
              <a:ea typeface="楷体_GB2312" pitchFamily="1" charset="-122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</a:pPr>
            <a:r>
              <a:rPr lang="zh-CN" altLang="en-US" sz="3200" b="1" dirty="0">
                <a:latin typeface="楷体_GB2312" pitchFamily="1" charset="-122"/>
                <a:ea typeface="楷体_GB2312" pitchFamily="1" charset="-122"/>
              </a:rPr>
              <a:t>没有油啊。</a:t>
            </a:r>
            <a:endParaRPr lang="zh-CN" altLang="en-US" sz="3200" b="1" dirty="0">
              <a:latin typeface="楷体_GB2312" pitchFamily="1" charset="-122"/>
              <a:ea typeface="楷体_GB2312" pitchFamily="1" charset="-122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</a:pPr>
            <a:r>
              <a:rPr lang="zh-CN" altLang="en-US" sz="3200" b="1" dirty="0">
                <a:latin typeface="楷体_GB2312" pitchFamily="1" charset="-122"/>
                <a:ea typeface="楷体_GB2312" pitchFamily="1" charset="-122"/>
              </a:rPr>
              <a:t>那就煮！</a:t>
            </a:r>
            <a:endParaRPr lang="zh-CN" altLang="en-US" sz="3200" b="1" dirty="0">
              <a:latin typeface="楷体_GB2312" pitchFamily="1" charset="-122"/>
              <a:ea typeface="楷体_GB2312" pitchFamily="1" charset="-122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</a:pPr>
            <a:r>
              <a:rPr lang="zh-CN" altLang="en-US" sz="3200" b="1" dirty="0">
                <a:latin typeface="楷体_GB2312" pitchFamily="1" charset="-122"/>
                <a:ea typeface="楷体_GB2312" pitchFamily="1" charset="-122"/>
              </a:rPr>
              <a:t>没锅。</a:t>
            </a:r>
            <a:endParaRPr lang="zh-CN" altLang="en-US" sz="3200" b="1" dirty="0">
              <a:latin typeface="楷体_GB2312" pitchFamily="1" charset="-122"/>
              <a:ea typeface="楷体_GB2312" pitchFamily="1" charset="-122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</a:pPr>
            <a:r>
              <a:rPr lang="zh-CN" altLang="en-US" sz="3200" b="1" dirty="0">
                <a:latin typeface="楷体_GB2312" pitchFamily="1" charset="-122"/>
                <a:ea typeface="楷体_GB2312" pitchFamily="1" charset="-122"/>
              </a:rPr>
              <a:t>烤鱼！</a:t>
            </a:r>
            <a:endParaRPr lang="zh-CN" altLang="en-US" sz="3200" b="1" dirty="0">
              <a:latin typeface="楷体_GB2312" pitchFamily="1" charset="-122"/>
              <a:ea typeface="楷体_GB2312" pitchFamily="1" charset="-122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</a:pPr>
            <a:r>
              <a:rPr lang="zh-CN" altLang="en-US" sz="3200" b="1" dirty="0">
                <a:latin typeface="楷体_GB2312" pitchFamily="1" charset="-122"/>
                <a:ea typeface="楷体_GB2312" pitchFamily="1" charset="-122"/>
              </a:rPr>
              <a:t>没柴。</a:t>
            </a:r>
            <a:endParaRPr lang="zh-CN" altLang="en-US" sz="3200" b="1" dirty="0">
              <a:latin typeface="楷体_GB2312" pitchFamily="1" charset="-122"/>
              <a:ea typeface="楷体_GB2312" pitchFamily="1" charset="-122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</a:pPr>
            <a:endParaRPr lang="zh-CN" altLang="en-US" sz="3200" b="1" dirty="0">
              <a:latin typeface="楷体_GB2312" pitchFamily="1" charset="-122"/>
              <a:ea typeface="楷体_GB2312" pitchFamily="1" charset="-122"/>
            </a:endParaRPr>
          </a:p>
        </p:txBody>
      </p:sp>
      <p:sp>
        <p:nvSpPr>
          <p:cNvPr id="32772" name="Rectangle 5"/>
          <p:cNvSpPr/>
          <p:nvPr/>
        </p:nvSpPr>
        <p:spPr>
          <a:xfrm>
            <a:off x="2454275" y="4752975"/>
            <a:ext cx="7191375" cy="16300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800" b="1" dirty="0">
                <a:latin typeface="宋体" panose="02010600030101010101" pitchFamily="2" charset="-122"/>
              </a:rPr>
              <a:t>伊万气死了，走到河边把鱼扔了回去。那鱼在水里划了一个半圆，上身出水，举起右鳍激动地高呼：</a:t>
            </a:r>
            <a:r>
              <a:rPr lang="zh-CN" altLang="en-US" sz="4400" b="1" dirty="0">
                <a:solidFill>
                  <a:srgbClr val="00206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宋体" panose="02010600030101010101" pitchFamily="2" charset="-122"/>
              </a:rPr>
              <a:t>“斯大林万岁！”</a:t>
            </a:r>
            <a:r>
              <a:rPr lang="zh-CN" altLang="en-US" sz="2800" b="1" dirty="0">
                <a:latin typeface="宋体" panose="02010600030101010101" pitchFamily="2" charset="-122"/>
              </a:rPr>
              <a:t>。</a:t>
            </a:r>
            <a:endParaRPr lang="zh-CN" altLang="en-US" sz="2800" b="1" dirty="0">
              <a:latin typeface="宋体" panose="02010600030101010101" pitchFamily="2" charset="-122"/>
            </a:endParaRPr>
          </a:p>
        </p:txBody>
      </p:sp>
      <p:pic>
        <p:nvPicPr>
          <p:cNvPr id="32773" name="Picture 6" descr="20080512_eadd15f2930d59ea56569G48g8Vb5aGZ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3300" y="5578475"/>
            <a:ext cx="1473200" cy="9239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2774" name="文本框 16385"/>
          <p:cNvSpPr txBox="1"/>
          <p:nvPr/>
        </p:nvSpPr>
        <p:spPr>
          <a:xfrm>
            <a:off x="1703388" y="1844675"/>
            <a:ext cx="465137" cy="3046095"/>
          </a:xfrm>
          <a:prstGeom prst="rect">
            <a:avLst/>
          </a:prstGeom>
          <a:solidFill>
            <a:srgbClr val="FF6600"/>
          </a:solidFill>
          <a:ln w="9525">
            <a:noFill/>
          </a:ln>
        </p:spPr>
        <p:txBody>
          <a:bodyPr>
            <a:spAutoFit/>
          </a:bodyPr>
          <a:p>
            <a:pPr algn="ctr"/>
            <a:r>
              <a:rPr lang="en-US" altLang="en-US" sz="3200" b="1" dirty="0">
                <a:solidFill>
                  <a:srgbClr val="040CBC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苏联民间笑话</a:t>
            </a:r>
            <a:endParaRPr lang="en-US" altLang="en-US" sz="3200" b="1" dirty="0">
              <a:solidFill>
                <a:srgbClr val="040CBC"/>
              </a:solidFill>
              <a:effectLst>
                <a:outerShdw blurRad="38100" dist="38100" dir="2700000">
                  <a:srgbClr val="00000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2775" name="Text Box 6"/>
          <p:cNvSpPr txBox="1"/>
          <p:nvPr/>
        </p:nvSpPr>
        <p:spPr>
          <a:xfrm>
            <a:off x="7014845" y="2548890"/>
            <a:ext cx="3962400" cy="20612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0070C0"/>
                </a:solidFill>
                <a:latin typeface="宋体" panose="02010600030101010101" pitchFamily="2" charset="-122"/>
                <a:ea typeface="等线" panose="02010600030101010101" charset="-122"/>
              </a:rPr>
              <a:t>危害（消极影响）：农民的利益受到严重损害，致使苏联农业生产长期停滞</a:t>
            </a:r>
            <a:endParaRPr lang="zh-CN" altLang="en-US" sz="3200" b="1" dirty="0">
              <a:solidFill>
                <a:srgbClr val="0070C0"/>
              </a:solidFill>
              <a:latin typeface="宋体" panose="02010600030101010101" pitchFamily="2" charset="-122"/>
              <a:ea typeface="等线" panose="0201060003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" name="文本框 16"/>
          <p:cNvSpPr txBox="1"/>
          <p:nvPr>
            <p:custDataLst>
              <p:tags r:id="rId1"/>
            </p:custDataLst>
          </p:nvPr>
        </p:nvSpPr>
        <p:spPr>
          <a:xfrm>
            <a:off x="1129030" y="1809750"/>
            <a:ext cx="853821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阅读课本，概况</a:t>
            </a:r>
            <a:r>
              <a:rPr lang="zh-CN" altLang="en-US" sz="28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农业集体化</a:t>
            </a:r>
            <a:r>
              <a:rPr lang="zh-CN" sz="28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的相关史事</a:t>
            </a:r>
            <a:r>
              <a:rPr lang="zh-CN" altLang="en-US" sz="28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?</a:t>
            </a:r>
            <a:endParaRPr lang="zh-CN" altLang="en-US" sz="280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576580" y="1238250"/>
            <a:ext cx="4943475" cy="628650"/>
            <a:chOff x="940" y="2730"/>
            <a:chExt cx="7785" cy="990"/>
          </a:xfrm>
        </p:grpSpPr>
        <p:pic>
          <p:nvPicPr>
            <p:cNvPr id="3" name="图片 2" descr="3b31373432363535313bd1a7cebbc3b1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3"/>
            <a:stretch>
              <a:fillRect/>
            </a:stretch>
          </p:blipFill>
          <p:spPr>
            <a:xfrm>
              <a:off x="940" y="2850"/>
              <a:ext cx="870" cy="870"/>
            </a:xfrm>
            <a:prstGeom prst="rect">
              <a:avLst/>
            </a:prstGeom>
          </p:spPr>
        </p:pic>
        <p:sp>
          <p:nvSpPr>
            <p:cNvPr id="4" name="文本框 3"/>
            <p:cNvSpPr txBox="1"/>
            <p:nvPr>
              <p:custDataLst>
                <p:tags r:id="rId4"/>
              </p:custDataLst>
            </p:nvPr>
          </p:nvSpPr>
          <p:spPr>
            <a:xfrm>
              <a:off x="1672" y="2730"/>
              <a:ext cx="7053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800">
                  <a:latin typeface="楷体" panose="02010609060101010101" charset="-122"/>
                  <a:ea typeface="楷体" panose="02010609060101010101" charset="-122"/>
                </a:rPr>
                <a:t>苏联的发展</a:t>
              </a:r>
              <a:r>
                <a:rPr lang="en-US" altLang="zh-CN" sz="2800">
                  <a:latin typeface="楷体" panose="02010609060101010101" charset="-122"/>
                  <a:ea typeface="楷体" panose="02010609060101010101" charset="-122"/>
                </a:rPr>
                <a:t>——</a:t>
              </a:r>
              <a:r>
                <a:rPr lang="zh-CN" altLang="en-US" sz="2800">
                  <a:latin typeface="楷体" panose="02010609060101010101" charset="-122"/>
                  <a:ea typeface="楷体" panose="02010609060101010101" charset="-122"/>
                </a:rPr>
                <a:t>农业集体化</a:t>
              </a:r>
              <a:endParaRPr lang="zh-CN" altLang="en-US" sz="2800"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  <p:sp>
        <p:nvSpPr>
          <p:cNvPr id="20" name="文本框 19"/>
          <p:cNvSpPr txBox="1"/>
          <p:nvPr>
            <p:custDataLst>
              <p:tags r:id="rId5"/>
            </p:custDataLst>
          </p:nvPr>
        </p:nvSpPr>
        <p:spPr>
          <a:xfrm>
            <a:off x="3867785" y="575945"/>
            <a:ext cx="4738370" cy="583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tx2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 rtlCol="0">
            <a:spAutoFit/>
          </a:bodyPr>
          <a:p>
            <a:r>
              <a:rPr lang="zh-CN" altLang="en-US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素养探究三：</a:t>
            </a:r>
            <a:r>
              <a:rPr lang="zh-CN" altLang="en-US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农业集体化</a:t>
            </a:r>
            <a:endParaRPr lang="zh-CN" altLang="en-US" sz="32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11" name="文本框 10"/>
          <p:cNvSpPr txBox="1"/>
          <p:nvPr>
            <p:custDataLst>
              <p:tags r:id="rId6"/>
            </p:custDataLst>
          </p:nvPr>
        </p:nvSpPr>
        <p:spPr>
          <a:xfrm>
            <a:off x="1308100" y="2381250"/>
            <a:ext cx="1105535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fontAlgn="auto">
              <a:lnSpc>
                <a:spcPct val="150000"/>
              </a:lnSpc>
            </a:pPr>
            <a:r>
              <a:rPr lang="zh-CN" altLang="en-US" sz="2800">
                <a:latin typeface="黑体" panose="02010609060101010101" pitchFamily="49" charset="-122"/>
                <a:ea typeface="黑体" panose="02010609060101010101" pitchFamily="49" charset="-122"/>
              </a:rPr>
              <a:t>背景：</a:t>
            </a:r>
            <a:endParaRPr lang="zh-CN" altLang="en-US" sz="280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indent="0" fontAlgn="auto">
              <a:lnSpc>
                <a:spcPct val="150000"/>
              </a:lnSpc>
            </a:pPr>
            <a:r>
              <a:rPr lang="zh-CN" altLang="en-US" sz="2800">
                <a:latin typeface="黑体" panose="02010609060101010101" pitchFamily="49" charset="-122"/>
                <a:ea typeface="黑体" panose="02010609060101010101" pitchFamily="49" charset="-122"/>
              </a:rPr>
              <a:t>目的：</a:t>
            </a:r>
            <a:endParaRPr lang="zh-CN" altLang="en-US" sz="280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indent="0" fontAlgn="auto">
              <a:lnSpc>
                <a:spcPct val="150000"/>
              </a:lnSpc>
            </a:pPr>
            <a:r>
              <a:rPr lang="zh-CN" altLang="en-US" sz="2800">
                <a:latin typeface="黑体" panose="02010609060101010101" pitchFamily="49" charset="-122"/>
                <a:ea typeface="黑体" panose="02010609060101010101" pitchFamily="49" charset="-122"/>
              </a:rPr>
              <a:t>时间：</a:t>
            </a:r>
            <a:endParaRPr lang="zh-CN" altLang="en-US" sz="280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indent="0" fontAlgn="auto">
              <a:lnSpc>
                <a:spcPct val="150000"/>
              </a:lnSpc>
            </a:pPr>
            <a:r>
              <a:rPr lang="zh-CN" altLang="en-US" sz="2800">
                <a:latin typeface="黑体" panose="02010609060101010101" pitchFamily="49" charset="-122"/>
                <a:ea typeface="黑体" panose="02010609060101010101" pitchFamily="49" charset="-122"/>
              </a:rPr>
              <a:t>措施：</a:t>
            </a:r>
            <a:endParaRPr lang="zh-CN" altLang="en-US" sz="28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7"/>
            </p:custDataLst>
          </p:nvPr>
        </p:nvSpPr>
        <p:spPr>
          <a:xfrm>
            <a:off x="2413635" y="2331720"/>
            <a:ext cx="5312410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>
                <a:latin typeface="黑体" panose="02010609060101010101" pitchFamily="49" charset="-122"/>
                <a:ea typeface="黑体" panose="02010609060101010101" pitchFamily="49" charset="-122"/>
              </a:rPr>
              <a:t>1927 年年底至 1928 年年初，苏联发生了严重的粮食收购危机。</a:t>
            </a:r>
            <a:endParaRPr lang="zh-CN" altLang="en-US" sz="28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8"/>
            </p:custDataLst>
          </p:nvPr>
        </p:nvSpPr>
        <p:spPr>
          <a:xfrm>
            <a:off x="2413635" y="3284855"/>
            <a:ext cx="560260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>
                <a:latin typeface="黑体" panose="02010609060101010101" pitchFamily="49" charset="-122"/>
                <a:ea typeface="黑体" panose="02010609060101010101" pitchFamily="49" charset="-122"/>
              </a:rPr>
              <a:t>适应工业化快速发展的需要。</a:t>
            </a:r>
            <a:endParaRPr lang="zh-CN" altLang="en-US" sz="28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9"/>
            </p:custDataLst>
          </p:nvPr>
        </p:nvSpPr>
        <p:spPr>
          <a:xfrm>
            <a:off x="2413635" y="3856355"/>
            <a:ext cx="629856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28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0世纪30年代初开展农业集体化</a:t>
            </a:r>
            <a:endParaRPr lang="zh-CN" altLang="en-US" sz="280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10"/>
            </p:custDataLst>
          </p:nvPr>
        </p:nvSpPr>
        <p:spPr>
          <a:xfrm>
            <a:off x="2413635" y="4448810"/>
            <a:ext cx="348361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457200" indent="-457200">
              <a:buFont typeface="Arial" panose="020B0604020202020204" pitchFamily="34" charset="0"/>
              <a:buChar char="•"/>
            </a:pPr>
            <a:r>
              <a:rPr sz="2800">
                <a:latin typeface="黑体" panose="02010609060101010101" pitchFamily="49" charset="-122"/>
                <a:ea typeface="黑体" panose="02010609060101010101" pitchFamily="49" charset="-122"/>
              </a:rPr>
              <a:t>消灭富农运动</a:t>
            </a:r>
            <a:r>
              <a:rPr lang="zh-CN" altLang="en-US" sz="2800"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lang="zh-CN" altLang="en-US" sz="28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文本框 8"/>
          <p:cNvSpPr txBox="1"/>
          <p:nvPr>
            <p:custDataLst>
              <p:tags r:id="rId11"/>
            </p:custDataLst>
          </p:nvPr>
        </p:nvSpPr>
        <p:spPr>
          <a:xfrm>
            <a:off x="2413635" y="4978400"/>
            <a:ext cx="7660005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457200" indent="-457200">
              <a:buFont typeface="Arial" panose="020B0604020202020204" pitchFamily="34" charset="0"/>
              <a:buChar char="•"/>
            </a:pPr>
            <a:r>
              <a:rPr sz="2800">
                <a:latin typeface="黑体" panose="02010609060101010101" pitchFamily="49" charset="-122"/>
                <a:ea typeface="黑体" panose="02010609060101010101" pitchFamily="49" charset="-122"/>
              </a:rPr>
              <a:t>政府也从多方面支持集体农庄的建设，加快组建拖拉机站，为集体农庄提供机械服务</a:t>
            </a:r>
            <a:r>
              <a:rPr lang="zh-CN" altLang="en-US" sz="2800"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lang="zh-CN" altLang="en-US" sz="28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" name="文本框 9"/>
          <p:cNvSpPr txBox="1"/>
          <p:nvPr>
            <p:custDataLst>
              <p:tags r:id="rId12"/>
            </p:custDataLst>
          </p:nvPr>
        </p:nvSpPr>
        <p:spPr>
          <a:xfrm>
            <a:off x="2413635" y="5908675"/>
            <a:ext cx="682688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457200" indent="-457200">
              <a:buFont typeface="Arial" panose="020B0604020202020204" pitchFamily="34" charset="0"/>
              <a:buChar char="•"/>
            </a:pPr>
            <a:r>
              <a:rPr sz="2800">
                <a:latin typeface="黑体" panose="02010609060101010101" pitchFamily="49" charset="-122"/>
                <a:ea typeface="黑体" panose="02010609060101010101" pitchFamily="49" charset="-122"/>
              </a:rPr>
              <a:t>监督集体农庄执行国家的生产计划</a:t>
            </a:r>
            <a:r>
              <a:rPr lang="zh-CN" sz="2800"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lang="zh-CN" sz="28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7822565" y="2019300"/>
            <a:ext cx="4050030" cy="2819400"/>
            <a:chOff x="12363" y="3180"/>
            <a:chExt cx="6378" cy="4440"/>
          </a:xfrm>
        </p:grpSpPr>
        <p:pic>
          <p:nvPicPr>
            <p:cNvPr id="12" name="图片 11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14"/>
            <a:stretch>
              <a:fillRect/>
            </a:stretch>
          </p:blipFill>
          <p:spPr>
            <a:xfrm>
              <a:off x="12363" y="3180"/>
              <a:ext cx="6378" cy="4440"/>
            </a:xfrm>
            <a:prstGeom prst="rect">
              <a:avLst/>
            </a:prstGeom>
          </p:spPr>
        </p:pic>
        <p:sp>
          <p:nvSpPr>
            <p:cNvPr id="13" name="文本框 12"/>
            <p:cNvSpPr txBox="1"/>
            <p:nvPr/>
          </p:nvSpPr>
          <p:spPr>
            <a:xfrm>
              <a:off x="12721" y="6895"/>
              <a:ext cx="5662" cy="72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zh-CN" altLang="en-US" sz="2400">
                  <a:solidFill>
                    <a:schemeClr val="bg1"/>
                  </a:solidFill>
                  <a:latin typeface="楷体" panose="02010609060101010101" charset="-122"/>
                  <a:ea typeface="楷体" panose="02010609060101010101" charset="-122"/>
                </a:rPr>
                <a:t>集体农庄庄员在田间用餐</a:t>
              </a:r>
              <a:endParaRPr lang="zh-CN" altLang="en-US" sz="240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wipe dir="d"/>
      </p:transition>
    </mc:Choice>
    <mc:Fallback>
      <p:transition>
        <p:wipe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1"/>
      <p:bldP spid="11" grpId="1"/>
      <p:bldP spid="5" grpId="1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030095" y="556260"/>
            <a:ext cx="8267700" cy="5692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wrap="square" rtlCol="0" anchor="t">
            <a:spAutoFit/>
          </a:bodyPr>
          <a:p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材料研读</a:t>
            </a:r>
            <a:r>
              <a:rPr lang="en-US" altLang="zh-CN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:</a:t>
            </a:r>
            <a:endParaRPr lang="en-US" altLang="zh-CN" sz="2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材料一：全盘集体化运动使农村发生翻天覆地的变化，这一变化为社会主义工业化的实现提供了条件。它使城市居民的粮食供应和工业原材料的供应得到了一定保障。另外，集体农业还为工业发展提供了资金和劳动力。</a:t>
            </a:r>
            <a:endParaRPr lang="zh-CN" altLang="en-US" sz="2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r"/>
            <a:r>
              <a:rPr lang="en-US" altLang="zh-CN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——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吴于廑、齐世荣《世界现代史</a:t>
            </a:r>
            <a:r>
              <a:rPr lang="en-US" altLang="zh-CN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上卷》</a:t>
            </a:r>
            <a:endParaRPr lang="zh-CN" altLang="en-US" sz="2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材料二：苏联学者估计，集体化时期遭到迫害的有500万- 1000万人。1932-1933年乌克兰、北高加索地区的大饥荒使300万</a:t>
            </a:r>
            <a:r>
              <a:rPr lang="en-US" altLang="zh-CN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——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400万人饿死。政府忽视农民的物质利</a:t>
            </a:r>
            <a:r>
              <a:rPr kumimoji="1" sz="28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……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农民生产积极性低下，农牧业生产长期停滞落后，严重阻碍了苏联经济的发展。</a:t>
            </a:r>
            <a:endParaRPr lang="zh-CN" altLang="en-US" sz="2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r"/>
            <a:r>
              <a:rPr lang="en-US" altLang="zh-CN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——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吴于廑、齐世荣《世界史</a:t>
            </a:r>
            <a:r>
              <a:rPr lang="en-US" altLang="zh-CN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现代史编》</a:t>
            </a:r>
            <a:endParaRPr lang="zh-CN" altLang="en-US" sz="2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13" name="圆角矩形 12"/>
          <p:cNvSpPr/>
          <p:nvPr>
            <p:custDataLst>
              <p:tags r:id="rId1"/>
            </p:custDataLst>
          </p:nvPr>
        </p:nvSpPr>
        <p:spPr>
          <a:xfrm>
            <a:off x="4314190" y="2632710"/>
            <a:ext cx="6053455" cy="876935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charset="-122"/>
                <a:sym typeface="+mn-ea"/>
              </a:rPr>
              <a:t>积极影响：解决了粮食问题，推动了苏联的工业化建设</a:t>
            </a:r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。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</p:txBody>
      </p:sp>
      <p:sp>
        <p:nvSpPr>
          <p:cNvPr id="4" name="圆角矩形 3"/>
          <p:cNvSpPr/>
          <p:nvPr>
            <p:custDataLst>
              <p:tags r:id="rId2"/>
            </p:custDataLst>
          </p:nvPr>
        </p:nvSpPr>
        <p:spPr>
          <a:xfrm>
            <a:off x="4234815" y="5559425"/>
            <a:ext cx="6053455" cy="876935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charset="-122"/>
                <a:sym typeface="+mn-ea"/>
              </a:rPr>
              <a:t>消极影响：严重影响农民的生产积极性，阻碍了农业的发展</a:t>
            </a:r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。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wipe dir="d"/>
      </p:transition>
    </mc:Choice>
    <mc:Fallback>
      <p:transition>
        <p:wipe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4" grpId="0" bldLvl="0" animBg="1"/>
      <p:bldP spid="2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" name="文本框 16"/>
          <p:cNvSpPr txBox="1"/>
          <p:nvPr>
            <p:custDataLst>
              <p:tags r:id="rId1"/>
            </p:custDataLst>
          </p:nvPr>
        </p:nvSpPr>
        <p:spPr>
          <a:xfrm>
            <a:off x="1384935" y="1297305"/>
            <a:ext cx="694182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阅读课本，概况</a:t>
            </a:r>
            <a:r>
              <a:rPr lang="zh-CN" altLang="en-US" sz="28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苏联模式的形成及其影响</a:t>
            </a:r>
            <a:r>
              <a:rPr lang="zh-CN" altLang="en-US" sz="28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?</a:t>
            </a:r>
            <a:endParaRPr lang="zh-CN" altLang="en-US" sz="280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10" name="文本框 9"/>
          <p:cNvSpPr txBox="1"/>
          <p:nvPr>
            <p:custDataLst>
              <p:tags r:id="rId2"/>
            </p:custDataLst>
          </p:nvPr>
        </p:nvSpPr>
        <p:spPr>
          <a:xfrm>
            <a:off x="3867785" y="468630"/>
            <a:ext cx="4458335" cy="583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tx2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 rtlCol="0">
            <a:spAutoFit/>
          </a:bodyPr>
          <a:p>
            <a:r>
              <a:rPr lang="zh-CN" altLang="en-US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素养探究三：</a:t>
            </a:r>
            <a:r>
              <a:rPr lang="zh-CN" altLang="en-US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苏联模式</a:t>
            </a:r>
            <a:endParaRPr lang="zh-CN" altLang="en-US" sz="32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2" name="文本框 1"/>
          <p:cNvSpPr txBox="1"/>
          <p:nvPr>
            <p:custDataLst>
              <p:tags r:id="rId3"/>
            </p:custDataLst>
          </p:nvPr>
        </p:nvSpPr>
        <p:spPr>
          <a:xfrm>
            <a:off x="1964055" y="1967230"/>
            <a:ext cx="8537575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>
                <a:latin typeface="黑体" panose="02010609060101010101" pitchFamily="49" charset="-122"/>
                <a:ea typeface="黑体" panose="02010609060101010101" pitchFamily="49" charset="-122"/>
              </a:rPr>
              <a:t>工业化和农业集体化的实现，使苏联的社会经济生活和社会阶级结构发生了根本性变化。</a:t>
            </a:r>
            <a:endParaRPr lang="zh-CN" altLang="en-US" sz="28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4"/>
            </p:custDataLst>
          </p:nvPr>
        </p:nvSpPr>
        <p:spPr>
          <a:xfrm>
            <a:off x="2385695" y="3222625"/>
            <a:ext cx="7694295" cy="9531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t">
            <a:spAutoFit/>
          </a:bodyPr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2800">
                <a:latin typeface="黑体" panose="02010609060101010101" pitchFamily="49" charset="-122"/>
                <a:ea typeface="黑体" panose="02010609060101010101" pitchFamily="49" charset="-122"/>
              </a:rPr>
              <a:t>在经济方面：表现为建立单一生产资料公有制，实行自上而下的指令性计划经济体制。</a:t>
            </a:r>
            <a:endParaRPr lang="zh-CN" altLang="en-US" sz="28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5"/>
            </p:custDataLst>
          </p:nvPr>
        </p:nvSpPr>
        <p:spPr>
          <a:xfrm>
            <a:off x="2385695" y="4596130"/>
            <a:ext cx="7694295" cy="9531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t">
            <a:spAutoFit/>
          </a:bodyPr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2800">
                <a:latin typeface="黑体" panose="02010609060101010101" pitchFamily="49" charset="-122"/>
                <a:ea typeface="黑体" panose="02010609060101010101" pitchFamily="49" charset="-122"/>
              </a:rPr>
              <a:t>在政治方面：表现为权力高度集中。各级领导实际上由上级指派，基本不受群众监督。</a:t>
            </a:r>
            <a:endParaRPr lang="zh-CN" altLang="en-US" sz="28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环形箭头 7"/>
          <p:cNvSpPr/>
          <p:nvPr/>
        </p:nvSpPr>
        <p:spPr>
          <a:xfrm rot="5820000">
            <a:off x="9919335" y="4976495"/>
            <a:ext cx="947420" cy="1366520"/>
          </a:xfrm>
          <a:prstGeom prst="circularArrow">
            <a:avLst/>
          </a:prstGeom>
          <a:solidFill>
            <a:srgbClr val="FF000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3" name="圆角矩形 12"/>
          <p:cNvSpPr/>
          <p:nvPr>
            <p:custDataLst>
              <p:tags r:id="rId6"/>
            </p:custDataLst>
          </p:nvPr>
        </p:nvSpPr>
        <p:spPr>
          <a:xfrm>
            <a:off x="4736465" y="5779135"/>
            <a:ext cx="4920615" cy="60706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r>
              <a:rPr lang="zh-CN" alt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1936 年，苏联公布了新宪法</a:t>
            </a:r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。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</p:txBody>
      </p:sp>
      <p:sp>
        <p:nvSpPr>
          <p:cNvPr id="9" name="圆角矩形 8"/>
          <p:cNvSpPr/>
          <p:nvPr>
            <p:custDataLst>
              <p:tags r:id="rId7"/>
            </p:custDataLst>
          </p:nvPr>
        </p:nvSpPr>
        <p:spPr>
          <a:xfrm rot="21300000">
            <a:off x="1455420" y="4081780"/>
            <a:ext cx="7449820" cy="974725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charset="-122"/>
                <a:sym typeface="+mn-ea"/>
              </a:rPr>
              <a:t>形成：</a:t>
            </a:r>
            <a:r>
              <a:rPr lang="zh-CN" alt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新宪法规定，苏联是工农社会主义国家。</a:t>
            </a:r>
            <a:endParaRPr lang="zh-CN" altLang="en-US" sz="2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l"/>
            <a:r>
              <a:rPr lang="zh-CN" alt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新宪法也标志着苏联模式的形成。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wipe dir="d"/>
      </p:transition>
    </mc:Choice>
    <mc:Fallback>
      <p:transition>
        <p:wipe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1"/>
      <p:bldP spid="2" grpId="1"/>
      <p:bldP spid="3" grpId="1"/>
      <p:bldP spid="4" grpId="1"/>
      <p:bldP spid="13" grpId="0" bldLvl="0" animBg="1"/>
      <p:bldP spid="9" grpId="0" bldLvl="0" animBg="1"/>
      <p:bldP spid="8" grpId="0" bldLvl="0" animBg="1"/>
      <p:bldP spid="8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400810" y="943610"/>
            <a:ext cx="9199880" cy="52101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wrap="square" rtlCol="0" anchor="t">
            <a:noAutofit/>
          </a:bodyPr>
          <a:p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材料研读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</a:rPr>
              <a:t>：</a:t>
            </a:r>
            <a:endParaRPr lang="zh-CN" altLang="en-US" sz="2800"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zh-CN" altLang="en-US" sz="2800">
                <a:latin typeface="楷体" panose="02010609060101010101" charset="-122"/>
                <a:ea typeface="楷体" panose="02010609060101010101" charset="-122"/>
              </a:rPr>
              <a:t>材料一：实行苏联模式后，苏联用十多年的时间就实现了对西欧发达资本主义国家的赶超，成为世界第二号工业化强国。苏联模式的实行为日后打败法西斯奠定基础，使苏联具备了堪与美国抗衡的军事力量。</a:t>
            </a:r>
            <a:endParaRPr lang="zh-CN" altLang="en-US" sz="2800">
              <a:latin typeface="楷体" panose="02010609060101010101" charset="-122"/>
              <a:ea typeface="楷体" panose="02010609060101010101" charset="-122"/>
            </a:endParaRPr>
          </a:p>
          <a:p>
            <a:endParaRPr lang="zh-CN" altLang="en-US" sz="2800"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zh-CN" altLang="en-US" sz="2800">
                <a:latin typeface="楷体" panose="02010609060101010101" charset="-122"/>
                <a:ea typeface="楷体" panose="02010609060101010101" charset="-122"/>
                <a:sym typeface="+mn-ea"/>
              </a:rPr>
              <a:t>材料二：苏联的办法把农民挖得很苦。他们采取所谓义务交售制等项办法，把农民生产的东西拿走太多，给的代价又极低。他们这样来积累资金，使农民的生产积极性受到极大的损害。你要母鸡多生蛋，又不给它米吃，又要马儿跑得好，又要马儿不吃草。世界上哪有这样的道理。</a:t>
            </a:r>
            <a:endParaRPr lang="zh-CN" altLang="en-US" sz="2800"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pPr algn="r"/>
            <a:r>
              <a:rPr lang="en-US" altLang="zh-CN" sz="2800">
                <a:latin typeface="楷体" panose="02010609060101010101" charset="-122"/>
                <a:ea typeface="楷体" panose="02010609060101010101" charset="-122"/>
              </a:rPr>
              <a:t>——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</a:rPr>
              <a:t>毛泽东《论十大关系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</a:rPr>
              <a:t>》</a:t>
            </a:r>
            <a:endParaRPr lang="zh-CN" altLang="en-US" sz="2800">
              <a:latin typeface="楷体" panose="02010609060101010101" charset="-122"/>
              <a:ea typeface="楷体" panose="02010609060101010101" charset="-122"/>
            </a:endParaRPr>
          </a:p>
          <a:p>
            <a:endParaRPr lang="zh-CN" altLang="en-US" sz="280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3" name="圆角矩形 12"/>
          <p:cNvSpPr/>
          <p:nvPr>
            <p:custDataLst>
              <p:tags r:id="rId1"/>
            </p:custDataLst>
          </p:nvPr>
        </p:nvSpPr>
        <p:spPr>
          <a:xfrm>
            <a:off x="3344545" y="2195830"/>
            <a:ext cx="6732270" cy="1332865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积极影响：促进了苏联经济社会快速发展，也为苏联军民夺取反法西斯战争胜利发挥了重要作用。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</p:txBody>
      </p:sp>
      <p:sp>
        <p:nvSpPr>
          <p:cNvPr id="3" name="圆角矩形 2"/>
          <p:cNvSpPr/>
          <p:nvPr>
            <p:custDataLst>
              <p:tags r:id="rId2"/>
            </p:custDataLst>
          </p:nvPr>
        </p:nvSpPr>
        <p:spPr>
          <a:xfrm>
            <a:off x="2729865" y="4389120"/>
            <a:ext cx="6732270" cy="1332865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消极影响：随着时间推移，苏联模式的弊端日益暴露，成为经济社会发展的严重体制障碍。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wipe dir="d"/>
      </p:transition>
    </mc:Choice>
    <mc:Fallback>
      <p:transition>
        <p:wipe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  <p:bldP spid="13" grpId="0" bldLvl="0" animBg="1"/>
      <p:bldP spid="3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265" name="图片 13313" descr="苏联国旗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44955" y="1026160"/>
            <a:ext cx="4284663" cy="2466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66" name="矩形 13314"/>
          <p:cNvSpPr/>
          <p:nvPr/>
        </p:nvSpPr>
        <p:spPr>
          <a:xfrm>
            <a:off x="3143250" y="3580130"/>
            <a:ext cx="1450340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</a:rPr>
              <a:t>苏联国旗</a:t>
            </a:r>
            <a:endParaRPr lang="zh-CN" altLang="en-US" sz="24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11267" name="图片 13315" descr="苏联国徽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00200" y="4037330"/>
            <a:ext cx="2646045" cy="26289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68" name="矩形 13316"/>
          <p:cNvSpPr/>
          <p:nvPr/>
        </p:nvSpPr>
        <p:spPr>
          <a:xfrm>
            <a:off x="4246245" y="4943475"/>
            <a:ext cx="1583690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</a:rPr>
              <a:t>苏联国徽</a:t>
            </a:r>
            <a:endParaRPr lang="zh-CN" altLang="en-US" sz="24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1269" name="文本框 13317"/>
          <p:cNvSpPr txBox="1"/>
          <p:nvPr/>
        </p:nvSpPr>
        <p:spPr>
          <a:xfrm>
            <a:off x="4593590" y="5673090"/>
            <a:ext cx="4561840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rgbClr val="000099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苏联国歌 </a:t>
            </a:r>
            <a:r>
              <a:rPr lang="en-US" altLang="zh-CN" sz="2400" b="1">
                <a:solidFill>
                  <a:srgbClr val="000099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—《</a:t>
            </a:r>
            <a:r>
              <a:rPr lang="zh-CN" altLang="en-US" sz="2400" b="1">
                <a:solidFill>
                  <a:srgbClr val="000099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牢不可破的联盟</a:t>
            </a:r>
            <a:r>
              <a:rPr lang="en-US" altLang="zh-CN" sz="2400" b="1">
                <a:solidFill>
                  <a:srgbClr val="000099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》</a:t>
            </a:r>
            <a:endParaRPr lang="en-US" altLang="zh-CN" sz="2400" b="1">
              <a:solidFill>
                <a:srgbClr val="000099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1270" name="矩形 13318"/>
          <p:cNvSpPr/>
          <p:nvPr/>
        </p:nvSpPr>
        <p:spPr>
          <a:xfrm>
            <a:off x="6477635" y="420370"/>
            <a:ext cx="5450840" cy="4831080"/>
          </a:xfrm>
          <a:prstGeom prst="rect">
            <a:avLst/>
          </a:prstGeom>
          <a:noFill/>
          <a:ln w="9525" cap="flat" cmpd="sng">
            <a:solidFill>
              <a:srgbClr val="FFF5E3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anchor="t">
            <a:spAutoFit/>
          </a:bodyPr>
          <a:p>
            <a:pPr eaLnBrk="0" hangingPunct="0"/>
            <a:r>
              <a:rPr lang="en-US" altLang="zh-CN" sz="28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</a:t>
            </a:r>
            <a:r>
              <a:rPr lang="zh-CN" altLang="en-US" sz="28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苏联国徽镰刀、锤头代表着工农联盟。绸带包裹着小麦，表现了劳动人民大团结。布尔什维克的标志站在地球上，表现了共产主义一定在世界传承，发扬光大。太阳象征世界上第一个社会主义国家从此诞生，在太阳的衬托下，表现了共产主义是光明的，和平的。绸带上用十五个加盟共和国的文字写着苏联的格言“</a:t>
            </a:r>
            <a:r>
              <a:rPr lang="zh-CN" altLang="en-US" sz="2800" b="1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全世界无产者，联合起来</a:t>
            </a:r>
            <a:r>
              <a:rPr lang="zh-CN" altLang="en-US" sz="280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！</a:t>
            </a:r>
            <a:r>
              <a:rPr lang="zh-CN" altLang="en-US" sz="28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”。</a:t>
            </a: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lang="zh-CN" altLang="en-US" sz="28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544320" y="306070"/>
            <a:ext cx="1848485" cy="58356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p>
            <a:r>
              <a:rPr lang="zh-CN" altLang="en-US" sz="3200"/>
              <a:t>基础知识</a:t>
            </a:r>
            <a:endParaRPr lang="zh-CN" altLang="en-US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41" name="组合 40"/>
          <p:cNvGrpSpPr/>
          <p:nvPr/>
        </p:nvGrpSpPr>
        <p:grpSpPr>
          <a:xfrm>
            <a:off x="983615" y="400050"/>
            <a:ext cx="9518650" cy="855345"/>
            <a:chOff x="963" y="2585"/>
            <a:chExt cx="14990" cy="1347"/>
          </a:xfrm>
        </p:grpSpPr>
        <p:pic>
          <p:nvPicPr>
            <p:cNvPr id="42" name="图片 41" descr="613707ec5ea32_610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2">
              <a:clrChange>
                <a:clrFrom>
                  <a:srgbClr val="F6F6F6">
                    <a:alpha val="100000"/>
                  </a:srgbClr>
                </a:clrFrom>
                <a:clrTo>
                  <a:srgbClr val="F6F6F6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660000">
              <a:off x="963" y="2585"/>
              <a:ext cx="1241" cy="1241"/>
            </a:xfrm>
            <a:prstGeom prst="rect">
              <a:avLst/>
            </a:prstGeom>
          </p:spPr>
        </p:pic>
        <p:sp>
          <p:nvSpPr>
            <p:cNvPr id="43" name="文本框 42"/>
            <p:cNvSpPr txBox="1"/>
            <p:nvPr>
              <p:custDataLst>
                <p:tags r:id="rId3"/>
              </p:custDataLst>
            </p:nvPr>
          </p:nvSpPr>
          <p:spPr>
            <a:xfrm>
              <a:off x="1683" y="3012"/>
              <a:ext cx="14270" cy="92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pPr indent="0" fontAlgn="auto">
                <a:lnSpc>
                  <a:spcPct val="100000"/>
                </a:lnSpc>
              </a:pPr>
              <a:r>
                <a:rPr lang="zh-CN" altLang="en-US" sz="2800"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合作探究三：结合所学知识，比较列宁与斯大林探索社会主义建设道路的特点</a:t>
              </a:r>
              <a:r>
                <a:rPr lang="zh-CN" altLang="en-US" sz="2800"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  <a:sym typeface="+mn-ea"/>
                </a:rPr>
                <a:t>?</a:t>
              </a:r>
              <a:endParaRPr lang="zh-CN" altLang="en-US" sz="28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endParaRPr>
            </a:p>
            <a:p>
              <a:pPr indent="0" fontAlgn="auto">
                <a:lnSpc>
                  <a:spcPct val="100000"/>
                </a:lnSpc>
              </a:pPr>
              <a:endParaRPr lang="zh-CN" altLang="en-US" sz="28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endParaRPr>
            </a:p>
          </p:txBody>
        </p:sp>
      </p:grpSp>
      <p:graphicFrame>
        <p:nvGraphicFramePr>
          <p:cNvPr id="4" name="表格 3"/>
          <p:cNvGraphicFramePr/>
          <p:nvPr>
            <p:custDataLst>
              <p:tags r:id="rId4"/>
            </p:custDataLst>
          </p:nvPr>
        </p:nvGraphicFramePr>
        <p:xfrm>
          <a:off x="1722120" y="1713230"/>
          <a:ext cx="8954770" cy="46348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3795"/>
                <a:gridCol w="3704590"/>
                <a:gridCol w="4096385"/>
              </a:tblGrid>
              <a:tr h="58547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>
                          <a:latin typeface="楷体" panose="02010609060101010101" charset="-122"/>
                          <a:ea typeface="楷体" panose="02010609060101010101" charset="-122"/>
                        </a:rPr>
                        <a:t>项目</a:t>
                      </a:r>
                      <a:endParaRPr lang="zh-CN" altLang="en-US" sz="28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>
                          <a:latin typeface="楷体" panose="02010609060101010101" charset="-122"/>
                          <a:ea typeface="楷体" panose="02010609060101010101" charset="-122"/>
                        </a:rPr>
                        <a:t>列宁</a:t>
                      </a:r>
                      <a:endParaRPr lang="zh-CN" altLang="en-US" sz="28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>
                          <a:latin typeface="楷体" panose="02010609060101010101" charset="-122"/>
                          <a:ea typeface="楷体" panose="02010609060101010101" charset="-122"/>
                        </a:rPr>
                        <a:t>斯大林</a:t>
                      </a:r>
                      <a:endParaRPr lang="zh-CN" altLang="en-US" sz="28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/>
                </a:tc>
              </a:tr>
              <a:tr h="809625"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zh-CN" altLang="en-US" sz="2800">
                          <a:latin typeface="楷体" panose="02010609060101010101" charset="-122"/>
                          <a:ea typeface="楷体" panose="02010609060101010101" charset="-122"/>
                        </a:rPr>
                        <a:t>政策</a:t>
                      </a:r>
                      <a:endParaRPr lang="zh-CN" altLang="en-US" sz="28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28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28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/>
                </a:tc>
              </a:tr>
              <a:tr h="809625"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zh-CN" altLang="en-US" sz="2800">
                          <a:latin typeface="楷体" panose="02010609060101010101" charset="-122"/>
                          <a:ea typeface="楷体" panose="02010609060101010101" charset="-122"/>
                        </a:rPr>
                        <a:t>工业</a:t>
                      </a:r>
                      <a:endParaRPr lang="zh-CN" altLang="en-US" sz="28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28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28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/>
                </a:tc>
              </a:tr>
              <a:tr h="810260"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zh-CN" altLang="en-US" sz="2800">
                          <a:latin typeface="楷体" panose="02010609060101010101" charset="-122"/>
                          <a:ea typeface="楷体" panose="02010609060101010101" charset="-122"/>
                        </a:rPr>
                        <a:t>农业</a:t>
                      </a:r>
                      <a:endParaRPr lang="zh-CN" altLang="en-US" sz="28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28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28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/>
                </a:tc>
              </a:tr>
              <a:tr h="809625"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zh-CN" altLang="en-US" sz="2800">
                          <a:latin typeface="楷体" panose="02010609060101010101" charset="-122"/>
                          <a:ea typeface="楷体" panose="02010609060101010101" charset="-122"/>
                        </a:rPr>
                        <a:t>影响</a:t>
                      </a:r>
                      <a:endParaRPr lang="zh-CN" altLang="en-US" sz="28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28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28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/>
                </a:tc>
              </a:tr>
              <a:tr h="810260"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zh-CN" altLang="en-US" sz="2800">
                          <a:latin typeface="楷体" panose="02010609060101010101" charset="-122"/>
                          <a:ea typeface="楷体" panose="02010609060101010101" charset="-122"/>
                        </a:rPr>
                        <a:t>特点</a:t>
                      </a:r>
                      <a:endParaRPr lang="zh-CN" altLang="en-US" sz="28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28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28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文本框 5"/>
          <p:cNvSpPr txBox="1"/>
          <p:nvPr/>
        </p:nvSpPr>
        <p:spPr>
          <a:xfrm>
            <a:off x="2898775" y="2311400"/>
            <a:ext cx="348869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</a:rPr>
              <a:t>由战时共产主义政策转向新经济政策。</a:t>
            </a:r>
            <a:endParaRPr lang="zh-CN" altLang="en-US" sz="2400">
              <a:solidFill>
                <a:srgbClr val="C0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898775" y="3086735"/>
            <a:ext cx="348869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latin typeface="楷体" panose="02010609060101010101" charset="-122"/>
                <a:ea typeface="楷体" panose="02010609060101010101" charset="-122"/>
              </a:rPr>
              <a:t>允许私人经营中小企业；实行按劳取酬的工资制。</a:t>
            </a:r>
            <a:endParaRPr lang="zh-CN" altLang="en-US" sz="240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898775" y="3916680"/>
            <a:ext cx="348869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latin typeface="楷体" panose="02010609060101010101" charset="-122"/>
                <a:ea typeface="楷体" panose="02010609060101010101" charset="-122"/>
              </a:rPr>
              <a:t> </a:t>
            </a:r>
            <a:r>
              <a:rPr lang="zh-CN" altLang="en-US" sz="2400">
                <a:latin typeface="楷体" panose="02010609060101010101" charset="-122"/>
                <a:ea typeface="楷体" panose="02010609060101010101" charset="-122"/>
              </a:rPr>
              <a:t>以征收粮食税代替余粮征集制。</a:t>
            </a:r>
            <a:endParaRPr lang="zh-CN" altLang="en-US" sz="240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760980" y="4652645"/>
            <a:ext cx="395478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>
                <a:latin typeface="楷体" panose="02010609060101010101" charset="-122"/>
                <a:ea typeface="楷体" panose="02010609060101010101" charset="-122"/>
              </a:rPr>
              <a:t> </a:t>
            </a:r>
            <a:r>
              <a:rPr lang="zh-CN" altLang="en-US" sz="2000">
                <a:latin typeface="楷体" panose="02010609060101010101" charset="-122"/>
                <a:ea typeface="楷体" panose="02010609060101010101" charset="-122"/>
              </a:rPr>
              <a:t>调动了生产者的积极性迅速缓解了危机，巩固了工农联盟，促使国民经济稳步发展。</a:t>
            </a:r>
            <a:endParaRPr lang="zh-CN" altLang="en-US" sz="200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887345" y="5579110"/>
            <a:ext cx="404241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>
                <a:latin typeface="楷体" panose="02010609060101010101" charset="-122"/>
                <a:ea typeface="楷体" panose="02010609060101010101" charset="-122"/>
              </a:rPr>
              <a:t>在坚持公有制前提下，允许多种经济成分并存，大力发展商品生产。</a:t>
            </a:r>
            <a:endParaRPr lang="zh-CN" altLang="en-US" sz="200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765925" y="2366010"/>
            <a:ext cx="393573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</a:rPr>
              <a:t>放弃新经济政策，实行社会主义工业化和农业集体化。</a:t>
            </a:r>
            <a:endParaRPr lang="zh-CN" altLang="en-US" sz="2400">
              <a:solidFill>
                <a:srgbClr val="C0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765925" y="3141345"/>
            <a:ext cx="348869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latin typeface="楷体" panose="02010609060101010101" charset="-122"/>
                <a:ea typeface="楷体" panose="02010609060101010101" charset="-122"/>
              </a:rPr>
              <a:t>制定和实施两个五年计划，重点发展重工业。</a:t>
            </a:r>
            <a:endParaRPr lang="zh-CN" altLang="en-US" sz="240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765925" y="3971290"/>
            <a:ext cx="348869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latin typeface="楷体" panose="02010609060101010101" charset="-122"/>
                <a:ea typeface="楷体" panose="02010609060101010101" charset="-122"/>
              </a:rPr>
              <a:t> </a:t>
            </a:r>
            <a:r>
              <a:rPr lang="zh-CN" altLang="en-US" sz="2400">
                <a:latin typeface="楷体" panose="02010609060101010101" charset="-122"/>
                <a:ea typeface="楷体" panose="02010609060101010101" charset="-122"/>
              </a:rPr>
              <a:t>把小体小农经济改造为大规模的集体农庄。</a:t>
            </a:r>
            <a:endParaRPr lang="zh-CN" altLang="en-US" sz="240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628130" y="4707255"/>
            <a:ext cx="395478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>
                <a:latin typeface="楷体" panose="02010609060101010101" charset="-122"/>
                <a:ea typeface="楷体" panose="02010609060101010101" charset="-122"/>
              </a:rPr>
              <a:t> </a:t>
            </a:r>
            <a:r>
              <a:rPr lang="zh-CN" altLang="en-US" sz="2000">
                <a:latin typeface="楷体" panose="02010609060101010101" charset="-122"/>
                <a:ea typeface="楷体" panose="02010609060101010101" charset="-122"/>
              </a:rPr>
              <a:t>使苏联的社会经济生活和社会阶级结构发生了根本性变化。社会主义制度在苏联建成。</a:t>
            </a:r>
            <a:endParaRPr lang="zh-CN" altLang="en-US" sz="200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754495" y="5633720"/>
            <a:ext cx="404241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>
                <a:latin typeface="楷体" panose="02010609060101010101" charset="-122"/>
                <a:ea typeface="楷体" panose="02010609060101010101" charset="-122"/>
              </a:rPr>
              <a:t>高度集中的计划经济体制和高度集权的政治体制。</a:t>
            </a:r>
            <a:endParaRPr lang="zh-CN" altLang="en-US" sz="2000"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wipe dir="d"/>
      </p:transition>
    </mc:Choice>
    <mc:Fallback>
      <p:transition>
        <p:wipe dir="d"/>
      </p:transition>
    </mc:Fallback>
  </mc:AlternateContent>
  <p:timing>
    <p:tnLst>
      <p:par>
        <p:cTn id="1" dur="indefinite" restart="never" nodeType="tmRoot"/>
      </p:par>
    </p:tnLst>
    <p:bldLst>
      <p:bldP spid="6" grpId="1"/>
      <p:bldP spid="7" grpId="1"/>
      <p:bldP spid="8" grpId="1"/>
      <p:bldP spid="9" grpId="1"/>
      <p:bldP spid="10" grpId="1"/>
      <p:bldP spid="11" grpId="1"/>
      <p:bldP spid="12" grpId="1"/>
      <p:bldP spid="13" grpId="1"/>
      <p:bldP spid="14" grpId="1"/>
      <p:bldP spid="15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5212080" y="953770"/>
            <a:ext cx="6402705" cy="5695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28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1.</a:t>
            </a:r>
            <a:r>
              <a:rPr lang="zh-CN" sz="28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背景：经济异常困难，社会矛盾加剧</a:t>
            </a:r>
            <a:endParaRPr lang="zh-CN" altLang="en-US" sz="280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5212080" y="1449070"/>
            <a:ext cx="32816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latin typeface="楷体" panose="02010609060101010101" charset="-122"/>
                <a:ea typeface="楷体" panose="02010609060101010101" charset="-122"/>
                <a:sym typeface="+mn-ea"/>
              </a:rPr>
              <a:t>2.</a:t>
            </a:r>
            <a:r>
              <a:rPr lang="zh-CN" altLang="en-US" sz="280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措施</a:t>
            </a:r>
            <a:endParaRPr lang="zh-CN" altLang="en-US" sz="28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左大括号 5"/>
          <p:cNvSpPr/>
          <p:nvPr>
            <p:custDataLst>
              <p:tags r:id="rId3"/>
            </p:custDataLst>
          </p:nvPr>
        </p:nvSpPr>
        <p:spPr>
          <a:xfrm>
            <a:off x="4970145" y="1125855"/>
            <a:ext cx="222885" cy="1155700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>
            <p:custDataLst>
              <p:tags r:id="rId4"/>
            </p:custDataLst>
          </p:nvPr>
        </p:nvSpPr>
        <p:spPr>
          <a:xfrm>
            <a:off x="3658870" y="1270000"/>
            <a:ext cx="140144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latin typeface="黑体" panose="02010609060101010101" pitchFamily="49" charset="-122"/>
                <a:ea typeface="黑体" panose="02010609060101010101" pitchFamily="49" charset="-122"/>
              </a:rPr>
              <a:t>新经济政策</a:t>
            </a:r>
            <a:endParaRPr lang="zh-CN" altLang="en-US" sz="28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" name="文本框 9"/>
          <p:cNvSpPr txBox="1"/>
          <p:nvPr>
            <p:custDataLst>
              <p:tags r:id="rId5"/>
            </p:custDataLst>
          </p:nvPr>
        </p:nvSpPr>
        <p:spPr>
          <a:xfrm>
            <a:off x="5226685" y="1960245"/>
            <a:ext cx="33788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latin typeface="黑体" panose="02010609060101010101" pitchFamily="49" charset="-122"/>
                <a:ea typeface="黑体" panose="02010609060101010101" pitchFamily="49" charset="-122"/>
              </a:rPr>
              <a:t>3.</a:t>
            </a:r>
            <a:r>
              <a:rPr lang="zh-CN" altLang="en-US" sz="280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影响</a:t>
            </a:r>
            <a:endParaRPr lang="en-US" altLang="zh-CN" sz="28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" name="左大括号 17"/>
          <p:cNvSpPr/>
          <p:nvPr>
            <p:custDataLst>
              <p:tags r:id="rId6"/>
            </p:custDataLst>
          </p:nvPr>
        </p:nvSpPr>
        <p:spPr>
          <a:xfrm>
            <a:off x="3008630" y="1831340"/>
            <a:ext cx="792480" cy="3980815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9" name="文本框 18"/>
          <p:cNvSpPr txBox="1"/>
          <p:nvPr>
            <p:custDataLst>
              <p:tags r:id="rId7"/>
            </p:custDataLst>
          </p:nvPr>
        </p:nvSpPr>
        <p:spPr>
          <a:xfrm>
            <a:off x="2361565" y="1831340"/>
            <a:ext cx="647065" cy="39693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280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苏联的社会主义建设</a:t>
            </a:r>
            <a:endParaRPr lang="zh-CN" sz="28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3" name="文本框 12"/>
          <p:cNvSpPr txBox="1"/>
          <p:nvPr>
            <p:custDataLst>
              <p:tags r:id="rId8"/>
            </p:custDataLst>
          </p:nvPr>
        </p:nvSpPr>
        <p:spPr>
          <a:xfrm>
            <a:off x="5193030" y="2364740"/>
            <a:ext cx="44780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latin typeface="黑体" panose="02010609060101010101" pitchFamily="49" charset="-122"/>
                <a:ea typeface="黑体" panose="02010609060101010101" pitchFamily="49" charset="-122"/>
              </a:rPr>
              <a:t>1.</a:t>
            </a:r>
            <a:r>
              <a:rPr lang="zh-CN" altLang="en-US" sz="2800">
                <a:latin typeface="黑体" panose="02010609060101010101" pitchFamily="49" charset="-122"/>
                <a:ea typeface="黑体" panose="02010609060101010101" pitchFamily="49" charset="-122"/>
              </a:rPr>
              <a:t>苏联成立：</a:t>
            </a:r>
            <a:r>
              <a:rPr lang="en-US" altLang="zh-CN" sz="2800">
                <a:latin typeface="黑体" panose="02010609060101010101" pitchFamily="49" charset="-122"/>
                <a:ea typeface="黑体" panose="02010609060101010101" pitchFamily="49" charset="-122"/>
              </a:rPr>
              <a:t>1922</a:t>
            </a:r>
            <a:r>
              <a:rPr lang="zh-CN" altLang="en-US" sz="2800">
                <a:latin typeface="黑体" panose="02010609060101010101" pitchFamily="49" charset="-122"/>
                <a:ea typeface="黑体" panose="02010609060101010101" pitchFamily="49" charset="-122"/>
              </a:rPr>
              <a:t>年年底</a:t>
            </a:r>
            <a:endParaRPr lang="zh-CN" altLang="en-US" sz="28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5" name="左大括号 14"/>
          <p:cNvSpPr/>
          <p:nvPr>
            <p:custDataLst>
              <p:tags r:id="rId9"/>
            </p:custDataLst>
          </p:nvPr>
        </p:nvSpPr>
        <p:spPr>
          <a:xfrm>
            <a:off x="4970145" y="2567940"/>
            <a:ext cx="224790" cy="1221105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>
            <p:custDataLst>
              <p:tags r:id="rId10"/>
            </p:custDataLst>
          </p:nvPr>
        </p:nvSpPr>
        <p:spPr>
          <a:xfrm>
            <a:off x="3387090" y="2701925"/>
            <a:ext cx="168211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latin typeface="黑体" panose="02010609060101010101" pitchFamily="49" charset="-122"/>
                <a:ea typeface="黑体" panose="02010609060101010101" pitchFamily="49" charset="-122"/>
              </a:rPr>
              <a:t>苏联的工业化</a:t>
            </a:r>
            <a:endParaRPr lang="zh-CN" altLang="en-US" sz="28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7" name="文本框 16"/>
          <p:cNvSpPr txBox="1"/>
          <p:nvPr>
            <p:custDataLst>
              <p:tags r:id="rId11"/>
            </p:custDataLst>
          </p:nvPr>
        </p:nvSpPr>
        <p:spPr>
          <a:xfrm>
            <a:off x="5226685" y="2919095"/>
            <a:ext cx="42176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lang="zh-CN" altLang="en-US" sz="2800">
                <a:latin typeface="黑体" panose="02010609060101010101" pitchFamily="49" charset="-122"/>
                <a:ea typeface="黑体" panose="02010609060101010101" pitchFamily="49" charset="-122"/>
              </a:rPr>
              <a:t>两个五年计划</a:t>
            </a:r>
            <a:endParaRPr lang="zh-CN" altLang="en-US" sz="28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7" name="左大括号 26"/>
          <p:cNvSpPr/>
          <p:nvPr>
            <p:custDataLst>
              <p:tags r:id="rId12"/>
            </p:custDataLst>
          </p:nvPr>
        </p:nvSpPr>
        <p:spPr>
          <a:xfrm>
            <a:off x="5108575" y="5213350"/>
            <a:ext cx="241300" cy="1229360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8" name="文本框 27"/>
          <p:cNvSpPr txBox="1"/>
          <p:nvPr>
            <p:custDataLst>
              <p:tags r:id="rId13"/>
            </p:custDataLst>
          </p:nvPr>
        </p:nvSpPr>
        <p:spPr>
          <a:xfrm>
            <a:off x="3519805" y="5548630"/>
            <a:ext cx="19665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latin typeface="黑体" panose="02010609060101010101" pitchFamily="49" charset="-122"/>
                <a:ea typeface="黑体" panose="02010609060101010101" pitchFamily="49" charset="-122"/>
              </a:rPr>
              <a:t>苏联模式</a:t>
            </a:r>
            <a:endParaRPr lang="en-US" altLang="zh-CN" sz="28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14"/>
            </p:custDataLst>
          </p:nvPr>
        </p:nvSpPr>
        <p:spPr>
          <a:xfrm>
            <a:off x="5349875" y="5278755"/>
            <a:ext cx="41351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>
                <a:latin typeface="黑体" panose="02010609060101010101" pitchFamily="49" charset="-122"/>
                <a:ea typeface="黑体" panose="02010609060101010101" pitchFamily="49" charset="-122"/>
              </a:rPr>
              <a:t>1.</a:t>
            </a:r>
            <a:r>
              <a:rPr lang="zh-CN" altLang="en-US" sz="2800">
                <a:latin typeface="黑体" panose="02010609060101010101" pitchFamily="49" charset="-122"/>
                <a:ea typeface="黑体" panose="02010609060101010101" pitchFamily="49" charset="-122"/>
              </a:rPr>
              <a:t>形成标志</a:t>
            </a:r>
            <a:endParaRPr lang="zh-CN" altLang="en-US" sz="28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15"/>
            </p:custDataLst>
          </p:nvPr>
        </p:nvSpPr>
        <p:spPr>
          <a:xfrm>
            <a:off x="5349875" y="5812155"/>
            <a:ext cx="41351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lang="zh-CN" altLang="en-US" sz="2800">
                <a:latin typeface="黑体" panose="02010609060101010101" pitchFamily="49" charset="-122"/>
                <a:ea typeface="黑体" panose="02010609060101010101" pitchFamily="49" charset="-122"/>
              </a:rPr>
              <a:t>评价</a:t>
            </a:r>
            <a:endParaRPr lang="zh-CN" altLang="en-US" sz="28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16"/>
            </p:custDataLst>
          </p:nvPr>
        </p:nvSpPr>
        <p:spPr>
          <a:xfrm>
            <a:off x="5212080" y="3457575"/>
            <a:ext cx="14935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latin typeface="黑体" panose="02010609060101010101" pitchFamily="49" charset="-122"/>
                <a:ea typeface="黑体" panose="02010609060101010101" pitchFamily="49" charset="-122"/>
              </a:rPr>
              <a:t>3.</a:t>
            </a:r>
            <a:r>
              <a:rPr lang="zh-CN" altLang="en-US" sz="2800">
                <a:latin typeface="黑体" panose="02010609060101010101" pitchFamily="49" charset="-122"/>
                <a:ea typeface="黑体" panose="02010609060101010101" pitchFamily="49" charset="-122"/>
              </a:rPr>
              <a:t>成就</a:t>
            </a:r>
            <a:endParaRPr lang="zh-CN" altLang="en-US" sz="28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文本框 8"/>
          <p:cNvSpPr txBox="1"/>
          <p:nvPr>
            <p:custDataLst>
              <p:tags r:id="rId17"/>
            </p:custDataLst>
          </p:nvPr>
        </p:nvSpPr>
        <p:spPr>
          <a:xfrm>
            <a:off x="3519805" y="4075430"/>
            <a:ext cx="144780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latin typeface="黑体" panose="02010609060101010101" pitchFamily="49" charset="-122"/>
                <a:ea typeface="黑体" panose="02010609060101010101" pitchFamily="49" charset="-122"/>
              </a:rPr>
              <a:t>农业集体化</a:t>
            </a:r>
            <a:endParaRPr lang="zh-CN" altLang="en-US" sz="28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" name="左大括号 11"/>
          <p:cNvSpPr/>
          <p:nvPr>
            <p:custDataLst>
              <p:tags r:id="rId18"/>
            </p:custDataLst>
          </p:nvPr>
        </p:nvSpPr>
        <p:spPr>
          <a:xfrm>
            <a:off x="5004435" y="4075430"/>
            <a:ext cx="205105" cy="953135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19"/>
            </p:custDataLst>
          </p:nvPr>
        </p:nvSpPr>
        <p:spPr>
          <a:xfrm>
            <a:off x="5212080" y="3931920"/>
            <a:ext cx="21412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latin typeface="黑体" panose="02010609060101010101" pitchFamily="49" charset="-122"/>
                <a:ea typeface="黑体" panose="02010609060101010101" pitchFamily="49" charset="-122"/>
              </a:rPr>
              <a:t>1.</a:t>
            </a:r>
            <a:r>
              <a:rPr lang="zh-CN" altLang="en-US" sz="2800">
                <a:latin typeface="黑体" panose="02010609060101010101" pitchFamily="49" charset="-122"/>
                <a:ea typeface="黑体" panose="02010609060101010101" pitchFamily="49" charset="-122"/>
              </a:rPr>
              <a:t>背景</a:t>
            </a:r>
            <a:endParaRPr lang="zh-CN" altLang="en-US" sz="28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0" name="文本框 19"/>
          <p:cNvSpPr txBox="1"/>
          <p:nvPr>
            <p:custDataLst>
              <p:tags r:id="rId20"/>
            </p:custDataLst>
          </p:nvPr>
        </p:nvSpPr>
        <p:spPr>
          <a:xfrm>
            <a:off x="5209540" y="4545965"/>
            <a:ext cx="21412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lang="zh-CN" altLang="en-US" sz="2800">
                <a:latin typeface="黑体" panose="02010609060101010101" pitchFamily="49" charset="-122"/>
                <a:ea typeface="黑体" panose="02010609060101010101" pitchFamily="49" charset="-122"/>
              </a:rPr>
              <a:t>过程</a:t>
            </a:r>
            <a:endParaRPr lang="zh-CN" altLang="en-US" sz="28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175260" y="-9525"/>
            <a:ext cx="7516495" cy="460375"/>
            <a:chOff x="276" y="-15"/>
            <a:chExt cx="11837" cy="725"/>
          </a:xfrm>
        </p:grpSpPr>
        <p:grpSp>
          <p:nvGrpSpPr>
            <p:cNvPr id="21" name="组合 20"/>
            <p:cNvGrpSpPr/>
            <p:nvPr/>
          </p:nvGrpSpPr>
          <p:grpSpPr>
            <a:xfrm rot="10800000" flipH="1">
              <a:off x="276" y="235"/>
              <a:ext cx="560" cy="140"/>
              <a:chOff x="4381719" y="-1168400"/>
              <a:chExt cx="355381" cy="88900"/>
            </a:xfrm>
          </p:grpSpPr>
          <p:cxnSp>
            <p:nvCxnSpPr>
              <p:cNvPr id="22" name="直接连接符 21"/>
              <p:cNvCxnSpPr/>
              <p:nvPr>
                <p:custDataLst>
                  <p:tags r:id="rId21"/>
                </p:custDataLst>
              </p:nvPr>
            </p:nvCxnSpPr>
            <p:spPr>
              <a:xfrm>
                <a:off x="4483100" y="-1168400"/>
                <a:ext cx="254000" cy="0"/>
              </a:xfrm>
              <a:prstGeom prst="line">
                <a:avLst/>
              </a:prstGeom>
              <a:ln w="28575" cap="rnd">
                <a:solidFill>
                  <a:srgbClr val="3FA4DE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22"/>
              <p:cNvCxnSpPr/>
              <p:nvPr>
                <p:custDataLst>
                  <p:tags r:id="rId22"/>
                </p:custDataLst>
              </p:nvPr>
            </p:nvCxnSpPr>
            <p:spPr>
              <a:xfrm>
                <a:off x="4381719" y="-1079500"/>
                <a:ext cx="355381" cy="0"/>
              </a:xfrm>
              <a:prstGeom prst="line">
                <a:avLst/>
              </a:prstGeom>
              <a:ln w="28575" cap="rnd">
                <a:solidFill>
                  <a:srgbClr val="3FA4DE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4" name="文本框 23"/>
            <p:cNvSpPr txBox="1"/>
            <p:nvPr>
              <p:custDataLst>
                <p:tags r:id="rId23"/>
              </p:custDataLst>
            </p:nvPr>
          </p:nvSpPr>
          <p:spPr>
            <a:xfrm>
              <a:off x="984" y="-15"/>
              <a:ext cx="11129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400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学习目标</a:t>
              </a:r>
              <a:r>
                <a:rPr lang="en-US" altLang="zh-CN" sz="2400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 </a:t>
              </a:r>
              <a:r>
                <a:rPr lang="zh-CN" altLang="en-US" sz="2400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新课导入</a:t>
              </a:r>
              <a:r>
                <a:rPr lang="en-US" altLang="zh-CN" sz="2400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 </a:t>
              </a:r>
              <a:r>
                <a:rPr lang="zh-CN" altLang="en-US" sz="2400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素养探究</a:t>
              </a:r>
              <a:r>
                <a:rPr lang="en-US" altLang="zh-CN" sz="2400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 </a:t>
              </a:r>
              <a:r>
                <a:rPr lang="zh-CN" altLang="en-US" sz="240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课堂小结</a:t>
              </a:r>
              <a:r>
                <a:rPr lang="en-US" altLang="zh-CN" sz="2400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 </a:t>
              </a:r>
              <a:r>
                <a:rPr lang="zh-CN" altLang="en-US" sz="2400"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  <a:sym typeface="+mn-ea"/>
                </a:rPr>
                <a:t>衔接中考</a:t>
              </a:r>
              <a:r>
                <a:rPr lang="en-US" altLang="zh-CN" sz="2400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   </a:t>
              </a:r>
              <a:endParaRPr lang="en-US" altLang="zh-CN" sz="24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wipe dir="d"/>
      </p:transition>
    </mc:Choice>
    <mc:Fallback>
      <p:transition>
        <p:wipe dir="d"/>
      </p:transition>
    </mc:Fallback>
  </mc:AlternateContent>
  <p:timing>
    <p:tnLst>
      <p:par>
        <p:cTn id="1" dur="indefinite" restart="never" nodeType="tmRoot"/>
      </p:par>
    </p:tnLst>
    <p:bldLst>
      <p:bldP spid="4" grpId="1"/>
      <p:bldP spid="5" grpId="1"/>
      <p:bldP spid="6" grpId="1" animBg="1"/>
      <p:bldP spid="8" grpId="1"/>
      <p:bldP spid="10" grpId="1"/>
      <p:bldP spid="18" grpId="1" animBg="1"/>
      <p:bldP spid="19" grpId="1"/>
      <p:bldP spid="13" grpId="1"/>
      <p:bldP spid="15" grpId="1" animBg="1"/>
      <p:bldP spid="16" grpId="1"/>
      <p:bldP spid="17" grpId="1"/>
      <p:bldP spid="27" grpId="1" animBg="1"/>
      <p:bldP spid="28" grpId="1"/>
      <p:bldP spid="2" grpId="1"/>
      <p:bldP spid="7" grpId="1"/>
      <p:bldP spid="3" grpId="1"/>
      <p:bldP spid="9" grpId="1"/>
      <p:bldP spid="12" grpId="1" animBg="1"/>
      <p:bldP spid="14" grpId="1"/>
      <p:bldP spid="20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战时共产主义政策（</a:t>
            </a:r>
            <a:r>
              <a:rPr lang="en-US" altLang="zh-CN"/>
              <a:t>1918-1921</a:t>
            </a:r>
            <a:r>
              <a:rPr lang="zh-CN" altLang="en-US"/>
              <a:t>）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296701" y="1446839"/>
            <a:ext cx="9603275" cy="3450613"/>
          </a:xfrm>
        </p:spPr>
        <p:txBody>
          <a:bodyPr>
            <a:noAutofit/>
          </a:bodyPr>
          <a:p>
            <a:r>
              <a:rPr lang="zh-CN" altLang="en-US" sz="3200"/>
              <a:t>农业：实行余粮收集制。</a:t>
            </a:r>
            <a:endParaRPr lang="zh-CN" altLang="en-US" sz="3200"/>
          </a:p>
          <a:p>
            <a:r>
              <a:rPr lang="zh-CN" altLang="en-US" sz="3200"/>
              <a:t>工业：推行工业国有化。</a:t>
            </a:r>
            <a:endParaRPr lang="zh-CN" altLang="en-US" sz="3200"/>
          </a:p>
          <a:p>
            <a:r>
              <a:rPr lang="zh-CN" altLang="en-US" sz="3200"/>
              <a:t>商业：取消自由贸易。</a:t>
            </a:r>
            <a:endParaRPr lang="zh-CN" altLang="en-US" sz="3200"/>
          </a:p>
          <a:p>
            <a:r>
              <a:rPr lang="zh-CN" altLang="en-US" sz="3200"/>
              <a:t>分配：实行实物配给制。</a:t>
            </a:r>
            <a:endParaRPr lang="zh-CN" altLang="en-US" sz="3200"/>
          </a:p>
          <a:p>
            <a:r>
              <a:rPr lang="zh-CN" altLang="en-US" sz="3200"/>
              <a:t>劳动：实行普遍义务劳动制，</a:t>
            </a:r>
            <a:endParaRPr lang="zh-CN" altLang="en-US" sz="3200"/>
          </a:p>
          <a:p>
            <a:pPr marL="0" indent="0">
              <a:buNone/>
            </a:pPr>
            <a:r>
              <a:rPr lang="zh-CN" altLang="en-US" sz="3200"/>
              <a:t>规定“不劳动者不得食”。</a:t>
            </a:r>
            <a:endParaRPr lang="zh-CN" altLang="en-US" sz="320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359650" y="466725"/>
            <a:ext cx="4121785" cy="54102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ym typeface="+mn-ea"/>
              </a:rPr>
              <a:t>余粮收集制</a:t>
            </a:r>
            <a:r>
              <a:rPr lang="zh-CN" altLang="en-US"/>
              <a:t>（</a:t>
            </a:r>
            <a:r>
              <a:rPr lang="en-US" altLang="zh-CN"/>
              <a:t>1918-1921</a:t>
            </a:r>
            <a:r>
              <a:rPr lang="zh-CN" altLang="en-US"/>
              <a:t>）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296670" y="1349375"/>
            <a:ext cx="6027420" cy="3580130"/>
          </a:xfrm>
        </p:spPr>
        <p:txBody>
          <a:bodyPr>
            <a:noAutofit/>
          </a:bodyPr>
          <a:p>
            <a:r>
              <a:rPr lang="zh-CN" altLang="en-US" sz="3200"/>
              <a:t>人民委员会通过了《余粮征集制法令》。这个法令的核心就是农民必须上交全部余粮，而余粮额的确定是硬性的。农民留粮的标准就是一个人生存最低限度的需要量。</a:t>
            </a:r>
            <a:endParaRPr lang="en-US" altLang="zh-CN" sz="320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rcRect r="-17824" b="3118"/>
          <a:stretch>
            <a:fillRect/>
          </a:stretch>
        </p:blipFill>
        <p:spPr>
          <a:xfrm>
            <a:off x="7566025" y="1808480"/>
            <a:ext cx="5259705" cy="3788410"/>
          </a:xfrm>
          <a:prstGeom prst="rect">
            <a:avLst/>
          </a:prstGeom>
        </p:spPr>
      </p:pic>
      <p:sp>
        <p:nvSpPr>
          <p:cNvPr id="7172" name="矩形 9"/>
          <p:cNvSpPr/>
          <p:nvPr/>
        </p:nvSpPr>
        <p:spPr>
          <a:xfrm>
            <a:off x="215900" y="3332480"/>
            <a:ext cx="8730615" cy="2484755"/>
          </a:xfrm>
          <a:prstGeom prst="rect">
            <a:avLst/>
          </a:prstGeom>
          <a:solidFill>
            <a:srgbClr val="FFFF00">
              <a:alpha val="100000"/>
            </a:srgbClr>
          </a:solidFill>
          <a:ln w="12700" cap="flat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horz" wrap="square" anchor="ctr" anchorCtr="0"/>
          <a:p>
            <a:pPr defTabSz="914400">
              <a:buFont typeface="Arial" panose="020B0604020202020204" pitchFamily="34" charset="0"/>
            </a:pPr>
            <a:r>
              <a:rPr lang="zh-CN" altLang="en-US" sz="3200" b="1" dirty="0">
                <a:solidFill>
                  <a:srgbClr val="0E1FFE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余粮征集制的原则本来是“贫农不收，中农酌情征收，富裕农户多收”。然而在推行过程中，却由于指标问题而扩大了征集范围，“余粮”有的时候变成了农民的“全部粮食”，而且使用的手段也大多是暴力式的。</a:t>
            </a:r>
            <a:endParaRPr lang="zh-CN" altLang="en-US" sz="3200" b="1" dirty="0">
              <a:solidFill>
                <a:srgbClr val="0E1FFE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animBg="1"/>
      <p:bldP spid="7172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0" name="文本框 7169"/>
          <p:cNvSpPr txBox="1"/>
          <p:nvPr/>
        </p:nvSpPr>
        <p:spPr>
          <a:xfrm>
            <a:off x="1738948" y="1490345"/>
            <a:ext cx="8713787" cy="310769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2800" b="1" dirty="0">
                <a:latin typeface="Arial" panose="020B0604020202020204" pitchFamily="34" charset="0"/>
              </a:rPr>
              <a:t>材料一：四年帝国主义战争和三年国内战争使2000多万人丧失生命，400多万人伤残，国家满目疮痍。农业生产直线下降。1920年的粮食产量只及1913年的一半。农民不堪忍受愈来愈严厉的无偿征购，有意缩减生产，抗拒粮食征集。1921年的播种面积只有9030万公顷，比1920年减少690万公顷，农民的不满最终演变为农民暴动事件。</a:t>
            </a:r>
            <a:endParaRPr lang="zh-CN" altLang="en-US" sz="2800" b="1" dirty="0">
              <a:latin typeface="Arial" panose="020B0604020202020204" pitchFamily="34" charset="0"/>
            </a:endParaRPr>
          </a:p>
        </p:txBody>
      </p:sp>
      <p:sp>
        <p:nvSpPr>
          <p:cNvPr id="7172" name="矩形 9"/>
          <p:cNvSpPr/>
          <p:nvPr/>
        </p:nvSpPr>
        <p:spPr>
          <a:xfrm>
            <a:off x="1571625" y="4458335"/>
            <a:ext cx="9425940" cy="1709420"/>
          </a:xfrm>
          <a:prstGeom prst="rect">
            <a:avLst/>
          </a:prstGeom>
          <a:solidFill>
            <a:srgbClr val="FFFF00">
              <a:alpha val="100000"/>
            </a:srgbClr>
          </a:solidFill>
          <a:ln w="12700" cap="flat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horz" wrap="square" anchor="ctr" anchorCtr="0"/>
          <a:p>
            <a:pPr defTabSz="914400">
              <a:buFont typeface="Arial" panose="020B0604020202020204" pitchFamily="34" charset="0"/>
            </a:pPr>
            <a:r>
              <a:rPr lang="zh-CN" altLang="en-US" sz="4000" b="1" dirty="0">
                <a:solidFill>
                  <a:srgbClr val="0E1FFE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历史背景：战时共产主义经济政策下，</a:t>
            </a:r>
            <a:r>
              <a:rPr lang="zh-CN" altLang="en-US" sz="4000" b="1" dirty="0">
                <a:solidFill>
                  <a:srgbClr val="0E1FFE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苏维埃俄国经济异常困难，社会矛盾加剧。</a:t>
            </a:r>
            <a:endParaRPr lang="zh-CN" altLang="en-US" sz="40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" name="文本框 16"/>
          <p:cNvSpPr txBox="1"/>
          <p:nvPr>
            <p:custDataLst>
              <p:tags r:id="rId1"/>
            </p:custDataLst>
          </p:nvPr>
        </p:nvSpPr>
        <p:spPr>
          <a:xfrm>
            <a:off x="1349375" y="1767205"/>
            <a:ext cx="853821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28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1921</a:t>
            </a:r>
            <a:r>
              <a:rPr lang="zh-CN" altLang="en-US" sz="28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年，苏维埃政府开始实施新经济政策</a:t>
            </a:r>
            <a:endParaRPr lang="zh-CN" altLang="en-US" sz="280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084705" y="2607310"/>
            <a:ext cx="7461250" cy="95313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 anchor="t">
            <a:spAutoFit/>
          </a:bodyPr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2800">
                <a:latin typeface="黑体" panose="02010609060101010101" pitchFamily="49" charset="-122"/>
                <a:ea typeface="黑体" panose="02010609060101010101" pitchFamily="49" charset="-122"/>
              </a:rPr>
              <a:t>农业：</a:t>
            </a:r>
            <a:r>
              <a:rPr lang="zh-CN" altLang="en-US" sz="28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以征收粮食税代替余粮收集制</a:t>
            </a:r>
            <a:r>
              <a:rPr lang="zh-CN" altLang="en-US" sz="2800">
                <a:latin typeface="黑体" panose="02010609060101010101" pitchFamily="49" charset="-122"/>
                <a:ea typeface="黑体" panose="02010609060101010101" pitchFamily="49" charset="-122"/>
              </a:rPr>
              <a:t>，允许使用雇佣劳动力和出租土地；</a:t>
            </a:r>
            <a:endParaRPr lang="zh-CN" altLang="en-US" sz="28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3"/>
            </p:custDataLst>
          </p:nvPr>
        </p:nvSpPr>
        <p:spPr>
          <a:xfrm>
            <a:off x="2075180" y="3856355"/>
            <a:ext cx="7471410" cy="95313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 anchor="t">
            <a:spAutoFit/>
          </a:bodyPr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2800">
                <a:latin typeface="黑体" panose="02010609060101010101" pitchFamily="49" charset="-122"/>
                <a:ea typeface="黑体" panose="02010609060101010101" pitchFamily="49" charset="-122"/>
              </a:rPr>
              <a:t>工业：</a:t>
            </a:r>
            <a:r>
              <a:rPr lang="zh-CN" altLang="en-US" sz="28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允许私人经营中小企业；实行按劳取酬的工资制；</a:t>
            </a:r>
            <a:endParaRPr lang="zh-CN" altLang="en-US" sz="280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4"/>
            </p:custDataLst>
          </p:nvPr>
        </p:nvSpPr>
        <p:spPr>
          <a:xfrm>
            <a:off x="2016760" y="5105400"/>
            <a:ext cx="7530465" cy="95313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 anchor="t">
            <a:spAutoFit/>
          </a:bodyPr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2800">
                <a:latin typeface="黑体" panose="02010609060101010101" pitchFamily="49" charset="-122"/>
                <a:ea typeface="黑体" panose="02010609060101010101" pitchFamily="49" charset="-122"/>
              </a:rPr>
              <a:t>商业：农民可以自由买卖纳税后的剩余产品，</a:t>
            </a:r>
            <a:r>
              <a:rPr lang="zh-CN" altLang="en-US" sz="28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实行自由贸易。</a:t>
            </a:r>
            <a:endParaRPr lang="zh-CN" altLang="en-US" sz="280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774700" y="1016000"/>
            <a:ext cx="4430395" cy="628650"/>
            <a:chOff x="940" y="2730"/>
            <a:chExt cx="6977" cy="990"/>
          </a:xfrm>
        </p:grpSpPr>
        <p:pic>
          <p:nvPicPr>
            <p:cNvPr id="8" name="图片 7" descr="3b31373432363535313bd1a7cebbc3b1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40" y="2850"/>
              <a:ext cx="870" cy="870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>
              <p:custDataLst>
                <p:tags r:id="rId8"/>
              </p:custDataLst>
            </p:nvPr>
          </p:nvSpPr>
          <p:spPr>
            <a:xfrm>
              <a:off x="1672" y="2730"/>
              <a:ext cx="6245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sz="2800">
                  <a:latin typeface="楷体" panose="02010609060101010101" charset="-122"/>
                  <a:ea typeface="楷体" panose="02010609060101010101" charset="-122"/>
                </a:rPr>
                <a:t>新经济政策</a:t>
              </a:r>
              <a:r>
                <a:rPr lang="zh-CN" sz="2800">
                  <a:latin typeface="楷体" panose="02010609060101010101" charset="-122"/>
                  <a:ea typeface="楷体" panose="02010609060101010101" charset="-122"/>
                  <a:sym typeface="+mn-ea"/>
                </a:rPr>
                <a:t>实施</a:t>
              </a:r>
              <a:r>
                <a:rPr lang="zh-CN" sz="2800">
                  <a:latin typeface="楷体" panose="02010609060101010101" charset="-122"/>
                  <a:ea typeface="楷体" panose="02010609060101010101" charset="-122"/>
                </a:rPr>
                <a:t>的内容</a:t>
              </a:r>
              <a:endParaRPr lang="zh-CN" sz="2800"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wipe dir="d"/>
      </p:transition>
    </mc:Choice>
    <mc:Fallback>
      <p:transition>
        <p:wipe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1"/>
      <p:bldP spid="4" grpId="0" bldLvl="0" animBg="1"/>
      <p:bldP spid="4" grpId="1"/>
      <p:bldP spid="5" grpId="0" bldLvl="0" animBg="1"/>
      <p:bldP spid="5" grpId="1"/>
      <p:bldP spid="6" grpId="0" bldLvl="0" animBg="1"/>
      <p:bldP spid="6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6" name="组合 5"/>
          <p:cNvGrpSpPr/>
          <p:nvPr/>
        </p:nvGrpSpPr>
        <p:grpSpPr>
          <a:xfrm>
            <a:off x="1353820" y="1680845"/>
            <a:ext cx="4671060" cy="2746375"/>
            <a:chOff x="2757" y="1954"/>
            <a:chExt cx="7356" cy="4325"/>
          </a:xfrm>
        </p:grpSpPr>
        <p:pic>
          <p:nvPicPr>
            <p:cNvPr id="2" name="图片 1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2"/>
            <a:stretch>
              <a:fillRect/>
            </a:stretch>
          </p:blipFill>
          <p:spPr>
            <a:xfrm>
              <a:off x="2757" y="1954"/>
              <a:ext cx="7292" cy="4170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2757" y="2067"/>
              <a:ext cx="7356" cy="4212"/>
            </a:xfrm>
            <a:prstGeom prst="rect">
              <a:avLst/>
            </a:prstGeom>
            <a:noFill/>
            <a:ln w="28575" cmpd="sng">
              <a:solidFill>
                <a:schemeClr val="tx1"/>
              </a:solidFill>
              <a:prstDash val="solid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6635750" y="1736090"/>
            <a:ext cx="4671060" cy="2674620"/>
            <a:chOff x="10450" y="1954"/>
            <a:chExt cx="7356" cy="4212"/>
          </a:xfrm>
        </p:grpSpPr>
        <p:pic>
          <p:nvPicPr>
            <p:cNvPr id="3" name="图片 2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10450" y="1980"/>
              <a:ext cx="7355" cy="4169"/>
            </a:xfrm>
            <a:prstGeom prst="rect">
              <a:avLst/>
            </a:prstGeom>
          </p:spPr>
        </p:pic>
        <p:sp>
          <p:nvSpPr>
            <p:cNvPr id="5" name="矩形 4"/>
            <p:cNvSpPr/>
            <p:nvPr>
              <p:custDataLst>
                <p:tags r:id="rId5"/>
              </p:custDataLst>
            </p:nvPr>
          </p:nvSpPr>
          <p:spPr>
            <a:xfrm>
              <a:off x="10450" y="1954"/>
              <a:ext cx="7356" cy="4212"/>
            </a:xfrm>
            <a:prstGeom prst="rect">
              <a:avLst/>
            </a:prstGeom>
            <a:noFill/>
            <a:ln w="28575" cmpd="sng">
              <a:solidFill>
                <a:schemeClr val="tx1"/>
              </a:solidFill>
              <a:prstDash val="solid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13" name="圆角矩形 12"/>
          <p:cNvSpPr/>
          <p:nvPr>
            <p:custDataLst>
              <p:tags r:id="rId6"/>
            </p:custDataLst>
          </p:nvPr>
        </p:nvSpPr>
        <p:spPr>
          <a:xfrm>
            <a:off x="3092450" y="4930140"/>
            <a:ext cx="6935470" cy="110998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调动了生产者的积极性，迅速缓解了危机，巩固了工农联盟，促使国民经济稳步发展。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774700" y="1016000"/>
            <a:ext cx="4430395" cy="628650"/>
            <a:chOff x="940" y="2730"/>
            <a:chExt cx="6977" cy="990"/>
          </a:xfrm>
        </p:grpSpPr>
        <p:pic>
          <p:nvPicPr>
            <p:cNvPr id="9" name="图片 8" descr="3b31373432363535313bd1a7cebbc3b1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940" y="2850"/>
              <a:ext cx="870" cy="870"/>
            </a:xfrm>
            <a:prstGeom prst="rect">
              <a:avLst/>
            </a:prstGeom>
          </p:spPr>
        </p:pic>
        <p:sp>
          <p:nvSpPr>
            <p:cNvPr id="10" name="文本框 9"/>
            <p:cNvSpPr txBox="1"/>
            <p:nvPr>
              <p:custDataLst>
                <p:tags r:id="rId10"/>
              </p:custDataLst>
            </p:nvPr>
          </p:nvSpPr>
          <p:spPr>
            <a:xfrm>
              <a:off x="1672" y="2730"/>
              <a:ext cx="6245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sz="2800">
                  <a:latin typeface="楷体" panose="02010609060101010101" charset="-122"/>
                  <a:ea typeface="楷体" panose="02010609060101010101" charset="-122"/>
                </a:rPr>
                <a:t>新经济政策</a:t>
              </a:r>
              <a:r>
                <a:rPr lang="zh-CN" sz="2800">
                  <a:latin typeface="楷体" panose="02010609060101010101" charset="-122"/>
                  <a:ea typeface="楷体" panose="02010609060101010101" charset="-122"/>
                  <a:sym typeface="+mn-ea"/>
                </a:rPr>
                <a:t>实施</a:t>
              </a:r>
              <a:r>
                <a:rPr lang="zh-CN" sz="2800">
                  <a:latin typeface="楷体" panose="02010609060101010101" charset="-122"/>
                  <a:ea typeface="楷体" panose="02010609060101010101" charset="-122"/>
                </a:rPr>
                <a:t>的影响</a:t>
              </a:r>
              <a:endParaRPr lang="zh-CN" sz="2800"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wipe dir="d"/>
      </p:transition>
    </mc:Choice>
    <mc:Fallback>
      <p:transition>
        <p:wipe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41" name="组合 40"/>
          <p:cNvGrpSpPr/>
          <p:nvPr/>
        </p:nvGrpSpPr>
        <p:grpSpPr>
          <a:xfrm>
            <a:off x="983615" y="457835"/>
            <a:ext cx="9518650" cy="855345"/>
            <a:chOff x="963" y="2585"/>
            <a:chExt cx="14990" cy="1347"/>
          </a:xfrm>
        </p:grpSpPr>
        <p:pic>
          <p:nvPicPr>
            <p:cNvPr id="42" name="图片 41" descr="613707ec5ea32_610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2">
              <a:clrChange>
                <a:clrFrom>
                  <a:srgbClr val="F6F6F6">
                    <a:alpha val="100000"/>
                  </a:srgbClr>
                </a:clrFrom>
                <a:clrTo>
                  <a:srgbClr val="F6F6F6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660000">
              <a:off x="963" y="2585"/>
              <a:ext cx="1241" cy="1241"/>
            </a:xfrm>
            <a:prstGeom prst="rect">
              <a:avLst/>
            </a:prstGeom>
          </p:spPr>
        </p:pic>
        <p:sp>
          <p:nvSpPr>
            <p:cNvPr id="43" name="文本框 42"/>
            <p:cNvSpPr txBox="1"/>
            <p:nvPr>
              <p:custDataLst>
                <p:tags r:id="rId3"/>
              </p:custDataLst>
            </p:nvPr>
          </p:nvSpPr>
          <p:spPr>
            <a:xfrm>
              <a:off x="1683" y="3012"/>
              <a:ext cx="14270" cy="92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pPr indent="0" fontAlgn="auto">
                <a:lnSpc>
                  <a:spcPct val="150000"/>
                </a:lnSpc>
              </a:pPr>
              <a:r>
                <a:rPr lang="zh-CN" altLang="en-US" sz="2800"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合作探究一：</a:t>
              </a:r>
              <a:r>
                <a:rPr lang="zh-CN" altLang="en-US" sz="2800"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  <a:sym typeface="+mn-ea"/>
                </a:rPr>
                <a:t>阅读材料，思考新经济政策“新”在哪?</a:t>
              </a:r>
              <a:endParaRPr lang="zh-CN" altLang="en-US" sz="28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endParaRPr>
            </a:p>
            <a:p>
              <a:pPr indent="0" fontAlgn="auto">
                <a:lnSpc>
                  <a:spcPct val="150000"/>
                </a:lnSpc>
              </a:pPr>
              <a:endParaRPr lang="zh-CN" altLang="en-US" sz="28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1730375" y="1780540"/>
            <a:ext cx="9158605" cy="26765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wrap="square" rtlCol="0" anchor="t">
            <a:spAutoFit/>
          </a:bodyPr>
          <a:p>
            <a:r>
              <a:rPr lang="en-US" altLang="zh-CN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注重实际的列宁认识到让步是不可避免的一因 而于1921年采取了新经济政策，这一政策</a:t>
            </a:r>
            <a:r>
              <a:rPr lang="zh-CN" altLang="en-US" sz="2800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允许局部的恢复资本主义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，尤其在农业和贸易方面。</a:t>
            </a:r>
            <a:r>
              <a:rPr kumimoji="1" sz="28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……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对列宁来说，新经济政策并不意味着社会主义在俄国的结束，而是暂时的退却，</a:t>
            </a:r>
            <a:r>
              <a:rPr lang="zh-CN" altLang="en-US" sz="2800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“后退一步是为了前进两步</a:t>
            </a:r>
            <a:r>
              <a:rPr lang="en-US" altLang="zh-CN" sz="2800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”</a:t>
            </a:r>
            <a:r>
              <a:rPr lang="zh-CN" altLang="en-US" sz="28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。</a:t>
            </a:r>
            <a:r>
              <a:rPr lang="en-US" altLang="zh-CN" sz="28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    </a:t>
            </a:r>
            <a:endParaRPr lang="en-US" altLang="zh-CN" sz="280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r"/>
            <a:r>
              <a:rPr lang="en-US" altLang="zh-CN" sz="28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——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《全球通史》</a:t>
            </a:r>
            <a:endParaRPr lang="zh-CN" altLang="en-US" sz="2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730375" y="4797425"/>
            <a:ext cx="9215120" cy="1383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fontAlgn="auto">
              <a:lnSpc>
                <a:spcPct val="150000"/>
              </a:lnSpc>
            </a:pPr>
            <a:r>
              <a:rPr lang="zh-CN" altLang="en-US" sz="28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特点:允许多种经济并存，允许资本主义存在；</a:t>
            </a:r>
            <a:endParaRPr lang="zh-CN" altLang="en-US" sz="280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indent="0" fontAlgn="auto">
              <a:lnSpc>
                <a:spcPct val="150000"/>
              </a:lnSpc>
            </a:pPr>
            <a:r>
              <a:rPr lang="zh-CN" altLang="en-US" sz="28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利用市场和商品货币关系指导生产逐步向社会主义过渡。</a:t>
            </a:r>
            <a:endParaRPr lang="zh-CN" altLang="en-US" sz="280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wipe dir="d"/>
      </p:transition>
    </mc:Choice>
    <mc:Fallback>
      <p:transition>
        <p:wipe dir="d"/>
      </p:transition>
    </mc:Fallback>
  </mc:AlternateContent>
  <p:timing>
    <p:tnLst>
      <p:par>
        <p:cTn id="1" dur="indefinite" restart="never" nodeType="tmRoot"/>
      </p:par>
    </p:tnLst>
    <p:bldLst>
      <p:bldP spid="2" grpId="1" animBg="1"/>
      <p:bldP spid="3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" name="文本框 19"/>
          <p:cNvSpPr txBox="1"/>
          <p:nvPr>
            <p:custDataLst>
              <p:tags r:id="rId1"/>
            </p:custDataLst>
          </p:nvPr>
        </p:nvSpPr>
        <p:spPr>
          <a:xfrm>
            <a:off x="3867785" y="1010920"/>
            <a:ext cx="5231765" cy="583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tx2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 rtlCol="0">
            <a:spAutoFit/>
          </a:bodyPr>
          <a:p>
            <a:r>
              <a:rPr lang="zh-CN" altLang="en-US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素养探究二：</a:t>
            </a:r>
            <a:r>
              <a:rPr lang="zh-CN" altLang="en-US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苏联的工业化</a:t>
            </a:r>
            <a:endParaRPr lang="zh-CN" altLang="en-US" sz="32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774700" y="1908175"/>
            <a:ext cx="2734945" cy="628650"/>
            <a:chOff x="940" y="2730"/>
            <a:chExt cx="4307" cy="990"/>
          </a:xfrm>
        </p:grpSpPr>
        <p:pic>
          <p:nvPicPr>
            <p:cNvPr id="9" name="图片 8" descr="3b31373432363535313bd1a7cebbc3b1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40" y="2850"/>
              <a:ext cx="870" cy="870"/>
            </a:xfrm>
            <a:prstGeom prst="rect">
              <a:avLst/>
            </a:prstGeom>
          </p:spPr>
        </p:pic>
        <p:sp>
          <p:nvSpPr>
            <p:cNvPr id="10" name="文本框 9"/>
            <p:cNvSpPr txBox="1"/>
            <p:nvPr>
              <p:custDataLst>
                <p:tags r:id="rId5"/>
              </p:custDataLst>
            </p:nvPr>
          </p:nvSpPr>
          <p:spPr>
            <a:xfrm>
              <a:off x="1672" y="2730"/>
              <a:ext cx="3575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800">
                  <a:latin typeface="楷体" panose="02010609060101010101" charset="-122"/>
                  <a:ea typeface="楷体" panose="02010609060101010101" charset="-122"/>
                </a:rPr>
                <a:t>苏联的成立</a:t>
              </a:r>
              <a:endParaRPr lang="zh-CN" altLang="en-US" sz="2800"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  <p:cxnSp>
        <p:nvCxnSpPr>
          <p:cNvPr id="4" name="直接箭头连接符 3"/>
          <p:cNvCxnSpPr/>
          <p:nvPr/>
        </p:nvCxnSpPr>
        <p:spPr>
          <a:xfrm flipV="1">
            <a:off x="1125855" y="3706495"/>
            <a:ext cx="9599295" cy="9525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1089660" y="3009900"/>
            <a:ext cx="1018540" cy="52197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p>
            <a:r>
              <a:rPr lang="zh-CN" altLang="en-US" sz="2800">
                <a:latin typeface="黑体" panose="02010609060101010101" pitchFamily="49" charset="-122"/>
                <a:ea typeface="黑体" panose="02010609060101010101" pitchFamily="49" charset="-122"/>
              </a:rPr>
              <a:t>沙俄</a:t>
            </a:r>
            <a:endParaRPr lang="zh-CN" altLang="en-US" sz="28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流程图: 对照 6"/>
          <p:cNvSpPr/>
          <p:nvPr/>
        </p:nvSpPr>
        <p:spPr>
          <a:xfrm>
            <a:off x="2339975" y="3531870"/>
            <a:ext cx="184150" cy="377825"/>
          </a:xfrm>
          <a:prstGeom prst="flowChartCollate">
            <a:avLst/>
          </a:prstGeom>
          <a:solidFill>
            <a:srgbClr val="FF000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049145" y="4074160"/>
            <a:ext cx="1871345" cy="138366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 rtlCol="0">
            <a:spAutoFit/>
          </a:bodyPr>
          <a:p>
            <a:r>
              <a:rPr lang="en-US" altLang="zh-CN" sz="2800">
                <a:latin typeface="黑体" panose="02010609060101010101" pitchFamily="49" charset="-122"/>
                <a:ea typeface="黑体" panose="02010609060101010101" pitchFamily="49" charset="-122"/>
              </a:rPr>
              <a:t>1917</a:t>
            </a:r>
            <a:r>
              <a:rPr lang="zh-CN" altLang="en-US" sz="2800">
                <a:latin typeface="黑体" panose="02010609060101010101" pitchFamily="49" charset="-122"/>
                <a:ea typeface="黑体" panose="02010609060101010101" pitchFamily="49" charset="-122"/>
              </a:rPr>
              <a:t>年</a:t>
            </a:r>
            <a:endParaRPr lang="zh-CN" altLang="en-US" sz="280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2800">
                <a:latin typeface="黑体" panose="02010609060101010101" pitchFamily="49" charset="-122"/>
                <a:ea typeface="黑体" panose="02010609060101010101" pitchFamily="49" charset="-122"/>
              </a:rPr>
              <a:t>二月革命</a:t>
            </a:r>
            <a:endParaRPr lang="zh-CN" altLang="en-US" sz="280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2800">
                <a:latin typeface="黑体" panose="02010609060101010101" pitchFamily="49" charset="-122"/>
                <a:ea typeface="黑体" panose="02010609060101010101" pitchFamily="49" charset="-122"/>
              </a:rPr>
              <a:t>十月革命</a:t>
            </a:r>
            <a:endParaRPr lang="zh-CN" altLang="en-US" sz="28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901950" y="3009900"/>
            <a:ext cx="1018540" cy="52197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p>
            <a:r>
              <a:rPr lang="zh-CN" altLang="en-US" sz="2800">
                <a:latin typeface="黑体" panose="02010609060101010101" pitchFamily="49" charset="-122"/>
                <a:ea typeface="黑体" panose="02010609060101010101" pitchFamily="49" charset="-122"/>
              </a:rPr>
              <a:t>苏俄</a:t>
            </a:r>
            <a:endParaRPr lang="zh-CN" altLang="en-US" sz="28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3" name="流程图: 对照 12"/>
          <p:cNvSpPr/>
          <p:nvPr/>
        </p:nvSpPr>
        <p:spPr>
          <a:xfrm>
            <a:off x="4356100" y="3531870"/>
            <a:ext cx="184150" cy="377825"/>
          </a:xfrm>
          <a:prstGeom prst="flowChartCollate">
            <a:avLst/>
          </a:prstGeom>
          <a:solidFill>
            <a:srgbClr val="FF000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065270" y="4074160"/>
            <a:ext cx="1764030" cy="95313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 rtlCol="0">
            <a:spAutoFit/>
          </a:bodyPr>
          <a:p>
            <a:r>
              <a:rPr lang="en-US" altLang="zh-CN" sz="2800">
                <a:latin typeface="黑体" panose="02010609060101010101" pitchFamily="49" charset="-122"/>
                <a:ea typeface="黑体" panose="02010609060101010101" pitchFamily="49" charset="-122"/>
              </a:rPr>
              <a:t>1922</a:t>
            </a:r>
            <a:r>
              <a:rPr lang="zh-CN" altLang="en-US" sz="2800">
                <a:latin typeface="黑体" panose="02010609060101010101" pitchFamily="49" charset="-122"/>
                <a:ea typeface="黑体" panose="02010609060101010101" pitchFamily="49" charset="-122"/>
              </a:rPr>
              <a:t>年</a:t>
            </a:r>
            <a:endParaRPr lang="zh-CN" altLang="en-US" sz="280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280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苏联成立</a:t>
            </a:r>
            <a:endParaRPr lang="zh-CN" altLang="en-US" sz="280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4810760" y="3009900"/>
            <a:ext cx="1018540" cy="52197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p>
            <a:r>
              <a:rPr lang="zh-CN" altLang="en-US" sz="2800">
                <a:latin typeface="黑体" panose="02010609060101010101" pitchFamily="49" charset="-122"/>
                <a:ea typeface="黑体" panose="02010609060101010101" pitchFamily="49" charset="-122"/>
              </a:rPr>
              <a:t>苏联</a:t>
            </a:r>
            <a:endParaRPr lang="zh-CN" altLang="en-US" sz="28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3" name="流程图: 对照 22"/>
          <p:cNvSpPr/>
          <p:nvPr/>
        </p:nvSpPr>
        <p:spPr>
          <a:xfrm>
            <a:off x="5567680" y="3531870"/>
            <a:ext cx="184150" cy="377825"/>
          </a:xfrm>
          <a:prstGeom prst="flowChartCollate">
            <a:avLst/>
          </a:prstGeom>
          <a:solidFill>
            <a:srgbClr val="FF000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4" name="流程图: 对照 23"/>
          <p:cNvSpPr/>
          <p:nvPr/>
        </p:nvSpPr>
        <p:spPr>
          <a:xfrm>
            <a:off x="6246495" y="3531870"/>
            <a:ext cx="184150" cy="377825"/>
          </a:xfrm>
          <a:prstGeom prst="flowChartCollate">
            <a:avLst/>
          </a:prstGeom>
          <a:solidFill>
            <a:srgbClr val="FF000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5974080" y="4074160"/>
            <a:ext cx="1871345" cy="95313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 rtlCol="0">
            <a:spAutoFit/>
          </a:bodyPr>
          <a:p>
            <a:r>
              <a:rPr sz="2800">
                <a:latin typeface="黑体" panose="02010609060101010101" pitchFamily="49" charset="-122"/>
                <a:ea typeface="黑体" panose="02010609060101010101" pitchFamily="49" charset="-122"/>
              </a:rPr>
              <a:t>1924年1月，列宁逝世</a:t>
            </a:r>
            <a:endParaRPr sz="28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6527165" y="2035175"/>
            <a:ext cx="4362450" cy="138366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 rtlCol="0">
            <a:spAutoFit/>
          </a:bodyPr>
          <a:p>
            <a:r>
              <a:rPr sz="2800">
                <a:latin typeface="黑体" panose="02010609060101010101" pitchFamily="49" charset="-122"/>
                <a:ea typeface="黑体" panose="02010609060101010101" pitchFamily="49" charset="-122"/>
              </a:rPr>
              <a:t>1925年，</a:t>
            </a:r>
            <a:endParaRPr sz="280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sz="280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斯大林</a:t>
            </a:r>
            <a:r>
              <a:rPr sz="2800">
                <a:latin typeface="黑体" panose="02010609060101010101" pitchFamily="49" charset="-122"/>
                <a:ea typeface="黑体" panose="02010609060101010101" pitchFamily="49" charset="-122"/>
              </a:rPr>
              <a:t>提出实现国家工业化的设想。</a:t>
            </a:r>
            <a:endParaRPr sz="28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8" name="流程图: 对照 27"/>
          <p:cNvSpPr/>
          <p:nvPr/>
        </p:nvSpPr>
        <p:spPr>
          <a:xfrm>
            <a:off x="6925310" y="3531870"/>
            <a:ext cx="184150" cy="377825"/>
          </a:xfrm>
          <a:prstGeom prst="flowChartCollate">
            <a:avLst/>
          </a:prstGeom>
          <a:solidFill>
            <a:srgbClr val="FF000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7089140" y="5291455"/>
            <a:ext cx="4362450" cy="95313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 rtlCol="0">
            <a:spAutoFit/>
          </a:bodyPr>
          <a:p>
            <a:r>
              <a:rPr sz="2800">
                <a:latin typeface="黑体" panose="02010609060101010101" pitchFamily="49" charset="-122"/>
                <a:ea typeface="黑体" panose="02010609060101010101" pitchFamily="49" charset="-122"/>
              </a:rPr>
              <a:t>1926年，进行社会主义工业化建设。</a:t>
            </a:r>
            <a:endParaRPr sz="28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0" name="流程图: 对照 29"/>
          <p:cNvSpPr/>
          <p:nvPr/>
        </p:nvSpPr>
        <p:spPr>
          <a:xfrm>
            <a:off x="9328150" y="3531870"/>
            <a:ext cx="184150" cy="377825"/>
          </a:xfrm>
          <a:prstGeom prst="flowChartCollate">
            <a:avLst/>
          </a:prstGeom>
          <a:solidFill>
            <a:srgbClr val="FF000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8853805" y="4074160"/>
            <a:ext cx="1871345" cy="95313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 rtlCol="0">
            <a:spAutoFit/>
          </a:bodyPr>
          <a:p>
            <a:r>
              <a:rPr sz="2800">
                <a:latin typeface="黑体" panose="02010609060101010101" pitchFamily="49" charset="-122"/>
                <a:ea typeface="黑体" panose="02010609060101010101" pitchFamily="49" charset="-122"/>
              </a:rPr>
              <a:t>19</a:t>
            </a:r>
            <a:r>
              <a:rPr lang="en-US" sz="2800">
                <a:latin typeface="黑体" panose="02010609060101010101" pitchFamily="49" charset="-122"/>
                <a:ea typeface="黑体" panose="02010609060101010101" pitchFamily="49" charset="-122"/>
              </a:rPr>
              <a:t>91</a:t>
            </a:r>
            <a:r>
              <a:rPr sz="2800">
                <a:latin typeface="黑体" panose="02010609060101010101" pitchFamily="49" charset="-122"/>
                <a:ea typeface="黑体" panose="02010609060101010101" pitchFamily="49" charset="-122"/>
              </a:rPr>
              <a:t>年，</a:t>
            </a:r>
            <a:r>
              <a:rPr lang="zh-CN" altLang="en-US" sz="2800">
                <a:latin typeface="黑体" panose="02010609060101010101" pitchFamily="49" charset="-122"/>
                <a:ea typeface="黑体" panose="02010609060101010101" pitchFamily="49" charset="-122"/>
              </a:rPr>
              <a:t>苏联解体</a:t>
            </a:r>
            <a:endParaRPr lang="zh-CN" altLang="en-US" sz="28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10111740" y="3009900"/>
            <a:ext cx="1339215" cy="52197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p>
            <a:r>
              <a:rPr lang="zh-CN" altLang="en-US" sz="2800">
                <a:latin typeface="黑体" panose="02010609060101010101" pitchFamily="49" charset="-122"/>
                <a:ea typeface="黑体" panose="02010609060101010101" pitchFamily="49" charset="-122"/>
              </a:rPr>
              <a:t>俄罗斯</a:t>
            </a:r>
            <a:endParaRPr lang="zh-CN" altLang="en-US" sz="28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00" name="图片 99"/>
          <p:cNvPicPr/>
          <p:nvPr/>
        </p:nvPicPr>
        <p:blipFill>
          <a:blip r:embed="rId6"/>
          <a:stretch>
            <a:fillRect/>
          </a:stretch>
        </p:blipFill>
        <p:spPr>
          <a:xfrm>
            <a:off x="4065270" y="5124768"/>
            <a:ext cx="2571750" cy="1285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wipe dir="d"/>
      </p:transition>
    </mc:Choice>
    <mc:Fallback>
      <p:transition>
        <p:wipe dir="d"/>
      </p:transition>
    </mc:Fallback>
  </mc:AlternateContent>
  <p:timing>
    <p:tnLst>
      <p:par>
        <p:cTn id="1" dur="indefinite" restart="never" nodeType="tmRoot"/>
      </p:par>
    </p:tnLst>
    <p:bldLst>
      <p:bldP spid="6" grpId="1" animBg="1"/>
      <p:bldP spid="7" grpId="1" animBg="1"/>
      <p:bldP spid="11" grpId="1" animBg="1"/>
      <p:bldP spid="12" grpId="1" animBg="1"/>
      <p:bldP spid="13" grpId="1" animBg="1"/>
      <p:bldP spid="14" grpId="1" animBg="1"/>
      <p:bldP spid="15" grpId="1" animBg="1"/>
      <p:bldP spid="23" grpId="1" animBg="1"/>
      <p:bldP spid="24" grpId="1" animBg="1"/>
      <p:bldP spid="26" grpId="1" animBg="1"/>
      <p:bldP spid="27" grpId="1" animBg="1"/>
      <p:bldP spid="28" grpId="1" animBg="1"/>
      <p:bldP spid="29" grpId="1" animBg="1"/>
      <p:bldP spid="30" grpId="1" animBg="1"/>
      <p:bldP spid="31" grpId="1" animBg="1"/>
      <p:bldP spid="32" grpId="1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TABLE_ENDDRAG_ORIGIN_RECT" val="705*364"/>
  <p:tag name="TABLE_ENDDRAG_RECT" val="135*153*705*364"/>
</p:tagLst>
</file>

<file path=ppt/tags/tag6.xml><?xml version="1.0" encoding="utf-8"?>
<p:tagLst xmlns:p="http://schemas.openxmlformats.org/presentationml/2006/main">
  <p:tag name="KSO_WM_BEAUTIFY_FLAG" val=""/>
</p:tagLst>
</file>

<file path=ppt/tags/tag60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母版1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母版1</Template>
  <TotalTime>0</TotalTime>
  <Words>3363</Words>
  <PresentationFormat>宽屏</PresentationFormat>
  <Paragraphs>284</Paragraphs>
  <Slides>21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8" baseType="lpstr">
      <vt:lpstr>Arial</vt:lpstr>
      <vt:lpstr>宋体</vt:lpstr>
      <vt:lpstr>Wingdings</vt:lpstr>
      <vt:lpstr>Microsoft YaHei UI</vt:lpstr>
      <vt:lpstr>黑体</vt:lpstr>
      <vt:lpstr>楷体</vt:lpstr>
      <vt:lpstr>微软雅黑</vt:lpstr>
      <vt:lpstr>萝莉体 第二版</vt:lpstr>
      <vt:lpstr>Arial Unicode MS</vt:lpstr>
      <vt:lpstr>等线 Light</vt:lpstr>
      <vt:lpstr>Gill Sans MT</vt:lpstr>
      <vt:lpstr>等线</vt:lpstr>
      <vt:lpstr>Garamond</vt:lpstr>
      <vt:lpstr>Segoe Print</vt:lpstr>
      <vt:lpstr>楷体_GB2312</vt:lpstr>
      <vt:lpstr>新宋体</vt:lpstr>
      <vt:lpstr>母版1</vt:lpstr>
      <vt:lpstr>PowerPoint 演示文稿</vt:lpstr>
      <vt:lpstr>PowerPoint 演示文稿</vt:lpstr>
      <vt:lpstr>PowerPoint 演示文稿</vt:lpstr>
      <vt:lpstr>战时共产主义政策（1918-1921）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2023-09-25T04:38:00Z</dcterms:created>
  <dcterms:modified xsi:type="dcterms:W3CDTF">2024-11-21T02:16:49Z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2052-11.8.2.9015</vt:lpwstr>
  </property>
</Properties>
</file>