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8" r:id="rId5"/>
    <p:sldId id="259" r:id="rId6"/>
    <p:sldId id="260" r:id="rId7"/>
    <p:sldId id="261" r:id="rId8"/>
    <p:sldId id="263" r:id="rId9"/>
    <p:sldId id="262" r:id="rId10"/>
    <p:sldId id="266" r:id="rId11"/>
    <p:sldId id="267" r:id="rId12"/>
    <p:sldId id="270" r:id="rId13"/>
    <p:sldId id="269" r:id="rId14"/>
  </p:sldIdLst>
  <p:sldSz cx="12192000" cy="6858000"/>
  <p:notesSz cx="6858000" cy="9144000"/>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4081E"/>
    <a:srgbClr val="462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4660"/>
  </p:normalViewPr>
  <p:slideViewPr>
    <p:cSldViewPr snapToGrid="0">
      <p:cViewPr>
        <p:scale>
          <a:sx n="99" d="100"/>
          <a:sy n="99" d="100"/>
        </p:scale>
        <p:origin x="42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gs" Target="tags/tag2.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2CA11C-522E-4DB7-ABE1-E35A0A19E00B}"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C4BE95-2A41-4079-915A-D70989D026F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8C4BE95-2A41-4079-915A-D70989D026F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8C4BE95-2A41-4079-915A-D70989D026F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8C4BE95-2A41-4079-915A-D70989D026F3}"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8C4BE95-2A41-4079-915A-D70989D026F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6053F792-FD61-4028-A526-37ED3657B81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53A0574-5BD0-41E4-BD5F-8049863521E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6053F792-FD61-4028-A526-37ED3657B81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53A0574-5BD0-41E4-BD5F-8049863521E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6053F792-FD61-4028-A526-37ED3657B81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53A0574-5BD0-41E4-BD5F-8049863521E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6053F792-FD61-4028-A526-37ED3657B81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53A0574-5BD0-41E4-BD5F-8049863521E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6053F792-FD61-4028-A526-37ED3657B81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53A0574-5BD0-41E4-BD5F-8049863521E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6053F792-FD61-4028-A526-37ED3657B81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53A0574-5BD0-41E4-BD5F-8049863521E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6053F792-FD61-4028-A526-37ED3657B81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53A0574-5BD0-41E4-BD5F-8049863521E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6053F792-FD61-4028-A526-37ED3657B81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53A0574-5BD0-41E4-BD5F-8049863521E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053F792-FD61-4028-A526-37ED3657B81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53A0574-5BD0-41E4-BD5F-8049863521E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6053F792-FD61-4028-A526-37ED3657B81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53A0574-5BD0-41E4-BD5F-8049863521E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6053F792-FD61-4028-A526-37ED3657B81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53A0574-5BD0-41E4-BD5F-8049863521E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alphaModFix amt="99000"/>
            <a:lum/>
          </a:blip>
          <a:srcRect/>
          <a:stretch>
            <a:fillRect b="-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53F792-FD61-4028-A526-37ED3657B816}"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3A0574-5BD0-41E4-BD5F-8049863521E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9.jpeg"/><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2.jpeg"/></Relationships>
</file>

<file path=ppt/slides/_rels/slide1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tags" Target="../tags/tag1.xml"/><Relationship Id="rId4" Type="http://schemas.openxmlformats.org/officeDocument/2006/relationships/image" Target="../media/image22.jpeg"/><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5.jpeg"/><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8.jpeg"/><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9.jpeg"/><Relationship Id="rId1" Type="http://schemas.openxmlformats.org/officeDocument/2006/relationships/image" Target="../media/image2.jpeg"/></Relationships>
</file>

<file path=ppt/slides/_rels/slide8.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16.png"/><Relationship Id="rId7" Type="http://schemas.openxmlformats.org/officeDocument/2006/relationships/image" Target="../media/image15.jpeg"/><Relationship Id="rId6" Type="http://schemas.openxmlformats.org/officeDocument/2006/relationships/image" Target="../media/image14.png"/><Relationship Id="rId5" Type="http://schemas.microsoft.com/office/2007/relationships/hdphoto" Target="../media/image13.wdp"/><Relationship Id="rId4" Type="http://schemas.openxmlformats.org/officeDocument/2006/relationships/image" Target="../media/image12.png"/><Relationship Id="rId3" Type="http://schemas.microsoft.com/office/2007/relationships/hdphoto" Target="../media/image11.wdp"/><Relationship Id="rId2" Type="http://schemas.openxmlformats.org/officeDocument/2006/relationships/image" Target="../media/image10.png"/><Relationship Id="rId1" Type="http://schemas.openxmlformats.org/officeDocument/2006/relationships/image" Target="../media/image2.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99000"/>
            <a:lum/>
          </a:blip>
          <a:srcRect/>
          <a:stretch>
            <a:fillRect t="-9000" b="-9000"/>
          </a:stretch>
        </a:blip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rcRect l="18704" r="10410"/>
          <a:stretch>
            <a:fillRect/>
          </a:stretch>
        </p:blipFill>
        <p:spPr>
          <a:xfrm>
            <a:off x="102355" y="-55329"/>
            <a:ext cx="5923131" cy="4302729"/>
          </a:xfrm>
          <a:prstGeom prst="rect">
            <a:avLst/>
          </a:prstGeom>
        </p:spPr>
      </p:pic>
      <p:sp>
        <p:nvSpPr>
          <p:cNvPr id="8" name="矩形 7"/>
          <p:cNvSpPr/>
          <p:nvPr/>
        </p:nvSpPr>
        <p:spPr>
          <a:xfrm>
            <a:off x="0" y="0"/>
            <a:ext cx="12192000" cy="6858000"/>
          </a:xfrm>
          <a:prstGeom prst="rect">
            <a:avLst/>
          </a:prstGeom>
          <a:noFill/>
          <a:ln w="2286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rcRect l="12726" r="12380"/>
          <a:stretch>
            <a:fillRect/>
          </a:stretch>
        </p:blipFill>
        <p:spPr>
          <a:xfrm>
            <a:off x="6025487" y="2150625"/>
            <a:ext cx="6064157" cy="4605019"/>
          </a:xfrm>
          <a:prstGeom prst="rect">
            <a:avLst/>
          </a:prstGeom>
        </p:spPr>
      </p:pic>
      <p:sp>
        <p:nvSpPr>
          <p:cNvPr id="5" name="文本框 4"/>
          <p:cNvSpPr txBox="1"/>
          <p:nvPr/>
        </p:nvSpPr>
        <p:spPr>
          <a:xfrm>
            <a:off x="6471161" y="-1280498"/>
            <a:ext cx="5172808" cy="954107"/>
          </a:xfrm>
          <a:prstGeom prst="rect">
            <a:avLst/>
          </a:prstGeom>
          <a:noFill/>
        </p:spPr>
        <p:txBody>
          <a:bodyPr wrap="square" rtlCol="0">
            <a:spAutoFit/>
          </a:bodyPr>
          <a:lstStyle/>
          <a:p>
            <a:pPr algn="ctr"/>
            <a:r>
              <a:rPr lang="zh-CN" altLang="en-US" sz="2800" b="1" dirty="0">
                <a:latin typeface="微软雅黑" panose="020B0503020204020204" pitchFamily="34" charset="-122"/>
                <a:ea typeface="微软雅黑" panose="020B0503020204020204" pitchFamily="34" charset="-122"/>
              </a:rPr>
              <a:t>嫦娥奔月、星舰探空，人类对遥远空间的探索永无止境</a:t>
            </a:r>
            <a:endParaRPr lang="zh-CN" altLang="en-US" sz="2800" b="1" dirty="0">
              <a:latin typeface="微软雅黑" panose="020B0503020204020204" pitchFamily="34" charset="-122"/>
              <a:ea typeface="微软雅黑" panose="020B0503020204020204" pitchFamily="34" charset="-122"/>
            </a:endParaRPr>
          </a:p>
        </p:txBody>
      </p:sp>
      <p:sp>
        <p:nvSpPr>
          <p:cNvPr id="2" name="文本框 1"/>
          <p:cNvSpPr txBox="1"/>
          <p:nvPr/>
        </p:nvSpPr>
        <p:spPr>
          <a:xfrm>
            <a:off x="-5625420" y="4818549"/>
            <a:ext cx="5415280" cy="1384995"/>
          </a:xfrm>
          <a:prstGeom prst="rect">
            <a:avLst/>
          </a:prstGeom>
          <a:noFill/>
        </p:spPr>
        <p:txBody>
          <a:bodyPr wrap="square" rtlCol="0">
            <a:spAutoFit/>
          </a:bodyPr>
          <a:lstStyle/>
          <a:p>
            <a:pPr algn="ctr"/>
            <a:r>
              <a:rPr lang="zh-CN" altLang="en-US" sz="2800" b="1" dirty="0">
                <a:latin typeface="微软雅黑" panose="020B0503020204020204" pitchFamily="34" charset="-122"/>
                <a:ea typeface="微软雅黑" panose="020B0503020204020204" pitchFamily="34" charset="-122"/>
              </a:rPr>
              <a:t>早在</a:t>
            </a:r>
            <a:r>
              <a:rPr lang="en-US" altLang="zh-CN" sz="2800" b="1" dirty="0">
                <a:latin typeface="微软雅黑" panose="020B0503020204020204" pitchFamily="34" charset="-122"/>
                <a:ea typeface="微软雅黑" panose="020B0503020204020204" pitchFamily="34" charset="-122"/>
              </a:rPr>
              <a:t>600</a:t>
            </a:r>
            <a:r>
              <a:rPr lang="zh-CN" altLang="en-US" sz="2800" b="1" dirty="0">
                <a:latin typeface="微软雅黑" panose="020B0503020204020204" pitchFamily="34" charset="-122"/>
                <a:ea typeface="微软雅黑" panose="020B0503020204020204" pitchFamily="34" charset="-122"/>
              </a:rPr>
              <a:t>年前的</a:t>
            </a:r>
            <a:r>
              <a:rPr lang="en-US" altLang="zh-CN" sz="2800" b="1" dirty="0">
                <a:solidFill>
                  <a:srgbClr val="FF0000"/>
                </a:solidFill>
                <a:latin typeface="微软雅黑" panose="020B0503020204020204" pitchFamily="34" charset="-122"/>
                <a:ea typeface="微软雅黑" panose="020B0503020204020204" pitchFamily="34" charset="-122"/>
              </a:rPr>
              <a:t>15</a:t>
            </a:r>
            <a:r>
              <a:rPr lang="zh-CN" altLang="en-US" sz="2800" b="1" dirty="0">
                <a:solidFill>
                  <a:srgbClr val="FF0000"/>
                </a:solidFill>
                <a:latin typeface="微软雅黑" panose="020B0503020204020204" pitchFamily="34" charset="-122"/>
                <a:ea typeface="微软雅黑" panose="020B0503020204020204" pitchFamily="34" charset="-122"/>
              </a:rPr>
              <a:t>世纪</a:t>
            </a:r>
            <a:r>
              <a:rPr lang="zh-CN" altLang="en-US" sz="2800" b="1" dirty="0">
                <a:latin typeface="微软雅黑" panose="020B0503020204020204" pitchFamily="34" charset="-122"/>
                <a:ea typeface="微软雅黑" panose="020B0503020204020204" pitchFamily="34" charset="-122"/>
              </a:rPr>
              <a:t>，就涌现出一批驰骋海洋的探索者，他们的发现使世界开始连成一个整体</a:t>
            </a:r>
            <a:endParaRPr lang="zh-CN" altLang="en-US" sz="28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grpId="0" nodeType="clickEffect">
                                  <p:stCondLst>
                                    <p:cond delay="0"/>
                                  </p:stCondLst>
                                  <p:childTnLst>
                                    <p:animMotion origin="layout" path="M 0.00013 0.04352 L 0.00013 0.29352 " pathEditMode="relative" rAng="0" ptsTypes="AA">
                                      <p:cBhvr>
                                        <p:cTn id="16" dur="2000" fill="hold"/>
                                        <p:tgtEl>
                                          <p:spTgt spid="5"/>
                                        </p:tgtEl>
                                        <p:attrNameLst>
                                          <p:attrName>ppt_x</p:attrName>
                                          <p:attrName>ppt_y</p:attrName>
                                        </p:attrNameLst>
                                      </p:cBhvr>
                                      <p:rCtr x="0" y="12500"/>
                                    </p:animMotion>
                                  </p:childTnLst>
                                </p:cTn>
                              </p:par>
                            </p:childTnLst>
                          </p:cTn>
                        </p:par>
                      </p:childTnLst>
                    </p:cTn>
                  </p:par>
                  <p:par>
                    <p:cTn id="17" fill="hold">
                      <p:stCondLst>
                        <p:cond delay="indefinite"/>
                      </p:stCondLst>
                      <p:childTnLst>
                        <p:par>
                          <p:cTn id="18" fill="hold">
                            <p:stCondLst>
                              <p:cond delay="0"/>
                            </p:stCondLst>
                            <p:childTnLst>
                              <p:par>
                                <p:cTn id="19" presetID="63" presetClass="path" presetSubtype="0" accel="50000" decel="50000" fill="hold" grpId="0" nodeType="clickEffect">
                                  <p:stCondLst>
                                    <p:cond delay="0"/>
                                  </p:stCondLst>
                                  <p:childTnLst>
                                    <p:animMotion origin="layout" path="M 2.91667E-6 -2.22222E-6 L 0.47916 -0.00069 " pathEditMode="relative" rAng="0" ptsTypes="AA">
                                      <p:cBhvr>
                                        <p:cTn id="20" dur="2000" fill="hold"/>
                                        <p:tgtEl>
                                          <p:spTgt spid="2"/>
                                        </p:tgtEl>
                                        <p:attrNameLst>
                                          <p:attrName>ppt_x</p:attrName>
                                          <p:attrName>ppt_y</p:attrName>
                                        </p:attrNameLst>
                                      </p:cBhvr>
                                      <p:rCtr x="23958"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99000"/>
            <a:lum/>
          </a:blip>
          <a:srcRect/>
          <a:stretch>
            <a:fillRect t="-28000" b="-9000"/>
          </a:stretch>
        </a:blipFill>
        <a:effectLst/>
      </p:bgPr>
    </p:bg>
    <p:spTree>
      <p:nvGrpSpPr>
        <p:cNvPr id="1" name=""/>
        <p:cNvGrpSpPr/>
        <p:nvPr/>
      </p:nvGrpSpPr>
      <p:grpSpPr>
        <a:xfrm>
          <a:off x="0" y="0"/>
          <a:ext cx="0" cy="0"/>
          <a:chOff x="0" y="0"/>
          <a:chExt cx="0" cy="0"/>
        </a:xfrm>
      </p:grpSpPr>
      <p:pic>
        <p:nvPicPr>
          <p:cNvPr id="6" name="图片 5"/>
          <p:cNvPicPr/>
          <p:nvPr/>
        </p:nvPicPr>
        <p:blipFill>
          <a:blip r:embed="rId2"/>
          <a:stretch>
            <a:fillRect/>
          </a:stretch>
        </p:blipFill>
        <p:spPr>
          <a:xfrm>
            <a:off x="2643505" y="826770"/>
            <a:ext cx="5879465" cy="3423920"/>
          </a:xfrm>
          <a:prstGeom prst="rect">
            <a:avLst/>
          </a:prstGeom>
        </p:spPr>
      </p:pic>
      <p:sp>
        <p:nvSpPr>
          <p:cNvPr id="8" name="矩形 7"/>
          <p:cNvSpPr/>
          <p:nvPr/>
        </p:nvSpPr>
        <p:spPr>
          <a:xfrm>
            <a:off x="0" y="0"/>
            <a:ext cx="12192000" cy="6858000"/>
          </a:xfrm>
          <a:prstGeom prst="rect">
            <a:avLst/>
          </a:prstGeom>
          <a:noFill/>
          <a:ln w="228600">
            <a:solidFill>
              <a:srgbClr val="462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254000" y="181610"/>
            <a:ext cx="7063740" cy="645160"/>
          </a:xfrm>
          <a:prstGeom prst="rect">
            <a:avLst/>
          </a:prstGeom>
          <a:noFill/>
        </p:spPr>
        <p:txBody>
          <a:bodyPr wrap="square" rtlCol="0">
            <a:spAutoFit/>
          </a:bodyPr>
          <a:lstStyle/>
          <a:p>
            <a:r>
              <a:rPr lang="zh-CN" altLang="en-US" sz="3600" b="1" dirty="0">
                <a:solidFill>
                  <a:srgbClr val="64081E"/>
                </a:solidFill>
              </a:rPr>
              <a:t>四、巩固</a:t>
            </a:r>
            <a:r>
              <a:rPr lang="zh-CN" altLang="en-US" sz="3600" b="1" dirty="0">
                <a:solidFill>
                  <a:srgbClr val="64081E"/>
                </a:solidFill>
              </a:rPr>
              <a:t>知识</a:t>
            </a:r>
            <a:endParaRPr lang="zh-CN" altLang="en-US" sz="3600" b="1" dirty="0">
              <a:solidFill>
                <a:srgbClr val="64081E"/>
              </a:solidFill>
            </a:endParaRPr>
          </a:p>
        </p:txBody>
      </p:sp>
      <p:sp>
        <p:nvSpPr>
          <p:cNvPr id="4" name="文本框 3"/>
          <p:cNvSpPr txBox="1"/>
          <p:nvPr/>
        </p:nvSpPr>
        <p:spPr>
          <a:xfrm>
            <a:off x="254001" y="1268948"/>
            <a:ext cx="11442700" cy="523220"/>
          </a:xfrm>
          <a:prstGeom prst="rect">
            <a:avLst/>
          </a:prstGeom>
          <a:noFill/>
        </p:spPr>
        <p:txBody>
          <a:bodyPr wrap="square" rtlCol="0">
            <a:spAutoFit/>
          </a:bodyPr>
          <a:lstStyle/>
          <a:p>
            <a:endParaRPr lang="zh-CN" altLang="en-US" sz="2800" b="1" dirty="0">
              <a:latin typeface="微软雅黑" panose="020B0503020204020204" pitchFamily="34" charset="-122"/>
              <a:ea typeface="微软雅黑" panose="020B0503020204020204" pitchFamily="34" charset="-122"/>
            </a:endParaRPr>
          </a:p>
        </p:txBody>
      </p:sp>
      <p:pic>
        <p:nvPicPr>
          <p:cNvPr id="3" name="图片 2"/>
          <p:cNvPicPr/>
          <p:nvPr/>
        </p:nvPicPr>
        <p:blipFill>
          <a:blip r:embed="rId3"/>
          <a:stretch>
            <a:fillRect/>
          </a:stretch>
        </p:blipFill>
        <p:spPr>
          <a:xfrm>
            <a:off x="104140" y="826770"/>
            <a:ext cx="2707005" cy="3423920"/>
          </a:xfrm>
          <a:prstGeom prst="rect">
            <a:avLst/>
          </a:prstGeom>
        </p:spPr>
      </p:pic>
      <p:pic>
        <p:nvPicPr>
          <p:cNvPr id="5" name="图片 4"/>
          <p:cNvPicPr/>
          <p:nvPr/>
        </p:nvPicPr>
        <p:blipFill>
          <a:blip r:embed="rId4"/>
          <a:stretch>
            <a:fillRect/>
          </a:stretch>
        </p:blipFill>
        <p:spPr>
          <a:xfrm>
            <a:off x="5648325" y="826770"/>
            <a:ext cx="6415405" cy="3423920"/>
          </a:xfrm>
          <a:prstGeom prst="rect">
            <a:avLst/>
          </a:prstGeom>
        </p:spPr>
      </p:pic>
      <p:sp>
        <p:nvSpPr>
          <p:cNvPr id="7" name="文本框 6"/>
          <p:cNvSpPr txBox="1"/>
          <p:nvPr/>
        </p:nvSpPr>
        <p:spPr>
          <a:xfrm>
            <a:off x="773430" y="4664710"/>
            <a:ext cx="10923270" cy="1445260"/>
          </a:xfrm>
          <a:prstGeom prst="rect">
            <a:avLst/>
          </a:prstGeom>
          <a:noFill/>
        </p:spPr>
        <p:txBody>
          <a:bodyPr wrap="square" rtlCol="0">
            <a:spAutoFit/>
          </a:bodyPr>
          <a:p>
            <a:r>
              <a:rPr lang="zh-CN" altLang="en-US" sz="8800" b="1">
                <a:ln/>
                <a:solidFill>
                  <a:schemeClr val="accent1"/>
                </a:solidFill>
                <a:effectLst>
                  <a:outerShdw blurRad="38100" dist="25400" dir="5400000" algn="ctr" rotWithShape="0">
                    <a:srgbClr val="6E747A">
                      <a:alpha val="43000"/>
                    </a:srgbClr>
                  </a:outerShdw>
                </a:effectLst>
              </a:rPr>
              <a:t>王子氪金开船寻东路</a:t>
            </a:r>
            <a:endParaRPr lang="zh-CN" altLang="en-US" sz="8800" b="1">
              <a:ln/>
              <a:solidFill>
                <a:schemeClr val="accent1"/>
              </a:solidFill>
              <a:effectLst>
                <a:outerShdw blurRad="38100" dist="25400" dir="5400000" algn="ctr" rotWithShape="0">
                  <a:srgbClr val="6E747A">
                    <a:alpha val="43000"/>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99000"/>
            <a:lum/>
          </a:blip>
          <a:srcRect/>
          <a:stretch>
            <a:fillRect t="-28000" b="-9000"/>
          </a:stretch>
        </a:blipFill>
        <a:effectLst/>
      </p:bgPr>
    </p:bg>
    <p:spTree>
      <p:nvGrpSpPr>
        <p:cNvPr id="1" name=""/>
        <p:cNvGrpSpPr/>
        <p:nvPr/>
      </p:nvGrpSpPr>
      <p:grpSpPr>
        <a:xfrm>
          <a:off x="0" y="0"/>
          <a:ext cx="0" cy="0"/>
          <a:chOff x="0" y="0"/>
          <a:chExt cx="0" cy="0"/>
        </a:xfrm>
      </p:grpSpPr>
      <p:sp>
        <p:nvSpPr>
          <p:cNvPr id="8" name="矩形 7"/>
          <p:cNvSpPr/>
          <p:nvPr/>
        </p:nvSpPr>
        <p:spPr>
          <a:xfrm>
            <a:off x="0" y="0"/>
            <a:ext cx="12192000" cy="6858000"/>
          </a:xfrm>
          <a:prstGeom prst="rect">
            <a:avLst/>
          </a:prstGeom>
          <a:noFill/>
          <a:ln w="228600">
            <a:solidFill>
              <a:srgbClr val="462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254000" y="181610"/>
            <a:ext cx="7063740" cy="646331"/>
          </a:xfrm>
          <a:prstGeom prst="rect">
            <a:avLst/>
          </a:prstGeom>
          <a:noFill/>
        </p:spPr>
        <p:txBody>
          <a:bodyPr wrap="square" rtlCol="0">
            <a:spAutoFit/>
          </a:bodyPr>
          <a:lstStyle/>
          <a:p>
            <a:r>
              <a:rPr lang="zh-CN" altLang="en-US" sz="3600" b="1" dirty="0">
                <a:solidFill>
                  <a:srgbClr val="64081E"/>
                </a:solidFill>
              </a:rPr>
              <a:t>四、习语</a:t>
            </a:r>
            <a:r>
              <a:rPr lang="en-US" altLang="zh-CN" sz="3600" b="1" dirty="0">
                <a:solidFill>
                  <a:srgbClr val="64081E"/>
                </a:solidFill>
              </a:rPr>
              <a:t>&amp;</a:t>
            </a:r>
            <a:r>
              <a:rPr lang="zh-CN" altLang="en-US" sz="3600" b="1" dirty="0">
                <a:solidFill>
                  <a:srgbClr val="64081E"/>
                </a:solidFill>
              </a:rPr>
              <a:t>课后任务</a:t>
            </a:r>
            <a:endParaRPr lang="zh-CN" altLang="en-US" sz="3600" b="1" dirty="0">
              <a:solidFill>
                <a:srgbClr val="64081E"/>
              </a:solidFill>
            </a:endParaRPr>
          </a:p>
        </p:txBody>
      </p:sp>
      <p:sp>
        <p:nvSpPr>
          <p:cNvPr id="4" name="文本框 3"/>
          <p:cNvSpPr txBox="1"/>
          <p:nvPr/>
        </p:nvSpPr>
        <p:spPr>
          <a:xfrm>
            <a:off x="254001" y="1268948"/>
            <a:ext cx="11442700" cy="523220"/>
          </a:xfrm>
          <a:prstGeom prst="rect">
            <a:avLst/>
          </a:prstGeom>
          <a:noFill/>
        </p:spPr>
        <p:txBody>
          <a:bodyPr wrap="square" rtlCol="0">
            <a:spAutoFit/>
          </a:bodyPr>
          <a:lstStyle/>
          <a:p>
            <a:endParaRPr lang="zh-CN" altLang="en-US" sz="2800" b="1" dirty="0">
              <a:latin typeface="微软雅黑" panose="020B0503020204020204" pitchFamily="34" charset="-122"/>
              <a:ea typeface="微软雅黑" panose="020B0503020204020204" pitchFamily="34" charset="-122"/>
            </a:endParaRPr>
          </a:p>
        </p:txBody>
      </p:sp>
      <p:pic>
        <p:nvPicPr>
          <p:cNvPr id="2050" name="Picture 2" descr="中国载人航天 的图像结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 y="3673441"/>
            <a:ext cx="2867026" cy="285118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改革开放40年 | 影像记录中国载人航天历程--中国摄影家协会网"/>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8315" y="2365518"/>
            <a:ext cx="451485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改革开放40年 | 影像记录中国载人航天历程--中国摄影家协会网"/>
          <p:cNvPicPr>
            <a:picLocks noChangeAspect="1" noChangeArrowheads="1"/>
          </p:cNvPicPr>
          <p:nvPr/>
        </p:nvPicPr>
        <p:blipFill rotWithShape="1">
          <a:blip r:embed="rId4">
            <a:extLst>
              <a:ext uri="{28A0092B-C50C-407E-A947-70E740481C1C}">
                <a14:useLocalDpi xmlns:a14="http://schemas.microsoft.com/office/drawing/2010/main" val="0"/>
              </a:ext>
            </a:extLst>
          </a:blip>
          <a:srcRect b="10646"/>
          <a:stretch>
            <a:fillRect/>
          </a:stretch>
        </p:blipFill>
        <p:spPr bwMode="auto">
          <a:xfrm>
            <a:off x="7543165" y="2333732"/>
            <a:ext cx="4514850" cy="2851186"/>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3195325" y="5451905"/>
            <a:ext cx="8666476" cy="954107"/>
          </a:xfrm>
          <a:prstGeom prst="rect">
            <a:avLst/>
          </a:prstGeom>
          <a:noFill/>
        </p:spPr>
        <p:txBody>
          <a:bodyPr wrap="square" rtlCol="0">
            <a:spAutoFit/>
          </a:bodyPr>
          <a:lstStyle/>
          <a:p>
            <a:r>
              <a:rPr lang="zh-CN" altLang="en-US" sz="2800" b="1" dirty="0">
                <a:solidFill>
                  <a:srgbClr val="0070C0"/>
                </a:solidFill>
                <a:latin typeface="黑体" panose="02010609060101010101" pitchFamily="49" charset="-122"/>
                <a:ea typeface="黑体" panose="02010609060101010101" pitchFamily="49" charset="-122"/>
              </a:rPr>
              <a:t>如果你是一名</a:t>
            </a:r>
            <a:r>
              <a:rPr lang="en-US" altLang="zh-CN" sz="2800" b="1" dirty="0">
                <a:solidFill>
                  <a:srgbClr val="0070C0"/>
                </a:solidFill>
                <a:latin typeface="黑体" panose="02010609060101010101" pitchFamily="49" charset="-122"/>
                <a:ea typeface="黑体" panose="02010609060101010101" pitchFamily="49" charset="-122"/>
              </a:rPr>
              <a:t>2149</a:t>
            </a:r>
            <a:r>
              <a:rPr lang="zh-CN" altLang="en-US" sz="2800" b="1" dirty="0">
                <a:solidFill>
                  <a:srgbClr val="0070C0"/>
                </a:solidFill>
                <a:latin typeface="黑体" panose="02010609060101010101" pitchFamily="49" charset="-122"/>
                <a:ea typeface="黑体" panose="02010609060101010101" pitchFamily="49" charset="-122"/>
              </a:rPr>
              <a:t>年的历史学家，请结合课上所学内容，试分析人类探索太空，实现航天梦的</a:t>
            </a:r>
            <a:r>
              <a:rPr lang="zh-CN" altLang="en-US" sz="2800" b="1">
                <a:solidFill>
                  <a:srgbClr val="0070C0"/>
                </a:solidFill>
                <a:latin typeface="黑体" panose="02010609060101010101" pitchFamily="49" charset="-122"/>
                <a:ea typeface="黑体" panose="02010609060101010101" pitchFamily="49" charset="-122"/>
              </a:rPr>
              <a:t>动因和条件</a:t>
            </a:r>
            <a:endParaRPr lang="zh-CN" altLang="en-US" sz="2800" b="1" dirty="0">
              <a:solidFill>
                <a:srgbClr val="0070C0"/>
              </a:solidFill>
              <a:latin typeface="黑体" panose="02010609060101010101" pitchFamily="49" charset="-122"/>
              <a:ea typeface="黑体" panose="02010609060101010101" pitchFamily="49" charset="-122"/>
            </a:endParaRPr>
          </a:p>
        </p:txBody>
      </p:sp>
      <p:pic>
        <p:nvPicPr>
          <p:cNvPr id="5" name="图片 4" descr="src_http___cpc.people.com.cn_NMediaFile_2018_1226_MAIN201812261603000459274146890.jpg_refer_http___cpc.people.com-removebg-preview"/>
          <p:cNvPicPr>
            <a:picLocks noChangeAspect="1"/>
          </p:cNvPicPr>
          <p:nvPr>
            <p:custDataLst>
              <p:tags r:id="rId5"/>
            </p:custDataLst>
          </p:nvPr>
        </p:nvPicPr>
        <p:blipFill>
          <a:blip r:embed="rId6"/>
          <a:stretch>
            <a:fillRect/>
          </a:stretch>
        </p:blipFill>
        <p:spPr>
          <a:xfrm>
            <a:off x="133350" y="312856"/>
            <a:ext cx="2790825" cy="3262337"/>
          </a:xfrm>
          <a:prstGeom prst="rect">
            <a:avLst/>
          </a:prstGeom>
        </p:spPr>
      </p:pic>
      <p:sp>
        <p:nvSpPr>
          <p:cNvPr id="7" name="文本框 6"/>
          <p:cNvSpPr txBox="1"/>
          <p:nvPr/>
        </p:nvSpPr>
        <p:spPr>
          <a:xfrm>
            <a:off x="3239774" y="745728"/>
            <a:ext cx="8577578" cy="1569660"/>
          </a:xfrm>
          <a:prstGeom prst="rect">
            <a:avLst/>
          </a:prstGeom>
          <a:noFill/>
        </p:spPr>
        <p:txBody>
          <a:bodyPr wrap="square">
            <a:spAutoFit/>
          </a:bodyPr>
          <a:lstStyle/>
          <a:p>
            <a:pPr marL="571500" indent="-571500" algn="l" fontAlgn="auto">
              <a:buFont typeface="Arial" panose="020B0604020202020204" pitchFamily="34" charset="0"/>
              <a:buChar char="•"/>
            </a:pPr>
            <a:r>
              <a:rPr lang="zh-CN" altLang="en-US" sz="2400" b="1"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建设海洋强国，我一直有这样一个信念。</a:t>
            </a:r>
            <a:endParaRPr lang="en-US" altLang="zh-CN" sz="2400" b="1"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endParaRPr>
          </a:p>
          <a:p>
            <a:pPr marL="571500" indent="-571500" algn="l" fontAlgn="auto">
              <a:buFont typeface="Arial" panose="020B0604020202020204" pitchFamily="34" charset="0"/>
              <a:buChar char="•"/>
            </a:pPr>
            <a:r>
              <a:rPr lang="zh-CN" altLang="en-US" sz="2400" b="1" dirty="0">
                <a:solidFill>
                  <a:schemeClr val="tx1"/>
                </a:solidFill>
                <a:latin typeface="楷体" panose="02010609060101010101" pitchFamily="49" charset="-122"/>
                <a:ea typeface="楷体" panose="02010609060101010101" pitchFamily="49" charset="-122"/>
                <a:cs typeface="楷体" panose="02010609060101010101" pitchFamily="49" charset="-122"/>
              </a:rPr>
              <a:t>探索浩瀚宇宙，发展航天事业，建设航天强国，是我们不懈追求的航天梦。</a:t>
            </a:r>
            <a:endParaRPr lang="en-US" altLang="zh-CN" sz="2400" b="1" dirty="0">
              <a:solidFill>
                <a:schemeClr val="tx1"/>
              </a:solidFill>
              <a:latin typeface="楷体" panose="02010609060101010101" pitchFamily="49" charset="-122"/>
              <a:ea typeface="楷体" panose="02010609060101010101" pitchFamily="49" charset="-122"/>
              <a:cs typeface="楷体" panose="02010609060101010101" pitchFamily="49" charset="-122"/>
            </a:endParaRPr>
          </a:p>
          <a:p>
            <a:pPr algn="r" fontAlgn="auto"/>
            <a:r>
              <a:rPr lang="en-US" altLang="zh-CN" sz="2400" b="1" dirty="0">
                <a:solidFill>
                  <a:schemeClr val="tx1"/>
                </a:solidFill>
                <a:latin typeface="楷体" panose="02010609060101010101" pitchFamily="49" charset="-122"/>
                <a:ea typeface="楷体" panose="02010609060101010101" pitchFamily="49" charset="-122"/>
                <a:cs typeface="楷体" panose="02010609060101010101" pitchFamily="49" charset="-122"/>
              </a:rPr>
              <a:t>——</a:t>
            </a:r>
            <a:r>
              <a:rPr lang="zh-CN" altLang="en-US" sz="2400" b="1" dirty="0">
                <a:solidFill>
                  <a:schemeClr val="tx1"/>
                </a:solidFill>
                <a:latin typeface="楷体" panose="02010609060101010101" pitchFamily="49" charset="-122"/>
                <a:ea typeface="楷体" panose="02010609060101010101" pitchFamily="49" charset="-122"/>
                <a:cs typeface="楷体" panose="02010609060101010101" pitchFamily="49" charset="-122"/>
              </a:rPr>
              <a:t>习近平</a:t>
            </a:r>
            <a:endParaRPr lang="zh-CN" altLang="en-US" sz="2400" b="1" dirty="0">
              <a:solidFill>
                <a:schemeClr val="tx1"/>
              </a:solidFill>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99000"/>
            <a:lum/>
          </a:blip>
          <a:srcRect/>
          <a:stretch>
            <a:fillRect t="-9000" b="-9000"/>
          </a:stretch>
        </a:blip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79" y="104152"/>
            <a:ext cx="12006841" cy="6753848"/>
          </a:xfrm>
          <a:prstGeom prst="rect">
            <a:avLst/>
          </a:prstGeom>
        </p:spPr>
      </p:pic>
      <p:sp>
        <p:nvSpPr>
          <p:cNvPr id="8" name="矩形 7"/>
          <p:cNvSpPr/>
          <p:nvPr/>
        </p:nvSpPr>
        <p:spPr>
          <a:xfrm>
            <a:off x="0" y="0"/>
            <a:ext cx="12192000" cy="6858000"/>
          </a:xfrm>
          <a:prstGeom prst="rect">
            <a:avLst/>
          </a:prstGeom>
          <a:noFill/>
          <a:ln w="228600">
            <a:solidFill>
              <a:srgbClr val="462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16793" y="846034"/>
            <a:ext cx="12425584" cy="1264777"/>
          </a:xfrm>
          <a:prstGeom prst="rect">
            <a:avLst/>
          </a:prstGeom>
          <a:solidFill>
            <a:schemeClr val="accent3">
              <a:lumMod val="50000"/>
              <a:alpha val="72000"/>
            </a:schemeClr>
          </a:solidFill>
          <a:ln>
            <a:noFill/>
          </a:ln>
          <a:effectLst>
            <a:outerShdw blurRad="1270000" dist="381000" dir="5400000" algn="ctr" rotWithShape="0">
              <a:srgbClr val="000000">
                <a:alpha val="43137"/>
              </a:srgbClr>
            </a:outerShdw>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8000" b="1" dirty="0">
                <a:latin typeface="华文行楷" panose="02010800040101010101" pitchFamily="2" charset="-122"/>
                <a:ea typeface="华文行楷" panose="02010800040101010101" pitchFamily="2" charset="-122"/>
              </a:rPr>
              <a:t>第六课     全球航路的开辟</a:t>
            </a:r>
            <a:endParaRPr lang="zh-CN" altLang="en-US" sz="8000" b="1" dirty="0">
              <a:latin typeface="华文行楷" panose="02010800040101010101" pitchFamily="2" charset="-122"/>
              <a:ea typeface="华文行楷" panose="020108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99000"/>
            <a:lum/>
          </a:blip>
          <a:srcRect/>
          <a:stretch>
            <a:fillRect t="-28000" b="-9000"/>
          </a:stretch>
        </a:blipFill>
        <a:effectLst/>
      </p:bgPr>
    </p:bg>
    <p:spTree>
      <p:nvGrpSpPr>
        <p:cNvPr id="1" name=""/>
        <p:cNvGrpSpPr/>
        <p:nvPr/>
      </p:nvGrpSpPr>
      <p:grpSpPr>
        <a:xfrm>
          <a:off x="0" y="0"/>
          <a:ext cx="0" cy="0"/>
          <a:chOff x="0" y="0"/>
          <a:chExt cx="0" cy="0"/>
        </a:xfrm>
      </p:grpSpPr>
      <p:sp>
        <p:nvSpPr>
          <p:cNvPr id="8" name="矩形 7"/>
          <p:cNvSpPr/>
          <p:nvPr/>
        </p:nvSpPr>
        <p:spPr>
          <a:xfrm>
            <a:off x="0" y="0"/>
            <a:ext cx="12192000" cy="6858000"/>
          </a:xfrm>
          <a:prstGeom prst="rect">
            <a:avLst/>
          </a:prstGeom>
          <a:noFill/>
          <a:ln w="228600">
            <a:solidFill>
              <a:srgbClr val="462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254000" y="181610"/>
            <a:ext cx="7063740" cy="646331"/>
          </a:xfrm>
          <a:prstGeom prst="rect">
            <a:avLst/>
          </a:prstGeom>
          <a:noFill/>
        </p:spPr>
        <p:txBody>
          <a:bodyPr wrap="square" rtlCol="0">
            <a:spAutoFit/>
          </a:bodyPr>
          <a:lstStyle/>
          <a:p>
            <a:r>
              <a:rPr lang="zh-CN" altLang="en-US" sz="3600" b="1" dirty="0">
                <a:solidFill>
                  <a:srgbClr val="64081E"/>
                </a:solidFill>
              </a:rPr>
              <a:t>一、新航路开辟的动因</a:t>
            </a:r>
            <a:endParaRPr lang="zh-CN" altLang="en-US" sz="3600" b="1" dirty="0">
              <a:solidFill>
                <a:srgbClr val="64081E"/>
              </a:solidFill>
            </a:endParaRPr>
          </a:p>
        </p:txBody>
      </p:sp>
      <p:sp>
        <p:nvSpPr>
          <p:cNvPr id="3" name="文本框 2"/>
          <p:cNvSpPr txBox="1"/>
          <p:nvPr/>
        </p:nvSpPr>
        <p:spPr>
          <a:xfrm>
            <a:off x="254000" y="828040"/>
            <a:ext cx="11746865" cy="4831080"/>
          </a:xfrm>
          <a:prstGeom prst="rect">
            <a:avLst/>
          </a:prstGeom>
          <a:noFill/>
        </p:spPr>
        <p:txBody>
          <a:bodyPr wrap="square" rtlCol="0">
            <a:spAutoFit/>
          </a:bodyPr>
          <a:lstStyle/>
          <a:p>
            <a:r>
              <a:rPr lang="zh-CN" altLang="en-US" sz="2800" dirty="0">
                <a:latin typeface="隶书" panose="02010509060101010101" pitchFamily="49" charset="-122"/>
                <a:ea typeface="隶书" panose="02010509060101010101" pitchFamily="49" charset="-122"/>
              </a:rPr>
              <a:t>材料一 </a:t>
            </a:r>
            <a:r>
              <a:rPr lang="zh-CN" altLang="en-US" sz="2800" b="1" dirty="0">
                <a:latin typeface="楷体" panose="02010609060101010101" pitchFamily="49" charset="-122"/>
                <a:ea typeface="楷体" panose="02010609060101010101" pitchFamily="49" charset="-122"/>
              </a:rPr>
              <a:t>中世纪（约</a:t>
            </a:r>
            <a:r>
              <a:rPr lang="en-US" altLang="zh-CN" sz="2800" b="1" dirty="0">
                <a:latin typeface="楷体" panose="02010609060101010101" pitchFamily="49" charset="-122"/>
                <a:ea typeface="楷体" panose="02010609060101010101" pitchFamily="49" charset="-122"/>
              </a:rPr>
              <a:t>5</a:t>
            </a:r>
            <a:r>
              <a:rPr lang="zh-CN" altLang="en-US" sz="2800" b="1" dirty="0">
                <a:latin typeface="楷体" panose="02010609060101010101" pitchFamily="49" charset="-122"/>
                <a:ea typeface="楷体" panose="02010609060101010101" pitchFamily="49" charset="-122"/>
              </a:rPr>
              <a:t>世纪一约</a:t>
            </a:r>
            <a:r>
              <a:rPr lang="en-US" altLang="zh-CN" sz="2800" b="1" dirty="0">
                <a:latin typeface="楷体" panose="02010609060101010101" pitchFamily="49" charset="-122"/>
                <a:ea typeface="楷体" panose="02010609060101010101" pitchFamily="49" charset="-122"/>
              </a:rPr>
              <a:t>15</a:t>
            </a:r>
            <a:r>
              <a:rPr lang="zh-CN" altLang="en-US" sz="2800" b="1" dirty="0">
                <a:latin typeface="楷体" panose="02010609060101010101" pitchFamily="49" charset="-122"/>
                <a:ea typeface="楷体" panose="02010609060101010101" pitchFamily="49" charset="-122"/>
              </a:rPr>
              <a:t>世纪）的骑士少有出现必须付钱购买某种物品的情形。他们的庄园能够出产供他和他的家人吃、喝、穿的一切物品。</a:t>
            </a:r>
            <a:endParaRPr lang="en-US" altLang="zh-CN" sz="2800" b="1" dirty="0">
              <a:latin typeface="楷体" panose="02010609060101010101" pitchFamily="49" charset="-122"/>
              <a:ea typeface="楷体" panose="02010609060101010101" pitchFamily="49" charset="-122"/>
            </a:endParaRPr>
          </a:p>
          <a:p>
            <a:pPr algn="r"/>
            <a:r>
              <a:rPr lang="en-US" altLang="zh-CN" sz="2800" dirty="0">
                <a:latin typeface="宋体" panose="02010600030101010101" pitchFamily="2" charset="-122"/>
                <a:ea typeface="宋体" panose="02010600030101010101" pitchFamily="2" charset="-122"/>
              </a:rPr>
              <a:t>——</a:t>
            </a:r>
            <a:r>
              <a:rPr lang="zh-CN" altLang="en-US" sz="2800" dirty="0">
                <a:latin typeface="宋体" panose="02010600030101010101" pitchFamily="2" charset="-122"/>
                <a:ea typeface="宋体" panose="02010600030101010101" pitchFamily="2" charset="-122"/>
              </a:rPr>
              <a:t>房龙</a:t>
            </a:r>
            <a:r>
              <a:rPr lang="en-US" altLang="zh-CN" sz="2800" dirty="0">
                <a:latin typeface="宋体" panose="02010600030101010101" pitchFamily="2" charset="-122"/>
                <a:ea typeface="宋体" panose="02010600030101010101" pitchFamily="2" charset="-122"/>
              </a:rPr>
              <a:t>《</a:t>
            </a:r>
            <a:r>
              <a:rPr lang="zh-CN" altLang="en-US" sz="2800" dirty="0">
                <a:latin typeface="宋体" panose="02010600030101010101" pitchFamily="2" charset="-122"/>
                <a:ea typeface="宋体" panose="02010600030101010101" pitchFamily="2" charset="-122"/>
              </a:rPr>
              <a:t>人类的故事</a:t>
            </a:r>
            <a:r>
              <a:rPr lang="en-US" altLang="zh-CN" sz="2800" dirty="0">
                <a:latin typeface="宋体" panose="02010600030101010101" pitchFamily="2" charset="-122"/>
                <a:ea typeface="宋体" panose="02010600030101010101" pitchFamily="2" charset="-122"/>
              </a:rPr>
              <a:t>》</a:t>
            </a:r>
            <a:endParaRPr lang="en-US" altLang="zh-CN" sz="2800" dirty="0">
              <a:latin typeface="宋体" panose="02010600030101010101" pitchFamily="2" charset="-122"/>
              <a:ea typeface="宋体" panose="02010600030101010101" pitchFamily="2" charset="-122"/>
            </a:endParaRPr>
          </a:p>
          <a:p>
            <a:r>
              <a:rPr lang="zh-CN" altLang="en-US" sz="2800" dirty="0">
                <a:latin typeface="隶书" panose="02010509060101010101" pitchFamily="49" charset="-122"/>
                <a:ea typeface="隶书" panose="02010509060101010101" pitchFamily="49" charset="-122"/>
              </a:rPr>
              <a:t>材料二 </a:t>
            </a:r>
            <a:r>
              <a:rPr lang="en-US" altLang="zh-CN" sz="2800" b="1" dirty="0">
                <a:latin typeface="楷体" panose="02010609060101010101" pitchFamily="49" charset="-122"/>
                <a:ea typeface="楷体" panose="02010609060101010101" pitchFamily="49" charset="-122"/>
              </a:rPr>
              <a:t>1500</a:t>
            </a:r>
            <a:r>
              <a:rPr lang="zh-CN" altLang="en-US" sz="2800" b="1" dirty="0">
                <a:latin typeface="楷体" panose="02010609060101010101" pitchFamily="49" charset="-122"/>
                <a:ea typeface="楷体" panose="02010609060101010101" pitchFamily="49" charset="-122"/>
              </a:rPr>
              <a:t>年左右，随着欧洲商品经济的日益发展和资本主义生产的萌芽，金银日益取代土地成为社会财富的重要标志，金银成为普遍的交换的手段。</a:t>
            </a:r>
            <a:endParaRPr lang="en-US" altLang="zh-CN" sz="2800" b="1" dirty="0">
              <a:latin typeface="楷体" panose="02010609060101010101" pitchFamily="49" charset="-122"/>
              <a:ea typeface="楷体" panose="02010609060101010101" pitchFamily="49" charset="-122"/>
            </a:endParaRPr>
          </a:p>
          <a:p>
            <a:pPr algn="r"/>
            <a:r>
              <a:rPr lang="en-US" altLang="zh-CN" sz="2800" dirty="0">
                <a:latin typeface="宋体" panose="02010600030101010101" pitchFamily="2" charset="-122"/>
                <a:ea typeface="宋体" panose="02010600030101010101" pitchFamily="2" charset="-122"/>
              </a:rPr>
              <a:t>——</a:t>
            </a:r>
            <a:r>
              <a:rPr lang="zh-CN" altLang="en-US" sz="2800" dirty="0">
                <a:latin typeface="宋体" panose="02010600030101010101" pitchFamily="2" charset="-122"/>
                <a:ea typeface="宋体" panose="02010600030101010101" pitchFamily="2" charset="-122"/>
              </a:rPr>
              <a:t>斯塔夫里阿诺斯</a:t>
            </a:r>
            <a:r>
              <a:rPr lang="en-US" altLang="zh-CN" sz="2800" dirty="0">
                <a:latin typeface="宋体" panose="02010600030101010101" pitchFamily="2" charset="-122"/>
                <a:ea typeface="宋体" panose="02010600030101010101" pitchFamily="2" charset="-122"/>
              </a:rPr>
              <a:t>《</a:t>
            </a:r>
            <a:r>
              <a:rPr lang="zh-CN" altLang="en-US" sz="2800" dirty="0">
                <a:latin typeface="宋体" panose="02010600030101010101" pitchFamily="2" charset="-122"/>
                <a:ea typeface="宋体" panose="02010600030101010101" pitchFamily="2" charset="-122"/>
              </a:rPr>
              <a:t>全球通史</a:t>
            </a:r>
            <a:r>
              <a:rPr lang="en-US" altLang="zh-CN" sz="2800" dirty="0">
                <a:latin typeface="宋体" panose="02010600030101010101" pitchFamily="2" charset="-122"/>
                <a:ea typeface="宋体" panose="02010600030101010101" pitchFamily="2" charset="-122"/>
              </a:rPr>
              <a:t>》</a:t>
            </a:r>
            <a:endParaRPr lang="en-US" altLang="zh-CN" sz="2800" dirty="0">
              <a:latin typeface="宋体" panose="02010600030101010101" pitchFamily="2" charset="-122"/>
              <a:ea typeface="宋体" panose="02010600030101010101" pitchFamily="2" charset="-122"/>
            </a:endParaRPr>
          </a:p>
          <a:p>
            <a:r>
              <a:rPr lang="zh-CN" altLang="en-US" sz="2800" dirty="0">
                <a:latin typeface="隶书" panose="02010509060101010101" pitchFamily="49" charset="-122"/>
                <a:ea typeface="隶书" panose="02010509060101010101" pitchFamily="49" charset="-122"/>
              </a:rPr>
              <a:t>材料三 </a:t>
            </a:r>
            <a:r>
              <a:rPr lang="en-US" altLang="zh-CN" sz="2800" b="1" dirty="0">
                <a:latin typeface="楷体" panose="02010609060101010101" pitchFamily="49" charset="-122"/>
                <a:ea typeface="楷体" panose="02010609060101010101" pitchFamily="49" charset="-122"/>
              </a:rPr>
              <a:t>15</a:t>
            </a:r>
            <a:r>
              <a:rPr lang="zh-CN" altLang="en-US" sz="2800" b="1" dirty="0">
                <a:latin typeface="楷体" panose="02010609060101010101" pitchFamily="49" charset="-122"/>
                <a:ea typeface="楷体" panose="02010609060101010101" pitchFamily="49" charset="-122"/>
              </a:rPr>
              <a:t>世纪末期的欧洲，社会分工不断扩大，资本主义萌芽出现，城镇迅速增多，商品经济日益发展，货币的需求量大大增加。于是，西欧的国王、贵族和商人到处追求黄金白银，形成一股贵金属热。</a:t>
            </a:r>
            <a:endParaRPr lang="en-US" altLang="zh-CN" sz="2800" b="1" dirty="0">
              <a:latin typeface="楷体" panose="02010609060101010101" pitchFamily="49" charset="-122"/>
              <a:ea typeface="楷体" panose="02010609060101010101" pitchFamily="49" charset="-122"/>
            </a:endParaRPr>
          </a:p>
          <a:p>
            <a:pPr algn="r"/>
            <a:r>
              <a:rPr lang="en-US" altLang="zh-CN" sz="2800" dirty="0">
                <a:latin typeface="宋体" panose="02010600030101010101" pitchFamily="2" charset="-122"/>
                <a:ea typeface="宋体" panose="02010600030101010101" pitchFamily="2" charset="-122"/>
              </a:rPr>
              <a:t>——</a:t>
            </a:r>
            <a:r>
              <a:rPr lang="zh-CN" altLang="en-US" sz="2800" dirty="0">
                <a:latin typeface="宋体" panose="02010600030101010101" pitchFamily="2" charset="-122"/>
                <a:ea typeface="宋体" panose="02010600030101010101" pitchFamily="2" charset="-122"/>
              </a:rPr>
              <a:t>王斯德</a:t>
            </a:r>
            <a:r>
              <a:rPr lang="en-US" altLang="zh-CN" sz="2800" dirty="0">
                <a:latin typeface="宋体" panose="02010600030101010101" pitchFamily="2" charset="-122"/>
                <a:ea typeface="宋体" panose="02010600030101010101" pitchFamily="2" charset="-122"/>
              </a:rPr>
              <a:t>《</a:t>
            </a:r>
            <a:r>
              <a:rPr lang="zh-CN" altLang="en-US" sz="2800" dirty="0">
                <a:latin typeface="宋体" panose="02010600030101010101" pitchFamily="2" charset="-122"/>
                <a:ea typeface="宋体" panose="02010600030101010101" pitchFamily="2" charset="-122"/>
              </a:rPr>
              <a:t>世界通史</a:t>
            </a:r>
            <a:r>
              <a:rPr lang="en-US" altLang="zh-CN" sz="2800" dirty="0">
                <a:latin typeface="宋体" panose="02010600030101010101" pitchFamily="2" charset="-122"/>
                <a:ea typeface="宋体" panose="02010600030101010101" pitchFamily="2" charset="-122"/>
              </a:rPr>
              <a:t>》</a:t>
            </a:r>
            <a:endParaRPr lang="zh-CN" altLang="en-US" sz="2800" dirty="0">
              <a:latin typeface="宋体" panose="02010600030101010101" pitchFamily="2" charset="-122"/>
              <a:ea typeface="宋体" panose="02010600030101010101" pitchFamily="2" charset="-122"/>
            </a:endParaRPr>
          </a:p>
        </p:txBody>
      </p:sp>
      <p:sp>
        <p:nvSpPr>
          <p:cNvPr id="4" name="文本框 3"/>
          <p:cNvSpPr txBox="1"/>
          <p:nvPr/>
        </p:nvSpPr>
        <p:spPr>
          <a:xfrm>
            <a:off x="139595" y="5683789"/>
            <a:ext cx="11694368" cy="954107"/>
          </a:xfrm>
          <a:prstGeom prst="rect">
            <a:avLst/>
          </a:prstGeom>
          <a:noFill/>
        </p:spPr>
        <p:txBody>
          <a:bodyPr wrap="square" rtlCol="0">
            <a:spAutoFit/>
          </a:bodyPr>
          <a:lstStyle/>
          <a:p>
            <a:r>
              <a:rPr lang="en-US" altLang="zh-CN" sz="2800" b="1" dirty="0">
                <a:solidFill>
                  <a:srgbClr val="0070C0"/>
                </a:solidFill>
                <a:latin typeface="微软雅黑" panose="020B0503020204020204" pitchFamily="34" charset="-122"/>
                <a:ea typeface="微软雅黑" panose="020B0503020204020204" pitchFamily="34" charset="-122"/>
              </a:rPr>
              <a:t>(1)</a:t>
            </a:r>
            <a:r>
              <a:rPr lang="zh-CN" altLang="en-US" sz="2800" b="1" dirty="0">
                <a:solidFill>
                  <a:srgbClr val="0070C0"/>
                </a:solidFill>
                <a:latin typeface="微软雅黑" panose="020B0503020204020204" pitchFamily="34" charset="-122"/>
                <a:ea typeface="微软雅黑" panose="020B0503020204020204" pitchFamily="34" charset="-122"/>
              </a:rPr>
              <a:t>根本原因：</a:t>
            </a:r>
            <a:r>
              <a:rPr lang="en-US" altLang="zh-CN" sz="2800" b="1" dirty="0">
                <a:latin typeface="微软雅黑" panose="020B0503020204020204" pitchFamily="34" charset="-122"/>
                <a:ea typeface="微软雅黑" panose="020B0503020204020204" pitchFamily="34" charset="-122"/>
              </a:rPr>
              <a:t>14-15</a:t>
            </a:r>
            <a:r>
              <a:rPr lang="zh-CN" altLang="en-US" sz="2800" b="1" dirty="0">
                <a:latin typeface="微软雅黑" panose="020B0503020204020204" pitchFamily="34" charset="-122"/>
                <a:ea typeface="微软雅黑" panose="020B0503020204020204" pitchFamily="34" charset="-122"/>
              </a:rPr>
              <a:t>世纪，地中海沿岸城市出现资本主义萌芽，西欧各国的商品经济迅速发展，对金银财富的需求以及开拓新市场的意愿日益迫切。</a:t>
            </a:r>
            <a:endParaRPr lang="zh-CN" altLang="en-US" sz="28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99000"/>
            <a:lum/>
          </a:blip>
          <a:srcRect/>
          <a:stretch>
            <a:fillRect t="-28000" b="-9000"/>
          </a:stretch>
        </a:blipFill>
        <a:effectLst/>
      </p:bgPr>
    </p:bg>
    <p:spTree>
      <p:nvGrpSpPr>
        <p:cNvPr id="1" name=""/>
        <p:cNvGrpSpPr/>
        <p:nvPr/>
      </p:nvGrpSpPr>
      <p:grpSpPr>
        <a:xfrm>
          <a:off x="0" y="0"/>
          <a:ext cx="0" cy="0"/>
          <a:chOff x="0" y="0"/>
          <a:chExt cx="0" cy="0"/>
        </a:xfrm>
      </p:grpSpPr>
      <p:sp>
        <p:nvSpPr>
          <p:cNvPr id="8" name="矩形 7"/>
          <p:cNvSpPr/>
          <p:nvPr/>
        </p:nvSpPr>
        <p:spPr>
          <a:xfrm>
            <a:off x="0" y="0"/>
            <a:ext cx="12192000" cy="6858000"/>
          </a:xfrm>
          <a:prstGeom prst="rect">
            <a:avLst/>
          </a:prstGeom>
          <a:noFill/>
          <a:ln w="228600">
            <a:solidFill>
              <a:srgbClr val="462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254000" y="181610"/>
            <a:ext cx="7063740" cy="646331"/>
          </a:xfrm>
          <a:prstGeom prst="rect">
            <a:avLst/>
          </a:prstGeom>
          <a:noFill/>
        </p:spPr>
        <p:txBody>
          <a:bodyPr wrap="square" rtlCol="0">
            <a:spAutoFit/>
          </a:bodyPr>
          <a:lstStyle/>
          <a:p>
            <a:r>
              <a:rPr lang="zh-CN" altLang="en-US" sz="3600" b="1" dirty="0">
                <a:solidFill>
                  <a:srgbClr val="64081E"/>
                </a:solidFill>
              </a:rPr>
              <a:t>一、新航路开辟的动因</a:t>
            </a:r>
            <a:endParaRPr lang="zh-CN" altLang="en-US" sz="3600" b="1" dirty="0">
              <a:solidFill>
                <a:srgbClr val="64081E"/>
              </a:solidFill>
            </a:endParaRPr>
          </a:p>
        </p:txBody>
      </p:sp>
      <p:sp>
        <p:nvSpPr>
          <p:cNvPr id="3" name="文本框 2"/>
          <p:cNvSpPr txBox="1"/>
          <p:nvPr/>
        </p:nvSpPr>
        <p:spPr>
          <a:xfrm>
            <a:off x="248818" y="827941"/>
            <a:ext cx="4171562" cy="5693866"/>
          </a:xfrm>
          <a:prstGeom prst="rect">
            <a:avLst/>
          </a:prstGeom>
          <a:noFill/>
        </p:spPr>
        <p:txBody>
          <a:bodyPr wrap="square" rtlCol="0">
            <a:spAutoFit/>
          </a:bodyPr>
          <a:lstStyle/>
          <a:p>
            <a:r>
              <a:rPr lang="zh-CN" altLang="en-US" sz="2800" dirty="0">
                <a:latin typeface="隶书" panose="02010509060101010101" pitchFamily="49" charset="-122"/>
                <a:ea typeface="隶书" panose="02010509060101010101" pitchFamily="49" charset="-122"/>
              </a:rPr>
              <a:t>材料四 </a:t>
            </a:r>
            <a:r>
              <a:rPr lang="zh-CN" altLang="en-US" sz="2800" dirty="0">
                <a:latin typeface="楷体" panose="02010609060101010101" pitchFamily="49" charset="-122"/>
                <a:ea typeface="楷体" panose="02010609060101010101" pitchFamily="49" charset="-122"/>
              </a:rPr>
              <a:t>东方是金瓦盖顶，金砖铺地，门窗都是黄金装饰，连河道里都有滚动的矿石，东方简直是一个灿烂辉煌的黄金世界，冒险家的乐园。日本据有黄金，金多无量</a:t>
            </a:r>
            <a:r>
              <a:rPr lang="en-US" altLang="zh-CN" sz="2800" dirty="0">
                <a:latin typeface="楷体" panose="02010609060101010101" pitchFamily="49" charset="-122"/>
                <a:ea typeface="楷体" panose="02010609060101010101" pitchFamily="49" charset="-122"/>
              </a:rPr>
              <a:t>……</a:t>
            </a:r>
            <a:r>
              <a:rPr lang="zh-CN" altLang="en-US" sz="2800" dirty="0">
                <a:latin typeface="楷体" panose="02010609060101010101" pitchFamily="49" charset="-122"/>
                <a:ea typeface="楷体" panose="02010609060101010101" pitchFamily="49" charset="-122"/>
              </a:rPr>
              <a:t>秦海（中国南海）中“共有</a:t>
            </a:r>
            <a:r>
              <a:rPr lang="en-US" altLang="zh-CN" sz="2800" dirty="0">
                <a:latin typeface="楷体" panose="02010609060101010101" pitchFamily="49" charset="-122"/>
                <a:ea typeface="楷体" panose="02010609060101010101" pitchFamily="49" charset="-122"/>
              </a:rPr>
              <a:t>7459</a:t>
            </a:r>
            <a:r>
              <a:rPr lang="zh-CN" altLang="en-US" sz="2800" dirty="0">
                <a:latin typeface="楷体" panose="02010609060101010101" pitchFamily="49" charset="-122"/>
                <a:ea typeface="楷体" panose="02010609060101010101" pitchFamily="49" charset="-122"/>
              </a:rPr>
              <a:t>座海岛</a:t>
            </a:r>
            <a:r>
              <a:rPr lang="en-US" altLang="zh-CN" sz="2800" dirty="0">
                <a:latin typeface="楷体" panose="02010609060101010101" pitchFamily="49" charset="-122"/>
                <a:ea typeface="楷体" panose="02010609060101010101" pitchFamily="49" charset="-122"/>
              </a:rPr>
              <a:t>……</a:t>
            </a:r>
            <a:r>
              <a:rPr lang="zh-CN" altLang="en-US" sz="2800" dirty="0">
                <a:latin typeface="楷体" panose="02010609060101010101" pitchFamily="49" charset="-122"/>
                <a:ea typeface="楷体" panose="02010609060101010101" pitchFamily="49" charset="-122"/>
              </a:rPr>
              <a:t>其中一切富源，或为黄金宝石，或为一切种类香料，多至不可思议，”</a:t>
            </a:r>
            <a:endParaRPr lang="en-US" altLang="zh-CN" sz="2800" dirty="0">
              <a:latin typeface="楷体" panose="02010609060101010101" pitchFamily="49" charset="-122"/>
              <a:ea typeface="楷体" panose="02010609060101010101" pitchFamily="49" charset="-122"/>
            </a:endParaRPr>
          </a:p>
          <a:p>
            <a:pPr algn="r"/>
            <a:r>
              <a:rPr lang="en-US" altLang="zh-CN" sz="2800" dirty="0">
                <a:latin typeface="宋体" panose="02010600030101010101" pitchFamily="2" charset="-122"/>
                <a:ea typeface="宋体" panose="02010600030101010101" pitchFamily="2" charset="-122"/>
              </a:rPr>
              <a:t>——《</a:t>
            </a:r>
            <a:r>
              <a:rPr lang="zh-CN" altLang="en-US" sz="2800" dirty="0">
                <a:latin typeface="宋体" panose="02010600030101010101" pitchFamily="2" charset="-122"/>
                <a:ea typeface="宋体" panose="02010600030101010101" pitchFamily="2" charset="-122"/>
              </a:rPr>
              <a:t>马可</a:t>
            </a:r>
            <a:r>
              <a:rPr lang="en-US" altLang="zh-CN" sz="2800" dirty="0">
                <a:latin typeface="宋体" panose="02010600030101010101" pitchFamily="2" charset="-122"/>
                <a:ea typeface="宋体" panose="02010600030101010101" pitchFamily="2" charset="-122"/>
              </a:rPr>
              <a:t>·</a:t>
            </a:r>
            <a:r>
              <a:rPr lang="zh-CN" altLang="en-US" sz="2800" dirty="0">
                <a:latin typeface="宋体" panose="02010600030101010101" pitchFamily="2" charset="-122"/>
                <a:ea typeface="宋体" panose="02010600030101010101" pitchFamily="2" charset="-122"/>
              </a:rPr>
              <a:t>波罗行纪</a:t>
            </a:r>
            <a:r>
              <a:rPr lang="en-US" altLang="zh-CN" sz="2800" dirty="0">
                <a:latin typeface="宋体" panose="02010600030101010101" pitchFamily="2" charset="-122"/>
                <a:ea typeface="宋体" panose="02010600030101010101" pitchFamily="2" charset="-122"/>
              </a:rPr>
              <a:t>》</a:t>
            </a:r>
            <a:endParaRPr lang="zh-CN" altLang="en-US" sz="2800" dirty="0">
              <a:latin typeface="宋体" panose="02010600030101010101" pitchFamily="2" charset="-122"/>
              <a:ea typeface="宋体" panose="02010600030101010101" pitchFamily="2" charset="-122"/>
            </a:endParaRPr>
          </a:p>
        </p:txBody>
      </p:sp>
      <p:sp>
        <p:nvSpPr>
          <p:cNvPr id="4" name="文本框 3"/>
          <p:cNvSpPr txBox="1"/>
          <p:nvPr/>
        </p:nvSpPr>
        <p:spPr>
          <a:xfrm>
            <a:off x="4420380" y="5286223"/>
            <a:ext cx="7594650" cy="1384995"/>
          </a:xfrm>
          <a:prstGeom prst="rect">
            <a:avLst/>
          </a:prstGeom>
          <a:noFill/>
        </p:spPr>
        <p:txBody>
          <a:bodyPr wrap="square" rtlCol="0">
            <a:spAutoFit/>
          </a:bodyPr>
          <a:lstStyle/>
          <a:p>
            <a:r>
              <a:rPr lang="en-US" altLang="zh-CN" sz="2800" b="1" dirty="0">
                <a:solidFill>
                  <a:srgbClr val="0070C0"/>
                </a:solidFill>
                <a:latin typeface="微软雅黑" panose="020B0503020204020204" pitchFamily="34" charset="-122"/>
                <a:ea typeface="微软雅黑" panose="020B0503020204020204" pitchFamily="34" charset="-122"/>
              </a:rPr>
              <a:t>(2)</a:t>
            </a:r>
            <a:r>
              <a:rPr lang="zh-CN" altLang="en-US" sz="2800" b="1" dirty="0">
                <a:solidFill>
                  <a:srgbClr val="0070C0"/>
                </a:solidFill>
                <a:latin typeface="微软雅黑" panose="020B0503020204020204" pitchFamily="34" charset="-122"/>
                <a:ea typeface="微软雅黑" panose="020B0503020204020204" pitchFamily="34" charset="-122"/>
              </a:rPr>
              <a:t>东方诱惑：</a:t>
            </a:r>
            <a:r>
              <a:rPr lang="zh-CN" altLang="en-US" sz="2800" b="1" dirty="0">
                <a:latin typeface="微软雅黑" panose="020B0503020204020204" pitchFamily="34" charset="-122"/>
                <a:ea typeface="微软雅黑" panose="020B0503020204020204" pitchFamily="34" charset="-122"/>
              </a:rPr>
              <a:t>人文主义鼓励冒险精神；马可</a:t>
            </a:r>
            <a:r>
              <a:rPr lang="en-US" altLang="zh-CN" sz="2800" b="1" dirty="0">
                <a:latin typeface="微软雅黑" panose="020B0503020204020204" pitchFamily="34" charset="-122"/>
                <a:ea typeface="微软雅黑" panose="020B0503020204020204" pitchFamily="34" charset="-122"/>
              </a:rPr>
              <a:t>·</a:t>
            </a:r>
            <a:r>
              <a:rPr lang="zh-CN" altLang="en-US" sz="2800" b="1" dirty="0">
                <a:latin typeface="微软雅黑" panose="020B0503020204020204" pitchFamily="34" charset="-122"/>
                <a:ea typeface="微软雅黑" panose="020B0503020204020204" pitchFamily="34" charset="-122"/>
              </a:rPr>
              <a:t>波罗对东方世界的描述，使部分西欧人认为富裕的东方和未知的海外是实现发财梦的最好场所。</a:t>
            </a:r>
            <a:endParaRPr lang="zh-CN" altLang="en-US" sz="2800" b="1" dirty="0">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9668" y="777937"/>
            <a:ext cx="7627923" cy="458088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99000"/>
            <a:lum/>
          </a:blip>
          <a:srcRect/>
          <a:stretch>
            <a:fillRect t="-28000" b="-9000"/>
          </a:stretch>
        </a:blipFill>
        <a:effectLst/>
      </p:bgPr>
    </p:bg>
    <p:spTree>
      <p:nvGrpSpPr>
        <p:cNvPr id="1" name=""/>
        <p:cNvGrpSpPr/>
        <p:nvPr/>
      </p:nvGrpSpPr>
      <p:grpSpPr>
        <a:xfrm>
          <a:off x="0" y="0"/>
          <a:ext cx="0" cy="0"/>
          <a:chOff x="0" y="0"/>
          <a:chExt cx="0" cy="0"/>
        </a:xfrm>
      </p:grpSpPr>
      <p:sp>
        <p:nvSpPr>
          <p:cNvPr id="8" name="矩形 7"/>
          <p:cNvSpPr/>
          <p:nvPr/>
        </p:nvSpPr>
        <p:spPr>
          <a:xfrm>
            <a:off x="0" y="0"/>
            <a:ext cx="12192000" cy="6858000"/>
          </a:xfrm>
          <a:prstGeom prst="rect">
            <a:avLst/>
          </a:prstGeom>
          <a:noFill/>
          <a:ln w="228600">
            <a:solidFill>
              <a:srgbClr val="462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254000" y="181610"/>
            <a:ext cx="7063740" cy="646331"/>
          </a:xfrm>
          <a:prstGeom prst="rect">
            <a:avLst/>
          </a:prstGeom>
          <a:noFill/>
        </p:spPr>
        <p:txBody>
          <a:bodyPr wrap="square" rtlCol="0">
            <a:spAutoFit/>
          </a:bodyPr>
          <a:lstStyle/>
          <a:p>
            <a:r>
              <a:rPr lang="zh-CN" altLang="en-US" sz="3600" b="1" dirty="0">
                <a:solidFill>
                  <a:srgbClr val="64081E"/>
                </a:solidFill>
              </a:rPr>
              <a:t>一、新航路开辟的动因</a:t>
            </a:r>
            <a:endParaRPr lang="zh-CN" altLang="en-US" sz="3600" b="1" dirty="0">
              <a:solidFill>
                <a:srgbClr val="64081E"/>
              </a:solidFill>
            </a:endParaRPr>
          </a:p>
        </p:txBody>
      </p:sp>
      <p:sp>
        <p:nvSpPr>
          <p:cNvPr id="3" name="文本框 2"/>
          <p:cNvSpPr txBox="1"/>
          <p:nvPr/>
        </p:nvSpPr>
        <p:spPr>
          <a:xfrm>
            <a:off x="5940501" y="2074880"/>
            <a:ext cx="6035310" cy="4399915"/>
          </a:xfrm>
          <a:prstGeom prst="rect">
            <a:avLst/>
          </a:prstGeom>
          <a:noFill/>
        </p:spPr>
        <p:txBody>
          <a:bodyPr wrap="square" rtlCol="0">
            <a:spAutoFit/>
          </a:bodyPr>
          <a:lstStyle/>
          <a:p>
            <a:r>
              <a:rPr kumimoji="0" lang="zh-CN" altLang="en-US" sz="2800" b="0" i="0" u="none" strike="noStrike" kern="1200" cap="none" spc="0" normalizeH="0" baseline="0" noProof="0" dirty="0">
                <a:ln>
                  <a:noFill/>
                </a:ln>
                <a:solidFill>
                  <a:prstClr val="black"/>
                </a:solidFill>
                <a:effectLst/>
                <a:uLnTx/>
                <a:uFillTx/>
                <a:latin typeface="隶书" panose="02010509060101010101" pitchFamily="49" charset="-122"/>
                <a:ea typeface="隶书" panose="02010509060101010101" pitchFamily="49" charset="-122"/>
                <a:cs typeface="+mn-cs"/>
              </a:rPr>
              <a:t>材料六 </a:t>
            </a:r>
            <a:r>
              <a:rPr lang="zh-CN" altLang="en-US" sz="2800" b="1" dirty="0">
                <a:latin typeface="楷体" panose="02010609060101010101" pitchFamily="49" charset="-122"/>
                <a:ea typeface="楷体" panose="02010609060101010101" pitchFamily="49" charset="-122"/>
              </a:rPr>
              <a:t>当时东西方的贸易主要经过三条传统的商路（如左图），</a:t>
            </a:r>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但是这三条商路均以东地中海为出发点，经过意大利商人和阿拉伯等东方商人的多次转手，而且途中屡次经关卡征税并百般刁难，东方商品运抵西欧时价格上涨数倍。</a:t>
            </a:r>
            <a:endParaRPr lang="zh-CN" altLang="en-US" sz="2800" dirty="0">
              <a:latin typeface="楷体" panose="02010609060101010101" pitchFamily="49" charset="-122"/>
              <a:ea typeface="楷体" panose="02010609060101010101" pitchFamily="49" charset="-122"/>
            </a:endParaRPr>
          </a:p>
          <a:p>
            <a:r>
              <a:rPr lang="en-US" altLang="zh-CN" sz="2800" dirty="0">
                <a:latin typeface="宋体" panose="02010600030101010101" pitchFamily="2" charset="-122"/>
                <a:ea typeface="宋体" panose="02010600030101010101" pitchFamily="2" charset="-122"/>
              </a:rPr>
              <a:t>——</a:t>
            </a:r>
            <a:r>
              <a:rPr lang="zh-CN" altLang="en-US" sz="2800" dirty="0">
                <a:latin typeface="宋体" panose="02010600030101010101" pitchFamily="2" charset="-122"/>
                <a:ea typeface="宋体" panose="02010600030101010101" pitchFamily="2" charset="-122"/>
              </a:rPr>
              <a:t>周一良、吴于</a:t>
            </a:r>
            <a:r>
              <a:rPr lang="zh-CN" altLang="en-US" sz="2800" dirty="0">
                <a:latin typeface="宋体" panose="02010600030101010101" pitchFamily="2" charset="-122"/>
                <a:ea typeface="宋体" panose="02010600030101010101" pitchFamily="2" charset="-122"/>
                <a:cs typeface="宋体" panose="02010600030101010101" pitchFamily="2" charset="-122"/>
              </a:rPr>
              <a:t>廑</a:t>
            </a:r>
            <a:r>
              <a:rPr lang="en-US" altLang="zh-CN" sz="2800" dirty="0">
                <a:latin typeface="宋体" panose="02010600030101010101" pitchFamily="2" charset="-122"/>
                <a:ea typeface="宋体" panose="02010600030101010101" pitchFamily="2" charset="-122"/>
              </a:rPr>
              <a:t>《</a:t>
            </a:r>
            <a:r>
              <a:rPr lang="zh-CN" altLang="en-US" sz="2800" dirty="0">
                <a:latin typeface="宋体" panose="02010600030101010101" pitchFamily="2" charset="-122"/>
                <a:ea typeface="宋体" panose="02010600030101010101" pitchFamily="2" charset="-122"/>
              </a:rPr>
              <a:t>世界通史</a:t>
            </a:r>
            <a:r>
              <a:rPr lang="en-US" altLang="zh-CN" sz="2800" dirty="0">
                <a:latin typeface="宋体" panose="02010600030101010101" pitchFamily="2" charset="-122"/>
                <a:ea typeface="宋体" panose="02010600030101010101" pitchFamily="2" charset="-122"/>
              </a:rPr>
              <a:t>·</a:t>
            </a:r>
            <a:r>
              <a:rPr lang="zh-CN" altLang="en-US" sz="2800" dirty="0">
                <a:latin typeface="宋体" panose="02010600030101010101" pitchFamily="2" charset="-122"/>
                <a:ea typeface="宋体" panose="02010600030101010101" pitchFamily="2" charset="-122"/>
              </a:rPr>
              <a:t>中古部分</a:t>
            </a:r>
            <a:r>
              <a:rPr lang="en-US" altLang="zh-CN" sz="2800" dirty="0">
                <a:latin typeface="宋体" panose="02010600030101010101" pitchFamily="2" charset="-122"/>
                <a:ea typeface="宋体" panose="02010600030101010101" pitchFamily="2" charset="-122"/>
              </a:rPr>
              <a:t>》</a:t>
            </a:r>
            <a:r>
              <a:rPr lang="zh-CN" altLang="en-US" sz="2800" dirty="0">
                <a:latin typeface="宋体" panose="02010600030101010101" pitchFamily="2" charset="-122"/>
                <a:ea typeface="宋体" panose="02010600030101010101" pitchFamily="2" charset="-122"/>
              </a:rPr>
              <a:t>；朱寰主编</a:t>
            </a:r>
            <a:r>
              <a:rPr lang="en-US" altLang="zh-CN" sz="2800" dirty="0">
                <a:latin typeface="宋体" panose="02010600030101010101" pitchFamily="2" charset="-122"/>
                <a:ea typeface="宋体" panose="02010600030101010101" pitchFamily="2" charset="-122"/>
              </a:rPr>
              <a:t>《</a:t>
            </a:r>
            <a:r>
              <a:rPr lang="zh-CN" altLang="en-US" sz="2800" dirty="0">
                <a:latin typeface="宋体" panose="02010600030101010101" pitchFamily="2" charset="-122"/>
                <a:ea typeface="宋体" panose="02010600030101010101" pitchFamily="2" charset="-122"/>
              </a:rPr>
              <a:t>世界上古中古史</a:t>
            </a:r>
            <a:r>
              <a:rPr lang="en-US" altLang="zh-CN" sz="2800" dirty="0">
                <a:latin typeface="宋体" panose="02010600030101010101" pitchFamily="2" charset="-122"/>
                <a:ea typeface="宋体" panose="02010600030101010101" pitchFamily="2" charset="-122"/>
              </a:rPr>
              <a:t>》</a:t>
            </a:r>
            <a:r>
              <a:rPr lang="zh-CN" altLang="en-US" sz="2800" dirty="0">
                <a:latin typeface="宋体" panose="02010600030101010101" pitchFamily="2" charset="-122"/>
                <a:ea typeface="宋体" panose="02010600030101010101" pitchFamily="2" charset="-122"/>
              </a:rPr>
              <a:t>（下册）</a:t>
            </a:r>
            <a:endParaRPr lang="zh-CN" altLang="en-US" sz="2800" dirty="0">
              <a:latin typeface="宋体" panose="02010600030101010101" pitchFamily="2" charset="-122"/>
              <a:ea typeface="宋体" panose="02010600030101010101" pitchFamily="2" charset="-122"/>
            </a:endParaRPr>
          </a:p>
        </p:txBody>
      </p:sp>
      <p:sp>
        <p:nvSpPr>
          <p:cNvPr id="4" name="文本框 3"/>
          <p:cNvSpPr txBox="1"/>
          <p:nvPr/>
        </p:nvSpPr>
        <p:spPr>
          <a:xfrm>
            <a:off x="82841" y="5403977"/>
            <a:ext cx="5802144" cy="1815882"/>
          </a:xfrm>
          <a:prstGeom prst="rect">
            <a:avLst/>
          </a:prstGeom>
          <a:noFill/>
        </p:spPr>
        <p:txBody>
          <a:bodyPr wrap="square" rtlCol="0">
            <a:spAutoFit/>
          </a:bodyPr>
          <a:lstStyle/>
          <a:p>
            <a:r>
              <a:rPr lang="en-US" altLang="zh-CN" sz="2800" b="1" dirty="0">
                <a:solidFill>
                  <a:srgbClr val="0070C0"/>
                </a:solidFill>
                <a:latin typeface="微软雅黑" panose="020B0503020204020204" pitchFamily="34" charset="-122"/>
                <a:ea typeface="微软雅黑" panose="020B0503020204020204" pitchFamily="34" charset="-122"/>
              </a:rPr>
              <a:t>(3)</a:t>
            </a:r>
            <a:r>
              <a:rPr lang="zh-CN" altLang="en-US" sz="2800" b="1" dirty="0">
                <a:solidFill>
                  <a:srgbClr val="0070C0"/>
                </a:solidFill>
                <a:latin typeface="微软雅黑" panose="020B0503020204020204" pitchFamily="34" charset="-122"/>
                <a:ea typeface="微软雅黑" panose="020B0503020204020204" pitchFamily="34" charset="-122"/>
              </a:rPr>
              <a:t> 陆路受阻：</a:t>
            </a:r>
            <a:r>
              <a:rPr lang="zh-CN" altLang="en-US" sz="2800" b="1" dirty="0">
                <a:latin typeface="微软雅黑" panose="020B0503020204020204" pitchFamily="34" charset="-122"/>
                <a:ea typeface="微软雅黑" panose="020B0503020204020204" pitchFamily="34" charset="-122"/>
              </a:rPr>
              <a:t>东西方陆路贸易被奥斯曼帝国阻断，导致“生活必需品”奇贵</a:t>
            </a:r>
            <a:endParaRPr lang="zh-CN" altLang="en-US" sz="2800" b="1" dirty="0">
              <a:latin typeface="微软雅黑" panose="020B0503020204020204" pitchFamily="34" charset="-122"/>
              <a:ea typeface="微软雅黑" panose="020B0503020204020204" pitchFamily="34" charset="-122"/>
            </a:endParaRPr>
          </a:p>
          <a:p>
            <a:endParaRPr lang="zh-CN" altLang="en-US" sz="2800" b="1" dirty="0">
              <a:latin typeface="微软雅黑" panose="020B0503020204020204" pitchFamily="34" charset="-122"/>
              <a:ea typeface="微软雅黑" panose="020B0503020204020204" pitchFamily="34" charset="-122"/>
            </a:endParaRPr>
          </a:p>
        </p:txBody>
      </p:sp>
      <p:sp>
        <p:nvSpPr>
          <p:cNvPr id="5" name="文本框 4"/>
          <p:cNvSpPr txBox="1"/>
          <p:nvPr/>
        </p:nvSpPr>
        <p:spPr>
          <a:xfrm>
            <a:off x="216189" y="662104"/>
            <a:ext cx="11798841" cy="16605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隶书" panose="02010509060101010101" pitchFamily="49" charset="-122"/>
                <a:ea typeface="隶书" panose="02010509060101010101" pitchFamily="49" charset="-122"/>
                <a:cs typeface="+mn-cs"/>
              </a:rPr>
              <a:t>材料五 </a:t>
            </a:r>
            <a:r>
              <a:rPr kumimoji="0" lang="en-US" altLang="zh-CN" sz="28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15</a:t>
            </a:r>
            <a:r>
              <a:rPr kumimoji="0" lang="zh-CN" altLang="en-US" sz="28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世纪中叶奥斯曼土耳其帝国兴起，先后占领小亚细亚和巴尔干半岛，控制传统商路，对过往商品征收重税，（比原价高</a:t>
            </a:r>
            <a:r>
              <a:rPr kumimoji="0" lang="en-US" altLang="zh-CN" sz="28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8-10</a:t>
            </a:r>
            <a:r>
              <a:rPr kumimoji="0" lang="zh-CN" altLang="en-US" sz="2800" b="1"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倍）。因此，西欧各国迫切需要开辟一条通往东方的新航线。</a:t>
            </a:r>
            <a:endParaRPr kumimoji="0" lang="zh-CN" altLang="en-US" sz="2800" b="0" i="0" u="none" strike="noStrike" kern="1200" cap="none" spc="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endParaRPr>
          </a:p>
          <a:p>
            <a:endParaRPr lang="zh-CN" altLang="en-US" dirty="0"/>
          </a:p>
        </p:txBody>
      </p:sp>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970" y="2074880"/>
            <a:ext cx="5620677" cy="33746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80">
                                          <p:stCondLst>
                                            <p:cond delay="0"/>
                                          </p:stCondLst>
                                        </p:cTn>
                                        <p:tgtEl>
                                          <p:spTgt spid="4"/>
                                        </p:tgtEl>
                                      </p:cBhvr>
                                    </p:animEffect>
                                    <p:anim calcmode="lin" valueType="num">
                                      <p:cBhvr>
                                        <p:cTn id="1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1" dur="26">
                                          <p:stCondLst>
                                            <p:cond delay="650"/>
                                          </p:stCondLst>
                                        </p:cTn>
                                        <p:tgtEl>
                                          <p:spTgt spid="4"/>
                                        </p:tgtEl>
                                      </p:cBhvr>
                                      <p:to x="100000" y="60000"/>
                                    </p:animScale>
                                    <p:animScale>
                                      <p:cBhvr>
                                        <p:cTn id="22" dur="166" decel="50000">
                                          <p:stCondLst>
                                            <p:cond delay="676"/>
                                          </p:stCondLst>
                                        </p:cTn>
                                        <p:tgtEl>
                                          <p:spTgt spid="4"/>
                                        </p:tgtEl>
                                      </p:cBhvr>
                                      <p:to x="100000" y="100000"/>
                                    </p:animScale>
                                    <p:animScale>
                                      <p:cBhvr>
                                        <p:cTn id="23" dur="26">
                                          <p:stCondLst>
                                            <p:cond delay="1312"/>
                                          </p:stCondLst>
                                        </p:cTn>
                                        <p:tgtEl>
                                          <p:spTgt spid="4"/>
                                        </p:tgtEl>
                                      </p:cBhvr>
                                      <p:to x="100000" y="80000"/>
                                    </p:animScale>
                                    <p:animScale>
                                      <p:cBhvr>
                                        <p:cTn id="24" dur="166" decel="50000">
                                          <p:stCondLst>
                                            <p:cond delay="1338"/>
                                          </p:stCondLst>
                                        </p:cTn>
                                        <p:tgtEl>
                                          <p:spTgt spid="4"/>
                                        </p:tgtEl>
                                      </p:cBhvr>
                                      <p:to x="100000" y="100000"/>
                                    </p:animScale>
                                    <p:animScale>
                                      <p:cBhvr>
                                        <p:cTn id="25" dur="26">
                                          <p:stCondLst>
                                            <p:cond delay="1642"/>
                                          </p:stCondLst>
                                        </p:cTn>
                                        <p:tgtEl>
                                          <p:spTgt spid="4"/>
                                        </p:tgtEl>
                                      </p:cBhvr>
                                      <p:to x="100000" y="90000"/>
                                    </p:animScale>
                                    <p:animScale>
                                      <p:cBhvr>
                                        <p:cTn id="26" dur="166" decel="50000">
                                          <p:stCondLst>
                                            <p:cond delay="1668"/>
                                          </p:stCondLst>
                                        </p:cTn>
                                        <p:tgtEl>
                                          <p:spTgt spid="4"/>
                                        </p:tgtEl>
                                      </p:cBhvr>
                                      <p:to x="100000" y="100000"/>
                                    </p:animScale>
                                    <p:animScale>
                                      <p:cBhvr>
                                        <p:cTn id="27" dur="26">
                                          <p:stCondLst>
                                            <p:cond delay="1808"/>
                                          </p:stCondLst>
                                        </p:cTn>
                                        <p:tgtEl>
                                          <p:spTgt spid="4"/>
                                        </p:tgtEl>
                                      </p:cBhvr>
                                      <p:to x="100000" y="95000"/>
                                    </p:animScale>
                                    <p:animScale>
                                      <p:cBhvr>
                                        <p:cTn id="28"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99000"/>
            <a:lum/>
          </a:blip>
          <a:srcRect/>
          <a:stretch>
            <a:fillRect t="-28000" b="-9000"/>
          </a:stretch>
        </a:blip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45292"/>
            <a:ext cx="6506309" cy="4662117"/>
          </a:xfrm>
          <a:prstGeom prst="rect">
            <a:avLst/>
          </a:prstGeom>
          <a:effectLst>
            <a:softEdge rad="0"/>
          </a:effectLst>
        </p:spPr>
      </p:pic>
      <p:sp>
        <p:nvSpPr>
          <p:cNvPr id="8" name="矩形 7"/>
          <p:cNvSpPr/>
          <p:nvPr/>
        </p:nvSpPr>
        <p:spPr>
          <a:xfrm>
            <a:off x="0" y="0"/>
            <a:ext cx="12192000" cy="6858000"/>
          </a:xfrm>
          <a:prstGeom prst="rect">
            <a:avLst/>
          </a:prstGeom>
          <a:noFill/>
          <a:ln w="228600">
            <a:solidFill>
              <a:srgbClr val="462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254000" y="181610"/>
            <a:ext cx="7063740" cy="646331"/>
          </a:xfrm>
          <a:prstGeom prst="rect">
            <a:avLst/>
          </a:prstGeom>
          <a:noFill/>
        </p:spPr>
        <p:txBody>
          <a:bodyPr wrap="square" rtlCol="0">
            <a:spAutoFit/>
          </a:bodyPr>
          <a:lstStyle/>
          <a:p>
            <a:r>
              <a:rPr lang="zh-CN" altLang="en-US" sz="3600" b="1" dirty="0">
                <a:solidFill>
                  <a:srgbClr val="64081E"/>
                </a:solidFill>
              </a:rPr>
              <a:t>一、新航路开辟的动因</a:t>
            </a:r>
            <a:endParaRPr lang="zh-CN" altLang="en-US" sz="3600" b="1" dirty="0">
              <a:solidFill>
                <a:srgbClr val="64081E"/>
              </a:solidFill>
            </a:endParaRPr>
          </a:p>
        </p:txBody>
      </p:sp>
      <p:sp>
        <p:nvSpPr>
          <p:cNvPr id="3" name="文本框 2"/>
          <p:cNvSpPr txBox="1"/>
          <p:nvPr/>
        </p:nvSpPr>
        <p:spPr>
          <a:xfrm>
            <a:off x="6482863" y="412668"/>
            <a:ext cx="5571452" cy="5262979"/>
          </a:xfrm>
          <a:prstGeom prst="rect">
            <a:avLst/>
          </a:prstGeom>
          <a:noFill/>
        </p:spPr>
        <p:txBody>
          <a:bodyPr wrap="square" rtlCol="0">
            <a:spAutoFit/>
          </a:bodyPr>
          <a:lstStyle/>
          <a:p>
            <a:r>
              <a:rPr lang="zh-CN" altLang="en-US" sz="2800" dirty="0">
                <a:latin typeface="隶书" panose="02010509060101010101" pitchFamily="49" charset="-122"/>
                <a:ea typeface="隶书" panose="02010509060101010101" pitchFamily="49" charset="-122"/>
              </a:rPr>
              <a:t>材料七 </a:t>
            </a:r>
            <a:r>
              <a:rPr lang="zh-CN" altLang="en-US" sz="2800" b="1" dirty="0">
                <a:latin typeface="楷体" panose="02010609060101010101" pitchFamily="49" charset="-122"/>
                <a:ea typeface="楷体" panose="02010609060101010101" pitchFamily="49" charset="-122"/>
              </a:rPr>
              <a:t>两基督教自称是普世教会，凡有人类的地方就该有基督教。</a:t>
            </a:r>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基督教的理想是扩张的凝结剂，使各种各样世俗的要求罩上神圣的光圈，不是道东方来的达</a:t>
            </a:r>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伽马还是到西方去的哥伦布，都是把宗教目标和现实目标糅合在一起，无法区分。传播基督教成了探险家们强大的精神来源之一。</a:t>
            </a:r>
            <a:endParaRPr lang="zh-CN" altLang="en-US" sz="2800" b="1" dirty="0">
              <a:latin typeface="楷体" panose="02010609060101010101" pitchFamily="49" charset="-122"/>
              <a:ea typeface="楷体" panose="02010609060101010101" pitchFamily="49" charset="-122"/>
            </a:endParaRPr>
          </a:p>
          <a:p>
            <a:r>
              <a:rPr lang="zh-CN" altLang="en-US" sz="2800" b="1" dirty="0">
                <a:latin typeface="楷体" panose="02010609060101010101" pitchFamily="49" charset="-122"/>
                <a:ea typeface="楷体" panose="02010609060101010101" pitchFamily="49" charset="-122"/>
              </a:rPr>
              <a:t>动因。</a:t>
            </a:r>
            <a:r>
              <a:rPr lang="en-US" altLang="zh-CN" sz="2800" dirty="0">
                <a:latin typeface="宋体" panose="02010600030101010101" pitchFamily="2" charset="-122"/>
                <a:ea typeface="宋体" panose="02010600030101010101" pitchFamily="2" charset="-122"/>
              </a:rPr>
              <a:t>           ——</a:t>
            </a:r>
            <a:r>
              <a:rPr lang="zh-CN" altLang="en-US" sz="2800" dirty="0">
                <a:latin typeface="宋体" panose="02010600030101010101" pitchFamily="2" charset="-122"/>
                <a:ea typeface="宋体" panose="02010600030101010101" pitchFamily="2" charset="-122"/>
              </a:rPr>
              <a:t>黄邦和</a:t>
            </a:r>
            <a:r>
              <a:rPr lang="en-US" altLang="zh-CN" sz="2800" dirty="0">
                <a:latin typeface="宋体" panose="02010600030101010101" pitchFamily="2" charset="-122"/>
                <a:ea typeface="宋体" panose="02010600030101010101" pitchFamily="2" charset="-122"/>
              </a:rPr>
              <a:t>《</a:t>
            </a:r>
            <a:r>
              <a:rPr lang="zh-CN" altLang="en-US" sz="2800" dirty="0">
                <a:latin typeface="宋体" panose="02010600030101010101" pitchFamily="2" charset="-122"/>
                <a:ea typeface="宋体" panose="02010600030101010101" pitchFamily="2" charset="-122"/>
              </a:rPr>
              <a:t>通向现代世界的</a:t>
            </a:r>
            <a:r>
              <a:rPr lang="en-US" altLang="zh-CN" sz="2800" dirty="0">
                <a:latin typeface="宋体" panose="02010600030101010101" pitchFamily="2" charset="-122"/>
                <a:ea typeface="宋体" panose="02010600030101010101" pitchFamily="2" charset="-122"/>
              </a:rPr>
              <a:t>500</a:t>
            </a:r>
            <a:r>
              <a:rPr lang="zh-CN" altLang="en-US" sz="2800" dirty="0">
                <a:latin typeface="宋体" panose="02010600030101010101" pitchFamily="2" charset="-122"/>
                <a:ea typeface="宋体" panose="02010600030101010101" pitchFamily="2" charset="-122"/>
              </a:rPr>
              <a:t>年：哥伦布以来东西两半球汇合的世界影响</a:t>
            </a:r>
            <a:r>
              <a:rPr lang="en-US" altLang="zh-CN" sz="2800" dirty="0">
                <a:latin typeface="宋体" panose="02010600030101010101" pitchFamily="2" charset="-122"/>
                <a:ea typeface="宋体" panose="02010600030101010101" pitchFamily="2" charset="-122"/>
              </a:rPr>
              <a:t>》</a:t>
            </a:r>
            <a:endParaRPr lang="zh-CN" altLang="en-US" sz="2800" dirty="0">
              <a:latin typeface="宋体" panose="02010600030101010101" pitchFamily="2" charset="-122"/>
              <a:ea typeface="宋体" panose="02010600030101010101" pitchFamily="2" charset="-122"/>
            </a:endParaRPr>
          </a:p>
        </p:txBody>
      </p:sp>
      <p:sp>
        <p:nvSpPr>
          <p:cNvPr id="4" name="文本框 3"/>
          <p:cNvSpPr txBox="1"/>
          <p:nvPr/>
        </p:nvSpPr>
        <p:spPr>
          <a:xfrm>
            <a:off x="137685" y="5675647"/>
            <a:ext cx="11694368" cy="954107"/>
          </a:xfrm>
          <a:prstGeom prst="rect">
            <a:avLst/>
          </a:prstGeom>
          <a:noFill/>
        </p:spPr>
        <p:txBody>
          <a:bodyPr wrap="square" rtlCol="0">
            <a:spAutoFit/>
          </a:bodyPr>
          <a:lstStyle/>
          <a:p>
            <a:r>
              <a:rPr lang="en-US" altLang="zh-CN" sz="2800" b="1" dirty="0">
                <a:solidFill>
                  <a:srgbClr val="0070C0"/>
                </a:solidFill>
                <a:latin typeface="微软雅黑" panose="020B0503020204020204" pitchFamily="34" charset="-122"/>
                <a:ea typeface="微软雅黑" panose="020B0503020204020204" pitchFamily="34" charset="-122"/>
              </a:rPr>
              <a:t>(4)</a:t>
            </a:r>
            <a:r>
              <a:rPr lang="zh-CN" altLang="en-US" sz="2800" b="1" dirty="0">
                <a:solidFill>
                  <a:srgbClr val="0070C0"/>
                </a:solidFill>
                <a:latin typeface="微软雅黑" panose="020B0503020204020204" pitchFamily="34" charset="-122"/>
                <a:ea typeface="微软雅黑" panose="020B0503020204020204" pitchFamily="34" charset="-122"/>
              </a:rPr>
              <a:t> 精神动力：</a:t>
            </a:r>
            <a:r>
              <a:rPr lang="zh-CN" altLang="en-US" sz="2800" b="1" dirty="0">
                <a:latin typeface="微软雅黑" panose="020B0503020204020204" pitchFamily="34" charset="-122"/>
                <a:ea typeface="微软雅黑" panose="020B0503020204020204" pitchFamily="34" charset="-122"/>
              </a:rPr>
              <a:t>希望通过向海外扩张来传播基督教，成为激励他们出海远航的一个精神动力。</a:t>
            </a:r>
            <a:endParaRPr lang="zh-CN" altLang="en-US" sz="28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99000"/>
            <a:lum/>
          </a:blip>
          <a:srcRect/>
          <a:stretch>
            <a:fillRect t="-28000" b="-9000"/>
          </a:stretch>
        </a:blipFill>
        <a:effectLst/>
      </p:bgPr>
    </p:bg>
    <p:spTree>
      <p:nvGrpSpPr>
        <p:cNvPr id="1" name=""/>
        <p:cNvGrpSpPr/>
        <p:nvPr/>
      </p:nvGrpSpPr>
      <p:grpSpPr>
        <a:xfrm>
          <a:off x="0" y="0"/>
          <a:ext cx="0" cy="0"/>
          <a:chOff x="0" y="0"/>
          <a:chExt cx="0" cy="0"/>
        </a:xfrm>
      </p:grpSpPr>
      <p:sp>
        <p:nvSpPr>
          <p:cNvPr id="8" name="矩形 7"/>
          <p:cNvSpPr/>
          <p:nvPr/>
        </p:nvSpPr>
        <p:spPr>
          <a:xfrm>
            <a:off x="0" y="0"/>
            <a:ext cx="12192000" cy="6858000"/>
          </a:xfrm>
          <a:prstGeom prst="rect">
            <a:avLst/>
          </a:prstGeom>
          <a:noFill/>
          <a:ln w="228600">
            <a:solidFill>
              <a:srgbClr val="462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254000" y="181610"/>
            <a:ext cx="7063740" cy="646331"/>
          </a:xfrm>
          <a:prstGeom prst="rect">
            <a:avLst/>
          </a:prstGeom>
          <a:noFill/>
        </p:spPr>
        <p:txBody>
          <a:bodyPr wrap="square" rtlCol="0">
            <a:spAutoFit/>
          </a:bodyPr>
          <a:lstStyle/>
          <a:p>
            <a:r>
              <a:rPr lang="zh-CN" altLang="en-US" sz="3600" b="1" dirty="0">
                <a:solidFill>
                  <a:srgbClr val="64081E"/>
                </a:solidFill>
              </a:rPr>
              <a:t>二、新航路开辟的条件</a:t>
            </a:r>
            <a:endParaRPr lang="zh-CN" altLang="en-US" sz="3600" b="1" dirty="0">
              <a:solidFill>
                <a:srgbClr val="64081E"/>
              </a:solidFill>
            </a:endParaRPr>
          </a:p>
        </p:txBody>
      </p:sp>
      <p:sp>
        <p:nvSpPr>
          <p:cNvPr id="3" name="文本框 2"/>
          <p:cNvSpPr txBox="1"/>
          <p:nvPr/>
        </p:nvSpPr>
        <p:spPr>
          <a:xfrm>
            <a:off x="6857365" y="146685"/>
            <a:ext cx="5314950" cy="2245360"/>
          </a:xfrm>
          <a:prstGeom prst="rect">
            <a:avLst/>
          </a:prstGeom>
          <a:noFill/>
        </p:spPr>
        <p:txBody>
          <a:bodyPr wrap="square" rtlCol="0">
            <a:spAutoFit/>
          </a:bodyPr>
          <a:lstStyle/>
          <a:p>
            <a:r>
              <a:rPr lang="zh-CN" altLang="en-US" sz="2800" dirty="0">
                <a:latin typeface="隶书" panose="02010509060101010101" pitchFamily="49" charset="-122"/>
                <a:ea typeface="隶书" panose="02010509060101010101" pitchFamily="49" charset="-122"/>
              </a:rPr>
              <a:t>材料一 </a:t>
            </a:r>
            <a:r>
              <a:rPr lang="zh-CN" altLang="en-US" sz="2800" b="1" dirty="0">
                <a:latin typeface="楷体" panose="02010609060101010101" pitchFamily="49" charset="-122"/>
                <a:ea typeface="楷体" panose="02010609060101010101" pitchFamily="49" charset="-122"/>
              </a:rPr>
              <a:t>两位陛下（指西班牙国王和皇后）决定派我</a:t>
            </a:r>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克里斯托夫</a:t>
            </a:r>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哥伦布前往印度。</a:t>
            </a:r>
            <a:endParaRPr lang="zh-CN" altLang="en-US" sz="2800" b="1" dirty="0">
              <a:latin typeface="楷体" panose="02010609060101010101" pitchFamily="49" charset="-122"/>
              <a:ea typeface="楷体" panose="02010609060101010101" pitchFamily="49" charset="-122"/>
            </a:endParaRPr>
          </a:p>
          <a:p>
            <a:r>
              <a:rPr lang="en-US" altLang="zh-CN" sz="2800" dirty="0">
                <a:latin typeface="宋体" panose="02010600030101010101" pitchFamily="2" charset="-122"/>
                <a:ea typeface="宋体" panose="02010600030101010101" pitchFamily="2" charset="-122"/>
              </a:rPr>
              <a:t>——</a:t>
            </a:r>
            <a:r>
              <a:rPr lang="zh-CN" altLang="en-US" sz="2800" dirty="0">
                <a:latin typeface="宋体" panose="02010600030101010101" pitchFamily="2" charset="-122"/>
                <a:ea typeface="宋体" panose="02010600030101010101" pitchFamily="2" charset="-122"/>
              </a:rPr>
              <a:t>商务印书馆</a:t>
            </a:r>
            <a:r>
              <a:rPr lang="en-US" altLang="zh-CN" sz="2800" dirty="0">
                <a:latin typeface="宋体" panose="02010600030101010101" pitchFamily="2" charset="-122"/>
                <a:ea typeface="宋体" panose="02010600030101010101" pitchFamily="2" charset="-122"/>
              </a:rPr>
              <a:t>《</a:t>
            </a:r>
            <a:r>
              <a:rPr lang="zh-CN" altLang="en-US" sz="2800" dirty="0">
                <a:latin typeface="宋体" panose="02010600030101010101" pitchFamily="2" charset="-122"/>
                <a:ea typeface="宋体" panose="02010600030101010101" pitchFamily="2" charset="-122"/>
              </a:rPr>
              <a:t>中世纪晚期的西欧</a:t>
            </a:r>
            <a:r>
              <a:rPr lang="en-US" altLang="zh-CN" sz="2800" dirty="0">
                <a:latin typeface="宋体" panose="02010600030101010101" pitchFamily="2" charset="-122"/>
                <a:ea typeface="宋体" panose="02010600030101010101" pitchFamily="2" charset="-122"/>
              </a:rPr>
              <a:t>》</a:t>
            </a:r>
            <a:endParaRPr lang="zh-CN" altLang="en-US" sz="2800" dirty="0">
              <a:latin typeface="宋体" panose="02010600030101010101" pitchFamily="2" charset="-122"/>
              <a:ea typeface="宋体" panose="02010600030101010101" pitchFamily="2" charset="-122"/>
            </a:endParaRPr>
          </a:p>
        </p:txBody>
      </p:sp>
      <p:sp>
        <p:nvSpPr>
          <p:cNvPr id="4" name="文本框 3"/>
          <p:cNvSpPr txBox="1"/>
          <p:nvPr/>
        </p:nvSpPr>
        <p:spPr>
          <a:xfrm>
            <a:off x="114300" y="5621655"/>
            <a:ext cx="6905625" cy="953135"/>
          </a:xfrm>
          <a:prstGeom prst="rect">
            <a:avLst/>
          </a:prstGeom>
          <a:noFill/>
        </p:spPr>
        <p:txBody>
          <a:bodyPr wrap="square" rtlCol="0">
            <a:spAutoFit/>
          </a:bodyPr>
          <a:lstStyle/>
          <a:p>
            <a:r>
              <a:rPr lang="en-US" altLang="zh-CN" sz="2800" b="1" dirty="0">
                <a:solidFill>
                  <a:srgbClr val="0070C0"/>
                </a:solidFill>
                <a:latin typeface="微软雅黑" panose="020B0503020204020204" pitchFamily="34" charset="-122"/>
                <a:ea typeface="微软雅黑" panose="020B0503020204020204" pitchFamily="34" charset="-122"/>
              </a:rPr>
              <a:t>(1)</a:t>
            </a:r>
            <a:r>
              <a:rPr lang="zh-CN" altLang="en-US" sz="2800" b="1" dirty="0">
                <a:solidFill>
                  <a:srgbClr val="0070C0"/>
                </a:solidFill>
                <a:latin typeface="微软雅黑" panose="020B0503020204020204" pitchFamily="34" charset="-122"/>
                <a:ea typeface="微软雅黑" panose="020B0503020204020204" pitchFamily="34" charset="-122"/>
              </a:rPr>
              <a:t>政治条件：</a:t>
            </a:r>
            <a:r>
              <a:rPr lang="zh-CN" altLang="en-US" sz="2800" b="1" dirty="0">
                <a:latin typeface="微软雅黑" panose="020B0503020204020204" pitchFamily="34" charset="-122"/>
                <a:ea typeface="微软雅黑" panose="020B0503020204020204" pitchFamily="34" charset="-122"/>
              </a:rPr>
              <a:t>西班牙和葡萄牙王室积极支持海上冒险活动。</a:t>
            </a:r>
            <a:endParaRPr lang="zh-CN" altLang="en-US" sz="2800" b="1" dirty="0">
              <a:latin typeface="微软雅黑" panose="020B0503020204020204" pitchFamily="34" charset="-122"/>
              <a:ea typeface="微软雅黑" panose="020B0503020204020204" pitchFamily="34" charset="-122"/>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39" y="852687"/>
            <a:ext cx="6743163" cy="4651199"/>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6858000" y="2293620"/>
            <a:ext cx="5314950" cy="4399915"/>
          </a:xfrm>
          <a:prstGeom prst="rect">
            <a:avLst/>
          </a:prstGeom>
          <a:noFill/>
        </p:spPr>
        <p:txBody>
          <a:bodyPr wrap="square" rtlCol="0">
            <a:spAutoFit/>
          </a:bodyPr>
          <a:lstStyle/>
          <a:p>
            <a:r>
              <a:rPr lang="zh-CN" altLang="en-US" sz="2800" dirty="0">
                <a:latin typeface="隶书" panose="02010509060101010101" pitchFamily="49" charset="-122"/>
                <a:ea typeface="隶书" panose="02010509060101010101" pitchFamily="49" charset="-122"/>
              </a:rPr>
              <a:t>材料二 </a:t>
            </a:r>
            <a:r>
              <a:rPr sz="2800" b="1" dirty="0">
                <a:latin typeface="楷体" panose="02010609060101010101" pitchFamily="49" charset="-122"/>
                <a:ea typeface="楷体" panose="02010609060101010101" pitchFamily="49" charset="-122"/>
              </a:rPr>
              <a:t>朕也把朕在上述地方和岛屿的钦差和总督官衔赐给你们……为了给你们以最大恩惠，朕愿意，如果在你们发现的岛屿已超过六个的情形下，你们六中取二，而且此后获得当地应交给朕的全部收入租税的十五分之一。</a:t>
            </a:r>
            <a:r>
              <a:rPr lang="en-US" sz="2800" b="1" dirty="0">
                <a:latin typeface="楷体" panose="02010609060101010101" pitchFamily="49" charset="-122"/>
                <a:ea typeface="楷体" panose="02010609060101010101" pitchFamily="49" charset="-122"/>
              </a:rPr>
              <a:t>             </a:t>
            </a:r>
            <a:r>
              <a:rPr sz="2800" dirty="0">
                <a:latin typeface="宋体" panose="02010600030101010101" pitchFamily="2" charset="-122"/>
                <a:ea typeface="宋体" panose="02010600030101010101" pitchFamily="2" charset="-122"/>
                <a:cs typeface="宋体" panose="02010600030101010101" pitchFamily="2" charset="-122"/>
              </a:rPr>
              <a:t>——周一良、吴于廑总主编，郭守田主编《世界通史资料辑·中古部分》</a:t>
            </a:r>
            <a:endParaRPr sz="2800" dirty="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additive="base">
                                        <p:cTn id="41" dur="500" fill="hold"/>
                                        <p:tgtEl>
                                          <p:spTgt spid="4"/>
                                        </p:tgtEl>
                                        <p:attrNameLst>
                                          <p:attrName>ppt_x</p:attrName>
                                        </p:attrNameLst>
                                      </p:cBhvr>
                                      <p:tavLst>
                                        <p:tav tm="0">
                                          <p:val>
                                            <p:strVal val="#ppt_x"/>
                                          </p:val>
                                        </p:tav>
                                        <p:tav tm="100000">
                                          <p:val>
                                            <p:strVal val="#ppt_x"/>
                                          </p:val>
                                        </p:tav>
                                      </p:tavLst>
                                    </p:anim>
                                    <p:anim calcmode="lin" valueType="num">
                                      <p:cBhvr additive="base">
                                        <p:cTn id="4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99000"/>
            <a:lum/>
          </a:blip>
          <a:srcRect/>
          <a:stretch>
            <a:fillRect t="-28000" b="-9000"/>
          </a:stretch>
        </a:blipFill>
        <a:effectLst/>
      </p:bgPr>
    </p:bg>
    <p:spTree>
      <p:nvGrpSpPr>
        <p:cNvPr id="1" name=""/>
        <p:cNvGrpSpPr/>
        <p:nvPr/>
      </p:nvGrpSpPr>
      <p:grpSpPr>
        <a:xfrm>
          <a:off x="0" y="0"/>
          <a:ext cx="0" cy="0"/>
          <a:chOff x="0" y="0"/>
          <a:chExt cx="0" cy="0"/>
        </a:xfrm>
      </p:grpSpPr>
      <p:sp>
        <p:nvSpPr>
          <p:cNvPr id="8" name="矩形 7"/>
          <p:cNvSpPr/>
          <p:nvPr/>
        </p:nvSpPr>
        <p:spPr>
          <a:xfrm>
            <a:off x="0" y="0"/>
            <a:ext cx="12192000" cy="6858000"/>
          </a:xfrm>
          <a:prstGeom prst="rect">
            <a:avLst/>
          </a:prstGeom>
          <a:noFill/>
          <a:ln w="228600">
            <a:solidFill>
              <a:srgbClr val="462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254000" y="181610"/>
            <a:ext cx="7063740" cy="646331"/>
          </a:xfrm>
          <a:prstGeom prst="rect">
            <a:avLst/>
          </a:prstGeom>
          <a:noFill/>
        </p:spPr>
        <p:txBody>
          <a:bodyPr wrap="square" rtlCol="0">
            <a:spAutoFit/>
          </a:bodyPr>
          <a:lstStyle/>
          <a:p>
            <a:r>
              <a:rPr lang="zh-CN" altLang="en-US" sz="3600" b="1" dirty="0">
                <a:solidFill>
                  <a:srgbClr val="64081E"/>
                </a:solidFill>
              </a:rPr>
              <a:t>二、新航路开辟的条件</a:t>
            </a:r>
            <a:endParaRPr lang="zh-CN" altLang="en-US" sz="3600" b="1" dirty="0">
              <a:solidFill>
                <a:srgbClr val="64081E"/>
              </a:solidFill>
            </a:endParaRPr>
          </a:p>
        </p:txBody>
      </p:sp>
      <p:sp>
        <p:nvSpPr>
          <p:cNvPr id="4" name="文本框 3"/>
          <p:cNvSpPr txBox="1"/>
          <p:nvPr/>
        </p:nvSpPr>
        <p:spPr>
          <a:xfrm>
            <a:off x="6727825" y="3598266"/>
            <a:ext cx="4968875" cy="1384995"/>
          </a:xfrm>
          <a:prstGeom prst="rect">
            <a:avLst/>
          </a:prstGeom>
          <a:noFill/>
        </p:spPr>
        <p:txBody>
          <a:bodyPr wrap="square" rtlCol="0">
            <a:spAutoFit/>
          </a:bodyPr>
          <a:lstStyle/>
          <a:p>
            <a:r>
              <a:rPr lang="en-US" altLang="zh-CN" sz="2800" b="1" dirty="0">
                <a:solidFill>
                  <a:srgbClr val="0070C0"/>
                </a:solidFill>
                <a:latin typeface="微软雅黑" panose="020B0503020204020204" pitchFamily="34" charset="-122"/>
                <a:ea typeface="微软雅黑" panose="020B0503020204020204" pitchFamily="34" charset="-122"/>
              </a:rPr>
              <a:t>(2)</a:t>
            </a:r>
            <a:r>
              <a:rPr lang="zh-CN" altLang="en-US" sz="2800" b="1" dirty="0">
                <a:solidFill>
                  <a:srgbClr val="0070C0"/>
                </a:solidFill>
                <a:latin typeface="微软雅黑" panose="020B0503020204020204" pitchFamily="34" charset="-122"/>
                <a:ea typeface="微软雅黑" panose="020B0503020204020204" pitchFamily="34" charset="-122"/>
              </a:rPr>
              <a:t>经验丰富：</a:t>
            </a:r>
            <a:r>
              <a:rPr lang="zh-CN" altLang="en-US" sz="2800" b="1" dirty="0">
                <a:latin typeface="微软雅黑" panose="020B0503020204020204" pitchFamily="34" charset="-122"/>
                <a:ea typeface="微软雅黑" panose="020B0503020204020204" pitchFamily="34" charset="-122"/>
              </a:rPr>
              <a:t>西欧人在地中海和大西洋沿岸的长期航行中积累了丰富的经验</a:t>
            </a:r>
            <a:endParaRPr lang="zh-CN" altLang="en-US" sz="2800" b="1" dirty="0">
              <a:latin typeface="微软雅黑" panose="020B0503020204020204" pitchFamily="34" charset="-122"/>
              <a:ea typeface="微软雅黑" panose="020B0503020204020204" pitchFamily="34" charset="-122"/>
            </a:endParaRPr>
          </a:p>
        </p:txBody>
      </p:sp>
      <p:pic>
        <p:nvPicPr>
          <p:cNvPr id="6" name="图片 18436"/>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254000" y="905411"/>
            <a:ext cx="2701925" cy="1950085"/>
          </a:xfrm>
          <a:prstGeom prst="rect">
            <a:avLst/>
          </a:prstGeom>
          <a:noFill/>
          <a:ln w="9525">
            <a:noFill/>
          </a:ln>
        </p:spPr>
      </p:pic>
      <p:pic>
        <p:nvPicPr>
          <p:cNvPr id="7" name="图片 18442" descr="GDF5021B"/>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Lst>
          </a:blip>
          <a:srcRect l="45961" b="10168"/>
          <a:stretch>
            <a:fillRect/>
          </a:stretch>
        </p:blipFill>
        <p:spPr>
          <a:xfrm>
            <a:off x="269875" y="3616226"/>
            <a:ext cx="2686050" cy="1958340"/>
          </a:xfrm>
          <a:prstGeom prst="rect">
            <a:avLst/>
          </a:prstGeom>
          <a:noFill/>
          <a:ln w="9525">
            <a:noFill/>
          </a:ln>
        </p:spPr>
      </p:pic>
      <p:pic>
        <p:nvPicPr>
          <p:cNvPr id="9" name="图片 8" descr="图片10"/>
          <p:cNvPicPr>
            <a:picLocks noChangeAspect="1"/>
          </p:cNvPicPr>
          <p:nvPr/>
        </p:nvPicPr>
        <p:blipFill>
          <a:blip r:embed="rId6"/>
          <a:stretch>
            <a:fillRect/>
          </a:stretch>
        </p:blipFill>
        <p:spPr>
          <a:xfrm>
            <a:off x="3787708" y="3575586"/>
            <a:ext cx="2434657" cy="1998980"/>
          </a:xfrm>
          <a:prstGeom prst="rect">
            <a:avLst/>
          </a:prstGeom>
          <a:solidFill>
            <a:schemeClr val="bg1"/>
          </a:solidFill>
        </p:spPr>
      </p:pic>
      <p:sp>
        <p:nvSpPr>
          <p:cNvPr id="10" name="文本框 9"/>
          <p:cNvSpPr txBox="1"/>
          <p:nvPr/>
        </p:nvSpPr>
        <p:spPr>
          <a:xfrm>
            <a:off x="817753" y="5728871"/>
            <a:ext cx="1590084" cy="460375"/>
          </a:xfrm>
          <a:prstGeom prst="rect">
            <a:avLst/>
          </a:prstGeom>
          <a:noFill/>
        </p:spPr>
        <p:txBody>
          <a:bodyPr wrap="square" rtlCol="0">
            <a:spAutoFit/>
          </a:bodyPr>
          <a:lstStyle/>
          <a:p>
            <a:pPr algn="ctr"/>
            <a:r>
              <a:rPr lang="zh-CN" altLang="en-US" sz="2400" b="1">
                <a:solidFill>
                  <a:schemeClr val="tx1"/>
                </a:solidFill>
                <a:effectLst/>
                <a:latin typeface="楷体" panose="02010609060101010101" pitchFamily="49" charset="-122"/>
                <a:ea typeface="楷体" panose="02010609060101010101" pitchFamily="49" charset="-122"/>
              </a:rPr>
              <a:t>罗盘针</a:t>
            </a:r>
            <a:endParaRPr lang="zh-CN" altLang="en-US" sz="2400" b="1">
              <a:solidFill>
                <a:schemeClr val="tx1"/>
              </a:solidFill>
              <a:effectLst/>
              <a:latin typeface="楷体" panose="02010609060101010101" pitchFamily="49" charset="-122"/>
              <a:ea typeface="楷体" panose="02010609060101010101" pitchFamily="49" charset="-122"/>
            </a:endParaRPr>
          </a:p>
        </p:txBody>
      </p:sp>
      <p:sp>
        <p:nvSpPr>
          <p:cNvPr id="11" name="文本框 10"/>
          <p:cNvSpPr txBox="1"/>
          <p:nvPr/>
        </p:nvSpPr>
        <p:spPr>
          <a:xfrm>
            <a:off x="4261433" y="5728871"/>
            <a:ext cx="1679621" cy="460375"/>
          </a:xfrm>
          <a:prstGeom prst="rect">
            <a:avLst/>
          </a:prstGeom>
          <a:noFill/>
        </p:spPr>
        <p:txBody>
          <a:bodyPr wrap="square" rtlCol="0">
            <a:spAutoFit/>
          </a:bodyPr>
          <a:lstStyle/>
          <a:p>
            <a:pPr algn="ctr"/>
            <a:r>
              <a:rPr lang="zh-CN" altLang="en-US" sz="2400" b="1">
                <a:solidFill>
                  <a:schemeClr val="tx1"/>
                </a:solidFill>
                <a:effectLst/>
                <a:latin typeface="楷体" panose="02010609060101010101" pitchFamily="49" charset="-122"/>
                <a:ea typeface="楷体" panose="02010609060101010101" pitchFamily="49" charset="-122"/>
              </a:rPr>
              <a:t>星盘</a:t>
            </a:r>
            <a:endParaRPr lang="zh-CN" altLang="en-US" sz="2400" b="1">
              <a:solidFill>
                <a:schemeClr val="tx1"/>
              </a:solidFill>
              <a:effectLst/>
              <a:latin typeface="楷体" panose="02010609060101010101" pitchFamily="49" charset="-122"/>
              <a:ea typeface="楷体" panose="02010609060101010101" pitchFamily="49" charset="-122"/>
            </a:endParaRPr>
          </a:p>
        </p:txBody>
      </p:sp>
      <p:pic>
        <p:nvPicPr>
          <p:cNvPr id="12" name="图片 11275" descr="earth2"/>
          <p:cNvPicPr>
            <a:picLocks noChangeAspect="1"/>
          </p:cNvPicPr>
          <p:nvPr/>
        </p:nvPicPr>
        <p:blipFill>
          <a:blip r:embed="rId7"/>
          <a:stretch>
            <a:fillRect/>
          </a:stretch>
        </p:blipFill>
        <p:spPr>
          <a:xfrm>
            <a:off x="3545611" y="862866"/>
            <a:ext cx="2918541" cy="1950888"/>
          </a:xfrm>
          <a:prstGeom prst="rect">
            <a:avLst/>
          </a:prstGeom>
          <a:noFill/>
          <a:ln w="9525">
            <a:noFill/>
          </a:ln>
        </p:spPr>
      </p:pic>
      <p:sp>
        <p:nvSpPr>
          <p:cNvPr id="13" name="文本框 11276"/>
          <p:cNvSpPr txBox="1"/>
          <p:nvPr/>
        </p:nvSpPr>
        <p:spPr>
          <a:xfrm>
            <a:off x="4261272" y="2855496"/>
            <a:ext cx="1728518" cy="460375"/>
          </a:xfrm>
          <a:prstGeom prst="rect">
            <a:avLst/>
          </a:prstGeom>
          <a:noFill/>
          <a:ln w="9525">
            <a:noFill/>
          </a:ln>
          <a:extLst>
            <a:ext uri="{909E8E84-426E-40DD-AFC4-6F175D3DCCD1}">
              <a14:hiddenFill xmlns:a14="http://schemas.microsoft.com/office/drawing/2010/main">
                <a:solidFill>
                  <a:schemeClr val="bg1"/>
                </a:solidFill>
              </a14:hiddenFill>
            </a:ext>
          </a:extLst>
        </p:spPr>
        <p:txBody>
          <a:bodyPr wrap="square" anchor="t">
            <a:spAutoFit/>
          </a:bodyPr>
          <a:lstStyle/>
          <a:p>
            <a:pPr algn="ctr">
              <a:spcBef>
                <a:spcPct val="50000"/>
              </a:spcBef>
            </a:pPr>
            <a:r>
              <a:rPr lang="zh-CN" altLang="en-US" sz="2400" b="1">
                <a:solidFill>
                  <a:schemeClr val="tx1"/>
                </a:solidFill>
                <a:effectLst/>
                <a:latin typeface="楷体" panose="02010609060101010101" pitchFamily="49" charset="-122"/>
                <a:ea typeface="楷体" panose="02010609060101010101" pitchFamily="49" charset="-122"/>
                <a:cs typeface="楷体" panose="02010609060101010101" pitchFamily="49" charset="-122"/>
              </a:rPr>
              <a:t>“地圆说”</a:t>
            </a:r>
            <a:endParaRPr lang="zh-CN" altLang="en-US" sz="2400" b="1">
              <a:solidFill>
                <a:schemeClr val="tx1"/>
              </a:solidFill>
              <a:effectLst/>
              <a:latin typeface="楷体" panose="02010609060101010101" pitchFamily="49" charset="-122"/>
              <a:ea typeface="楷体" panose="02010609060101010101" pitchFamily="49" charset="-122"/>
              <a:cs typeface="楷体" panose="02010609060101010101" pitchFamily="49" charset="-122"/>
            </a:endParaRPr>
          </a:p>
        </p:txBody>
      </p:sp>
      <p:sp>
        <p:nvSpPr>
          <p:cNvPr id="14" name="文本框 13"/>
          <p:cNvSpPr txBox="1"/>
          <p:nvPr/>
        </p:nvSpPr>
        <p:spPr>
          <a:xfrm>
            <a:off x="424337" y="2855496"/>
            <a:ext cx="2188199" cy="460375"/>
          </a:xfrm>
          <a:prstGeom prst="rect">
            <a:avLst/>
          </a:prstGeom>
          <a:noFill/>
        </p:spPr>
        <p:txBody>
          <a:bodyPr wrap="square" rtlCol="0">
            <a:spAutoFit/>
          </a:bodyPr>
          <a:lstStyle/>
          <a:p>
            <a:pPr algn="ctr"/>
            <a:r>
              <a:rPr lang="zh-CN" altLang="en-US" sz="2400" b="1">
                <a:solidFill>
                  <a:schemeClr val="tx1"/>
                </a:solidFill>
                <a:effectLst/>
                <a:latin typeface="楷体" panose="02010609060101010101" pitchFamily="49" charset="-122"/>
                <a:ea typeface="楷体" panose="02010609060101010101" pitchFamily="49" charset="-122"/>
              </a:rPr>
              <a:t>多桅帆船</a:t>
            </a:r>
            <a:endParaRPr lang="zh-CN" altLang="en-US" sz="2400" b="1">
              <a:solidFill>
                <a:schemeClr val="tx1"/>
              </a:solidFill>
              <a:effectLst/>
              <a:latin typeface="楷体" panose="02010609060101010101" pitchFamily="49" charset="-122"/>
              <a:ea typeface="楷体" panose="02010609060101010101" pitchFamily="49" charset="-122"/>
            </a:endParaRPr>
          </a:p>
        </p:txBody>
      </p:sp>
      <p:sp>
        <p:nvSpPr>
          <p:cNvPr id="23" name="文本框 22"/>
          <p:cNvSpPr txBox="1"/>
          <p:nvPr/>
        </p:nvSpPr>
        <p:spPr>
          <a:xfrm>
            <a:off x="6722745" y="5092749"/>
            <a:ext cx="4968875" cy="954107"/>
          </a:xfrm>
          <a:prstGeom prst="rect">
            <a:avLst/>
          </a:prstGeom>
          <a:noFill/>
        </p:spPr>
        <p:txBody>
          <a:bodyPr wrap="square" rtlCol="0">
            <a:spAutoFit/>
          </a:bodyPr>
          <a:lstStyle/>
          <a:p>
            <a:r>
              <a:rPr lang="en-US" altLang="zh-CN" sz="2800" b="1" dirty="0">
                <a:solidFill>
                  <a:srgbClr val="0070C0"/>
                </a:solidFill>
                <a:latin typeface="微软雅黑" panose="020B0503020204020204" pitchFamily="34" charset="-122"/>
                <a:ea typeface="微软雅黑" panose="020B0503020204020204" pitchFamily="34" charset="-122"/>
              </a:rPr>
              <a:t>(3)</a:t>
            </a:r>
            <a:r>
              <a:rPr lang="zh-CN" altLang="en-US" sz="2800" b="1" dirty="0">
                <a:solidFill>
                  <a:srgbClr val="0070C0"/>
                </a:solidFill>
                <a:latin typeface="微软雅黑" panose="020B0503020204020204" pitchFamily="34" charset="-122"/>
                <a:ea typeface="微软雅黑" panose="020B0503020204020204" pitchFamily="34" charset="-122"/>
              </a:rPr>
              <a:t> 科技发展：</a:t>
            </a:r>
            <a:r>
              <a:rPr lang="zh-CN" altLang="en-US" sz="2800" b="1" dirty="0">
                <a:latin typeface="微软雅黑" panose="020B0503020204020204" pitchFamily="34" charset="-122"/>
                <a:ea typeface="微软雅黑" panose="020B0503020204020204" pitchFamily="34" charset="-122"/>
              </a:rPr>
              <a:t>地理知识的丰富，造船、航海技术的进步</a:t>
            </a:r>
            <a:endParaRPr lang="zh-CN" altLang="en-US" sz="2800" b="1" dirty="0">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8"/>
          <a:stretch>
            <a:fillRect/>
          </a:stretch>
        </p:blipFill>
        <p:spPr>
          <a:xfrm>
            <a:off x="6722745" y="862866"/>
            <a:ext cx="4883029" cy="254653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par>
                                <p:cTn id="35" presetID="10" presetClass="entr" presetSubtype="0"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par>
                                <p:cTn id="38" presetID="10" presetClass="entr" presetSubtype="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1000"/>
                                        <p:tgtEl>
                                          <p:spTgt spid="23"/>
                                        </p:tgtEl>
                                      </p:cBhvr>
                                    </p:animEffect>
                                    <p:anim calcmode="lin" valueType="num">
                                      <p:cBhvr>
                                        <p:cTn id="46" dur="1000" fill="hold"/>
                                        <p:tgtEl>
                                          <p:spTgt spid="23"/>
                                        </p:tgtEl>
                                        <p:attrNameLst>
                                          <p:attrName>ppt_x</p:attrName>
                                        </p:attrNameLst>
                                      </p:cBhvr>
                                      <p:tavLst>
                                        <p:tav tm="0">
                                          <p:val>
                                            <p:strVal val="#ppt_x"/>
                                          </p:val>
                                        </p:tav>
                                        <p:tav tm="100000">
                                          <p:val>
                                            <p:strVal val="#ppt_x"/>
                                          </p:val>
                                        </p:tav>
                                      </p:tavLst>
                                    </p:anim>
                                    <p:anim calcmode="lin" valueType="num">
                                      <p:cBhvr>
                                        <p:cTn id="4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P spid="13" grpId="0"/>
      <p:bldP spid="14"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99000"/>
            <a:lum/>
          </a:blip>
          <a:srcRect/>
          <a:stretch>
            <a:fillRect t="-28000" b="-9000"/>
          </a:stretch>
        </a:blipFill>
        <a:effectLst/>
      </p:bgPr>
    </p:bg>
    <p:spTree>
      <p:nvGrpSpPr>
        <p:cNvPr id="1" name=""/>
        <p:cNvGrpSpPr/>
        <p:nvPr/>
      </p:nvGrpSpPr>
      <p:grpSpPr>
        <a:xfrm>
          <a:off x="0" y="0"/>
          <a:ext cx="0" cy="0"/>
          <a:chOff x="0" y="0"/>
          <a:chExt cx="0" cy="0"/>
        </a:xfrm>
      </p:grpSpPr>
      <p:sp>
        <p:nvSpPr>
          <p:cNvPr id="8" name="矩形 7"/>
          <p:cNvSpPr/>
          <p:nvPr/>
        </p:nvSpPr>
        <p:spPr>
          <a:xfrm>
            <a:off x="0" y="0"/>
            <a:ext cx="12192000" cy="6858000"/>
          </a:xfrm>
          <a:prstGeom prst="rect">
            <a:avLst/>
          </a:prstGeom>
          <a:noFill/>
          <a:ln w="228600">
            <a:solidFill>
              <a:srgbClr val="462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254000" y="181610"/>
            <a:ext cx="7063740" cy="646331"/>
          </a:xfrm>
          <a:prstGeom prst="rect">
            <a:avLst/>
          </a:prstGeom>
          <a:noFill/>
        </p:spPr>
        <p:txBody>
          <a:bodyPr wrap="square" rtlCol="0">
            <a:spAutoFit/>
          </a:bodyPr>
          <a:lstStyle/>
          <a:p>
            <a:r>
              <a:rPr lang="zh-CN" altLang="en-US" sz="3600" b="1" dirty="0">
                <a:solidFill>
                  <a:srgbClr val="64081E"/>
                </a:solidFill>
              </a:rPr>
              <a:t>三、习题</a:t>
            </a:r>
            <a:endParaRPr lang="zh-CN" altLang="en-US" sz="3600" b="1" dirty="0">
              <a:solidFill>
                <a:srgbClr val="64081E"/>
              </a:solidFill>
            </a:endParaRPr>
          </a:p>
        </p:txBody>
      </p:sp>
      <p:sp>
        <p:nvSpPr>
          <p:cNvPr id="4" name="文本框 3"/>
          <p:cNvSpPr txBox="1"/>
          <p:nvPr/>
        </p:nvSpPr>
        <p:spPr>
          <a:xfrm>
            <a:off x="254001" y="1268948"/>
            <a:ext cx="11442700" cy="523220"/>
          </a:xfrm>
          <a:prstGeom prst="rect">
            <a:avLst/>
          </a:prstGeom>
          <a:noFill/>
        </p:spPr>
        <p:txBody>
          <a:bodyPr wrap="square" rtlCol="0">
            <a:spAutoFit/>
          </a:bodyPr>
          <a:lstStyle/>
          <a:p>
            <a:endParaRPr lang="zh-CN" altLang="en-US" sz="2800" b="1" dirty="0">
              <a:latin typeface="微软雅黑" panose="020B0503020204020204" pitchFamily="34" charset="-122"/>
              <a:ea typeface="微软雅黑" panose="020B0503020204020204" pitchFamily="34" charset="-122"/>
            </a:endParaRPr>
          </a:p>
        </p:txBody>
      </p:sp>
      <p:sp>
        <p:nvSpPr>
          <p:cNvPr id="17" name="文本框 16"/>
          <p:cNvSpPr txBox="1"/>
          <p:nvPr/>
        </p:nvSpPr>
        <p:spPr>
          <a:xfrm>
            <a:off x="581025" y="827941"/>
            <a:ext cx="10896600" cy="2246769"/>
          </a:xfrm>
          <a:prstGeom prst="rect">
            <a:avLst/>
          </a:prstGeom>
          <a:noFill/>
        </p:spPr>
        <p:txBody>
          <a:bodyPr wrap="square" rtlCol="0">
            <a:spAutoFit/>
          </a:bodyPr>
          <a:lstStyle/>
          <a:p>
            <a:r>
              <a:rPr lang="en-US" altLang="zh-CN" sz="2400" dirty="0">
                <a:latin typeface="宋体" panose="02010600030101010101" pitchFamily="2" charset="-122"/>
                <a:ea typeface="宋体" panose="02010600030101010101" pitchFamily="2" charset="-122"/>
              </a:rPr>
              <a:t>(2023·</a:t>
            </a:r>
            <a:r>
              <a:rPr lang="zh-CN" altLang="en-US" sz="2400" dirty="0">
                <a:latin typeface="宋体" panose="02010600030101010101" pitchFamily="2" charset="-122"/>
                <a:ea typeface="宋体" panose="02010600030101010101" pitchFamily="2" charset="-122"/>
              </a:rPr>
              <a:t>黑龙江省</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模拟题</a:t>
            </a:r>
            <a:r>
              <a:rPr lang="en-US" altLang="zh-CN" sz="2400" dirty="0">
                <a:latin typeface="宋体" panose="02010600030101010101" pitchFamily="2" charset="-122"/>
                <a:ea typeface="宋体" panose="02010600030101010101" pitchFamily="2" charset="-122"/>
              </a:rPr>
              <a:t>)</a:t>
            </a:r>
            <a:r>
              <a:rPr lang="zh-CN" altLang="en-US" sz="2800" b="1" dirty="0">
                <a:solidFill>
                  <a:srgbClr val="0070C0"/>
                </a:solidFill>
                <a:latin typeface="黑体" panose="02010609060101010101" pitchFamily="49" charset="-122"/>
                <a:ea typeface="黑体" panose="02010609060101010101" pitchFamily="49" charset="-122"/>
              </a:rPr>
              <a:t>葡萄牙亨利王子（</a:t>
            </a:r>
            <a:r>
              <a:rPr lang="en-US" altLang="zh-CN" sz="2800" b="1" dirty="0">
                <a:solidFill>
                  <a:srgbClr val="0070C0"/>
                </a:solidFill>
                <a:latin typeface="黑体" panose="02010609060101010101" pitchFamily="49" charset="-122"/>
                <a:ea typeface="黑体" panose="02010609060101010101" pitchFamily="49" charset="-122"/>
              </a:rPr>
              <a:t>1394</a:t>
            </a:r>
            <a:r>
              <a:rPr lang="zh-CN" altLang="en-US" sz="2800" b="1" dirty="0">
                <a:solidFill>
                  <a:srgbClr val="0070C0"/>
                </a:solidFill>
                <a:latin typeface="黑体" panose="02010609060101010101" pitchFamily="49" charset="-122"/>
                <a:ea typeface="黑体" panose="02010609060101010101" pitchFamily="49" charset="-122"/>
              </a:rPr>
              <a:t>～</a:t>
            </a:r>
            <a:r>
              <a:rPr lang="en-US" altLang="zh-CN" sz="2800" b="1" dirty="0">
                <a:solidFill>
                  <a:srgbClr val="0070C0"/>
                </a:solidFill>
                <a:latin typeface="黑体" panose="02010609060101010101" pitchFamily="49" charset="-122"/>
                <a:ea typeface="黑体" panose="02010609060101010101" pitchFamily="49" charset="-122"/>
              </a:rPr>
              <a:t>1460</a:t>
            </a:r>
            <a:r>
              <a:rPr lang="zh-CN" altLang="en-US" sz="2800" b="1" dirty="0">
                <a:solidFill>
                  <a:srgbClr val="0070C0"/>
                </a:solidFill>
                <a:latin typeface="黑体" panose="02010609060101010101" pitchFamily="49" charset="-122"/>
                <a:ea typeface="黑体" panose="02010609060101010101" pitchFamily="49" charset="-122"/>
              </a:rPr>
              <a:t>）在世期间，在葡萄牙西南海岸的萨格拉什创办航海学校，培训本国水手；设立专门研究航海技术的观象台，广泛收集地理、气象、造船、海流等方面的文献资料；聘请热那亚和加泰罗尼亚等地的航海人才为师。这些措施（ ）</a:t>
            </a:r>
            <a:endParaRPr lang="zh-CN" altLang="en-US" sz="2400" b="1" dirty="0">
              <a:solidFill>
                <a:srgbClr val="0070C0"/>
              </a:solidFill>
              <a:latin typeface="黑体" panose="02010609060101010101" pitchFamily="49" charset="-122"/>
              <a:ea typeface="黑体" panose="02010609060101010101" pitchFamily="49" charset="-122"/>
            </a:endParaRPr>
          </a:p>
        </p:txBody>
      </p:sp>
      <p:sp>
        <p:nvSpPr>
          <p:cNvPr id="18" name="文本框 17"/>
          <p:cNvSpPr txBox="1"/>
          <p:nvPr/>
        </p:nvSpPr>
        <p:spPr>
          <a:xfrm>
            <a:off x="581025" y="3074710"/>
            <a:ext cx="10896600" cy="954107"/>
          </a:xfrm>
          <a:prstGeom prst="rect">
            <a:avLst/>
          </a:prstGeom>
          <a:noFill/>
        </p:spPr>
        <p:txBody>
          <a:bodyPr wrap="square" rtlCol="0">
            <a:spAutoFit/>
          </a:bodyPr>
          <a:lstStyle/>
          <a:p>
            <a:r>
              <a:rPr lang="en-US" altLang="zh-CN" sz="2800" dirty="0">
                <a:solidFill>
                  <a:schemeClr val="accent6">
                    <a:lumMod val="50000"/>
                  </a:schemeClr>
                </a:solidFill>
                <a:latin typeface="楷体" panose="02010609060101010101" pitchFamily="49" charset="-122"/>
                <a:ea typeface="楷体" panose="02010609060101010101" pitchFamily="49" charset="-122"/>
              </a:rPr>
              <a:t>A. </a:t>
            </a:r>
            <a:r>
              <a:rPr lang="zh-CN" altLang="en-US" sz="2800" dirty="0">
                <a:solidFill>
                  <a:schemeClr val="accent6">
                    <a:lumMod val="50000"/>
                  </a:schemeClr>
                </a:solidFill>
                <a:latin typeface="楷体" panose="02010609060101010101" pitchFamily="49" charset="-122"/>
                <a:ea typeface="楷体" panose="02010609060101010101" pitchFamily="49" charset="-122"/>
              </a:rPr>
              <a:t>促使葡萄牙成为殖民霸主          </a:t>
            </a:r>
            <a:r>
              <a:rPr lang="en-US" altLang="zh-CN" sz="2800" dirty="0">
                <a:solidFill>
                  <a:schemeClr val="accent6">
                    <a:lumMod val="50000"/>
                  </a:schemeClr>
                </a:solidFill>
                <a:latin typeface="楷体" panose="02010609060101010101" pitchFamily="49" charset="-122"/>
                <a:ea typeface="楷体" panose="02010609060101010101" pitchFamily="49" charset="-122"/>
              </a:rPr>
              <a:t>B. </a:t>
            </a:r>
            <a:r>
              <a:rPr lang="zh-CN" altLang="en-US" sz="2800" dirty="0">
                <a:solidFill>
                  <a:schemeClr val="accent6">
                    <a:lumMod val="50000"/>
                  </a:schemeClr>
                </a:solidFill>
                <a:latin typeface="楷体" panose="02010609060101010101" pitchFamily="49" charset="-122"/>
                <a:ea typeface="楷体" panose="02010609060101010101" pitchFamily="49" charset="-122"/>
              </a:rPr>
              <a:t>为新航路开辟准备了条件</a:t>
            </a:r>
            <a:r>
              <a:rPr lang="en-US" altLang="zh-CN" sz="2800" dirty="0">
                <a:solidFill>
                  <a:schemeClr val="accent6">
                    <a:lumMod val="50000"/>
                  </a:schemeClr>
                </a:solidFill>
                <a:latin typeface="楷体" panose="02010609060101010101" pitchFamily="49" charset="-122"/>
                <a:ea typeface="楷体" panose="02010609060101010101" pitchFamily="49" charset="-122"/>
              </a:rPr>
              <a:t>C. </a:t>
            </a:r>
            <a:r>
              <a:rPr lang="zh-CN" altLang="en-US" sz="2800" dirty="0">
                <a:solidFill>
                  <a:schemeClr val="accent6">
                    <a:lumMod val="50000"/>
                  </a:schemeClr>
                </a:solidFill>
                <a:latin typeface="楷体" panose="02010609060101010101" pitchFamily="49" charset="-122"/>
                <a:ea typeface="楷体" panose="02010609060101010101" pitchFamily="49" charset="-122"/>
              </a:rPr>
              <a:t>旨在发展本国的海事教育          </a:t>
            </a:r>
            <a:r>
              <a:rPr lang="en-US" altLang="zh-CN" sz="2800" dirty="0">
                <a:solidFill>
                  <a:schemeClr val="accent6">
                    <a:lumMod val="50000"/>
                  </a:schemeClr>
                </a:solidFill>
                <a:latin typeface="楷体" panose="02010609060101010101" pitchFamily="49" charset="-122"/>
                <a:ea typeface="楷体" panose="02010609060101010101" pitchFamily="49" charset="-122"/>
              </a:rPr>
              <a:t>D. </a:t>
            </a:r>
            <a:r>
              <a:rPr lang="zh-CN" altLang="en-US" sz="2800" dirty="0">
                <a:solidFill>
                  <a:schemeClr val="accent6">
                    <a:lumMod val="50000"/>
                  </a:schemeClr>
                </a:solidFill>
                <a:latin typeface="楷体" panose="02010609060101010101" pitchFamily="49" charset="-122"/>
                <a:ea typeface="楷体" panose="02010609060101010101" pitchFamily="49" charset="-122"/>
              </a:rPr>
              <a:t>推动了葡萄牙的社会变革</a:t>
            </a:r>
            <a:endParaRPr lang="zh-CN" altLang="en-US" sz="2800" dirty="0">
              <a:solidFill>
                <a:schemeClr val="accent6">
                  <a:lumMod val="50000"/>
                </a:schemeClr>
              </a:solidFill>
              <a:latin typeface="楷体" panose="02010609060101010101" pitchFamily="49" charset="-122"/>
              <a:ea typeface="楷体" panose="02010609060101010101" pitchFamily="49" charset="-122"/>
            </a:endParaRPr>
          </a:p>
        </p:txBody>
      </p:sp>
      <p:sp>
        <p:nvSpPr>
          <p:cNvPr id="19" name="箭头: 右 18"/>
          <p:cNvSpPr/>
          <p:nvPr/>
        </p:nvSpPr>
        <p:spPr>
          <a:xfrm>
            <a:off x="6096000" y="-543965"/>
            <a:ext cx="695325" cy="361950"/>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21" name="文本框 20"/>
          <p:cNvSpPr txBox="1"/>
          <p:nvPr/>
        </p:nvSpPr>
        <p:spPr>
          <a:xfrm>
            <a:off x="542925" y="4187974"/>
            <a:ext cx="10972800" cy="2246769"/>
          </a:xfrm>
          <a:prstGeom prst="rect">
            <a:avLst/>
          </a:prstGeom>
          <a:noFill/>
        </p:spPr>
        <p:txBody>
          <a:bodyPr wrap="square" rtlCol="0">
            <a:spAutoFit/>
          </a:bodyPr>
          <a:lstStyle/>
          <a:p>
            <a:r>
              <a:rPr lang="zh-CN" altLang="en-US" sz="2800" dirty="0">
                <a:solidFill>
                  <a:srgbClr val="FF0000"/>
                </a:solidFill>
                <a:latin typeface="华文琥珀" panose="02010800040101010101" pitchFamily="2" charset="-122"/>
                <a:ea typeface="华文琥珀" panose="02010800040101010101" pitchFamily="2" charset="-122"/>
              </a:rPr>
              <a:t>根据题干信息可知，亨利王子创办航海学校、研究航海技术、聘请航海人才等措施，都是在为开辟新航路作准备，故</a:t>
            </a:r>
            <a:r>
              <a:rPr lang="en-US" altLang="zh-CN" sz="2800" dirty="0">
                <a:solidFill>
                  <a:srgbClr val="FF0000"/>
                </a:solidFill>
                <a:latin typeface="华文琥珀" panose="02010800040101010101" pitchFamily="2" charset="-122"/>
                <a:ea typeface="华文琥珀" panose="02010800040101010101" pitchFamily="2" charset="-122"/>
              </a:rPr>
              <a:t>B</a:t>
            </a:r>
            <a:r>
              <a:rPr lang="zh-CN" altLang="en-US" sz="2800" dirty="0">
                <a:solidFill>
                  <a:srgbClr val="FF0000"/>
                </a:solidFill>
                <a:latin typeface="华文琥珀" panose="02010800040101010101" pitchFamily="2" charset="-122"/>
                <a:ea typeface="华文琥珀" panose="02010800040101010101" pitchFamily="2" charset="-122"/>
              </a:rPr>
              <a:t>项正确。</a:t>
            </a:r>
            <a:endParaRPr lang="zh-CN" altLang="en-US" sz="2800" dirty="0">
              <a:solidFill>
                <a:srgbClr val="FF0000"/>
              </a:solidFill>
              <a:latin typeface="华文琥珀" panose="02010800040101010101" pitchFamily="2" charset="-122"/>
              <a:ea typeface="华文琥珀" panose="02010800040101010101" pitchFamily="2" charset="-122"/>
            </a:endParaRPr>
          </a:p>
          <a:p>
            <a:r>
              <a:rPr lang="en-US" altLang="zh-CN" sz="2800" dirty="0">
                <a:latin typeface="华文琥珀" panose="02010800040101010101" pitchFamily="2" charset="-122"/>
                <a:ea typeface="华文琥珀" panose="02010800040101010101" pitchFamily="2" charset="-122"/>
              </a:rPr>
              <a:t>A.</a:t>
            </a:r>
            <a:r>
              <a:rPr lang="zh-CN" altLang="en-US" sz="2800" dirty="0">
                <a:latin typeface="华文琥珀" panose="02010800040101010101" pitchFamily="2" charset="-122"/>
                <a:ea typeface="华文琥珀" panose="02010800040101010101" pitchFamily="2" charset="-122"/>
              </a:rPr>
              <a:t>促使葡萄牙成为殖民霸主是新航路开辟的影响，排除</a:t>
            </a:r>
            <a:r>
              <a:rPr lang="en-US" altLang="zh-CN" sz="2800" dirty="0">
                <a:latin typeface="华文琥珀" panose="02010800040101010101" pitchFamily="2" charset="-122"/>
                <a:ea typeface="华文琥珀" panose="02010800040101010101" pitchFamily="2" charset="-122"/>
              </a:rPr>
              <a:t>A</a:t>
            </a:r>
            <a:r>
              <a:rPr lang="zh-CN" altLang="en-US" sz="2800" dirty="0">
                <a:latin typeface="华文琥珀" panose="02010800040101010101" pitchFamily="2" charset="-122"/>
                <a:ea typeface="华文琥珀" panose="02010800040101010101" pitchFamily="2" charset="-122"/>
              </a:rPr>
              <a:t>项。</a:t>
            </a:r>
            <a:endParaRPr lang="zh-CN" altLang="en-US" sz="2800" dirty="0">
              <a:latin typeface="华文琥珀" panose="02010800040101010101" pitchFamily="2" charset="-122"/>
              <a:ea typeface="华文琥珀" panose="02010800040101010101" pitchFamily="2" charset="-122"/>
            </a:endParaRPr>
          </a:p>
          <a:p>
            <a:r>
              <a:rPr lang="en-US" altLang="zh-CN" sz="2800" dirty="0">
                <a:latin typeface="华文琥珀" panose="02010800040101010101" pitchFamily="2" charset="-122"/>
                <a:ea typeface="华文琥珀" panose="02010800040101010101" pitchFamily="2" charset="-122"/>
              </a:rPr>
              <a:t>C.</a:t>
            </a:r>
            <a:r>
              <a:rPr lang="zh-CN" altLang="en-US" sz="2800" dirty="0">
                <a:latin typeface="华文琥珀" panose="02010800040101010101" pitchFamily="2" charset="-122"/>
                <a:ea typeface="华文琥珀" panose="02010800040101010101" pitchFamily="2" charset="-122"/>
              </a:rPr>
              <a:t>发展海事教育只是途径，不是根本目的，排除</a:t>
            </a:r>
            <a:r>
              <a:rPr lang="en-US" altLang="zh-CN" sz="2800" dirty="0">
                <a:latin typeface="华文琥珀" panose="02010800040101010101" pitchFamily="2" charset="-122"/>
                <a:ea typeface="华文琥珀" panose="02010800040101010101" pitchFamily="2" charset="-122"/>
              </a:rPr>
              <a:t>C</a:t>
            </a:r>
            <a:r>
              <a:rPr lang="zh-CN" altLang="en-US" sz="2800" dirty="0">
                <a:latin typeface="华文琥珀" panose="02010800040101010101" pitchFamily="2" charset="-122"/>
                <a:ea typeface="华文琥珀" panose="02010800040101010101" pitchFamily="2" charset="-122"/>
              </a:rPr>
              <a:t>项。</a:t>
            </a:r>
            <a:endParaRPr lang="zh-CN" altLang="en-US" sz="2800" dirty="0">
              <a:latin typeface="华文琥珀" panose="02010800040101010101" pitchFamily="2" charset="-122"/>
              <a:ea typeface="华文琥珀" panose="02010800040101010101" pitchFamily="2" charset="-122"/>
            </a:endParaRPr>
          </a:p>
          <a:p>
            <a:r>
              <a:rPr lang="en-US" altLang="zh-CN" sz="2800" dirty="0">
                <a:latin typeface="华文琥珀" panose="02010800040101010101" pitchFamily="2" charset="-122"/>
                <a:ea typeface="华文琥珀" panose="02010800040101010101" pitchFamily="2" charset="-122"/>
              </a:rPr>
              <a:t>D.</a:t>
            </a:r>
            <a:r>
              <a:rPr lang="zh-CN" altLang="en-US" sz="2800" dirty="0">
                <a:latin typeface="华文琥珀" panose="02010800040101010101" pitchFamily="2" charset="-122"/>
                <a:ea typeface="华文琥珀" panose="02010800040101010101" pitchFamily="2" charset="-122"/>
              </a:rPr>
              <a:t>该项夸大了这些措施的作用，排除</a:t>
            </a:r>
            <a:r>
              <a:rPr lang="en-US" altLang="zh-CN" sz="2800" dirty="0">
                <a:latin typeface="华文琥珀" panose="02010800040101010101" pitchFamily="2" charset="-122"/>
                <a:ea typeface="华文琥珀" panose="02010800040101010101" pitchFamily="2" charset="-122"/>
              </a:rPr>
              <a:t>D</a:t>
            </a:r>
            <a:r>
              <a:rPr lang="zh-CN" altLang="en-US" sz="2800" dirty="0">
                <a:latin typeface="华文琥珀" panose="02010800040101010101" pitchFamily="2" charset="-122"/>
                <a:ea typeface="华文琥珀" panose="02010800040101010101" pitchFamily="2" charset="-122"/>
              </a:rPr>
              <a:t>项。</a:t>
            </a:r>
            <a:endParaRPr lang="zh-CN" altLang="en-US" sz="2800" dirty="0">
              <a:latin typeface="华文琥珀" panose="02010800040101010101" pitchFamily="2" charset="-122"/>
              <a:ea typeface="华文琥珀" panose="020108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125E-6 7.40741E-7 L 3.125E-6 0.53773 " pathEditMode="relative" rAng="0" ptsTypes="AA">
                                      <p:cBhvr>
                                        <p:cTn id="6" dur="2000" fill="hold"/>
                                        <p:tgtEl>
                                          <p:spTgt spid="19"/>
                                        </p:tgtEl>
                                        <p:attrNameLst>
                                          <p:attrName>ppt_x</p:attrName>
                                          <p:attrName>ppt_y</p:attrName>
                                        </p:attrNameLst>
                                      </p:cBhvr>
                                      <p:rCtr x="0" y="26875"/>
                                    </p:animMotion>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p:bldLst>
  </p:timing>
</p:sld>
</file>

<file path=ppt/tags/tag1.xml><?xml version="1.0" encoding="utf-8"?>
<p:tagLst xmlns:p="http://schemas.openxmlformats.org/presentationml/2006/main">
  <p:tag name="AS_UNIQUEID" val="480"/>
</p:tagLst>
</file>

<file path=ppt/tags/tag2.xml><?xml version="1.0" encoding="utf-8"?>
<p:tagLst xmlns:p="http://schemas.openxmlformats.org/presentationml/2006/main">
  <p:tag name="COMMONDATA" val="eyJoZGlkIjoiZGIxZDE5NDVlZmFhYTI4NzExMWZjOTg5YjkxOTQxMjQ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1940</Words>
  <PresentationFormat>宽屏</PresentationFormat>
  <Paragraphs>88</Paragraphs>
  <Slides>11</Slides>
  <Notes>4</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11</vt:i4>
      </vt:variant>
    </vt:vector>
  </HeadingPairs>
  <TitlesOfParts>
    <vt:vector size="25" baseType="lpstr">
      <vt:lpstr>Arial</vt:lpstr>
      <vt:lpstr>宋体</vt:lpstr>
      <vt:lpstr>Wingdings</vt:lpstr>
      <vt:lpstr>微软雅黑</vt:lpstr>
      <vt:lpstr>华文行楷</vt:lpstr>
      <vt:lpstr>隶书</vt:lpstr>
      <vt:lpstr>楷体</vt:lpstr>
      <vt:lpstr>黑体</vt:lpstr>
      <vt:lpstr>华文琥珀</vt:lpstr>
      <vt:lpstr>等线</vt:lpstr>
      <vt:lpstr>Arial Unicode MS</vt:lpstr>
      <vt:lpstr>等线 Light</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2024-09-14T09:12:00Z</dcterms:created>
  <dcterms:modified xsi:type="dcterms:W3CDTF">2024-10-10T08:01:59Z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AF2B439F1373494F8BCFD631F727293E_12</vt:lpwstr>
  </property>
  <property fmtid="{D5CDD505-2E9C-101B-9397-08002B2CF9AE}" pid="3" name="KSOProductBuildVer">
    <vt:lpwstr>2052-12.1.0.18276</vt:lpwstr>
  </property>
</Properties>
</file>