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</p:sldMasterIdLst>
  <p:notesMasterIdLst>
    <p:notesMasterId r:id="rId6"/>
  </p:notesMasterIdLst>
  <p:handoutMasterIdLst>
    <p:handoutMasterId r:id="rId25"/>
  </p:handoutMasterIdLst>
  <p:sldIdLst>
    <p:sldId id="489" r:id="rId4"/>
    <p:sldId id="729" r:id="rId5"/>
    <p:sldId id="738" r:id="rId7"/>
    <p:sldId id="739" r:id="rId8"/>
    <p:sldId id="740" r:id="rId9"/>
    <p:sldId id="741" r:id="rId10"/>
    <p:sldId id="758" r:id="rId11"/>
    <p:sldId id="742" r:id="rId12"/>
    <p:sldId id="744" r:id="rId13"/>
    <p:sldId id="745" r:id="rId14"/>
    <p:sldId id="746" r:id="rId15"/>
    <p:sldId id="743" r:id="rId16"/>
    <p:sldId id="749" r:id="rId17"/>
    <p:sldId id="750" r:id="rId18"/>
    <p:sldId id="751" r:id="rId19"/>
    <p:sldId id="752" r:id="rId20"/>
    <p:sldId id="753" r:id="rId21"/>
    <p:sldId id="754" r:id="rId22"/>
    <p:sldId id="755" r:id="rId23"/>
    <p:sldId id="756" r:id="rId24"/>
  </p:sldIdLst>
  <p:sldSz cx="12192000" cy="6858000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" initials="teacher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7" autoAdjust="0"/>
    <p:restoredTop sz="90490" autoAdjust="0"/>
  </p:normalViewPr>
  <p:slideViewPr>
    <p:cSldViewPr showGuides="1">
      <p:cViewPr varScale="1">
        <p:scale>
          <a:sx n="103" d="100"/>
          <a:sy n="103" d="100"/>
        </p:scale>
        <p:origin x="-840" y="-84"/>
      </p:cViewPr>
      <p:guideLst>
        <p:guide orient="horz" pos="2152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207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608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969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7890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39D9E-438D-4DA2-8611-486B4E39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tags" Target="../tags/tag19.xml"/><Relationship Id="rId3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2.jpe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image" Target="../media/image3.png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image" Target="../media/image3.pn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7.xml"/><Relationship Id="rId10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image" Target="../media/image3.png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image" Target="../media/image3.png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image" Target="../media/image3.png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image" Target="../media/image6.png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.xm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15.xm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50" y="1122363"/>
            <a:ext cx="9144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50" y="3602038"/>
            <a:ext cx="9144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8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4"/>
          <p:cNvSpPr/>
          <p:nvPr>
            <p:ph type="body" idx="1" hasCustomPrompt="1"/>
            <p:custDataLst>
              <p:tags r:id="rId4"/>
            </p:custDataLst>
          </p:nvPr>
        </p:nvSpPr>
        <p:spPr>
          <a:xfrm>
            <a:off x="762641" y="2463322"/>
            <a:ext cx="4825403" cy="697544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 kumimoji="0" lang="zh-CN" altLang="en-US" sz="2400" b="0" i="0" u="none" strike="noStrike" kern="1200" cap="none" spc="2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80604020202020204" pitchFamily="34" charset="0"/>
                <a:ea typeface="幼圆" panose="02010509060101010101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7" name="标题 5"/>
          <p:cNvSpPr/>
          <p:nvPr>
            <p:ph type="title" hasCustomPrompt="1"/>
            <p:custDataLst>
              <p:tags r:id="rId5"/>
            </p:custDataLst>
          </p:nvPr>
        </p:nvSpPr>
        <p:spPr>
          <a:xfrm>
            <a:off x="762006" y="3313265"/>
            <a:ext cx="4826038" cy="1081405"/>
          </a:xfrm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3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8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94600" y="302400"/>
            <a:ext cx="11602796" cy="625318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4600" y="3024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177310" y="58355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4827588" cy="68687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2660396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5029200"/>
            <a:ext cx="12189600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71910" y="-5379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1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8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-10800"/>
            <a:ext cx="121896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469510" y="-1080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2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3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959400"/>
            <a:ext cx="12189600" cy="493919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61" y="5104461"/>
            <a:ext cx="1753527" cy="17535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02"/>
            <a:ext cx="1753527" cy="17535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auto"/>
            <a:fld id="{D997B5FA-0921-464F-AAE1-844C04324D75}" type="datetimeFigureOut">
              <a:rPr lang="zh-CN" altLang="en-US" strike="noStrike" noProof="1" smtClean="0">
                <a:latin typeface="黑体" panose="02010609060101010101" charset="-122"/>
                <a:ea typeface="黑体" panose="02010609060101010101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auto"/>
            <a:fld id="{565CE74E-AB26-4998-AD42-012C4C1AD076}" type="slidenum">
              <a:rPr lang="zh-CN" altLang="en-US" strike="noStrike" noProof="1" smtClean="0">
                <a:latin typeface="黑体" panose="02010609060101010101" charset="-122"/>
                <a:ea typeface="黑体" panose="02010609060101010101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2"/>
          <p:cNvSpPr/>
          <p:nvPr>
            <p:ph type="ctrTitle" idx="2" hasCustomPrompt="1"/>
            <p:custDataLst>
              <p:tags r:id="rId4"/>
            </p:custDataLst>
          </p:nvPr>
        </p:nvSpPr>
        <p:spPr>
          <a:xfrm>
            <a:off x="1219547" y="2324017"/>
            <a:ext cx="4825365" cy="1846659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6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8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215153" y="2294703"/>
            <a:ext cx="3235350" cy="226858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5"/>
          <p:cNvSpPr>
            <a:spLocks noGrp="1"/>
          </p:cNvSpPr>
          <p:nvPr>
            <p:ph type="ctrTitle" idx="2" hasCustomPrompt="1"/>
            <p:custDataLst>
              <p:tags r:id="rId7"/>
            </p:custDataLst>
          </p:nvPr>
        </p:nvSpPr>
        <p:spPr>
          <a:xfrm>
            <a:off x="4521871" y="3613741"/>
            <a:ext cx="6857365" cy="582930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3160" b="1" i="0" u="none" strike="noStrike" kern="1200" cap="none" spc="300" normalizeH="0" baseline="0" noProof="1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8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9" name="副标题 7"/>
          <p:cNvSpPr>
            <a:spLocks noGrp="1"/>
          </p:cNvSpPr>
          <p:nvPr>
            <p:ph type="subTitle" idx="3" hasCustomPrompt="1"/>
            <p:custDataLst>
              <p:tags r:id="rId8"/>
            </p:custDataLst>
          </p:nvPr>
        </p:nvSpPr>
        <p:spPr>
          <a:xfrm>
            <a:off x="4521871" y="4261441"/>
            <a:ext cx="6857365" cy="1669926"/>
          </a:xfrm>
        </p:spPr>
        <p:txBody>
          <a:bodyPr vert="horz" wrap="square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80604020202020204" pitchFamily="34" charset="0"/>
              <a:buNone/>
              <a:defRPr kumimoji="0" lang="zh-CN" altLang="en-US" sz="1600" b="0" i="0" u="none" strike="noStrike" kern="1200" cap="none" spc="200" normalizeH="0" baseline="0" noProof="1">
                <a:solidFill>
                  <a:schemeClr val="dk1">
                    <a:lumMod val="65000"/>
                    <a:lumOff val="35000"/>
                  </a:schemeClr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80604020202020204" pitchFamily="34" charset="0"/>
              <a:buNone/>
              <a:tabLst>
                <a:tab pos="1609725" algn="l"/>
              </a:tabLst>
              <a:defRPr sz="20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</a:defRPr>
            </a:lvl2pPr>
            <a:lvl3pPr marL="9144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80604020202020204" pitchFamily="34" charset="0"/>
              <a:buNone/>
              <a:defRPr sz="18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</a:defRPr>
            </a:lvl3pPr>
            <a:lvl4pPr marL="13716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8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</a:defRPr>
            </a:lvl4pPr>
            <a:lvl5pPr marL="182880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750"/>
              </a:spcAft>
              <a:buFont typeface="Arial" panose="0208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tint val="75000"/>
                  </a:schemeClr>
                </a:solidFill>
                <a:uFillTx/>
                <a:latin typeface="Arial" panose="02080604020202020204" pitchFamily="34" charset="0"/>
                <a:ea typeface="微软雅黑" panose="020B0503020204020204" charset="-122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8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80604020202020204" pitchFamily="34" charset="0"/>
                <a:ea typeface="幼圆" panose="0201050906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8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8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408790" y="1890205"/>
            <a:ext cx="4389120" cy="30775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80604020202020204" pitchFamily="34" charset="0"/>
                <a:ea typeface="幼圆" panose="0201050906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../theme/theme1.xml" Id="rId6" /><Relationship Type="http://schemas.openxmlformats.org/officeDocument/2006/relationships/slideLayout" Target="../slideLayouts/slideLayout3.xml" Id="rId3" /><Relationship Type="http://schemas.openxmlformats.org/officeDocument/2006/relationships/slideLayout" Target="../slideLayouts/slideLayout2.xml" Id="rId2" /><Relationship Type="http://schemas.openxmlformats.org/officeDocument/2006/relationships/slideLayout" Target="../slideLayouts/slideLayout1.xml" Id="rId1" 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2" Type="http://schemas.openxmlformats.org/officeDocument/2006/relationships/theme" Target="../theme/theme2.xml"/><Relationship Id="rId21" Type="http://schemas.openxmlformats.org/officeDocument/2006/relationships/tags" Target="../tags/tag87.xml"/><Relationship Id="rId20" Type="http://schemas.openxmlformats.org/officeDocument/2006/relationships/tags" Target="../tags/tag86.xml"/><Relationship Id="rId2" Type="http://schemas.openxmlformats.org/officeDocument/2006/relationships/slideLayout" Target="../slideLayouts/slideLayout5.xml"/><Relationship Id="rId19" Type="http://schemas.openxmlformats.org/officeDocument/2006/relationships/tags" Target="../tags/tag85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5"/>
          </p:nvPr>
        </p:nvSpPr>
        <p:spPr>
          <a:xfrm>
            <a:off x="609600" y="1600200"/>
            <a:ext cx="10974388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8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8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80604020202020204" pitchFamily="34" charset="0"/>
                <a:ea typeface="幼圆" panose="02010509060101010101" charset="-122"/>
                <a:cs typeface="幼圆" panose="0201050906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8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80604020202020204" pitchFamily="34" charset="0"/>
          <a:ea typeface="幼圆" panose="020105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../media/image8.png"/><Relationship Id="rId3" Type="http://schemas.microsoft.com/office/2007/relationships/media" Target="file:///C:\Users\Administrator\Desktop\&#30334;&#26085;&#35475;&#24072;&#22823;&#20250;\&#24320;&#22330;&#26354;--&#39556;&#20658;&#30340;&#23569;&#24180;.mp3" TargetMode="External"/><Relationship Id="rId2" Type="http://schemas.openxmlformats.org/officeDocument/2006/relationships/audio" Target="file:///C:\Users\Administrator\Desktop\&#30334;&#26085;&#35475;&#24072;&#22823;&#20250;\&#24320;&#22330;&#26354;--&#39556;&#20658;&#30340;&#23569;&#24180;.mp3" TargetMode="Externa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3.xml"/><Relationship Id="rId8" Type="http://schemas.openxmlformats.org/officeDocument/2006/relationships/tags" Target="../tags/tag152.xml"/><Relationship Id="rId7" Type="http://schemas.openxmlformats.org/officeDocument/2006/relationships/tags" Target="../tags/tag151.xml"/><Relationship Id="rId6" Type="http://schemas.openxmlformats.org/officeDocument/2006/relationships/tags" Target="../tags/tag150.xml"/><Relationship Id="rId5" Type="http://schemas.openxmlformats.org/officeDocument/2006/relationships/tags" Target="../tags/tag149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7.xml"/><Relationship Id="rId15" Type="http://schemas.openxmlformats.org/officeDocument/2006/relationships/slideLayout" Target="../slideLayouts/slideLayout10.xml"/><Relationship Id="rId14" Type="http://schemas.openxmlformats.org/officeDocument/2006/relationships/tags" Target="../tags/tag158.xml"/><Relationship Id="rId13" Type="http://schemas.openxmlformats.org/officeDocument/2006/relationships/tags" Target="../tags/tag157.xml"/><Relationship Id="rId12" Type="http://schemas.openxmlformats.org/officeDocument/2006/relationships/tags" Target="../tags/tag156.xml"/><Relationship Id="rId11" Type="http://schemas.openxmlformats.org/officeDocument/2006/relationships/tags" Target="../tags/tag155.xml"/><Relationship Id="rId10" Type="http://schemas.openxmlformats.org/officeDocument/2006/relationships/tags" Target="../tags/tag154.xml"/><Relationship Id="rId1" Type="http://schemas.openxmlformats.org/officeDocument/2006/relationships/tags" Target="../tags/tag14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0.xml"/><Relationship Id="rId13" Type="http://schemas.openxmlformats.org/officeDocument/2006/relationships/tags" Target="../tags/tag170.xml"/><Relationship Id="rId12" Type="http://schemas.openxmlformats.org/officeDocument/2006/relationships/tags" Target="../tags/tag169.xml"/><Relationship Id="rId11" Type="http://schemas.openxmlformats.org/officeDocument/2006/relationships/tags" Target="../tags/tag168.xml"/><Relationship Id="rId10" Type="http://schemas.openxmlformats.org/officeDocument/2006/relationships/tags" Target="../tags/tag167.xml"/><Relationship Id="rId1" Type="http://schemas.openxmlformats.org/officeDocument/2006/relationships/tags" Target="../tags/tag1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75.xml"/><Relationship Id="rId6" Type="http://schemas.openxmlformats.org/officeDocument/2006/relationships/tags" Target="../tags/tag174.xml"/><Relationship Id="rId5" Type="http://schemas.openxmlformats.org/officeDocument/2006/relationships/image" Target="../media/image21.png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" Type="http://schemas.openxmlformats.org/officeDocument/2006/relationships/image" Target="../media/image3.png"/><Relationship Id="rId1" Type="http://schemas.openxmlformats.org/officeDocument/2006/relationships/tags" Target="../tags/tag17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image" Target="../media/image22.jpeg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0.xml"/><Relationship Id="rId12" Type="http://schemas.openxmlformats.org/officeDocument/2006/relationships/tags" Target="../tags/tag184.xml"/><Relationship Id="rId11" Type="http://schemas.openxmlformats.org/officeDocument/2006/relationships/image" Target="../media/image23.png"/><Relationship Id="rId10" Type="http://schemas.openxmlformats.org/officeDocument/2006/relationships/tags" Target="../tags/tag183.xml"/><Relationship Id="rId1" Type="http://schemas.openxmlformats.org/officeDocument/2006/relationships/tags" Target="../tags/tag1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image" Target="../media/image3.png"/><Relationship Id="rId1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image" Target="../media/image3.png"/><Relationship Id="rId1" Type="http://schemas.openxmlformats.org/officeDocument/2006/relationships/tags" Target="../tags/tag19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image" Target="../media/image3.png"/><Relationship Id="rId1" Type="http://schemas.openxmlformats.org/officeDocument/2006/relationships/tags" Target="../tags/tag19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image" Target="../media/image3.png"/><Relationship Id="rId1" Type="http://schemas.openxmlformats.org/officeDocument/2006/relationships/tags" Target="../tags/tag19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image" Target="../media/image3.png"/><Relationship Id="rId1" Type="http://schemas.openxmlformats.org/officeDocument/2006/relationships/tags" Target="../tags/tag199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image" Target="../media/image3.png"/><Relationship Id="rId1" Type="http://schemas.openxmlformats.org/officeDocument/2006/relationships/tags" Target="../tags/tag2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notesSlide" Target="../notesSlides/notesSlide16.xml" Id="rId5" /><Relationship Type="http://schemas.openxmlformats.org/officeDocument/2006/relationships/slideLayout" Target="../slideLayouts/slideLayout14.xml" Id="rId4" /><Relationship Type="http://schemas.openxmlformats.org/officeDocument/2006/relationships/tags" Target="../tags/tag206.xml" Id="rId3" /><Relationship Type="http://schemas.openxmlformats.org/officeDocument/2006/relationships/tags" Target="../tags/tag205.xml" Id="rId1" 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3.png"/><Relationship Id="rId1" Type="http://schemas.openxmlformats.org/officeDocument/2006/relationships/tags" Target="../tags/tag9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99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0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image" Target="../media/image15.png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1" Type="http://schemas.openxmlformats.org/officeDocument/2006/relationships/tags" Target="../tags/tag96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0.xml"/><Relationship Id="rId7" Type="http://schemas.openxmlformats.org/officeDocument/2006/relationships/tags" Target="../tags/tag111.xml"/><Relationship Id="rId6" Type="http://schemas.openxmlformats.org/officeDocument/2006/relationships/image" Target="../media/image16.jpeg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3.png"/><Relationship Id="rId1" Type="http://schemas.openxmlformats.org/officeDocument/2006/relationships/tags" Target="../tags/tag10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5" Type="http://schemas.openxmlformats.org/officeDocument/2006/relationships/notesSlide" Target="../notesSlides/notesSlide4.xml"/><Relationship Id="rId24" Type="http://schemas.openxmlformats.org/officeDocument/2006/relationships/slideLayout" Target="../slideLayouts/slideLayout10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image" Target="../media/image3.png"/><Relationship Id="rId19" Type="http://schemas.openxmlformats.org/officeDocument/2006/relationships/tags" Target="../tags/tag129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tags" Target="../tags/tag1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image" Target="../media/image18.png"/><Relationship Id="rId7" Type="http://schemas.openxmlformats.org/officeDocument/2006/relationships/image" Target="../media/image17.png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0.xml"/><Relationship Id="rId1" Type="http://schemas.openxmlformats.org/officeDocument/2006/relationships/tags" Target="../tags/tag13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3" Type="http://schemas.openxmlformats.org/officeDocument/2006/relationships/tags" Target="../tags/tag142.xml"/><Relationship Id="rId2" Type="http://schemas.openxmlformats.org/officeDocument/2006/relationships/image" Target="../media/image3.png"/><Relationship Id="rId1" Type="http://schemas.openxmlformats.org/officeDocument/2006/relationships/tags" Target="../tags/tag1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开场曲--骄傲的少年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11040" y="6500834"/>
            <a:ext cx="142876" cy="142876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4152900" y="4652010"/>
            <a:ext cx="354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2000">
                <a:solidFill>
                  <a:schemeClr val="bg1"/>
                </a:solidFill>
                <a:latin typeface="汉仪大黑简" panose="02010600000101010101" charset="-122"/>
                <a:ea typeface="汉仪大黑简" panose="02010600000101010101" charset="-122"/>
                <a:cs typeface="汉仪大黑简" panose="02010600000101010101" charset="-122"/>
              </a:rPr>
              <a:t>探索生涯，规划未来</a:t>
            </a:r>
            <a:endParaRPr lang="zh-CN" sz="2000">
              <a:solidFill>
                <a:schemeClr val="bg1"/>
              </a:solidFill>
              <a:latin typeface="汉仪大黑简" panose="02010600000101010101" charset="-122"/>
              <a:ea typeface="汉仪大黑简" panose="02010600000101010101" charset="-122"/>
              <a:cs typeface="汉仪大黑简" panose="02010600000101010101" charset="-122"/>
              <a:sym typeface="+mn-ea"/>
            </a:endParaRPr>
          </a:p>
        </p:txBody>
      </p:sp>
      <p:cxnSp>
        <p:nvCxnSpPr>
          <p:cNvPr id="15" name="直接连接符 14"/>
          <p:cNvCxnSpPr/>
          <p:nvPr>
            <p:custDataLst>
              <p:tags r:id="rId6"/>
            </p:custDataLst>
          </p:nvPr>
        </p:nvCxnSpPr>
        <p:spPr>
          <a:xfrm>
            <a:off x="3116580" y="4836160"/>
            <a:ext cx="8108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>
            <p:custDataLst>
              <p:tags r:id="rId7"/>
            </p:custDataLst>
          </p:nvPr>
        </p:nvCxnSpPr>
        <p:spPr>
          <a:xfrm>
            <a:off x="7883525" y="4836160"/>
            <a:ext cx="81089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415415" y="1916430"/>
            <a:ext cx="100730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把握高中新起点</a:t>
            </a:r>
            <a:endParaRPr lang="zh-CN" altLang="en-US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—</a:t>
            </a:r>
            <a:r>
              <a:rPr lang="zh-CN" altLang="en-US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高中选科指南</a:t>
            </a: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44685" y="-8890"/>
            <a:ext cx="2646680" cy="1430020"/>
            <a:chOff x="9959" y="-14"/>
            <a:chExt cx="9240" cy="4992"/>
          </a:xfrm>
        </p:grpSpPr>
        <p:sp>
          <p:nvSpPr>
            <p:cNvPr id="21" name="任意多边形 20"/>
            <p:cNvSpPr/>
            <p:nvPr>
              <p:custDataLst>
                <p:tags r:id="rId4"/>
              </p:custDataLst>
            </p:nvPr>
          </p:nvSpPr>
          <p:spPr>
            <a:xfrm flipH="1" flipV="1">
              <a:off x="9959" y="-14"/>
              <a:ext cx="9241" cy="2500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 flipH="1" flipV="1">
              <a:off x="12519" y="0"/>
              <a:ext cx="6681" cy="4321"/>
            </a:xfrm>
            <a:custGeom>
              <a:avLst/>
              <a:gdLst>
                <a:gd name="connsiteX0" fmla="*/ 0 w 7095"/>
                <a:gd name="connsiteY0" fmla="*/ 87 h 4587"/>
                <a:gd name="connsiteX1" fmla="*/ 1772 w 7095"/>
                <a:gd name="connsiteY1" fmla="*/ 247 h 4587"/>
                <a:gd name="connsiteX2" fmla="*/ 3086 w 7095"/>
                <a:gd name="connsiteY2" fmla="*/ 2128 h 4587"/>
                <a:gd name="connsiteX3" fmla="*/ 7095 w 7095"/>
                <a:gd name="connsiteY3" fmla="*/ 4588 h 4587"/>
                <a:gd name="connsiteX4" fmla="*/ 0 w 7095"/>
                <a:gd name="connsiteY4" fmla="*/ 4588 h 4587"/>
                <a:gd name="connsiteX5" fmla="*/ 0 w 7095"/>
                <a:gd name="connsiteY5" fmla="*/ 87 h 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5" h="4588">
                  <a:moveTo>
                    <a:pt x="0" y="87"/>
                  </a:moveTo>
                  <a:cubicBezTo>
                    <a:pt x="403" y="29"/>
                    <a:pt x="1158" y="-139"/>
                    <a:pt x="1772" y="247"/>
                  </a:cubicBezTo>
                  <a:cubicBezTo>
                    <a:pt x="2386" y="633"/>
                    <a:pt x="2422" y="1467"/>
                    <a:pt x="3086" y="2128"/>
                  </a:cubicBezTo>
                  <a:cubicBezTo>
                    <a:pt x="3750" y="2789"/>
                    <a:pt x="6658" y="2371"/>
                    <a:pt x="7095" y="4588"/>
                  </a:cubicBezTo>
                  <a:lnTo>
                    <a:pt x="0" y="458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C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6"/>
              </p:custDataLst>
            </p:nvPr>
          </p:nvSpPr>
          <p:spPr>
            <a:xfrm flipH="1" flipV="1">
              <a:off x="10481" y="2"/>
              <a:ext cx="8719" cy="2294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15860" y="2796"/>
              <a:ext cx="2182" cy="2182"/>
            </a:xfrm>
            <a:prstGeom prst="ellipse">
              <a:avLst/>
            </a:prstGeom>
            <a:noFill/>
            <a:ln>
              <a:solidFill>
                <a:schemeClr val="l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5429250"/>
            <a:ext cx="2896235" cy="1448435"/>
            <a:chOff x="0" y="6211"/>
            <a:chExt cx="9240" cy="4620"/>
          </a:xfrm>
        </p:grpSpPr>
        <p:sp>
          <p:nvSpPr>
            <p:cNvPr id="5" name="任意多边形 4"/>
            <p:cNvSpPr/>
            <p:nvPr>
              <p:custDataLst>
                <p:tags r:id="rId8"/>
              </p:custDataLst>
            </p:nvPr>
          </p:nvSpPr>
          <p:spPr>
            <a:xfrm>
              <a:off x="0" y="6467"/>
              <a:ext cx="6703" cy="4335"/>
            </a:xfrm>
            <a:custGeom>
              <a:avLst/>
              <a:gdLst>
                <a:gd name="connsiteX0" fmla="*/ 0 w 7095"/>
                <a:gd name="connsiteY0" fmla="*/ 87 h 4587"/>
                <a:gd name="connsiteX1" fmla="*/ 1772 w 7095"/>
                <a:gd name="connsiteY1" fmla="*/ 247 h 4587"/>
                <a:gd name="connsiteX2" fmla="*/ 3086 w 7095"/>
                <a:gd name="connsiteY2" fmla="*/ 2128 h 4587"/>
                <a:gd name="connsiteX3" fmla="*/ 7095 w 7095"/>
                <a:gd name="connsiteY3" fmla="*/ 4588 h 4587"/>
                <a:gd name="connsiteX4" fmla="*/ 0 w 7095"/>
                <a:gd name="connsiteY4" fmla="*/ 4588 h 4587"/>
                <a:gd name="connsiteX5" fmla="*/ 0 w 7095"/>
                <a:gd name="connsiteY5" fmla="*/ 87 h 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5" h="4588">
                  <a:moveTo>
                    <a:pt x="0" y="87"/>
                  </a:moveTo>
                  <a:cubicBezTo>
                    <a:pt x="403" y="29"/>
                    <a:pt x="1158" y="-139"/>
                    <a:pt x="1772" y="247"/>
                  </a:cubicBezTo>
                  <a:cubicBezTo>
                    <a:pt x="2386" y="633"/>
                    <a:pt x="2422" y="1467"/>
                    <a:pt x="3086" y="2128"/>
                  </a:cubicBezTo>
                  <a:cubicBezTo>
                    <a:pt x="3750" y="2789"/>
                    <a:pt x="6658" y="2371"/>
                    <a:pt x="7095" y="4588"/>
                  </a:cubicBezTo>
                  <a:lnTo>
                    <a:pt x="0" y="458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2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8331"/>
              <a:ext cx="9241" cy="2500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6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0" y="8500"/>
              <a:ext cx="8747" cy="2301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681" y="7485"/>
              <a:ext cx="820" cy="820"/>
            </a:xfrm>
            <a:prstGeom prst="ellipse">
              <a:avLst/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999" y="6211"/>
              <a:ext cx="366" cy="366"/>
            </a:xfrm>
            <a:prstGeom prst="ellipse">
              <a:avLst/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840105" y="979170"/>
            <a:ext cx="10150475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三、兴趣倾向</a:t>
            </a:r>
            <a:endParaRPr lang="zh-CN" alt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 </a:t>
            </a:r>
            <a:r>
              <a:rPr lang="zh-CN" altLang="en-US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做感兴趣的事会让人心情愉悦，选择有兴趣的学科进行学习，不仅可以增强学习动力，极大程度地减少学习过程中产生的厌学、怠惰等负面因素，有时还能起到事半功倍的出奇效果。</a:t>
            </a:r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四、大学要求</a:t>
            </a:r>
            <a:endParaRPr lang="zh-CN" alt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 </a:t>
            </a:r>
            <a:r>
              <a:rPr lang="zh-CN" altLang="en-US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对于新高考改革实施地区，各大学会发布各专业关于科目选择的要求，唯有按照要求选择了必选科目，高考时才能填报该专业。这是学生和家长必须了解的。</a:t>
            </a:r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544685" y="-8890"/>
            <a:ext cx="2646680" cy="1430020"/>
            <a:chOff x="9959" y="-14"/>
            <a:chExt cx="9240" cy="4992"/>
          </a:xfrm>
        </p:grpSpPr>
        <p:sp>
          <p:nvSpPr>
            <p:cNvPr id="21" name="任意多边形 20"/>
            <p:cNvSpPr/>
            <p:nvPr>
              <p:custDataLst>
                <p:tags r:id="rId4"/>
              </p:custDataLst>
            </p:nvPr>
          </p:nvSpPr>
          <p:spPr>
            <a:xfrm flipH="1" flipV="1">
              <a:off x="9959" y="-14"/>
              <a:ext cx="9241" cy="2500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5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5"/>
              </p:custDataLst>
            </p:nvPr>
          </p:nvSpPr>
          <p:spPr>
            <a:xfrm flipH="1" flipV="1">
              <a:off x="12519" y="0"/>
              <a:ext cx="6681" cy="4321"/>
            </a:xfrm>
            <a:custGeom>
              <a:avLst/>
              <a:gdLst>
                <a:gd name="connsiteX0" fmla="*/ 0 w 7095"/>
                <a:gd name="connsiteY0" fmla="*/ 87 h 4587"/>
                <a:gd name="connsiteX1" fmla="*/ 1772 w 7095"/>
                <a:gd name="connsiteY1" fmla="*/ 247 h 4587"/>
                <a:gd name="connsiteX2" fmla="*/ 3086 w 7095"/>
                <a:gd name="connsiteY2" fmla="*/ 2128 h 4587"/>
                <a:gd name="connsiteX3" fmla="*/ 7095 w 7095"/>
                <a:gd name="connsiteY3" fmla="*/ 4588 h 4587"/>
                <a:gd name="connsiteX4" fmla="*/ 0 w 7095"/>
                <a:gd name="connsiteY4" fmla="*/ 4588 h 4587"/>
                <a:gd name="connsiteX5" fmla="*/ 0 w 7095"/>
                <a:gd name="connsiteY5" fmla="*/ 87 h 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5" h="4588">
                  <a:moveTo>
                    <a:pt x="0" y="87"/>
                  </a:moveTo>
                  <a:cubicBezTo>
                    <a:pt x="403" y="29"/>
                    <a:pt x="1158" y="-139"/>
                    <a:pt x="1772" y="247"/>
                  </a:cubicBezTo>
                  <a:cubicBezTo>
                    <a:pt x="2386" y="633"/>
                    <a:pt x="2422" y="1467"/>
                    <a:pt x="3086" y="2128"/>
                  </a:cubicBezTo>
                  <a:cubicBezTo>
                    <a:pt x="3750" y="2789"/>
                    <a:pt x="6658" y="2371"/>
                    <a:pt x="7095" y="4588"/>
                  </a:cubicBezTo>
                  <a:lnTo>
                    <a:pt x="0" y="458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FC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9" name="任意多边形 8"/>
            <p:cNvSpPr/>
            <p:nvPr>
              <p:custDataLst>
                <p:tags r:id="rId6"/>
              </p:custDataLst>
            </p:nvPr>
          </p:nvSpPr>
          <p:spPr>
            <a:xfrm flipH="1" flipV="1">
              <a:off x="10481" y="2"/>
              <a:ext cx="8719" cy="2294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15860" y="2796"/>
              <a:ext cx="2182" cy="2182"/>
            </a:xfrm>
            <a:prstGeom prst="ellipse">
              <a:avLst/>
            </a:prstGeom>
            <a:noFill/>
            <a:ln>
              <a:solidFill>
                <a:schemeClr val="l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5429250"/>
            <a:ext cx="2896235" cy="1448435"/>
            <a:chOff x="0" y="6211"/>
            <a:chExt cx="9240" cy="4620"/>
          </a:xfrm>
        </p:grpSpPr>
        <p:sp>
          <p:nvSpPr>
            <p:cNvPr id="5" name="任意多边形 4"/>
            <p:cNvSpPr/>
            <p:nvPr>
              <p:custDataLst>
                <p:tags r:id="rId8"/>
              </p:custDataLst>
            </p:nvPr>
          </p:nvSpPr>
          <p:spPr>
            <a:xfrm>
              <a:off x="0" y="6467"/>
              <a:ext cx="6703" cy="4335"/>
            </a:xfrm>
            <a:custGeom>
              <a:avLst/>
              <a:gdLst>
                <a:gd name="connsiteX0" fmla="*/ 0 w 7095"/>
                <a:gd name="connsiteY0" fmla="*/ 87 h 4587"/>
                <a:gd name="connsiteX1" fmla="*/ 1772 w 7095"/>
                <a:gd name="connsiteY1" fmla="*/ 247 h 4587"/>
                <a:gd name="connsiteX2" fmla="*/ 3086 w 7095"/>
                <a:gd name="connsiteY2" fmla="*/ 2128 h 4587"/>
                <a:gd name="connsiteX3" fmla="*/ 7095 w 7095"/>
                <a:gd name="connsiteY3" fmla="*/ 4588 h 4587"/>
                <a:gd name="connsiteX4" fmla="*/ 0 w 7095"/>
                <a:gd name="connsiteY4" fmla="*/ 4588 h 4587"/>
                <a:gd name="connsiteX5" fmla="*/ 0 w 7095"/>
                <a:gd name="connsiteY5" fmla="*/ 87 h 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95" h="4588">
                  <a:moveTo>
                    <a:pt x="0" y="87"/>
                  </a:moveTo>
                  <a:cubicBezTo>
                    <a:pt x="403" y="29"/>
                    <a:pt x="1158" y="-139"/>
                    <a:pt x="1772" y="247"/>
                  </a:cubicBezTo>
                  <a:cubicBezTo>
                    <a:pt x="2386" y="633"/>
                    <a:pt x="2422" y="1467"/>
                    <a:pt x="3086" y="2128"/>
                  </a:cubicBezTo>
                  <a:cubicBezTo>
                    <a:pt x="3750" y="2789"/>
                    <a:pt x="6658" y="2371"/>
                    <a:pt x="7095" y="4588"/>
                  </a:cubicBezTo>
                  <a:lnTo>
                    <a:pt x="0" y="458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82B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9"/>
              </p:custDataLst>
            </p:nvPr>
          </p:nvSpPr>
          <p:spPr>
            <a:xfrm>
              <a:off x="0" y="8331"/>
              <a:ext cx="9241" cy="2500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6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4" name="任意多边形 3"/>
            <p:cNvSpPr/>
            <p:nvPr>
              <p:custDataLst>
                <p:tags r:id="rId10"/>
              </p:custDataLst>
            </p:nvPr>
          </p:nvSpPr>
          <p:spPr>
            <a:xfrm>
              <a:off x="0" y="8500"/>
              <a:ext cx="8747" cy="2301"/>
            </a:xfrm>
            <a:custGeom>
              <a:avLst/>
              <a:gdLst>
                <a:gd name="connsiteX0" fmla="*/ 0 w 9258"/>
                <a:gd name="connsiteY0" fmla="*/ 1560 h 2435"/>
                <a:gd name="connsiteX1" fmla="*/ 2794 w 9258"/>
                <a:gd name="connsiteY1" fmla="*/ 1508 h 2435"/>
                <a:gd name="connsiteX2" fmla="*/ 6513 w 9258"/>
                <a:gd name="connsiteY2" fmla="*/ 1 h 2435"/>
                <a:gd name="connsiteX3" fmla="*/ 9258 w 9258"/>
                <a:gd name="connsiteY3" fmla="*/ 2435 h 2435"/>
                <a:gd name="connsiteX4" fmla="*/ 0 w 9258"/>
                <a:gd name="connsiteY4" fmla="*/ 2435 h 2435"/>
                <a:gd name="connsiteX5" fmla="*/ 0 w 9258"/>
                <a:gd name="connsiteY5" fmla="*/ 1560 h 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58" h="2435">
                  <a:moveTo>
                    <a:pt x="0" y="1560"/>
                  </a:moveTo>
                  <a:cubicBezTo>
                    <a:pt x="874" y="876"/>
                    <a:pt x="1701" y="1784"/>
                    <a:pt x="2794" y="1508"/>
                  </a:cubicBezTo>
                  <a:cubicBezTo>
                    <a:pt x="3887" y="1232"/>
                    <a:pt x="4472" y="-47"/>
                    <a:pt x="6513" y="1"/>
                  </a:cubicBezTo>
                  <a:cubicBezTo>
                    <a:pt x="8554" y="49"/>
                    <a:pt x="9016" y="1897"/>
                    <a:pt x="9258" y="2435"/>
                  </a:cubicBezTo>
                  <a:lnTo>
                    <a:pt x="0" y="2435"/>
                  </a:lnTo>
                  <a:lnTo>
                    <a:pt x="0" y="156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11"/>
              </p:custDataLst>
            </p:nvPr>
          </p:nvSpPr>
          <p:spPr>
            <a:xfrm>
              <a:off x="2681" y="7485"/>
              <a:ext cx="820" cy="820"/>
            </a:xfrm>
            <a:prstGeom prst="ellipse">
              <a:avLst/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999" y="6211"/>
              <a:ext cx="366" cy="366"/>
            </a:xfrm>
            <a:prstGeom prst="ellipse">
              <a:avLst/>
            </a:prstGeom>
            <a:noFill/>
            <a:ln>
              <a:solidFill>
                <a:schemeClr val="lt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8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40105" y="979170"/>
            <a:ext cx="99441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五、专业选择</a:t>
            </a:r>
            <a:endParaRPr lang="zh-CN" altLang="en-US" sz="2400" b="1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24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新高考改革的一大要点就是强调专业重于大学，因此，唯有正确选择专业，才能算得上真正意义的正确选科。专业选择对于选科的影响，除了考虑上大学要求外，还要考虑大学教育与高中教育的衔接问题。</a:t>
            </a:r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r>
              <a:rPr lang="zh-CN" altLang="en-US" sz="2400" b="1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六、职业规划</a:t>
            </a:r>
            <a:endParaRPr lang="zh-CN" altLang="en-US" sz="2400" b="1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r>
              <a:rPr lang="en-US" altLang="zh-CN" sz="24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职业规划可以算作专业选择的衍生，是在专业衔接基础上更长远的考虑因素。现阶段学生就应该开始为孩子规划职业发展，高中生重视职业规划是很有意义的。</a:t>
            </a:r>
            <a:endParaRPr lang="zh-CN" altLang="en-US" sz="24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2495734" y="1837898"/>
            <a:ext cx="5806674" cy="22326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志向坚定者</a:t>
            </a:r>
            <a:r>
              <a:rPr kumimoji="0" lang="en-US" altLang="zh-CN" sz="6000" b="1" i="0" u="none" strike="noStrike" kern="1200" cap="none" spc="0" normalizeH="0" baseline="-8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首选“最相关”科目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兴趣明确者</a:t>
            </a:r>
            <a:r>
              <a:rPr kumimoji="0" lang="en-US" altLang="zh-CN" sz="6000" b="1" i="0" u="none" strike="noStrike" kern="1200" cap="none" spc="0" normalizeH="0" baseline="-8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首选“最喜欢”科目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偏科明显者</a:t>
            </a:r>
            <a:r>
              <a:rPr kumimoji="0" lang="en-US" altLang="zh-CN" sz="6000" b="1" i="0" u="none" strike="noStrike" kern="1200" cap="none" spc="0" normalizeH="0" baseline="-8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首选“最拿手”科目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学科均衡者</a:t>
            </a:r>
            <a:r>
              <a:rPr kumimoji="0" lang="en-US" altLang="zh-CN" sz="6000" b="1" i="0" u="none" strike="noStrike" kern="1200" cap="none" spc="0" normalizeH="0" baseline="-8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首选“最适用”科目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marR="0" lvl="0" indent="0" algn="just" defTabSz="4572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成绩一般者</a:t>
            </a:r>
            <a:r>
              <a:rPr kumimoji="0" lang="en-US" altLang="zh-CN" sz="6000" b="1" i="0" u="none" strike="noStrike" kern="1200" cap="none" spc="0" normalizeH="0" baseline="-800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—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首先“最自信”科目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971" y="1500114"/>
            <a:ext cx="2624276" cy="1260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380" y="116205"/>
            <a:ext cx="113423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学生</a:t>
            </a:r>
            <a:r>
              <a:rPr lang="zh-CN" altLang="en-US" sz="2800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：确认自己最喜欢什么、最需要什么、最想要什么</a:t>
            </a:r>
            <a:endParaRPr lang="zh-CN" altLang="en-US" sz="2800" b="1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家长</a:t>
            </a:r>
            <a:r>
              <a:rPr lang="zh-CN" altLang="en-US" sz="2800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：获取最新、最全面大学和专业信息</a:t>
            </a:r>
            <a:endParaRPr lang="zh-CN" altLang="en-US" sz="2800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7113" name="文本框 3"/>
          <p:cNvSpPr txBox="1"/>
          <p:nvPr>
            <p:custDataLst>
              <p:tags r:id="rId6"/>
            </p:custDataLst>
          </p:nvPr>
        </p:nvSpPr>
        <p:spPr>
          <a:xfrm>
            <a:off x="839470" y="4620260"/>
            <a:ext cx="97840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5400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</a:rPr>
              <a:t>多沟通，多交流，做到思想统一</a:t>
            </a:r>
            <a:endParaRPr lang="zh-CN" altLang="en-US" sz="5400" dirty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lum bright="-10000" contrast="10000"/>
          </a:blip>
          <a:stretch>
            <a:fillRect/>
          </a:stretch>
        </p:blipFill>
        <p:spPr bwMode="auto">
          <a:xfrm>
            <a:off x="4968875" y="116840"/>
            <a:ext cx="7045960" cy="6588760"/>
          </a:xfrm>
          <a:prstGeom prst="rect">
            <a:avLst/>
          </a:prstGeom>
          <a:noFill/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119301" y="620207"/>
            <a:ext cx="511256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smtClean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</a:rPr>
              <a:t>颜色越深覆盖率越高，越浅则越低。</a:t>
            </a:r>
            <a:endParaRPr lang="zh-CN" altLang="en-US" sz="2400" b="1" smtClean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9055" y="1268730"/>
            <a:ext cx="4876800" cy="143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第</a:t>
            </a:r>
            <a:r>
              <a:rPr lang="en-US" altLang="zh-CN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类：科目间无差别的门类，</a:t>
            </a:r>
            <a:r>
              <a:rPr lang="zh-CN" altLang="en-US" sz="2200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哲学、经济学、教育学、文学、艺术学五类，教育部无要求，高校可自行设定要求。</a:t>
            </a:r>
            <a:endParaRPr lang="zh-CN" altLang="en-US" sz="2200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文本框 2"/>
          <p:cNvSpPr txBox="1"/>
          <p:nvPr>
            <p:custDataLst>
              <p:tags r:id="rId8"/>
            </p:custDataLst>
          </p:nvPr>
        </p:nvSpPr>
        <p:spPr>
          <a:xfrm>
            <a:off x="-23827" y="-27354"/>
            <a:ext cx="512323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六科与十二专业类</a:t>
            </a:r>
            <a:endParaRPr lang="zh-CN" altLang="en-US" sz="2800" b="1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4" name="矩形 13"/>
          <p:cNvSpPr/>
          <p:nvPr>
            <p:custDataLst>
              <p:tags r:id="rId9"/>
            </p:custDataLst>
          </p:nvPr>
        </p:nvSpPr>
        <p:spPr>
          <a:xfrm>
            <a:off x="59230" y="2809404"/>
            <a:ext cx="4824536" cy="1886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第</a:t>
            </a:r>
            <a:r>
              <a:rPr lang="en-US" altLang="zh-CN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类：偏文的门类，法学和历史学</a:t>
            </a:r>
            <a:r>
              <a:rPr lang="zh-CN" altLang="en-US" sz="2200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，报考法学专业的同学对政治要求较多，报考历史学专业的同学需考历史或地理，某些高校历史和地理都必考。</a:t>
            </a:r>
            <a:endParaRPr lang="zh-CN" altLang="en-US" sz="2200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175" y="4725298"/>
            <a:ext cx="4968552" cy="1437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</a:pP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第</a:t>
            </a:r>
            <a:r>
              <a:rPr lang="en-US" altLang="zh-CN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2200" b="1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类：偏理的门类，理、工、农、医、管</a:t>
            </a:r>
            <a:r>
              <a:rPr lang="zh-CN" altLang="en-US" sz="2200" smtClean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偏理的门类，大多数要求必考物理或化学，某些高校甚至物理和化学都必考。</a:t>
            </a:r>
            <a:endParaRPr lang="zh-CN" altLang="en-US" sz="2200" smtClean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312400" y="123317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12"/>
    </p:custDataLst>
  </p:cSld>
  <p:clrMapOvr>
    <a:masterClrMapping/>
  </p:clrMapOvr>
  <p:transition spd="slow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4"/>
            </p:custDataLst>
          </p:nvPr>
        </p:nvSpPr>
        <p:spPr>
          <a:xfrm>
            <a:off x="0" y="44450"/>
            <a:ext cx="5080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sz="28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首选历史类选科组合分析</a:t>
            </a:r>
            <a:endParaRPr lang="zh-CN" altLang="en-US" sz="28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19380" y="548640"/>
            <a:ext cx="11974195" cy="60153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+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化学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+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政治</a:t>
            </a:r>
            <a:endParaRPr lang="zh-CN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400" b="1" u="sng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特点：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竞争压力小、学科关联性强。</a:t>
            </a:r>
            <a:endParaRPr lang="zh-CN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400" b="1" u="sng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、文科思维有优势，文科成绩较好的学生；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2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、记忆能力强，逻辑思维能力不太强的学生；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 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3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、视野开阔，社会科学知识面广的学生。</a:t>
            </a:r>
            <a:endParaRPr lang="zh-CN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400" b="1" u="sng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分析及建议：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历史、政治是文科类学科，化学虽属于理科类，但知识点比较细碎，需要记忆的东西较多。因此，这个组合适合文科思维有优势，文字表达能力和记忆能力强，逻辑思维相对不太强的学生。</a:t>
            </a:r>
            <a:endParaRPr lang="zh-CN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此外，由于此组合竞争压力不大，也适合成绩中等程度的学生选择。</a:t>
            </a:r>
            <a:endParaRPr lang="zh-CN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zh-CN" sz="2400" b="1" u="sng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zh-CN" sz="2400" b="1" u="sng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</a:t>
            </a:r>
            <a:r>
              <a:rPr lang="zh-CN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汉语言文学、哲学、会计学、新闻学、工商管理类、公共管理等。
</a:t>
            </a:r>
            <a:endParaRPr lang="zh-CN" alt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 spd="slow" advTm="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8580" y="128905"/>
            <a:ext cx="11946890" cy="66008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历史+化学+地理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特点：学习难度中等，知识点大多需要在理解中记忆。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1、对政治不感兴趣，历史、地理成绩优异的学生；                                  2、表达能力和动手能力均突出的学生；           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3、知识涉猎广泛，擅长理论联系实际的学生。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分析及建议：“历史+化学+地理”这个组合适合擅长以记忆为主，动手能力强，文字表达能力强的学生，该组合虽然学科跨度小但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思维跨度大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竞争非常激烈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，能否保证化学和地理在赋分中的优势，是选择该组合的生应该重点考虑的问题。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：经济学、财政学、金融学、法学、教育学类、新闻类、外国语言文学类、管理学类等。</a:t>
            </a:r>
            <a:r>
              <a:rPr lang="zh-CN" sz="1800" b="1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
</a:t>
            </a:r>
            <a:endParaRPr lang="zh-CN" altLang="en-US" sz="1800" b="1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625" y="116205"/>
            <a:ext cx="12083415" cy="67392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历史+政治+生物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特点：学习难度较低，但不易得高分。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1、有文科偏好，地理成绩较差的学生；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2、文字表达能力和记忆能力强，逻辑思维一般的学生；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3、动手操作能力强，好奇心强的学生。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选择这个组合的学生有明显特点：有文科偏好但对地理学科不感兴趣。因为有了一门理科的加入，稍稍拓宽了专业选择面。而在学习生物时，需要强调对多而零碎知识点的记忆和归纳。所以，这两个组合适合文科思维有优势，文字表达能力和记忆能力强，逻辑思维相对不太强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：汉语言文学、新闻学、外国语言文学类、哲学、法学、心理学等。
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35" y="44450"/>
            <a:ext cx="12082145" cy="6697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历史+生物+化学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特点：学习难度不大，最需要理论联系实际的选科组合。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 1、善于归纳总结，文理科素质较为均衡的学生；            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2、对未来规划不太明确，希望通过选科扩大报考专业范围的学生；                       3、记忆力强，反应迅速，能发现事物内在联系的学生；            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4、成绩中等，物理成绩不具竞争力的学生。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分析及建议：客观来说，这个组合的学习难度不算大，某种程度上可以通过“题海战术”获得不错的等级分数，适合学习能力一般的学生。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但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如果将来想要学习生物科学、食品科学、环境科学、植物生产类、生命科学、医学类相关专业的同学要注意了，这个组合虽然包括“化学+生物”，但在最新的选科要求下，或许不能报考上述的这些专业方向，在选择前一定要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慎之又慎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：新闻学、经济学、金融学、公共管理类、建筑类、纺织类、中医学类等。</a:t>
            </a:r>
            <a:r>
              <a:rPr lang="en-US" sz="1800" b="1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
</a:t>
            </a:r>
            <a:endParaRPr lang="en-US" altLang="en-US" sz="1800" b="1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-24130" y="116205"/>
            <a:ext cx="12013565" cy="71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历史+生物+地理    特点：学科跨度小，思维跨度大。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1、文科中对政治科目不感兴趣，政治分数不具竞争力的学生；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2、记忆力好，理论结合实际能力较强的学生；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3、喜欢实践、动手操作能力强的学生；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4、理科成绩一般，对生物相对感兴趣的学生。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分析及建议：适合不擅长物理学科且对政治科目不感兴趣的学生，同时也适合擅长以记忆为主，动手能力强，文字表达能力强的学生。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此外，如果考生报考的是理科类专业，由于高中阶段没有学习物理、化学科目，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本科阶段的学习可能会有些吃力。</a:t>
            </a:r>
            <a:endParaRPr lang="en-US" sz="2400" b="1">
              <a:solidFill>
                <a:schemeClr val="dk1"/>
              </a:solidFill>
              <a:highlight>
                <a:srgbClr val="FFFF00"/>
              </a:highlight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：新闻学、传播学、经济学、金融学、地理信息科学、人文地理与城乡规划、健康服务与管理、心理学类等。</a:t>
            </a:r>
            <a:r>
              <a:rPr lang="en-US" sz="1800" b="1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
</a:t>
            </a:r>
            <a:endParaRPr lang="en-US" altLang="en-US" sz="1800" b="1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7625" y="0"/>
            <a:ext cx="12061190" cy="7293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历史+地理+政治  左右特点：学习难度低，选科人数多，竞争异常激烈。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适宜人群：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1、文科成绩优异但理科成绩较弱，文科思维强于理科；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2、喜欢历史，关注时政，对未来发展有明确的目标；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3、有志于从事社会科学研究相关的工作；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4、文笔好，记忆力好，在文科竞赛中有获奖经历；           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5、艺术类、体育类考生，需要短时间内快速提分。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分析及建议：从已经试点高考改革的省份看，这个组合也是选科人数最多的组合之一。三门科目之间关联性强，学习过程中便于兼顾，很多有志于</a:t>
            </a: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从事教师、公务员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等行业的考生会优先选择这个科目组合。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dk1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相关专业</a:t>
            </a:r>
            <a:r>
              <a:rPr 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：汉语言文学、新闻学、马克思主义理论类、哲学类、经济学类、法学类、教育学类、文学类、历史学类、管理学类、艺术学类、文物保护技术等。
</a:t>
            </a:r>
            <a:endParaRPr 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 advTm="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5057" name="组合 42"/>
          <p:cNvGrpSpPr/>
          <p:nvPr/>
        </p:nvGrpSpPr>
        <p:grpSpPr>
          <a:xfrm>
            <a:off x="552450" y="822325"/>
            <a:ext cx="2436813" cy="342900"/>
            <a:chOff x="-142875" y="516604"/>
            <a:chExt cx="4414839" cy="342712"/>
          </a:xfrm>
        </p:grpSpPr>
        <p:sp>
          <p:nvSpPr>
            <p:cNvPr id="44" name="流程图: 可选过程 43"/>
            <p:cNvSpPr/>
            <p:nvPr/>
          </p:nvSpPr>
          <p:spPr>
            <a:xfrm>
              <a:off x="-142875" y="516604"/>
              <a:ext cx="585788" cy="342712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771530"/>
              <a:ext cx="4271964" cy="857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5060" name="文本框 52"/>
          <p:cNvSpPr txBox="1"/>
          <p:nvPr/>
        </p:nvSpPr>
        <p:spPr>
          <a:xfrm>
            <a:off x="876300" y="555625"/>
            <a:ext cx="5446713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Arial" panose="02080604020202020204" pitchFamily="34" charset="0"/>
                <a:ea typeface="黑体" panose="02010609060101010101" charset="-122"/>
              </a:rPr>
              <a:t>说在前面</a:t>
            </a:r>
            <a:endParaRPr lang="zh-CN" altLang="en-US" sz="2800" b="1" dirty="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45061" name="直角三角形 8"/>
          <p:cNvSpPr/>
          <p:nvPr/>
        </p:nvSpPr>
        <p:spPr>
          <a:xfrm>
            <a:off x="0" y="6184900"/>
            <a:ext cx="673100" cy="673100"/>
          </a:xfrm>
          <a:prstGeom prst="rtTriangle">
            <a:avLst/>
          </a:prstGeom>
          <a:solidFill>
            <a:srgbClr val="1482AB"/>
          </a:solidFill>
          <a:ln w="12700" cap="flat" cmpd="sng">
            <a:solidFill>
              <a:srgbClr val="1482A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5062" name="直角三角形 32"/>
          <p:cNvSpPr/>
          <p:nvPr/>
        </p:nvSpPr>
        <p:spPr>
          <a:xfrm rot="10800000">
            <a:off x="11518900" y="0"/>
            <a:ext cx="673100" cy="673100"/>
          </a:xfrm>
          <a:prstGeom prst="rtTriangle">
            <a:avLst/>
          </a:prstGeom>
          <a:solidFill>
            <a:srgbClr val="1482AB"/>
          </a:solidFill>
          <a:ln w="12700" cap="flat" cmpd="sng">
            <a:solidFill>
              <a:srgbClr val="1482A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11019" y="2407919"/>
            <a:ext cx="8818880" cy="706756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80604020202020204" pitchFamily="34" charset="0"/>
                <a:ea typeface="黑体" panose="02010609060101010101" charset="-122"/>
                <a:cs typeface="+mn-cs"/>
              </a:rPr>
              <a:t>在绝对实力面前，技巧只是徒有其表。</a:t>
            </a:r>
            <a:endParaRPr lang="zh-CN" alt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11019" y="3548378"/>
            <a:ext cx="678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80604020202020204" pitchFamily="34" charset="0"/>
                <a:ea typeface="黑体" panose="02010609060101010101" charset="-122"/>
                <a:cs typeface="+mn-cs"/>
              </a:rPr>
              <a:t>但选择，往往比努力更重要。</a:t>
            </a:r>
            <a:endParaRPr lang="zh-CN" altLang="en-US" sz="40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"/>
          <p:cNvSpPr/>
          <p:nvPr>
            <p:custDataLst>
              <p:tags r:id="rId1"/>
            </p:custDataLst>
          </p:nvPr>
        </p:nvSpPr>
        <p:spPr>
          <a:xfrm>
            <a:off x="762006" y="2764625"/>
            <a:ext cx="4826038" cy="163004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5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6630" b="1" i="0" u="none" strike="noStrike" kern="1200" cap="none" spc="70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8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200">
                <a:solidFill>
                  <a:schemeClr val="lt1"/>
                </a:solidFill>
              </a:rPr>
              <a:t>选我所爱，择我所长；</a:t>
            </a:r>
            <a:endParaRPr lang="zh-CN" altLang="en-US" sz="6200">
              <a:solidFill>
                <a:schemeClr val="lt1"/>
              </a:solidFill>
            </a:endParaRPr>
          </a:p>
          <a:p>
            <a:pPr marL="0" lvl="0" algn="ctr">
              <a:lnSpc>
                <a:spcPct val="150000"/>
              </a:lnSpc>
              <a:buNone/>
            </a:pPr>
            <a:r>
              <a:rPr lang="zh-CN" altLang="en-US" sz="6200">
                <a:solidFill>
                  <a:schemeClr val="lt1"/>
                </a:solidFill>
              </a:rPr>
              <a:t>爱我所选，圆我所梦。</a:t>
            </a:r>
            <a:endParaRPr lang="zh-CN" altLang="en-US" sz="6200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39470" y="2996565"/>
            <a:ext cx="10442575" cy="2670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noAutofit/>
          </a:bodyPr>
          <a:lstStyle>
            <a:lvl1pPr marL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lvl="1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lvl="2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35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lvl="3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lvl="4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lvl="5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lvl="6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lvl="7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lvl="8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你了解什么是“</a:t>
            </a:r>
            <a:r>
              <a:rPr lang="en-US" altLang="zh-CN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3+1+2</a:t>
            </a:r>
            <a:r>
              <a:rPr lang="zh-CN" altLang="en-US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”高考模式吗？</a:t>
            </a:r>
            <a:endParaRPr lang="en-US" altLang="zh-CN" sz="4400" smtClean="0">
              <a:solidFill>
                <a:schemeClr val="lt1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l"/>
            <a:r>
              <a:rPr lang="zh-CN" altLang="en-US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</a:t>
            </a:r>
            <a:r>
              <a:rPr lang="en-US" altLang="zh-CN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</a:t>
            </a:r>
            <a:r>
              <a:rPr lang="en-US" altLang="zh-CN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</a:t>
            </a:r>
            <a:r>
              <a:rPr lang="en-US" altLang="zh-CN" sz="4400" smtClean="0">
                <a:solidFill>
                  <a:schemeClr val="lt1">
                    <a:lumMod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endParaRPr lang="en-US" altLang="zh-CN" sz="4400" smtClean="0">
              <a:solidFill>
                <a:schemeClr val="lt1">
                  <a:lumMod val="50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4"/>
            </p:custDataLst>
          </p:nvPr>
        </p:nvSpPr>
        <p:spPr>
          <a:xfrm>
            <a:off x="4034339" y="2899869"/>
            <a:ext cx="88392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0" cap="none" spc="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+</a:t>
            </a:r>
            <a:endParaRPr lang="en-US" altLang="zh-CN" sz="9600" b="0" cap="none" spc="0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6867" y="2460910"/>
            <a:ext cx="2078916" cy="245080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609" y="3030630"/>
            <a:ext cx="2578832" cy="13168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5801" y="2432060"/>
            <a:ext cx="2999492" cy="2475191"/>
          </a:xfrm>
          <a:prstGeom prst="rect">
            <a:avLst/>
          </a:prstGeom>
        </p:spPr>
      </p:pic>
      <p:sp>
        <p:nvSpPr>
          <p:cNvPr id="50" name="矩形 49"/>
          <p:cNvSpPr/>
          <p:nvPr>
            <p:custDataLst>
              <p:tags r:id="rId8"/>
            </p:custDataLst>
          </p:nvPr>
        </p:nvSpPr>
        <p:spPr>
          <a:xfrm>
            <a:off x="6387281" y="2912225"/>
            <a:ext cx="883920" cy="15684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0" cap="none" spc="0" dirty="0">
                <a:ln w="0"/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+</a:t>
            </a:r>
            <a:endParaRPr lang="en-US" altLang="zh-CN" sz="9600" b="0" cap="none" spc="0" dirty="0">
              <a:ln w="0"/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4366" y="1770586"/>
            <a:ext cx="1121761" cy="1322947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0821" y="1262382"/>
            <a:ext cx="1121761" cy="1329043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45313" y="1237668"/>
            <a:ext cx="1127858" cy="1322947"/>
          </a:xfrm>
          <a:prstGeom prst="rect">
            <a:avLst/>
          </a:prstGeom>
        </p:spPr>
      </p:pic>
      <p:cxnSp>
        <p:nvCxnSpPr>
          <p:cNvPr id="56" name="直接连接符 55"/>
          <p:cNvCxnSpPr/>
          <p:nvPr/>
        </p:nvCxnSpPr>
        <p:spPr>
          <a:xfrm flipV="1">
            <a:off x="2040242" y="4514523"/>
            <a:ext cx="2125358" cy="10132"/>
          </a:xfrm>
          <a:prstGeom prst="line">
            <a:avLst/>
          </a:prstGeom>
          <a:ln w="139700" cmpd="thinThick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867726" y="4593396"/>
            <a:ext cx="254889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卷面分各</a:t>
            </a:r>
            <a:r>
              <a:rPr lang="en-US" altLang="zh-CN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150</a:t>
            </a:r>
            <a:r>
              <a:rPr lang="zh-CN" altLang="en-US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</a:t>
            </a:r>
            <a:endParaRPr lang="zh-CN" altLang="en-US" sz="2800" b="1" dirty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7151995" y="4953340"/>
            <a:ext cx="2664000" cy="0"/>
          </a:xfrm>
          <a:prstGeom prst="line">
            <a:avLst/>
          </a:prstGeom>
          <a:ln w="139700" cmpd="thinThick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文本框 60"/>
          <p:cNvSpPr txBox="1"/>
          <p:nvPr/>
        </p:nvSpPr>
        <p:spPr>
          <a:xfrm>
            <a:off x="7567718" y="5025759"/>
            <a:ext cx="181102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</a:rPr>
              <a:t>等级赋分</a:t>
            </a:r>
            <a:endParaRPr lang="zh-CN" altLang="en-US" sz="3200" b="1" dirty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2" name="文本框 61"/>
          <p:cNvSpPr txBox="1"/>
          <p:nvPr>
            <p:custDataLst>
              <p:tags r:id="rId12"/>
            </p:custDataLst>
          </p:nvPr>
        </p:nvSpPr>
        <p:spPr>
          <a:xfrm>
            <a:off x="6943128" y="5453384"/>
            <a:ext cx="310197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i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A</a:t>
            </a:r>
            <a:r>
              <a:rPr lang="zh-CN" altLang="en-US" sz="3000" b="1" i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en-US" altLang="zh-CN" sz="3000" b="1" i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B C D E</a:t>
            </a:r>
            <a:r>
              <a:rPr lang="en-US" altLang="zh-CN" sz="30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</a:t>
            </a:r>
            <a:r>
              <a:rPr lang="zh-CN" altLang="en-US" sz="30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个等级</a:t>
            </a:r>
            <a:endParaRPr lang="zh-CN" altLang="en-US" sz="3000" b="1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13"/>
            </p:custDataLst>
          </p:nvPr>
        </p:nvSpPr>
        <p:spPr>
          <a:xfrm>
            <a:off x="7132575" y="5859423"/>
            <a:ext cx="27908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起点赋分</a:t>
            </a:r>
            <a:r>
              <a:rPr lang="en-US" altLang="zh-CN" sz="32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:30</a:t>
            </a:r>
            <a:r>
              <a:rPr lang="zh-CN" altLang="en-US" sz="32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</a:t>
            </a:r>
            <a:endParaRPr lang="zh-CN" altLang="en-US" sz="3200" b="1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4810216" y="4933200"/>
            <a:ext cx="1764000" cy="18067"/>
          </a:xfrm>
          <a:prstGeom prst="line">
            <a:avLst/>
          </a:prstGeom>
          <a:ln w="139700" cmpd="thinThick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648191" y="5008433"/>
            <a:ext cx="21926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卷面分</a:t>
            </a:r>
            <a:r>
              <a:rPr lang="en-US" altLang="zh-CN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100</a:t>
            </a:r>
            <a:r>
              <a:rPr lang="zh-CN" altLang="en-US" sz="2800" b="1" dirty="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分</a:t>
            </a:r>
            <a:endParaRPr lang="zh-CN" altLang="en-US" sz="2800" b="1" dirty="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09" y="5453125"/>
            <a:ext cx="869822" cy="1165902"/>
          </a:xfrm>
          <a:prstGeom prst="rect">
            <a:avLst/>
          </a:prstGeom>
        </p:spPr>
      </p:pic>
      <p:sp>
        <p:nvSpPr>
          <p:cNvPr id="28" name="矩形 27"/>
          <p:cNvSpPr/>
          <p:nvPr>
            <p:custDataLst>
              <p:tags r:id="rId15"/>
            </p:custDataLst>
          </p:nvPr>
        </p:nvSpPr>
        <p:spPr>
          <a:xfrm>
            <a:off x="2473207" y="5362532"/>
            <a:ext cx="1224757" cy="9531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不分文理</a:t>
            </a:r>
            <a:endParaRPr lang="zh-CN" altLang="en-US" sz="2800" b="1" dirty="0">
              <a:solidFill>
                <a:schemeClr val="dk1">
                  <a:lumMod val="85000"/>
                  <a:lumOff val="15000"/>
                </a:schemeClr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9" name="矩形: 圆角 4"/>
          <p:cNvSpPr/>
          <p:nvPr>
            <p:custDataLst>
              <p:tags r:id="rId16"/>
            </p:custDataLst>
          </p:nvPr>
        </p:nvSpPr>
        <p:spPr>
          <a:xfrm>
            <a:off x="2712842" y="3283396"/>
            <a:ext cx="675033" cy="726008"/>
          </a:xfrm>
          <a:prstGeom prst="roundRect">
            <a:avLst/>
          </a:prstGeom>
          <a:noFill/>
          <a:ln w="47625" cmpd="sng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cxnSp>
        <p:nvCxnSpPr>
          <p:cNvPr id="30" name="连接符: 肘形 6"/>
          <p:cNvCxnSpPr/>
          <p:nvPr/>
        </p:nvCxnSpPr>
        <p:spPr>
          <a:xfrm rot="5400000" flipV="1">
            <a:off x="2344420" y="4574540"/>
            <a:ext cx="1296670" cy="12700"/>
          </a:xfrm>
          <a:prstGeom prst="bentConnector3">
            <a:avLst>
              <a:gd name="adj1" fmla="val 50049"/>
            </a:avLst>
          </a:prstGeom>
          <a:ln w="47625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流程图: 可选过程 43"/>
          <p:cNvSpPr/>
          <p:nvPr>
            <p:custDataLst>
              <p:tags r:id="rId17"/>
            </p:custDataLst>
          </p:nvPr>
        </p:nvSpPr>
        <p:spPr>
          <a:xfrm>
            <a:off x="219075" y="890905"/>
            <a:ext cx="323215" cy="342900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6637" name="文本框 52"/>
          <p:cNvSpPr txBox="1"/>
          <p:nvPr>
            <p:custDataLst>
              <p:tags r:id="rId18"/>
            </p:custDataLst>
          </p:nvPr>
        </p:nvSpPr>
        <p:spPr>
          <a:xfrm>
            <a:off x="582930" y="595630"/>
            <a:ext cx="2861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28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“3+1+2”</a:t>
            </a:r>
            <a:r>
              <a:rPr lang="zh-CN" altLang="en-US" sz="28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模式</a:t>
            </a:r>
            <a:endParaRPr lang="zh-CN" altLang="en-US" sz="2800" b="1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Requires="p14">
        <p15:prstTrans prst="fallOver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0" grpId="0"/>
      <p:bldP spid="59" grpId="0"/>
      <p:bldP spid="61" grpId="0"/>
      <p:bldP spid="62" grpId="0"/>
      <p:bldP spid="63" grpId="0"/>
      <p:bldP spid="22" grpId="0"/>
      <p:bldP spid="28" grpId="0" bldLvl="0" animBg="1"/>
      <p:bldP spid="28" grpId="1" bldLvl="0" animBg="1"/>
      <p:bldP spid="29" grpId="0" bldLvl="0" animBg="1"/>
      <p:bldP spid="29" grpId="1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271905" y="16510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什么是赋分制？</a:t>
            </a:r>
            <a:endParaRPr lang="zh-CN" altLang="en-US" sz="18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1271270" y="476250"/>
            <a:ext cx="97637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赋分制，也称按等级赋分。等级赋分的基本思路：将每门选考科目的同一类型考生成绩按照分数高低依次排序。</a:t>
            </a:r>
            <a:endParaRPr lang="zh-CN" altLang="en-US" sz="18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  <a:p>
            <a:endParaRPr lang="zh-CN" altLang="en-US" sz="18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890" y="867410"/>
            <a:ext cx="7815580" cy="583628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 advTm="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8" name="Rectangle 149"/>
          <p:cNvSpPr/>
          <p:nvPr>
            <p:custDataLst>
              <p:tags r:id="rId4"/>
            </p:custDataLst>
          </p:nvPr>
        </p:nvSpPr>
        <p:spPr>
          <a:xfrm>
            <a:off x="1317625" y="3587750"/>
            <a:ext cx="3048000" cy="1697038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Rectangle 150"/>
          <p:cNvSpPr/>
          <p:nvPr>
            <p:custDataLst>
              <p:tags r:id="rId5"/>
            </p:custDataLst>
          </p:nvPr>
        </p:nvSpPr>
        <p:spPr>
          <a:xfrm>
            <a:off x="4543425" y="3587750"/>
            <a:ext cx="3048000" cy="1697038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0" name="Rectangle 151"/>
          <p:cNvSpPr/>
          <p:nvPr>
            <p:custDataLst>
              <p:tags r:id="rId6"/>
            </p:custDataLst>
          </p:nvPr>
        </p:nvSpPr>
        <p:spPr>
          <a:xfrm>
            <a:off x="7769225" y="3587750"/>
            <a:ext cx="3048000" cy="1697038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76" name="MH_Text_1"/>
          <p:cNvSpPr txBox="1"/>
          <p:nvPr>
            <p:custDataLst>
              <p:tags r:id="rId7"/>
            </p:custDataLst>
          </p:nvPr>
        </p:nvSpPr>
        <p:spPr>
          <a:xfrm>
            <a:off x="7840663" y="4395788"/>
            <a:ext cx="2905125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sym typeface="Arial" panose="02080604020202020204" pitchFamily="34" charset="0"/>
              </a:rPr>
              <a:t>每学年的上、下学期（但不得早于高一下半年）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80604020202020204" pitchFamily="34" charset="0"/>
            </a:endParaRPr>
          </a:p>
        </p:txBody>
      </p:sp>
      <p:sp>
        <p:nvSpPr>
          <p:cNvPr id="28677" name="MH_Text_1"/>
          <p:cNvSpPr txBox="1"/>
          <p:nvPr>
            <p:custDataLst>
              <p:tags r:id="rId8"/>
            </p:custDataLst>
          </p:nvPr>
        </p:nvSpPr>
        <p:spPr>
          <a:xfrm>
            <a:off x="4614863" y="4395788"/>
            <a:ext cx="2905125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sym typeface="Arial" panose="02080604020202020204" pitchFamily="34" charset="0"/>
              </a:rPr>
              <a:t>高中毕业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80604020202020204" pitchFamily="34" charset="0"/>
            </a:endParaRPr>
          </a:p>
        </p:txBody>
      </p:sp>
      <p:sp>
        <p:nvSpPr>
          <p:cNvPr id="28678" name="MH_Text_1"/>
          <p:cNvSpPr txBox="1"/>
          <p:nvPr>
            <p:custDataLst>
              <p:tags r:id="rId9"/>
            </p:custDataLst>
          </p:nvPr>
        </p:nvSpPr>
        <p:spPr>
          <a:xfrm>
            <a:off x="1389063" y="4395788"/>
            <a:ext cx="2905125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80604020202020204" pitchFamily="34" charset="0"/>
              </a:rPr>
              <a:t>合格</a:t>
            </a:r>
            <a:r>
              <a:rPr lang="en-US" altLang="zh-CN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80604020202020204" pitchFamily="34" charset="0"/>
              </a:rPr>
              <a:t>/</a:t>
            </a: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80604020202020204" pitchFamily="34" charset="0"/>
              </a:rPr>
              <a:t>不合格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80604020202020204" pitchFamily="34" charset="0"/>
            </a:endParaRPr>
          </a:p>
        </p:txBody>
      </p:sp>
      <p:sp>
        <p:nvSpPr>
          <p:cNvPr id="5" name="Rectangle 192"/>
          <p:cNvSpPr/>
          <p:nvPr>
            <p:custDataLst>
              <p:tags r:id="rId10"/>
            </p:custDataLst>
          </p:nvPr>
        </p:nvSpPr>
        <p:spPr>
          <a:xfrm>
            <a:off x="2930525" y="1728788"/>
            <a:ext cx="3048000" cy="169545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Rectangle 140"/>
          <p:cNvSpPr/>
          <p:nvPr>
            <p:custDataLst>
              <p:tags r:id="rId11"/>
            </p:custDataLst>
          </p:nvPr>
        </p:nvSpPr>
        <p:spPr>
          <a:xfrm>
            <a:off x="6156325" y="1728788"/>
            <a:ext cx="3048000" cy="1695450"/>
          </a:xfrm>
          <a:prstGeom prst="rect">
            <a:avLst/>
          </a:prstGeom>
          <a:solidFill>
            <a:schemeClr val="accent1"/>
          </a:solidFill>
          <a:ln>
            <a:solidFill>
              <a:schemeClr val="lt1">
                <a:lumMod val="9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en-US" sz="24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1" name="MH_Text_1"/>
          <p:cNvSpPr txBox="1"/>
          <p:nvPr>
            <p:custDataLst>
              <p:tags r:id="rId12"/>
            </p:custDataLst>
          </p:nvPr>
        </p:nvSpPr>
        <p:spPr>
          <a:xfrm>
            <a:off x="6229350" y="2549525"/>
            <a:ext cx="2974975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sym typeface="Arial" panose="02080604020202020204" pitchFamily="34" charset="0"/>
              </a:rPr>
              <a:t>各学科必修内容（难度较小）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80604020202020204" pitchFamily="34" charset="0"/>
            </a:endParaRPr>
          </a:p>
        </p:txBody>
      </p:sp>
      <p:sp>
        <p:nvSpPr>
          <p:cNvPr id="28682" name="MH_Text_1"/>
          <p:cNvSpPr txBox="1"/>
          <p:nvPr>
            <p:custDataLst>
              <p:tags r:id="rId13"/>
            </p:custDataLst>
          </p:nvPr>
        </p:nvSpPr>
        <p:spPr>
          <a:xfrm>
            <a:off x="3001963" y="2547938"/>
            <a:ext cx="2905125" cy="81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sym typeface="Arial" panose="02080604020202020204" pitchFamily="34" charset="0"/>
              </a:rPr>
              <a:t>语数外、政史地、理化生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80604020202020204" pitchFamily="34" charset="0"/>
            </a:endParaRPr>
          </a:p>
          <a:p>
            <a:pPr algn="ctr" latinLnBrk="1">
              <a:lnSpc>
                <a:spcPct val="120000"/>
              </a:lnSpc>
            </a:pPr>
            <a:r>
              <a:rPr lang="zh-CN" altLang="en-US" sz="1800" dirty="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  <a:sym typeface="Arial" panose="02080604020202020204" pitchFamily="34" charset="0"/>
              </a:rPr>
              <a:t>音体美、技术等</a:t>
            </a:r>
            <a:endParaRPr lang="zh-CN" altLang="en-US" sz="1800" dirty="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80604020202020204" pitchFamily="34" charset="0"/>
            </a:endParaRPr>
          </a:p>
        </p:txBody>
      </p:sp>
      <p:sp>
        <p:nvSpPr>
          <p:cNvPr id="28683" name="文本框 1"/>
          <p:cNvSpPr txBox="1"/>
          <p:nvPr>
            <p:custDataLst>
              <p:tags r:id="rId14"/>
            </p:custDataLst>
          </p:nvPr>
        </p:nvSpPr>
        <p:spPr>
          <a:xfrm>
            <a:off x="3867150" y="216535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rPr>
              <a:t>科目</a:t>
            </a:r>
            <a:endParaRPr lang="zh-CN" altLang="en-US" sz="24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4" name="文本框 3"/>
          <p:cNvSpPr txBox="1"/>
          <p:nvPr>
            <p:custDataLst>
              <p:tags r:id="rId15"/>
            </p:custDataLst>
          </p:nvPr>
        </p:nvSpPr>
        <p:spPr>
          <a:xfrm>
            <a:off x="7312025" y="216535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rPr>
              <a:t>内容</a:t>
            </a:r>
            <a:endParaRPr lang="zh-CN" altLang="en-US" sz="24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5" name="文本框 6"/>
          <p:cNvSpPr txBox="1"/>
          <p:nvPr>
            <p:custDataLst>
              <p:tags r:id="rId16"/>
            </p:custDataLst>
          </p:nvPr>
        </p:nvSpPr>
        <p:spPr>
          <a:xfrm>
            <a:off x="2170113" y="393065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rPr>
              <a:t>成绩呈现</a:t>
            </a:r>
            <a:endParaRPr lang="zh-CN" altLang="en-US" sz="24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6" name="文本框 11"/>
          <p:cNvSpPr txBox="1"/>
          <p:nvPr>
            <p:custDataLst>
              <p:tags r:id="rId17"/>
            </p:custDataLst>
          </p:nvPr>
        </p:nvSpPr>
        <p:spPr>
          <a:xfrm>
            <a:off x="5699125" y="3930650"/>
            <a:ext cx="7924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rPr>
              <a:t>用途</a:t>
            </a:r>
            <a:endParaRPr lang="zh-CN" altLang="en-US" sz="24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7" name="文本框 12"/>
          <p:cNvSpPr txBox="1"/>
          <p:nvPr>
            <p:custDataLst>
              <p:tags r:id="rId18"/>
            </p:custDataLst>
          </p:nvPr>
        </p:nvSpPr>
        <p:spPr>
          <a:xfrm>
            <a:off x="8621713" y="393065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>
                <a:solidFill>
                  <a:schemeClr val="lt1"/>
                </a:solidFill>
                <a:latin typeface="幼圆" panose="02010509060101010101" charset="-122"/>
                <a:ea typeface="幼圆" panose="02010509060101010101" charset="-122"/>
              </a:rPr>
              <a:t>考试时间</a:t>
            </a:r>
            <a:endParaRPr lang="zh-CN" altLang="en-US" sz="2400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88" name="文本框 14"/>
          <p:cNvSpPr txBox="1"/>
          <p:nvPr/>
        </p:nvSpPr>
        <p:spPr>
          <a:xfrm>
            <a:off x="896938" y="5553075"/>
            <a:ext cx="10850880" cy="70675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t">
            <a:spAutoFit/>
          </a:bodyPr>
          <a:p>
            <a:r>
              <a:rPr lang="zh-CN" altLang="en-US" sz="4000">
                <a:solidFill>
                  <a:srgbClr val="000000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</a:rPr>
              <a:t>只有</a:t>
            </a:r>
            <a:r>
              <a:rPr lang="zh-CN" altLang="en-US" sz="40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</a:rPr>
              <a:t>合格考通过的科目</a:t>
            </a:r>
            <a:r>
              <a:rPr lang="zh-CN" altLang="en-US" sz="4000">
                <a:solidFill>
                  <a:srgbClr val="000000"/>
                </a:solidFill>
                <a:highlight>
                  <a:srgbClr val="FFFF00"/>
                </a:highlight>
                <a:latin typeface="幼圆" panose="02010509060101010101" charset="-122"/>
                <a:ea typeface="幼圆" panose="02010509060101010101" charset="-122"/>
              </a:rPr>
              <a:t>才</a:t>
            </a:r>
            <a:r>
              <a:rPr lang="zh-CN" altLang="en-US" sz="4000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</a:rPr>
              <a:t>能作为等级考的科目。</a:t>
            </a:r>
            <a:endParaRPr lang="zh-CN" altLang="en-US" sz="4000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17" name="流程图: 可选过程 16"/>
          <p:cNvSpPr/>
          <p:nvPr>
            <p:custDataLst>
              <p:tags r:id="rId19"/>
            </p:custDataLst>
          </p:nvPr>
        </p:nvSpPr>
        <p:spPr>
          <a:xfrm>
            <a:off x="357505" y="822325"/>
            <a:ext cx="323215" cy="3429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92" name="文本框 18"/>
          <p:cNvSpPr txBox="1"/>
          <p:nvPr>
            <p:custDataLst>
              <p:tags r:id="rId20"/>
            </p:custDataLst>
          </p:nvPr>
        </p:nvSpPr>
        <p:spPr>
          <a:xfrm>
            <a:off x="720725" y="527050"/>
            <a:ext cx="4686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</a:rPr>
              <a:t>合格考（学业水平考试）</a:t>
            </a:r>
            <a:endParaRPr lang="zh-CN" altLang="en-US" sz="2800" b="1" dirty="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8693" name="直角三角形 8"/>
          <p:cNvSpPr/>
          <p:nvPr>
            <p:custDataLst>
              <p:tags r:id="rId21"/>
            </p:custDataLst>
          </p:nvPr>
        </p:nvSpPr>
        <p:spPr>
          <a:xfrm>
            <a:off x="0" y="6184900"/>
            <a:ext cx="673100" cy="673100"/>
          </a:xfrm>
          <a:prstGeom prst="rtTriangle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 sz="1800">
              <a:solidFill>
                <a:srgbClr val="FFFFFF"/>
              </a:solidFill>
              <a:latin typeface="幼圆" panose="02010509060101010101" charset="-122"/>
              <a:ea typeface="幼圆" panose="02010509060101010101" charset="-122"/>
              <a:sym typeface="宋体" panose="02010600030101010101" pitchFamily="2" charset="-122"/>
            </a:endParaRPr>
          </a:p>
        </p:txBody>
      </p:sp>
      <p:sp>
        <p:nvSpPr>
          <p:cNvPr id="28694" name="直角三角形 32"/>
          <p:cNvSpPr/>
          <p:nvPr>
            <p:custDataLst>
              <p:tags r:id="rId22"/>
            </p:custDataLst>
          </p:nvPr>
        </p:nvSpPr>
        <p:spPr>
          <a:xfrm rot="10800000">
            <a:off x="11518900" y="0"/>
            <a:ext cx="673100" cy="673100"/>
          </a:xfrm>
          <a:prstGeom prst="rtTriangle">
            <a:avLst/>
          </a:prstGeom>
          <a:solidFill>
            <a:schemeClr val="accent3"/>
          </a:solidFill>
          <a:ln w="12700" cap="flat" cmpd="sng">
            <a:solidFill>
              <a:schemeClr val="accent3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 sz="1800">
              <a:solidFill>
                <a:srgbClr val="FFFFFF"/>
              </a:solidFill>
              <a:latin typeface="幼圆" panose="02010509060101010101" charset="-122"/>
              <a:ea typeface="幼圆" panose="02010509060101010101" charset="-122"/>
              <a:sym typeface="宋体" panose="02010600030101010101" pitchFamily="2" charset="-122"/>
            </a:endParaRPr>
          </a:p>
        </p:txBody>
      </p:sp>
    </p:spTree>
    <p:custDataLst>
      <p:tags r:id="rId2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对角圆角矩形 2"/>
          <p:cNvSpPr/>
          <p:nvPr/>
        </p:nvSpPr>
        <p:spPr>
          <a:xfrm>
            <a:off x="3943350" y="1533525"/>
            <a:ext cx="4305300" cy="738188"/>
          </a:xfrm>
          <a:prstGeom prst="round2DiagRect">
            <a:avLst/>
          </a:prstGeom>
          <a:noFill/>
          <a:ln w="3175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grpSp>
        <p:nvGrpSpPr>
          <p:cNvPr id="36866" name="组合 42"/>
          <p:cNvGrpSpPr/>
          <p:nvPr/>
        </p:nvGrpSpPr>
        <p:grpSpPr>
          <a:xfrm>
            <a:off x="552450" y="822325"/>
            <a:ext cx="2436813" cy="342900"/>
            <a:chOff x="-142875" y="516604"/>
            <a:chExt cx="4414839" cy="342712"/>
          </a:xfrm>
        </p:grpSpPr>
        <p:sp>
          <p:nvSpPr>
            <p:cNvPr id="44" name="流程图: 可选过程 43"/>
            <p:cNvSpPr/>
            <p:nvPr/>
          </p:nvSpPr>
          <p:spPr>
            <a:xfrm>
              <a:off x="-142875" y="516604"/>
              <a:ext cx="585788" cy="342712"/>
            </a:xfrm>
            <a:prstGeom prst="flowChartAlternateProcess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45" name="矩形 44"/>
            <p:cNvSpPr/>
            <p:nvPr/>
          </p:nvSpPr>
          <p:spPr>
            <a:xfrm>
              <a:off x="0" y="771530"/>
              <a:ext cx="4271964" cy="857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36869" name="文本框 52"/>
          <p:cNvSpPr txBox="1"/>
          <p:nvPr/>
        </p:nvSpPr>
        <p:spPr>
          <a:xfrm>
            <a:off x="915988" y="527050"/>
            <a:ext cx="2643187" cy="520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800" b="1" dirty="0">
                <a:latin typeface="Arial" panose="02080604020202020204" pitchFamily="34" charset="0"/>
                <a:ea typeface="黑体" panose="02010609060101010101" charset="-122"/>
              </a:rPr>
              <a:t>录取</a:t>
            </a:r>
            <a:endParaRPr lang="zh-CN" altLang="en-US" sz="2800" b="1" dirty="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36870" name="文本框 1"/>
          <p:cNvSpPr txBox="1"/>
          <p:nvPr/>
        </p:nvSpPr>
        <p:spPr>
          <a:xfrm>
            <a:off x="4048125" y="1517650"/>
            <a:ext cx="4095750" cy="768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400">
                <a:latin typeface="Arial" panose="02080604020202020204" pitchFamily="34" charset="0"/>
                <a:ea typeface="黑体" panose="02010609060101010101" charset="-122"/>
              </a:rPr>
              <a:t>两依据，一参考</a:t>
            </a:r>
            <a:endParaRPr lang="zh-CN" altLang="en-US" sz="440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641600" y="3478213"/>
            <a:ext cx="1306513" cy="2328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22" name="矩形 21"/>
          <p:cNvSpPr/>
          <p:nvPr/>
        </p:nvSpPr>
        <p:spPr>
          <a:xfrm>
            <a:off x="3948113" y="3478213"/>
            <a:ext cx="1306513" cy="2328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6873" name="文本框 22"/>
          <p:cNvSpPr txBox="1"/>
          <p:nvPr/>
        </p:nvSpPr>
        <p:spPr>
          <a:xfrm>
            <a:off x="2989263" y="3530600"/>
            <a:ext cx="612775" cy="22240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2800">
                <a:latin typeface="Arial" panose="02080604020202020204" pitchFamily="34" charset="0"/>
                <a:ea typeface="黑体" panose="02010609060101010101" charset="-122"/>
              </a:rPr>
              <a:t>统一高考成绩</a:t>
            </a:r>
            <a:endParaRPr lang="zh-CN" altLang="en-US" sz="280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36874" name="文本框 23"/>
          <p:cNvSpPr txBox="1"/>
          <p:nvPr/>
        </p:nvSpPr>
        <p:spPr>
          <a:xfrm>
            <a:off x="4295775" y="3708400"/>
            <a:ext cx="612775" cy="1868488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p>
            <a:r>
              <a:rPr lang="zh-CN" altLang="en-US" sz="2800">
                <a:latin typeface="Arial" panose="02080604020202020204" pitchFamily="34" charset="0"/>
                <a:ea typeface="黑体" panose="02010609060101010101" charset="-122"/>
              </a:rPr>
              <a:t>等级考成绩</a:t>
            </a:r>
            <a:endParaRPr lang="zh-CN" altLang="en-US" sz="280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58540" y="2590800"/>
            <a:ext cx="114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80604020202020204" pitchFamily="34" charset="0"/>
                <a:ea typeface="黑体" panose="02010609060101010101" charset="-122"/>
                <a:cs typeface="+mn-cs"/>
              </a:rPr>
              <a:t>依据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00813" y="3478213"/>
            <a:ext cx="2614613" cy="23288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trike="noStrike" noProof="1"/>
          </a:p>
        </p:txBody>
      </p:sp>
      <p:sp>
        <p:nvSpPr>
          <p:cNvPr id="30" name="文本框 29"/>
          <p:cNvSpPr txBox="1"/>
          <p:nvPr/>
        </p:nvSpPr>
        <p:spPr>
          <a:xfrm>
            <a:off x="7235825" y="2590800"/>
            <a:ext cx="114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80604020202020204" pitchFamily="34" charset="0"/>
                <a:ea typeface="黑体" panose="02010609060101010101" charset="-122"/>
                <a:cs typeface="+mn-cs"/>
              </a:rPr>
              <a:t>参考</a:t>
            </a:r>
            <a:endParaRPr lang="zh-CN" altLang="en-US" sz="3200" noProof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878" name="文本框 31"/>
          <p:cNvSpPr txBox="1"/>
          <p:nvPr/>
        </p:nvSpPr>
        <p:spPr>
          <a:xfrm>
            <a:off x="6904038" y="3930650"/>
            <a:ext cx="1808162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>
                <a:latin typeface="Arial" panose="02080604020202020204" pitchFamily="34" charset="0"/>
                <a:ea typeface="黑体" panose="02010609060101010101" charset="-122"/>
              </a:rPr>
              <a:t>学生综合</a:t>
            </a:r>
            <a:endParaRPr lang="zh-CN" altLang="en-US" sz="3200">
              <a:latin typeface="Arial" panose="02080604020202020204" pitchFamily="34" charset="0"/>
              <a:ea typeface="黑体" panose="02010609060101010101" charset="-122"/>
            </a:endParaRPr>
          </a:p>
          <a:p>
            <a:r>
              <a:rPr lang="zh-CN" altLang="en-US" sz="3200">
                <a:latin typeface="Arial" panose="02080604020202020204" pitchFamily="34" charset="0"/>
                <a:ea typeface="黑体" panose="02010609060101010101" charset="-122"/>
              </a:rPr>
              <a:t>素质评价</a:t>
            </a:r>
            <a:endParaRPr lang="zh-CN" altLang="en-US" sz="3200">
              <a:latin typeface="Arial" panose="02080604020202020204" pitchFamily="34" charset="0"/>
              <a:ea typeface="黑体" panose="02010609060101010101" charset="-122"/>
            </a:endParaRPr>
          </a:p>
        </p:txBody>
      </p:sp>
      <p:sp>
        <p:nvSpPr>
          <p:cNvPr id="36879" name="直角三角形 8"/>
          <p:cNvSpPr/>
          <p:nvPr/>
        </p:nvSpPr>
        <p:spPr>
          <a:xfrm>
            <a:off x="0" y="6184900"/>
            <a:ext cx="673100" cy="673100"/>
          </a:xfrm>
          <a:prstGeom prst="rtTriangle">
            <a:avLst/>
          </a:prstGeom>
          <a:solidFill>
            <a:srgbClr val="1482AB"/>
          </a:solidFill>
          <a:ln w="12700" cap="flat" cmpd="sng">
            <a:solidFill>
              <a:srgbClr val="1482A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6880" name="直角三角形 32"/>
          <p:cNvSpPr/>
          <p:nvPr/>
        </p:nvSpPr>
        <p:spPr>
          <a:xfrm rot="10800000">
            <a:off x="11518900" y="0"/>
            <a:ext cx="673100" cy="673100"/>
          </a:xfrm>
          <a:prstGeom prst="rtTriangle">
            <a:avLst/>
          </a:prstGeom>
          <a:solidFill>
            <a:srgbClr val="1482AB"/>
          </a:solidFill>
          <a:ln w="12700" cap="flat" cmpd="sng">
            <a:solidFill>
              <a:srgbClr val="1482AB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>
              <a:lnSpc>
                <a:spcPct val="90000"/>
              </a:lnSpc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44" name="流程图: 可选过程 43"/>
          <p:cNvSpPr/>
          <p:nvPr>
            <p:custDataLst>
              <p:tags r:id="rId4"/>
            </p:custDataLst>
          </p:nvPr>
        </p:nvSpPr>
        <p:spPr>
          <a:xfrm>
            <a:off x="119380" y="44450"/>
            <a:ext cx="323215" cy="34290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26637" name="文本框 52"/>
          <p:cNvSpPr txBox="1"/>
          <p:nvPr>
            <p:custDataLst>
              <p:tags r:id="rId5"/>
            </p:custDataLst>
          </p:nvPr>
        </p:nvSpPr>
        <p:spPr>
          <a:xfrm>
            <a:off x="442595" y="33655"/>
            <a:ext cx="3087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“3+1+2”</a:t>
            </a:r>
            <a:r>
              <a:rPr lang="zh-CN" altLang="en-US" sz="28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模式</a:t>
            </a:r>
            <a:endParaRPr lang="zh-CN" altLang="en-US" sz="28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5" name="文本框 37"/>
          <p:cNvSpPr/>
          <p:nvPr>
            <p:custDataLst>
              <p:tags r:id="rId6"/>
            </p:custDataLst>
          </p:nvPr>
        </p:nvSpPr>
        <p:spPr>
          <a:xfrm>
            <a:off x="113030" y="476250"/>
            <a:ext cx="1203261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历史</a:t>
            </a:r>
            <a:r>
              <a:rPr lang="en-US" altLang="zh-CN" sz="28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:</a:t>
            </a:r>
            <a:r>
              <a:rPr lang="zh-CN" altLang="en-US" sz="28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是人文社会科学类专业的基础性学科，</a:t>
            </a:r>
            <a:r>
              <a:rPr lang="en-US" altLang="zh-CN" sz="28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zh-CN" altLang="en-US" sz="28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纯文科的科目，知识面要求广，但相较地理、政治等文科科目更容易理解，拿分比较简单。由于是首选科目之一，很多物理弱的这部分人都会选择这个科目。</a:t>
            </a:r>
            <a:endParaRPr lang="zh-CN" altLang="en-US" sz="28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9695" y="2675890"/>
            <a:ext cx="3700145" cy="37001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335" y="2708910"/>
            <a:ext cx="4169410" cy="33318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 spd="slow" advTm="0">
    <p:push dir="u"/>
  </p:transition>
</p:sld>
</file>

<file path=ppt/slides/slide9.xml><?xml version="1.0" encoding="utf-8"?>
<p:sld xmlns:asvg="http://schemas.microsoft.com/office/drawing/2016/SVG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37910"/>
            <a:ext cx="720090" cy="7200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pic>
        <p:nvPicPr>
          <p:cNvPr id="4" name="图片 3" descr="32313539393237363b32313539393232343bc0cfcaa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9125" y="5173345"/>
            <a:ext cx="1504315" cy="150431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826453" y="497205"/>
            <a:ext cx="6336665" cy="76835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400" b="1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选科应该考虑哪些因素？</a:t>
            </a:r>
            <a:endParaRPr lang="zh-CN" altLang="en-US" sz="4400" b="1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465455" y="1646555"/>
            <a:ext cx="1107884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/>
            <a:r>
              <a:rPr lang="zh-CN" alt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一、学科基础</a:t>
            </a:r>
            <a:endParaRPr lang="zh-CN" alt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r>
              <a:rPr lang="en-US" altLang="zh-CN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</a:t>
            </a:r>
            <a:r>
              <a:rPr lang="zh-CN" altLang="en-US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基础好，也就成绩，相当于一个好的起点。选择优势学科，其意义不言而喻。</a:t>
            </a:r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r>
              <a:rPr lang="zh-CN" altLang="en-US" sz="2400" b="1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二、提升空间</a:t>
            </a:r>
            <a:endParaRPr lang="zh-CN" altLang="en-US" sz="2400" b="1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fontAlgn="auto"/>
            <a:r>
              <a:rPr lang="en-US" altLang="zh-CN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</a:t>
            </a:r>
            <a:r>
              <a:rPr lang="zh-CN" altLang="en-US" sz="2400">
                <a:solidFill>
                  <a:schemeClr val="dk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学科基础代表的是现实状况，提升空间则代表未来可能，它是选科后到高考前，影响学科成绩变量的关键因素，有些同学在某些学科上或许基础较差，但仍有可能在一年或两年后超过其他人。</a:t>
            </a:r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2400">
              <a:solidFill>
                <a:schemeClr val="dk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5652_1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0ff"/>
  <p:tag name="KSO_WM_UNIT_DEC_AREA_ID" val="8926793f9c19467c88ac4afc762d63b8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dfbb89d07534c7ea5dfbd01a9e00eda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FILL_FORE_SCHEMECOLOR_INDEX_BRIGHTNESS" val="0.4"/>
  <p:tag name="KSO_WM_UNIT_FILL_FORE_SCHEMECOLOR_INDEX" val="9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SLIDE_BACKGROUND_TYPE" val="genera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general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14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3_1"/>
  <p:tag name="KSO_WM_UNIT_ID" val="custom20182766_17*l_h_i*1_3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LINE_FORE_SCHEMECOLOR_INDEX_BRIGHTNESS" val="0"/>
  <p:tag name="KSO_WM_UNIT_LINE_FORE_SCHEMECOLOR_INDEX" val="2"/>
  <p:tag name="KSO_WM_UNIT_LINE_FILL_TYPE" val="2"/>
</p:tagLst>
</file>

<file path=ppt/tags/tag115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4_1"/>
  <p:tag name="KSO_WM_UNIT_ID" val="custom20182766_17*l_h_i*1_4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LINE_FORE_SCHEMECOLOR_INDEX_BRIGHTNESS" val="0"/>
  <p:tag name="KSO_WM_UNIT_LINE_FORE_SCHEMECOLOR_INDEX" val="2"/>
  <p:tag name="KSO_WM_UNIT_LINE_FILL_TYPE" val="2"/>
</p:tagLst>
</file>

<file path=ppt/tags/tag116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5_1"/>
  <p:tag name="KSO_WM_UNIT_ID" val="custom20182766_17*l_h_i*1_5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LINE_FORE_SCHEMECOLOR_INDEX_BRIGHTNESS" val="0"/>
  <p:tag name="KSO_WM_UNIT_LINE_FORE_SCHEMECOLOR_INDEX" val="2"/>
  <p:tag name="KSO_WM_UNIT_LINE_FILL_TYPE" val="2"/>
</p:tagLst>
</file>

<file path=ppt/tags/tag117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5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5_1"/>
  <p:tag name="KSO_WM_UNIT_TEXT_FILL_FORE_SCHEMECOLOR_INDEX" val="14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4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4_1"/>
  <p:tag name="KSO_WM_UNIT_TEXT_FILL_FORE_SCHEMECOLOR_INDEX" val="14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3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3_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120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1_1"/>
  <p:tag name="KSO_WM_UNIT_ID" val="custom20182766_17*l_h_i*1_1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LINE_FORE_SCHEMECOLOR_INDEX_BRIGHTNESS" val="0"/>
  <p:tag name="KSO_WM_UNIT_LINE_FORE_SCHEMECOLOR_INDEX" val="2"/>
  <p:tag name="KSO_WM_UNIT_LINE_FILL_TYPE" val="2"/>
</p:tagLst>
</file>

<file path=ppt/tags/tag121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KSO_WM_UNIT_CLEAR" val="1"/>
  <p:tag name="KSO_WM_DIAGRAM_GROUP_CODE" val="l1-11"/>
  <p:tag name="KSO_WM_UNIT_TYPE" val="l_h_i"/>
  <p:tag name="KSO_WM_UNIT_INDEX" val="1_2_1"/>
  <p:tag name="KSO_WM_UNIT_ID" val="custom20182766_17*l_h_i*1_2_1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  <p:tag name="KSO_WM_UNIT_LINE_FORE_SCHEMECOLOR_INDEX_BRIGHTNESS" val="0"/>
  <p:tag name="KSO_WM_UNIT_LINE_FORE_SCHEMECOLOR_INDEX" val="2"/>
  <p:tag name="KSO_WM_UNIT_LINE_FILL_TYPE" val="2"/>
</p:tagLst>
</file>

<file path=ppt/tags/tag122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2_1"/>
  <p:tag name="KSO_WM_UNIT_TEXT_FILL_FORE_SCHEMECOLOR_INDEX" val="14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TEMPLATE_CATEGORY" val="custom"/>
  <p:tag name="KSO_WM_TEMPLATE_INDEX" val="20182766"/>
  <p:tag name="KSO_WM_TAG_VERSION" val="1.0"/>
  <p:tag name="KSO_WM_BEAUTIFY_FLAG" val="#wm#"/>
  <p:tag name="MH" val="20150921115827"/>
  <p:tag name="MH_LIBRARY" val="GRAPHIC"/>
  <p:tag name="MH_TYPE" val="Text"/>
  <p:tag name="MH_ORDER" val="1"/>
  <p:tag name="KSO_WM_UNIT_TYPE" val="l_h_f"/>
  <p:tag name="KSO_WM_UNIT_INDEX" val="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4"/>
  <p:tag name="KSO_WM_UNIT_PRESET_TEXT_LEN" val="35"/>
  <p:tag name="KSO_WM_DIAGRAM_GROUP_CODE" val="l1-11"/>
  <p:tag name="KSO_WM_UNIT_ID" val="custom20182766_17*l_h_f*1_1_1"/>
  <p:tag name="KSO_WM_UNIT_TEXT_FILL_FORE_SCHEMECOLOR_INDEX" val="14"/>
  <p:tag name="KSO_WM_UNIT_TEXT_FILL_TYPE" val="1"/>
  <p:tag name="KSO_WM_UNIT_USESOURCEFORMAT_APPLY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29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1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3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133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06*150"/>
  <p:tag name="KSO_WM_SLIDE_SIZE" val="748*279"/>
  <p:tag name="KSO_WM_TEMPLATE_CATEGORY" val="custom"/>
  <p:tag name="KSO_WM_TEMPLATE_INDEX" val="20182766"/>
  <p:tag name="KSO_WM_SLIDE_ID" val="custom20182766_17"/>
  <p:tag name="KSO_WM_SLIDE_INDEX" val="17"/>
  <p:tag name="KSO_WM_DIAGRAM_GROUP_CODE" val="l1-11"/>
  <p:tag name="KSO_WM_SLIDE_BACKGROUND_TYPE" val="general"/>
</p:tagLst>
</file>

<file path=ppt/tags/tag134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233*233"/>
  <p:tag name="KSO_WM_SLIDE_SIZE" val="494*133"/>
  <p:tag name="KSO_WM_TEMPLATE_CATEGORY" val="custom"/>
  <p:tag name="KSO_WM_TEMPLATE_INDEX" val="20182766"/>
  <p:tag name="KSO_WM_SLIDE_ID" val="custom20182766_14"/>
  <p:tag name="KSO_WM_SLIDE_INDEX" val="14"/>
  <p:tag name="KSO_WM_DIAGRAM_GROUP_CODE" val="l1-8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3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3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5652_2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0"/>
  <p:tag name="KSO_WM_UNIT_DEC_AREA_ID" val="fa9f61b6f7e34404b73e2a4f772f9cf3"/>
  <p:tag name="KSO_WM_UNIT_DECORATE_INFO" val=""/>
  <p:tag name="KSO_WM_UNIT_SM_LIMIT_TYPE" val=""/>
  <p:tag name="KSO_WM_CHIP_FILLAREA_FILL_RULE" val="{&quot;fill_align&quot;:&quot;rm&quot;,&quot;fill_effect&quot;:[],&quot;fill_mode&quot;:&quot;adaptive&quot;,&quot;sacle_strategy&quot;:&quot;stretch&quot;}"/>
  <p:tag name="KSO_WM_ASSEMBLE_CHIP_INDEX" val="25201dc2baed4b7c85b307cac3949a3b"/>
</p:tagLst>
</file>

<file path=ppt/tags/tag140.xml><?xml version="1.0" encoding="utf-8"?>
<p:tagLst xmlns:p="http://schemas.openxmlformats.org/presentationml/2006/main">
  <p:tag name="KSO_WM_SLIDE_BACKGROUND_TYPE" val="general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general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4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2152d86948b343d49d63f478e31677a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1f2191e90de48e78f74e3708a5267a5"/>
</p:tagLst>
</file>

<file path=ppt/tags/tag15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55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6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ACKGROUND_TYPE" val="general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6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4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6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7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8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69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1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LIDE_BACKGROUND_TYPE" val="general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SLIDE_BACKGROUND_TYPE" val="general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18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SLIDE_BACKGROUND_TYPE" val="general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92.xml><?xml version="1.0" encoding="utf-8"?>
<p:tagLst xmlns:p="http://schemas.openxmlformats.org/presentationml/2006/main">
  <p:tag name="KSO_WM_SLIDE_BACKGROUND_TYPE" val="general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95.xml><?xml version="1.0" encoding="utf-8"?>
<p:tagLst xmlns:p="http://schemas.openxmlformats.org/presentationml/2006/main">
  <p:tag name="KSO_WM_SLIDE_BACKGROUND_TYPE" val="general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198.xml><?xml version="1.0" encoding="utf-8"?>
<p:tagLst xmlns:p="http://schemas.openxmlformats.org/presentationml/2006/main">
  <p:tag name="KSO_WM_SLIDE_BACKGROUND_TYPE" val="general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652_1*a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4"/>
  <p:tag name="KSO_WM_UNIT_TYPE" val="a"/>
  <p:tag name="KSO_WM_UNIT_INDEX" val="1"/>
  <p:tag name="KSO_WM_UNIT_ISNUMDGMTITLE" val="0"/>
  <p:tag name="KSO_WM_UNIT_PRESET_TEXT" val="中小学教育公开课"/>
  <p:tag name="KSO_WM_UNIT_BLOCK" val="0"/>
  <p:tag name="KSO_WM_UNIT_DEC_AREA_ID" val="f51d1e61327e4c0bb30a83cf5d07b90b"/>
  <p:tag name="KSO_WM_UNIT_DEFAULT_FONT" val="24;60;4"/>
  <p:tag name="KSO_WM_CHIP_GROUPID" val="5f2a1e1e45e1f15ec24fe435"/>
  <p:tag name="KSO_WM_CHIP_XID" val="5f2a1e1e45e1f15ec24fe436"/>
  <p:tag name="KSO_WM_CHIP_FILLAREA_FILL_RULE" val="{&quot;fill_align&quot;:&quot;cm&quot;,&quot;fill_mode&quot;:&quot;adaptive&quot;,&quot;sacle_strategy&quot;:&quot;smart&quot;}"/>
  <p:tag name="KSO_WM_ASSEMBLE_CHIP_INDEX" val="1a3ce81746114574b9981781ab12a618"/>
  <p:tag name="KSO_WM_UNIT_TEXT_FILL_FORE_SCHEMECOLOR_INDEX_BRIGHTNESS" val="0.15"/>
  <p:tag name="KSO_WM_UNIT_TEXT_FILL_FORE_SCHEMECOLOR_INDEX" val="13"/>
  <p:tag name="KSO_WM_UNIT_TEXT_FILL_TYPE" val="1"/>
  <p:tag name="KSO_WM_TEMPLATE_ASSEMBLE_XID" val="5f744c9d815d30e31aa387bb"/>
  <p:tag name="KSO_WM_TEMPLATE_ASSEMBLE_GROUPID" val="5f705a48747e3ea6e292a0fe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201.xml><?xml version="1.0" encoding="utf-8"?>
<p:tagLst xmlns:p="http://schemas.openxmlformats.org/presentationml/2006/main">
  <p:tag name="KSO_WM_SLIDE_BACKGROUND_TYPE" val="general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204.xml><?xml version="1.0" encoding="utf-8"?>
<p:tagLst xmlns:p="http://schemas.openxmlformats.org/presentationml/2006/main">
  <p:tag name="KSO_WM_SLIDE_BACKGROUND_TYPE" val="general"/>
</p:tagLst>
</file>

<file path=ppt/tags/tag20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652_43*a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f43aad75f4884ddea22ec1101b57cc94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3d51c0a45ade4903b3dd6d9aaf9f87d2"/>
  <p:tag name="KSO_WM_UNIT_TEXT_FILL_FORE_SCHEMECOLOR_INDEX_BRIGHTNESS" val="0.15"/>
  <p:tag name="KSO_WM_UNIT_TEXT_FILL_FORE_SCHEMECOLOR_INDEX" val="13"/>
  <p:tag name="KSO_WM_UNIT_TEXT_FILL_TYPE" val="1"/>
  <p:tag name="KSO_WM_UNIT_SMARTLAYOUT_COMPRESS_INFO" val="{&#10;    &quot;id&quot;: &quot;2020-09-30T17:16:07&quot;,&#10;    &quot;max&quot;: 2.5207038845564966e-05,&#10;    &quot;parentMax&quot;: {&#10;        &quot;max&quot;: 43.19999999999999&#10;    },&#10;    &quot;topChanged&quot;: 0&#10;}&#10;"/>
  <p:tag name="KSO_WM_UNIT_LAST_MAX_FONTSIZE" val="1320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652"/>
  <p:tag name="KSO_WM_CHIP_INFOS" val="{&quot;layout_type&quot;:&quot;forleft&quot;,&quot;slide_type&quot;:[&quot;endPage&quot;],&quot;aspect_ratio&quot;:&quot;16:9&quot;}"/>
  <p:tag name="KSO_WM_CHIP_XID" val="5ec34a930ac41c4a0a525d3b"/>
  <p:tag name="KSO_WM_CHIP_FILLPROP" val="[[{&quot;fill_id&quot;:&quot;d4089bcb58db42069348158c66880bc0&quot;,&quot;fill_align&quot;:&quot;cm&quot;,&quot;text_align&quot;:&quot;lm&quot;,&quot;text_direction&quot;:&quot;horizontal&quot;,&quot;chip_types&quot;:[&quot;text&quot;,&quot;header&quot;]}]]"/>
  <p:tag name="KSO_WM_SLIDE_ID" val="custom20205652_43"/>
  <p:tag name="KSO_WM_TEMPLATE_SUBCATEGORY" val="21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43"/>
  <p:tag name="KSO_WM_SLIDE_SIZE" val="380*460"/>
  <p:tag name="KSO_WM_SLIDE_POSITION" val="60*39"/>
  <p:tag name="KSO_WM_TAG_VERSION" val="1.0"/>
  <p:tag name="KSO_WM_SLIDE_LAYOUT" val="a_b"/>
  <p:tag name="KSO_WM_SLIDE_LAYOUT_CNT" val="1_1"/>
  <p:tag name="KSO_WM_CHIP_GROUPID" val="5ebf6661ddc3daf3fef3f760"/>
  <p:tag name="KSO_WM_SLIDE_LAYOUT_INFO" val="{&quot;id&quot;:&quot;2020-09-30T17:16:07&quot;,&quot;maxSize&quot;:{&quot;size1&quot;:57.35956228750723},&quot;minSize&quot;:{&quot;size1&quot;:39.159562287507235},&quot;normalSize&quot;:{&quot;size1&quot;:39.15956228750725},&quot;subLayout&quot;:[{&quot;id&quot;:&quot;2020-09-30T17:16:07&quot;,&quot;margin&quot;:{&quot;bottom&quot;:0.20371492207050323,&quot;left&quot;:2.1166832447052,&quot;right&quot;:18.344324111938477,&quot;top&quot;:6.842560291290283},&quot;type&quot;:0},{&quot;id&quot;:&quot;2020-09-30T17:16:07&quot;,&quot;margin&quot;:{&quot;bottom&quot;:6.8425822257995605,&quot;left&quot;:2.1166832447052,&quot;right&quot;:18.344324111938477,&quot;top&quot;:0.2196183204650879},&quot;type&quot;:0}],&quot;type&quot;:0}"/>
  <p:tag name="KSO_WM_SLIDE_BK_DARK_LIGHT" val="2"/>
  <p:tag name="KSO_WM_SLIDE_BACKGROUND_TYPE" val="general"/>
  <p:tag name="KSO_WM_SLIDE_SUPPORT_FEATURE_TYPE" val="0"/>
  <p:tag name="KSO_WM_TEMPLATE_ASSEMBLE_XID" val="5f744c9d815d30e31aa387d3"/>
  <p:tag name="KSO_WM_TEMPLATE_ASSEMBLE_GROUPID" val="5f705a48747e3ea6e292a0fe"/>
</p:tagLst>
</file>

<file path=ppt/tags/tag207.xml><?xml version="1.0" encoding="utf-8"?>
<p:tagLst xmlns:p="http://schemas.openxmlformats.org/presentationml/2006/main">
  <p:tag name="COMMONDATA" val="eyJoZGlkIjoiY2IzOGUyNjBkNjdjM2UyZDQ2NWUyODc2ZWY0YzYwOWMifQ=="/>
  <p:tag name="KSO_WPP_MARK_KEY" val="d07a1734-91ab-44b2-aa7b-6da863a0a945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v"/>
  <p:tag name="KSO_WM_UNIT_TYPE" val="i"/>
  <p:tag name="KSO_WM_UNIT_INDEX" val="1"/>
  <p:tag name="KSO_WM_UNIT_ID" val="chip20205652_1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0ff"/>
  <p:tag name="KSO_WM_UNIT_DEC_AREA_ID" val="8926793f9c19467c88ac4afc762d63b8"/>
  <p:tag name="KSO_WM_UNIT_DECORATE_INFO" val=""/>
  <p:tag name="KSO_WM_UNIT_SM_LIMIT_TYPE" val=""/>
  <p:tag name="KSO_WM_CHIP_FILLAREA_FILL_RULE" val="{&quot;fill_align&quot;:&quot;c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dfbb89d07534c7ea5dfbd01a9e00eda"/>
</p:tagLst>
</file>

<file path=ppt/tags/tag2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652_1*b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PRESET_TEXT" val="单击此处添加副标题内容"/>
  <p:tag name="KSO_WM_UNIT_DEFAULT_FONT" val="18;24;2"/>
  <p:tag name="KSO_WM_UNIT_BLOCK" val="0"/>
  <p:tag name="KSO_WM_UNIT_DEC_AREA_ID" val="35e45a02ba1047a085ec78c2734320fe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3d51c0a45ade4903b3dd6d9aaf9f87d2"/>
  <p:tag name="KSO_WM_UNIT_TEXT_FILL_FORE_SCHEMECOLOR_INDEX_BRIGHTNESS" val="0.35"/>
  <p:tag name="KSO_WM_UNIT_TEXT_FILL_FORE_SCHEMECOLOR_INDEX" val="13"/>
  <p:tag name="KSO_WM_UNIT_TEXT_FILL_TYPE" val="1"/>
  <p:tag name="KSO_WM_TEMPLATE_ASSEMBLE_XID" val="5f744c9d815d30e31aa387d3"/>
  <p:tag name="KSO_WM_TEMPLATE_ASSEMBLE_GROUPID" val="5f705a48747e3ea6e292a0fe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652_1*a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PRESET_TEXT" val="谢谢观看"/>
  <p:tag name="KSO_WM_UNIT_DEFAULT_FONT" val="60;74;4"/>
  <p:tag name="KSO_WM_UNIT_BLOCK" val="0"/>
  <p:tag name="KSO_WM_UNIT_DEC_AREA_ID" val="f43aad75f4884ddea22ec1101b57cc94"/>
  <p:tag name="KSO_WM_CHIP_GROUPID" val="5ebe4d230ac41c4a0a525649"/>
  <p:tag name="KSO_WM_CHIP_XID" val="5ebe4d230ac41c4a0a52564a"/>
  <p:tag name="KSO_WM_CHIP_FILLAREA_FILL_RULE" val="{&quot;fill_align&quot;:&quot;cm&quot;,&quot;fill_mode&quot;:&quot;adaptive&quot;,&quot;sacle_strategy&quot;:&quot;smart&quot;}"/>
  <p:tag name="KSO_WM_ASSEMBLE_CHIP_INDEX" val="3d51c0a45ade4903b3dd6d9aaf9f87d2"/>
  <p:tag name="KSO_WM_UNIT_TEXT_FILL_FORE_SCHEMECOLOR_INDEX_BRIGHTNESS" val="0.15"/>
  <p:tag name="KSO_WM_UNIT_TEXT_FILL_FORE_SCHEMECOLOR_INDEX" val="13"/>
  <p:tag name="KSO_WM_UNIT_TEXT_FILL_TYPE" val="1"/>
  <p:tag name="KSO_WM_TEMPLATE_ASSEMBLE_XID" val="5f744c9d815d30e31aa387d3"/>
  <p:tag name="KSO_WM_TEMPLATE_ASSEMBLE_GROUPID" val="5f705a48747e3ea6e292a0fe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27.xml><?xml version="1.0" encoding="utf-8"?>
<p:tagLst xmlns:p="http://schemas.openxmlformats.org/presentationml/2006/main">
  <p:tag name="KSO_WM_SLIDE_BACKGROUND_TYPE" val="general"/>
</p:tagLst>
</file>

<file path=ppt/tags/tag28.xml><?xml version="1.0" encoding="utf-8"?>
<p:tagLst xmlns:p="http://schemas.openxmlformats.org/presentationml/2006/main">
  <p:tag name="KSO_WM_SLIDE_BACKGROUND_TYPE" val="general"/>
</p:tagLst>
</file>

<file path=ppt/tags/tag29.xml><?xml version="1.0" encoding="utf-8"?>
<p:tagLst xmlns:p="http://schemas.openxmlformats.org/presentationml/2006/main">
  <p:tag name="KSO_WM_SLIDE_BACKGROUND_TYPE" val="genera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</p:tagLst>
</file>

<file path=ppt/tags/tag30.xml><?xml version="1.0" encoding="utf-8"?>
<p:tagLst xmlns:p="http://schemas.openxmlformats.org/presentationml/2006/main">
  <p:tag name="KSO_WM_SLIDE_BACKGROUND_TYPE" val="general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1ceb136fd7814dee81d80ff8c69aa3e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32d12be9d89c44b4b5d05d788856f639"/>
  <p:tag name="KSO_WM_SLIDE_BACKGROUND_TYPE" val="frame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21a8947eaad74c949e1498be2543d593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d9e70b1134c9460ab015b33ed6a45597"/>
  <p:tag name="KSO_WM_SLIDE_BACKGROUND_TYPE" val="frame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0b8a3a14dbf3451e89c29cb826d37dc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0a19e3cec8c4361af83fe1201f9ba9e"/>
  <p:tag name="KSO_WM_SLIDE_BACKGROUND_TYPE" val="frame"/>
</p:tagLst>
</file>

<file path=ppt/tags/tag34.xml><?xml version="1.0" encoding="utf-8"?>
<p:tagLst xmlns:p="http://schemas.openxmlformats.org/presentationml/2006/main">
  <p:tag name="KSO_WM_SLIDE_BACKGROUND_TYPE" val="frame"/>
</p:tagLst>
</file>

<file path=ppt/tags/tag35.xml><?xml version="1.0" encoding="utf-8"?>
<p:tagLst xmlns:p="http://schemas.openxmlformats.org/presentationml/2006/main">
  <p:tag name="KSO_WM_SLIDE_BACKGROUND_TYPE" val="frame"/>
</p:tagLst>
</file>

<file path=ppt/tags/tag36.xml><?xml version="1.0" encoding="utf-8"?>
<p:tagLst xmlns:p="http://schemas.openxmlformats.org/presentationml/2006/main">
  <p:tag name="KSO_WM_SLIDE_BACKGROUND_TYPE" val="frame"/>
</p:tagLst>
</file>

<file path=ppt/tags/tag37.xml><?xml version="1.0" encoding="utf-8"?>
<p:tagLst xmlns:p="http://schemas.openxmlformats.org/presentationml/2006/main">
  <p:tag name="KSO_WM_SLIDE_BACKGROUND_TYPE" val="frame"/>
</p:tagLst>
</file>

<file path=ppt/tags/tag38.xml><?xml version="1.0" encoding="utf-8"?>
<p:tagLst xmlns:p="http://schemas.openxmlformats.org/presentationml/2006/main">
  <p:tag name="KSO_WM_SLIDE_BACKGROUND_TYPE" val="frame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40573bd2cbf545dc8ac96ba24edb8f0c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5254b75e9a36420eb87e53db8a9313a3"/>
  <p:tag name="KSO_WM_SLIDE_BACKGROUND_TYPE" val="leftRigh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413127964046495293466bd0b6c6087e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41799a8f905447dca4359bcb93d03119"/>
  <p:tag name="KSO_WM_SLIDE_BACKGROUND_TYPE" val="leftRight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6a9f084216b342059aa039aa73363de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e41c457aa0f4f598e6c5eff3d4293b7"/>
  <p:tag name="KSO_WM_SLIDE_BACKGROUND_TYPE" val="leftRight"/>
</p:tagLst>
</file>

<file path=ppt/tags/tag42.xml><?xml version="1.0" encoding="utf-8"?>
<p:tagLst xmlns:p="http://schemas.openxmlformats.org/presentationml/2006/main">
  <p:tag name="KSO_WM_SLIDE_BACKGROUND_TYPE" val="leftRight"/>
</p:tagLst>
</file>

<file path=ppt/tags/tag43.xml><?xml version="1.0" encoding="utf-8"?>
<p:tagLst xmlns:p="http://schemas.openxmlformats.org/presentationml/2006/main">
  <p:tag name="KSO_WM_SLIDE_BACKGROUND_TYPE" val="leftRight"/>
</p:tagLst>
</file>

<file path=ppt/tags/tag44.xml><?xml version="1.0" encoding="utf-8"?>
<p:tagLst xmlns:p="http://schemas.openxmlformats.org/presentationml/2006/main">
  <p:tag name="KSO_WM_SLIDE_BACKGROUND_TYPE" val="leftRight"/>
</p:tagLst>
</file>

<file path=ppt/tags/tag45.xml><?xml version="1.0" encoding="utf-8"?>
<p:tagLst xmlns:p="http://schemas.openxmlformats.org/presentationml/2006/main">
  <p:tag name="KSO_WM_SLIDE_BACKGROUND_TYPE" val="leftRight"/>
</p:tagLst>
</file>

<file path=ppt/tags/tag46.xml><?xml version="1.0" encoding="utf-8"?>
<p:tagLst xmlns:p="http://schemas.openxmlformats.org/presentationml/2006/main">
  <p:tag name="KSO_WM_SLIDE_BACKGROUND_TYPE" val="leftRight"/>
</p:tagLst>
</file>

<file path=ppt/tags/tag47.xml><?xml version="1.0" encoding="utf-8"?>
<p:tagLst xmlns:p="http://schemas.openxmlformats.org/presentationml/2006/main">
  <p:tag name="KSO_WM_SLIDE_BACKGROUND_TYPE" val="leftRight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0eb783d0ac854034b09d7c8abe924c7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85aacbd89f5498183f1fc1a07558706"/>
  <p:tag name="KSO_WM_SLIDE_BACKGROUND_TYPE" val="topBottom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787a664756ac4607a506a369e9e2c58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ce5b34b26f64db49f6c078a081c5efd"/>
  <p:tag name="KSO_WM_SLIDE_BACKGROUND_TYPE" val="topBottom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u"/>
  <p:tag name="KSO_WM_UNIT_TYPE" val="i"/>
  <p:tag name="KSO_WM_UNIT_INDEX" val="1"/>
  <p:tag name="KSO_WM_UNIT_ID" val="chip20205652_2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0"/>
  <p:tag name="KSO_WM_UNIT_DEC_AREA_ID" val="c9232dba19de4713a3efaf1f102a4d26"/>
  <p:tag name="KSO_WM_UNIT_DECORATE_INFO" val=""/>
  <p:tag name="KSO_WM_UNIT_SM_LIMIT_TYPE" val=""/>
  <p:tag name="KSO_WM_CHIP_FILLAREA_FILL_RULE" val="{&quot;fill_align&quot;:&quot;lm&quot;,&quot;fill_effect&quot;:[],&quot;fill_mode&quot;:&quot;adaptive&quot;,&quot;sacle_strategy&quot;:&quot;stretch&quot;}"/>
  <p:tag name="KSO_WM_ASSEMBLE_CHIP_INDEX" val="20a51f7d307f4fcaa05d96d48c998c1e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a8abfefe1b874c518b80a5529b82747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985864ebd5c14826b56fbe1d2a0164f9"/>
  <p:tag name="KSO_WM_SLIDE_BACKGROUND_TYPE" val="topBottom"/>
</p:tagLst>
</file>

<file path=ppt/tags/tag51.xml><?xml version="1.0" encoding="utf-8"?>
<p:tagLst xmlns:p="http://schemas.openxmlformats.org/presentationml/2006/main">
  <p:tag name="KSO_WM_SLIDE_BACKGROUND_TYPE" val="topBottom"/>
</p:tagLst>
</file>

<file path=ppt/tags/tag52.xml><?xml version="1.0" encoding="utf-8"?>
<p:tagLst xmlns:p="http://schemas.openxmlformats.org/presentationml/2006/main">
  <p:tag name="KSO_WM_SLIDE_BACKGROUND_TYPE" val="topBottom"/>
</p:tagLst>
</file>

<file path=ppt/tags/tag53.xml><?xml version="1.0" encoding="utf-8"?>
<p:tagLst xmlns:p="http://schemas.openxmlformats.org/presentationml/2006/main">
  <p:tag name="KSO_WM_SLIDE_BACKGROUND_TYPE" val="topBottom"/>
</p:tagLst>
</file>

<file path=ppt/tags/tag54.xml><?xml version="1.0" encoding="utf-8"?>
<p:tagLst xmlns:p="http://schemas.openxmlformats.org/presentationml/2006/main">
  <p:tag name="KSO_WM_SLIDE_BACKGROUND_TYPE" val="topBottom"/>
</p:tagLst>
</file>

<file path=ppt/tags/tag55.xml><?xml version="1.0" encoding="utf-8"?>
<p:tagLst xmlns:p="http://schemas.openxmlformats.org/presentationml/2006/main">
  <p:tag name="KSO_WM_SLIDE_BACKGROUND_TYPE" val="topBottom"/>
</p:tagLst>
</file>

<file path=ppt/tags/tag56.xml><?xml version="1.0" encoding="utf-8"?>
<p:tagLst xmlns:p="http://schemas.openxmlformats.org/presentationml/2006/main">
  <p:tag name="KSO_WM_SLIDE_BACKGROUND_TYPE" val="topBottom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401f204dd17f4556a80bfc7bbf4c18f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6c3936f868940209e577eb06c6097b5"/>
  <p:tag name="KSO_WM_SLIDE_BACKGROUND_TYPE" val="bottomTop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a679f8eb839e48dd8346bddd2b69b0d2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10093c358ae48a483749d6bc7010b0e"/>
  <p:tag name="KSO_WM_SLIDE_BACKGROUND_TYPE" val="bottomTop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3d6b47402e5f4a84ab6948e0b2ba2b9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f85eba5a584445398e832763610f7c3"/>
  <p:tag name="KSO_WM_SLIDE_BACKGROUND_TYPE" val="bottomTop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2aa20832ccc4436d846477a1b1f6339f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acb2f735e8e45d4914e368dadf76cde"/>
</p:tagLst>
</file>

<file path=ppt/tags/tag60.xml><?xml version="1.0" encoding="utf-8"?>
<p:tagLst xmlns:p="http://schemas.openxmlformats.org/presentationml/2006/main">
  <p:tag name="KSO_WM_SLIDE_BACKGROUND_TYPE" val="bottomTop"/>
</p:tagLst>
</file>

<file path=ppt/tags/tag61.xml><?xml version="1.0" encoding="utf-8"?>
<p:tagLst xmlns:p="http://schemas.openxmlformats.org/presentationml/2006/main">
  <p:tag name="KSO_WM_SLIDE_BACKGROUND_TYPE" val="bottomTop"/>
</p:tagLst>
</file>

<file path=ppt/tags/tag62.xml><?xml version="1.0" encoding="utf-8"?>
<p:tagLst xmlns:p="http://schemas.openxmlformats.org/presentationml/2006/main">
  <p:tag name="KSO_WM_SLIDE_BACKGROUND_TYPE" val="bottomTop"/>
</p:tagLst>
</file>

<file path=ppt/tags/tag63.xml><?xml version="1.0" encoding="utf-8"?>
<p:tagLst xmlns:p="http://schemas.openxmlformats.org/presentationml/2006/main">
  <p:tag name="KSO_WM_SLIDE_BACKGROUND_TYPE" val="bottomTop"/>
</p:tagLst>
</file>

<file path=ppt/tags/tag64.xml><?xml version="1.0" encoding="utf-8"?>
<p:tagLst xmlns:p="http://schemas.openxmlformats.org/presentationml/2006/main">
  <p:tag name="KSO_WM_SLIDE_BACKGROUND_TYPE" val="bottomTop"/>
</p:tagLst>
</file>

<file path=ppt/tags/tag65.xml><?xml version="1.0" encoding="utf-8"?>
<p:tagLst xmlns:p="http://schemas.openxmlformats.org/presentationml/2006/main">
  <p:tag name="KSO_WM_SLIDE_BACKGROUND_TYPE" val="bottomTop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f915787f8a0346ae9a178cfeec91be26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a3fd91837ce248b38e241bcb0013ec5e"/>
  <p:tag name="KSO_WM_SLIDE_BACKGROUND_TYPE" val="navigation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dc998bbaabc7457594b0a08d00352cdb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ef61284d263e4e06a88586ecc822f953"/>
  <p:tag name="KSO_WM_SLIDE_BACKGROUND_TYPE" val="navigation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dbbead724444985a789338a02e5aa39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1e56bb31b3db446dbd1bb2da1b0170a6"/>
  <p:tag name="KSO_WM_SLIDE_BACKGROUND_TYPE" val="navigation"/>
</p:tagLst>
</file>

<file path=ppt/tags/tag69.xml><?xml version="1.0" encoding="utf-8"?>
<p:tagLst xmlns:p="http://schemas.openxmlformats.org/presentationml/2006/main">
  <p:tag name="KSO_WM_SLIDE_BACKGROUND_TYPE" val="navigation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fe7b8c874c2144deb3c8bfdee2fd990a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071ad297c36f4dfb9d45591a6f18b566"/>
</p:tagLst>
</file>

<file path=ppt/tags/tag70.xml><?xml version="1.0" encoding="utf-8"?>
<p:tagLst xmlns:p="http://schemas.openxmlformats.org/presentationml/2006/main">
  <p:tag name="KSO_WM_SLIDE_BACKGROUND_TYPE" val="navigation"/>
</p:tagLst>
</file>

<file path=ppt/tags/tag71.xml><?xml version="1.0" encoding="utf-8"?>
<p:tagLst xmlns:p="http://schemas.openxmlformats.org/presentationml/2006/main">
  <p:tag name="KSO_WM_SLIDE_BACKGROUND_TYPE" val="navigation"/>
</p:tagLst>
</file>

<file path=ppt/tags/tag72.xml><?xml version="1.0" encoding="utf-8"?>
<p:tagLst xmlns:p="http://schemas.openxmlformats.org/presentationml/2006/main">
  <p:tag name="KSO_WM_SLIDE_BACKGROUND_TYPE" val="navigation"/>
</p:tagLst>
</file>

<file path=ppt/tags/tag73.xml><?xml version="1.0" encoding="utf-8"?>
<p:tagLst xmlns:p="http://schemas.openxmlformats.org/presentationml/2006/main">
  <p:tag name="KSO_WM_SLIDE_BACKGROUND_TYPE" val="navigation"/>
</p:tagLst>
</file>

<file path=ppt/tags/tag74.xml><?xml version="1.0" encoding="utf-8"?>
<p:tagLst xmlns:p="http://schemas.openxmlformats.org/presentationml/2006/main">
  <p:tag name="KSO_WM_SLIDE_BACKGROUND_TYPE" val="navigation"/>
</p:tagLst>
</file>

<file path=ppt/tags/tag75.xml><?xml version="1.0" encoding="utf-8"?>
<p:tagLst xmlns:p="http://schemas.openxmlformats.org/presentationml/2006/main">
  <p:tag name="KSO_WM_SLIDE_BACKGROUND_TYPE" val="navigation"/>
</p:tagLst>
</file>

<file path=ppt/tags/tag76.xml><?xml version="1.0" encoding="utf-8"?>
<p:tagLst xmlns:p="http://schemas.openxmlformats.org/presentationml/2006/main">
  <p:tag name="KSO_WM_SLIDE_BACKGROUND_TYPE" val="navigation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chip20205652_5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3"/>
  <p:tag name="KSO_WM_UNIT_DEC_AREA_ID" val="3d637cda8c7441eca91948815bbf8820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b63d52498fa74c079a64b056284a9a74"/>
  <p:tag name="KSO_WM_SLIDE_BACKGROUND_TYPE" val="belt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e78dac0d160c48a499ca6018e7fd817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f9e41c081b5f4f809d60c2bb9747ac38"/>
  <p:tag name="KSO_WM_SLIDE_BACKGROUND_TYPE" val="belt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22324e4f09ff4dd895790a24c75f2577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8d3acd36c5b43568cd29d2be44430e1"/>
  <p:tag name="KSO_WM_SLIDE_BACKGROUND_TYPE" val="belt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652_1*a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32;2"/>
  <p:tag name="KSO_WM_UNIT_BLOCK" val="0"/>
  <p:tag name="KSO_WM_UNIT_DEC_AREA_ID" val="9da9ac09c74f4b538b505abc97688079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b13e0799a9c4719b2e4e4b505f7370f"/>
  <p:tag name="KSO_WM_UNIT_TEXT_FILL_FORE_SCHEMECOLOR_INDEX_BRIGHTNESS" val="0.15"/>
  <p:tag name="KSO_WM_UNIT_TEXT_FILL_FORE_SCHEMECOLOR_INDEX" val="13"/>
  <p:tag name="KSO_WM_UNIT_TEXT_FILL_TYPE" val="1"/>
  <p:tag name="KSO_WM_TEMPLATE_ASSEMBLE_XID" val="5f744c9d815d30e31aa387b7"/>
  <p:tag name="KSO_WM_TEMPLATE_ASSEMBLE_GROUPID" val="5f705a48747e3ea6e292a0fe"/>
</p:tagLst>
</file>

<file path=ppt/tags/tag80.xml><?xml version="1.0" encoding="utf-8"?>
<p:tagLst xmlns:p="http://schemas.openxmlformats.org/presentationml/2006/main">
  <p:tag name="KSO_WM_SLIDE_BACKGROUND_TYPE" val="belt"/>
</p:tagLst>
</file>

<file path=ppt/tags/tag81.xml><?xml version="1.0" encoding="utf-8"?>
<p:tagLst xmlns:p="http://schemas.openxmlformats.org/presentationml/2006/main">
  <p:tag name="KSO_WM_SLIDE_BACKGROUND_TYPE" val="belt"/>
</p:tagLst>
</file>

<file path=ppt/tags/tag82.xml><?xml version="1.0" encoding="utf-8"?>
<p:tagLst xmlns:p="http://schemas.openxmlformats.org/presentationml/2006/main">
  <p:tag name="KSO_WM_SLIDE_BACKGROUND_TYPE" val="belt"/>
</p:tagLst>
</file>

<file path=ppt/tags/tag83.xml><?xml version="1.0" encoding="utf-8"?>
<p:tagLst xmlns:p="http://schemas.openxmlformats.org/presentationml/2006/main">
  <p:tag name="KSO_WM_SLIDE_BACKGROUND_TYPE" val="belt"/>
</p:tagLst>
</file>

<file path=ppt/tags/tag84.xml><?xml version="1.0" encoding="utf-8"?>
<p:tagLst xmlns:p="http://schemas.openxmlformats.org/presentationml/2006/main">
  <p:tag name="KSO_WM_SLIDE_BACKGROUND_TYPE" val="belt"/>
</p:tagLst>
</file>

<file path=ppt/tags/tag85.xml><?xml version="1.0" encoding="utf-8"?>
<p:tagLst xmlns:p="http://schemas.openxmlformats.org/presentationml/2006/main">
  <p:tag name="KSO_WM_TEMPLATE_CATEGORY" val="custom"/>
  <p:tag name="KSO_WM_TEMPLATE_INDEX" val="20205652"/>
</p:tagLst>
</file>

<file path=ppt/tags/tag86.xml><?xml version="1.0" encoding="utf-8"?>
<p:tagLst xmlns:p="http://schemas.openxmlformats.org/presentationml/2006/main">
  <p:tag name="KSO_WM_TEMPLATE_CATEGORY" val="custom"/>
  <p:tag name="KSO_WM_TEMPLATE_INDEX" val="20205652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652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652_1*b*1"/>
  <p:tag name="KSO_WM_TEMPLATE_CATEGORY" val="custom"/>
  <p:tag name="KSO_WM_TEMPLATE_INDEX" val="20205652"/>
  <p:tag name="KSO_WM_UNIT_LAYERLEVEL" val="1"/>
  <p:tag name="KSO_WM_TAG_VERSION" val="1.0"/>
  <p:tag name="KSO_WM_BEAUTIFY_FLAG" val="#wm#"/>
  <p:tag name="KSO_WM_UNIT_PRESET_TEXT" val="单击此处输入你的正文，文字是您思想的提炼，为了最终演示发布的良好效果。"/>
  <p:tag name="KSO_WM_UNIT_DEFAULT_FONT" val="14;16;2"/>
  <p:tag name="KSO_WM_UNIT_BLOCK" val="0"/>
  <p:tag name="KSO_WM_UNIT_DEC_AREA_ID" val="12c245a42c694377b489b1af51e132ba"/>
  <p:tag name="KSO_WM_CHIP_GROUPID" val="5ebe41950ac41c4a0a525618"/>
  <p:tag name="KSO_WM_CHIP_XID" val="5ebe41950ac41c4a0a525619"/>
  <p:tag name="KSO_WM_CHIP_FILLAREA_FILL_RULE" val="{&quot;fill_align&quot;:&quot;cm&quot;,&quot;fill_mode&quot;:&quot;adaptive&quot;,&quot;sacle_strategy&quot;:&quot;smart&quot;}"/>
  <p:tag name="KSO_WM_ASSEMBLE_CHIP_INDEX" val="6b13e0799a9c4719b2e4e4b505f7370f"/>
  <p:tag name="KSO_WM_UNIT_TEXT_FILL_FORE_SCHEMECOLOR_INDEX_BRIGHTNESS" val="0.35"/>
  <p:tag name="KSO_WM_UNIT_TEXT_FILL_FORE_SCHEMECOLOR_INDEX" val="13"/>
  <p:tag name="KSO_WM_UNIT_TEXT_FILL_TYPE" val="1"/>
  <p:tag name="KSO_WM_TEMPLATE_ASSEMBLE_XID" val="5f744c9d815d30e31aa387b7"/>
  <p:tag name="KSO_WM_TEMPLATE_ASSEMBLE_GROUPID" val="5f705a48747e3ea6e292a0fe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TAG_VERSION" val="1.0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233*233"/>
  <p:tag name="KSO_WM_SLIDE_SIZE" val="494*133"/>
  <p:tag name="KSO_WM_TEMPLATE_CATEGORY" val="custom"/>
  <p:tag name="KSO_WM_TEMPLATE_INDEX" val="20182766"/>
  <p:tag name="KSO_WM_SLIDE_ID" val="custom20182766_14"/>
  <p:tag name="KSO_WM_SLIDE_INDEX" val="14"/>
  <p:tag name="KSO_WM_DIAGRAM_GROUP_CODE" val="l1-8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9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4"/>
  <p:tag name="KSO_WM_UNIT_TEXT_FILL_TYPE" val="1"/>
</p:tagLst>
</file>

<file path=ppt/tags/tag95.xml><?xml version="1.0" encoding="utf-8"?>
<p:tagLst xmlns:p="http://schemas.openxmlformats.org/presentationml/2006/main">
  <p:tag name="KSO_WM_SLIDE_BACKGROUND_TYPE" val="general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c85b7cd8bc0d493992e567f418bf09fd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72b56dcd5e8a43f39ab6d2778ea62d39"/>
  <p:tag name="KSO_WM_SLIDE_BACKGROUND_TYPE" val="general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t"/>
  <p:tag name="KSO_WM_UNIT_TYPE" val="i"/>
  <p:tag name="KSO_WM_UNIT_INDEX" val="1"/>
  <p:tag name="KSO_WM_UNIT_ID" val="chip20205652_3*i*1"/>
  <p:tag name="KSO_WM_TEMPLATE_CATEGORY" val="chip"/>
  <p:tag name="KSO_WM_TEMPLATE_INDEX" val="20205652"/>
  <p:tag name="KSO_WM_UNIT_LAYERLEVEL" val="1"/>
  <p:tag name="KSO_WM_TAG_VERSION" val="1.0"/>
  <p:tag name="KSO_WM_BEAUTIFY_FLAG" val="#wm#"/>
  <p:tag name="KSO_WM_CHIP_GROUPID" val="5f705a48747e3ea6e292a0fe"/>
  <p:tag name="KSO_WM_CHIP_XID" val="5f705a48747e3ea6e292a101"/>
  <p:tag name="KSO_WM_UNIT_DEC_AREA_ID" val="b7017c88f6694edfa4bbed462cd773b5"/>
  <p:tag name="KSO_WM_UNIT_DECORATE_INFO" val=""/>
  <p:tag name="KSO_WM_UNIT_SM_LIMIT_TYPE" val=""/>
  <p:tag name="KSO_WM_CHIP_FILLAREA_FILL_RULE" val="{&quot;fill_align&quot;:&quot;cm&quot;,&quot;fill_effect&quot;:[],&quot;fill_mode&quot;:&quot;full&quot;,&quot;sacle_strategy&quot;:&quot;stretch&quot;}"/>
  <p:tag name="KSO_WM_ASSEMBLE_CHIP_INDEX" val="66ac452e02f84160a7bd31246d8577ea"/>
  <p:tag name="KSO_WM_SLIDE_BACKGROUND_TYPE" val="general"/>
</p:tagLst>
</file>

<file path=ppt/tags/tag9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TEXT_SHADOW_SCHEMECOLOR_INDEX_BRIGHTNESS" val="0"/>
  <p:tag name="KSO_WM_UNIT_TEXT_SHADOW_SCHEMECOLOR_INDEX" val="1"/>
</p:tagLst>
</file>

<file path=ppt/theme/theme1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4B5CC6"/>
      </a:accent1>
      <a:accent2>
        <a:srgbClr val="1475BF"/>
      </a:accent2>
      <a:accent3>
        <a:srgbClr val="148586"/>
      </a:accent3>
      <a:accent4>
        <a:srgbClr val="3D8851"/>
      </a:accent4>
      <a:accent5>
        <a:srgbClr val="80803D"/>
      </a:accent5>
      <a:accent6>
        <a:srgbClr val="C47649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3283</ap:Words>
  <ap:PresentationFormat/>
  <ap:Paragraphs>188</ap:Paragraphs>
  <ap:Slides>20</ap:Slides>
  <ap:Notes>32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ap:HeadingPairs>
  <ap:TitlesOfParts>
    <vt:vector baseType="lpstr" size="37">
      <vt:lpstr>Arial</vt:lpstr>
      <vt:lpstr>宋体</vt:lpstr>
      <vt:lpstr>Wingdings</vt:lpstr>
      <vt:lpstr>Microsoft Sans Serif</vt:lpstr>
      <vt:lpstr>黑体</vt:lpstr>
      <vt:lpstr>微软雅黑</vt:lpstr>
      <vt:lpstr>汉仪旗黑-85S</vt:lpstr>
      <vt:lpstr>汉仪大黑简</vt:lpstr>
      <vt:lpstr>Arial Unicode MS</vt:lpstr>
      <vt:lpstr>Calibri</vt:lpstr>
      <vt:lpstr>Segoe UI</vt:lpstr>
      <vt:lpstr>楷体</vt:lpstr>
      <vt:lpstr>Yu Gothic</vt:lpstr>
      <vt:lpstr>幼圆</vt:lpstr>
      <vt:lpstr>汉仪乐喵体W</vt:lpstr>
      <vt:lpstr>5_默认设计模板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ap:TitlesOfParts>
  <ap:LinksUpToDate>false</ap:LinksUpToDate>
  <ap:SharedDoc>false</ap:SharedDoc>
  <ap:HyperlinksChanged>false</ap:HyperlinksChanged>
  <ap:AppVersion>100.001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2023-09-12T15:39:00.0000000Z</lastPrinted>
  <dcterms:created xsi:type="dcterms:W3CDTF">2023-09-12T15:39:00.0000000Z</dcterms:created>
  <dcterms:modified xsi:type="dcterms:W3CDTF">2023-09-24T02:33:47.0000000Z</dcterms:modified>
  <dc:creator/>
  <revision/>
</core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6" name="ICV">
    <vt:lpwstr>765AC47697A341E391B1E211DB88A110_12</vt:lpwstr>
  </op:property>
  <op:property fmtid="{D5CDD505-2E9C-101B-9397-08002B2CF9AE}" pid="7" name="KSOProductBuildVer">
    <vt:lpwstr>2052-11.1.0.14309</vt:lpwstr>
  </op:property>
</op:Properties>
</file>