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554" r:id="rId4"/>
    <p:sldId id="504" r:id="rId5"/>
    <p:sldId id="583" r:id="rId6"/>
    <p:sldId id="582" r:id="rId7"/>
    <p:sldId id="567" r:id="rId8"/>
    <p:sldId id="568" r:id="rId9"/>
    <p:sldId id="569" r:id="rId10"/>
    <p:sldId id="559" r:id="rId11"/>
    <p:sldId id="602" r:id="rId12"/>
    <p:sldId id="603" r:id="rId13"/>
    <p:sldId id="606" r:id="rId14"/>
    <p:sldId id="605" r:id="rId15"/>
    <p:sldId id="604" r:id="rId16"/>
    <p:sldId id="579" r:id="rId17"/>
    <p:sldId id="580" r:id="rId18"/>
    <p:sldId id="581" r:id="rId19"/>
    <p:sldId id="596" r:id="rId20"/>
    <p:sldId id="597" r:id="rId21"/>
    <p:sldId id="620" r:id="rId22"/>
    <p:sldId id="599" r:id="rId23"/>
    <p:sldId id="598" r:id="rId24"/>
    <p:sldId id="611" r:id="rId25"/>
    <p:sldId id="600" r:id="rId26"/>
    <p:sldId id="601" r:id="rId27"/>
    <p:sldId id="619" r:id="rId28"/>
    <p:sldId id="591" r:id="rId29"/>
    <p:sldId id="592" r:id="rId30"/>
    <p:sldId id="593" r:id="rId31"/>
    <p:sldId id="594" r:id="rId32"/>
    <p:sldId id="560" r:id="rId33"/>
    <p:sldId id="584" r:id="rId34"/>
    <p:sldId id="573" r:id="rId35"/>
    <p:sldId id="589" r:id="rId36"/>
    <p:sldId id="564" r:id="rId37"/>
    <p:sldId id="565" r:id="rId38"/>
    <p:sldId id="566" r:id="rId39"/>
    <p:sldId id="590" r:id="rId40"/>
    <p:sldId id="614" r:id="rId41"/>
    <p:sldId id="607" r:id="rId42"/>
    <p:sldId id="608" r:id="rId43"/>
    <p:sldId id="615" r:id="rId44"/>
    <p:sldId id="616" r:id="rId45"/>
    <p:sldId id="617" r:id="rId46"/>
    <p:sldId id="618" r:id="rId47"/>
    <p:sldId id="561" r:id="rId48"/>
    <p:sldId id="576" r:id="rId49"/>
    <p:sldId id="577" r:id="rId50"/>
    <p:sldId id="578" r:id="rId51"/>
    <p:sldId id="613" r:id="rId52"/>
    <p:sldId id="585" r:id="rId53"/>
    <p:sldId id="586" r:id="rId54"/>
    <p:sldId id="588" r:id="rId55"/>
    <p:sldId id="545" r:id="rId56"/>
    <p:sldId id="444" r:id="rId57"/>
    <p:sldId id="467" r:id="rId58"/>
    <p:sldId id="468" r:id="rId59"/>
  </p:sldIdLst>
  <p:sldSz cx="12192000" cy="6858000"/>
  <p:notesSz cx="6858000" cy="9144000"/>
  <p:custDataLst>
    <p:tags r:id="rId63"/>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9" userDrawn="1">
          <p15:clr>
            <a:srgbClr val="A4A3A4"/>
          </p15:clr>
        </p15:guide>
        <p15:guide id="2" pos="38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3C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5" d="100"/>
          <a:sy n="75" d="100"/>
        </p:scale>
        <p:origin x="504" y="72"/>
      </p:cViewPr>
      <p:guideLst>
        <p:guide orient="horz" pos="2159"/>
        <p:guide pos="380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3" Type="http://schemas.openxmlformats.org/officeDocument/2006/relationships/tags" Target="tags/tag1.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3074" name="Freeform 2"/>
          <p:cNvSpPr/>
          <p:nvPr/>
        </p:nvSpPr>
        <p:spPr>
          <a:xfrm>
            <a:off x="6348413" y="20638"/>
            <a:ext cx="5918200" cy="403860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9525">
            <a:noFill/>
          </a:ln>
        </p:spPr>
        <p:txBody>
          <a:bodyPr/>
          <a:lstStyle/>
          <a:p>
            <a:endParaRPr lang="zh-CN" altLang="en-US"/>
          </a:p>
        </p:txBody>
      </p:sp>
      <p:grpSp>
        <p:nvGrpSpPr>
          <p:cNvPr id="3075" name="Group 3"/>
          <p:cNvGrpSpPr/>
          <p:nvPr/>
        </p:nvGrpSpPr>
        <p:grpSpPr>
          <a:xfrm>
            <a:off x="6096000" y="28575"/>
            <a:ext cx="6342063" cy="4338638"/>
            <a:chOff x="2918" y="18"/>
            <a:chExt cx="2958" cy="2699"/>
          </a:xfrm>
        </p:grpSpPr>
        <p:sp>
          <p:nvSpPr>
            <p:cNvPr id="3076" name="Freeform 4"/>
            <p:cNvSpPr/>
            <p:nvPr/>
          </p:nvSpPr>
          <p:spPr>
            <a:xfrm>
              <a:off x="3060" y="18"/>
              <a:ext cx="490" cy="187"/>
            </a:xfrm>
            <a:custGeom>
              <a:avLst/>
              <a:gdLst/>
              <a:ahLst/>
              <a:cxnLst>
                <a:cxn ang="0">
                  <a:pos x="0" y="1370371686"/>
                </a:cxn>
                <a:cxn ang="0">
                  <a:pos x="0" y="1097457796"/>
                </a:cxn>
                <a:cxn ang="0">
                  <a:pos x="0" y="936161790"/>
                </a:cxn>
                <a:cxn ang="0">
                  <a:pos x="0" y="0"/>
                </a:cxn>
                <a:cxn ang="0">
                  <a:pos x="1362439322" y="0"/>
                </a:cxn>
                <a:cxn ang="0">
                  <a:pos x="552490998" y="1206872886"/>
                </a:cxn>
                <a:cxn ang="0">
                  <a:pos x="0" y="1370371686"/>
                </a:cxn>
              </a:cxnLst>
              <a:rect l="0" t="0" r="0" b="0"/>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9525">
              <a:noFill/>
            </a:ln>
          </p:spPr>
          <p:txBody>
            <a:bodyPr/>
            <a:lstStyle/>
            <a:p>
              <a:endParaRPr lang="zh-CN" altLang="en-US"/>
            </a:p>
          </p:txBody>
        </p:sp>
        <p:sp>
          <p:nvSpPr>
            <p:cNvPr id="3077" name="Freeform 5"/>
            <p:cNvSpPr>
              <a:spLocks noEditPoints="1"/>
            </p:cNvSpPr>
            <p:nvPr/>
          </p:nvSpPr>
          <p:spPr>
            <a:xfrm>
              <a:off x="2918" y="18"/>
              <a:ext cx="2958" cy="2699"/>
            </a:xfrm>
            <a:custGeom>
              <a:avLst/>
              <a:gdLst/>
              <a:ahLst/>
              <a:cxnLst>
                <a:cxn ang="0">
                  <a:pos x="0" y="53682124"/>
                </a:cxn>
                <a:cxn ang="0">
                  <a:pos x="0" y="0"/>
                </a:cxn>
                <a:cxn ang="0">
                  <a:pos x="0" y="1153720306"/>
                </a:cxn>
                <a:cxn ang="0">
                  <a:pos x="0" y="2143881608"/>
                </a:cxn>
                <a:cxn ang="0">
                  <a:pos x="0" y="0"/>
                </a:cxn>
                <a:cxn ang="0">
                  <a:pos x="0" y="0"/>
                </a:cxn>
                <a:cxn ang="0">
                  <a:pos x="1430212123"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9525">
              <a:noFill/>
            </a:ln>
          </p:spPr>
          <p:txBody>
            <a:bodyPr/>
            <a:lstStyle/>
            <a:p>
              <a:endParaRPr lang="zh-CN" altLang="en-US"/>
            </a:p>
          </p:txBody>
        </p:sp>
        <p:sp>
          <p:nvSpPr>
            <p:cNvPr id="3078" name="Freeform 6"/>
            <p:cNvSpPr/>
            <p:nvPr/>
          </p:nvSpPr>
          <p:spPr>
            <a:xfrm>
              <a:off x="3621" y="1287"/>
              <a:ext cx="238" cy="283"/>
            </a:xfrm>
            <a:custGeom>
              <a:avLst/>
              <a:gdLst/>
              <a:ahLst/>
              <a:cxnLst>
                <a:cxn ang="0">
                  <a:pos x="0" y="825677035"/>
                </a:cxn>
                <a:cxn ang="0">
                  <a:pos x="1519245083" y="0"/>
                </a:cxn>
                <a:cxn ang="0">
                  <a:pos x="0" y="825677035"/>
                </a:cxn>
              </a:cxnLst>
              <a:rect l="0" t="0" r="0" b="0"/>
              <a:pathLst>
                <a:path w="47" h="56">
                  <a:moveTo>
                    <a:pt x="40" y="15"/>
                  </a:moveTo>
                  <a:cubicBezTo>
                    <a:pt x="37" y="0"/>
                    <a:pt x="0" y="23"/>
                    <a:pt x="27" y="56"/>
                  </a:cubicBezTo>
                  <a:cubicBezTo>
                    <a:pt x="27" y="56"/>
                    <a:pt x="47" y="49"/>
                    <a:pt x="40" y="15"/>
                  </a:cubicBezTo>
                  <a:close/>
                </a:path>
              </a:pathLst>
            </a:custGeom>
            <a:solidFill>
              <a:schemeClr val="bg1"/>
            </a:solidFill>
            <a:ln w="9525">
              <a:noFill/>
            </a:ln>
          </p:spPr>
          <p:txBody>
            <a:bodyPr/>
            <a:lstStyle/>
            <a:p>
              <a:endParaRPr lang="zh-CN" altLang="en-US"/>
            </a:p>
          </p:txBody>
        </p:sp>
        <p:sp>
          <p:nvSpPr>
            <p:cNvPr id="3079" name="Freeform 7"/>
            <p:cNvSpPr/>
            <p:nvPr/>
          </p:nvSpPr>
          <p:spPr>
            <a:xfrm>
              <a:off x="3403" y="1403"/>
              <a:ext cx="208" cy="379"/>
            </a:xfrm>
            <a:custGeom>
              <a:avLst/>
              <a:gdLst/>
              <a:ahLst/>
              <a:cxnLst>
                <a:cxn ang="0">
                  <a:pos x="1084209015" y="1476388572"/>
                </a:cxn>
                <a:cxn ang="0">
                  <a:pos x="688011822" y="0"/>
                </a:cxn>
                <a:cxn ang="0">
                  <a:pos x="0" y="0"/>
                </a:cxn>
                <a:cxn ang="0">
                  <a:pos x="2123636035" y="1313131725"/>
                </a:cxn>
                <a:cxn ang="0">
                  <a:pos x="1084209015" y="1476388572"/>
                </a:cxn>
              </a:cxnLst>
              <a:rect l="0" t="0" r="0" b="0"/>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9525">
              <a:noFill/>
            </a:ln>
          </p:spPr>
          <p:txBody>
            <a:bodyPr/>
            <a:lstStyle/>
            <a:p>
              <a:endParaRPr lang="zh-CN" altLang="en-US"/>
            </a:p>
          </p:txBody>
        </p:sp>
        <p:sp>
          <p:nvSpPr>
            <p:cNvPr id="3080" name="Freeform 8"/>
            <p:cNvSpPr/>
            <p:nvPr/>
          </p:nvSpPr>
          <p:spPr>
            <a:xfrm>
              <a:off x="3272" y="645"/>
              <a:ext cx="683" cy="318"/>
            </a:xfrm>
            <a:custGeom>
              <a:avLst/>
              <a:gdLst/>
              <a:ahLst/>
              <a:cxnLst>
                <a:cxn ang="0">
                  <a:pos x="0" y="214897161"/>
                </a:cxn>
                <a:cxn ang="0">
                  <a:pos x="1328870617" y="214897161"/>
                </a:cxn>
                <a:cxn ang="0">
                  <a:pos x="110711674" y="1352708410"/>
                </a:cxn>
                <a:cxn ang="0">
                  <a:pos x="0" y="0"/>
                </a:cxn>
                <a:cxn ang="0">
                  <a:pos x="0" y="0"/>
                </a:cxn>
                <a:cxn ang="0">
                  <a:pos x="0" y="0"/>
                </a:cxn>
                <a:cxn ang="0">
                  <a:pos x="0" y="214897161"/>
                </a:cxn>
              </a:cxnLst>
              <a:rect l="0" t="0" r="0" b="0"/>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9525">
              <a:noFill/>
            </a:ln>
          </p:spPr>
          <p:txBody>
            <a:bodyPr/>
            <a:lstStyle/>
            <a:p>
              <a:endParaRPr lang="zh-CN" altLang="en-US"/>
            </a:p>
          </p:txBody>
        </p:sp>
        <p:sp>
          <p:nvSpPr>
            <p:cNvPr id="3081" name="Freeform 9"/>
            <p:cNvSpPr/>
            <p:nvPr/>
          </p:nvSpPr>
          <p:spPr>
            <a:xfrm>
              <a:off x="4046" y="1545"/>
              <a:ext cx="490" cy="515"/>
            </a:xfrm>
            <a:custGeom>
              <a:avLst/>
              <a:gdLst/>
              <a:ahLst/>
              <a:cxnLst>
                <a:cxn ang="0">
                  <a:pos x="0" y="268584516"/>
                </a:cxn>
                <a:cxn ang="0">
                  <a:pos x="1698613465" y="268584516"/>
                </a:cxn>
                <a:cxn ang="0">
                  <a:pos x="659769385" y="0"/>
                </a:cxn>
                <a:cxn ang="0">
                  <a:pos x="0" y="0"/>
                </a:cxn>
                <a:cxn ang="0">
                  <a:pos x="0" y="268584516"/>
                </a:cxn>
              </a:cxnLst>
              <a:rect l="0" t="0" r="0" b="0"/>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9525">
              <a:noFill/>
            </a:ln>
          </p:spPr>
          <p:txBody>
            <a:bodyPr/>
            <a:lstStyle/>
            <a:p>
              <a:endParaRPr lang="zh-CN" altLang="en-US"/>
            </a:p>
          </p:txBody>
        </p:sp>
        <p:sp>
          <p:nvSpPr>
            <p:cNvPr id="3082" name="Freeform 10"/>
            <p:cNvSpPr/>
            <p:nvPr/>
          </p:nvSpPr>
          <p:spPr>
            <a:xfrm>
              <a:off x="5173" y="1024"/>
              <a:ext cx="501" cy="96"/>
            </a:xfrm>
            <a:custGeom>
              <a:avLst/>
              <a:gdLst/>
              <a:ahLst/>
              <a:cxnLst>
                <a:cxn ang="0">
                  <a:pos x="837918244" y="0"/>
                </a:cxn>
                <a:cxn ang="0">
                  <a:pos x="0" y="824023417"/>
                </a:cxn>
                <a:cxn ang="0">
                  <a:pos x="837918244" y="0"/>
                </a:cxn>
              </a:cxnLst>
              <a:rect l="0" t="0" r="0" b="0"/>
              <a:pathLst>
                <a:path w="99" h="19">
                  <a:moveTo>
                    <a:pt x="15" y="0"/>
                  </a:moveTo>
                  <a:cubicBezTo>
                    <a:pt x="0" y="0"/>
                    <a:pt x="19" y="19"/>
                    <a:pt x="40" y="15"/>
                  </a:cubicBezTo>
                  <a:cubicBezTo>
                    <a:pt x="99" y="1"/>
                    <a:pt x="15" y="0"/>
                    <a:pt x="15" y="0"/>
                  </a:cubicBezTo>
                  <a:close/>
                </a:path>
              </a:pathLst>
            </a:custGeom>
            <a:solidFill>
              <a:schemeClr val="bg1"/>
            </a:solidFill>
            <a:ln w="9525">
              <a:noFill/>
            </a:ln>
          </p:spPr>
          <p:txBody>
            <a:bodyPr/>
            <a:lstStyle/>
            <a:p>
              <a:endParaRPr lang="zh-CN" altLang="en-US"/>
            </a:p>
          </p:txBody>
        </p:sp>
        <p:sp>
          <p:nvSpPr>
            <p:cNvPr id="3083" name="Freeform 11"/>
            <p:cNvSpPr/>
            <p:nvPr/>
          </p:nvSpPr>
          <p:spPr>
            <a:xfrm>
              <a:off x="5340" y="1004"/>
              <a:ext cx="385" cy="237"/>
            </a:xfrm>
            <a:custGeom>
              <a:avLst/>
              <a:gdLst/>
              <a:ahLst/>
              <a:cxnLst>
                <a:cxn ang="0">
                  <a:pos x="1179642299" y="1987683399"/>
                </a:cxn>
                <a:cxn ang="0">
                  <a:pos x="0" y="914624187"/>
                </a:cxn>
                <a:cxn ang="0">
                  <a:pos x="0" y="160075316"/>
                </a:cxn>
                <a:cxn ang="0">
                  <a:pos x="1067750747" y="1711803877"/>
                </a:cxn>
                <a:cxn ang="0">
                  <a:pos x="1179642299" y="1987683399"/>
                </a:cxn>
              </a:cxnLst>
              <a:rect l="0" t="0" r="0" b="0"/>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9525">
              <a:noFill/>
            </a:ln>
          </p:spPr>
          <p:txBody>
            <a:bodyPr/>
            <a:lstStyle/>
            <a:p>
              <a:endParaRPr lang="zh-CN" altLang="en-US"/>
            </a:p>
          </p:txBody>
        </p:sp>
        <p:sp>
          <p:nvSpPr>
            <p:cNvPr id="3084" name="Freeform 12"/>
            <p:cNvSpPr/>
            <p:nvPr/>
          </p:nvSpPr>
          <p:spPr>
            <a:xfrm>
              <a:off x="5325" y="1201"/>
              <a:ext cx="415" cy="187"/>
            </a:xfrm>
            <a:custGeom>
              <a:avLst/>
              <a:gdLst/>
              <a:ahLst/>
              <a:cxnLst>
                <a:cxn ang="0">
                  <a:pos x="0" y="326994350"/>
                </a:cxn>
                <a:cxn ang="0">
                  <a:pos x="1332972322" y="936161790"/>
                </a:cxn>
                <a:cxn ang="0">
                  <a:pos x="947729867" y="1424452152"/>
                </a:cxn>
                <a:cxn ang="0">
                  <a:pos x="0" y="1260956697"/>
                </a:cxn>
                <a:cxn ang="0">
                  <a:pos x="0" y="1097457796"/>
                </a:cxn>
                <a:cxn ang="0">
                  <a:pos x="0" y="0"/>
                </a:cxn>
                <a:cxn ang="0">
                  <a:pos x="0" y="326994350"/>
                </a:cxn>
              </a:cxnLst>
              <a:rect l="0" t="0" r="0" b="0"/>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9525">
              <a:noFill/>
            </a:ln>
          </p:spPr>
          <p:txBody>
            <a:bodyPr/>
            <a:lstStyle/>
            <a:p>
              <a:endParaRPr lang="zh-CN" altLang="en-US"/>
            </a:p>
          </p:txBody>
        </p:sp>
        <p:sp>
          <p:nvSpPr>
            <p:cNvPr id="3085" name="Freeform 13"/>
            <p:cNvSpPr/>
            <p:nvPr/>
          </p:nvSpPr>
          <p:spPr>
            <a:xfrm>
              <a:off x="5001" y="1378"/>
              <a:ext cx="698" cy="167"/>
            </a:xfrm>
            <a:custGeom>
              <a:avLst/>
              <a:gdLst/>
              <a:ahLst/>
              <a:cxnLst>
                <a:cxn ang="0">
                  <a:pos x="1161278310" y="54654575"/>
                </a:cxn>
                <a:cxn ang="0">
                  <a:pos x="437771700" y="781568223"/>
                </a:cxn>
                <a:cxn ang="0">
                  <a:pos x="0" y="1223312468"/>
                </a:cxn>
                <a:cxn ang="0">
                  <a:pos x="0" y="1277967044"/>
                </a:cxn>
                <a:cxn ang="0">
                  <a:pos x="0" y="439610106"/>
                </a:cxn>
                <a:cxn ang="0">
                  <a:pos x="0" y="165576659"/>
                </a:cxn>
                <a:cxn ang="0">
                  <a:pos x="1161278310" y="54654575"/>
                </a:cxn>
              </a:cxnLst>
              <a:rect l="0" t="0" r="0" b="0"/>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9525">
              <a:noFill/>
            </a:ln>
          </p:spPr>
          <p:txBody>
            <a:bodyPr/>
            <a:lstStyle/>
            <a:p>
              <a:endParaRPr lang="zh-CN" altLang="en-US"/>
            </a:p>
          </p:txBody>
        </p:sp>
        <p:sp>
          <p:nvSpPr>
            <p:cNvPr id="3086" name="Freeform 14"/>
            <p:cNvSpPr/>
            <p:nvPr/>
          </p:nvSpPr>
          <p:spPr>
            <a:xfrm>
              <a:off x="5077" y="1540"/>
              <a:ext cx="567" cy="146"/>
            </a:xfrm>
            <a:custGeom>
              <a:avLst/>
              <a:gdLst/>
              <a:ahLst/>
              <a:cxnLst>
                <a:cxn ang="0">
                  <a:pos x="0" y="1003705656"/>
                </a:cxn>
                <a:cxn ang="0">
                  <a:pos x="0" y="209689877"/>
                </a:cxn>
                <a:cxn ang="0">
                  <a:pos x="0" y="523735892"/>
                </a:cxn>
                <a:cxn ang="0">
                  <a:pos x="2011760296" y="313638705"/>
                </a:cxn>
                <a:cxn ang="0">
                  <a:pos x="111306261" y="209689877"/>
                </a:cxn>
                <a:cxn ang="0">
                  <a:pos x="0" y="1003705656"/>
                </a:cxn>
              </a:cxnLst>
              <a:rect l="0" t="0" r="0" b="0"/>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9525">
              <a:noFill/>
            </a:ln>
          </p:spPr>
          <p:txBody>
            <a:bodyPr/>
            <a:lstStyle/>
            <a:p>
              <a:endParaRPr lang="zh-CN" altLang="en-US"/>
            </a:p>
          </p:txBody>
        </p:sp>
        <p:sp>
          <p:nvSpPr>
            <p:cNvPr id="3087" name="Freeform 15"/>
            <p:cNvSpPr/>
            <p:nvPr/>
          </p:nvSpPr>
          <p:spPr>
            <a:xfrm>
              <a:off x="5042" y="1656"/>
              <a:ext cx="581" cy="480"/>
            </a:xfrm>
            <a:custGeom>
              <a:avLst/>
              <a:gdLst/>
              <a:ahLst/>
              <a:cxnLst>
                <a:cxn ang="0">
                  <a:pos x="162980730" y="0"/>
                </a:cxn>
                <a:cxn ang="0">
                  <a:pos x="1419830036" y="0"/>
                </a:cxn>
                <a:cxn ang="0">
                  <a:pos x="0" y="0"/>
                </a:cxn>
                <a:cxn ang="0">
                  <a:pos x="0" y="0"/>
                </a:cxn>
                <a:cxn ang="0">
                  <a:pos x="0" y="0"/>
                </a:cxn>
                <a:cxn ang="0">
                  <a:pos x="0" y="0"/>
                </a:cxn>
                <a:cxn ang="0">
                  <a:pos x="0" y="1474359723"/>
                </a:cxn>
                <a:cxn ang="0">
                  <a:pos x="2026311605" y="877995557"/>
                </a:cxn>
                <a:cxn ang="0">
                  <a:pos x="660426266" y="0"/>
                </a:cxn>
                <a:cxn ang="0">
                  <a:pos x="162980730" y="0"/>
                </a:cxn>
              </a:cxnLst>
              <a:rect l="0" t="0" r="0" b="0"/>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9525">
              <a:noFill/>
            </a:ln>
          </p:spPr>
          <p:txBody>
            <a:bodyPr/>
            <a:lstStyle/>
            <a:p>
              <a:endParaRPr lang="zh-CN" altLang="en-US"/>
            </a:p>
          </p:txBody>
        </p:sp>
        <p:sp>
          <p:nvSpPr>
            <p:cNvPr id="3088" name="Freeform 16"/>
            <p:cNvSpPr/>
            <p:nvPr/>
          </p:nvSpPr>
          <p:spPr>
            <a:xfrm>
              <a:off x="5421" y="1464"/>
              <a:ext cx="329" cy="854"/>
            </a:xfrm>
            <a:custGeom>
              <a:avLst/>
              <a:gdLst/>
              <a:ahLst/>
              <a:cxnLst>
                <a:cxn ang="0">
                  <a:pos x="0" y="0"/>
                </a:cxn>
                <a:cxn ang="0">
                  <a:pos x="1225572183" y="0"/>
                </a:cxn>
                <a:cxn ang="0">
                  <a:pos x="1225572183" y="0"/>
                </a:cxn>
                <a:cxn ang="0">
                  <a:pos x="0" y="0"/>
                </a:cxn>
                <a:cxn ang="0">
                  <a:pos x="1899298090" y="0"/>
                </a:cxn>
                <a:cxn ang="0">
                  <a:pos x="0" y="0"/>
                </a:cxn>
                <a:cxn ang="0">
                  <a:pos x="948632090" y="0"/>
                </a:cxn>
                <a:cxn ang="0">
                  <a:pos x="0" y="0"/>
                </a:cxn>
                <a:cxn ang="0">
                  <a:pos x="0" y="0"/>
                </a:cxn>
                <a:cxn ang="0">
                  <a:pos x="0" y="0"/>
                </a:cxn>
                <a:cxn ang="0">
                  <a:pos x="0" y="0"/>
                </a:cxn>
              </a:cxnLst>
              <a:rect l="0" t="0" r="0" b="0"/>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9525">
              <a:noFill/>
            </a:ln>
          </p:spPr>
          <p:txBody>
            <a:bodyPr/>
            <a:lstStyle/>
            <a:p>
              <a:endParaRPr lang="zh-CN" altLang="en-US"/>
            </a:p>
          </p:txBody>
        </p:sp>
      </p:grpSp>
      <p:grpSp>
        <p:nvGrpSpPr>
          <p:cNvPr id="3089" name="Group 17"/>
          <p:cNvGrpSpPr/>
          <p:nvPr/>
        </p:nvGrpSpPr>
        <p:grpSpPr>
          <a:xfrm>
            <a:off x="738188" y="36513"/>
            <a:ext cx="10521950" cy="6821487"/>
            <a:chOff x="349" y="23"/>
            <a:chExt cx="4971" cy="4297"/>
          </a:xfrm>
        </p:grpSpPr>
        <p:sp>
          <p:nvSpPr>
            <p:cNvPr id="3090" name="Rectangle 18"/>
            <p:cNvSpPr/>
            <p:nvPr/>
          </p:nvSpPr>
          <p:spPr>
            <a:xfrm>
              <a:off x="384"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091" name="Freeform 19"/>
            <p:cNvSpPr>
              <a:spLocks noEditPoints="1"/>
            </p:cNvSpPr>
            <p:nvPr/>
          </p:nvSpPr>
          <p:spPr>
            <a:xfrm>
              <a:off x="38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2" name="Freeform 20"/>
            <p:cNvSpPr>
              <a:spLocks noEditPoints="1"/>
            </p:cNvSpPr>
            <p:nvPr/>
          </p:nvSpPr>
          <p:spPr>
            <a:xfrm>
              <a:off x="38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3" name="Freeform 21"/>
            <p:cNvSpPr>
              <a:spLocks noEditPoints="1"/>
            </p:cNvSpPr>
            <p:nvPr/>
          </p:nvSpPr>
          <p:spPr>
            <a:xfrm>
              <a:off x="38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4" name="Freeform 22"/>
            <p:cNvSpPr>
              <a:spLocks noEditPoints="1"/>
            </p:cNvSpPr>
            <p:nvPr/>
          </p:nvSpPr>
          <p:spPr>
            <a:xfrm>
              <a:off x="38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5" name="Freeform 23"/>
            <p:cNvSpPr>
              <a:spLocks noEditPoints="1"/>
            </p:cNvSpPr>
            <p:nvPr/>
          </p:nvSpPr>
          <p:spPr>
            <a:xfrm>
              <a:off x="38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6" name="Freeform 24"/>
            <p:cNvSpPr>
              <a:spLocks noEditPoints="1"/>
            </p:cNvSpPr>
            <p:nvPr/>
          </p:nvSpPr>
          <p:spPr>
            <a:xfrm>
              <a:off x="38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7" name="Freeform 25"/>
            <p:cNvSpPr>
              <a:spLocks noEditPoints="1"/>
            </p:cNvSpPr>
            <p:nvPr/>
          </p:nvSpPr>
          <p:spPr>
            <a:xfrm>
              <a:off x="38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8" name="Freeform 26"/>
            <p:cNvSpPr>
              <a:spLocks noEditPoints="1"/>
            </p:cNvSpPr>
            <p:nvPr/>
          </p:nvSpPr>
          <p:spPr>
            <a:xfrm>
              <a:off x="38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9" name="Freeform 27"/>
            <p:cNvSpPr>
              <a:spLocks noEditPoints="1"/>
            </p:cNvSpPr>
            <p:nvPr/>
          </p:nvSpPr>
          <p:spPr>
            <a:xfrm>
              <a:off x="38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0" name="Freeform 28"/>
            <p:cNvSpPr>
              <a:spLocks noEditPoints="1"/>
            </p:cNvSpPr>
            <p:nvPr/>
          </p:nvSpPr>
          <p:spPr>
            <a:xfrm>
              <a:off x="38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1" name="Rectangle 29"/>
            <p:cNvSpPr/>
            <p:nvPr/>
          </p:nvSpPr>
          <p:spPr>
            <a:xfrm>
              <a:off x="384"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02" name="Rectangle 30"/>
            <p:cNvSpPr/>
            <p:nvPr/>
          </p:nvSpPr>
          <p:spPr>
            <a:xfrm>
              <a:off x="82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03" name="Freeform 31"/>
            <p:cNvSpPr>
              <a:spLocks noEditPoints="1"/>
            </p:cNvSpPr>
            <p:nvPr/>
          </p:nvSpPr>
          <p:spPr>
            <a:xfrm>
              <a:off x="82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4" name="Freeform 32"/>
            <p:cNvSpPr>
              <a:spLocks noEditPoints="1"/>
            </p:cNvSpPr>
            <p:nvPr/>
          </p:nvSpPr>
          <p:spPr>
            <a:xfrm>
              <a:off x="82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5" name="Freeform 33"/>
            <p:cNvSpPr>
              <a:spLocks noEditPoints="1"/>
            </p:cNvSpPr>
            <p:nvPr/>
          </p:nvSpPr>
          <p:spPr>
            <a:xfrm>
              <a:off x="82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6" name="Freeform 34"/>
            <p:cNvSpPr>
              <a:spLocks noEditPoints="1"/>
            </p:cNvSpPr>
            <p:nvPr/>
          </p:nvSpPr>
          <p:spPr>
            <a:xfrm>
              <a:off x="82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7" name="Freeform 35"/>
            <p:cNvSpPr>
              <a:spLocks noEditPoints="1"/>
            </p:cNvSpPr>
            <p:nvPr/>
          </p:nvSpPr>
          <p:spPr>
            <a:xfrm>
              <a:off x="82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8" name="Freeform 36"/>
            <p:cNvSpPr>
              <a:spLocks noEditPoints="1"/>
            </p:cNvSpPr>
            <p:nvPr/>
          </p:nvSpPr>
          <p:spPr>
            <a:xfrm>
              <a:off x="82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9" name="Freeform 37"/>
            <p:cNvSpPr>
              <a:spLocks noEditPoints="1"/>
            </p:cNvSpPr>
            <p:nvPr/>
          </p:nvSpPr>
          <p:spPr>
            <a:xfrm>
              <a:off x="82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0" name="Freeform 38"/>
            <p:cNvSpPr>
              <a:spLocks noEditPoints="1"/>
            </p:cNvSpPr>
            <p:nvPr/>
          </p:nvSpPr>
          <p:spPr>
            <a:xfrm>
              <a:off x="82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1" name="Freeform 39"/>
            <p:cNvSpPr>
              <a:spLocks noEditPoints="1"/>
            </p:cNvSpPr>
            <p:nvPr/>
          </p:nvSpPr>
          <p:spPr>
            <a:xfrm>
              <a:off x="82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2" name="Freeform 40"/>
            <p:cNvSpPr>
              <a:spLocks noEditPoints="1"/>
            </p:cNvSpPr>
            <p:nvPr/>
          </p:nvSpPr>
          <p:spPr>
            <a:xfrm>
              <a:off x="82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3" name="Rectangle 41"/>
            <p:cNvSpPr/>
            <p:nvPr/>
          </p:nvSpPr>
          <p:spPr>
            <a:xfrm>
              <a:off x="82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14" name="Rectangle 42"/>
            <p:cNvSpPr/>
            <p:nvPr/>
          </p:nvSpPr>
          <p:spPr>
            <a:xfrm>
              <a:off x="127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15" name="Freeform 43"/>
            <p:cNvSpPr>
              <a:spLocks noEditPoints="1"/>
            </p:cNvSpPr>
            <p:nvPr/>
          </p:nvSpPr>
          <p:spPr>
            <a:xfrm>
              <a:off x="127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6" name="Freeform 44"/>
            <p:cNvSpPr>
              <a:spLocks noEditPoints="1"/>
            </p:cNvSpPr>
            <p:nvPr/>
          </p:nvSpPr>
          <p:spPr>
            <a:xfrm>
              <a:off x="127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7" name="Freeform 45"/>
            <p:cNvSpPr>
              <a:spLocks noEditPoints="1"/>
            </p:cNvSpPr>
            <p:nvPr/>
          </p:nvSpPr>
          <p:spPr>
            <a:xfrm>
              <a:off x="127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8" name="Freeform 46"/>
            <p:cNvSpPr>
              <a:spLocks noEditPoints="1"/>
            </p:cNvSpPr>
            <p:nvPr/>
          </p:nvSpPr>
          <p:spPr>
            <a:xfrm>
              <a:off x="127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9" name="Freeform 47"/>
            <p:cNvSpPr>
              <a:spLocks noEditPoints="1"/>
            </p:cNvSpPr>
            <p:nvPr/>
          </p:nvSpPr>
          <p:spPr>
            <a:xfrm>
              <a:off x="127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0" name="Freeform 48"/>
            <p:cNvSpPr>
              <a:spLocks noEditPoints="1"/>
            </p:cNvSpPr>
            <p:nvPr/>
          </p:nvSpPr>
          <p:spPr>
            <a:xfrm>
              <a:off x="127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1" name="Freeform 49"/>
            <p:cNvSpPr>
              <a:spLocks noEditPoints="1"/>
            </p:cNvSpPr>
            <p:nvPr/>
          </p:nvSpPr>
          <p:spPr>
            <a:xfrm>
              <a:off x="127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2" name="Freeform 50"/>
            <p:cNvSpPr>
              <a:spLocks noEditPoints="1"/>
            </p:cNvSpPr>
            <p:nvPr/>
          </p:nvSpPr>
          <p:spPr>
            <a:xfrm>
              <a:off x="127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3" name="Freeform 51"/>
            <p:cNvSpPr>
              <a:spLocks noEditPoints="1"/>
            </p:cNvSpPr>
            <p:nvPr/>
          </p:nvSpPr>
          <p:spPr>
            <a:xfrm>
              <a:off x="127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4" name="Freeform 52"/>
            <p:cNvSpPr>
              <a:spLocks noEditPoints="1"/>
            </p:cNvSpPr>
            <p:nvPr/>
          </p:nvSpPr>
          <p:spPr>
            <a:xfrm>
              <a:off x="127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5" name="Rectangle 53"/>
            <p:cNvSpPr/>
            <p:nvPr/>
          </p:nvSpPr>
          <p:spPr>
            <a:xfrm>
              <a:off x="127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26" name="Rectangle 54"/>
            <p:cNvSpPr/>
            <p:nvPr/>
          </p:nvSpPr>
          <p:spPr>
            <a:xfrm>
              <a:off x="1724"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27" name="Freeform 55"/>
            <p:cNvSpPr>
              <a:spLocks noEditPoints="1"/>
            </p:cNvSpPr>
            <p:nvPr/>
          </p:nvSpPr>
          <p:spPr>
            <a:xfrm>
              <a:off x="172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8" name="Freeform 56"/>
            <p:cNvSpPr>
              <a:spLocks noEditPoints="1"/>
            </p:cNvSpPr>
            <p:nvPr/>
          </p:nvSpPr>
          <p:spPr>
            <a:xfrm>
              <a:off x="172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9" name="Freeform 57"/>
            <p:cNvSpPr>
              <a:spLocks noEditPoints="1"/>
            </p:cNvSpPr>
            <p:nvPr/>
          </p:nvSpPr>
          <p:spPr>
            <a:xfrm>
              <a:off x="172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0" name="Freeform 58"/>
            <p:cNvSpPr>
              <a:spLocks noEditPoints="1"/>
            </p:cNvSpPr>
            <p:nvPr/>
          </p:nvSpPr>
          <p:spPr>
            <a:xfrm>
              <a:off x="172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1" name="Freeform 59"/>
            <p:cNvSpPr>
              <a:spLocks noEditPoints="1"/>
            </p:cNvSpPr>
            <p:nvPr/>
          </p:nvSpPr>
          <p:spPr>
            <a:xfrm>
              <a:off x="172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2" name="Freeform 60"/>
            <p:cNvSpPr>
              <a:spLocks noEditPoints="1"/>
            </p:cNvSpPr>
            <p:nvPr/>
          </p:nvSpPr>
          <p:spPr>
            <a:xfrm>
              <a:off x="172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3" name="Freeform 61"/>
            <p:cNvSpPr>
              <a:spLocks noEditPoints="1"/>
            </p:cNvSpPr>
            <p:nvPr/>
          </p:nvSpPr>
          <p:spPr>
            <a:xfrm>
              <a:off x="172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4" name="Freeform 62"/>
            <p:cNvSpPr>
              <a:spLocks noEditPoints="1"/>
            </p:cNvSpPr>
            <p:nvPr/>
          </p:nvSpPr>
          <p:spPr>
            <a:xfrm>
              <a:off x="172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5" name="Freeform 63"/>
            <p:cNvSpPr>
              <a:spLocks noEditPoints="1"/>
            </p:cNvSpPr>
            <p:nvPr/>
          </p:nvSpPr>
          <p:spPr>
            <a:xfrm>
              <a:off x="172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6" name="Freeform 64"/>
            <p:cNvSpPr>
              <a:spLocks noEditPoints="1"/>
            </p:cNvSpPr>
            <p:nvPr/>
          </p:nvSpPr>
          <p:spPr>
            <a:xfrm>
              <a:off x="172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7" name="Rectangle 65"/>
            <p:cNvSpPr/>
            <p:nvPr/>
          </p:nvSpPr>
          <p:spPr>
            <a:xfrm>
              <a:off x="1724"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38" name="Rectangle 66"/>
            <p:cNvSpPr/>
            <p:nvPr/>
          </p:nvSpPr>
          <p:spPr>
            <a:xfrm>
              <a:off x="216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39" name="Freeform 67"/>
            <p:cNvSpPr>
              <a:spLocks noEditPoints="1"/>
            </p:cNvSpPr>
            <p:nvPr/>
          </p:nvSpPr>
          <p:spPr>
            <a:xfrm>
              <a:off x="216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0" name="Freeform 68"/>
            <p:cNvSpPr>
              <a:spLocks noEditPoints="1"/>
            </p:cNvSpPr>
            <p:nvPr/>
          </p:nvSpPr>
          <p:spPr>
            <a:xfrm>
              <a:off x="216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1" name="Freeform 69"/>
            <p:cNvSpPr>
              <a:spLocks noEditPoints="1"/>
            </p:cNvSpPr>
            <p:nvPr/>
          </p:nvSpPr>
          <p:spPr>
            <a:xfrm>
              <a:off x="216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2" name="Freeform 70"/>
            <p:cNvSpPr>
              <a:spLocks noEditPoints="1"/>
            </p:cNvSpPr>
            <p:nvPr/>
          </p:nvSpPr>
          <p:spPr>
            <a:xfrm>
              <a:off x="216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3" name="Freeform 71"/>
            <p:cNvSpPr>
              <a:spLocks noEditPoints="1"/>
            </p:cNvSpPr>
            <p:nvPr/>
          </p:nvSpPr>
          <p:spPr>
            <a:xfrm>
              <a:off x="216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4" name="Freeform 72"/>
            <p:cNvSpPr>
              <a:spLocks noEditPoints="1"/>
            </p:cNvSpPr>
            <p:nvPr/>
          </p:nvSpPr>
          <p:spPr>
            <a:xfrm>
              <a:off x="216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5" name="Freeform 73"/>
            <p:cNvSpPr>
              <a:spLocks noEditPoints="1"/>
            </p:cNvSpPr>
            <p:nvPr/>
          </p:nvSpPr>
          <p:spPr>
            <a:xfrm>
              <a:off x="216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6" name="Freeform 74"/>
            <p:cNvSpPr>
              <a:spLocks noEditPoints="1"/>
            </p:cNvSpPr>
            <p:nvPr/>
          </p:nvSpPr>
          <p:spPr>
            <a:xfrm>
              <a:off x="216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7" name="Freeform 75"/>
            <p:cNvSpPr>
              <a:spLocks noEditPoints="1"/>
            </p:cNvSpPr>
            <p:nvPr/>
          </p:nvSpPr>
          <p:spPr>
            <a:xfrm>
              <a:off x="216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8" name="Freeform 76"/>
            <p:cNvSpPr>
              <a:spLocks noEditPoints="1"/>
            </p:cNvSpPr>
            <p:nvPr/>
          </p:nvSpPr>
          <p:spPr>
            <a:xfrm>
              <a:off x="216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9" name="Rectangle 77"/>
            <p:cNvSpPr/>
            <p:nvPr/>
          </p:nvSpPr>
          <p:spPr>
            <a:xfrm>
              <a:off x="216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50" name="Rectangle 78"/>
            <p:cNvSpPr/>
            <p:nvPr/>
          </p:nvSpPr>
          <p:spPr>
            <a:xfrm>
              <a:off x="262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51" name="Freeform 79"/>
            <p:cNvSpPr>
              <a:spLocks noEditPoints="1"/>
            </p:cNvSpPr>
            <p:nvPr/>
          </p:nvSpPr>
          <p:spPr>
            <a:xfrm>
              <a:off x="262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2" name="Freeform 80"/>
            <p:cNvSpPr>
              <a:spLocks noEditPoints="1"/>
            </p:cNvSpPr>
            <p:nvPr/>
          </p:nvSpPr>
          <p:spPr>
            <a:xfrm>
              <a:off x="262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3" name="Freeform 81"/>
            <p:cNvSpPr>
              <a:spLocks noEditPoints="1"/>
            </p:cNvSpPr>
            <p:nvPr/>
          </p:nvSpPr>
          <p:spPr>
            <a:xfrm>
              <a:off x="262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4" name="Freeform 82"/>
            <p:cNvSpPr>
              <a:spLocks noEditPoints="1"/>
            </p:cNvSpPr>
            <p:nvPr/>
          </p:nvSpPr>
          <p:spPr>
            <a:xfrm>
              <a:off x="262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5" name="Freeform 83"/>
            <p:cNvSpPr>
              <a:spLocks noEditPoints="1"/>
            </p:cNvSpPr>
            <p:nvPr/>
          </p:nvSpPr>
          <p:spPr>
            <a:xfrm>
              <a:off x="262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6" name="Freeform 84"/>
            <p:cNvSpPr>
              <a:spLocks noEditPoints="1"/>
            </p:cNvSpPr>
            <p:nvPr/>
          </p:nvSpPr>
          <p:spPr>
            <a:xfrm>
              <a:off x="262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7" name="Freeform 85"/>
            <p:cNvSpPr>
              <a:spLocks noEditPoints="1"/>
            </p:cNvSpPr>
            <p:nvPr/>
          </p:nvSpPr>
          <p:spPr>
            <a:xfrm>
              <a:off x="262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8" name="Freeform 86"/>
            <p:cNvSpPr>
              <a:spLocks noEditPoints="1"/>
            </p:cNvSpPr>
            <p:nvPr/>
          </p:nvSpPr>
          <p:spPr>
            <a:xfrm>
              <a:off x="262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9" name="Freeform 87"/>
            <p:cNvSpPr>
              <a:spLocks noEditPoints="1"/>
            </p:cNvSpPr>
            <p:nvPr/>
          </p:nvSpPr>
          <p:spPr>
            <a:xfrm>
              <a:off x="262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0" name="Freeform 88"/>
            <p:cNvSpPr>
              <a:spLocks noEditPoints="1"/>
            </p:cNvSpPr>
            <p:nvPr/>
          </p:nvSpPr>
          <p:spPr>
            <a:xfrm>
              <a:off x="262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1" name="Rectangle 89"/>
            <p:cNvSpPr/>
            <p:nvPr/>
          </p:nvSpPr>
          <p:spPr>
            <a:xfrm>
              <a:off x="262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62" name="Rectangle 90"/>
            <p:cNvSpPr/>
            <p:nvPr/>
          </p:nvSpPr>
          <p:spPr>
            <a:xfrm>
              <a:off x="3065"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63" name="Freeform 91"/>
            <p:cNvSpPr>
              <a:spLocks noEditPoints="1"/>
            </p:cNvSpPr>
            <p:nvPr/>
          </p:nvSpPr>
          <p:spPr>
            <a:xfrm>
              <a:off x="306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4" name="Freeform 92"/>
            <p:cNvSpPr>
              <a:spLocks noEditPoints="1"/>
            </p:cNvSpPr>
            <p:nvPr/>
          </p:nvSpPr>
          <p:spPr>
            <a:xfrm>
              <a:off x="306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5" name="Freeform 93"/>
            <p:cNvSpPr>
              <a:spLocks noEditPoints="1"/>
            </p:cNvSpPr>
            <p:nvPr/>
          </p:nvSpPr>
          <p:spPr>
            <a:xfrm>
              <a:off x="306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6" name="Freeform 94"/>
            <p:cNvSpPr>
              <a:spLocks noEditPoints="1"/>
            </p:cNvSpPr>
            <p:nvPr/>
          </p:nvSpPr>
          <p:spPr>
            <a:xfrm>
              <a:off x="306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7" name="Freeform 95"/>
            <p:cNvSpPr>
              <a:spLocks noEditPoints="1"/>
            </p:cNvSpPr>
            <p:nvPr/>
          </p:nvSpPr>
          <p:spPr>
            <a:xfrm>
              <a:off x="306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8" name="Freeform 96"/>
            <p:cNvSpPr>
              <a:spLocks noEditPoints="1"/>
            </p:cNvSpPr>
            <p:nvPr/>
          </p:nvSpPr>
          <p:spPr>
            <a:xfrm>
              <a:off x="306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9" name="Freeform 97"/>
            <p:cNvSpPr>
              <a:spLocks noEditPoints="1"/>
            </p:cNvSpPr>
            <p:nvPr/>
          </p:nvSpPr>
          <p:spPr>
            <a:xfrm>
              <a:off x="306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0" name="Freeform 98"/>
            <p:cNvSpPr>
              <a:spLocks noEditPoints="1"/>
            </p:cNvSpPr>
            <p:nvPr/>
          </p:nvSpPr>
          <p:spPr>
            <a:xfrm>
              <a:off x="306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1" name="Freeform 99"/>
            <p:cNvSpPr>
              <a:spLocks noEditPoints="1"/>
            </p:cNvSpPr>
            <p:nvPr/>
          </p:nvSpPr>
          <p:spPr>
            <a:xfrm>
              <a:off x="306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2" name="Freeform 100"/>
            <p:cNvSpPr>
              <a:spLocks noEditPoints="1"/>
            </p:cNvSpPr>
            <p:nvPr/>
          </p:nvSpPr>
          <p:spPr>
            <a:xfrm>
              <a:off x="306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3" name="Rectangle 101"/>
            <p:cNvSpPr/>
            <p:nvPr/>
          </p:nvSpPr>
          <p:spPr>
            <a:xfrm>
              <a:off x="3065"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74" name="Rectangle 102"/>
            <p:cNvSpPr/>
            <p:nvPr/>
          </p:nvSpPr>
          <p:spPr>
            <a:xfrm>
              <a:off x="351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75" name="Freeform 103"/>
            <p:cNvSpPr>
              <a:spLocks noEditPoints="1"/>
            </p:cNvSpPr>
            <p:nvPr/>
          </p:nvSpPr>
          <p:spPr>
            <a:xfrm>
              <a:off x="351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6" name="Freeform 104"/>
            <p:cNvSpPr>
              <a:spLocks noEditPoints="1"/>
            </p:cNvSpPr>
            <p:nvPr/>
          </p:nvSpPr>
          <p:spPr>
            <a:xfrm>
              <a:off x="351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7" name="Freeform 105"/>
            <p:cNvSpPr>
              <a:spLocks noEditPoints="1"/>
            </p:cNvSpPr>
            <p:nvPr/>
          </p:nvSpPr>
          <p:spPr>
            <a:xfrm>
              <a:off x="351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8" name="Freeform 106"/>
            <p:cNvSpPr>
              <a:spLocks noEditPoints="1"/>
            </p:cNvSpPr>
            <p:nvPr/>
          </p:nvSpPr>
          <p:spPr>
            <a:xfrm>
              <a:off x="351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9" name="Freeform 107"/>
            <p:cNvSpPr>
              <a:spLocks noEditPoints="1"/>
            </p:cNvSpPr>
            <p:nvPr/>
          </p:nvSpPr>
          <p:spPr>
            <a:xfrm>
              <a:off x="351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0" name="Freeform 108"/>
            <p:cNvSpPr>
              <a:spLocks noEditPoints="1"/>
            </p:cNvSpPr>
            <p:nvPr/>
          </p:nvSpPr>
          <p:spPr>
            <a:xfrm>
              <a:off x="351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1" name="Freeform 109"/>
            <p:cNvSpPr>
              <a:spLocks noEditPoints="1"/>
            </p:cNvSpPr>
            <p:nvPr/>
          </p:nvSpPr>
          <p:spPr>
            <a:xfrm>
              <a:off x="351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2" name="Freeform 110"/>
            <p:cNvSpPr>
              <a:spLocks noEditPoints="1"/>
            </p:cNvSpPr>
            <p:nvPr/>
          </p:nvSpPr>
          <p:spPr>
            <a:xfrm>
              <a:off x="351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3" name="Freeform 111"/>
            <p:cNvSpPr>
              <a:spLocks noEditPoints="1"/>
            </p:cNvSpPr>
            <p:nvPr/>
          </p:nvSpPr>
          <p:spPr>
            <a:xfrm>
              <a:off x="351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4" name="Freeform 112"/>
            <p:cNvSpPr>
              <a:spLocks noEditPoints="1"/>
            </p:cNvSpPr>
            <p:nvPr/>
          </p:nvSpPr>
          <p:spPr>
            <a:xfrm>
              <a:off x="351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5" name="Rectangle 113"/>
            <p:cNvSpPr/>
            <p:nvPr/>
          </p:nvSpPr>
          <p:spPr>
            <a:xfrm>
              <a:off x="351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86" name="Rectangle 114"/>
            <p:cNvSpPr/>
            <p:nvPr/>
          </p:nvSpPr>
          <p:spPr>
            <a:xfrm>
              <a:off x="396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87" name="Freeform 115"/>
            <p:cNvSpPr>
              <a:spLocks noEditPoints="1"/>
            </p:cNvSpPr>
            <p:nvPr/>
          </p:nvSpPr>
          <p:spPr>
            <a:xfrm>
              <a:off x="396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8" name="Freeform 116"/>
            <p:cNvSpPr>
              <a:spLocks noEditPoints="1"/>
            </p:cNvSpPr>
            <p:nvPr/>
          </p:nvSpPr>
          <p:spPr>
            <a:xfrm>
              <a:off x="396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9" name="Freeform 117"/>
            <p:cNvSpPr>
              <a:spLocks noEditPoints="1"/>
            </p:cNvSpPr>
            <p:nvPr/>
          </p:nvSpPr>
          <p:spPr>
            <a:xfrm>
              <a:off x="396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0" name="Freeform 118"/>
            <p:cNvSpPr>
              <a:spLocks noEditPoints="1"/>
            </p:cNvSpPr>
            <p:nvPr/>
          </p:nvSpPr>
          <p:spPr>
            <a:xfrm>
              <a:off x="396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1" name="Freeform 119"/>
            <p:cNvSpPr>
              <a:spLocks noEditPoints="1"/>
            </p:cNvSpPr>
            <p:nvPr/>
          </p:nvSpPr>
          <p:spPr>
            <a:xfrm>
              <a:off x="396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2" name="Freeform 120"/>
            <p:cNvSpPr>
              <a:spLocks noEditPoints="1"/>
            </p:cNvSpPr>
            <p:nvPr/>
          </p:nvSpPr>
          <p:spPr>
            <a:xfrm>
              <a:off x="396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3" name="Freeform 121"/>
            <p:cNvSpPr>
              <a:spLocks noEditPoints="1"/>
            </p:cNvSpPr>
            <p:nvPr/>
          </p:nvSpPr>
          <p:spPr>
            <a:xfrm>
              <a:off x="396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4" name="Freeform 122"/>
            <p:cNvSpPr>
              <a:spLocks noEditPoints="1"/>
            </p:cNvSpPr>
            <p:nvPr/>
          </p:nvSpPr>
          <p:spPr>
            <a:xfrm>
              <a:off x="396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5" name="Freeform 123"/>
            <p:cNvSpPr>
              <a:spLocks noEditPoints="1"/>
            </p:cNvSpPr>
            <p:nvPr/>
          </p:nvSpPr>
          <p:spPr>
            <a:xfrm>
              <a:off x="396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6" name="Freeform 124"/>
            <p:cNvSpPr>
              <a:spLocks noEditPoints="1"/>
            </p:cNvSpPr>
            <p:nvPr/>
          </p:nvSpPr>
          <p:spPr>
            <a:xfrm>
              <a:off x="396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7" name="Rectangle 125"/>
            <p:cNvSpPr/>
            <p:nvPr/>
          </p:nvSpPr>
          <p:spPr>
            <a:xfrm>
              <a:off x="396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98" name="Rectangle 126"/>
            <p:cNvSpPr/>
            <p:nvPr/>
          </p:nvSpPr>
          <p:spPr>
            <a:xfrm>
              <a:off x="4405"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99" name="Freeform 127"/>
            <p:cNvSpPr>
              <a:spLocks noEditPoints="1"/>
            </p:cNvSpPr>
            <p:nvPr/>
          </p:nvSpPr>
          <p:spPr>
            <a:xfrm>
              <a:off x="440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0" name="Freeform 128"/>
            <p:cNvSpPr>
              <a:spLocks noEditPoints="1"/>
            </p:cNvSpPr>
            <p:nvPr/>
          </p:nvSpPr>
          <p:spPr>
            <a:xfrm>
              <a:off x="440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1" name="Freeform 129"/>
            <p:cNvSpPr>
              <a:spLocks noEditPoints="1"/>
            </p:cNvSpPr>
            <p:nvPr/>
          </p:nvSpPr>
          <p:spPr>
            <a:xfrm>
              <a:off x="440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2" name="Freeform 130"/>
            <p:cNvSpPr>
              <a:spLocks noEditPoints="1"/>
            </p:cNvSpPr>
            <p:nvPr/>
          </p:nvSpPr>
          <p:spPr>
            <a:xfrm>
              <a:off x="440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3" name="Freeform 131"/>
            <p:cNvSpPr>
              <a:spLocks noEditPoints="1"/>
            </p:cNvSpPr>
            <p:nvPr/>
          </p:nvSpPr>
          <p:spPr>
            <a:xfrm>
              <a:off x="440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4" name="Freeform 132"/>
            <p:cNvSpPr>
              <a:spLocks noEditPoints="1"/>
            </p:cNvSpPr>
            <p:nvPr/>
          </p:nvSpPr>
          <p:spPr>
            <a:xfrm>
              <a:off x="440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5" name="Freeform 133"/>
            <p:cNvSpPr>
              <a:spLocks noEditPoints="1"/>
            </p:cNvSpPr>
            <p:nvPr/>
          </p:nvSpPr>
          <p:spPr>
            <a:xfrm>
              <a:off x="440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6" name="Freeform 134"/>
            <p:cNvSpPr>
              <a:spLocks noEditPoints="1"/>
            </p:cNvSpPr>
            <p:nvPr/>
          </p:nvSpPr>
          <p:spPr>
            <a:xfrm>
              <a:off x="440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7" name="Freeform 135"/>
            <p:cNvSpPr>
              <a:spLocks noEditPoints="1"/>
            </p:cNvSpPr>
            <p:nvPr/>
          </p:nvSpPr>
          <p:spPr>
            <a:xfrm>
              <a:off x="440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8" name="Freeform 136"/>
            <p:cNvSpPr>
              <a:spLocks noEditPoints="1"/>
            </p:cNvSpPr>
            <p:nvPr/>
          </p:nvSpPr>
          <p:spPr>
            <a:xfrm>
              <a:off x="440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9" name="Rectangle 137"/>
            <p:cNvSpPr/>
            <p:nvPr/>
          </p:nvSpPr>
          <p:spPr>
            <a:xfrm>
              <a:off x="4405"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10" name="Rectangle 138"/>
            <p:cNvSpPr/>
            <p:nvPr/>
          </p:nvSpPr>
          <p:spPr>
            <a:xfrm>
              <a:off x="485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11" name="Freeform 139"/>
            <p:cNvSpPr>
              <a:spLocks noEditPoints="1"/>
            </p:cNvSpPr>
            <p:nvPr/>
          </p:nvSpPr>
          <p:spPr>
            <a:xfrm>
              <a:off x="485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2" name="Freeform 140"/>
            <p:cNvSpPr>
              <a:spLocks noEditPoints="1"/>
            </p:cNvSpPr>
            <p:nvPr/>
          </p:nvSpPr>
          <p:spPr>
            <a:xfrm>
              <a:off x="485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3" name="Freeform 141"/>
            <p:cNvSpPr>
              <a:spLocks noEditPoints="1"/>
            </p:cNvSpPr>
            <p:nvPr/>
          </p:nvSpPr>
          <p:spPr>
            <a:xfrm>
              <a:off x="485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4" name="Freeform 142"/>
            <p:cNvSpPr>
              <a:spLocks noEditPoints="1"/>
            </p:cNvSpPr>
            <p:nvPr/>
          </p:nvSpPr>
          <p:spPr>
            <a:xfrm>
              <a:off x="485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5" name="Freeform 143"/>
            <p:cNvSpPr>
              <a:spLocks noEditPoints="1"/>
            </p:cNvSpPr>
            <p:nvPr/>
          </p:nvSpPr>
          <p:spPr>
            <a:xfrm>
              <a:off x="485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6" name="Freeform 144"/>
            <p:cNvSpPr>
              <a:spLocks noEditPoints="1"/>
            </p:cNvSpPr>
            <p:nvPr/>
          </p:nvSpPr>
          <p:spPr>
            <a:xfrm>
              <a:off x="485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7" name="Freeform 145"/>
            <p:cNvSpPr>
              <a:spLocks noEditPoints="1"/>
            </p:cNvSpPr>
            <p:nvPr/>
          </p:nvSpPr>
          <p:spPr>
            <a:xfrm>
              <a:off x="485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8" name="Freeform 146"/>
            <p:cNvSpPr>
              <a:spLocks noEditPoints="1"/>
            </p:cNvSpPr>
            <p:nvPr/>
          </p:nvSpPr>
          <p:spPr>
            <a:xfrm>
              <a:off x="485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9" name="Freeform 147"/>
            <p:cNvSpPr>
              <a:spLocks noEditPoints="1"/>
            </p:cNvSpPr>
            <p:nvPr/>
          </p:nvSpPr>
          <p:spPr>
            <a:xfrm>
              <a:off x="485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0" name="Freeform 148"/>
            <p:cNvSpPr>
              <a:spLocks noEditPoints="1"/>
            </p:cNvSpPr>
            <p:nvPr/>
          </p:nvSpPr>
          <p:spPr>
            <a:xfrm>
              <a:off x="485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1" name="Rectangle 149"/>
            <p:cNvSpPr/>
            <p:nvPr/>
          </p:nvSpPr>
          <p:spPr>
            <a:xfrm>
              <a:off x="485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22" name="Rectangle 150"/>
            <p:cNvSpPr/>
            <p:nvPr/>
          </p:nvSpPr>
          <p:spPr>
            <a:xfrm>
              <a:off x="530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23" name="Freeform 151"/>
            <p:cNvSpPr>
              <a:spLocks noEditPoints="1"/>
            </p:cNvSpPr>
            <p:nvPr/>
          </p:nvSpPr>
          <p:spPr>
            <a:xfrm>
              <a:off x="530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4" name="Freeform 152"/>
            <p:cNvSpPr>
              <a:spLocks noEditPoints="1"/>
            </p:cNvSpPr>
            <p:nvPr/>
          </p:nvSpPr>
          <p:spPr>
            <a:xfrm>
              <a:off x="530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5" name="Freeform 153"/>
            <p:cNvSpPr>
              <a:spLocks noEditPoints="1"/>
            </p:cNvSpPr>
            <p:nvPr/>
          </p:nvSpPr>
          <p:spPr>
            <a:xfrm>
              <a:off x="530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6" name="Freeform 154"/>
            <p:cNvSpPr>
              <a:spLocks noEditPoints="1"/>
            </p:cNvSpPr>
            <p:nvPr/>
          </p:nvSpPr>
          <p:spPr>
            <a:xfrm>
              <a:off x="530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7" name="Freeform 155"/>
            <p:cNvSpPr>
              <a:spLocks noEditPoints="1"/>
            </p:cNvSpPr>
            <p:nvPr/>
          </p:nvSpPr>
          <p:spPr>
            <a:xfrm>
              <a:off x="530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8" name="Freeform 156"/>
            <p:cNvSpPr>
              <a:spLocks noEditPoints="1"/>
            </p:cNvSpPr>
            <p:nvPr/>
          </p:nvSpPr>
          <p:spPr>
            <a:xfrm>
              <a:off x="530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9" name="Freeform 157"/>
            <p:cNvSpPr>
              <a:spLocks noEditPoints="1"/>
            </p:cNvSpPr>
            <p:nvPr/>
          </p:nvSpPr>
          <p:spPr>
            <a:xfrm>
              <a:off x="530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0" name="Freeform 158"/>
            <p:cNvSpPr>
              <a:spLocks noEditPoints="1"/>
            </p:cNvSpPr>
            <p:nvPr/>
          </p:nvSpPr>
          <p:spPr>
            <a:xfrm>
              <a:off x="530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1" name="Freeform 159"/>
            <p:cNvSpPr>
              <a:spLocks noEditPoints="1"/>
            </p:cNvSpPr>
            <p:nvPr/>
          </p:nvSpPr>
          <p:spPr>
            <a:xfrm>
              <a:off x="530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2" name="Freeform 160"/>
            <p:cNvSpPr>
              <a:spLocks noEditPoints="1"/>
            </p:cNvSpPr>
            <p:nvPr/>
          </p:nvSpPr>
          <p:spPr>
            <a:xfrm>
              <a:off x="530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3" name="Rectangle 161"/>
            <p:cNvSpPr/>
            <p:nvPr/>
          </p:nvSpPr>
          <p:spPr>
            <a:xfrm>
              <a:off x="530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34" name="Freeform 162"/>
            <p:cNvSpPr/>
            <p:nvPr/>
          </p:nvSpPr>
          <p:spPr>
            <a:xfrm>
              <a:off x="349" y="3304"/>
              <a:ext cx="20" cy="10"/>
            </a:xfrm>
            <a:custGeom>
              <a:avLst/>
              <a:gdLst/>
              <a:ahLst/>
              <a:cxnLst>
                <a:cxn ang="0">
                  <a:pos x="0" y="48828125"/>
                </a:cxn>
                <a:cxn ang="0">
                  <a:pos x="0" y="48828125"/>
                </a:cxn>
              </a:cxnLst>
              <a:rect l="0" t="0" r="0" b="0"/>
              <a:pathLst>
                <a:path w="4" h="2">
                  <a:moveTo>
                    <a:pt x="0" y="1"/>
                  </a:moveTo>
                  <a:cubicBezTo>
                    <a:pt x="1" y="2"/>
                    <a:pt x="4" y="0"/>
                    <a:pt x="0" y="1"/>
                  </a:cubicBezTo>
                  <a:close/>
                </a:path>
              </a:pathLst>
            </a:custGeom>
            <a:solidFill>
              <a:schemeClr val="bg2">
                <a:alpha val="50194"/>
              </a:schemeClr>
            </a:solidFill>
            <a:ln w="9525">
              <a:noFill/>
            </a:ln>
          </p:spPr>
          <p:txBody>
            <a:bodyPr/>
            <a:lstStyle/>
            <a:p>
              <a:endParaRPr lang="zh-CN" altLang="en-US"/>
            </a:p>
          </p:txBody>
        </p:sp>
      </p:grpSp>
      <p:grpSp>
        <p:nvGrpSpPr>
          <p:cNvPr id="3235" name="Group 168"/>
          <p:cNvGrpSpPr/>
          <p:nvPr/>
        </p:nvGrpSpPr>
        <p:grpSpPr>
          <a:xfrm>
            <a:off x="203200" y="4724400"/>
            <a:ext cx="2247900" cy="1557338"/>
            <a:chOff x="96" y="2784"/>
            <a:chExt cx="1062" cy="981"/>
          </a:xfrm>
        </p:grpSpPr>
        <p:sp>
          <p:nvSpPr>
            <p:cNvPr id="3236" name="Freeform 16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solidFill>
            <a:ln w="9525">
              <a:noFill/>
            </a:ln>
          </p:spPr>
          <p:txBody>
            <a:bodyPr/>
            <a:lstStyle/>
            <a:p>
              <a:endParaRPr lang="zh-CN" altLang="en-US"/>
            </a:p>
          </p:txBody>
        </p:sp>
        <p:sp>
          <p:nvSpPr>
            <p:cNvPr id="3237" name="Freeform 17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solidFill>
            <a:ln w="9525">
              <a:noFill/>
            </a:ln>
          </p:spPr>
          <p:txBody>
            <a:bodyPr/>
            <a:lstStyle/>
            <a:p>
              <a:endParaRPr lang="zh-CN" altLang="en-US"/>
            </a:p>
          </p:txBody>
        </p:sp>
        <p:sp>
          <p:nvSpPr>
            <p:cNvPr id="3238" name="Freeform 17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folHlink"/>
            </a:solidFill>
            <a:ln w="9525">
              <a:noFill/>
            </a:ln>
          </p:spPr>
          <p:txBody>
            <a:bodyPr/>
            <a:lstStyle/>
            <a:p>
              <a:endParaRPr lang="zh-CN" altLang="en-US"/>
            </a:p>
          </p:txBody>
        </p:sp>
        <p:sp>
          <p:nvSpPr>
            <p:cNvPr id="3239" name="Freeform 17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solidFill>
            <a:ln w="9525">
              <a:noFill/>
            </a:ln>
          </p:spPr>
          <p:txBody>
            <a:bodyPr/>
            <a:lstStyle/>
            <a:p>
              <a:endParaRPr lang="zh-CN" altLang="en-US"/>
            </a:p>
          </p:txBody>
        </p:sp>
        <p:sp>
          <p:nvSpPr>
            <p:cNvPr id="3240" name="Freeform 17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solidFill>
            <a:ln w="9525">
              <a:noFill/>
            </a:ln>
          </p:spPr>
          <p:txBody>
            <a:bodyPr/>
            <a:lstStyle/>
            <a:p>
              <a:endParaRPr lang="zh-CN" altLang="en-US"/>
            </a:p>
          </p:txBody>
        </p:sp>
        <p:sp>
          <p:nvSpPr>
            <p:cNvPr id="3241" name="Freeform 17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solidFill>
            <a:ln w="9525">
              <a:noFill/>
            </a:ln>
          </p:spPr>
          <p:txBody>
            <a:bodyPr/>
            <a:lstStyle/>
            <a:p>
              <a:endParaRPr lang="zh-CN" altLang="en-US"/>
            </a:p>
          </p:txBody>
        </p:sp>
        <p:sp>
          <p:nvSpPr>
            <p:cNvPr id="3242" name="Freeform 17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folHlink"/>
            </a:solidFill>
            <a:ln w="9525">
              <a:noFill/>
            </a:ln>
          </p:spPr>
          <p:txBody>
            <a:bodyPr/>
            <a:lstStyle/>
            <a:p>
              <a:endParaRPr lang="zh-CN" altLang="en-US"/>
            </a:p>
          </p:txBody>
        </p:sp>
        <p:sp>
          <p:nvSpPr>
            <p:cNvPr id="3243" name="Freeform 17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solidFill>
            <a:ln w="9525">
              <a:noFill/>
            </a:ln>
          </p:spPr>
          <p:txBody>
            <a:bodyPr/>
            <a:lstStyle/>
            <a:p>
              <a:endParaRPr lang="zh-CN" altLang="en-US"/>
            </a:p>
          </p:txBody>
        </p:sp>
        <p:sp>
          <p:nvSpPr>
            <p:cNvPr id="3244" name="Freeform 17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solidFill>
            <a:ln w="9525">
              <a:noFill/>
            </a:ln>
          </p:spPr>
          <p:txBody>
            <a:bodyPr/>
            <a:lstStyle/>
            <a:p>
              <a:endParaRPr lang="zh-CN" altLang="en-US"/>
            </a:p>
          </p:txBody>
        </p:sp>
        <p:sp>
          <p:nvSpPr>
            <p:cNvPr id="3245" name="Freeform 17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solidFill>
            <a:ln w="9525">
              <a:noFill/>
            </a:ln>
          </p:spPr>
          <p:txBody>
            <a:bodyPr/>
            <a:lstStyle/>
            <a:p>
              <a:endParaRPr lang="zh-CN" altLang="en-US"/>
            </a:p>
          </p:txBody>
        </p:sp>
        <p:sp>
          <p:nvSpPr>
            <p:cNvPr id="3246" name="Freeform 17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solidFill>
            <a:ln w="9525">
              <a:noFill/>
            </a:ln>
          </p:spPr>
          <p:txBody>
            <a:bodyPr/>
            <a:lstStyle/>
            <a:p>
              <a:endParaRPr lang="zh-CN" altLang="en-US"/>
            </a:p>
          </p:txBody>
        </p:sp>
        <p:sp>
          <p:nvSpPr>
            <p:cNvPr id="3247" name="Freeform 18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solidFill>
            <a:ln w="9525">
              <a:noFill/>
            </a:ln>
          </p:spPr>
          <p:txBody>
            <a:bodyPr/>
            <a:lstStyle/>
            <a:p>
              <a:endParaRPr lang="zh-CN" altLang="en-US"/>
            </a:p>
          </p:txBody>
        </p:sp>
        <p:sp>
          <p:nvSpPr>
            <p:cNvPr id="3248" name="Freeform 18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solidFill>
            <a:ln w="9525">
              <a:noFill/>
            </a:ln>
          </p:spPr>
          <p:txBody>
            <a:bodyPr/>
            <a:lstStyle/>
            <a:p>
              <a:endParaRPr lang="zh-CN" altLang="en-US"/>
            </a:p>
          </p:txBody>
        </p:sp>
      </p:grpSp>
      <p:sp>
        <p:nvSpPr>
          <p:cNvPr id="15523" name="Rectangle 163"/>
          <p:cNvSpPr>
            <a:spLocks noGrp="1" noRot="1" noChangeArrowheads="1"/>
          </p:cNvSpPr>
          <p:nvPr>
            <p:ph type="ctrTitle"/>
          </p:nvPr>
        </p:nvSpPr>
        <p:spPr>
          <a:xfrm>
            <a:off x="914400" y="2057400"/>
            <a:ext cx="10363200" cy="1143000"/>
          </a:xfrm>
        </p:spPr>
        <p:txBody>
          <a:bodyPr/>
          <a:lstStyle>
            <a:lvl1pPr>
              <a:defRPr/>
            </a:lvl1pPr>
          </a:lstStyle>
          <a:p>
            <a:pPr lvl="0" fontAlgn="base"/>
            <a:r>
              <a:rPr lang="zh-CN" altLang="en-US" strike="noStrike" noProof="0" smtClean="0"/>
              <a:t>单击此处编辑母版标题样式</a:t>
            </a:r>
            <a:endParaRPr lang="zh-CN" altLang="en-US" strike="noStrike" noProof="0" smtClean="0"/>
          </a:p>
        </p:txBody>
      </p:sp>
      <p:sp>
        <p:nvSpPr>
          <p:cNvPr id="15527" name="Rectangle 167"/>
          <p:cNvSpPr>
            <a:spLocks noGrp="1" noRot="1" noChangeArrowheads="1"/>
          </p:cNvSpPr>
          <p:nvPr>
            <p:ph type="subTitle" idx="1"/>
          </p:nvPr>
        </p:nvSpPr>
        <p:spPr>
          <a:xfrm>
            <a:off x="1828800" y="3505200"/>
            <a:ext cx="8534400" cy="1752600"/>
          </a:xfrm>
        </p:spPr>
        <p:txBody>
          <a:bodyPr/>
          <a:lstStyle>
            <a:lvl1pPr marL="0" indent="0" algn="ctr">
              <a:buFont typeface="Wingdings" panose="05000000000000000000" pitchFamily="2" charset="2"/>
              <a:buNone/>
              <a:defRPr/>
            </a:lvl1pPr>
          </a:lstStyle>
          <a:p>
            <a:pPr lvl="0" fontAlgn="base"/>
            <a:r>
              <a:rPr lang="zh-CN" altLang="en-US" strike="noStrike" noProof="0" smtClean="0"/>
              <a:t>单击此处编辑母版副标题样式</a:t>
            </a:r>
            <a:endParaRPr lang="zh-CN" altLang="en-US" strike="noStrike" noProof="0" smtClean="0"/>
          </a:p>
        </p:txBody>
      </p:sp>
      <p:sp>
        <p:nvSpPr>
          <p:cNvPr id="179" name="Rectangle 164"/>
          <p:cNvSpPr>
            <a:spLocks noGrp="1" noChangeArrowheads="1"/>
          </p:cNvSpPr>
          <p:nvPr>
            <p:ph type="dt" sz="half" idx="10"/>
          </p:nvPr>
        </p:nvSpPr>
        <p:spPr>
          <a:xfrm>
            <a:off x="401638" y="6248400"/>
            <a:ext cx="3052763" cy="476250"/>
          </a:xfrm>
          <a:prstGeom prst="rect">
            <a:avLst/>
          </a:prstGeom>
          <a:noFill/>
          <a:ln>
            <a:noFill/>
          </a:ln>
          <a:effectLst/>
        </p:spPr>
        <p:txBody>
          <a:bodyPr vert="horz" wrap="square" lIns="91440" tIns="45720" rIns="91440" bIns="45720" numCol="1" anchor="t" anchorCtr="0" compatLnSpc="1"/>
          <a:lstStyle>
            <a:lvl1pPr>
              <a:defRPr/>
            </a:lvl1pPr>
          </a:lstStyle>
          <a:p>
            <a:pPr fontAlgn="base">
              <a:defRPr/>
            </a:pPr>
            <a:endParaRPr lang="en-US" altLang="zh-CN" strike="noStrike" noProof="1">
              <a:solidFill>
                <a:srgbClr val="000000"/>
              </a:solidFill>
            </a:endParaRPr>
          </a:p>
        </p:txBody>
      </p:sp>
      <p:sp>
        <p:nvSpPr>
          <p:cNvPr id="180" name="Rectangle 165"/>
          <p:cNvSpPr>
            <a:spLocks noGrp="1" noChangeArrowheads="1"/>
          </p:cNvSpPr>
          <p:nvPr>
            <p:ph type="ftr" sz="quarter" idx="11"/>
          </p:nvPr>
        </p:nvSpPr>
        <p:spPr>
          <a:xfrm>
            <a:off x="4165600" y="6248400"/>
            <a:ext cx="3860800" cy="476250"/>
          </a:xfrm>
          <a:prstGeom prst="rect">
            <a:avLst/>
          </a:prstGeom>
          <a:noFill/>
          <a:ln>
            <a:noFill/>
          </a:ln>
          <a:effectLst/>
        </p:spPr>
        <p:txBody>
          <a:bodyPr vert="horz" wrap="square" lIns="91440" tIns="45720" rIns="91440" bIns="45720" numCol="1" anchor="t" anchorCtr="0" compatLnSpc="1"/>
          <a:lstStyle>
            <a:lvl1pPr>
              <a:defRPr/>
            </a:lvl1pPr>
          </a:lstStyle>
          <a:p>
            <a:pPr fontAlgn="base">
              <a:defRPr/>
            </a:pPr>
            <a:endParaRPr lang="en-US" altLang="zh-CN" strike="noStrike" noProof="1">
              <a:solidFill>
                <a:srgbClr val="000000"/>
              </a:solidFill>
            </a:endParaRPr>
          </a:p>
        </p:txBody>
      </p:sp>
      <p:sp>
        <p:nvSpPr>
          <p:cNvPr id="181" name="Rectangle 166"/>
          <p:cNvSpPr>
            <a:spLocks noGrp="1" noChangeArrowheads="1"/>
          </p:cNvSpPr>
          <p:nvPr>
            <p:ph type="sldNum" sz="quarter" idx="12"/>
          </p:nvPr>
        </p:nvSpPr>
        <p:spPr>
          <a:xfrm>
            <a:off x="8737600" y="6248400"/>
            <a:ext cx="3052763" cy="476250"/>
          </a:xfrm>
          <a:prstGeom prst="rect">
            <a:avLst/>
          </a:prstGeom>
          <a:noFill/>
          <a:ln>
            <a:noFill/>
          </a:ln>
          <a:effectLst/>
        </p:spPr>
        <p:txBody>
          <a:bodyPr vert="horz" wrap="square" lIns="91440" tIns="45720" rIns="91440" bIns="45720" numCol="1" anchor="t" anchorCtr="0" compatLnSpc="1"/>
          <a:lstStyle>
            <a:lvl1pPr>
              <a:defRPr/>
            </a:lvl1pPr>
          </a:lstStyle>
          <a:p>
            <a:pPr fontAlgn="base"/>
            <a:fld id="{4CF2EB82-36DA-40F5-8D45-70F0F0486E2C}"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38684" y="228600"/>
            <a:ext cx="2846916" cy="587057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97933" y="228600"/>
            <a:ext cx="8337551" cy="587057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12800" y="1600200"/>
            <a:ext cx="5334000"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350000" y="1600200"/>
            <a:ext cx="5334000"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8" name="页脚占位符 7"/>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9" name="灯片编号占位符 8"/>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4" name="页脚占位符 3"/>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灯片编号占位符 4"/>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3" name="页脚占位符 2"/>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4" name="灯片编号占位符 3"/>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fontAlgn="base"/>
            <a:endParaRPr lang="zh-CN" altLang="en-US" strike="noStrike" noProof="0" smtClean="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a:xfrm>
            <a:off x="755650" y="0"/>
            <a:ext cx="10521950" cy="6821488"/>
            <a:chOff x="349" y="23"/>
            <a:chExt cx="4971" cy="4297"/>
          </a:xfrm>
        </p:grpSpPr>
        <p:sp>
          <p:nvSpPr>
            <p:cNvPr id="1027" name="Rectangle 3"/>
            <p:cNvSpPr/>
            <p:nvPr/>
          </p:nvSpPr>
          <p:spPr>
            <a:xfrm>
              <a:off x="384"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28" name="Freeform 4"/>
            <p:cNvSpPr>
              <a:spLocks noEditPoints="1"/>
            </p:cNvSpPr>
            <p:nvPr/>
          </p:nvSpPr>
          <p:spPr>
            <a:xfrm>
              <a:off x="38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29" name="Freeform 5"/>
            <p:cNvSpPr>
              <a:spLocks noEditPoints="1"/>
            </p:cNvSpPr>
            <p:nvPr/>
          </p:nvSpPr>
          <p:spPr>
            <a:xfrm>
              <a:off x="38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0" name="Freeform 6"/>
            <p:cNvSpPr>
              <a:spLocks noEditPoints="1"/>
            </p:cNvSpPr>
            <p:nvPr/>
          </p:nvSpPr>
          <p:spPr>
            <a:xfrm>
              <a:off x="38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1" name="Freeform 7"/>
            <p:cNvSpPr>
              <a:spLocks noEditPoints="1"/>
            </p:cNvSpPr>
            <p:nvPr/>
          </p:nvSpPr>
          <p:spPr>
            <a:xfrm>
              <a:off x="38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2" name="Freeform 8"/>
            <p:cNvSpPr>
              <a:spLocks noEditPoints="1"/>
            </p:cNvSpPr>
            <p:nvPr/>
          </p:nvSpPr>
          <p:spPr>
            <a:xfrm>
              <a:off x="38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3" name="Freeform 9"/>
            <p:cNvSpPr>
              <a:spLocks noEditPoints="1"/>
            </p:cNvSpPr>
            <p:nvPr/>
          </p:nvSpPr>
          <p:spPr>
            <a:xfrm>
              <a:off x="38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4" name="Freeform 10"/>
            <p:cNvSpPr>
              <a:spLocks noEditPoints="1"/>
            </p:cNvSpPr>
            <p:nvPr/>
          </p:nvSpPr>
          <p:spPr>
            <a:xfrm>
              <a:off x="38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5" name="Freeform 11"/>
            <p:cNvSpPr>
              <a:spLocks noEditPoints="1"/>
            </p:cNvSpPr>
            <p:nvPr/>
          </p:nvSpPr>
          <p:spPr>
            <a:xfrm>
              <a:off x="38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6" name="Freeform 12"/>
            <p:cNvSpPr>
              <a:spLocks noEditPoints="1"/>
            </p:cNvSpPr>
            <p:nvPr/>
          </p:nvSpPr>
          <p:spPr>
            <a:xfrm>
              <a:off x="38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7" name="Freeform 13"/>
            <p:cNvSpPr>
              <a:spLocks noEditPoints="1"/>
            </p:cNvSpPr>
            <p:nvPr/>
          </p:nvSpPr>
          <p:spPr>
            <a:xfrm>
              <a:off x="38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8" name="Rectangle 14"/>
            <p:cNvSpPr/>
            <p:nvPr/>
          </p:nvSpPr>
          <p:spPr>
            <a:xfrm>
              <a:off x="384"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39" name="Rectangle 15"/>
            <p:cNvSpPr/>
            <p:nvPr/>
          </p:nvSpPr>
          <p:spPr>
            <a:xfrm>
              <a:off x="82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40" name="Freeform 16"/>
            <p:cNvSpPr>
              <a:spLocks noEditPoints="1"/>
            </p:cNvSpPr>
            <p:nvPr/>
          </p:nvSpPr>
          <p:spPr>
            <a:xfrm>
              <a:off x="82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1" name="Freeform 17"/>
            <p:cNvSpPr>
              <a:spLocks noEditPoints="1"/>
            </p:cNvSpPr>
            <p:nvPr/>
          </p:nvSpPr>
          <p:spPr>
            <a:xfrm>
              <a:off x="82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2" name="Freeform 18"/>
            <p:cNvSpPr>
              <a:spLocks noEditPoints="1"/>
            </p:cNvSpPr>
            <p:nvPr/>
          </p:nvSpPr>
          <p:spPr>
            <a:xfrm>
              <a:off x="82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3" name="Freeform 19"/>
            <p:cNvSpPr>
              <a:spLocks noEditPoints="1"/>
            </p:cNvSpPr>
            <p:nvPr/>
          </p:nvSpPr>
          <p:spPr>
            <a:xfrm>
              <a:off x="82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4" name="Freeform 20"/>
            <p:cNvSpPr>
              <a:spLocks noEditPoints="1"/>
            </p:cNvSpPr>
            <p:nvPr/>
          </p:nvSpPr>
          <p:spPr>
            <a:xfrm>
              <a:off x="82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5" name="Freeform 21"/>
            <p:cNvSpPr>
              <a:spLocks noEditPoints="1"/>
            </p:cNvSpPr>
            <p:nvPr/>
          </p:nvSpPr>
          <p:spPr>
            <a:xfrm>
              <a:off x="82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6" name="Freeform 22"/>
            <p:cNvSpPr>
              <a:spLocks noEditPoints="1"/>
            </p:cNvSpPr>
            <p:nvPr/>
          </p:nvSpPr>
          <p:spPr>
            <a:xfrm>
              <a:off x="82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7" name="Freeform 23"/>
            <p:cNvSpPr>
              <a:spLocks noEditPoints="1"/>
            </p:cNvSpPr>
            <p:nvPr/>
          </p:nvSpPr>
          <p:spPr>
            <a:xfrm>
              <a:off x="82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8" name="Freeform 24"/>
            <p:cNvSpPr>
              <a:spLocks noEditPoints="1"/>
            </p:cNvSpPr>
            <p:nvPr/>
          </p:nvSpPr>
          <p:spPr>
            <a:xfrm>
              <a:off x="82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9" name="Freeform 25"/>
            <p:cNvSpPr>
              <a:spLocks noEditPoints="1"/>
            </p:cNvSpPr>
            <p:nvPr/>
          </p:nvSpPr>
          <p:spPr>
            <a:xfrm>
              <a:off x="82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0" name="Rectangle 26"/>
            <p:cNvSpPr/>
            <p:nvPr/>
          </p:nvSpPr>
          <p:spPr>
            <a:xfrm>
              <a:off x="82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51" name="Rectangle 27"/>
            <p:cNvSpPr/>
            <p:nvPr/>
          </p:nvSpPr>
          <p:spPr>
            <a:xfrm>
              <a:off x="127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52" name="Freeform 28"/>
            <p:cNvSpPr>
              <a:spLocks noEditPoints="1"/>
            </p:cNvSpPr>
            <p:nvPr/>
          </p:nvSpPr>
          <p:spPr>
            <a:xfrm>
              <a:off x="127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3" name="Freeform 29"/>
            <p:cNvSpPr>
              <a:spLocks noEditPoints="1"/>
            </p:cNvSpPr>
            <p:nvPr/>
          </p:nvSpPr>
          <p:spPr>
            <a:xfrm>
              <a:off x="127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4" name="Freeform 30"/>
            <p:cNvSpPr>
              <a:spLocks noEditPoints="1"/>
            </p:cNvSpPr>
            <p:nvPr/>
          </p:nvSpPr>
          <p:spPr>
            <a:xfrm>
              <a:off x="127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5" name="Freeform 31"/>
            <p:cNvSpPr>
              <a:spLocks noEditPoints="1"/>
            </p:cNvSpPr>
            <p:nvPr/>
          </p:nvSpPr>
          <p:spPr>
            <a:xfrm>
              <a:off x="127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6" name="Freeform 32"/>
            <p:cNvSpPr>
              <a:spLocks noEditPoints="1"/>
            </p:cNvSpPr>
            <p:nvPr/>
          </p:nvSpPr>
          <p:spPr>
            <a:xfrm>
              <a:off x="127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7" name="Freeform 33"/>
            <p:cNvSpPr>
              <a:spLocks noEditPoints="1"/>
            </p:cNvSpPr>
            <p:nvPr/>
          </p:nvSpPr>
          <p:spPr>
            <a:xfrm>
              <a:off x="127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8" name="Freeform 34"/>
            <p:cNvSpPr>
              <a:spLocks noEditPoints="1"/>
            </p:cNvSpPr>
            <p:nvPr/>
          </p:nvSpPr>
          <p:spPr>
            <a:xfrm>
              <a:off x="127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9" name="Freeform 35"/>
            <p:cNvSpPr>
              <a:spLocks noEditPoints="1"/>
            </p:cNvSpPr>
            <p:nvPr/>
          </p:nvSpPr>
          <p:spPr>
            <a:xfrm>
              <a:off x="127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0" name="Freeform 36"/>
            <p:cNvSpPr>
              <a:spLocks noEditPoints="1"/>
            </p:cNvSpPr>
            <p:nvPr/>
          </p:nvSpPr>
          <p:spPr>
            <a:xfrm>
              <a:off x="127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1" name="Freeform 37"/>
            <p:cNvSpPr>
              <a:spLocks noEditPoints="1"/>
            </p:cNvSpPr>
            <p:nvPr/>
          </p:nvSpPr>
          <p:spPr>
            <a:xfrm>
              <a:off x="127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2" name="Rectangle 38"/>
            <p:cNvSpPr/>
            <p:nvPr/>
          </p:nvSpPr>
          <p:spPr>
            <a:xfrm>
              <a:off x="127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63" name="Rectangle 39"/>
            <p:cNvSpPr/>
            <p:nvPr/>
          </p:nvSpPr>
          <p:spPr>
            <a:xfrm>
              <a:off x="1724"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64" name="Freeform 40"/>
            <p:cNvSpPr>
              <a:spLocks noEditPoints="1"/>
            </p:cNvSpPr>
            <p:nvPr/>
          </p:nvSpPr>
          <p:spPr>
            <a:xfrm>
              <a:off x="172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5" name="Freeform 41"/>
            <p:cNvSpPr>
              <a:spLocks noEditPoints="1"/>
            </p:cNvSpPr>
            <p:nvPr/>
          </p:nvSpPr>
          <p:spPr>
            <a:xfrm>
              <a:off x="172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6" name="Freeform 42"/>
            <p:cNvSpPr>
              <a:spLocks noEditPoints="1"/>
            </p:cNvSpPr>
            <p:nvPr/>
          </p:nvSpPr>
          <p:spPr>
            <a:xfrm>
              <a:off x="172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7" name="Freeform 43"/>
            <p:cNvSpPr>
              <a:spLocks noEditPoints="1"/>
            </p:cNvSpPr>
            <p:nvPr/>
          </p:nvSpPr>
          <p:spPr>
            <a:xfrm>
              <a:off x="172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8" name="Freeform 44"/>
            <p:cNvSpPr>
              <a:spLocks noEditPoints="1"/>
            </p:cNvSpPr>
            <p:nvPr/>
          </p:nvSpPr>
          <p:spPr>
            <a:xfrm>
              <a:off x="172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9" name="Freeform 45"/>
            <p:cNvSpPr>
              <a:spLocks noEditPoints="1"/>
            </p:cNvSpPr>
            <p:nvPr/>
          </p:nvSpPr>
          <p:spPr>
            <a:xfrm>
              <a:off x="172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0" name="Freeform 46"/>
            <p:cNvSpPr>
              <a:spLocks noEditPoints="1"/>
            </p:cNvSpPr>
            <p:nvPr/>
          </p:nvSpPr>
          <p:spPr>
            <a:xfrm>
              <a:off x="172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1" name="Freeform 47"/>
            <p:cNvSpPr>
              <a:spLocks noEditPoints="1"/>
            </p:cNvSpPr>
            <p:nvPr/>
          </p:nvSpPr>
          <p:spPr>
            <a:xfrm>
              <a:off x="172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2" name="Freeform 48"/>
            <p:cNvSpPr>
              <a:spLocks noEditPoints="1"/>
            </p:cNvSpPr>
            <p:nvPr/>
          </p:nvSpPr>
          <p:spPr>
            <a:xfrm>
              <a:off x="172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3" name="Freeform 49"/>
            <p:cNvSpPr>
              <a:spLocks noEditPoints="1"/>
            </p:cNvSpPr>
            <p:nvPr/>
          </p:nvSpPr>
          <p:spPr>
            <a:xfrm>
              <a:off x="172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4" name="Rectangle 50"/>
            <p:cNvSpPr/>
            <p:nvPr/>
          </p:nvSpPr>
          <p:spPr>
            <a:xfrm>
              <a:off x="1724"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75" name="Rectangle 51"/>
            <p:cNvSpPr/>
            <p:nvPr/>
          </p:nvSpPr>
          <p:spPr>
            <a:xfrm>
              <a:off x="216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76" name="Freeform 52"/>
            <p:cNvSpPr>
              <a:spLocks noEditPoints="1"/>
            </p:cNvSpPr>
            <p:nvPr/>
          </p:nvSpPr>
          <p:spPr>
            <a:xfrm>
              <a:off x="216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7" name="Freeform 53"/>
            <p:cNvSpPr>
              <a:spLocks noEditPoints="1"/>
            </p:cNvSpPr>
            <p:nvPr/>
          </p:nvSpPr>
          <p:spPr>
            <a:xfrm>
              <a:off x="216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8" name="Freeform 54"/>
            <p:cNvSpPr>
              <a:spLocks noEditPoints="1"/>
            </p:cNvSpPr>
            <p:nvPr/>
          </p:nvSpPr>
          <p:spPr>
            <a:xfrm>
              <a:off x="216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9" name="Freeform 55"/>
            <p:cNvSpPr>
              <a:spLocks noEditPoints="1"/>
            </p:cNvSpPr>
            <p:nvPr/>
          </p:nvSpPr>
          <p:spPr>
            <a:xfrm>
              <a:off x="216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0" name="Freeform 56"/>
            <p:cNvSpPr>
              <a:spLocks noEditPoints="1"/>
            </p:cNvSpPr>
            <p:nvPr/>
          </p:nvSpPr>
          <p:spPr>
            <a:xfrm>
              <a:off x="216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1" name="Freeform 57"/>
            <p:cNvSpPr>
              <a:spLocks noEditPoints="1"/>
            </p:cNvSpPr>
            <p:nvPr/>
          </p:nvSpPr>
          <p:spPr>
            <a:xfrm>
              <a:off x="216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2" name="Freeform 58"/>
            <p:cNvSpPr>
              <a:spLocks noEditPoints="1"/>
            </p:cNvSpPr>
            <p:nvPr/>
          </p:nvSpPr>
          <p:spPr>
            <a:xfrm>
              <a:off x="216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3" name="Freeform 59"/>
            <p:cNvSpPr>
              <a:spLocks noEditPoints="1"/>
            </p:cNvSpPr>
            <p:nvPr/>
          </p:nvSpPr>
          <p:spPr>
            <a:xfrm>
              <a:off x="216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4" name="Freeform 60"/>
            <p:cNvSpPr>
              <a:spLocks noEditPoints="1"/>
            </p:cNvSpPr>
            <p:nvPr/>
          </p:nvSpPr>
          <p:spPr>
            <a:xfrm>
              <a:off x="216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5" name="Freeform 61"/>
            <p:cNvSpPr>
              <a:spLocks noEditPoints="1"/>
            </p:cNvSpPr>
            <p:nvPr/>
          </p:nvSpPr>
          <p:spPr>
            <a:xfrm>
              <a:off x="216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6" name="Rectangle 62"/>
            <p:cNvSpPr/>
            <p:nvPr/>
          </p:nvSpPr>
          <p:spPr>
            <a:xfrm>
              <a:off x="216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87" name="Rectangle 63"/>
            <p:cNvSpPr/>
            <p:nvPr/>
          </p:nvSpPr>
          <p:spPr>
            <a:xfrm>
              <a:off x="262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88" name="Freeform 64"/>
            <p:cNvSpPr>
              <a:spLocks noEditPoints="1"/>
            </p:cNvSpPr>
            <p:nvPr/>
          </p:nvSpPr>
          <p:spPr>
            <a:xfrm>
              <a:off x="262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9" name="Freeform 65"/>
            <p:cNvSpPr>
              <a:spLocks noEditPoints="1"/>
            </p:cNvSpPr>
            <p:nvPr/>
          </p:nvSpPr>
          <p:spPr>
            <a:xfrm>
              <a:off x="262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0" name="Freeform 66"/>
            <p:cNvSpPr>
              <a:spLocks noEditPoints="1"/>
            </p:cNvSpPr>
            <p:nvPr/>
          </p:nvSpPr>
          <p:spPr>
            <a:xfrm>
              <a:off x="262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1" name="Freeform 67"/>
            <p:cNvSpPr>
              <a:spLocks noEditPoints="1"/>
            </p:cNvSpPr>
            <p:nvPr/>
          </p:nvSpPr>
          <p:spPr>
            <a:xfrm>
              <a:off x="262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2" name="Freeform 68"/>
            <p:cNvSpPr>
              <a:spLocks noEditPoints="1"/>
            </p:cNvSpPr>
            <p:nvPr/>
          </p:nvSpPr>
          <p:spPr>
            <a:xfrm>
              <a:off x="262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3" name="Freeform 69"/>
            <p:cNvSpPr>
              <a:spLocks noEditPoints="1"/>
            </p:cNvSpPr>
            <p:nvPr/>
          </p:nvSpPr>
          <p:spPr>
            <a:xfrm>
              <a:off x="262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4" name="Freeform 70"/>
            <p:cNvSpPr>
              <a:spLocks noEditPoints="1"/>
            </p:cNvSpPr>
            <p:nvPr/>
          </p:nvSpPr>
          <p:spPr>
            <a:xfrm>
              <a:off x="262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5" name="Freeform 71"/>
            <p:cNvSpPr>
              <a:spLocks noEditPoints="1"/>
            </p:cNvSpPr>
            <p:nvPr/>
          </p:nvSpPr>
          <p:spPr>
            <a:xfrm>
              <a:off x="262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6" name="Freeform 72"/>
            <p:cNvSpPr>
              <a:spLocks noEditPoints="1"/>
            </p:cNvSpPr>
            <p:nvPr/>
          </p:nvSpPr>
          <p:spPr>
            <a:xfrm>
              <a:off x="262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7" name="Freeform 73"/>
            <p:cNvSpPr>
              <a:spLocks noEditPoints="1"/>
            </p:cNvSpPr>
            <p:nvPr/>
          </p:nvSpPr>
          <p:spPr>
            <a:xfrm>
              <a:off x="262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8" name="Rectangle 74"/>
            <p:cNvSpPr/>
            <p:nvPr/>
          </p:nvSpPr>
          <p:spPr>
            <a:xfrm>
              <a:off x="262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99" name="Rectangle 75"/>
            <p:cNvSpPr/>
            <p:nvPr/>
          </p:nvSpPr>
          <p:spPr>
            <a:xfrm>
              <a:off x="3065"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00" name="Freeform 76"/>
            <p:cNvSpPr>
              <a:spLocks noEditPoints="1"/>
            </p:cNvSpPr>
            <p:nvPr/>
          </p:nvSpPr>
          <p:spPr>
            <a:xfrm>
              <a:off x="306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1" name="Freeform 77"/>
            <p:cNvSpPr>
              <a:spLocks noEditPoints="1"/>
            </p:cNvSpPr>
            <p:nvPr/>
          </p:nvSpPr>
          <p:spPr>
            <a:xfrm>
              <a:off x="306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2" name="Freeform 78"/>
            <p:cNvSpPr>
              <a:spLocks noEditPoints="1"/>
            </p:cNvSpPr>
            <p:nvPr/>
          </p:nvSpPr>
          <p:spPr>
            <a:xfrm>
              <a:off x="306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3" name="Freeform 79"/>
            <p:cNvSpPr>
              <a:spLocks noEditPoints="1"/>
            </p:cNvSpPr>
            <p:nvPr/>
          </p:nvSpPr>
          <p:spPr>
            <a:xfrm>
              <a:off x="306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4" name="Freeform 80"/>
            <p:cNvSpPr>
              <a:spLocks noEditPoints="1"/>
            </p:cNvSpPr>
            <p:nvPr/>
          </p:nvSpPr>
          <p:spPr>
            <a:xfrm>
              <a:off x="306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5" name="Freeform 81"/>
            <p:cNvSpPr>
              <a:spLocks noEditPoints="1"/>
            </p:cNvSpPr>
            <p:nvPr/>
          </p:nvSpPr>
          <p:spPr>
            <a:xfrm>
              <a:off x="306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6" name="Freeform 82"/>
            <p:cNvSpPr>
              <a:spLocks noEditPoints="1"/>
            </p:cNvSpPr>
            <p:nvPr/>
          </p:nvSpPr>
          <p:spPr>
            <a:xfrm>
              <a:off x="306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7" name="Freeform 83"/>
            <p:cNvSpPr>
              <a:spLocks noEditPoints="1"/>
            </p:cNvSpPr>
            <p:nvPr/>
          </p:nvSpPr>
          <p:spPr>
            <a:xfrm>
              <a:off x="306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8" name="Freeform 84"/>
            <p:cNvSpPr>
              <a:spLocks noEditPoints="1"/>
            </p:cNvSpPr>
            <p:nvPr/>
          </p:nvSpPr>
          <p:spPr>
            <a:xfrm>
              <a:off x="306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9" name="Freeform 85"/>
            <p:cNvSpPr>
              <a:spLocks noEditPoints="1"/>
            </p:cNvSpPr>
            <p:nvPr/>
          </p:nvSpPr>
          <p:spPr>
            <a:xfrm>
              <a:off x="306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0" name="Rectangle 86"/>
            <p:cNvSpPr/>
            <p:nvPr/>
          </p:nvSpPr>
          <p:spPr>
            <a:xfrm>
              <a:off x="3065"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11" name="Rectangle 87"/>
            <p:cNvSpPr/>
            <p:nvPr/>
          </p:nvSpPr>
          <p:spPr>
            <a:xfrm>
              <a:off x="351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12" name="Freeform 88"/>
            <p:cNvSpPr>
              <a:spLocks noEditPoints="1"/>
            </p:cNvSpPr>
            <p:nvPr/>
          </p:nvSpPr>
          <p:spPr>
            <a:xfrm>
              <a:off x="351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3" name="Freeform 89"/>
            <p:cNvSpPr>
              <a:spLocks noEditPoints="1"/>
            </p:cNvSpPr>
            <p:nvPr/>
          </p:nvSpPr>
          <p:spPr>
            <a:xfrm>
              <a:off x="351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4" name="Freeform 90"/>
            <p:cNvSpPr>
              <a:spLocks noEditPoints="1"/>
            </p:cNvSpPr>
            <p:nvPr/>
          </p:nvSpPr>
          <p:spPr>
            <a:xfrm>
              <a:off x="351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5" name="Freeform 91"/>
            <p:cNvSpPr>
              <a:spLocks noEditPoints="1"/>
            </p:cNvSpPr>
            <p:nvPr/>
          </p:nvSpPr>
          <p:spPr>
            <a:xfrm>
              <a:off x="351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6" name="Freeform 92"/>
            <p:cNvSpPr>
              <a:spLocks noEditPoints="1"/>
            </p:cNvSpPr>
            <p:nvPr/>
          </p:nvSpPr>
          <p:spPr>
            <a:xfrm>
              <a:off x="351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7" name="Freeform 93"/>
            <p:cNvSpPr>
              <a:spLocks noEditPoints="1"/>
            </p:cNvSpPr>
            <p:nvPr/>
          </p:nvSpPr>
          <p:spPr>
            <a:xfrm>
              <a:off x="351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8" name="Freeform 94"/>
            <p:cNvSpPr>
              <a:spLocks noEditPoints="1"/>
            </p:cNvSpPr>
            <p:nvPr/>
          </p:nvSpPr>
          <p:spPr>
            <a:xfrm>
              <a:off x="351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9" name="Freeform 95"/>
            <p:cNvSpPr>
              <a:spLocks noEditPoints="1"/>
            </p:cNvSpPr>
            <p:nvPr/>
          </p:nvSpPr>
          <p:spPr>
            <a:xfrm>
              <a:off x="351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0" name="Freeform 96"/>
            <p:cNvSpPr>
              <a:spLocks noEditPoints="1"/>
            </p:cNvSpPr>
            <p:nvPr/>
          </p:nvSpPr>
          <p:spPr>
            <a:xfrm>
              <a:off x="351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1" name="Freeform 97"/>
            <p:cNvSpPr>
              <a:spLocks noEditPoints="1"/>
            </p:cNvSpPr>
            <p:nvPr/>
          </p:nvSpPr>
          <p:spPr>
            <a:xfrm>
              <a:off x="351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2" name="Rectangle 98"/>
            <p:cNvSpPr/>
            <p:nvPr/>
          </p:nvSpPr>
          <p:spPr>
            <a:xfrm>
              <a:off x="351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23" name="Rectangle 99"/>
            <p:cNvSpPr/>
            <p:nvPr/>
          </p:nvSpPr>
          <p:spPr>
            <a:xfrm>
              <a:off x="396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24" name="Freeform 100"/>
            <p:cNvSpPr>
              <a:spLocks noEditPoints="1"/>
            </p:cNvSpPr>
            <p:nvPr/>
          </p:nvSpPr>
          <p:spPr>
            <a:xfrm>
              <a:off x="396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5" name="Freeform 101"/>
            <p:cNvSpPr>
              <a:spLocks noEditPoints="1"/>
            </p:cNvSpPr>
            <p:nvPr/>
          </p:nvSpPr>
          <p:spPr>
            <a:xfrm>
              <a:off x="396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6" name="Freeform 102"/>
            <p:cNvSpPr>
              <a:spLocks noEditPoints="1"/>
            </p:cNvSpPr>
            <p:nvPr/>
          </p:nvSpPr>
          <p:spPr>
            <a:xfrm>
              <a:off x="396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7" name="Freeform 103"/>
            <p:cNvSpPr>
              <a:spLocks noEditPoints="1"/>
            </p:cNvSpPr>
            <p:nvPr/>
          </p:nvSpPr>
          <p:spPr>
            <a:xfrm>
              <a:off x="396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8" name="Freeform 104"/>
            <p:cNvSpPr>
              <a:spLocks noEditPoints="1"/>
            </p:cNvSpPr>
            <p:nvPr/>
          </p:nvSpPr>
          <p:spPr>
            <a:xfrm>
              <a:off x="396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9" name="Freeform 105"/>
            <p:cNvSpPr>
              <a:spLocks noEditPoints="1"/>
            </p:cNvSpPr>
            <p:nvPr/>
          </p:nvSpPr>
          <p:spPr>
            <a:xfrm>
              <a:off x="396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0" name="Freeform 106"/>
            <p:cNvSpPr>
              <a:spLocks noEditPoints="1"/>
            </p:cNvSpPr>
            <p:nvPr/>
          </p:nvSpPr>
          <p:spPr>
            <a:xfrm>
              <a:off x="396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1" name="Freeform 107"/>
            <p:cNvSpPr>
              <a:spLocks noEditPoints="1"/>
            </p:cNvSpPr>
            <p:nvPr/>
          </p:nvSpPr>
          <p:spPr>
            <a:xfrm>
              <a:off x="396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2" name="Freeform 108"/>
            <p:cNvSpPr>
              <a:spLocks noEditPoints="1"/>
            </p:cNvSpPr>
            <p:nvPr/>
          </p:nvSpPr>
          <p:spPr>
            <a:xfrm>
              <a:off x="396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3" name="Freeform 109"/>
            <p:cNvSpPr>
              <a:spLocks noEditPoints="1"/>
            </p:cNvSpPr>
            <p:nvPr/>
          </p:nvSpPr>
          <p:spPr>
            <a:xfrm>
              <a:off x="396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4" name="Rectangle 110"/>
            <p:cNvSpPr/>
            <p:nvPr/>
          </p:nvSpPr>
          <p:spPr>
            <a:xfrm>
              <a:off x="396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35" name="Rectangle 111"/>
            <p:cNvSpPr/>
            <p:nvPr/>
          </p:nvSpPr>
          <p:spPr>
            <a:xfrm>
              <a:off x="4405"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36" name="Freeform 112"/>
            <p:cNvSpPr>
              <a:spLocks noEditPoints="1"/>
            </p:cNvSpPr>
            <p:nvPr/>
          </p:nvSpPr>
          <p:spPr>
            <a:xfrm>
              <a:off x="440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7" name="Freeform 113"/>
            <p:cNvSpPr>
              <a:spLocks noEditPoints="1"/>
            </p:cNvSpPr>
            <p:nvPr/>
          </p:nvSpPr>
          <p:spPr>
            <a:xfrm>
              <a:off x="440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8" name="Freeform 114"/>
            <p:cNvSpPr>
              <a:spLocks noEditPoints="1"/>
            </p:cNvSpPr>
            <p:nvPr/>
          </p:nvSpPr>
          <p:spPr>
            <a:xfrm>
              <a:off x="440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9" name="Freeform 115"/>
            <p:cNvSpPr>
              <a:spLocks noEditPoints="1"/>
            </p:cNvSpPr>
            <p:nvPr/>
          </p:nvSpPr>
          <p:spPr>
            <a:xfrm>
              <a:off x="440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0" name="Freeform 116"/>
            <p:cNvSpPr>
              <a:spLocks noEditPoints="1"/>
            </p:cNvSpPr>
            <p:nvPr/>
          </p:nvSpPr>
          <p:spPr>
            <a:xfrm>
              <a:off x="440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1" name="Freeform 117"/>
            <p:cNvSpPr>
              <a:spLocks noEditPoints="1"/>
            </p:cNvSpPr>
            <p:nvPr/>
          </p:nvSpPr>
          <p:spPr>
            <a:xfrm>
              <a:off x="440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2" name="Freeform 118"/>
            <p:cNvSpPr>
              <a:spLocks noEditPoints="1"/>
            </p:cNvSpPr>
            <p:nvPr/>
          </p:nvSpPr>
          <p:spPr>
            <a:xfrm>
              <a:off x="440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3" name="Freeform 119"/>
            <p:cNvSpPr>
              <a:spLocks noEditPoints="1"/>
            </p:cNvSpPr>
            <p:nvPr/>
          </p:nvSpPr>
          <p:spPr>
            <a:xfrm>
              <a:off x="440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4" name="Freeform 120"/>
            <p:cNvSpPr>
              <a:spLocks noEditPoints="1"/>
            </p:cNvSpPr>
            <p:nvPr/>
          </p:nvSpPr>
          <p:spPr>
            <a:xfrm>
              <a:off x="440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5" name="Freeform 121"/>
            <p:cNvSpPr>
              <a:spLocks noEditPoints="1"/>
            </p:cNvSpPr>
            <p:nvPr/>
          </p:nvSpPr>
          <p:spPr>
            <a:xfrm>
              <a:off x="440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6" name="Rectangle 122"/>
            <p:cNvSpPr/>
            <p:nvPr/>
          </p:nvSpPr>
          <p:spPr>
            <a:xfrm>
              <a:off x="4405"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47" name="Rectangle 123"/>
            <p:cNvSpPr/>
            <p:nvPr/>
          </p:nvSpPr>
          <p:spPr>
            <a:xfrm>
              <a:off x="485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48" name="Freeform 124"/>
            <p:cNvSpPr>
              <a:spLocks noEditPoints="1"/>
            </p:cNvSpPr>
            <p:nvPr/>
          </p:nvSpPr>
          <p:spPr>
            <a:xfrm>
              <a:off x="485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9" name="Freeform 125"/>
            <p:cNvSpPr>
              <a:spLocks noEditPoints="1"/>
            </p:cNvSpPr>
            <p:nvPr/>
          </p:nvSpPr>
          <p:spPr>
            <a:xfrm>
              <a:off x="485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0" name="Freeform 126"/>
            <p:cNvSpPr>
              <a:spLocks noEditPoints="1"/>
            </p:cNvSpPr>
            <p:nvPr/>
          </p:nvSpPr>
          <p:spPr>
            <a:xfrm>
              <a:off x="485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1" name="Freeform 127"/>
            <p:cNvSpPr>
              <a:spLocks noEditPoints="1"/>
            </p:cNvSpPr>
            <p:nvPr/>
          </p:nvSpPr>
          <p:spPr>
            <a:xfrm>
              <a:off x="485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2" name="Freeform 128"/>
            <p:cNvSpPr>
              <a:spLocks noEditPoints="1"/>
            </p:cNvSpPr>
            <p:nvPr/>
          </p:nvSpPr>
          <p:spPr>
            <a:xfrm>
              <a:off x="485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3" name="Freeform 129"/>
            <p:cNvSpPr>
              <a:spLocks noEditPoints="1"/>
            </p:cNvSpPr>
            <p:nvPr/>
          </p:nvSpPr>
          <p:spPr>
            <a:xfrm>
              <a:off x="485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4" name="Freeform 130"/>
            <p:cNvSpPr>
              <a:spLocks noEditPoints="1"/>
            </p:cNvSpPr>
            <p:nvPr/>
          </p:nvSpPr>
          <p:spPr>
            <a:xfrm>
              <a:off x="485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5" name="Freeform 131"/>
            <p:cNvSpPr>
              <a:spLocks noEditPoints="1"/>
            </p:cNvSpPr>
            <p:nvPr/>
          </p:nvSpPr>
          <p:spPr>
            <a:xfrm>
              <a:off x="485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6" name="Freeform 132"/>
            <p:cNvSpPr>
              <a:spLocks noEditPoints="1"/>
            </p:cNvSpPr>
            <p:nvPr/>
          </p:nvSpPr>
          <p:spPr>
            <a:xfrm>
              <a:off x="485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7" name="Freeform 133"/>
            <p:cNvSpPr>
              <a:spLocks noEditPoints="1"/>
            </p:cNvSpPr>
            <p:nvPr/>
          </p:nvSpPr>
          <p:spPr>
            <a:xfrm>
              <a:off x="485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8" name="Rectangle 134"/>
            <p:cNvSpPr/>
            <p:nvPr/>
          </p:nvSpPr>
          <p:spPr>
            <a:xfrm>
              <a:off x="485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59" name="Rectangle 135"/>
            <p:cNvSpPr/>
            <p:nvPr/>
          </p:nvSpPr>
          <p:spPr>
            <a:xfrm>
              <a:off x="530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60" name="Freeform 136"/>
            <p:cNvSpPr>
              <a:spLocks noEditPoints="1"/>
            </p:cNvSpPr>
            <p:nvPr/>
          </p:nvSpPr>
          <p:spPr>
            <a:xfrm>
              <a:off x="530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1" name="Freeform 137"/>
            <p:cNvSpPr>
              <a:spLocks noEditPoints="1"/>
            </p:cNvSpPr>
            <p:nvPr/>
          </p:nvSpPr>
          <p:spPr>
            <a:xfrm>
              <a:off x="530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2" name="Freeform 138"/>
            <p:cNvSpPr>
              <a:spLocks noEditPoints="1"/>
            </p:cNvSpPr>
            <p:nvPr/>
          </p:nvSpPr>
          <p:spPr>
            <a:xfrm>
              <a:off x="530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3" name="Freeform 139"/>
            <p:cNvSpPr>
              <a:spLocks noEditPoints="1"/>
            </p:cNvSpPr>
            <p:nvPr/>
          </p:nvSpPr>
          <p:spPr>
            <a:xfrm>
              <a:off x="530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4" name="Freeform 140"/>
            <p:cNvSpPr>
              <a:spLocks noEditPoints="1"/>
            </p:cNvSpPr>
            <p:nvPr/>
          </p:nvSpPr>
          <p:spPr>
            <a:xfrm>
              <a:off x="530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5" name="Freeform 141"/>
            <p:cNvSpPr>
              <a:spLocks noEditPoints="1"/>
            </p:cNvSpPr>
            <p:nvPr/>
          </p:nvSpPr>
          <p:spPr>
            <a:xfrm>
              <a:off x="530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6" name="Freeform 142"/>
            <p:cNvSpPr>
              <a:spLocks noEditPoints="1"/>
            </p:cNvSpPr>
            <p:nvPr/>
          </p:nvSpPr>
          <p:spPr>
            <a:xfrm>
              <a:off x="530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7" name="Freeform 143"/>
            <p:cNvSpPr>
              <a:spLocks noEditPoints="1"/>
            </p:cNvSpPr>
            <p:nvPr/>
          </p:nvSpPr>
          <p:spPr>
            <a:xfrm>
              <a:off x="530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8" name="Freeform 144"/>
            <p:cNvSpPr>
              <a:spLocks noEditPoints="1"/>
            </p:cNvSpPr>
            <p:nvPr/>
          </p:nvSpPr>
          <p:spPr>
            <a:xfrm>
              <a:off x="530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9" name="Freeform 145"/>
            <p:cNvSpPr>
              <a:spLocks noEditPoints="1"/>
            </p:cNvSpPr>
            <p:nvPr/>
          </p:nvSpPr>
          <p:spPr>
            <a:xfrm>
              <a:off x="530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70" name="Rectangle 146"/>
            <p:cNvSpPr/>
            <p:nvPr/>
          </p:nvSpPr>
          <p:spPr>
            <a:xfrm>
              <a:off x="530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71" name="Freeform 147"/>
            <p:cNvSpPr/>
            <p:nvPr/>
          </p:nvSpPr>
          <p:spPr>
            <a:xfrm>
              <a:off x="349" y="3304"/>
              <a:ext cx="20" cy="10"/>
            </a:xfrm>
            <a:custGeom>
              <a:avLst/>
              <a:gdLst/>
              <a:ahLst/>
              <a:cxnLst>
                <a:cxn ang="0">
                  <a:pos x="0" y="48828125"/>
                </a:cxn>
                <a:cxn ang="0">
                  <a:pos x="0" y="48828125"/>
                </a:cxn>
              </a:cxnLst>
              <a:rect l="0" t="0" r="0" b="0"/>
              <a:pathLst>
                <a:path w="4" h="2">
                  <a:moveTo>
                    <a:pt x="0" y="1"/>
                  </a:moveTo>
                  <a:cubicBezTo>
                    <a:pt x="1" y="2"/>
                    <a:pt x="4" y="0"/>
                    <a:pt x="0" y="1"/>
                  </a:cubicBezTo>
                  <a:close/>
                </a:path>
              </a:pathLst>
            </a:custGeom>
            <a:solidFill>
              <a:schemeClr val="bg2">
                <a:alpha val="59998"/>
              </a:schemeClr>
            </a:solidFill>
            <a:ln w="9525">
              <a:noFill/>
            </a:ln>
          </p:spPr>
          <p:txBody>
            <a:bodyPr/>
            <a:lstStyle/>
            <a:p>
              <a:endParaRPr lang="zh-CN" altLang="en-US"/>
            </a:p>
          </p:txBody>
        </p:sp>
      </p:grpSp>
      <p:grpSp>
        <p:nvGrpSpPr>
          <p:cNvPr id="1172" name="Group 148"/>
          <p:cNvGrpSpPr/>
          <p:nvPr/>
        </p:nvGrpSpPr>
        <p:grpSpPr>
          <a:xfrm>
            <a:off x="1422400" y="3444875"/>
            <a:ext cx="711200" cy="492125"/>
            <a:chOff x="96" y="2784"/>
            <a:chExt cx="1062" cy="981"/>
          </a:xfrm>
        </p:grpSpPr>
        <p:sp>
          <p:nvSpPr>
            <p:cNvPr id="1173" name="Freeform 14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174" name="Freeform 15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175" name="Freeform 15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176" name="Freeform 15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177" name="Freeform 15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178" name="Freeform 15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179" name="Freeform 15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180" name="Freeform 15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181" name="Freeform 15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182" name="Freeform 15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183" name="Freeform 15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184" name="Freeform 16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185" name="Freeform 16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186" name="Group 162"/>
          <p:cNvGrpSpPr/>
          <p:nvPr/>
        </p:nvGrpSpPr>
        <p:grpSpPr>
          <a:xfrm>
            <a:off x="1422400" y="4552950"/>
            <a:ext cx="711200" cy="492125"/>
            <a:chOff x="96" y="2784"/>
            <a:chExt cx="1062" cy="981"/>
          </a:xfrm>
        </p:grpSpPr>
        <p:sp>
          <p:nvSpPr>
            <p:cNvPr id="1187" name="Freeform 163"/>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188" name="Freeform 164"/>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189" name="Freeform 165"/>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190" name="Freeform 166"/>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191" name="Freeform 167"/>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192" name="Freeform 168"/>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193" name="Freeform 169"/>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194" name="Freeform 170"/>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195" name="Freeform 171"/>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196" name="Freeform 172"/>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197" name="Freeform 173"/>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198" name="Freeform 174"/>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199" name="Freeform 175"/>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00" name="Group 176"/>
          <p:cNvGrpSpPr/>
          <p:nvPr/>
        </p:nvGrpSpPr>
        <p:grpSpPr>
          <a:xfrm>
            <a:off x="1422400" y="5562600"/>
            <a:ext cx="711200" cy="492125"/>
            <a:chOff x="96" y="2784"/>
            <a:chExt cx="1062" cy="981"/>
          </a:xfrm>
        </p:grpSpPr>
        <p:sp>
          <p:nvSpPr>
            <p:cNvPr id="1201" name="Freeform 177"/>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02" name="Freeform 178"/>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03" name="Freeform 179"/>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04" name="Freeform 180"/>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05" name="Freeform 181"/>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06" name="Freeform 182"/>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07" name="Freeform 183"/>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08" name="Freeform 184"/>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09" name="Freeform 185"/>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10" name="Freeform 186"/>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11" name="Freeform 187"/>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12" name="Freeform 188"/>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13" name="Freeform 189"/>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14" name="Group 190"/>
          <p:cNvGrpSpPr/>
          <p:nvPr/>
        </p:nvGrpSpPr>
        <p:grpSpPr>
          <a:xfrm>
            <a:off x="508000" y="3962400"/>
            <a:ext cx="711200" cy="492125"/>
            <a:chOff x="96" y="2784"/>
            <a:chExt cx="1062" cy="981"/>
          </a:xfrm>
        </p:grpSpPr>
        <p:sp>
          <p:nvSpPr>
            <p:cNvPr id="1215" name="Freeform 191"/>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16" name="Freeform 192"/>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17" name="Freeform 193"/>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18" name="Freeform 194"/>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19" name="Freeform 195"/>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20" name="Freeform 196"/>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21" name="Freeform 197"/>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22" name="Freeform 198"/>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23" name="Freeform 199"/>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24" name="Freeform 200"/>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25" name="Freeform 201"/>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26" name="Freeform 202"/>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27" name="Freeform 203"/>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28" name="Group 204"/>
          <p:cNvGrpSpPr/>
          <p:nvPr/>
        </p:nvGrpSpPr>
        <p:grpSpPr>
          <a:xfrm>
            <a:off x="508000" y="5070475"/>
            <a:ext cx="711200" cy="492125"/>
            <a:chOff x="96" y="2784"/>
            <a:chExt cx="1062" cy="981"/>
          </a:xfrm>
        </p:grpSpPr>
        <p:sp>
          <p:nvSpPr>
            <p:cNvPr id="1229" name="Freeform 205"/>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30" name="Freeform 206"/>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31" name="Freeform 207"/>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32" name="Freeform 208"/>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33" name="Freeform 209"/>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34" name="Freeform 210"/>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35" name="Freeform 211"/>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36" name="Freeform 212"/>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37" name="Freeform 213"/>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38" name="Freeform 214"/>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39" name="Freeform 215"/>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40" name="Freeform 216"/>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41" name="Freeform 217"/>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42" name="Group 218"/>
          <p:cNvGrpSpPr/>
          <p:nvPr/>
        </p:nvGrpSpPr>
        <p:grpSpPr>
          <a:xfrm>
            <a:off x="508000" y="6121400"/>
            <a:ext cx="711200" cy="492125"/>
            <a:chOff x="96" y="2784"/>
            <a:chExt cx="1062" cy="981"/>
          </a:xfrm>
        </p:grpSpPr>
        <p:sp>
          <p:nvSpPr>
            <p:cNvPr id="1243" name="Freeform 21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44" name="Freeform 22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45" name="Freeform 22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46" name="Freeform 22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47" name="Freeform 22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48" name="Freeform 22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49" name="Freeform 22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50" name="Freeform 22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51" name="Freeform 22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52" name="Freeform 22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53" name="Freeform 22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54" name="Freeform 23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55" name="Freeform 23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56" name="Group 232"/>
          <p:cNvGrpSpPr/>
          <p:nvPr/>
        </p:nvGrpSpPr>
        <p:grpSpPr>
          <a:xfrm>
            <a:off x="9245600" y="-7937"/>
            <a:ext cx="3090863" cy="2063750"/>
            <a:chOff x="4080" y="-5"/>
            <a:chExt cx="1748" cy="1556"/>
          </a:xfrm>
        </p:grpSpPr>
        <p:sp>
          <p:nvSpPr>
            <p:cNvPr id="1257" name="Freeform 233"/>
            <p:cNvSpPr/>
            <p:nvPr userDrawn="1"/>
          </p:nvSpPr>
          <p:spPr>
            <a:xfrm>
              <a:off x="4161" y="-5"/>
              <a:ext cx="1586" cy="1443"/>
            </a:xfrm>
            <a:custGeom>
              <a:avLst/>
              <a:gdLst/>
              <a:ahLst/>
              <a:cxnLst>
                <a:cxn ang="0">
                  <a:pos x="2868324" y="514576"/>
                </a:cxn>
                <a:cxn ang="0">
                  <a:pos x="1367768" y="8765891"/>
                </a:cxn>
                <a:cxn ang="0">
                  <a:pos x="3121852" y="48574840"/>
                </a:cxn>
                <a:cxn ang="0">
                  <a:pos x="6715856" y="56493606"/>
                </a:cxn>
                <a:cxn ang="0">
                  <a:pos x="19625219" y="59558294"/>
                </a:cxn>
                <a:cxn ang="0">
                  <a:pos x="25367262" y="61168439"/>
                </a:cxn>
                <a:cxn ang="0">
                  <a:pos x="64574268" y="58704131"/>
                </a:cxn>
                <a:cxn ang="0">
                  <a:pos x="66210654" y="20643752"/>
                </a:cxn>
                <a:cxn ang="0">
                  <a:pos x="45845944" y="1963589"/>
                </a:cxn>
                <a:cxn ang="0">
                  <a:pos x="30917745" y="3575783"/>
                </a:cxn>
                <a:cxn ang="0">
                  <a:pos x="24587624" y="1363402"/>
                </a:cxn>
                <a:cxn ang="0">
                  <a:pos x="18773374" y="246732"/>
                </a:cxn>
                <a:cxn ang="0">
                  <a:pos x="2868324" y="514576"/>
                </a:cxn>
              </a:cxnLst>
              <a:rect l="0" t="0" r="0" b="0"/>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9525">
              <a:noFill/>
            </a:ln>
          </p:spPr>
          <p:txBody>
            <a:bodyPr/>
            <a:lstStyle/>
            <a:p>
              <a:endParaRPr lang="zh-CN" altLang="en-US"/>
            </a:p>
          </p:txBody>
        </p:sp>
        <p:grpSp>
          <p:nvGrpSpPr>
            <p:cNvPr id="1258" name="Group 234"/>
            <p:cNvGrpSpPr/>
            <p:nvPr userDrawn="1"/>
          </p:nvGrpSpPr>
          <p:grpSpPr>
            <a:xfrm>
              <a:off x="4080" y="0"/>
              <a:ext cx="1748" cy="1551"/>
              <a:chOff x="2918" y="18"/>
              <a:chExt cx="2958" cy="2699"/>
            </a:xfrm>
          </p:grpSpPr>
          <p:sp>
            <p:nvSpPr>
              <p:cNvPr id="1259" name="Freeform 235"/>
              <p:cNvSpPr/>
              <p:nvPr/>
            </p:nvSpPr>
            <p:spPr>
              <a:xfrm>
                <a:off x="3060" y="18"/>
                <a:ext cx="490" cy="187"/>
              </a:xfrm>
              <a:custGeom>
                <a:avLst/>
                <a:gdLst/>
                <a:ahLst/>
                <a:cxnLst>
                  <a:cxn ang="0">
                    <a:pos x="0" y="1370371686"/>
                  </a:cxn>
                  <a:cxn ang="0">
                    <a:pos x="0" y="1097457796"/>
                  </a:cxn>
                  <a:cxn ang="0">
                    <a:pos x="0" y="936161790"/>
                  </a:cxn>
                  <a:cxn ang="0">
                    <a:pos x="0" y="0"/>
                  </a:cxn>
                  <a:cxn ang="0">
                    <a:pos x="1362439322" y="0"/>
                  </a:cxn>
                  <a:cxn ang="0">
                    <a:pos x="552490998" y="1206872886"/>
                  </a:cxn>
                  <a:cxn ang="0">
                    <a:pos x="0" y="1370371686"/>
                  </a:cxn>
                </a:cxnLst>
                <a:rect l="0" t="0" r="0" b="0"/>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9525">
                <a:noFill/>
              </a:ln>
            </p:spPr>
            <p:txBody>
              <a:bodyPr/>
              <a:lstStyle/>
              <a:p>
                <a:endParaRPr lang="zh-CN" altLang="en-US"/>
              </a:p>
            </p:txBody>
          </p:sp>
          <p:sp>
            <p:nvSpPr>
              <p:cNvPr id="1260" name="Freeform 236"/>
              <p:cNvSpPr>
                <a:spLocks noEditPoints="1"/>
              </p:cNvSpPr>
              <p:nvPr/>
            </p:nvSpPr>
            <p:spPr>
              <a:xfrm>
                <a:off x="2918" y="18"/>
                <a:ext cx="2958" cy="2699"/>
              </a:xfrm>
              <a:custGeom>
                <a:avLst/>
                <a:gdLst/>
                <a:ahLst/>
                <a:cxnLst>
                  <a:cxn ang="0">
                    <a:pos x="0" y="53682124"/>
                  </a:cxn>
                  <a:cxn ang="0">
                    <a:pos x="0" y="0"/>
                  </a:cxn>
                  <a:cxn ang="0">
                    <a:pos x="0" y="1153720306"/>
                  </a:cxn>
                  <a:cxn ang="0">
                    <a:pos x="0" y="2143881608"/>
                  </a:cxn>
                  <a:cxn ang="0">
                    <a:pos x="0" y="0"/>
                  </a:cxn>
                  <a:cxn ang="0">
                    <a:pos x="0" y="0"/>
                  </a:cxn>
                  <a:cxn ang="0">
                    <a:pos x="1430212123"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9525">
                <a:noFill/>
              </a:ln>
            </p:spPr>
            <p:txBody>
              <a:bodyPr/>
              <a:lstStyle/>
              <a:p>
                <a:endParaRPr lang="zh-CN" altLang="en-US"/>
              </a:p>
            </p:txBody>
          </p:sp>
          <p:sp>
            <p:nvSpPr>
              <p:cNvPr id="1261" name="Freeform 237"/>
              <p:cNvSpPr/>
              <p:nvPr/>
            </p:nvSpPr>
            <p:spPr>
              <a:xfrm>
                <a:off x="3621" y="1287"/>
                <a:ext cx="238" cy="283"/>
              </a:xfrm>
              <a:custGeom>
                <a:avLst/>
                <a:gdLst/>
                <a:ahLst/>
                <a:cxnLst>
                  <a:cxn ang="0">
                    <a:pos x="0" y="825677035"/>
                  </a:cxn>
                  <a:cxn ang="0">
                    <a:pos x="1519245083" y="0"/>
                  </a:cxn>
                  <a:cxn ang="0">
                    <a:pos x="0" y="825677035"/>
                  </a:cxn>
                </a:cxnLst>
                <a:rect l="0" t="0" r="0" b="0"/>
                <a:pathLst>
                  <a:path w="47" h="56">
                    <a:moveTo>
                      <a:pt x="40" y="15"/>
                    </a:moveTo>
                    <a:cubicBezTo>
                      <a:pt x="37" y="0"/>
                      <a:pt x="0" y="23"/>
                      <a:pt x="27" y="56"/>
                    </a:cubicBezTo>
                    <a:cubicBezTo>
                      <a:pt x="27" y="56"/>
                      <a:pt x="47" y="49"/>
                      <a:pt x="40" y="15"/>
                    </a:cubicBezTo>
                    <a:close/>
                  </a:path>
                </a:pathLst>
              </a:custGeom>
              <a:solidFill>
                <a:schemeClr val="bg1"/>
              </a:solidFill>
              <a:ln w="9525">
                <a:noFill/>
              </a:ln>
            </p:spPr>
            <p:txBody>
              <a:bodyPr/>
              <a:lstStyle/>
              <a:p>
                <a:endParaRPr lang="zh-CN" altLang="en-US"/>
              </a:p>
            </p:txBody>
          </p:sp>
          <p:sp>
            <p:nvSpPr>
              <p:cNvPr id="1262" name="Freeform 238"/>
              <p:cNvSpPr/>
              <p:nvPr/>
            </p:nvSpPr>
            <p:spPr>
              <a:xfrm>
                <a:off x="3403" y="1403"/>
                <a:ext cx="208" cy="379"/>
              </a:xfrm>
              <a:custGeom>
                <a:avLst/>
                <a:gdLst/>
                <a:ahLst/>
                <a:cxnLst>
                  <a:cxn ang="0">
                    <a:pos x="1084209015" y="1476388572"/>
                  </a:cxn>
                  <a:cxn ang="0">
                    <a:pos x="688011822" y="0"/>
                  </a:cxn>
                  <a:cxn ang="0">
                    <a:pos x="0" y="0"/>
                  </a:cxn>
                  <a:cxn ang="0">
                    <a:pos x="2123636035" y="1313131725"/>
                  </a:cxn>
                  <a:cxn ang="0">
                    <a:pos x="1084209015" y="1476388572"/>
                  </a:cxn>
                </a:cxnLst>
                <a:rect l="0" t="0" r="0" b="0"/>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9525">
                <a:noFill/>
              </a:ln>
            </p:spPr>
            <p:txBody>
              <a:bodyPr/>
              <a:lstStyle/>
              <a:p>
                <a:endParaRPr lang="zh-CN" altLang="en-US"/>
              </a:p>
            </p:txBody>
          </p:sp>
          <p:sp>
            <p:nvSpPr>
              <p:cNvPr id="1263" name="Freeform 239"/>
              <p:cNvSpPr/>
              <p:nvPr/>
            </p:nvSpPr>
            <p:spPr>
              <a:xfrm>
                <a:off x="3272" y="645"/>
                <a:ext cx="683" cy="318"/>
              </a:xfrm>
              <a:custGeom>
                <a:avLst/>
                <a:gdLst/>
                <a:ahLst/>
                <a:cxnLst>
                  <a:cxn ang="0">
                    <a:pos x="0" y="214897161"/>
                  </a:cxn>
                  <a:cxn ang="0">
                    <a:pos x="1328870617" y="214897161"/>
                  </a:cxn>
                  <a:cxn ang="0">
                    <a:pos x="110711674" y="1352708410"/>
                  </a:cxn>
                  <a:cxn ang="0">
                    <a:pos x="0" y="0"/>
                  </a:cxn>
                  <a:cxn ang="0">
                    <a:pos x="0" y="0"/>
                  </a:cxn>
                  <a:cxn ang="0">
                    <a:pos x="0" y="0"/>
                  </a:cxn>
                  <a:cxn ang="0">
                    <a:pos x="0" y="214897161"/>
                  </a:cxn>
                </a:cxnLst>
                <a:rect l="0" t="0" r="0" b="0"/>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9525">
                <a:noFill/>
              </a:ln>
            </p:spPr>
            <p:txBody>
              <a:bodyPr/>
              <a:lstStyle/>
              <a:p>
                <a:endParaRPr lang="zh-CN" altLang="en-US"/>
              </a:p>
            </p:txBody>
          </p:sp>
          <p:sp>
            <p:nvSpPr>
              <p:cNvPr id="1264" name="Freeform 240"/>
              <p:cNvSpPr/>
              <p:nvPr/>
            </p:nvSpPr>
            <p:spPr>
              <a:xfrm>
                <a:off x="4046" y="1545"/>
                <a:ext cx="490" cy="515"/>
              </a:xfrm>
              <a:custGeom>
                <a:avLst/>
                <a:gdLst/>
                <a:ahLst/>
                <a:cxnLst>
                  <a:cxn ang="0">
                    <a:pos x="0" y="268584516"/>
                  </a:cxn>
                  <a:cxn ang="0">
                    <a:pos x="1698613465" y="268584516"/>
                  </a:cxn>
                  <a:cxn ang="0">
                    <a:pos x="659769385" y="0"/>
                  </a:cxn>
                  <a:cxn ang="0">
                    <a:pos x="0" y="0"/>
                  </a:cxn>
                  <a:cxn ang="0">
                    <a:pos x="0" y="268584516"/>
                  </a:cxn>
                </a:cxnLst>
                <a:rect l="0" t="0" r="0" b="0"/>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9525">
                <a:noFill/>
              </a:ln>
            </p:spPr>
            <p:txBody>
              <a:bodyPr/>
              <a:lstStyle/>
              <a:p>
                <a:endParaRPr lang="zh-CN" altLang="en-US"/>
              </a:p>
            </p:txBody>
          </p:sp>
          <p:sp>
            <p:nvSpPr>
              <p:cNvPr id="1265" name="Freeform 241"/>
              <p:cNvSpPr/>
              <p:nvPr/>
            </p:nvSpPr>
            <p:spPr>
              <a:xfrm>
                <a:off x="5173" y="1024"/>
                <a:ext cx="501" cy="96"/>
              </a:xfrm>
              <a:custGeom>
                <a:avLst/>
                <a:gdLst/>
                <a:ahLst/>
                <a:cxnLst>
                  <a:cxn ang="0">
                    <a:pos x="837918244" y="0"/>
                  </a:cxn>
                  <a:cxn ang="0">
                    <a:pos x="0" y="824023417"/>
                  </a:cxn>
                  <a:cxn ang="0">
                    <a:pos x="837918244" y="0"/>
                  </a:cxn>
                </a:cxnLst>
                <a:rect l="0" t="0" r="0" b="0"/>
                <a:pathLst>
                  <a:path w="99" h="19">
                    <a:moveTo>
                      <a:pt x="15" y="0"/>
                    </a:moveTo>
                    <a:cubicBezTo>
                      <a:pt x="0" y="0"/>
                      <a:pt x="19" y="19"/>
                      <a:pt x="40" y="15"/>
                    </a:cubicBezTo>
                    <a:cubicBezTo>
                      <a:pt x="99" y="1"/>
                      <a:pt x="15" y="0"/>
                      <a:pt x="15" y="0"/>
                    </a:cubicBezTo>
                    <a:close/>
                  </a:path>
                </a:pathLst>
              </a:custGeom>
              <a:solidFill>
                <a:schemeClr val="bg1"/>
              </a:solidFill>
              <a:ln w="9525">
                <a:noFill/>
              </a:ln>
            </p:spPr>
            <p:txBody>
              <a:bodyPr/>
              <a:lstStyle/>
              <a:p>
                <a:endParaRPr lang="zh-CN" altLang="en-US"/>
              </a:p>
            </p:txBody>
          </p:sp>
          <p:sp>
            <p:nvSpPr>
              <p:cNvPr id="1266" name="Freeform 242"/>
              <p:cNvSpPr/>
              <p:nvPr/>
            </p:nvSpPr>
            <p:spPr>
              <a:xfrm>
                <a:off x="5340" y="1004"/>
                <a:ext cx="385" cy="237"/>
              </a:xfrm>
              <a:custGeom>
                <a:avLst/>
                <a:gdLst/>
                <a:ahLst/>
                <a:cxnLst>
                  <a:cxn ang="0">
                    <a:pos x="1179642299" y="1987683399"/>
                  </a:cxn>
                  <a:cxn ang="0">
                    <a:pos x="0" y="914624187"/>
                  </a:cxn>
                  <a:cxn ang="0">
                    <a:pos x="0" y="160075316"/>
                  </a:cxn>
                  <a:cxn ang="0">
                    <a:pos x="1067750747" y="1711803877"/>
                  </a:cxn>
                  <a:cxn ang="0">
                    <a:pos x="1179642299" y="1987683399"/>
                  </a:cxn>
                </a:cxnLst>
                <a:rect l="0" t="0" r="0" b="0"/>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9525">
                <a:noFill/>
              </a:ln>
            </p:spPr>
            <p:txBody>
              <a:bodyPr/>
              <a:lstStyle/>
              <a:p>
                <a:endParaRPr lang="zh-CN" altLang="en-US"/>
              </a:p>
            </p:txBody>
          </p:sp>
          <p:sp>
            <p:nvSpPr>
              <p:cNvPr id="1267" name="Freeform 243"/>
              <p:cNvSpPr/>
              <p:nvPr/>
            </p:nvSpPr>
            <p:spPr>
              <a:xfrm>
                <a:off x="5325" y="1201"/>
                <a:ext cx="415" cy="187"/>
              </a:xfrm>
              <a:custGeom>
                <a:avLst/>
                <a:gdLst/>
                <a:ahLst/>
                <a:cxnLst>
                  <a:cxn ang="0">
                    <a:pos x="0" y="326994350"/>
                  </a:cxn>
                  <a:cxn ang="0">
                    <a:pos x="1332972322" y="936161790"/>
                  </a:cxn>
                  <a:cxn ang="0">
                    <a:pos x="947729867" y="1424452152"/>
                  </a:cxn>
                  <a:cxn ang="0">
                    <a:pos x="0" y="1260956697"/>
                  </a:cxn>
                  <a:cxn ang="0">
                    <a:pos x="0" y="1097457796"/>
                  </a:cxn>
                  <a:cxn ang="0">
                    <a:pos x="0" y="0"/>
                  </a:cxn>
                  <a:cxn ang="0">
                    <a:pos x="0" y="326994350"/>
                  </a:cxn>
                </a:cxnLst>
                <a:rect l="0" t="0" r="0" b="0"/>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9525">
                <a:noFill/>
              </a:ln>
            </p:spPr>
            <p:txBody>
              <a:bodyPr/>
              <a:lstStyle/>
              <a:p>
                <a:endParaRPr lang="zh-CN" altLang="en-US"/>
              </a:p>
            </p:txBody>
          </p:sp>
          <p:sp>
            <p:nvSpPr>
              <p:cNvPr id="1268" name="Freeform 244"/>
              <p:cNvSpPr/>
              <p:nvPr/>
            </p:nvSpPr>
            <p:spPr>
              <a:xfrm>
                <a:off x="5001" y="1378"/>
                <a:ext cx="698" cy="167"/>
              </a:xfrm>
              <a:custGeom>
                <a:avLst/>
                <a:gdLst/>
                <a:ahLst/>
                <a:cxnLst>
                  <a:cxn ang="0">
                    <a:pos x="1161278310" y="54654575"/>
                  </a:cxn>
                  <a:cxn ang="0">
                    <a:pos x="437771700" y="781568223"/>
                  </a:cxn>
                  <a:cxn ang="0">
                    <a:pos x="0" y="1223312468"/>
                  </a:cxn>
                  <a:cxn ang="0">
                    <a:pos x="0" y="1277967044"/>
                  </a:cxn>
                  <a:cxn ang="0">
                    <a:pos x="0" y="439610106"/>
                  </a:cxn>
                  <a:cxn ang="0">
                    <a:pos x="0" y="165576659"/>
                  </a:cxn>
                  <a:cxn ang="0">
                    <a:pos x="1161278310" y="54654575"/>
                  </a:cxn>
                </a:cxnLst>
                <a:rect l="0" t="0" r="0" b="0"/>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9525">
                <a:noFill/>
              </a:ln>
            </p:spPr>
            <p:txBody>
              <a:bodyPr/>
              <a:lstStyle/>
              <a:p>
                <a:endParaRPr lang="zh-CN" altLang="en-US"/>
              </a:p>
            </p:txBody>
          </p:sp>
          <p:sp>
            <p:nvSpPr>
              <p:cNvPr id="1269" name="Freeform 245"/>
              <p:cNvSpPr/>
              <p:nvPr/>
            </p:nvSpPr>
            <p:spPr>
              <a:xfrm>
                <a:off x="5077" y="1540"/>
                <a:ext cx="567" cy="146"/>
              </a:xfrm>
              <a:custGeom>
                <a:avLst/>
                <a:gdLst/>
                <a:ahLst/>
                <a:cxnLst>
                  <a:cxn ang="0">
                    <a:pos x="0" y="1003705656"/>
                  </a:cxn>
                  <a:cxn ang="0">
                    <a:pos x="0" y="209689877"/>
                  </a:cxn>
                  <a:cxn ang="0">
                    <a:pos x="0" y="523735892"/>
                  </a:cxn>
                  <a:cxn ang="0">
                    <a:pos x="2011760296" y="313638705"/>
                  </a:cxn>
                  <a:cxn ang="0">
                    <a:pos x="111306261" y="209689877"/>
                  </a:cxn>
                  <a:cxn ang="0">
                    <a:pos x="0" y="1003705656"/>
                  </a:cxn>
                </a:cxnLst>
                <a:rect l="0" t="0" r="0" b="0"/>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9525">
                <a:noFill/>
              </a:ln>
            </p:spPr>
            <p:txBody>
              <a:bodyPr/>
              <a:lstStyle/>
              <a:p>
                <a:endParaRPr lang="zh-CN" altLang="en-US"/>
              </a:p>
            </p:txBody>
          </p:sp>
          <p:sp>
            <p:nvSpPr>
              <p:cNvPr id="1270" name="Freeform 246"/>
              <p:cNvSpPr/>
              <p:nvPr/>
            </p:nvSpPr>
            <p:spPr>
              <a:xfrm>
                <a:off x="5042" y="1656"/>
                <a:ext cx="581" cy="480"/>
              </a:xfrm>
              <a:custGeom>
                <a:avLst/>
                <a:gdLst/>
                <a:ahLst/>
                <a:cxnLst>
                  <a:cxn ang="0">
                    <a:pos x="162980730" y="0"/>
                  </a:cxn>
                  <a:cxn ang="0">
                    <a:pos x="1419830036" y="0"/>
                  </a:cxn>
                  <a:cxn ang="0">
                    <a:pos x="0" y="0"/>
                  </a:cxn>
                  <a:cxn ang="0">
                    <a:pos x="0" y="0"/>
                  </a:cxn>
                  <a:cxn ang="0">
                    <a:pos x="0" y="0"/>
                  </a:cxn>
                  <a:cxn ang="0">
                    <a:pos x="0" y="0"/>
                  </a:cxn>
                  <a:cxn ang="0">
                    <a:pos x="0" y="1474359723"/>
                  </a:cxn>
                  <a:cxn ang="0">
                    <a:pos x="2026311605" y="877995557"/>
                  </a:cxn>
                  <a:cxn ang="0">
                    <a:pos x="660426266" y="0"/>
                  </a:cxn>
                  <a:cxn ang="0">
                    <a:pos x="162980730" y="0"/>
                  </a:cxn>
                </a:cxnLst>
                <a:rect l="0" t="0" r="0" b="0"/>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9525">
                <a:noFill/>
              </a:ln>
            </p:spPr>
            <p:txBody>
              <a:bodyPr/>
              <a:lstStyle/>
              <a:p>
                <a:endParaRPr lang="zh-CN" altLang="en-US"/>
              </a:p>
            </p:txBody>
          </p:sp>
          <p:sp>
            <p:nvSpPr>
              <p:cNvPr id="1271" name="Freeform 247"/>
              <p:cNvSpPr/>
              <p:nvPr/>
            </p:nvSpPr>
            <p:spPr>
              <a:xfrm>
                <a:off x="5421" y="1464"/>
                <a:ext cx="329" cy="854"/>
              </a:xfrm>
              <a:custGeom>
                <a:avLst/>
                <a:gdLst/>
                <a:ahLst/>
                <a:cxnLst>
                  <a:cxn ang="0">
                    <a:pos x="0" y="0"/>
                  </a:cxn>
                  <a:cxn ang="0">
                    <a:pos x="1225572183" y="0"/>
                  </a:cxn>
                  <a:cxn ang="0">
                    <a:pos x="1225572183" y="0"/>
                  </a:cxn>
                  <a:cxn ang="0">
                    <a:pos x="0" y="0"/>
                  </a:cxn>
                  <a:cxn ang="0">
                    <a:pos x="1899298090" y="0"/>
                  </a:cxn>
                  <a:cxn ang="0">
                    <a:pos x="0" y="0"/>
                  </a:cxn>
                  <a:cxn ang="0">
                    <a:pos x="948632090" y="0"/>
                  </a:cxn>
                  <a:cxn ang="0">
                    <a:pos x="0" y="0"/>
                  </a:cxn>
                  <a:cxn ang="0">
                    <a:pos x="0" y="0"/>
                  </a:cxn>
                  <a:cxn ang="0">
                    <a:pos x="0" y="0"/>
                  </a:cxn>
                  <a:cxn ang="0">
                    <a:pos x="0" y="0"/>
                  </a:cxn>
                </a:cxnLst>
                <a:rect l="0" t="0" r="0" b="0"/>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9525">
                <a:noFill/>
              </a:ln>
            </p:spPr>
            <p:txBody>
              <a:bodyPr/>
              <a:lstStyle/>
              <a:p>
                <a:endParaRPr lang="zh-CN" altLang="en-US"/>
              </a:p>
            </p:txBody>
          </p:sp>
        </p:grpSp>
      </p:grpSp>
      <p:sp>
        <p:nvSpPr>
          <p:cNvPr id="1272" name="Rectangle 248"/>
          <p:cNvSpPr>
            <a:spLocks noGrp="1" noRot="1"/>
          </p:cNvSpPr>
          <p:nvPr>
            <p:ph type="title"/>
          </p:nvPr>
        </p:nvSpPr>
        <p:spPr>
          <a:xfrm>
            <a:off x="398463" y="228600"/>
            <a:ext cx="11387137" cy="1143000"/>
          </a:xfrm>
          <a:prstGeom prst="rect">
            <a:avLst/>
          </a:prstGeom>
          <a:noFill/>
          <a:ln w="9525">
            <a:noFill/>
          </a:ln>
        </p:spPr>
        <p:txBody>
          <a:bodyPr vert="horz" wrap="square" lIns="91440" tIns="45720" rIns="91440" bIns="45720" anchor="ctr" anchorCtr="0"/>
          <a:lstStyle/>
          <a:p>
            <a:pPr lvl="0"/>
            <a:r>
              <a:rPr lang="zh-CN" altLang="en-US"/>
              <a:t>单击此处编辑母版标题样式</a:t>
            </a:r>
            <a:endParaRPr lang="zh-CN" altLang="en-US"/>
          </a:p>
        </p:txBody>
      </p:sp>
      <p:sp>
        <p:nvSpPr>
          <p:cNvPr id="1273" name="Rectangle 249"/>
          <p:cNvSpPr>
            <a:spLocks noGrp="1" noRot="1"/>
          </p:cNvSpPr>
          <p:nvPr>
            <p:ph type="body"/>
          </p:nvPr>
        </p:nvSpPr>
        <p:spPr>
          <a:xfrm>
            <a:off x="812800" y="1600200"/>
            <a:ext cx="10871200" cy="4498975"/>
          </a:xfrm>
          <a:prstGeom prst="rect">
            <a:avLst/>
          </a:prstGeom>
          <a:noFill/>
          <a:ln w="9525">
            <a:noFill/>
          </a:ln>
        </p:spPr>
        <p:txBody>
          <a:bodyPr vert="horz" wrap="square" lIns="91440" tIns="45720" rIns="91440" bIns="45720"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4586" name="Rectangle 250"/>
          <p:cNvSpPr>
            <a:spLocks noGrp="1" noChangeArrowheads="1"/>
          </p:cNvSpPr>
          <p:nvPr>
            <p:ph type="dt" sz="half" idx="2"/>
          </p:nvPr>
        </p:nvSpPr>
        <p:spPr bwMode="auto">
          <a:xfrm>
            <a:off x="398463" y="6245225"/>
            <a:ext cx="3051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b="0">
                <a:solidFill>
                  <a:schemeClr val="tx1"/>
                </a:solidFill>
                <a:latin typeface="+mn-lt"/>
                <a:ea typeface="+mn-ea"/>
              </a:defRPr>
            </a:lvl1pPr>
          </a:lstStyle>
          <a:p>
            <a:pPr fontAlgn="base">
              <a:spcBef>
                <a:spcPct val="0"/>
              </a:spcBef>
              <a:spcAft>
                <a:spcPct val="0"/>
              </a:spcAft>
              <a:defRPr/>
            </a:pPr>
            <a:endParaRPr lang="en-US" altLang="zh-CN" strike="noStrike" noProof="1">
              <a:solidFill>
                <a:srgbClr val="000000"/>
              </a:solidFill>
            </a:endParaRPr>
          </a:p>
        </p:txBody>
      </p:sp>
      <p:sp>
        <p:nvSpPr>
          <p:cNvPr id="14587" name="Rectangle 251"/>
          <p:cNvSpPr>
            <a:spLocks noGrp="1" noChangeArrowheads="1"/>
          </p:cNvSpPr>
          <p:nvPr>
            <p:ph type="ftr" sz="quarter" idx="3"/>
          </p:nvPr>
        </p:nvSpPr>
        <p:spPr bwMode="auto">
          <a:xfrm>
            <a:off x="4160838"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b="0">
                <a:solidFill>
                  <a:schemeClr val="tx1"/>
                </a:solidFill>
                <a:latin typeface="+mn-lt"/>
                <a:ea typeface="+mn-ea"/>
              </a:defRPr>
            </a:lvl1pPr>
          </a:lstStyle>
          <a:p>
            <a:pPr fontAlgn="base">
              <a:spcBef>
                <a:spcPct val="0"/>
              </a:spcBef>
              <a:spcAft>
                <a:spcPct val="0"/>
              </a:spcAft>
              <a:defRPr/>
            </a:pPr>
            <a:endParaRPr lang="en-US" altLang="zh-CN" strike="noStrike" noProof="1">
              <a:solidFill>
                <a:srgbClr val="000000"/>
              </a:solidFill>
            </a:endParaRPr>
          </a:p>
        </p:txBody>
      </p:sp>
      <p:sp>
        <p:nvSpPr>
          <p:cNvPr id="14588" name="Rectangle 252"/>
          <p:cNvSpPr>
            <a:spLocks noGrp="1" noChangeArrowheads="1"/>
          </p:cNvSpPr>
          <p:nvPr>
            <p:ph type="sldNum" sz="quarter" idx="4"/>
          </p:nvPr>
        </p:nvSpPr>
        <p:spPr bwMode="auto">
          <a:xfrm>
            <a:off x="8732838" y="6245225"/>
            <a:ext cx="30527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b="0">
                <a:solidFill>
                  <a:schemeClr val="tx1"/>
                </a:solidFill>
                <a:latin typeface="Arial" panose="020B0604020202020204" pitchFamily="34" charset="0"/>
                <a:ea typeface="宋体" panose="02010600030101010101" pitchFamily="2" charset="-122"/>
              </a:defRPr>
            </a:lvl1p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https://mwhrc.nankai.edu.cn/21550/list4.htm" TargetMode="External"/><Relationship Id="rId1" Type="http://schemas.openxmlformats.org/officeDocument/2006/relationships/hyperlink" Target="http://www.cssn.cn/"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495600" y="2170681"/>
            <a:ext cx="7528942" cy="414338"/>
          </a:xfrm>
          <a:prstGeom prst="rect">
            <a:avLst/>
          </a:prstGeom>
          <a:noFill/>
        </p:spPr>
        <p:txBody>
          <a:bodyPr wrap="square" rtlCol="0">
            <a:spAutoFit/>
          </a:bodyPr>
          <a:lstStyle/>
          <a:p>
            <a:r>
              <a:rPr kumimoji="1" lang="zh-CN" altLang="en-US" sz="2100" spc="300" noProof="1">
                <a:solidFill>
                  <a:srgbClr val="0331F3"/>
                </a:solidFill>
                <a:latin typeface="微软雅黑" panose="020B0503020204020204" charset="-122"/>
                <a:ea typeface="微软雅黑" panose="020B0503020204020204" charset="-122"/>
                <a:cs typeface="微软雅黑" panose="020B0503020204020204" charset="-122"/>
              </a:rPr>
              <a:t>普通高中教科书</a:t>
            </a:r>
            <a:r>
              <a:rPr kumimoji="1" lang="en-US" altLang="zh-CN" sz="2100" spc="300" noProof="1">
                <a:solidFill>
                  <a:srgbClr val="0331F3"/>
                </a:solidFill>
                <a:latin typeface="微软雅黑" panose="020B0503020204020204" charset="-122"/>
                <a:ea typeface="微软雅黑" panose="020B0503020204020204" charset="-122"/>
                <a:cs typeface="微软雅黑" panose="020B0503020204020204" charset="-122"/>
              </a:rPr>
              <a:t>·</a:t>
            </a:r>
            <a:r>
              <a:rPr kumimoji="1" lang="zh-CN" altLang="en-US" sz="2100" spc="300" noProof="1" smtClean="0">
                <a:solidFill>
                  <a:srgbClr val="0331F3"/>
                </a:solidFill>
                <a:latin typeface="微软雅黑" panose="020B0503020204020204" charset="-122"/>
                <a:ea typeface="微软雅黑" panose="020B0503020204020204" charset="-122"/>
                <a:cs typeface="微软雅黑" panose="020B0503020204020204" charset="-122"/>
              </a:rPr>
              <a:t>历史</a:t>
            </a:r>
            <a:r>
              <a:rPr kumimoji="1" lang="zh-CN" sz="2100" spc="300" noProof="1" smtClean="0">
                <a:solidFill>
                  <a:srgbClr val="0331F3"/>
                </a:solidFill>
                <a:latin typeface="微软雅黑" panose="020B0503020204020204" charset="-122"/>
                <a:ea typeface="微软雅黑" panose="020B0503020204020204" charset="-122"/>
                <a:cs typeface="微软雅黑" panose="020B0503020204020204" charset="-122"/>
              </a:rPr>
              <a:t>：</a:t>
            </a:r>
            <a:r>
              <a:rPr kumimoji="1" lang="zh-CN" altLang="en-US" sz="2100" spc="300" noProof="1" smtClean="0">
                <a:solidFill>
                  <a:srgbClr val="0331F3"/>
                </a:solidFill>
                <a:latin typeface="微软雅黑" panose="020B0503020204020204" charset="-122"/>
                <a:ea typeface="微软雅黑" panose="020B0503020204020204" charset="-122"/>
                <a:cs typeface="微软雅黑" panose="020B0503020204020204" charset="-122"/>
              </a:rPr>
              <a:t>宝安区高中历史教学研讨</a:t>
            </a:r>
            <a:endParaRPr kumimoji="1" lang="zh-CN" sz="2100" spc="300" noProof="1">
              <a:solidFill>
                <a:srgbClr val="0331F3"/>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479376" y="2765173"/>
            <a:ext cx="10729192" cy="1138773"/>
          </a:xfrm>
          <a:prstGeom prst="rect">
            <a:avLst/>
          </a:prstGeom>
          <a:noFill/>
        </p:spPr>
        <p:txBody>
          <a:bodyPr wrap="square" rtlCol="0">
            <a:spAutoFit/>
          </a:bodyPr>
          <a:lstStyle/>
          <a:p>
            <a:pPr algn="ctr"/>
            <a:r>
              <a:rPr kumimoji="1" lang="zh-CN" altLang="en-US" sz="36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发现规律 总结规律 运用</a:t>
            </a:r>
            <a:r>
              <a:rPr kumimoji="1" lang="zh-CN" altLang="en-US" sz="36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规律</a:t>
            </a:r>
            <a:endParaRPr kumimoji="1" lang="en-US" altLang="zh-CN" sz="36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gn="ctr"/>
            <a:r>
              <a:rPr kumimoji="1" lang="en-US" altLang="zh-CN" sz="3200" spc="300" noProof="1" smtClean="0">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rPr>
              <a:t>——</a:t>
            </a:r>
            <a:r>
              <a:rPr kumimoji="1" lang="zh-CN" altLang="en-US" sz="3200" spc="300" noProof="1" smtClean="0">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rPr>
              <a:t>关于新课标新教材高考备考的几点思考</a:t>
            </a:r>
            <a:endParaRPr kumimoji="1" lang="zh-CN" sz="3200" spc="300" noProof="1">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endParaRPr>
          </a:p>
        </p:txBody>
      </p:sp>
      <p:sp>
        <p:nvSpPr>
          <p:cNvPr id="5123" name="文本框 3"/>
          <p:cNvSpPr txBox="1"/>
          <p:nvPr/>
        </p:nvSpPr>
        <p:spPr>
          <a:xfrm>
            <a:off x="3571875" y="5222875"/>
            <a:ext cx="4038600" cy="522288"/>
          </a:xfrm>
          <a:prstGeom prst="rect">
            <a:avLst/>
          </a:prstGeom>
          <a:noFill/>
          <a:ln w="9525">
            <a:noFill/>
          </a:ln>
        </p:spPr>
        <p:txBody>
          <a:bodyPr wrap="square" anchor="t" anchorCtr="0">
            <a:spAutoFit/>
          </a:bodyPr>
          <a:lstStyle/>
          <a:p>
            <a:r>
              <a:rPr lang="zh-CN" altLang="en-US" sz="2800" dirty="0">
                <a:solidFill>
                  <a:srgbClr val="0331F3"/>
                </a:solidFill>
                <a:latin typeface="微软雅黑" panose="020B0503020204020204" charset="-122"/>
                <a:ea typeface="微软雅黑" panose="020B0503020204020204" charset="-122"/>
              </a:rPr>
              <a:t>主讲人：  周朝阳</a:t>
            </a:r>
            <a:endParaRPr lang="zh-CN" altLang="en-US" sz="2800" dirty="0">
              <a:solidFill>
                <a:srgbClr val="0331F3"/>
              </a:solidFill>
              <a:latin typeface="微软雅黑" panose="020B0503020204020204" charset="-122"/>
              <a:ea typeface="微软雅黑" panose="020B0503020204020204" charset="-122"/>
            </a:endParaRPr>
          </a:p>
        </p:txBody>
      </p:sp>
      <p:sp>
        <p:nvSpPr>
          <p:cNvPr id="5124" name="文本框 3"/>
          <p:cNvSpPr txBox="1"/>
          <p:nvPr/>
        </p:nvSpPr>
        <p:spPr>
          <a:xfrm>
            <a:off x="3571875" y="5900738"/>
            <a:ext cx="3185487" cy="369332"/>
          </a:xfrm>
          <a:prstGeom prst="rect">
            <a:avLst/>
          </a:prstGeom>
          <a:noFill/>
          <a:ln w="9525">
            <a:noFill/>
          </a:ln>
        </p:spPr>
        <p:txBody>
          <a:bodyPr wrap="none" anchor="t" anchorCtr="0">
            <a:spAutoFit/>
          </a:bodyPr>
          <a:lstStyle/>
          <a:p>
            <a:r>
              <a:rPr lang="zh-CN" altLang="en-US" dirty="0">
                <a:solidFill>
                  <a:srgbClr val="0331F3"/>
                </a:solidFill>
                <a:latin typeface="微软雅黑" panose="020B0503020204020204" charset="-122"/>
                <a:ea typeface="微软雅黑" panose="020B0503020204020204" charset="-122"/>
              </a:rPr>
              <a:t>深圳市宝安区教育科学研究院</a:t>
            </a:r>
            <a:endParaRPr lang="zh-CN" altLang="en-US" dirty="0">
              <a:solidFill>
                <a:srgbClr val="0331F3"/>
              </a:solidFill>
              <a:latin typeface="微软雅黑" panose="020B0503020204020204" charset="-122"/>
              <a:ea typeface="微软雅黑" panose="020B0503020204020204" charset="-122"/>
            </a:endParaRPr>
          </a:p>
        </p:txBody>
      </p:sp>
      <p:sp>
        <p:nvSpPr>
          <p:cNvPr id="5125" name="文本框 2"/>
          <p:cNvSpPr txBox="1"/>
          <p:nvPr/>
        </p:nvSpPr>
        <p:spPr>
          <a:xfrm>
            <a:off x="8328248" y="5896435"/>
            <a:ext cx="2592288" cy="323165"/>
          </a:xfrm>
          <a:prstGeom prst="rect">
            <a:avLst/>
          </a:prstGeom>
          <a:noFill/>
          <a:ln w="9525">
            <a:noFill/>
          </a:ln>
        </p:spPr>
        <p:txBody>
          <a:bodyPr wrap="square" anchor="t" anchorCtr="0">
            <a:spAutoFit/>
          </a:bodyPr>
          <a:lstStyle/>
          <a:p>
            <a:r>
              <a:rPr lang="en-US" altLang="zh-CN" sz="1500" dirty="0" smtClean="0">
                <a:solidFill>
                  <a:srgbClr val="0331F3"/>
                </a:solidFill>
                <a:latin typeface="微软雅黑" panose="020B0503020204020204" charset="-122"/>
                <a:ea typeface="微软雅黑" panose="020B0503020204020204" charset="-122"/>
              </a:rPr>
              <a:t>2023</a:t>
            </a:r>
            <a:r>
              <a:rPr lang="zh-CN" altLang="en-US" sz="1500" dirty="0" smtClean="0">
                <a:solidFill>
                  <a:srgbClr val="0331F3"/>
                </a:solidFill>
                <a:latin typeface="微软雅黑" panose="020B0503020204020204" charset="-122"/>
                <a:ea typeface="微软雅黑" panose="020B0503020204020204" charset="-122"/>
              </a:rPr>
              <a:t>年</a:t>
            </a:r>
            <a:r>
              <a:rPr lang="en-US" altLang="zh-CN" sz="1500" dirty="0" smtClean="0">
                <a:solidFill>
                  <a:srgbClr val="0331F3"/>
                </a:solidFill>
                <a:latin typeface="微软雅黑" panose="020B0503020204020204" charset="-122"/>
                <a:ea typeface="微软雅黑" panose="020B0503020204020204" charset="-122"/>
              </a:rPr>
              <a:t>3</a:t>
            </a:r>
            <a:r>
              <a:rPr lang="zh-CN" altLang="en-US" sz="1500" dirty="0" smtClean="0">
                <a:solidFill>
                  <a:srgbClr val="0331F3"/>
                </a:solidFill>
                <a:latin typeface="微软雅黑" panose="020B0503020204020204" charset="-122"/>
                <a:ea typeface="微软雅黑" panose="020B0503020204020204" charset="-122"/>
              </a:rPr>
              <a:t>月</a:t>
            </a:r>
            <a:r>
              <a:rPr lang="en-US" altLang="zh-CN" sz="1500" dirty="0" smtClean="0">
                <a:solidFill>
                  <a:srgbClr val="0331F3"/>
                </a:solidFill>
                <a:latin typeface="微软雅黑" panose="020B0503020204020204" charset="-122"/>
                <a:ea typeface="微软雅黑" panose="020B0503020204020204" charset="-122"/>
              </a:rPr>
              <a:t>9</a:t>
            </a:r>
            <a:r>
              <a:rPr lang="zh-CN" altLang="en-US" sz="1500" dirty="0" smtClean="0">
                <a:solidFill>
                  <a:srgbClr val="0331F3"/>
                </a:solidFill>
                <a:latin typeface="微软雅黑" panose="020B0503020204020204" charset="-122"/>
                <a:ea typeface="微软雅黑" panose="020B0503020204020204" charset="-122"/>
              </a:rPr>
              <a:t>日新安中学</a:t>
            </a:r>
            <a:endParaRPr lang="zh-CN" altLang="en-US" sz="1500" dirty="0">
              <a:solidFill>
                <a:srgbClr val="0331F3"/>
              </a:solidFill>
              <a:latin typeface="微软雅黑" panose="020B0503020204020204" charset="-122"/>
              <a:ea typeface="微软雅黑" panose="020B0503020204020204" charset="-122"/>
            </a:endParaRPr>
          </a:p>
        </p:txBody>
      </p:sp>
      <p:sp>
        <p:nvSpPr>
          <p:cNvPr id="7" name="文本框 6"/>
          <p:cNvSpPr txBox="1"/>
          <p:nvPr/>
        </p:nvSpPr>
        <p:spPr>
          <a:xfrm>
            <a:off x="911424" y="404664"/>
            <a:ext cx="7983538" cy="461665"/>
          </a:xfrm>
          <a:prstGeom prst="rect">
            <a:avLst/>
          </a:prstGeom>
          <a:noFill/>
        </p:spPr>
        <p:txBody>
          <a:bodyPr wrap="square" rtlCol="0">
            <a:spAutoFit/>
          </a:bodyPr>
          <a:lstStyle/>
          <a:p>
            <a:r>
              <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sym typeface="+mn-ea"/>
              </a:rPr>
              <a:t>学会学习、学会思考，涵养与</a:t>
            </a:r>
            <a:r>
              <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rPr>
              <a:t>发展历史核心</a:t>
            </a:r>
            <a:r>
              <a:rPr kumimoji="1" lang="zh-CN" sz="2400" b="1" spc="300" noProof="1" smtClean="0">
                <a:solidFill>
                  <a:srgbClr val="0331F3"/>
                </a:solidFill>
                <a:latin typeface="华文仿宋" panose="02010600040101010101" pitchFamily="2" charset="-122"/>
                <a:ea typeface="华文仿宋" panose="02010600040101010101" pitchFamily="2" charset="-122"/>
                <a:cs typeface="微软雅黑" panose="020B0503020204020204" charset="-122"/>
              </a:rPr>
              <a:t>素养</a:t>
            </a:r>
            <a:endPar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51384" y="188640"/>
            <a:ext cx="11212908" cy="2677656"/>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授人以鱼不如授人以渔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知识本位（</a:t>
            </a:r>
            <a:r>
              <a:rPr lang="zh-CN" altLang="en-US" sz="2800" b="1" dirty="0">
                <a:solidFill>
                  <a:srgbClr val="053CF1"/>
                </a:solidFill>
                <a:latin typeface="仿宋" panose="02010609060101010101" pitchFamily="49" charset="-122"/>
                <a:ea typeface="仿宋" panose="02010609060101010101" pitchFamily="49" charset="-122"/>
              </a:rPr>
              <a:t>传统教学</a:t>
            </a:r>
            <a:r>
              <a:rPr lang="zh-CN" altLang="en-US" sz="2800" b="1" dirty="0" smtClean="0">
                <a:solidFill>
                  <a:srgbClr val="053CF1"/>
                </a:solidFill>
                <a:latin typeface="仿宋" panose="02010609060101010101" pitchFamily="49" charset="-122"/>
                <a:ea typeface="仿宋" panose="02010609060101010101" pitchFamily="49" charset="-122"/>
              </a:rPr>
              <a:t>）：以知识为目标，授人以</a:t>
            </a:r>
            <a:r>
              <a:rPr lang="zh-CN" altLang="en-US" sz="2800" b="1" dirty="0" smtClean="0">
                <a:solidFill>
                  <a:srgbClr val="FF0000"/>
                </a:solidFill>
                <a:latin typeface="仿宋" panose="02010609060101010101" pitchFamily="49" charset="-122"/>
                <a:ea typeface="仿宋" panose="02010609060101010101" pitchFamily="49" charset="-122"/>
              </a:rPr>
              <a:t>鱼</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将知识作为讲解、理解的目标，传统讲授。</a:t>
            </a:r>
            <a:endParaRPr lang="en-US" altLang="zh-CN" sz="2800" b="1" dirty="0" smtClean="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一纲一本背景下，历史知识是历史核心素养之一，教好书。</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教科书大字部分，可能成为直接考查内容。</a:t>
            </a:r>
            <a:endParaRPr lang="zh-CN" altLang="en-US" sz="2800" b="1" dirty="0" smtClean="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551384" y="3068960"/>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高考历史卷）“长太息以掩涕兮，哀民生之多艰”，出自一首政治抒情长诗。作者毕生追求“美政”，其作品充满对家国的炽热情感和深切忧思。他是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smtClean="0">
                <a:solidFill>
                  <a:srgbClr val="053CF1"/>
                </a:solidFill>
                <a:latin typeface="楷体" panose="02010609060101010101" pitchFamily="49" charset="-122"/>
                <a:ea typeface="楷体" panose="02010609060101010101" pitchFamily="49" charset="-122"/>
              </a:rPr>
              <a:t>．墨子</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．韩非</a:t>
            </a:r>
            <a:r>
              <a:rPr lang="zh-CN" altLang="en-US" sz="2400" b="1" dirty="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．屈原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．杜甫</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531044" y="5013176"/>
            <a:ext cx="11233248" cy="1200329"/>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高考历史卷）中国是纸的发明地，敬惜字纸是中华民族的传统美德。经过考古工作者的不懈努力，目前已知书写用纸的发明可能是在</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smtClean="0">
                <a:solidFill>
                  <a:srgbClr val="053CF1"/>
                </a:solidFill>
                <a:latin typeface="楷体" panose="02010609060101010101" pitchFamily="49" charset="-122"/>
                <a:ea typeface="楷体" panose="02010609060101010101" pitchFamily="49" charset="-122"/>
              </a:rPr>
              <a:t>．西汉</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．唐代</a:t>
            </a:r>
            <a:r>
              <a:rPr lang="zh-CN" altLang="en-US" sz="2400" b="1" dirty="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．北宋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．元代</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376" y="188640"/>
            <a:ext cx="11233248" cy="1200329"/>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4</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高考历史卷）历代职官制度的演进，既有传承又有创新。下表所列秦、元、明、清四朝职官信息，按时序排列正确的是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①③</a:t>
            </a:r>
            <a:r>
              <a:rPr lang="zh-CN" altLang="en-US" sz="2400" b="1" dirty="0">
                <a:solidFill>
                  <a:srgbClr val="053CF1"/>
                </a:solidFill>
                <a:latin typeface="楷体" panose="02010609060101010101" pitchFamily="49" charset="-122"/>
                <a:ea typeface="楷体" panose="02010609060101010101" pitchFamily="49" charset="-122"/>
              </a:rPr>
              <a:t>②</a:t>
            </a:r>
            <a:r>
              <a:rPr lang="zh-CN" altLang="en-US" sz="2400" b="1" dirty="0" smtClean="0">
                <a:solidFill>
                  <a:srgbClr val="053CF1"/>
                </a:solidFill>
                <a:latin typeface="楷体" panose="02010609060101010101" pitchFamily="49" charset="-122"/>
                <a:ea typeface="楷体" panose="02010609060101010101" pitchFamily="49" charset="-122"/>
              </a:rPr>
              <a:t>④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．②④③</a:t>
            </a:r>
            <a:r>
              <a:rPr lang="zh-CN" altLang="en-US" sz="2400" b="1" dirty="0">
                <a:solidFill>
                  <a:srgbClr val="053CF1"/>
                </a:solidFill>
                <a:latin typeface="楷体" panose="02010609060101010101" pitchFamily="49" charset="-122"/>
                <a:ea typeface="楷体" panose="02010609060101010101" pitchFamily="49" charset="-122"/>
              </a:rPr>
              <a:t>①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③</a:t>
            </a:r>
            <a:r>
              <a:rPr lang="zh-CN" altLang="en-US" sz="2400" b="1" dirty="0" smtClean="0">
                <a:solidFill>
                  <a:srgbClr val="053CF1"/>
                </a:solidFill>
                <a:latin typeface="楷体" panose="02010609060101010101" pitchFamily="49" charset="-122"/>
                <a:ea typeface="楷体" panose="02010609060101010101" pitchFamily="49" charset="-122"/>
              </a:rPr>
              <a:t>①②④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．④②</a:t>
            </a:r>
            <a:r>
              <a:rPr lang="zh-CN" altLang="en-US" sz="2400" b="1" dirty="0">
                <a:solidFill>
                  <a:srgbClr val="053CF1"/>
                </a:solidFill>
                <a:latin typeface="楷体" panose="02010609060101010101" pitchFamily="49" charset="-122"/>
                <a:ea typeface="楷体" panose="02010609060101010101" pitchFamily="49" charset="-122"/>
              </a:rPr>
              <a:t>①</a:t>
            </a:r>
            <a:r>
              <a:rPr lang="zh-CN" altLang="en-US" sz="2400" b="1" dirty="0" smtClean="0">
                <a:solidFill>
                  <a:srgbClr val="053CF1"/>
                </a:solidFill>
                <a:latin typeface="楷体" panose="02010609060101010101" pitchFamily="49" charset="-122"/>
                <a:ea typeface="楷体" panose="02010609060101010101" pitchFamily="49" charset="-122"/>
              </a:rPr>
              <a:t>③</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2" name="表格 1"/>
          <p:cNvGraphicFramePr>
            <a:graphicFrameLocks noGrp="1"/>
          </p:cNvGraphicFramePr>
          <p:nvPr/>
        </p:nvGraphicFramePr>
        <p:xfrm>
          <a:off x="1271464" y="1628800"/>
          <a:ext cx="8128000" cy="1828800"/>
        </p:xfrm>
        <a:graphic>
          <a:graphicData uri="http://schemas.openxmlformats.org/drawingml/2006/table">
            <a:tbl>
              <a:tblPr firstRow="1" bandRow="1">
                <a:tableStyleId>{5C22544A-7EE6-4342-B048-85BDC9FD1C3A}</a:tableStyleId>
              </a:tblPr>
              <a:tblGrid>
                <a:gridCol w="864096"/>
                <a:gridCol w="7263904"/>
              </a:tblGrid>
              <a:tr h="370840">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①</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理藩院尚书、军机大臣、水师提督</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smtClean="0">
                          <a:solidFill>
                            <a:srgbClr val="053CF1"/>
                          </a:solidFill>
                          <a:latin typeface="楷体" panose="02010609060101010101" pitchFamily="49" charset="-122"/>
                          <a:ea typeface="楷体" panose="02010609060101010101" pitchFamily="49" charset="-122"/>
                        </a:rPr>
                        <a:t>②</a:t>
                      </a:r>
                      <a:endParaRPr lang="zh-CN" altLang="en-US" sz="2400" b="1" dirty="0" smtClean="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丞相、御史大夫、郡守</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③</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大学士、内阁首辅、锦衣卫指挥使</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smtClean="0">
                          <a:solidFill>
                            <a:srgbClr val="053CF1"/>
                          </a:solidFill>
                          <a:latin typeface="楷体" panose="02010609060101010101" pitchFamily="49" charset="-122"/>
                          <a:ea typeface="楷体" panose="02010609060101010101" pitchFamily="49" charset="-122"/>
                        </a:rPr>
                        <a:t>④</a:t>
                      </a:r>
                      <a:endParaRPr lang="zh-CN" altLang="en-US" sz="2400" b="1" dirty="0" smtClean="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监察御史、宣政院使、福建行省右丞</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5" name="图片 4"/>
          <p:cNvPicPr>
            <a:picLocks noChangeAspect="1"/>
          </p:cNvPicPr>
          <p:nvPr/>
        </p:nvPicPr>
        <p:blipFill>
          <a:blip r:embed="rId1"/>
          <a:stretch>
            <a:fillRect/>
          </a:stretch>
        </p:blipFill>
        <p:spPr>
          <a:xfrm>
            <a:off x="479376" y="3714694"/>
            <a:ext cx="11334905" cy="2882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51384" y="260648"/>
            <a:ext cx="2952328" cy="461665"/>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北京</a:t>
            </a:r>
            <a:r>
              <a:rPr lang="zh-CN" altLang="en-US" sz="2400" b="1" dirty="0" smtClean="0">
                <a:solidFill>
                  <a:srgbClr val="053CF1"/>
                </a:solidFill>
                <a:latin typeface="楷体" panose="02010609060101010101" pitchFamily="49" charset="-122"/>
                <a:ea typeface="楷体" panose="02010609060101010101" pitchFamily="49" charset="-122"/>
              </a:rPr>
              <a:t>高考历史卷</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599987" y="5010527"/>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12</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a:t>
            </a:r>
            <a:r>
              <a:rPr lang="en-US" altLang="zh-CN" sz="2400" b="1" dirty="0" smtClean="0">
                <a:solidFill>
                  <a:srgbClr val="053CF1"/>
                </a:solidFill>
                <a:latin typeface="楷体" panose="02010609060101010101" pitchFamily="49" charset="-122"/>
                <a:ea typeface="楷体" panose="02010609060101010101" pitchFamily="49" charset="-122"/>
              </a:rPr>
              <a:t>10—11</a:t>
            </a:r>
            <a:r>
              <a:rPr lang="zh-CN" altLang="en-US" sz="2400" b="1" dirty="0">
                <a:solidFill>
                  <a:srgbClr val="053CF1"/>
                </a:solidFill>
                <a:latin typeface="楷体" panose="02010609060101010101" pitchFamily="49" charset="-122"/>
                <a:ea typeface="楷体" panose="02010609060101010101" pitchFamily="49" charset="-122"/>
              </a:rPr>
              <a:t>世纪起，西欧各地兴起了众多城市。下列关于这些城市的介绍中，符合实际的是①位于封建主的土地上②主要居民是封建贵族③一些城市赢得一定程度的自治权④一些城市兴办了大学</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．①②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．③④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．①③④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．①②③④</a:t>
            </a:r>
            <a:endParaRPr lang="zh-CN" altLang="en-US" sz="2400" b="1" dirty="0">
              <a:solidFill>
                <a:srgbClr val="053CF1"/>
              </a:solidFill>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1"/>
          <a:stretch>
            <a:fillRect/>
          </a:stretch>
        </p:blipFill>
        <p:spPr>
          <a:xfrm>
            <a:off x="563216" y="836712"/>
            <a:ext cx="11270019" cy="1728192"/>
          </a:xfrm>
          <a:prstGeom prst="rect">
            <a:avLst/>
          </a:prstGeom>
        </p:spPr>
      </p:pic>
      <p:pic>
        <p:nvPicPr>
          <p:cNvPr id="6" name="图片 5"/>
          <p:cNvPicPr>
            <a:picLocks noChangeAspect="1"/>
          </p:cNvPicPr>
          <p:nvPr/>
        </p:nvPicPr>
        <p:blipFill>
          <a:blip r:embed="rId2"/>
          <a:stretch>
            <a:fillRect/>
          </a:stretch>
        </p:blipFill>
        <p:spPr>
          <a:xfrm>
            <a:off x="528936" y="2852936"/>
            <a:ext cx="11322110" cy="180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23392" y="4326195"/>
            <a:ext cx="11233248" cy="830997"/>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20</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高二卷）世界</a:t>
            </a:r>
            <a:r>
              <a:rPr lang="zh-CN" altLang="en-US" sz="2400" b="1" dirty="0">
                <a:solidFill>
                  <a:srgbClr val="053CF1"/>
                </a:solidFill>
                <a:latin typeface="楷体" panose="02010609060101010101" pitchFamily="49" charset="-122"/>
                <a:ea typeface="楷体" panose="02010609060101010101" pitchFamily="49" charset="-122"/>
              </a:rPr>
              <a:t>文化的基本特征是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．社会信息化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．文化多样性    </a:t>
            </a:r>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．发展多极化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．民主平等化</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99220" y="2060848"/>
            <a:ext cx="11233248" cy="1938992"/>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18</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高二卷）苏联</a:t>
            </a:r>
            <a:r>
              <a:rPr lang="zh-CN" altLang="en-US" sz="2400" b="1" dirty="0">
                <a:solidFill>
                  <a:srgbClr val="053CF1"/>
                </a:solidFill>
                <a:latin typeface="楷体" panose="02010609060101010101" pitchFamily="49" charset="-122"/>
                <a:ea typeface="楷体" panose="02010609060101010101" pitchFamily="49" charset="-122"/>
              </a:rPr>
              <a:t>在工业领域推行“新经济体制”改革，扩大企业自主权，利用奖金等经济杠杆促进企业改善管理、提高效益。但改革只是对传统体制的修修补补，效果有限。这项改革发生于</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．斯大林执政时期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．赫鲁晓夫执政时期</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．勃列日涅夫执政时期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．戈尔巴乔夫执政时期</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79376" y="227256"/>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16</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高二卷）以</a:t>
            </a:r>
            <a:r>
              <a:rPr lang="zh-CN" altLang="en-US" sz="2400" b="1" dirty="0">
                <a:solidFill>
                  <a:srgbClr val="053CF1"/>
                </a:solidFill>
                <a:latin typeface="楷体" panose="02010609060101010101" pitchFamily="49" charset="-122"/>
                <a:ea typeface="楷体" panose="02010609060101010101" pitchFamily="49" charset="-122"/>
              </a:rPr>
              <a:t>极端民族主义为基本特征，反对自由主义和共产主义，主张对内实行恐怖独裁统治，对外侵略扩张，发动战争，争霸世界。这种给世界带来巨大灾难的主义是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．殖民主义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．重商</a:t>
            </a:r>
            <a:r>
              <a:rPr lang="zh-CN" altLang="en-US" sz="2400" b="1" dirty="0" smtClean="0">
                <a:solidFill>
                  <a:srgbClr val="053CF1"/>
                </a:solidFill>
                <a:latin typeface="楷体" panose="02010609060101010101" pitchFamily="49" charset="-122"/>
                <a:ea typeface="楷体" panose="02010609060101010101" pitchFamily="49" charset="-122"/>
              </a:rPr>
              <a:t>主义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．自由主义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．法西斯主义</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5400" y="116632"/>
            <a:ext cx="11233248" cy="1569660"/>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202302</a:t>
            </a:r>
            <a:r>
              <a:rPr lang="zh-CN" altLang="en-US" sz="2400" b="1" dirty="0" smtClean="0">
                <a:solidFill>
                  <a:srgbClr val="053CF1"/>
                </a:solidFill>
                <a:latin typeface="楷体" panose="02010609060101010101" pitchFamily="49" charset="-122"/>
                <a:ea typeface="楷体" panose="02010609060101010101" pitchFamily="49" charset="-122"/>
              </a:rPr>
              <a:t>宝安高一卷）在</a:t>
            </a:r>
            <a:r>
              <a:rPr lang="zh-CN" altLang="en-US" sz="2400" b="1" dirty="0">
                <a:solidFill>
                  <a:srgbClr val="053CF1"/>
                </a:solidFill>
                <a:latin typeface="楷体" panose="02010609060101010101" pitchFamily="49" charset="-122"/>
                <a:ea typeface="楷体" panose="02010609060101010101" pitchFamily="49" charset="-122"/>
              </a:rPr>
              <a:t>距今约</a:t>
            </a:r>
            <a:r>
              <a:rPr lang="en-US" altLang="zh-CN" sz="2400" b="1" dirty="0">
                <a:solidFill>
                  <a:srgbClr val="053CF1"/>
                </a:solidFill>
                <a:latin typeface="楷体" panose="02010609060101010101" pitchFamily="49" charset="-122"/>
                <a:ea typeface="楷体" panose="02010609060101010101" pitchFamily="49" charset="-122"/>
              </a:rPr>
              <a:t>5000</a:t>
            </a:r>
            <a:r>
              <a:rPr lang="zh-CN" altLang="en-US" sz="2400" b="1" dirty="0">
                <a:solidFill>
                  <a:srgbClr val="053CF1"/>
                </a:solidFill>
                <a:latin typeface="楷体" panose="02010609060101010101" pitchFamily="49" charset="-122"/>
                <a:ea typeface="楷体" panose="02010609060101010101" pitchFamily="49" charset="-122"/>
              </a:rPr>
              <a:t>年的新石器晚期，我国出现了黑陶，胎壁薄如蛋壳，也被称为“蛋壳陶”。该器物代表的文化是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．仰韶文化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．半坡文化	</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．大汶口文化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．龙山文化</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725960" y="2060848"/>
            <a:ext cx="11233248" cy="1938992"/>
          </a:xfrm>
          <a:prstGeom prst="rect">
            <a:avLst/>
          </a:prstGeom>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202302</a:t>
            </a:r>
            <a:r>
              <a:rPr lang="zh-CN" altLang="en-US" sz="2400" b="1" dirty="0" smtClean="0">
                <a:solidFill>
                  <a:srgbClr val="053CF1"/>
                </a:solidFill>
                <a:latin typeface="楷体" panose="02010609060101010101" pitchFamily="49" charset="-122"/>
                <a:ea typeface="楷体" panose="02010609060101010101" pitchFamily="49" charset="-122"/>
              </a:rPr>
              <a:t>宝安高一卷）所谓</a:t>
            </a:r>
            <a:r>
              <a:rPr lang="zh-CN" altLang="en-US" sz="2400" b="1" dirty="0">
                <a:solidFill>
                  <a:srgbClr val="053CF1"/>
                </a:solidFill>
                <a:latin typeface="楷体" panose="02010609060101010101" pitchFamily="49" charset="-122"/>
                <a:ea typeface="楷体" panose="02010609060101010101" pitchFamily="49" charset="-122"/>
              </a:rPr>
              <a:t>编户，就是将人口编制于户籍中，是国家对国民按地区进行划分的做法，进入战国时期，户口编制更趋严密。商鞅变法的措施中，可以印证上述观点的是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．重农抑商，奖励耕织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．废井田，开阡陌，授田于百姓</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．普遍推行郡县制度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．民间实行什伍连坐，互相监督</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06240" y="5085184"/>
            <a:ext cx="11233248" cy="954107"/>
          </a:xfrm>
          <a:prstGeom prst="rect">
            <a:avLst/>
          </a:prstGeom>
          <a:solidFill>
            <a:schemeClr val="bg1"/>
          </a:solidFill>
        </p:spPr>
        <p:txBody>
          <a:bodyPr wrap="square">
            <a:spAutoFit/>
          </a:bodyPr>
          <a:lstStyle/>
          <a:p>
            <a:r>
              <a:rPr lang="zh-CN" altLang="en-US" sz="2800" b="1" dirty="0" smtClean="0">
                <a:solidFill>
                  <a:schemeClr val="tx2"/>
                </a:solidFill>
                <a:latin typeface="仿宋" panose="02010609060101010101" pitchFamily="49" charset="-122"/>
                <a:ea typeface="仿宋" panose="02010609060101010101" pitchFamily="49" charset="-122"/>
              </a:rPr>
              <a:t>教好统编教材</a:t>
            </a:r>
            <a:r>
              <a:rPr lang="zh-CN" altLang="en-US" sz="2800" b="1" dirty="0" smtClean="0">
                <a:solidFill>
                  <a:srgbClr val="053CF1"/>
                </a:solidFill>
                <a:latin typeface="仿宋" panose="02010609060101010101" pitchFamily="49" charset="-122"/>
                <a:ea typeface="仿宋" panose="02010609060101010101" pitchFamily="49" charset="-122"/>
              </a:rPr>
              <a:t>（尽量不要用</a:t>
            </a:r>
            <a:r>
              <a:rPr lang="en-US" altLang="zh-CN" sz="2800" b="1" dirty="0" smtClean="0">
                <a:solidFill>
                  <a:srgbClr val="053CF1"/>
                </a:solidFill>
                <a:latin typeface="仿宋" panose="02010609060101010101" pitchFamily="49" charset="-122"/>
                <a:ea typeface="仿宋" panose="02010609060101010101" pitchFamily="49" charset="-122"/>
              </a:rPr>
              <a:t>PPT</a:t>
            </a:r>
            <a:r>
              <a:rPr lang="zh-CN" altLang="en-US" sz="2800" b="1" dirty="0" smtClean="0">
                <a:solidFill>
                  <a:srgbClr val="053CF1"/>
                </a:solidFill>
                <a:latin typeface="仿宋" panose="02010609060101010101" pitchFamily="49" charset="-122"/>
                <a:ea typeface="仿宋" panose="02010609060101010101" pitchFamily="49" charset="-122"/>
              </a:rPr>
              <a:t>另起炉灶）：</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chemeClr val="tx2"/>
                </a:solidFill>
                <a:latin typeface="仿宋" panose="02010609060101010101" pitchFamily="49" charset="-122"/>
                <a:ea typeface="仿宋" panose="02010609060101010101" pitchFamily="49" charset="-122"/>
              </a:rPr>
              <a:t>多研究浙江高考历史卷、北京高考历史卷、宝安区各调研历史卷。</a:t>
            </a:r>
            <a:endParaRPr lang="zh-CN" altLang="en-US" sz="2800" b="1" dirty="0">
              <a:solidFill>
                <a:schemeClr val="tx2"/>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ChangeArrowheads="1"/>
          </p:cNvSpPr>
          <p:nvPr/>
        </p:nvSpPr>
        <p:spPr bwMode="auto">
          <a:xfrm>
            <a:off x="191344" y="44624"/>
            <a:ext cx="11881320" cy="4524315"/>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None/>
            </a:pPr>
            <a:r>
              <a:rPr lang="en-US" altLang="zh-CN" sz="2400" b="1" dirty="0">
                <a:solidFill>
                  <a:srgbClr val="0000FF"/>
                </a:solidFill>
                <a:latin typeface="楷体" panose="02010609060101010101" pitchFamily="49" charset="-122"/>
                <a:ea typeface="楷体" panose="02010609060101010101" pitchFamily="49" charset="-122"/>
              </a:rPr>
              <a:t>18</a:t>
            </a:r>
            <a:r>
              <a:rPr lang="zh-CN" altLang="en-US" sz="2400" b="1" dirty="0">
                <a:solidFill>
                  <a:srgbClr val="0000FF"/>
                </a:solidFill>
                <a:latin typeface="楷体" panose="02010609060101010101" pitchFamily="49" charset="-122"/>
                <a:ea typeface="楷体" panose="02010609060101010101" pitchFamily="49" charset="-122"/>
              </a:rPr>
              <a:t>．阅读材料并结合所学知识，完成下列要求。（</a:t>
            </a:r>
            <a:r>
              <a:rPr lang="en-US" altLang="zh-CN" sz="2400" b="1" dirty="0">
                <a:solidFill>
                  <a:srgbClr val="0000FF"/>
                </a:solidFill>
                <a:latin typeface="楷体" panose="02010609060101010101" pitchFamily="49" charset="-122"/>
                <a:ea typeface="楷体" panose="02010609060101010101" pitchFamily="49" charset="-122"/>
              </a:rPr>
              <a:t>14</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材料一  </a:t>
            </a:r>
            <a:r>
              <a:rPr lang="en-US" altLang="zh-CN" sz="2400" b="1" dirty="0" smtClean="0">
                <a:solidFill>
                  <a:srgbClr val="0000FF"/>
                </a:solidFill>
                <a:latin typeface="楷体" panose="02010609060101010101" pitchFamily="49" charset="-122"/>
                <a:ea typeface="楷体" panose="02010609060101010101" pitchFamily="49" charset="-122"/>
              </a:rPr>
              <a:t>1938</a:t>
            </a:r>
            <a:r>
              <a:rPr lang="zh-CN" altLang="en-US" sz="2400" b="1" dirty="0">
                <a:solidFill>
                  <a:srgbClr val="0000FF"/>
                </a:solidFill>
                <a:latin typeface="楷体" panose="02010609060101010101" pitchFamily="49" charset="-122"/>
                <a:ea typeface="楷体" panose="02010609060101010101" pitchFamily="49" charset="-122"/>
              </a:rPr>
              <a:t>年，中国共产党多次提出“现代化的军事工业”“装备的现代化”“军队现代化”等说法。毛泽东在</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论持久战</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中明确指出，必须“努力于建设新军知发展新的军事工业”，并强调“革新军制离不了现代化，把技术条件增强起来”</a:t>
            </a:r>
            <a:r>
              <a:rPr lang="zh-CN" altLang="en-US" sz="2400" b="1" dirty="0" smtClean="0">
                <a:solidFill>
                  <a:srgbClr val="0000FF"/>
                </a:solidFill>
                <a:latin typeface="楷体" panose="02010609060101010101" pitchFamily="49" charset="-122"/>
                <a:ea typeface="楷体" panose="02010609060101010101" pitchFamily="49" charset="-122"/>
              </a:rPr>
              <a:t>。</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毛泽东选集</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等</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材料二  </a:t>
            </a:r>
            <a:r>
              <a:rPr lang="en-US" altLang="zh-CN" sz="2400" b="1" dirty="0" smtClean="0">
                <a:solidFill>
                  <a:srgbClr val="0000FF"/>
                </a:solidFill>
                <a:latin typeface="楷体" panose="02010609060101010101" pitchFamily="49" charset="-122"/>
                <a:ea typeface="楷体" panose="02010609060101010101" pitchFamily="49" charset="-122"/>
              </a:rPr>
              <a:t>1954</a:t>
            </a:r>
            <a:r>
              <a:rPr lang="zh-CN" altLang="en-US" sz="2400" b="1" dirty="0">
                <a:solidFill>
                  <a:srgbClr val="0000FF"/>
                </a:solidFill>
                <a:latin typeface="楷体" panose="02010609060101010101" pitchFamily="49" charset="-122"/>
                <a:ea typeface="楷体" panose="02010609060101010101" pitchFamily="49" charset="-122"/>
              </a:rPr>
              <a:t>年</a:t>
            </a:r>
            <a:r>
              <a:rPr lang="en-US" altLang="zh-CN" sz="2400" b="1" dirty="0">
                <a:solidFill>
                  <a:srgbClr val="0000FF"/>
                </a:solidFill>
                <a:latin typeface="楷体" panose="02010609060101010101" pitchFamily="49" charset="-122"/>
                <a:ea typeface="楷体" panose="02010609060101010101" pitchFamily="49" charset="-122"/>
              </a:rPr>
              <a:t>9</a:t>
            </a:r>
            <a:r>
              <a:rPr lang="zh-CN" altLang="en-US" sz="2400" b="1" dirty="0">
                <a:solidFill>
                  <a:srgbClr val="0000FF"/>
                </a:solidFill>
                <a:latin typeface="楷体" panose="02010609060101010101" pitchFamily="49" charset="-122"/>
                <a:ea typeface="楷体" panose="02010609060101010101" pitchFamily="49" charset="-122"/>
              </a:rPr>
              <a:t>月，周恩来在政府工作报告中指出，我国要“建设起强大的现代化的工业、现代化的农业、现代化的交通运输业和现代化的国防”。</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en-US" altLang="zh-CN" sz="2400" b="1" dirty="0" smtClean="0">
                <a:solidFill>
                  <a:srgbClr val="0000FF"/>
                </a:solidFill>
                <a:latin typeface="楷体" panose="02010609060101010101" pitchFamily="49" charset="-122"/>
                <a:ea typeface="楷体" panose="02010609060101010101" pitchFamily="49" charset="-122"/>
              </a:rPr>
              <a:t>                    ——</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建国以来周恩来文稿</a:t>
            </a:r>
            <a:r>
              <a:rPr lang="en-US" altLang="zh-CN" sz="2400" b="1" dirty="0">
                <a:solidFill>
                  <a:srgbClr val="0000FF"/>
                </a:solidFill>
                <a:latin typeface="楷体" panose="02010609060101010101" pitchFamily="49" charset="-122"/>
                <a:ea typeface="楷体" panose="02010609060101010101" pitchFamily="49" charset="-122"/>
              </a:rPr>
              <a:t>》</a:t>
            </a:r>
            <a:endParaRPr lang="en-US" altLang="zh-CN"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材料三  </a:t>
            </a:r>
            <a:r>
              <a:rPr lang="en-US" altLang="zh-CN" sz="2400" b="1" dirty="0" smtClean="0">
                <a:solidFill>
                  <a:srgbClr val="0000FF"/>
                </a:solidFill>
                <a:latin typeface="楷体" panose="02010609060101010101" pitchFamily="49" charset="-122"/>
                <a:ea typeface="楷体" panose="02010609060101010101" pitchFamily="49" charset="-122"/>
              </a:rPr>
              <a:t>1964</a:t>
            </a:r>
            <a:r>
              <a:rPr lang="zh-CN" altLang="en-US" sz="2400" b="1" dirty="0">
                <a:solidFill>
                  <a:srgbClr val="0000FF"/>
                </a:solidFill>
                <a:latin typeface="楷体" panose="02010609060101010101" pitchFamily="49" charset="-122"/>
                <a:ea typeface="楷体" panose="02010609060101010101" pitchFamily="49" charset="-122"/>
              </a:rPr>
              <a:t>年</a:t>
            </a:r>
            <a:r>
              <a:rPr lang="en-US" altLang="zh-CN" sz="2400" b="1" dirty="0">
                <a:solidFill>
                  <a:srgbClr val="0000FF"/>
                </a:solidFill>
                <a:latin typeface="楷体" panose="02010609060101010101" pitchFamily="49" charset="-122"/>
                <a:ea typeface="楷体" panose="02010609060101010101" pitchFamily="49" charset="-122"/>
              </a:rPr>
              <a:t>12</a:t>
            </a:r>
            <a:r>
              <a:rPr lang="zh-CN" altLang="en-US" sz="2400" b="1" dirty="0">
                <a:solidFill>
                  <a:srgbClr val="0000FF"/>
                </a:solidFill>
                <a:latin typeface="楷体" panose="02010609060101010101" pitchFamily="49" charset="-122"/>
                <a:ea typeface="楷体" panose="02010609060101010101" pitchFamily="49" charset="-122"/>
              </a:rPr>
              <a:t>月，周恩来在全国人大三届一次会议上宣布了实现四个现代化的任务，即“要在不太长的历史时期内，把我国建设成为一个具有现代农业，现代工业，现代国防和现代科学技术的社会主义强国”</a:t>
            </a:r>
            <a:r>
              <a:rPr lang="zh-CN" altLang="en-US" sz="2400" b="1" dirty="0" smtClean="0">
                <a:solidFill>
                  <a:srgbClr val="0000FF"/>
                </a:solidFill>
                <a:latin typeface="楷体" panose="02010609060101010101" pitchFamily="49" charset="-122"/>
                <a:ea typeface="楷体" panose="02010609060101010101" pitchFamily="49" charset="-122"/>
              </a:rPr>
              <a:t>。</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周恩来选集</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smtClean="0">
                <a:solidFill>
                  <a:srgbClr val="0000FF"/>
                </a:solidFill>
                <a:latin typeface="楷体" panose="02010609060101010101" pitchFamily="49" charset="-122"/>
                <a:ea typeface="楷体" panose="02010609060101010101" pitchFamily="49" charset="-122"/>
              </a:rPr>
              <a:t>  </a:t>
            </a:r>
            <a:endParaRPr lang="en-US" altLang="zh-CN" sz="2400" b="1" dirty="0" smtClean="0">
              <a:solidFill>
                <a:srgbClr val="0000FF"/>
              </a:solidFill>
              <a:latin typeface="楷体" panose="02010609060101010101" pitchFamily="49" charset="-122"/>
              <a:ea typeface="楷体" panose="02010609060101010101" pitchFamily="49" charset="-122"/>
            </a:endParaRPr>
          </a:p>
          <a:p>
            <a:pPr>
              <a:spcBef>
                <a:spcPct val="0"/>
              </a:spcBef>
              <a:buClrTx/>
              <a:buNone/>
            </a:pPr>
            <a:r>
              <a:rPr lang="en-US" altLang="zh-CN" sz="2400" b="1" dirty="0">
                <a:solidFill>
                  <a:srgbClr val="0000FF"/>
                </a:solidFill>
                <a:latin typeface="楷体" panose="02010609060101010101" pitchFamily="49" charset="-122"/>
                <a:ea typeface="楷体" panose="02010609060101010101" pitchFamily="49" charset="-122"/>
              </a:rPr>
              <a:t> </a:t>
            </a:r>
            <a:r>
              <a:rPr lang="en-US" altLang="zh-CN" sz="2400" b="1" dirty="0" smtClean="0">
                <a:solidFill>
                  <a:srgbClr val="0000FF"/>
                </a:solidFill>
                <a:latin typeface="楷体" panose="02010609060101010101" pitchFamily="49" charset="-122"/>
                <a:ea typeface="楷体" panose="02010609060101010101" pitchFamily="49" charset="-122"/>
              </a:rPr>
              <a:t>   </a:t>
            </a:r>
            <a:r>
              <a:rPr lang="zh-CN" altLang="en-US" sz="2400" b="1" dirty="0" smtClean="0">
                <a:solidFill>
                  <a:srgbClr val="0000FF"/>
                </a:solidFill>
                <a:latin typeface="仿宋" panose="02010609060101010101" pitchFamily="49" charset="-122"/>
                <a:ea typeface="仿宋" panose="02010609060101010101" pitchFamily="49" charset="-122"/>
              </a:rPr>
              <a:t>（</a:t>
            </a:r>
            <a:r>
              <a:rPr lang="en-US" altLang="zh-CN" sz="2400" b="1" dirty="0">
                <a:solidFill>
                  <a:srgbClr val="0000FF"/>
                </a:solidFill>
                <a:latin typeface="仿宋" panose="02010609060101010101" pitchFamily="49" charset="-122"/>
                <a:ea typeface="仿宋" panose="02010609060101010101" pitchFamily="49" charset="-122"/>
              </a:rPr>
              <a:t>1</a:t>
            </a:r>
            <a:r>
              <a:rPr lang="zh-CN" altLang="en-US" sz="2400" b="1" dirty="0">
                <a:solidFill>
                  <a:srgbClr val="0000FF"/>
                </a:solidFill>
                <a:latin typeface="仿宋" panose="02010609060101010101" pitchFamily="49" charset="-122"/>
                <a:ea typeface="仿宋" panose="02010609060101010101" pitchFamily="49" charset="-122"/>
              </a:rPr>
              <a:t>）结合时代背景，简</a:t>
            </a:r>
            <a:r>
              <a:rPr lang="zh-CN" altLang="en-US" sz="2400" b="1" dirty="0" smtClean="0">
                <a:solidFill>
                  <a:srgbClr val="0000FF"/>
                </a:solidFill>
                <a:latin typeface="仿宋" panose="02010609060101010101" pitchFamily="49" charset="-122"/>
                <a:ea typeface="仿宋" panose="02010609060101010101" pitchFamily="49" charset="-122"/>
              </a:rPr>
              <a:t>析</a:t>
            </a:r>
            <a:r>
              <a:rPr lang="zh-CN" altLang="en-US" sz="2400" b="1" dirty="0" smtClean="0">
                <a:solidFill>
                  <a:srgbClr val="FF0000"/>
                </a:solidFill>
                <a:latin typeface="仿宋" panose="02010609060101010101" pitchFamily="49" charset="-122"/>
                <a:ea typeface="仿宋" panose="02010609060101010101" pitchFamily="49" charset="-122"/>
              </a:rPr>
              <a:t>材料一、二、三中“现代化”内容变化的原因</a:t>
            </a:r>
            <a:r>
              <a:rPr lang="zh-CN" altLang="en-US" sz="2400" b="1" dirty="0" smtClean="0">
                <a:solidFill>
                  <a:srgbClr val="0000FF"/>
                </a:solidFill>
                <a:latin typeface="仿宋" panose="02010609060101010101" pitchFamily="49" charset="-122"/>
                <a:ea typeface="仿宋" panose="02010609060101010101" pitchFamily="49" charset="-122"/>
              </a:rPr>
              <a:t>。</a:t>
            </a:r>
            <a:r>
              <a:rPr lang="zh-CN" altLang="en-US" sz="2400" b="1" dirty="0">
                <a:solidFill>
                  <a:srgbClr val="0000FF"/>
                </a:solidFill>
                <a:latin typeface="仿宋" panose="02010609060101010101" pitchFamily="49" charset="-122"/>
                <a:ea typeface="仿宋" panose="02010609060101010101" pitchFamily="49" charset="-122"/>
              </a:rPr>
              <a:t>（</a:t>
            </a:r>
            <a:r>
              <a:rPr lang="en-US" altLang="zh-CN" sz="2400" b="1" dirty="0">
                <a:solidFill>
                  <a:srgbClr val="0000FF"/>
                </a:solidFill>
                <a:latin typeface="仿宋" panose="02010609060101010101" pitchFamily="49" charset="-122"/>
                <a:ea typeface="仿宋" panose="02010609060101010101" pitchFamily="49" charset="-122"/>
              </a:rPr>
              <a:t>8</a:t>
            </a:r>
            <a:r>
              <a:rPr lang="zh-CN" altLang="en-US" sz="2400" b="1" dirty="0">
                <a:solidFill>
                  <a:srgbClr val="0000FF"/>
                </a:solidFill>
                <a:latin typeface="仿宋" panose="02010609060101010101" pitchFamily="49" charset="-122"/>
                <a:ea typeface="仿宋" panose="02010609060101010101" pitchFamily="49" charset="-122"/>
              </a:rPr>
              <a:t>分</a:t>
            </a:r>
            <a:r>
              <a:rPr lang="zh-CN" altLang="en-US" sz="2400" b="1" dirty="0" smtClean="0">
                <a:solidFill>
                  <a:srgbClr val="0000FF"/>
                </a:solidFill>
                <a:latin typeface="仿宋" panose="02010609060101010101" pitchFamily="49" charset="-122"/>
                <a:ea typeface="仿宋" panose="02010609060101010101" pitchFamily="49" charset="-122"/>
              </a:rPr>
              <a:t>）</a:t>
            </a:r>
            <a:endParaRPr lang="en-US" altLang="zh-CN" sz="2400" b="1" dirty="0">
              <a:solidFill>
                <a:srgbClr val="0000FF"/>
              </a:solidFill>
              <a:latin typeface="仿宋" panose="02010609060101010101" pitchFamily="49" charset="-122"/>
              <a:ea typeface="仿宋" panose="02010609060101010101" pitchFamily="49" charset="-122"/>
            </a:endParaRPr>
          </a:p>
        </p:txBody>
      </p:sp>
      <p:sp>
        <p:nvSpPr>
          <p:cNvPr id="6" name="文本框 5"/>
          <p:cNvSpPr txBox="1"/>
          <p:nvPr/>
        </p:nvSpPr>
        <p:spPr>
          <a:xfrm>
            <a:off x="839416" y="4725144"/>
            <a:ext cx="9757084" cy="523220"/>
          </a:xfrm>
          <a:prstGeom prst="rect">
            <a:avLst/>
          </a:prstGeom>
          <a:solidFill>
            <a:schemeClr val="bg1"/>
          </a:solidFill>
        </p:spPr>
        <p:txBody>
          <a:bodyPr wrap="square" rtlCol="0">
            <a:spAutoFit/>
          </a:bodyPr>
          <a:lstStyle/>
          <a:p>
            <a:r>
              <a:rPr lang="zh-CN" altLang="en-US" sz="2800" b="1" dirty="0">
                <a:solidFill>
                  <a:srgbClr val="0000FF"/>
                </a:solidFill>
                <a:latin typeface="楷体" panose="02010609060101010101" pitchFamily="49" charset="-122"/>
                <a:ea typeface="楷体" panose="02010609060101010101" pitchFamily="49" charset="-122"/>
              </a:rPr>
              <a:t>四道非选择题命题的困境：</a:t>
            </a:r>
            <a:r>
              <a:rPr lang="en-US" altLang="zh-CN" sz="2800" b="1" dirty="0">
                <a:solidFill>
                  <a:srgbClr val="0000FF"/>
                </a:solidFill>
                <a:latin typeface="楷体" panose="02010609060101010101" pitchFamily="49" charset="-122"/>
                <a:ea typeface="楷体" panose="02010609060101010101" pitchFamily="49" charset="-122"/>
              </a:rPr>
              <a:t>2</a:t>
            </a:r>
            <a:r>
              <a:rPr lang="zh-CN" altLang="en-US" sz="2800" b="1" dirty="0">
                <a:solidFill>
                  <a:srgbClr val="0000FF"/>
                </a:solidFill>
                <a:latin typeface="楷体" panose="02010609060101010101" pitchFamily="49" charset="-122"/>
                <a:ea typeface="楷体" panose="02010609060101010101" pitchFamily="49" charset="-122"/>
              </a:rPr>
              <a:t>问</a:t>
            </a:r>
            <a:r>
              <a:rPr lang="en-US" altLang="zh-CN" sz="2800" b="1" dirty="0">
                <a:solidFill>
                  <a:srgbClr val="0000FF"/>
                </a:solidFill>
                <a:latin typeface="楷体" panose="02010609060101010101" pitchFamily="49" charset="-122"/>
                <a:ea typeface="楷体" panose="02010609060101010101" pitchFamily="49" charset="-122"/>
              </a:rPr>
              <a:t>14</a:t>
            </a:r>
            <a:r>
              <a:rPr lang="zh-CN" altLang="en-US" sz="2800" b="1" dirty="0">
                <a:solidFill>
                  <a:srgbClr val="0000FF"/>
                </a:solidFill>
                <a:latin typeface="楷体" panose="02010609060101010101" pitchFamily="49" charset="-122"/>
                <a:ea typeface="楷体" panose="02010609060101010101" pitchFamily="49" charset="-122"/>
              </a:rPr>
              <a:t>分如何设问？如何赋分？</a:t>
            </a:r>
            <a:endParaRPr lang="en-US" altLang="zh-CN" sz="2800" b="1" dirty="0">
              <a:solidFill>
                <a:srgbClr val="0000FF"/>
              </a:solidFill>
              <a:latin typeface="楷体" panose="02010609060101010101" pitchFamily="49" charset="-122"/>
              <a:ea typeface="楷体" panose="02010609060101010101" pitchFamily="49" charset="-122"/>
            </a:endParaRPr>
          </a:p>
        </p:txBody>
      </p:sp>
      <p:sp>
        <p:nvSpPr>
          <p:cNvPr id="4" name="文本框 3"/>
          <p:cNvSpPr txBox="1"/>
          <p:nvPr/>
        </p:nvSpPr>
        <p:spPr>
          <a:xfrm>
            <a:off x="853108" y="5282044"/>
            <a:ext cx="10859516" cy="523220"/>
          </a:xfrm>
          <a:prstGeom prst="rect">
            <a:avLst/>
          </a:prstGeom>
          <a:solidFill>
            <a:schemeClr val="bg1"/>
          </a:solidFill>
        </p:spPr>
        <p:txBody>
          <a:bodyPr wrap="square" rtlCol="0">
            <a:spAutoFit/>
          </a:bodyPr>
          <a:lstStyle/>
          <a:p>
            <a:r>
              <a:rPr lang="en-US" altLang="zh-CN" sz="2800" b="1" dirty="0">
                <a:solidFill>
                  <a:schemeClr val="tx2"/>
                </a:solidFill>
                <a:latin typeface="楷体" panose="02010609060101010101" pitchFamily="49" charset="-122"/>
                <a:ea typeface="楷体" panose="02010609060101010101" pitchFamily="49" charset="-122"/>
              </a:rPr>
              <a:t>2</a:t>
            </a:r>
            <a:r>
              <a:rPr lang="zh-CN" altLang="en-US" sz="2800" b="1" dirty="0">
                <a:solidFill>
                  <a:schemeClr val="tx2"/>
                </a:solidFill>
                <a:latin typeface="楷体" panose="02010609060101010101" pitchFamily="49" charset="-122"/>
                <a:ea typeface="楷体" panose="02010609060101010101" pitchFamily="49" charset="-122"/>
              </a:rPr>
              <a:t>层结构：发生了哪些变化？造成变化的原因。</a:t>
            </a:r>
            <a:endParaRPr lang="en-US" altLang="zh-CN" sz="2800" b="1" dirty="0">
              <a:solidFill>
                <a:schemeClr val="tx2"/>
              </a:solidFill>
              <a:latin typeface="楷体" panose="02010609060101010101" pitchFamily="49" charset="-122"/>
              <a:ea typeface="楷体" panose="02010609060101010101" pitchFamily="49" charset="-122"/>
            </a:endParaRPr>
          </a:p>
        </p:txBody>
      </p:sp>
      <p:sp>
        <p:nvSpPr>
          <p:cNvPr id="5" name="文本框 4"/>
          <p:cNvSpPr txBox="1"/>
          <p:nvPr/>
        </p:nvSpPr>
        <p:spPr>
          <a:xfrm>
            <a:off x="839416" y="5805264"/>
            <a:ext cx="11042004" cy="954107"/>
          </a:xfrm>
          <a:prstGeom prst="rect">
            <a:avLst/>
          </a:prstGeom>
          <a:solidFill>
            <a:schemeClr val="bg1"/>
          </a:solidFill>
        </p:spPr>
        <p:txBody>
          <a:bodyPr wrap="square" rtlCol="0">
            <a:spAutoFit/>
          </a:bodyPr>
          <a:lstStyle/>
          <a:p>
            <a:r>
              <a:rPr lang="zh-CN" altLang="en-US" sz="2800" b="1" dirty="0">
                <a:solidFill>
                  <a:srgbClr val="0000FF"/>
                </a:solidFill>
                <a:latin typeface="楷体" panose="02010609060101010101" pitchFamily="49" charset="-122"/>
                <a:ea typeface="楷体" panose="02010609060101010101" pitchFamily="49" charset="-122"/>
              </a:rPr>
              <a:t>哪些变化？现场学习的结果，在本题中有价值吗？</a:t>
            </a:r>
            <a:endParaRPr lang="en-US" altLang="zh-CN" sz="2800" b="1" dirty="0">
              <a:solidFill>
                <a:srgbClr val="0000FF"/>
              </a:solidFill>
              <a:latin typeface="楷体" panose="02010609060101010101" pitchFamily="49" charset="-122"/>
              <a:ea typeface="楷体" panose="02010609060101010101" pitchFamily="49" charset="-122"/>
            </a:endParaRPr>
          </a:p>
          <a:p>
            <a:r>
              <a:rPr lang="zh-CN" altLang="en-US" sz="2800" b="1" dirty="0">
                <a:solidFill>
                  <a:srgbClr val="0000FF"/>
                </a:solidFill>
                <a:latin typeface="楷体" panose="02010609060101010101" pitchFamily="49" charset="-122"/>
                <a:ea typeface="楷体" panose="02010609060101010101" pitchFamily="49" charset="-122"/>
              </a:rPr>
              <a:t>素养考察吗？学生按照历史时间直接答背景，是否可以？死记硬背？</a:t>
            </a:r>
            <a:endParaRPr lang="en-US" altLang="zh-CN" sz="2800" b="1" dirty="0">
              <a:solidFill>
                <a:srgbClr val="0000FF"/>
              </a:solidFill>
              <a:latin typeface="楷体" panose="02010609060101010101" pitchFamily="49" charset="-122"/>
              <a:ea typeface="楷体" panose="02010609060101010101" pitchFamily="49" charset="-122"/>
            </a:endParaRPr>
          </a:p>
        </p:txBody>
      </p:sp>
      <p:sp>
        <p:nvSpPr>
          <p:cNvPr id="7" name="矩形 6"/>
          <p:cNvSpPr/>
          <p:nvPr/>
        </p:nvSpPr>
        <p:spPr>
          <a:xfrm>
            <a:off x="9060060" y="4675192"/>
            <a:ext cx="2634084" cy="2062103"/>
          </a:xfrm>
          <a:prstGeom prst="rect">
            <a:avLst/>
          </a:prstGeom>
          <a:solidFill>
            <a:schemeClr val="accent2"/>
          </a:solidFill>
        </p:spPr>
        <p:txBody>
          <a:bodyPr wrap="square">
            <a:spAutoFit/>
          </a:bodyPr>
          <a:lstStyle/>
          <a:p>
            <a:r>
              <a:rPr lang="zh-CN" altLang="en-US" sz="3200" b="1" dirty="0" smtClean="0">
                <a:solidFill>
                  <a:srgbClr val="FF0000"/>
                </a:solidFill>
                <a:latin typeface="仿宋" panose="02010609060101010101" pitchFamily="49" charset="-122"/>
                <a:ea typeface="仿宋" panose="02010609060101010101" pitchFamily="49" charset="-122"/>
              </a:rPr>
              <a:t>历史时空观念：历史发展趋势</a:t>
            </a:r>
            <a:r>
              <a:rPr lang="en-US" altLang="zh-CN" sz="3200" b="1" dirty="0" smtClean="0">
                <a:solidFill>
                  <a:srgbClr val="FF0000"/>
                </a:solidFill>
                <a:latin typeface="仿宋" panose="02010609060101010101" pitchFamily="49" charset="-122"/>
                <a:ea typeface="仿宋" panose="02010609060101010101" pitchFamily="49" charset="-122"/>
              </a:rPr>
              <a:t>——</a:t>
            </a:r>
            <a:r>
              <a:rPr lang="zh-CN" altLang="en-US" sz="3200" b="1" dirty="0" smtClean="0">
                <a:solidFill>
                  <a:srgbClr val="FF0000"/>
                </a:solidFill>
                <a:latin typeface="仿宋" panose="02010609060101010101" pitchFamily="49" charset="-122"/>
                <a:ea typeface="仿宋" panose="02010609060101010101" pitchFamily="49" charset="-122"/>
              </a:rPr>
              <a:t>与时俱进</a:t>
            </a:r>
            <a:endParaRPr lang="en-US" altLang="zh-CN" sz="32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62852" y="1196752"/>
            <a:ext cx="11593288" cy="4278094"/>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mn-ea"/>
                <a:ea typeface="+mn-ea"/>
              </a:rPr>
              <a:t>（</a:t>
            </a:r>
            <a:r>
              <a:rPr lang="en-US" altLang="zh-CN" sz="2400" b="1" dirty="0">
                <a:solidFill>
                  <a:srgbClr val="053CF1"/>
                </a:solidFill>
                <a:latin typeface="+mn-ea"/>
                <a:ea typeface="+mn-ea"/>
              </a:rPr>
              <a:t>1</a:t>
            </a:r>
            <a:r>
              <a:rPr lang="zh-CN" altLang="en-US" sz="2400" b="1" dirty="0">
                <a:solidFill>
                  <a:srgbClr val="053CF1"/>
                </a:solidFill>
                <a:latin typeface="+mn-ea"/>
                <a:ea typeface="+mn-ea"/>
              </a:rPr>
              <a:t>）结合时代背景，简析材料一、二、三中“现代化”内容变化的原因。</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en-US" altLang="zh-CN" sz="2400" b="1" dirty="0">
                <a:solidFill>
                  <a:srgbClr val="053CF1"/>
                </a:solidFill>
                <a:latin typeface="楷体" panose="02010609060101010101" pitchFamily="49" charset="-122"/>
                <a:ea typeface="楷体" panose="02010609060101010101" pitchFamily="49" charset="-122"/>
              </a:rPr>
              <a:t>1938</a:t>
            </a:r>
            <a:r>
              <a:rPr lang="zh-CN" altLang="en-US" sz="2400" b="1" dirty="0">
                <a:solidFill>
                  <a:srgbClr val="053CF1"/>
                </a:solidFill>
                <a:latin typeface="楷体" panose="02010609060101010101" pitchFamily="49" charset="-122"/>
                <a:ea typeface="楷体" panose="02010609060101010101" pitchFamily="49" charset="-122"/>
              </a:rPr>
              <a:t>年</a:t>
            </a:r>
            <a:r>
              <a:rPr lang="zh-CN" altLang="en-US" sz="2400" b="1" dirty="0" smtClean="0">
                <a:solidFill>
                  <a:srgbClr val="053CF1"/>
                </a:solidFill>
                <a:latin typeface="楷体" panose="02010609060101010101" pitchFamily="49" charset="-122"/>
                <a:ea typeface="楷体" panose="02010609060101010101" pitchFamily="49" charset="-122"/>
              </a:rPr>
              <a:t>，中国共产党</a:t>
            </a:r>
            <a:r>
              <a:rPr lang="zh-CN" altLang="en-US" sz="2400" b="1" dirty="0">
                <a:solidFill>
                  <a:srgbClr val="053CF1"/>
                </a:solidFill>
                <a:latin typeface="楷体" panose="02010609060101010101" pitchFamily="49" charset="-122"/>
                <a:ea typeface="楷体" panose="02010609060101010101" pitchFamily="49" charset="-122"/>
              </a:rPr>
              <a:t>多次提出“现代化的军事工业”“装备的现代化”“军队现代化”等说法。毛泽东在</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论持久战</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中明确指出，必须“努力于建设新军知发展新的军事工业”，并强调“革新军制离不了现代化，把技术条件增强起来”</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FF0000"/>
                </a:solidFill>
                <a:latin typeface="仿宋" panose="02010609060101010101" pitchFamily="49" charset="-122"/>
                <a:ea typeface="仿宋" panose="02010609060101010101" pitchFamily="49" charset="-122"/>
              </a:rPr>
              <a:t>答案自材料来，顺杆爬：愿景因为不足（常识逻辑推理）</a:t>
            </a:r>
            <a:r>
              <a:rPr lang="en-US" altLang="zh-CN" sz="2800" b="1" dirty="0" smtClean="0">
                <a:solidFill>
                  <a:srgbClr val="FF0000"/>
                </a:solidFill>
                <a:latin typeface="仿宋" panose="02010609060101010101" pitchFamily="49" charset="-122"/>
                <a:ea typeface="仿宋" panose="02010609060101010101" pitchFamily="49" charset="-122"/>
              </a:rPr>
              <a:t>……</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1938</a:t>
            </a:r>
            <a:r>
              <a:rPr lang="zh-CN" altLang="en-US" sz="2400" b="1" dirty="0" smtClean="0">
                <a:solidFill>
                  <a:srgbClr val="053CF1"/>
                </a:solidFill>
                <a:latin typeface="楷体" panose="02010609060101010101" pitchFamily="49" charset="-122"/>
                <a:ea typeface="楷体" panose="02010609060101010101" pitchFamily="49" charset="-122"/>
              </a:rPr>
              <a:t>年，抗日战争时期；日本侵略者已具备军事现代化；中国军队急需现代化；中国工业不能支持军队的现代化。</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FF0000"/>
                </a:solidFill>
                <a:latin typeface="仿宋" panose="02010609060101010101" pitchFamily="49" charset="-122"/>
                <a:ea typeface="仿宋" panose="02010609060101010101" pitchFamily="49" charset="-122"/>
              </a:rPr>
              <a:t>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1938</a:t>
            </a:r>
            <a:r>
              <a:rPr lang="zh-CN" altLang="en-US" sz="2400" b="1" dirty="0">
                <a:solidFill>
                  <a:srgbClr val="053CF1"/>
                </a:solidFill>
                <a:latin typeface="楷体" panose="02010609060101010101" pitchFamily="49" charset="-122"/>
                <a:ea typeface="楷体" panose="02010609060101010101" pitchFamily="49" charset="-122"/>
              </a:rPr>
              <a:t>年，抗日战争时期</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日军全面侵略中国</a:t>
            </a:r>
            <a:r>
              <a:rPr lang="zh-CN" altLang="en-US" sz="2400" b="1" dirty="0" smtClean="0">
                <a:solidFill>
                  <a:srgbClr val="053CF1"/>
                </a:solidFill>
                <a:latin typeface="楷体" panose="02010609060101010101" pitchFamily="49" charset="-122"/>
                <a:ea typeface="楷体" panose="02010609060101010101" pitchFamily="49" charset="-122"/>
              </a:rPr>
              <a:t>；国民政府正面战场一系列失利。</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629986" y="116632"/>
            <a:ext cx="11059020" cy="89255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盲答？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）结合时代背景，简析材料一、二、三中“现代化”内容变化的原因。（</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29986" y="5733256"/>
            <a:ext cx="11059020" cy="954107"/>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历史是一门思维训练学科。通过历史学习，学生能思会想、能思善想</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注意：答案构成的历史知识特点！</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1593288" cy="2923877"/>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mn-ea"/>
                <a:ea typeface="+mn-ea"/>
              </a:rPr>
              <a:t>（</a:t>
            </a:r>
            <a:r>
              <a:rPr lang="en-US" altLang="zh-CN" sz="2400" b="1" dirty="0">
                <a:solidFill>
                  <a:srgbClr val="053CF1"/>
                </a:solidFill>
                <a:latin typeface="+mn-ea"/>
                <a:ea typeface="+mn-ea"/>
              </a:rPr>
              <a:t>1</a:t>
            </a:r>
            <a:r>
              <a:rPr lang="zh-CN" altLang="en-US" sz="2400" b="1" dirty="0">
                <a:solidFill>
                  <a:srgbClr val="053CF1"/>
                </a:solidFill>
                <a:latin typeface="+mn-ea"/>
                <a:ea typeface="+mn-ea"/>
              </a:rPr>
              <a:t>）结合时代背景，简析材料一、二、三中“现代化”内容变化的原因。</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材料</a:t>
            </a:r>
            <a:r>
              <a:rPr lang="zh-CN" altLang="en-US" sz="2400" b="1" dirty="0">
                <a:solidFill>
                  <a:srgbClr val="053CF1"/>
                </a:solidFill>
                <a:latin typeface="楷体" panose="02010609060101010101" pitchFamily="49" charset="-122"/>
                <a:ea typeface="楷体" panose="02010609060101010101" pitchFamily="49" charset="-122"/>
              </a:rPr>
              <a:t>二  </a:t>
            </a:r>
            <a:r>
              <a:rPr lang="en-US" altLang="zh-CN" sz="2400" b="1" dirty="0">
                <a:solidFill>
                  <a:srgbClr val="053CF1"/>
                </a:solidFill>
                <a:latin typeface="楷体" panose="02010609060101010101" pitchFamily="49" charset="-122"/>
                <a:ea typeface="楷体" panose="02010609060101010101" pitchFamily="49" charset="-122"/>
              </a:rPr>
              <a:t>1954</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9</a:t>
            </a:r>
            <a:r>
              <a:rPr lang="zh-CN" altLang="en-US" sz="2400" b="1" dirty="0">
                <a:solidFill>
                  <a:srgbClr val="053CF1"/>
                </a:solidFill>
                <a:latin typeface="楷体" panose="02010609060101010101" pitchFamily="49" charset="-122"/>
                <a:ea typeface="楷体" panose="02010609060101010101" pitchFamily="49" charset="-122"/>
              </a:rPr>
              <a:t>月，周恩来在政府工作报告中指出，我国要“建设起强大的现代化的工业、现代化的农业、现代化的交通运输业和现代化的国防”。</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首届全国人民代表大会召开；一五计划，开展现代化建设；过渡时期总路线；面临冷战、美苏对抗的国际环境等</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盲</a:t>
            </a:r>
            <a:r>
              <a:rPr lang="zh-CN" altLang="en-US" sz="2800" b="1" dirty="0">
                <a:solidFill>
                  <a:srgbClr val="FF0000"/>
                </a:solidFill>
                <a:latin typeface="仿宋" panose="02010609060101010101" pitchFamily="49" charset="-122"/>
                <a:ea typeface="仿宋" panose="02010609060101010101" pitchFamily="49" charset="-122"/>
              </a:rPr>
              <a:t>答，答多一些</a:t>
            </a:r>
            <a:r>
              <a:rPr lang="zh-CN" altLang="en-US"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  </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598712" y="3169419"/>
            <a:ext cx="11593288" cy="292387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材料</a:t>
            </a:r>
            <a:r>
              <a:rPr lang="zh-CN" altLang="en-US" sz="2400" b="1" dirty="0">
                <a:solidFill>
                  <a:srgbClr val="053CF1"/>
                </a:solidFill>
                <a:latin typeface="楷体" panose="02010609060101010101" pitchFamily="49" charset="-122"/>
                <a:ea typeface="楷体" panose="02010609060101010101" pitchFamily="49" charset="-122"/>
              </a:rPr>
              <a:t>三  </a:t>
            </a:r>
            <a:r>
              <a:rPr lang="en-US" altLang="zh-CN" sz="2400" b="1" dirty="0">
                <a:solidFill>
                  <a:srgbClr val="053CF1"/>
                </a:solidFill>
                <a:latin typeface="楷体" panose="02010609060101010101" pitchFamily="49" charset="-122"/>
                <a:ea typeface="楷体" panose="02010609060101010101" pitchFamily="49" charset="-122"/>
              </a:rPr>
              <a:t>1964</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12</a:t>
            </a:r>
            <a:r>
              <a:rPr lang="zh-CN" altLang="en-US" sz="2400" b="1" dirty="0">
                <a:solidFill>
                  <a:srgbClr val="053CF1"/>
                </a:solidFill>
                <a:latin typeface="楷体" panose="02010609060101010101" pitchFamily="49" charset="-122"/>
                <a:ea typeface="楷体" panose="02010609060101010101" pitchFamily="49" charset="-122"/>
              </a:rPr>
              <a:t>月，周恩来在全国人大三届一次会议上宣布了实现四个现代化的任务，即“要在</a:t>
            </a:r>
            <a:r>
              <a:rPr lang="zh-CN" altLang="en-US" sz="2400" b="1" dirty="0">
                <a:solidFill>
                  <a:srgbClr val="FF0000"/>
                </a:solidFill>
                <a:latin typeface="楷体" panose="02010609060101010101" pitchFamily="49" charset="-122"/>
                <a:ea typeface="楷体" panose="02010609060101010101" pitchFamily="49" charset="-122"/>
              </a:rPr>
              <a:t>不太长</a:t>
            </a:r>
            <a:r>
              <a:rPr lang="zh-CN" altLang="en-US" sz="2400" b="1" dirty="0">
                <a:solidFill>
                  <a:srgbClr val="053CF1"/>
                </a:solidFill>
                <a:latin typeface="楷体" panose="02010609060101010101" pitchFamily="49" charset="-122"/>
                <a:ea typeface="楷体" panose="02010609060101010101" pitchFamily="49" charset="-122"/>
              </a:rPr>
              <a:t>的历史时期内，把我国建设成为一个具有现代农业，现代工业，现代国防和现代科学技术的社会主义强国”</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中国进入全面建设社会主义时期</a:t>
            </a:r>
            <a:r>
              <a:rPr lang="zh-CN" altLang="en-US" sz="2800" b="1" dirty="0" smtClean="0">
                <a:solidFill>
                  <a:srgbClr val="053CF1"/>
                </a:solidFill>
                <a:latin typeface="楷体" panose="02010609060101010101" pitchFamily="49" charset="-122"/>
                <a:ea typeface="楷体" panose="02010609060101010101" pitchFamily="49" charset="-122"/>
              </a:rPr>
              <a:t>；在经历大跃进等挫折后，经济逐步调整恢复；面临</a:t>
            </a:r>
            <a:r>
              <a:rPr lang="zh-CN" altLang="en-US" sz="2800" b="1" dirty="0">
                <a:solidFill>
                  <a:srgbClr val="053CF1"/>
                </a:solidFill>
                <a:latin typeface="楷体" panose="02010609060101010101" pitchFamily="49" charset="-122"/>
                <a:ea typeface="楷体" panose="02010609060101010101" pitchFamily="49" charset="-122"/>
              </a:rPr>
              <a:t>冷战、</a:t>
            </a:r>
            <a:r>
              <a:rPr lang="zh-CN" altLang="en-US" sz="2800" b="1" dirty="0" smtClean="0">
                <a:solidFill>
                  <a:srgbClr val="053CF1"/>
                </a:solidFill>
                <a:latin typeface="楷体" panose="02010609060101010101" pitchFamily="49" charset="-122"/>
                <a:ea typeface="楷体" panose="02010609060101010101" pitchFamily="49" charset="-122"/>
              </a:rPr>
              <a:t>美苏霸权压迫的</a:t>
            </a:r>
            <a:r>
              <a:rPr lang="zh-CN" altLang="en-US" sz="2800" b="1" dirty="0">
                <a:solidFill>
                  <a:srgbClr val="053CF1"/>
                </a:solidFill>
                <a:latin typeface="楷体" panose="02010609060101010101" pitchFamily="49" charset="-122"/>
                <a:ea typeface="楷体" panose="02010609060101010101" pitchFamily="49" charset="-122"/>
              </a:rPr>
              <a:t>国际环境等</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盲</a:t>
            </a:r>
            <a:r>
              <a:rPr lang="zh-CN" altLang="en-US" sz="2800" b="1" dirty="0">
                <a:solidFill>
                  <a:srgbClr val="FF0000"/>
                </a:solidFill>
                <a:latin typeface="仿宋" panose="02010609060101010101" pitchFamily="49" charset="-122"/>
                <a:ea typeface="仿宋" panose="02010609060101010101" pitchFamily="49" charset="-122"/>
              </a:rPr>
              <a:t>答，答多一些。</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67408" y="6222206"/>
            <a:ext cx="9289032" cy="52322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答案自所学知识来：历史时空知识体系建构，格外重要！</a:t>
            </a:r>
            <a:endParaRPr lang="en-US" altLang="zh-CN" sz="2800"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479376" y="10840"/>
            <a:ext cx="799288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教学准备：高度重视课程标准知识目标结构</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9" name="矩形 8"/>
          <p:cNvSpPr/>
          <p:nvPr/>
        </p:nvSpPr>
        <p:spPr>
          <a:xfrm>
            <a:off x="191344" y="534060"/>
            <a:ext cx="11881320" cy="6432530"/>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3.1</a:t>
            </a:r>
            <a:r>
              <a:rPr lang="zh-CN" altLang="en-US" sz="2400" b="1" dirty="0">
                <a:solidFill>
                  <a:srgbClr val="053CF1"/>
                </a:solidFill>
                <a:latin typeface="楷体" panose="02010609060101010101" pitchFamily="49" charset="-122"/>
                <a:ea typeface="楷体" panose="02010609060101010101" pitchFamily="49" charset="-122"/>
              </a:rPr>
              <a:t>源远流长的中华</a:t>
            </a:r>
            <a:r>
              <a:rPr lang="zh-CN" altLang="en-US" sz="2400" b="1" dirty="0" smtClean="0">
                <a:solidFill>
                  <a:srgbClr val="053CF1"/>
                </a:solidFill>
                <a:latin typeface="楷体" panose="02010609060101010101" pitchFamily="49" charset="-122"/>
                <a:ea typeface="楷体" panose="02010609060101010101" pitchFamily="49" charset="-122"/>
              </a:rPr>
              <a:t>文化   了解</a:t>
            </a:r>
            <a:r>
              <a:rPr lang="zh-CN" altLang="en-US" sz="2400" b="1" dirty="0">
                <a:solidFill>
                  <a:srgbClr val="053CF1"/>
                </a:solidFill>
                <a:latin typeface="楷体" panose="02010609060101010101" pitchFamily="49" charset="-122"/>
                <a:ea typeface="楷体" panose="02010609060101010101" pitchFamily="49" charset="-122"/>
              </a:rPr>
              <a:t>中华优秀传统文化的内涵；从人类文明发展和世界文化交流的角度，认识中华优秀传统文化的特点和价值，认识中华文化的世界意义。</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3.2</a:t>
            </a:r>
            <a:r>
              <a:rPr lang="zh-CN" altLang="en-US" sz="2400" b="1" dirty="0">
                <a:solidFill>
                  <a:srgbClr val="053CF1"/>
                </a:solidFill>
                <a:latin typeface="楷体" panose="02010609060101010101" pitchFamily="49" charset="-122"/>
                <a:ea typeface="楷体" panose="02010609060101010101" pitchFamily="49" charset="-122"/>
              </a:rPr>
              <a:t>多样发展的世界</a:t>
            </a:r>
            <a:r>
              <a:rPr lang="zh-CN" altLang="en-US" sz="2400" b="1" dirty="0" smtClean="0">
                <a:solidFill>
                  <a:srgbClr val="053CF1"/>
                </a:solidFill>
                <a:latin typeface="楷体" panose="02010609060101010101" pitchFamily="49" charset="-122"/>
                <a:ea typeface="楷体" panose="02010609060101010101" pitchFamily="49" charset="-122"/>
              </a:rPr>
              <a:t>文化   通过</a:t>
            </a:r>
            <a:r>
              <a:rPr lang="zh-CN" altLang="en-US" sz="2400" b="1" dirty="0">
                <a:solidFill>
                  <a:srgbClr val="053CF1"/>
                </a:solidFill>
                <a:latin typeface="楷体" panose="02010609060101010101" pitchFamily="49" charset="-122"/>
                <a:ea typeface="楷体" panose="02010609060101010101" pitchFamily="49" charset="-122"/>
              </a:rPr>
              <a:t>了解世界各主要区域文化，理解世界文化的多样性；认识世界各国、各地区、各民族对人类文化发展所作出的贡献。</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3.3</a:t>
            </a:r>
            <a:r>
              <a:rPr lang="zh-CN" altLang="en-US" sz="2400" b="1" dirty="0">
                <a:solidFill>
                  <a:srgbClr val="053CF1"/>
                </a:solidFill>
                <a:latin typeface="楷体" panose="02010609060101010101" pitchFamily="49" charset="-122"/>
                <a:ea typeface="楷体" panose="02010609060101010101" pitchFamily="49" charset="-122"/>
              </a:rPr>
              <a:t>人口迁徙与文化</a:t>
            </a:r>
            <a:r>
              <a:rPr lang="zh-CN" altLang="en-US" sz="2400" b="1" dirty="0" smtClean="0">
                <a:solidFill>
                  <a:srgbClr val="053CF1"/>
                </a:solidFill>
                <a:latin typeface="楷体" panose="02010609060101010101" pitchFamily="49" charset="-122"/>
                <a:ea typeface="楷体" panose="02010609060101010101" pitchFamily="49" charset="-122"/>
              </a:rPr>
              <a:t>认同   通过</a:t>
            </a:r>
            <a:r>
              <a:rPr lang="zh-CN" altLang="en-US" sz="2400" b="1" dirty="0">
                <a:solidFill>
                  <a:srgbClr val="053CF1"/>
                </a:solidFill>
                <a:latin typeface="楷体" panose="02010609060101010101" pitchFamily="49" charset="-122"/>
                <a:ea typeface="楷体" panose="02010609060101010101" pitchFamily="49" charset="-122"/>
              </a:rPr>
              <a:t>了解历史上跨洲、跨国家、跨地区不同规模的人口迁徙，以及移民所面临的机遇与挑战，认识在迁徙与融入当地社会过程中出现的文化认同。</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3.4</a:t>
            </a:r>
            <a:r>
              <a:rPr lang="zh-CN" altLang="en-US" sz="2400" b="1" dirty="0">
                <a:solidFill>
                  <a:srgbClr val="053CF1"/>
                </a:solidFill>
                <a:latin typeface="楷体" panose="02010609060101010101" pitchFamily="49" charset="-122"/>
                <a:ea typeface="楷体" panose="02010609060101010101" pitchFamily="49" charset="-122"/>
              </a:rPr>
              <a:t>商路、贸易与文化</a:t>
            </a:r>
            <a:r>
              <a:rPr lang="zh-CN" altLang="en-US" sz="2400" b="1" dirty="0" smtClean="0">
                <a:solidFill>
                  <a:srgbClr val="053CF1"/>
                </a:solidFill>
                <a:latin typeface="楷体" panose="02010609060101010101" pitchFamily="49" charset="-122"/>
                <a:ea typeface="楷体" panose="02010609060101010101" pitchFamily="49" charset="-122"/>
              </a:rPr>
              <a:t>交流   了解</a:t>
            </a:r>
            <a:r>
              <a:rPr lang="zh-CN" altLang="en-US" sz="2400" b="1" dirty="0">
                <a:solidFill>
                  <a:srgbClr val="053CF1"/>
                </a:solidFill>
                <a:latin typeface="楷体" panose="02010609060101010101" pitchFamily="49" charset="-122"/>
                <a:ea typeface="楷体" panose="02010609060101010101" pitchFamily="49" charset="-122"/>
              </a:rPr>
              <a:t>不同时代、不同类型商路的开辟；通过了解商品所体现的特色文化，理解贸易活动在文化交流中所扮演的重要角色。</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3.5</a:t>
            </a:r>
            <a:r>
              <a:rPr lang="zh-CN" altLang="en-US" sz="2400" b="1" dirty="0">
                <a:solidFill>
                  <a:srgbClr val="053CF1"/>
                </a:solidFill>
                <a:latin typeface="楷体" panose="02010609060101010101" pitchFamily="49" charset="-122"/>
                <a:ea typeface="楷体" panose="02010609060101010101" pitchFamily="49" charset="-122"/>
              </a:rPr>
              <a:t>战争与文化</a:t>
            </a:r>
            <a:r>
              <a:rPr lang="zh-CN" altLang="en-US" sz="2400" b="1" dirty="0" smtClean="0">
                <a:solidFill>
                  <a:srgbClr val="053CF1"/>
                </a:solidFill>
                <a:latin typeface="楷体" panose="02010609060101010101" pitchFamily="49" charset="-122"/>
                <a:ea typeface="楷体" panose="02010609060101010101" pitchFamily="49" charset="-122"/>
              </a:rPr>
              <a:t>碰撞   通过</a:t>
            </a:r>
            <a:r>
              <a:rPr lang="zh-CN" altLang="en-US" sz="2400" b="1" dirty="0">
                <a:solidFill>
                  <a:srgbClr val="053CF1"/>
                </a:solidFill>
                <a:latin typeface="楷体" panose="02010609060101010101" pitchFamily="49" charset="-122"/>
                <a:ea typeface="楷体" panose="02010609060101010101" pitchFamily="49" charset="-122"/>
              </a:rPr>
              <a:t>了解历史上的著名战争，理解战争对人类文化的破坏，以及造成的文化断裂；认识战争在客观上又为不同文化的碰撞提供了契机。</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3.6</a:t>
            </a:r>
            <a:r>
              <a:rPr lang="zh-CN" altLang="en-US" sz="2400" b="1" dirty="0">
                <a:solidFill>
                  <a:srgbClr val="053CF1"/>
                </a:solidFill>
                <a:latin typeface="楷体" panose="02010609060101010101" pitchFamily="49" charset="-122"/>
                <a:ea typeface="楷体" panose="02010609060101010101" pitchFamily="49" charset="-122"/>
              </a:rPr>
              <a:t>文化的传承与</a:t>
            </a:r>
            <a:r>
              <a:rPr lang="zh-CN" altLang="en-US" sz="2400" b="1" dirty="0" smtClean="0">
                <a:solidFill>
                  <a:srgbClr val="053CF1"/>
                </a:solidFill>
                <a:latin typeface="楷体" panose="02010609060101010101" pitchFamily="49" charset="-122"/>
                <a:ea typeface="楷体" panose="02010609060101010101" pitchFamily="49" charset="-122"/>
              </a:rPr>
              <a:t>保护   了解</a:t>
            </a:r>
            <a:r>
              <a:rPr lang="zh-CN" altLang="en-US" sz="2400" b="1" dirty="0">
                <a:solidFill>
                  <a:srgbClr val="053CF1"/>
                </a:solidFill>
                <a:latin typeface="楷体" panose="02010609060101010101" pitchFamily="49" charset="-122"/>
                <a:ea typeface="楷体" panose="02010609060101010101" pitchFamily="49" charset="-122"/>
              </a:rPr>
              <a:t>历史上学校教育、留学、书刊出版、翻译事业以及图书馆、博物馆在文化传承与传播中的作用；通过万里长城、故官、京剧等，认识文化遗产保护对传承民族文化、维护文化多样性和创造性的重要意义。</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3.7</a:t>
            </a:r>
            <a:r>
              <a:rPr lang="zh-CN" altLang="en-US" sz="2400" b="1" dirty="0">
                <a:solidFill>
                  <a:srgbClr val="053CF1"/>
                </a:solidFill>
                <a:latin typeface="楷体" panose="02010609060101010101" pitchFamily="49" charset="-122"/>
                <a:ea typeface="楷体" panose="02010609060101010101" pitchFamily="49" charset="-122"/>
              </a:rPr>
              <a:t>信息革命与人类文化</a:t>
            </a:r>
            <a:r>
              <a:rPr lang="zh-CN" altLang="en-US" sz="2400" b="1" dirty="0" smtClean="0">
                <a:solidFill>
                  <a:srgbClr val="053CF1"/>
                </a:solidFill>
                <a:latin typeface="楷体" panose="02010609060101010101" pitchFamily="49" charset="-122"/>
                <a:ea typeface="楷体" panose="02010609060101010101" pitchFamily="49" charset="-122"/>
              </a:rPr>
              <a:t>共享   了解</a:t>
            </a:r>
            <a:r>
              <a:rPr lang="zh-CN" altLang="en-US" sz="2400" b="1" dirty="0">
                <a:solidFill>
                  <a:srgbClr val="053CF1"/>
                </a:solidFill>
                <a:latin typeface="楷体" panose="02010609060101010101" pitchFamily="49" charset="-122"/>
                <a:ea typeface="楷体" panose="02010609060101010101" pitchFamily="49" charset="-122"/>
              </a:rPr>
              <a:t>现代信息技术对文化传播方式、内容、规模、效果等方面的巨大影响，认识现代信息技术对人类文化共享起到了前所未有的作用，对人类文化的发展提出了新课题。</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3" grpId="0" animBg="1"/>
      <p:bldP spid="4"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479376" y="10840"/>
            <a:ext cx="799288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教学准备：高度重视课程标准知识目标结构</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9" name="矩形 8"/>
          <p:cNvSpPr/>
          <p:nvPr/>
        </p:nvSpPr>
        <p:spPr>
          <a:xfrm>
            <a:off x="444476" y="739240"/>
            <a:ext cx="5544616" cy="3970318"/>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endParaRPr lang="en-US" altLang="zh-CN" sz="2800" b="1" dirty="0" smtClean="0">
              <a:solidFill>
                <a:srgbClr val="FF0000"/>
              </a:solidFill>
              <a:latin typeface="仿宋" panose="02010609060101010101" pitchFamily="49" charset="-122"/>
              <a:ea typeface="仿宋"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3.2</a:t>
            </a:r>
            <a:r>
              <a:rPr lang="zh-CN" altLang="en-US" sz="2800" b="1" dirty="0" smtClean="0">
                <a:solidFill>
                  <a:srgbClr val="053CF1"/>
                </a:solidFill>
                <a:latin typeface="楷体" panose="02010609060101010101" pitchFamily="49" charset="-122"/>
                <a:ea typeface="楷体" panose="02010609060101010101" pitchFamily="49" charset="-122"/>
              </a:rPr>
              <a:t>多样发展的世界文化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3.3</a:t>
            </a:r>
            <a:r>
              <a:rPr lang="zh-CN" altLang="en-US" sz="2800" b="1" dirty="0">
                <a:solidFill>
                  <a:srgbClr val="053CF1"/>
                </a:solidFill>
                <a:latin typeface="楷体" panose="02010609060101010101" pitchFamily="49" charset="-122"/>
                <a:ea typeface="楷体" panose="02010609060101010101" pitchFamily="49" charset="-122"/>
              </a:rPr>
              <a:t>人口迁徙与文化</a:t>
            </a:r>
            <a:r>
              <a:rPr lang="zh-CN" altLang="en-US" sz="2800" b="1" dirty="0" smtClean="0">
                <a:solidFill>
                  <a:srgbClr val="053CF1"/>
                </a:solidFill>
                <a:latin typeface="楷体" panose="02010609060101010101" pitchFamily="49" charset="-122"/>
                <a:ea typeface="楷体" panose="02010609060101010101" pitchFamily="49" charset="-122"/>
              </a:rPr>
              <a:t>认同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3.4</a:t>
            </a:r>
            <a:r>
              <a:rPr lang="zh-CN" altLang="en-US" sz="2800" b="1" dirty="0">
                <a:solidFill>
                  <a:srgbClr val="053CF1"/>
                </a:solidFill>
                <a:latin typeface="楷体" panose="02010609060101010101" pitchFamily="49" charset="-122"/>
                <a:ea typeface="楷体" panose="02010609060101010101" pitchFamily="49" charset="-122"/>
              </a:rPr>
              <a:t>商路、贸易与文化</a:t>
            </a:r>
            <a:r>
              <a:rPr lang="zh-CN" altLang="en-US" sz="2800" b="1" dirty="0" smtClean="0">
                <a:solidFill>
                  <a:srgbClr val="053CF1"/>
                </a:solidFill>
                <a:latin typeface="楷体" panose="02010609060101010101" pitchFamily="49" charset="-122"/>
                <a:ea typeface="楷体" panose="02010609060101010101" pitchFamily="49" charset="-122"/>
              </a:rPr>
              <a:t>交流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3.5</a:t>
            </a:r>
            <a:r>
              <a:rPr lang="zh-CN" altLang="en-US" sz="2800" b="1" dirty="0">
                <a:solidFill>
                  <a:srgbClr val="053CF1"/>
                </a:solidFill>
                <a:latin typeface="楷体" panose="02010609060101010101" pitchFamily="49" charset="-122"/>
                <a:ea typeface="楷体" panose="02010609060101010101" pitchFamily="49" charset="-122"/>
              </a:rPr>
              <a:t>战争与文化</a:t>
            </a:r>
            <a:r>
              <a:rPr lang="zh-CN" altLang="en-US" sz="2800" b="1" dirty="0" smtClean="0">
                <a:solidFill>
                  <a:srgbClr val="053CF1"/>
                </a:solidFill>
                <a:latin typeface="楷体" panose="02010609060101010101" pitchFamily="49" charset="-122"/>
                <a:ea typeface="楷体" panose="02010609060101010101" pitchFamily="49" charset="-122"/>
              </a:rPr>
              <a:t>碰撞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3.6</a:t>
            </a:r>
            <a:r>
              <a:rPr lang="zh-CN" altLang="en-US" sz="2800" b="1" dirty="0">
                <a:solidFill>
                  <a:srgbClr val="053CF1"/>
                </a:solidFill>
                <a:latin typeface="楷体" panose="02010609060101010101" pitchFamily="49" charset="-122"/>
                <a:ea typeface="楷体" panose="02010609060101010101" pitchFamily="49" charset="-122"/>
              </a:rPr>
              <a:t>文化的传承与</a:t>
            </a:r>
            <a:r>
              <a:rPr lang="zh-CN" altLang="en-US" sz="2800" b="1" dirty="0" smtClean="0">
                <a:solidFill>
                  <a:srgbClr val="053CF1"/>
                </a:solidFill>
                <a:latin typeface="楷体" panose="02010609060101010101" pitchFamily="49" charset="-122"/>
                <a:ea typeface="楷体" panose="02010609060101010101" pitchFamily="49" charset="-122"/>
              </a:rPr>
              <a:t>保护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3.7</a:t>
            </a:r>
            <a:r>
              <a:rPr lang="zh-CN" altLang="en-US" sz="2800" b="1" dirty="0">
                <a:solidFill>
                  <a:srgbClr val="053CF1"/>
                </a:solidFill>
                <a:latin typeface="楷体" panose="02010609060101010101" pitchFamily="49" charset="-122"/>
                <a:ea typeface="楷体" panose="02010609060101010101" pitchFamily="49" charset="-122"/>
              </a:rPr>
              <a:t>信息革命与人类文化</a:t>
            </a:r>
            <a:r>
              <a:rPr lang="zh-CN" altLang="en-US" sz="2800" b="1" dirty="0" smtClean="0">
                <a:solidFill>
                  <a:srgbClr val="053CF1"/>
                </a:solidFill>
                <a:latin typeface="楷体" panose="02010609060101010101" pitchFamily="49" charset="-122"/>
                <a:ea typeface="楷体" panose="02010609060101010101" pitchFamily="49" charset="-122"/>
              </a:rPr>
              <a:t>共享   </a:t>
            </a:r>
            <a:endParaRPr lang="zh-CN" altLang="en-US" sz="2800" b="1" dirty="0" smtClean="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384032" y="908720"/>
            <a:ext cx="5544616" cy="4832092"/>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文化</a:t>
            </a:r>
            <a:r>
              <a:rPr lang="zh-CN" altLang="en-US" sz="2800" b="1" dirty="0">
                <a:solidFill>
                  <a:srgbClr val="FF0000"/>
                </a:solidFill>
                <a:latin typeface="仿宋" panose="02010609060101010101" pitchFamily="49" charset="-122"/>
                <a:ea typeface="仿宋" panose="02010609060101010101" pitchFamily="49" charset="-122"/>
              </a:rPr>
              <a:t>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横向：</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3.2</a:t>
            </a:r>
            <a:r>
              <a:rPr lang="zh-CN" altLang="en-US" sz="2800" b="1" dirty="0">
                <a:solidFill>
                  <a:srgbClr val="FF0000"/>
                </a:solidFill>
                <a:latin typeface="楷体" panose="02010609060101010101" pitchFamily="49" charset="-122"/>
                <a:ea typeface="楷体" panose="02010609060101010101" pitchFamily="49" charset="-122"/>
              </a:rPr>
              <a:t>多样</a:t>
            </a:r>
            <a:r>
              <a:rPr lang="zh-CN" altLang="en-US" sz="2800" b="1" dirty="0">
                <a:solidFill>
                  <a:srgbClr val="053CF1"/>
                </a:solidFill>
                <a:latin typeface="楷体" panose="02010609060101010101" pitchFamily="49" charset="-122"/>
                <a:ea typeface="楷体" panose="02010609060101010101" pitchFamily="49" charset="-122"/>
              </a:rPr>
              <a:t>发展的世界文化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3.3</a:t>
            </a:r>
            <a:r>
              <a:rPr lang="zh-CN" altLang="en-US" sz="2800" b="1" dirty="0">
                <a:solidFill>
                  <a:srgbClr val="053CF1"/>
                </a:solidFill>
                <a:latin typeface="楷体" panose="02010609060101010101" pitchFamily="49" charset="-122"/>
                <a:ea typeface="楷体" panose="02010609060101010101" pitchFamily="49" charset="-122"/>
              </a:rPr>
              <a:t>人口迁徙与文化认同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3.4</a:t>
            </a:r>
            <a:r>
              <a:rPr lang="zh-CN" altLang="en-US" sz="2800" b="1" dirty="0">
                <a:solidFill>
                  <a:srgbClr val="053CF1"/>
                </a:solidFill>
                <a:latin typeface="楷体" panose="02010609060101010101" pitchFamily="49" charset="-122"/>
                <a:ea typeface="楷体" panose="02010609060101010101" pitchFamily="49" charset="-122"/>
              </a:rPr>
              <a:t>商路、贸易与文化交流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3.5</a:t>
            </a:r>
            <a:r>
              <a:rPr lang="zh-CN" altLang="en-US" sz="2800" b="1" dirty="0">
                <a:solidFill>
                  <a:srgbClr val="053CF1"/>
                </a:solidFill>
                <a:latin typeface="楷体" panose="02010609060101010101" pitchFamily="49" charset="-122"/>
                <a:ea typeface="楷体" panose="02010609060101010101" pitchFamily="49" charset="-122"/>
              </a:rPr>
              <a:t>战争与文化碰撞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3.7</a:t>
            </a:r>
            <a:r>
              <a:rPr lang="zh-CN" altLang="en-US" sz="2800" b="1" dirty="0">
                <a:solidFill>
                  <a:srgbClr val="053CF1"/>
                </a:solidFill>
                <a:latin typeface="楷体" panose="02010609060101010101" pitchFamily="49" charset="-122"/>
                <a:ea typeface="楷体" panose="02010609060101010101" pitchFamily="49" charset="-122"/>
              </a:rPr>
              <a:t>信息革命与人类文化</a:t>
            </a:r>
            <a:r>
              <a:rPr lang="zh-CN" altLang="en-US" sz="2800" b="1" dirty="0" smtClean="0">
                <a:solidFill>
                  <a:srgbClr val="053CF1"/>
                </a:solidFill>
                <a:latin typeface="楷体" panose="02010609060101010101" pitchFamily="49" charset="-122"/>
                <a:ea typeface="楷体" panose="02010609060101010101" pitchFamily="49" charset="-122"/>
              </a:rPr>
              <a:t>共享</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FF0000"/>
                </a:solidFill>
                <a:latin typeface="仿宋" panose="02010609060101010101" pitchFamily="49" charset="-122"/>
                <a:ea typeface="仿宋" panose="02010609060101010101" pitchFamily="49" charset="-122"/>
              </a:rPr>
              <a:t>文化交流与传播</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纵向：</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3.2</a:t>
            </a:r>
            <a:r>
              <a:rPr lang="zh-CN" altLang="en-US" sz="2800" b="1" dirty="0">
                <a:solidFill>
                  <a:srgbClr val="053CF1"/>
                </a:solidFill>
                <a:latin typeface="楷体" panose="02010609060101010101" pitchFamily="49" charset="-122"/>
                <a:ea typeface="楷体" panose="02010609060101010101" pitchFamily="49" charset="-122"/>
              </a:rPr>
              <a:t>多样</a:t>
            </a:r>
            <a:r>
              <a:rPr lang="zh-CN" altLang="en-US" sz="2800" b="1" dirty="0">
                <a:solidFill>
                  <a:srgbClr val="FF0000"/>
                </a:solidFill>
                <a:latin typeface="楷体" panose="02010609060101010101" pitchFamily="49" charset="-122"/>
                <a:ea typeface="楷体" panose="02010609060101010101" pitchFamily="49" charset="-122"/>
              </a:rPr>
              <a:t>发展</a:t>
            </a:r>
            <a:r>
              <a:rPr lang="zh-CN" altLang="en-US" sz="2800" b="1" dirty="0">
                <a:solidFill>
                  <a:srgbClr val="053CF1"/>
                </a:solidFill>
                <a:latin typeface="楷体" panose="02010609060101010101" pitchFamily="49" charset="-122"/>
                <a:ea typeface="楷体" panose="02010609060101010101" pitchFamily="49" charset="-122"/>
              </a:rPr>
              <a:t>的世界文化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3.6</a:t>
            </a:r>
            <a:r>
              <a:rPr lang="zh-CN" altLang="en-US" sz="2800" b="1" dirty="0">
                <a:solidFill>
                  <a:srgbClr val="053CF1"/>
                </a:solidFill>
                <a:latin typeface="楷体" panose="02010609060101010101" pitchFamily="49" charset="-122"/>
                <a:ea typeface="楷体" panose="02010609060101010101" pitchFamily="49" charset="-122"/>
              </a:rPr>
              <a:t>文化的传承与</a:t>
            </a:r>
            <a:r>
              <a:rPr lang="zh-CN" altLang="en-US" sz="2800" b="1" dirty="0" smtClean="0">
                <a:solidFill>
                  <a:srgbClr val="053CF1"/>
                </a:solidFill>
                <a:latin typeface="楷体" panose="02010609060101010101" pitchFamily="49" charset="-122"/>
                <a:ea typeface="楷体" panose="02010609060101010101" pitchFamily="49" charset="-122"/>
              </a:rPr>
              <a:t>保护   </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90092" y="5301208"/>
            <a:ext cx="554461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结论：</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单元结论观念  </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总结论观念</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5" grpId="0" animBg="1"/>
      <p:bldP spid="5" grpId="1" animBg="1"/>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87888" y="116632"/>
            <a:ext cx="4896544" cy="1754326"/>
          </a:xfrm>
          <a:prstGeom prst="rect">
            <a:avLst/>
          </a:prstGeom>
          <a:solidFill>
            <a:schemeClr val="bg1"/>
          </a:solidFill>
        </p:spPr>
        <p:txBody>
          <a:bodyPr wrap="square">
            <a:spAutoFit/>
          </a:bodyPr>
          <a:lstStyle/>
          <a:p>
            <a:r>
              <a:rPr kumimoji="1" lang="zh-CN" altLang="en-US" sz="4400" spc="300" noProof="1" smtClean="0">
                <a:solidFill>
                  <a:srgbClr val="0331F3"/>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cs typeface="微软雅黑" panose="020B0503020204020204" charset="-122"/>
              </a:rPr>
              <a:t>丰收</a:t>
            </a:r>
            <a:endParaRPr kumimoji="1" lang="en-US" altLang="zh-CN" sz="4400" spc="300" noProof="1" smtClean="0">
              <a:solidFill>
                <a:srgbClr val="0331F3"/>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丰产</a:t>
            </a:r>
            <a:r>
              <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不丰收</a:t>
            </a:r>
            <a:endPar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丰产</a:t>
            </a:r>
            <a:r>
              <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丰收</a:t>
            </a:r>
            <a:endParaRPr kumimoji="1" lang="en-US" altLang="zh-CN" sz="3200" b="1"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9336" y="116632"/>
            <a:ext cx="4416491" cy="6624736"/>
          </a:xfrm>
          <a:prstGeom prst="rect">
            <a:avLst/>
          </a:prstGeom>
        </p:spPr>
      </p:pic>
      <p:sp>
        <p:nvSpPr>
          <p:cNvPr id="5" name="矩形 4"/>
          <p:cNvSpPr/>
          <p:nvPr/>
        </p:nvSpPr>
        <p:spPr>
          <a:xfrm>
            <a:off x="5087888" y="2492896"/>
            <a:ext cx="4896544" cy="584775"/>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丰收：收什么？</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6" name="矩形 5"/>
          <p:cNvSpPr/>
          <p:nvPr/>
        </p:nvSpPr>
        <p:spPr>
          <a:xfrm>
            <a:off x="5087888" y="3167097"/>
            <a:ext cx="5832648" cy="2062103"/>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历史解释：</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不同身份的人</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不同历史时空下的人</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不同情境下的人</a:t>
            </a:r>
            <a:endPar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7" name="矩形 6"/>
          <p:cNvSpPr/>
          <p:nvPr/>
        </p:nvSpPr>
        <p:spPr>
          <a:xfrm>
            <a:off x="5087888" y="5376118"/>
            <a:ext cx="6696744" cy="1077218"/>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大学教授（命题人）怎样思考？</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广东命题人怎样思考？</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6" grpId="0" animBg="1"/>
      <p:bldP spid="6" grpId="1" animBg="1"/>
      <p:bldP spid="7" grpId="0" animBg="1"/>
      <p:bldP spid="7"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7212" y="116632"/>
            <a:ext cx="11843444" cy="649408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文化</a:t>
            </a:r>
            <a:r>
              <a:rPr lang="zh-CN" altLang="en-US" sz="2800" b="1" dirty="0">
                <a:solidFill>
                  <a:srgbClr val="FF0000"/>
                </a:solidFill>
                <a:latin typeface="仿宋" panose="02010609060101010101" pitchFamily="49" charset="-122"/>
                <a:ea typeface="仿宋" panose="02010609060101010101" pitchFamily="49" charset="-122"/>
              </a:rPr>
              <a:t>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横向：</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3.2</a:t>
            </a:r>
            <a:r>
              <a:rPr lang="zh-CN" altLang="en-US" sz="2400" b="1" dirty="0">
                <a:solidFill>
                  <a:srgbClr val="FF0000"/>
                </a:solidFill>
                <a:latin typeface="楷体" panose="02010609060101010101" pitchFamily="49" charset="-122"/>
                <a:ea typeface="楷体" panose="02010609060101010101" pitchFamily="49" charset="-122"/>
              </a:rPr>
              <a:t>多样</a:t>
            </a:r>
            <a:r>
              <a:rPr lang="zh-CN" altLang="en-US" sz="2400" b="1" dirty="0">
                <a:solidFill>
                  <a:srgbClr val="053CF1"/>
                </a:solidFill>
                <a:latin typeface="楷体" panose="02010609060101010101" pitchFamily="49" charset="-122"/>
                <a:ea typeface="楷体" panose="02010609060101010101" pitchFamily="49" charset="-122"/>
              </a:rPr>
              <a:t>发展的世界文化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3.3</a:t>
            </a:r>
            <a:r>
              <a:rPr lang="zh-CN" altLang="en-US" sz="2400" b="1" dirty="0">
                <a:solidFill>
                  <a:srgbClr val="053CF1"/>
                </a:solidFill>
                <a:latin typeface="楷体" panose="02010609060101010101" pitchFamily="49" charset="-122"/>
                <a:ea typeface="楷体" panose="02010609060101010101" pitchFamily="49" charset="-122"/>
              </a:rPr>
              <a:t>人口迁徙与文化认同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3.4</a:t>
            </a:r>
            <a:r>
              <a:rPr lang="zh-CN" altLang="en-US" sz="2400" b="1" dirty="0">
                <a:solidFill>
                  <a:srgbClr val="053CF1"/>
                </a:solidFill>
                <a:latin typeface="楷体" panose="02010609060101010101" pitchFamily="49" charset="-122"/>
                <a:ea typeface="楷体" panose="02010609060101010101" pitchFamily="49" charset="-122"/>
              </a:rPr>
              <a:t>商路、贸易与文化交流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3.5</a:t>
            </a:r>
            <a:r>
              <a:rPr lang="zh-CN" altLang="en-US" sz="2400" b="1" dirty="0">
                <a:solidFill>
                  <a:srgbClr val="053CF1"/>
                </a:solidFill>
                <a:latin typeface="楷体" panose="02010609060101010101" pitchFamily="49" charset="-122"/>
                <a:ea typeface="楷体" panose="02010609060101010101" pitchFamily="49" charset="-122"/>
              </a:rPr>
              <a:t>战争与文化碰撞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3.7</a:t>
            </a:r>
            <a:r>
              <a:rPr lang="zh-CN" altLang="en-US" sz="2400" b="1" dirty="0">
                <a:solidFill>
                  <a:srgbClr val="053CF1"/>
                </a:solidFill>
                <a:latin typeface="楷体" panose="02010609060101010101" pitchFamily="49" charset="-122"/>
                <a:ea typeface="楷体" panose="02010609060101010101" pitchFamily="49" charset="-122"/>
              </a:rPr>
              <a:t>信息革命与人类文化</a:t>
            </a:r>
            <a:r>
              <a:rPr lang="zh-CN" altLang="en-US" sz="2400" b="1" dirty="0" smtClean="0">
                <a:solidFill>
                  <a:srgbClr val="053CF1"/>
                </a:solidFill>
                <a:latin typeface="楷体" panose="02010609060101010101" pitchFamily="49" charset="-122"/>
                <a:ea typeface="楷体" panose="02010609060101010101" pitchFamily="49" charset="-122"/>
              </a:rPr>
              <a:t>共享</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机构：</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中央集权国家推广：秦生产方式、国家制度；宋、明优良种子</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国家文化战略</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国内（教育、文化政策等）、孔子学院</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瘟疫</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全球防疫体系建构等</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宗教</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民间</a:t>
            </a:r>
            <a:r>
              <a:rPr lang="zh-CN" altLang="en-US" sz="2400" b="1" dirty="0">
                <a:solidFill>
                  <a:srgbClr val="053CF1"/>
                </a:solidFill>
                <a:latin typeface="楷体" panose="02010609060101010101" pitchFamily="49" charset="-122"/>
                <a:ea typeface="楷体" panose="02010609060101010101" pitchFamily="49" charset="-122"/>
              </a:rPr>
              <a:t>文化团队</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电影、、电视、音乐</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35360" y="764704"/>
            <a:ext cx="7831852" cy="5976664"/>
          </a:xfrm>
          <a:prstGeom prst="rect">
            <a:avLst/>
          </a:prstGeom>
        </p:spPr>
      </p:pic>
      <p:sp>
        <p:nvSpPr>
          <p:cNvPr id="3" name="矩形 2"/>
          <p:cNvSpPr/>
          <p:nvPr/>
        </p:nvSpPr>
        <p:spPr>
          <a:xfrm>
            <a:off x="262732" y="116632"/>
            <a:ext cx="11593908" cy="523220"/>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053CF1"/>
                </a:solidFill>
                <a:latin typeface="楷体" panose="02010609060101010101" pitchFamily="49" charset="-122"/>
                <a:ea typeface="楷体" panose="02010609060101010101" pitchFamily="49" charset="-122"/>
              </a:rPr>
              <a:t> </a:t>
            </a:r>
            <a:r>
              <a:rPr lang="en-US" altLang="zh-CN" sz="2800" b="1" dirty="0" smtClean="0">
                <a:solidFill>
                  <a:srgbClr val="053CF1"/>
                </a:solidFill>
                <a:latin typeface="楷体" panose="02010609060101010101" pitchFamily="49" charset="-122"/>
                <a:ea typeface="楷体" panose="02010609060101010101" pitchFamily="49" charset="-122"/>
              </a:rPr>
              <a:t>  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单元导读   </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8589628" y="2060848"/>
            <a:ext cx="3483036" cy="2677656"/>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单元结论观念。</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教学准备：高度重视课程标准、教科书单元导读，纲目结构。</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188640"/>
            <a:ext cx="11377264" cy="3108543"/>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必修三</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本模块的学习，学生能够了解</a:t>
            </a:r>
            <a:r>
              <a:rPr lang="zh-CN" altLang="en-US" sz="2800" b="1" dirty="0">
                <a:solidFill>
                  <a:srgbClr val="FF0000"/>
                </a:solidFill>
                <a:latin typeface="仿宋" panose="02010609060101010101" pitchFamily="49" charset="-122"/>
                <a:ea typeface="仿宋" panose="02010609060101010101" pitchFamily="49" charset="-122"/>
              </a:rPr>
              <a:t>人类文化交流与传播的基本方式、途径、方法和手段</a:t>
            </a:r>
            <a:r>
              <a:rPr lang="zh-CN" altLang="en-US" sz="2800" b="1" dirty="0">
                <a:solidFill>
                  <a:srgbClr val="053CF1"/>
                </a:solidFill>
                <a:latin typeface="仿宋" panose="02010609060101010101" pitchFamily="49" charset="-122"/>
                <a:ea typeface="仿宋" panose="02010609060101010101" pitchFamily="49" charset="-122"/>
              </a:rPr>
              <a:t>（唯物史观、时空观念、史料实证）</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a:solidFill>
                  <a:srgbClr val="053CF1"/>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仿宋" panose="02010609060101010101" pitchFamily="49" charset="-122"/>
                <a:ea typeface="仿宋" panose="02010609060101010101" pitchFamily="49" charset="-122"/>
              </a:rPr>
              <a:t>通过</a:t>
            </a:r>
            <a:r>
              <a:rPr lang="zh-CN" altLang="en-US" sz="2800" b="1" dirty="0">
                <a:solidFill>
                  <a:srgbClr val="053CF1"/>
                </a:solidFill>
                <a:latin typeface="仿宋" panose="02010609060101010101" pitchFamily="49" charset="-122"/>
                <a:ea typeface="仿宋" panose="02010609060101010101" pitchFamily="49" charset="-122"/>
              </a:rPr>
              <a:t>学习，扩大国际视野，增强国际理解，拥有博大胸怀，树立爱国主义和关怀人类共同命运的</a:t>
            </a:r>
            <a:r>
              <a:rPr lang="zh-CN" altLang="en-US" sz="2800" b="1" dirty="0">
                <a:solidFill>
                  <a:srgbClr val="FF0000"/>
                </a:solidFill>
                <a:latin typeface="仿宋" panose="02010609060101010101" pitchFamily="49" charset="-122"/>
                <a:ea typeface="仿宋" panose="02010609060101010101" pitchFamily="49" charset="-122"/>
              </a:rPr>
              <a:t>观念</a:t>
            </a:r>
            <a:r>
              <a:rPr lang="zh-CN" altLang="en-US" sz="2800" b="1" dirty="0">
                <a:solidFill>
                  <a:srgbClr val="053CF1"/>
                </a:solidFill>
                <a:latin typeface="仿宋" panose="02010609060101010101" pitchFamily="49" charset="-122"/>
                <a:ea typeface="仿宋" panose="02010609060101010101" pitchFamily="49" charset="-122"/>
              </a:rPr>
              <a:t>；能够认识到世界各国、各地区、各民族都为创造人类文化作出了贡献，不同文化之间要相互尊重、平等相待，加强交流互鉴，促进共同发展（唯物史观、历史解释、家国情怀）。</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839416" y="4005064"/>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7970" y="179112"/>
            <a:ext cx="11952515" cy="4031873"/>
          </a:xfrm>
          <a:prstGeom prst="rect">
            <a:avLst/>
          </a:prstGeom>
          <a:noFill/>
        </p:spPr>
        <p:txBody>
          <a:bodyPr wrap="square" rtlCol="0">
            <a:spAutoFit/>
          </a:bodyPr>
          <a:lstStyle/>
          <a:p>
            <a:r>
              <a:rPr lang="zh-CN" altLang="en-US" sz="3200" b="1" dirty="0" smtClean="0">
                <a:solidFill>
                  <a:srgbClr val="053CF1"/>
                </a:solidFill>
                <a:latin typeface="仿宋_GB2312" panose="02010609030101010101" pitchFamily="49" charset="-122"/>
                <a:ea typeface="仿宋_GB2312" panose="02010609030101010101" pitchFamily="49" charset="-122"/>
              </a:rPr>
              <a:t>树立</a:t>
            </a:r>
            <a:r>
              <a:rPr lang="zh-CN" altLang="en-US" sz="3200" b="1" dirty="0">
                <a:solidFill>
                  <a:srgbClr val="053CF1"/>
                </a:solidFill>
                <a:latin typeface="仿宋_GB2312" panose="02010609030101010101" pitchFamily="49" charset="-122"/>
                <a:ea typeface="仿宋_GB2312" panose="02010609030101010101" pitchFamily="49" charset="-122"/>
              </a:rPr>
              <a:t>人类命运共同体意识</a:t>
            </a:r>
            <a:endParaRPr lang="en-US" altLang="zh-CN" sz="3200" b="1" dirty="0">
              <a:solidFill>
                <a:srgbClr val="053CF1"/>
              </a:solidFill>
              <a:latin typeface="仿宋_GB2312" panose="02010609030101010101" pitchFamily="49" charset="-122"/>
              <a:ea typeface="仿宋_GB2312" panose="0201060903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　制度</a:t>
            </a:r>
            <a:r>
              <a:rPr lang="zh-CN" altLang="en-US" sz="2800" b="1" dirty="0">
                <a:solidFill>
                  <a:srgbClr val="053CF1"/>
                </a:solidFill>
                <a:latin typeface="楷体" panose="02010609060101010101" pitchFamily="49" charset="-122"/>
                <a:ea typeface="楷体" panose="02010609060101010101" pitchFamily="49" charset="-122"/>
              </a:rPr>
              <a:t>会随着社会变迁而变化，任何一种制度都不是十全十美的；不同国家和地区的制度，应当在坚持自身优秀传统的基础上，从社会实际状况出发，互相取长补短，臻于完善。</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　世界</a:t>
            </a:r>
            <a:r>
              <a:rPr lang="zh-CN" altLang="en-US" sz="2800" b="1" dirty="0">
                <a:solidFill>
                  <a:srgbClr val="053CF1"/>
                </a:solidFill>
                <a:latin typeface="楷体" panose="02010609060101010101" pitchFamily="49" charset="-122"/>
                <a:ea typeface="楷体" panose="02010609060101010101" pitchFamily="49" charset="-122"/>
              </a:rPr>
              <a:t>各国、各地区、各民族都为创造人类文化作出了贡献，不同文化之间要相互尊重、平等相待，加强交流互鉴，促进共同</a:t>
            </a:r>
            <a:r>
              <a:rPr lang="zh-CN" altLang="en-US" sz="2800" b="1" dirty="0" smtClean="0">
                <a:solidFill>
                  <a:srgbClr val="053CF1"/>
                </a:solidFill>
                <a:latin typeface="楷体" panose="02010609060101010101" pitchFamily="49" charset="-122"/>
                <a:ea typeface="楷体" panose="02010609060101010101" pitchFamily="49" charset="-122"/>
              </a:rPr>
              <a:t>发展</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尊重</a:t>
            </a:r>
            <a:r>
              <a:rPr lang="zh-CN" altLang="en-US" sz="2800" b="1" dirty="0">
                <a:solidFill>
                  <a:srgbClr val="053CF1"/>
                </a:solidFill>
                <a:latin typeface="楷体" panose="02010609060101010101" pitchFamily="49" charset="-122"/>
                <a:ea typeface="楷体" panose="02010609060101010101" pitchFamily="49" charset="-122"/>
              </a:rPr>
              <a:t>世界文明多样性，以文明交流超越文明隔阂、文明互鉴超越文明冲突、文明共存超越文明优越</a:t>
            </a:r>
            <a:r>
              <a:rPr lang="zh-CN" altLang="en-US" sz="2800" b="1" dirty="0" smtClean="0">
                <a:solidFill>
                  <a:srgbClr val="053CF1"/>
                </a:solidFill>
                <a:latin typeface="楷体" panose="02010609060101010101" pitchFamily="49" charset="-122"/>
                <a:ea typeface="楷体" panose="02010609060101010101" pitchFamily="49" charset="-122"/>
              </a:rPr>
              <a:t>。</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开放</a:t>
            </a:r>
            <a:r>
              <a:rPr lang="zh-CN" altLang="en-US" sz="2800" b="1" dirty="0">
                <a:solidFill>
                  <a:srgbClr val="053CF1"/>
                </a:solidFill>
                <a:latin typeface="楷体" panose="02010609060101010101" pitchFamily="49" charset="-122"/>
                <a:ea typeface="楷体" panose="02010609060101010101" pitchFamily="49" charset="-122"/>
              </a:rPr>
              <a:t>包容、合作共赢、共同</a:t>
            </a:r>
            <a:r>
              <a:rPr lang="zh-CN" altLang="en-US" sz="2800" b="1" dirty="0" smtClean="0">
                <a:solidFill>
                  <a:srgbClr val="053CF1"/>
                </a:solidFill>
                <a:latin typeface="楷体" panose="02010609060101010101" pitchFamily="49" charset="-122"/>
                <a:ea typeface="楷体" panose="02010609060101010101" pitchFamily="49" charset="-122"/>
              </a:rPr>
              <a:t>发展</a:t>
            </a:r>
            <a:r>
              <a:rPr lang="en-US" altLang="zh-CN" sz="2800" b="1" dirty="0" smtClean="0">
                <a:solidFill>
                  <a:srgbClr val="053CF1"/>
                </a:solidFill>
                <a:latin typeface="楷体" panose="02010609060101010101" pitchFamily="49" charset="-122"/>
                <a:ea typeface="楷体" panose="02010609060101010101" pitchFamily="49" charset="-122"/>
              </a:rPr>
              <a:t>……</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332656"/>
            <a:ext cx="11377264"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必修二</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了解与人类生活息息相关的食物生产、劳作方式、居住环境、交通运输等的变迁历程，以及人类为改善生活而进行的经济活动、科技发明、医疗防疫等方面的努力（唯物史观、时空观念、史料实证）；能够进一步理解经济活动与社会、科技与生活等之间的关系，深化人与自然、人与社会等和谐发展的认识，牢固树立社会主义生态文明观，自觉养成热爱自然、热爱劳动、热爱生活、热爱祖国和珍爱生命的优良品质，为推动人与自然和谐发展、建设美丽中国而努力（唯物史观、历史解释、家国情怀）</a:t>
            </a:r>
            <a:r>
              <a:rPr lang="zh-CN" altLang="en-US"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911424" y="4797152"/>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332656"/>
            <a:ext cx="11377264"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必修一</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基本认识中国古代国家制度和社会治理措施的主要发展线索，同时能够简单了解欧美国家在制度建设和社会治理方面的重要成就及其历史渊源，并且初步掌握当代中国国家制度和社会治理措施的由来和概况（唯物史观、时空观念、史料实证）；通过学习，能够认识到制度会随着社会变迁而变化，任何一种制度都不是十全十美的；不同国家和地区的制度，应当在坚持自身优秀传统的基础上，从社会实际状况出发，互相取长补短，臻于完善（唯物史观、历史解释、家国情怀）。</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911424" y="4797152"/>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060" y="1124744"/>
            <a:ext cx="12192000" cy="5548313"/>
          </a:xfrm>
          <a:prstGeom prst="rect">
            <a:avLst/>
          </a:prstGeom>
        </p:spPr>
      </p:pic>
      <p:sp>
        <p:nvSpPr>
          <p:cNvPr id="3" name="矩形 2"/>
          <p:cNvSpPr/>
          <p:nvPr/>
        </p:nvSpPr>
        <p:spPr>
          <a:xfrm>
            <a:off x="848532" y="323094"/>
            <a:ext cx="4455380"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a:t>
            </a:r>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：课前默写</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48532" y="323094"/>
            <a:ext cx="583264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a:t>
            </a:r>
            <a:r>
              <a:rPr lang="zh-CN" altLang="en-US" sz="2800" dirty="0" smtClean="0">
                <a:solidFill>
                  <a:srgbClr val="FF0000"/>
                </a:solidFill>
                <a:latin typeface="黑体" panose="02010609060101010101" pitchFamily="49" charset="-122"/>
                <a:ea typeface="黑体" panose="02010609060101010101" pitchFamily="49" charset="-122"/>
              </a:rPr>
              <a:t>历史时空知识体系</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839416" y="1213614"/>
            <a:ext cx="8928992" cy="954107"/>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历史时空知识体系建构，格外重要！</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关键在过程：学生独立建构，梳理知识最有效途径！</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848532" y="2416366"/>
            <a:ext cx="9937104" cy="1569660"/>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历史时空知识体系（历年宝安区高考回归资料）：</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第一步：时代知识（以朝代或时代为历史时期单位，水平</a:t>
            </a:r>
            <a:r>
              <a:rPr lang="en-US" altLang="zh-CN" sz="2400" b="1" dirty="0" smtClean="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形式</a:t>
            </a:r>
            <a:r>
              <a:rPr lang="en-US" altLang="zh-CN" sz="2400" b="1" dirty="0" smtClean="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：大事年表</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形式</a:t>
            </a:r>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：时序罗列</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839416" y="4240242"/>
            <a:ext cx="6956424"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第二步：时代联系（深化理解，水平</a:t>
            </a:r>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探讨时代知识之间的联系</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848532" y="5356287"/>
            <a:ext cx="8550720" cy="1200329"/>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第三步：时代特征及历史发展趋势（深化理解，水平</a:t>
            </a:r>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时代特征：</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历史趋势：</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6" grpId="1" animBg="1"/>
      <p:bldP spid="7" grpId="0" animBg="1"/>
      <p:bldP spid="7" grpId="1" animBg="1"/>
      <p:bldP spid="8" grpId="0" animBg="1"/>
      <p:bldP spid="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0"/>
            <a:ext cx="11521280" cy="3108543"/>
          </a:xfrm>
          <a:prstGeom prst="rect">
            <a:avLst/>
          </a:prstGeom>
        </p:spPr>
        <p:txBody>
          <a:bodyPr wrap="square">
            <a:spAutoFit/>
          </a:bodyPr>
          <a:lstStyle/>
          <a:p>
            <a:pPr algn="just"/>
            <a:r>
              <a:rPr lang="en-US" altLang="zh-CN" sz="2800" b="1" dirty="0">
                <a:solidFill>
                  <a:srgbClr val="0000FF"/>
                </a:solidFill>
                <a:latin typeface="楷体" panose="02010609060101010101" pitchFamily="49" charset="-122"/>
                <a:ea typeface="楷体" panose="02010609060101010101" pitchFamily="49" charset="-122"/>
              </a:rPr>
              <a:t>42</a:t>
            </a:r>
            <a:r>
              <a:rPr lang="zh-CN" altLang="zh-CN" sz="2800" b="1" kern="100" dirty="0">
                <a:solidFill>
                  <a:srgbClr val="0066FF"/>
                </a:solidFill>
                <a:latin typeface="Times New Roman" panose="02020603050405020304" pitchFamily="18" charset="0"/>
              </a:rPr>
              <a:t>．阅读材料，完成下列要求。（</a:t>
            </a:r>
            <a:r>
              <a:rPr lang="en-US" altLang="zh-CN" sz="2800" b="1" kern="100" dirty="0">
                <a:solidFill>
                  <a:srgbClr val="0066FF"/>
                </a:solidFill>
                <a:latin typeface="Times New Roman" panose="02020603050405020304" pitchFamily="18" charset="0"/>
              </a:rPr>
              <a:t>12 </a:t>
            </a:r>
            <a:r>
              <a:rPr lang="zh-CN" altLang="zh-CN" sz="2800" b="1" kern="100" dirty="0">
                <a:solidFill>
                  <a:srgbClr val="0066FF"/>
                </a:solidFill>
                <a:latin typeface="Times New Roman" panose="02020603050405020304" pitchFamily="18" charset="0"/>
              </a:rPr>
              <a:t>分）</a:t>
            </a:r>
            <a:endParaRPr lang="zh-CN" altLang="zh-CN" sz="2800" b="1" kern="100" dirty="0">
              <a:solidFill>
                <a:srgbClr val="0066FF"/>
              </a:solidFill>
              <a:latin typeface="Times New Roman" panose="02020603050405020304" pitchFamily="18" charset="0"/>
            </a:endParaRPr>
          </a:p>
          <a:p>
            <a:pPr algn="just"/>
            <a:r>
              <a:rPr lang="zh-CN" altLang="zh-CN" sz="2800" b="1" kern="100" dirty="0">
                <a:solidFill>
                  <a:srgbClr val="0066FF"/>
                </a:solidFill>
                <a:latin typeface="Times New Roman" panose="02020603050405020304" pitchFamily="18" charset="0"/>
                <a:ea typeface="黑体" panose="02010609060101010101" pitchFamily="49" charset="-122"/>
              </a:rPr>
              <a:t>材料</a:t>
            </a:r>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楷体" panose="02010609060101010101" pitchFamily="49" charset="-122"/>
                <a:ea typeface="楷体" panose="02010609060101010101" pitchFamily="49" charset="-122"/>
              </a:rPr>
              <a:t>关于宋代历史，海内外学者著述颇丰，叙述各有侧重，如《儒家统治的时代：宋的转型》《中国思想与宗教的奔流：宋朝》 《宋史：文治昌盛与武功弱势》等，这些书名反映了作者对时代特征的理解。</a:t>
            </a:r>
            <a:endParaRPr lang="zh-CN"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Times New Roman" panose="02020603050405020304" pitchFamily="18" charset="0"/>
              </a:rPr>
              <a:t>结合所学知识，就中国</a:t>
            </a:r>
            <a:r>
              <a:rPr lang="zh-CN" altLang="zh-CN" sz="2800" b="1" kern="100" dirty="0">
                <a:solidFill>
                  <a:srgbClr val="FF0000"/>
                </a:solidFill>
                <a:latin typeface="Times New Roman" panose="02020603050405020304" pitchFamily="18" charset="0"/>
              </a:rPr>
              <a:t>古代某历史时期</a:t>
            </a:r>
            <a:r>
              <a:rPr lang="zh-CN" altLang="zh-CN" sz="2800" b="1" kern="100" dirty="0">
                <a:solidFill>
                  <a:srgbClr val="0066FF"/>
                </a:solidFill>
                <a:latin typeface="Times New Roman" panose="02020603050405020304" pitchFamily="18" charset="0"/>
              </a:rPr>
              <a:t>， 自拟一个能够</a:t>
            </a:r>
            <a:r>
              <a:rPr lang="zh-CN" altLang="zh-CN" sz="2800" b="1" kern="100" dirty="0">
                <a:solidFill>
                  <a:srgbClr val="FF0000"/>
                </a:solidFill>
                <a:latin typeface="Times New Roman" panose="02020603050405020304" pitchFamily="18" charset="0"/>
              </a:rPr>
              <a:t>反映其时代特征</a:t>
            </a:r>
            <a:r>
              <a:rPr lang="zh-CN" altLang="zh-CN" sz="2800" b="1" kern="100" dirty="0">
                <a:solidFill>
                  <a:srgbClr val="0066FF"/>
                </a:solidFill>
                <a:latin typeface="Times New Roman" panose="02020603050405020304" pitchFamily="18" charset="0"/>
              </a:rPr>
              <a:t>的</a:t>
            </a:r>
            <a:r>
              <a:rPr lang="zh-CN" altLang="zh-CN" sz="2800" b="1" kern="100" dirty="0">
                <a:solidFill>
                  <a:srgbClr val="FF0000"/>
                </a:solidFill>
                <a:latin typeface="Times New Roman" panose="02020603050405020304" pitchFamily="18" charset="0"/>
              </a:rPr>
              <a:t>书名</a:t>
            </a:r>
            <a:r>
              <a:rPr lang="zh-CN" altLang="zh-CN" sz="2800" b="1" kern="100" dirty="0">
                <a:solidFill>
                  <a:srgbClr val="0066FF"/>
                </a:solidFill>
                <a:latin typeface="Times New Roman" panose="02020603050405020304" pitchFamily="18" charset="0"/>
              </a:rPr>
              <a:t>，并运用</a:t>
            </a:r>
            <a:r>
              <a:rPr lang="zh-CN" altLang="zh-CN" sz="2800" b="1" kern="100" dirty="0">
                <a:solidFill>
                  <a:srgbClr val="FF0000"/>
                </a:solidFill>
                <a:latin typeface="Times New Roman" panose="02020603050405020304" pitchFamily="18" charset="0"/>
              </a:rPr>
              <a:t>具体史实予以论证</a:t>
            </a:r>
            <a:r>
              <a:rPr lang="zh-CN" altLang="zh-CN" sz="2800" b="1" kern="100" dirty="0">
                <a:solidFill>
                  <a:srgbClr val="0066FF"/>
                </a:solidFill>
                <a:latin typeface="Times New Roman" panose="02020603050405020304" pitchFamily="18" charset="0"/>
              </a:rPr>
              <a:t>。（要求：论证充分，史实准确， 表述清晰。）</a:t>
            </a:r>
            <a:endParaRPr lang="zh-CN" altLang="zh-CN" sz="2800" b="1" kern="100" dirty="0">
              <a:solidFill>
                <a:srgbClr val="0066FF"/>
              </a:solidFill>
              <a:latin typeface="Times New Roman" panose="02020603050405020304" pitchFamily="18" charset="0"/>
            </a:endParaRPr>
          </a:p>
        </p:txBody>
      </p:sp>
      <p:sp>
        <p:nvSpPr>
          <p:cNvPr id="4" name="矩形 3"/>
          <p:cNvSpPr/>
          <p:nvPr/>
        </p:nvSpPr>
        <p:spPr>
          <a:xfrm>
            <a:off x="839416" y="3356992"/>
            <a:ext cx="7960180" cy="1077218"/>
          </a:xfrm>
          <a:prstGeom prst="rect">
            <a:avLst/>
          </a:prstGeom>
          <a:solidFill>
            <a:schemeClr val="accent1"/>
          </a:solidFill>
        </p:spPr>
        <p:txBody>
          <a:bodyPr wrap="square">
            <a:spAutoFit/>
          </a:bodyPr>
          <a:lstStyle/>
          <a:p>
            <a:pPr algn="just"/>
            <a:r>
              <a:rPr lang="zh-CN" altLang="en-US" sz="3200" b="1" kern="100" dirty="0">
                <a:solidFill>
                  <a:srgbClr val="0066FF"/>
                </a:solidFill>
                <a:latin typeface="楷体" panose="02010609060101010101" pitchFamily="49" charset="-122"/>
                <a:ea typeface="楷体" panose="02010609060101010101" pitchFamily="49" charset="-122"/>
              </a:rPr>
              <a:t>材料信息获取与提炼：</a:t>
            </a:r>
            <a:endParaRPr lang="en-US" altLang="zh-CN" sz="3200" b="1" kern="100" dirty="0">
              <a:solidFill>
                <a:srgbClr val="0066FF"/>
              </a:solidFill>
              <a:latin typeface="楷体" panose="02010609060101010101" pitchFamily="49" charset="-122"/>
              <a:ea typeface="楷体" panose="02010609060101010101" pitchFamily="49" charset="-122"/>
            </a:endParaRPr>
          </a:p>
          <a:p>
            <a:pPr algn="just"/>
            <a:r>
              <a:rPr lang="zh-CN" altLang="en-US" sz="3200" b="1" kern="100" dirty="0">
                <a:solidFill>
                  <a:srgbClr val="FF0000"/>
                </a:solidFill>
                <a:latin typeface="楷体" panose="02010609060101010101" pitchFamily="49" charset="-122"/>
                <a:ea typeface="楷体" panose="02010609060101010101" pitchFamily="49" charset="-122"/>
              </a:rPr>
              <a:t>书名： 历史时期</a:t>
            </a:r>
            <a:r>
              <a:rPr lang="en-US" altLang="zh-CN" sz="3200" b="1" kern="100" dirty="0">
                <a:solidFill>
                  <a:srgbClr val="FF0000"/>
                </a:solidFill>
                <a:latin typeface="楷体" panose="02010609060101010101" pitchFamily="49" charset="-122"/>
                <a:ea typeface="楷体" panose="02010609060101010101" pitchFamily="49" charset="-122"/>
              </a:rPr>
              <a:t>+</a:t>
            </a:r>
            <a:r>
              <a:rPr lang="zh-CN" altLang="en-US" sz="3200" b="1" kern="100" dirty="0">
                <a:solidFill>
                  <a:srgbClr val="FF0000"/>
                </a:solidFill>
                <a:latin typeface="楷体" panose="02010609060101010101" pitchFamily="49" charset="-122"/>
                <a:ea typeface="楷体" panose="02010609060101010101" pitchFamily="49" charset="-122"/>
              </a:rPr>
              <a:t>时代特征</a:t>
            </a:r>
            <a:endParaRPr lang="zh-CN" altLang="zh-CN" sz="32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3392" y="50714"/>
            <a:ext cx="11377264" cy="3108543"/>
          </a:xfrm>
          <a:prstGeom prst="rect">
            <a:avLst/>
          </a:prstGeom>
        </p:spPr>
        <p:txBody>
          <a:bodyPr wrap="square">
            <a:spAutoFit/>
          </a:bodyPr>
          <a:lstStyle/>
          <a:p>
            <a:pPr algn="just"/>
            <a:r>
              <a:rPr lang="en-US" altLang="zh-CN" sz="2800" b="1" dirty="0">
                <a:solidFill>
                  <a:srgbClr val="0000FF"/>
                </a:solidFill>
                <a:latin typeface="楷体" panose="02010609060101010101" pitchFamily="49" charset="-122"/>
                <a:ea typeface="楷体" panose="02010609060101010101" pitchFamily="49" charset="-122"/>
              </a:rPr>
              <a:t>42</a:t>
            </a:r>
            <a:r>
              <a:rPr lang="zh-CN" altLang="zh-CN" sz="2800" b="1" kern="100" dirty="0">
                <a:solidFill>
                  <a:srgbClr val="0066FF"/>
                </a:solidFill>
                <a:latin typeface="Times New Roman" panose="02020603050405020304" pitchFamily="18" charset="0"/>
              </a:rPr>
              <a:t>．阅读材料，完成下列要求。（</a:t>
            </a:r>
            <a:r>
              <a:rPr lang="en-US" altLang="zh-CN" sz="2800" b="1" kern="100" dirty="0">
                <a:solidFill>
                  <a:srgbClr val="0066FF"/>
                </a:solidFill>
                <a:latin typeface="Times New Roman" panose="02020603050405020304" pitchFamily="18" charset="0"/>
              </a:rPr>
              <a:t>12 </a:t>
            </a:r>
            <a:r>
              <a:rPr lang="zh-CN" altLang="zh-CN" sz="2800" b="1" kern="100" dirty="0">
                <a:solidFill>
                  <a:srgbClr val="0066FF"/>
                </a:solidFill>
                <a:latin typeface="Times New Roman" panose="02020603050405020304" pitchFamily="18" charset="0"/>
              </a:rPr>
              <a:t>分）</a:t>
            </a:r>
            <a:endParaRPr lang="zh-CN" altLang="zh-CN" sz="2800" b="1" kern="100" dirty="0">
              <a:solidFill>
                <a:srgbClr val="0066FF"/>
              </a:solidFill>
              <a:latin typeface="Times New Roman" panose="02020603050405020304" pitchFamily="18" charset="0"/>
            </a:endParaRPr>
          </a:p>
          <a:p>
            <a:pPr algn="just"/>
            <a:r>
              <a:rPr lang="zh-CN" altLang="zh-CN" sz="2800" b="1" kern="100" dirty="0">
                <a:solidFill>
                  <a:srgbClr val="0066FF"/>
                </a:solidFill>
                <a:latin typeface="Times New Roman" panose="02020603050405020304" pitchFamily="18" charset="0"/>
                <a:ea typeface="黑体" panose="02010609060101010101" pitchFamily="49" charset="-122"/>
              </a:rPr>
              <a:t>材料</a:t>
            </a:r>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楷体" panose="02010609060101010101" pitchFamily="49" charset="-122"/>
                <a:ea typeface="楷体" panose="02010609060101010101" pitchFamily="49" charset="-122"/>
              </a:rPr>
              <a:t>关于宋代历史，海内外学者著述颇丰，叙述各有侧重，如《儒家统治的时代：宋的转型》《中国思想与宗教的奔流：宋朝》 《宋史：文治昌盛与武功弱势》等，这些书名反映了作者对时代特征的理解。</a:t>
            </a:r>
            <a:endParaRPr lang="zh-CN"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Times New Roman" panose="02020603050405020304" pitchFamily="18" charset="0"/>
              </a:rPr>
              <a:t>结合所学知识，就中国</a:t>
            </a:r>
            <a:r>
              <a:rPr lang="zh-CN" altLang="zh-CN" sz="2800" b="1" kern="100" dirty="0">
                <a:solidFill>
                  <a:srgbClr val="FF0000"/>
                </a:solidFill>
                <a:latin typeface="Times New Roman" panose="02020603050405020304" pitchFamily="18" charset="0"/>
              </a:rPr>
              <a:t>古代某历史时期</a:t>
            </a:r>
            <a:r>
              <a:rPr lang="zh-CN" altLang="zh-CN" sz="2800" b="1" kern="100" dirty="0">
                <a:solidFill>
                  <a:srgbClr val="0066FF"/>
                </a:solidFill>
                <a:latin typeface="Times New Roman" panose="02020603050405020304" pitchFamily="18" charset="0"/>
              </a:rPr>
              <a:t>， 自拟一个能够</a:t>
            </a:r>
            <a:r>
              <a:rPr lang="zh-CN" altLang="zh-CN" sz="2800" b="1" kern="100" dirty="0">
                <a:solidFill>
                  <a:srgbClr val="FF0000"/>
                </a:solidFill>
                <a:latin typeface="Times New Roman" panose="02020603050405020304" pitchFamily="18" charset="0"/>
              </a:rPr>
              <a:t>反映其时代特征</a:t>
            </a:r>
            <a:r>
              <a:rPr lang="zh-CN" altLang="zh-CN" sz="2800" b="1" kern="100" dirty="0">
                <a:solidFill>
                  <a:srgbClr val="0066FF"/>
                </a:solidFill>
                <a:latin typeface="Times New Roman" panose="02020603050405020304" pitchFamily="18" charset="0"/>
              </a:rPr>
              <a:t>的</a:t>
            </a:r>
            <a:r>
              <a:rPr lang="zh-CN" altLang="zh-CN" sz="2800" b="1" kern="100" dirty="0">
                <a:solidFill>
                  <a:srgbClr val="FF0000"/>
                </a:solidFill>
                <a:latin typeface="Times New Roman" panose="02020603050405020304" pitchFamily="18" charset="0"/>
              </a:rPr>
              <a:t>书名</a:t>
            </a:r>
            <a:r>
              <a:rPr lang="zh-CN" altLang="zh-CN" sz="2800" b="1" kern="100" dirty="0">
                <a:solidFill>
                  <a:srgbClr val="0066FF"/>
                </a:solidFill>
                <a:latin typeface="Times New Roman" panose="02020603050405020304" pitchFamily="18" charset="0"/>
              </a:rPr>
              <a:t>，并运用</a:t>
            </a:r>
            <a:r>
              <a:rPr lang="zh-CN" altLang="zh-CN" sz="2800" b="1" kern="100" dirty="0">
                <a:solidFill>
                  <a:srgbClr val="FF0000"/>
                </a:solidFill>
                <a:latin typeface="Times New Roman" panose="02020603050405020304" pitchFamily="18" charset="0"/>
              </a:rPr>
              <a:t>具体史实予以论证</a:t>
            </a:r>
            <a:r>
              <a:rPr lang="zh-CN" altLang="zh-CN" sz="2800" b="1" kern="100" dirty="0">
                <a:solidFill>
                  <a:srgbClr val="0066FF"/>
                </a:solidFill>
                <a:latin typeface="Times New Roman" panose="02020603050405020304" pitchFamily="18" charset="0"/>
              </a:rPr>
              <a:t>。（要求：论证充分，史实准确， 表述清晰。）</a:t>
            </a:r>
            <a:endParaRPr lang="zh-CN" altLang="zh-CN" sz="2800" b="1" kern="100" dirty="0">
              <a:solidFill>
                <a:srgbClr val="0066FF"/>
              </a:solidFill>
              <a:latin typeface="Times New Roman" panose="02020603050405020304" pitchFamily="18" charset="0"/>
            </a:endParaRPr>
          </a:p>
        </p:txBody>
      </p:sp>
      <p:sp>
        <p:nvSpPr>
          <p:cNvPr id="4" name="矩形 3"/>
          <p:cNvSpPr/>
          <p:nvPr/>
        </p:nvSpPr>
        <p:spPr>
          <a:xfrm>
            <a:off x="1199456" y="3284984"/>
            <a:ext cx="8712968" cy="3108543"/>
          </a:xfrm>
          <a:prstGeom prst="rect">
            <a:avLst/>
          </a:prstGeom>
        </p:spPr>
        <p:txBody>
          <a:bodyPr wrap="square">
            <a:spAutoFit/>
          </a:bodyPr>
          <a:lstStyle/>
          <a:p>
            <a:pPr algn="just"/>
            <a:r>
              <a:rPr lang="zh-CN" altLang="zh-CN" sz="2800" b="1" kern="100" dirty="0">
                <a:solidFill>
                  <a:srgbClr val="0066FF"/>
                </a:solidFill>
                <a:latin typeface="楷体" panose="02010609060101010101" pitchFamily="49" charset="-122"/>
                <a:ea typeface="楷体" panose="02010609060101010101" pitchFamily="49" charset="-122"/>
              </a:rPr>
              <a:t>反映其时代特征的书名</a:t>
            </a:r>
            <a:r>
              <a:rPr lang="en-US" altLang="zh-CN" sz="2800" b="1" kern="100" dirty="0">
                <a:solidFill>
                  <a:srgbClr val="0066FF"/>
                </a:solidFill>
                <a:latin typeface="楷体" panose="02010609060101010101" pitchFamily="49" charset="-122"/>
                <a:ea typeface="楷体" panose="02010609060101010101" pitchFamily="49" charset="-122"/>
              </a:rPr>
              <a:t>  </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a:t>
            </a:r>
            <a:r>
              <a:rPr lang="zh-CN" altLang="en-US" sz="2800" b="1" kern="100" dirty="0">
                <a:solidFill>
                  <a:srgbClr val="0066FF"/>
                </a:solidFill>
                <a:latin typeface="楷体" panose="02010609060101010101" pitchFamily="49" charset="-122"/>
                <a:ea typeface="楷体" panose="02010609060101010101" pitchFamily="49" charset="-122"/>
              </a:rPr>
              <a:t>书名</a:t>
            </a:r>
            <a:r>
              <a:rPr lang="en-US" altLang="zh-CN" sz="2800" b="1" kern="100" dirty="0">
                <a:solidFill>
                  <a:srgbClr val="0066FF"/>
                </a:solidFill>
                <a:latin typeface="楷体" panose="02010609060101010101" pitchFamily="49" charset="-122"/>
                <a:ea typeface="楷体" panose="02010609060101010101" pitchFamily="49" charset="-122"/>
              </a:rPr>
              <a:t>4</a:t>
            </a:r>
            <a:r>
              <a:rPr lang="zh-CN" altLang="en-US" sz="2800" b="1" kern="100" dirty="0">
                <a:solidFill>
                  <a:srgbClr val="0066FF"/>
                </a:solidFill>
                <a:latin typeface="楷体" panose="02010609060101010101" pitchFamily="49" charset="-122"/>
                <a:ea typeface="楷体" panose="02010609060101010101" pitchFamily="49" charset="-122"/>
              </a:rPr>
              <a:t>分：</a:t>
            </a:r>
            <a:r>
              <a:rPr lang="zh-CN" altLang="en-US" sz="2800" b="1" kern="100" dirty="0">
                <a:solidFill>
                  <a:srgbClr val="FF0000"/>
                </a:solidFill>
                <a:latin typeface="楷体" panose="02010609060101010101" pitchFamily="49" charset="-122"/>
                <a:ea typeface="楷体" panose="02010609060101010101" pitchFamily="49" charset="-122"/>
              </a:rPr>
              <a:t>朝代</a:t>
            </a:r>
            <a:r>
              <a:rPr lang="en-US" altLang="zh-CN" sz="2800" b="1" kern="100" dirty="0">
                <a:solidFill>
                  <a:srgbClr val="FF0000"/>
                </a:solidFill>
                <a:latin typeface="楷体" panose="02010609060101010101" pitchFamily="49" charset="-122"/>
                <a:ea typeface="楷体" panose="02010609060101010101" pitchFamily="49" charset="-122"/>
              </a:rPr>
              <a:t>2</a:t>
            </a:r>
            <a:r>
              <a:rPr lang="zh-CN" altLang="en-US" sz="2800" b="1" kern="100" dirty="0">
                <a:solidFill>
                  <a:srgbClr val="FF0000"/>
                </a:solidFill>
                <a:latin typeface="楷体" panose="02010609060101010101" pitchFamily="49" charset="-122"/>
                <a:ea typeface="楷体" panose="02010609060101010101" pitchFamily="49" charset="-122"/>
              </a:rPr>
              <a:t>分，时代特征</a:t>
            </a:r>
            <a:r>
              <a:rPr lang="en-US" altLang="zh-CN" sz="2800" b="1" kern="100" dirty="0">
                <a:solidFill>
                  <a:srgbClr val="FF0000"/>
                </a:solidFill>
                <a:latin typeface="楷体" panose="02010609060101010101" pitchFamily="49" charset="-122"/>
                <a:ea typeface="楷体" panose="02010609060101010101" pitchFamily="49" charset="-122"/>
              </a:rPr>
              <a:t>2</a:t>
            </a:r>
            <a:r>
              <a:rPr lang="zh-CN" altLang="en-US" sz="2800" b="1" kern="100" dirty="0">
                <a:solidFill>
                  <a:srgbClr val="FF0000"/>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zh-CN" sz="2800" b="1" kern="100" dirty="0">
                <a:solidFill>
                  <a:srgbClr val="0066FF"/>
                </a:solidFill>
                <a:latin typeface="楷体" panose="02010609060101010101" pitchFamily="49" charset="-122"/>
                <a:ea typeface="楷体" panose="02010609060101010101" pitchFamily="49" charset="-122"/>
              </a:rPr>
              <a:t>具体史实予以论证</a:t>
            </a:r>
            <a:r>
              <a:rPr lang="zh-CN" altLang="en-US" sz="2800" b="1" kern="100" dirty="0">
                <a:solidFill>
                  <a:srgbClr val="0066FF"/>
                </a:solidFill>
                <a:latin typeface="楷体" panose="02010609060101010101" pitchFamily="49" charset="-122"/>
                <a:ea typeface="楷体" panose="02010609060101010101" pitchFamily="49" charset="-122"/>
              </a:rPr>
              <a:t>     </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2</a:t>
            </a:r>
            <a:r>
              <a:rPr lang="zh-CN" altLang="en-US" sz="2800" b="1" kern="100" dirty="0">
                <a:solidFill>
                  <a:srgbClr val="0066FF"/>
                </a:solidFill>
                <a:latin typeface="楷体" panose="02010609060101010101" pitchFamily="49" charset="-122"/>
                <a:ea typeface="楷体" panose="02010609060101010101" pitchFamily="49" charset="-122"/>
              </a:rPr>
              <a:t>个论据论证，</a:t>
            </a:r>
            <a:r>
              <a:rPr lang="en-US" altLang="zh-CN" sz="2800" b="1" kern="100" dirty="0">
                <a:solidFill>
                  <a:srgbClr val="0066FF"/>
                </a:solidFill>
                <a:latin typeface="楷体" panose="02010609060101010101" pitchFamily="49" charset="-122"/>
                <a:ea typeface="楷体" panose="02010609060101010101" pitchFamily="49" charset="-122"/>
              </a:rPr>
              <a:t>1</a:t>
            </a:r>
            <a:r>
              <a:rPr lang="zh-CN" altLang="en-US" sz="2800" b="1" kern="100" dirty="0">
                <a:solidFill>
                  <a:srgbClr val="0066FF"/>
                </a:solidFill>
                <a:latin typeface="楷体" panose="02010609060101010101" pitchFamily="49" charset="-122"/>
                <a:ea typeface="楷体" panose="02010609060101010101" pitchFamily="49" charset="-122"/>
              </a:rPr>
              <a:t>个</a:t>
            </a:r>
            <a:r>
              <a:rPr lang="en-US" altLang="zh-CN" sz="2800" b="1" kern="100" dirty="0">
                <a:solidFill>
                  <a:srgbClr val="0066FF"/>
                </a:solidFill>
                <a:latin typeface="楷体" panose="02010609060101010101" pitchFamily="49" charset="-122"/>
                <a:ea typeface="楷体" panose="02010609060101010101" pitchFamily="49" charset="-122"/>
              </a:rPr>
              <a:t>4</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a:t>
            </a:r>
            <a:r>
              <a:rPr lang="zh-CN" altLang="en-US" sz="2800" b="1" kern="100" dirty="0">
                <a:solidFill>
                  <a:srgbClr val="0066FF"/>
                </a:solidFill>
                <a:latin typeface="楷体" panose="02010609060101010101" pitchFamily="49" charset="-122"/>
                <a:ea typeface="楷体" panose="02010609060101010101" pitchFamily="49" charset="-122"/>
              </a:rPr>
              <a:t>历史史实：与书名朝代一致，</a:t>
            </a:r>
            <a:r>
              <a:rPr lang="en-US" altLang="zh-CN" sz="2800" b="1" kern="100" dirty="0">
                <a:solidFill>
                  <a:srgbClr val="0066FF"/>
                </a:solidFill>
                <a:latin typeface="楷体" panose="02010609060101010101" pitchFamily="49" charset="-122"/>
                <a:ea typeface="楷体" panose="02010609060101010101" pitchFamily="49" charset="-122"/>
              </a:rPr>
              <a:t>2</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en-US" sz="2800" b="1" kern="100" dirty="0">
                <a:solidFill>
                  <a:srgbClr val="0066FF"/>
                </a:solidFill>
                <a:latin typeface="楷体" panose="02010609060101010101" pitchFamily="49" charset="-122"/>
                <a:ea typeface="楷体" panose="02010609060101010101" pitchFamily="49" charset="-122"/>
              </a:rPr>
              <a:t>       历史解释：与书名时代特征一致，</a:t>
            </a:r>
            <a:r>
              <a:rPr lang="en-US" altLang="zh-CN" sz="2800" b="1" kern="100" dirty="0">
                <a:solidFill>
                  <a:srgbClr val="0066FF"/>
                </a:solidFill>
                <a:latin typeface="楷体" panose="02010609060101010101" pitchFamily="49" charset="-122"/>
                <a:ea typeface="楷体" panose="02010609060101010101" pitchFamily="49" charset="-122"/>
              </a:rPr>
              <a:t>2</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en-US" sz="2800" b="1" kern="100" dirty="0">
                <a:solidFill>
                  <a:srgbClr val="FF0000"/>
                </a:solidFill>
                <a:latin typeface="楷体" panose="02010609060101010101" pitchFamily="49" charset="-122"/>
                <a:ea typeface="楷体" panose="02010609060101010101" pitchFamily="49" charset="-122"/>
              </a:rPr>
              <a:t>逻辑：史实与书名之间的联系说明</a:t>
            </a:r>
            <a:endParaRPr lang="zh-CN" altLang="zh-CN" sz="28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11424" y="404664"/>
            <a:ext cx="8712968" cy="584775"/>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新课标新教材及广东自主高考命题背景下</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4" name="矩形 3"/>
          <p:cNvSpPr/>
          <p:nvPr/>
        </p:nvSpPr>
        <p:spPr>
          <a:xfrm>
            <a:off x="911424" y="1549906"/>
            <a:ext cx="8748972" cy="3323987"/>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研究高考题：发现</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规律 总结规律 运用规律</a:t>
            </a:r>
            <a:endPar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、答案自材料</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获取</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信息与提炼</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四、答案自价值来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2279576" y="5157192"/>
            <a:ext cx="4608512" cy="738664"/>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四维一体，综合运用。</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9376" y="104433"/>
            <a:ext cx="11089232" cy="3108543"/>
          </a:xfrm>
          <a:prstGeom prst="rect">
            <a:avLst/>
          </a:prstGeom>
          <a:noFill/>
        </p:spPr>
        <p:txBody>
          <a:bodyPr wrap="square" rtlCol="0">
            <a:spAutoFit/>
          </a:bodyPr>
          <a:lstStyle/>
          <a:p>
            <a:r>
              <a:rPr lang="zh-CN" altLang="en-US" sz="2800" b="1" dirty="0">
                <a:solidFill>
                  <a:srgbClr val="FF0000"/>
                </a:solidFill>
                <a:latin typeface="黑体" panose="02010609060101010101" pitchFamily="49" charset="-122"/>
                <a:ea typeface="黑体" panose="02010609060101010101" pitchFamily="49" charset="-122"/>
              </a:rPr>
              <a:t>中国古代史，选择自己最熟悉的朝代（开放性）：</a:t>
            </a:r>
            <a:endParaRPr lang="en-US" altLang="zh-CN" sz="2800" b="1" dirty="0">
              <a:solidFill>
                <a:srgbClr val="FF0000"/>
              </a:solidFill>
              <a:latin typeface="楷体" panose="02010609060101010101" pitchFamily="49" charset="-122"/>
              <a:ea typeface="楷体" panose="02010609060101010101" pitchFamily="49" charset="-122"/>
            </a:endParaRPr>
          </a:p>
          <a:p>
            <a:r>
              <a:rPr lang="zh-CN" altLang="en-US" sz="2800" b="1" dirty="0">
                <a:solidFill>
                  <a:srgbClr val="0066FF"/>
                </a:solidFill>
                <a:latin typeface="楷体" panose="02010609060101010101" pitchFamily="49" charset="-122"/>
                <a:ea typeface="楷体" panose="02010609060101010101" pitchFamily="49" charset="-122"/>
              </a:rPr>
              <a:t>时代特征：</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1.</a:t>
            </a:r>
            <a:r>
              <a:rPr lang="zh-CN" altLang="en-US" sz="2800" b="1" dirty="0">
                <a:solidFill>
                  <a:srgbClr val="0066FF"/>
                </a:solidFill>
                <a:latin typeface="楷体" panose="02010609060101010101" pitchFamily="49" charset="-122"/>
                <a:ea typeface="楷体" panose="02010609060101010101" pitchFamily="49" charset="-122"/>
              </a:rPr>
              <a:t>春秋战国时期：</a:t>
            </a:r>
            <a:r>
              <a:rPr lang="zh-CN" altLang="en-US" sz="2800" b="1" dirty="0">
                <a:solidFill>
                  <a:srgbClr val="FF0000"/>
                </a:solidFill>
                <a:latin typeface="楷体" panose="02010609060101010101" pitchFamily="49" charset="-122"/>
                <a:ea typeface="楷体" panose="02010609060101010101" pitchFamily="49" charset="-122"/>
              </a:rPr>
              <a:t>生产力迅猛发展</a:t>
            </a:r>
            <a:r>
              <a:rPr lang="zh-CN" altLang="en-US" sz="2800" b="1" dirty="0">
                <a:solidFill>
                  <a:srgbClr val="0066FF"/>
                </a:solidFill>
                <a:latin typeface="楷体" panose="02010609060101010101" pitchFamily="49" charset="-122"/>
                <a:ea typeface="楷体" panose="02010609060101010101" pitchFamily="49" charset="-122"/>
              </a:rPr>
              <a:t>（铁器牛耕）；</a:t>
            </a:r>
            <a:r>
              <a:rPr lang="zh-CN" altLang="en-US" sz="2800" b="1" dirty="0">
                <a:solidFill>
                  <a:srgbClr val="FF0000"/>
                </a:solidFill>
                <a:latin typeface="楷体" panose="02010609060101010101" pitchFamily="49" charset="-122"/>
                <a:ea typeface="楷体" panose="02010609060101010101" pitchFamily="49" charset="-122"/>
              </a:rPr>
              <a:t>经济结构巨变</a:t>
            </a:r>
            <a:r>
              <a:rPr lang="zh-CN" altLang="en-US" sz="2800" b="1" dirty="0">
                <a:solidFill>
                  <a:srgbClr val="0066FF"/>
                </a:solidFill>
                <a:latin typeface="楷体" panose="02010609060101010101" pitchFamily="49" charset="-122"/>
                <a:ea typeface="楷体" panose="02010609060101010101" pitchFamily="49" charset="-122"/>
              </a:rPr>
              <a:t>（分封制、井田制瓦解，小农经济、自然经济快速发展，私人工商业发展）；</a:t>
            </a:r>
            <a:r>
              <a:rPr lang="zh-CN" altLang="en-US" sz="2800" b="1" dirty="0">
                <a:solidFill>
                  <a:srgbClr val="FF0000"/>
                </a:solidFill>
                <a:latin typeface="楷体" panose="02010609060101010101" pitchFamily="49" charset="-122"/>
                <a:ea typeface="楷体" panose="02010609060101010101" pitchFamily="49" charset="-122"/>
              </a:rPr>
              <a:t>百家争鸣</a:t>
            </a:r>
            <a:r>
              <a:rPr lang="zh-CN" altLang="en-US" sz="2800" b="1" dirty="0">
                <a:solidFill>
                  <a:srgbClr val="0066FF"/>
                </a:solidFill>
                <a:latin typeface="楷体" panose="02010609060101010101" pitchFamily="49" charset="-122"/>
                <a:ea typeface="楷体" panose="02010609060101010101" pitchFamily="49" charset="-122"/>
              </a:rPr>
              <a:t>（儒家、法家等）</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2.</a:t>
            </a:r>
            <a:r>
              <a:rPr lang="zh-CN" altLang="en-US" sz="2800" b="1" dirty="0">
                <a:solidFill>
                  <a:srgbClr val="0066FF"/>
                </a:solidFill>
                <a:latin typeface="楷体" panose="02010609060101010101" pitchFamily="49" charset="-122"/>
                <a:ea typeface="楷体" panose="02010609060101010101" pitchFamily="49" charset="-122"/>
              </a:rPr>
              <a:t>秦朝时期：统一的多民族封建国家建立（制度、统一措施等）</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a:t>
            </a:r>
            <a:endParaRPr lang="en-US" altLang="zh-CN" sz="2800" b="1" dirty="0">
              <a:solidFill>
                <a:srgbClr val="0066FF"/>
              </a:solidFill>
              <a:latin typeface="楷体" panose="02010609060101010101" pitchFamily="49" charset="-122"/>
              <a:ea typeface="楷体" panose="02010609060101010101" pitchFamily="49" charset="-122"/>
            </a:endParaRPr>
          </a:p>
        </p:txBody>
      </p:sp>
      <p:sp>
        <p:nvSpPr>
          <p:cNvPr id="3" name="文本框 2"/>
          <p:cNvSpPr txBox="1"/>
          <p:nvPr/>
        </p:nvSpPr>
        <p:spPr>
          <a:xfrm>
            <a:off x="479376" y="3501008"/>
            <a:ext cx="11521280" cy="3108543"/>
          </a:xfrm>
          <a:prstGeom prst="rect">
            <a:avLst/>
          </a:prstGeom>
          <a:solidFill>
            <a:schemeClr val="bg1"/>
          </a:solidFill>
        </p:spPr>
        <p:txBody>
          <a:bodyPr wrap="square" rtlCol="0">
            <a:spAutoFit/>
          </a:bodyPr>
          <a:lstStyle/>
          <a:p>
            <a:r>
              <a:rPr lang="zh-CN" altLang="en-US" sz="2800" b="1" dirty="0">
                <a:solidFill>
                  <a:srgbClr val="0066FF"/>
                </a:solidFill>
                <a:latin typeface="楷体" panose="02010609060101010101" pitchFamily="49" charset="-122"/>
                <a:ea typeface="楷体" panose="02010609060101010101" pitchFamily="49" charset="-122"/>
              </a:rPr>
              <a:t>书名：</a:t>
            </a:r>
            <a:r>
              <a:rPr lang="en-US" altLang="zh-CN" sz="2800" b="1" dirty="0">
                <a:solidFill>
                  <a:srgbClr val="0066FF"/>
                </a:solidFill>
                <a:latin typeface="楷体" panose="02010609060101010101" pitchFamily="49" charset="-122"/>
                <a:ea typeface="楷体" panose="02010609060101010101" pitchFamily="49" charset="-122"/>
              </a:rPr>
              <a:t>《</a:t>
            </a:r>
            <a:r>
              <a:rPr lang="zh-CN" altLang="en-US" sz="2800" b="1" dirty="0">
                <a:solidFill>
                  <a:srgbClr val="0066FF"/>
                </a:solidFill>
                <a:latin typeface="楷体" panose="02010609060101010101" pitchFamily="49" charset="-122"/>
                <a:ea typeface="楷体" panose="02010609060101010101" pitchFamily="49" charset="-122"/>
              </a:rPr>
              <a:t>秦朝时期：</a:t>
            </a:r>
            <a:r>
              <a:rPr lang="zh-CN" altLang="en-US" sz="2800" b="1" dirty="0">
                <a:solidFill>
                  <a:srgbClr val="FF0000"/>
                </a:solidFill>
                <a:latin typeface="楷体" panose="02010609060101010101" pitchFamily="49" charset="-122"/>
                <a:ea typeface="楷体" panose="02010609060101010101" pitchFamily="49" charset="-122"/>
              </a:rPr>
              <a:t>统一</a:t>
            </a:r>
            <a:r>
              <a:rPr lang="zh-CN" altLang="en-US" sz="2800" b="1" dirty="0">
                <a:solidFill>
                  <a:srgbClr val="0066FF"/>
                </a:solidFill>
                <a:latin typeface="楷体" panose="02010609060101010101" pitchFamily="49" charset="-122"/>
                <a:ea typeface="楷体" panose="02010609060101010101" pitchFamily="49" charset="-122"/>
              </a:rPr>
              <a:t>的多民族封建国家建立</a:t>
            </a:r>
            <a:r>
              <a:rPr lang="en-US" altLang="zh-CN" sz="2800" b="1" dirty="0">
                <a:solidFill>
                  <a:srgbClr val="0066FF"/>
                </a:solidFill>
                <a:latin typeface="楷体" panose="02010609060101010101" pitchFamily="49" charset="-122"/>
                <a:ea typeface="楷体" panose="02010609060101010101" pitchFamily="49" charset="-122"/>
              </a:rPr>
              <a:t>》</a:t>
            </a:r>
            <a:endParaRPr lang="en-US" altLang="zh-CN" sz="2800" b="1" dirty="0">
              <a:solidFill>
                <a:srgbClr val="0066FF"/>
              </a:solidFill>
              <a:latin typeface="楷体" panose="02010609060101010101" pitchFamily="49" charset="-122"/>
              <a:ea typeface="楷体" panose="02010609060101010101" pitchFamily="49" charset="-122"/>
            </a:endParaRPr>
          </a:p>
          <a:p>
            <a:r>
              <a:rPr lang="zh-CN" altLang="en-US" sz="2800" b="1" dirty="0">
                <a:solidFill>
                  <a:srgbClr val="0066FF"/>
                </a:solidFill>
                <a:latin typeface="楷体" panose="02010609060101010101" pitchFamily="49" charset="-122"/>
                <a:ea typeface="楷体" panose="02010609060101010101" pitchFamily="49" charset="-122"/>
              </a:rPr>
              <a:t>论证：</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1.</a:t>
            </a:r>
            <a:r>
              <a:rPr lang="zh-CN" altLang="en-US" sz="2800" b="1" dirty="0">
                <a:solidFill>
                  <a:srgbClr val="0066FF"/>
                </a:solidFill>
                <a:latin typeface="楷体" panose="02010609060101010101" pitchFamily="49" charset="-122"/>
                <a:ea typeface="楷体" panose="02010609060101010101" pitchFamily="49" charset="-122"/>
              </a:rPr>
              <a:t>战国时期，秦发动一系列统一战争</a:t>
            </a:r>
            <a:r>
              <a:rPr lang="zh-CN" altLang="en-US" sz="2800" b="1" dirty="0">
                <a:solidFill>
                  <a:srgbClr val="FF0000"/>
                </a:solidFill>
                <a:latin typeface="楷体" panose="02010609060101010101" pitchFamily="49" charset="-122"/>
                <a:ea typeface="楷体" panose="02010609060101010101" pitchFamily="49" charset="-122"/>
              </a:rPr>
              <a:t>（史实</a:t>
            </a:r>
            <a:r>
              <a:rPr lang="en-US" altLang="zh-CN" sz="2800" b="1" dirty="0">
                <a:solidFill>
                  <a:srgbClr val="FF0000"/>
                </a:solidFill>
                <a:latin typeface="楷体" panose="02010609060101010101" pitchFamily="49" charset="-122"/>
                <a:ea typeface="楷体" panose="02010609060101010101" pitchFamily="49" charset="-122"/>
              </a:rPr>
              <a:t>2</a:t>
            </a:r>
            <a:r>
              <a:rPr lang="zh-CN" altLang="en-US" sz="2800" b="1" dirty="0">
                <a:solidFill>
                  <a:srgbClr val="FF0000"/>
                </a:solidFill>
                <a:latin typeface="楷体" panose="02010609060101010101" pitchFamily="49" charset="-122"/>
                <a:ea typeface="楷体" panose="02010609060101010101" pitchFamily="49" charset="-122"/>
              </a:rPr>
              <a:t>分），</a:t>
            </a:r>
            <a:r>
              <a:rPr lang="zh-CN" altLang="en-US" sz="2800" b="1" dirty="0">
                <a:solidFill>
                  <a:srgbClr val="0066FF"/>
                </a:solidFill>
                <a:latin typeface="楷体" panose="02010609060101010101" pitchFamily="49" charset="-122"/>
                <a:ea typeface="楷体" panose="02010609060101010101" pitchFamily="49" charset="-122"/>
              </a:rPr>
              <a:t>实现多民族国家统一</a:t>
            </a:r>
            <a:r>
              <a:rPr lang="zh-CN" altLang="en-US" sz="2800" b="1" dirty="0">
                <a:solidFill>
                  <a:srgbClr val="FF0000"/>
                </a:solidFill>
                <a:latin typeface="楷体" panose="02010609060101010101" pitchFamily="49" charset="-122"/>
                <a:ea typeface="楷体" panose="02010609060101010101" pitchFamily="49" charset="-122"/>
              </a:rPr>
              <a:t>（论</a:t>
            </a:r>
            <a:r>
              <a:rPr lang="en-US" altLang="zh-CN" sz="2800" b="1" dirty="0">
                <a:solidFill>
                  <a:srgbClr val="FF0000"/>
                </a:solidFill>
                <a:latin typeface="楷体" panose="02010609060101010101" pitchFamily="49" charset="-122"/>
                <a:ea typeface="楷体" panose="02010609060101010101" pitchFamily="49" charset="-122"/>
              </a:rPr>
              <a:t>2</a:t>
            </a:r>
            <a:r>
              <a:rPr lang="zh-CN" altLang="en-US" sz="2800" b="1" dirty="0">
                <a:solidFill>
                  <a:srgbClr val="FF0000"/>
                </a:solidFill>
                <a:latin typeface="楷体" panose="02010609060101010101" pitchFamily="49" charset="-122"/>
                <a:ea typeface="楷体" panose="02010609060101010101" pitchFamily="49" charset="-122"/>
              </a:rPr>
              <a:t>分）</a:t>
            </a:r>
            <a:endParaRPr lang="en-US" altLang="zh-CN" sz="2800" b="1" dirty="0">
              <a:solidFill>
                <a:srgbClr val="FF0000"/>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2.</a:t>
            </a:r>
            <a:r>
              <a:rPr lang="zh-CN" altLang="en-US" sz="2800" b="1" dirty="0">
                <a:solidFill>
                  <a:srgbClr val="0066FF"/>
                </a:solidFill>
                <a:latin typeface="楷体" panose="02010609060101010101" pitchFamily="49" charset="-122"/>
                <a:ea typeface="楷体" panose="02010609060101010101" pitchFamily="49" charset="-122"/>
              </a:rPr>
              <a:t>秦始皇建立皇帝制度、中央集权制度</a:t>
            </a:r>
            <a:r>
              <a:rPr lang="zh-CN" altLang="en-US" sz="2800" b="1" dirty="0">
                <a:solidFill>
                  <a:srgbClr val="FF0000"/>
                </a:solidFill>
                <a:latin typeface="楷体" panose="02010609060101010101" pitchFamily="49" charset="-122"/>
                <a:ea typeface="楷体" panose="02010609060101010101" pitchFamily="49" charset="-122"/>
              </a:rPr>
              <a:t>（史实），</a:t>
            </a:r>
            <a:r>
              <a:rPr lang="zh-CN" altLang="en-US" sz="2800" b="1" dirty="0">
                <a:solidFill>
                  <a:srgbClr val="0066FF"/>
                </a:solidFill>
                <a:latin typeface="楷体" panose="02010609060101010101" pitchFamily="49" charset="-122"/>
                <a:ea typeface="楷体" panose="02010609060101010101" pitchFamily="49" charset="-122"/>
              </a:rPr>
              <a:t>全国政令统一</a:t>
            </a:r>
            <a:r>
              <a:rPr lang="en-US" altLang="zh-CN" sz="2800" b="1" dirty="0">
                <a:solidFill>
                  <a:srgbClr val="0066FF"/>
                </a:solidFill>
                <a:latin typeface="楷体" panose="02010609060101010101" pitchFamily="49" charset="-122"/>
                <a:ea typeface="楷体" panose="02010609060101010101" pitchFamily="49" charset="-122"/>
              </a:rPr>
              <a:t>    </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3.</a:t>
            </a:r>
            <a:r>
              <a:rPr lang="zh-CN" altLang="en-US" sz="2800" b="1" dirty="0">
                <a:solidFill>
                  <a:srgbClr val="0066FF"/>
                </a:solidFill>
                <a:latin typeface="楷体" panose="02010609060101010101" pitchFamily="49" charset="-122"/>
                <a:ea typeface="楷体" panose="02010609060101010101" pitchFamily="49" charset="-122"/>
              </a:rPr>
              <a:t>秦统一度量衡、文字等</a:t>
            </a:r>
            <a:r>
              <a:rPr lang="zh-CN" altLang="en-US" sz="2800" b="1" dirty="0">
                <a:solidFill>
                  <a:srgbClr val="FF0000"/>
                </a:solidFill>
                <a:latin typeface="楷体" panose="02010609060101010101" pitchFamily="49" charset="-122"/>
                <a:ea typeface="楷体" panose="02010609060101010101" pitchFamily="49" charset="-122"/>
              </a:rPr>
              <a:t>（史实），</a:t>
            </a:r>
            <a:r>
              <a:rPr lang="zh-CN" altLang="en-US" sz="2800" b="1" dirty="0">
                <a:solidFill>
                  <a:srgbClr val="0066FF"/>
                </a:solidFill>
                <a:latin typeface="楷体" panose="02010609060101010101" pitchFamily="49" charset="-122"/>
                <a:ea typeface="楷体" panose="02010609060101010101" pitchFamily="49" charset="-122"/>
              </a:rPr>
              <a:t>从政治、经济、文化等方面进一步促进统一。</a:t>
            </a:r>
            <a:endParaRPr lang="en-US" altLang="zh-CN" sz="2800" b="1" dirty="0">
              <a:solidFill>
                <a:srgbClr val="0066FF"/>
              </a:solidFill>
              <a:latin typeface="楷体" panose="02010609060101010101" pitchFamily="49" charset="-122"/>
              <a:ea typeface="楷体" panose="02010609060101010101" pitchFamily="49" charset="-122"/>
            </a:endParaRPr>
          </a:p>
        </p:txBody>
      </p:sp>
      <p:sp>
        <p:nvSpPr>
          <p:cNvPr id="4" name="文本框 3"/>
          <p:cNvSpPr txBox="1"/>
          <p:nvPr/>
        </p:nvSpPr>
        <p:spPr>
          <a:xfrm>
            <a:off x="6202187" y="2428146"/>
            <a:ext cx="5798469" cy="1569660"/>
          </a:xfrm>
          <a:prstGeom prst="rect">
            <a:avLst/>
          </a:prstGeom>
          <a:solidFill>
            <a:schemeClr val="accent5"/>
          </a:solidFill>
        </p:spPr>
        <p:txBody>
          <a:bodyPr wrap="square" rtlCol="0">
            <a:spAutoFit/>
          </a:bodyPr>
          <a:lstStyle/>
          <a:p>
            <a:r>
              <a:rPr lang="zh-CN" altLang="en-US" sz="3200" dirty="0">
                <a:solidFill>
                  <a:srgbClr val="FF0000"/>
                </a:solidFill>
                <a:latin typeface="黑体" panose="02010609060101010101" pitchFamily="49" charset="-122"/>
                <a:ea typeface="黑体" panose="02010609060101010101" pitchFamily="49" charset="-122"/>
              </a:rPr>
              <a:t>历史论证题并无固定的格式，一定要认真审题。</a:t>
            </a:r>
            <a:endParaRPr lang="en-US" altLang="zh-CN" sz="3200" dirty="0">
              <a:solidFill>
                <a:srgbClr val="FF0000"/>
              </a:solidFill>
              <a:latin typeface="黑体" panose="02010609060101010101" pitchFamily="49" charset="-122"/>
              <a:ea typeface="黑体" panose="02010609060101010101" pitchFamily="49" charset="-122"/>
            </a:endParaRPr>
          </a:p>
          <a:p>
            <a:r>
              <a:rPr lang="zh-CN" altLang="en-US" sz="3200" dirty="0">
                <a:solidFill>
                  <a:srgbClr val="FF0000"/>
                </a:solidFill>
                <a:latin typeface="黑体" panose="02010609060101010101" pitchFamily="49" charset="-122"/>
                <a:ea typeface="黑体" panose="02010609060101010101" pitchFamily="49" charset="-122"/>
              </a:rPr>
              <a:t>史论结合与迷人的“</a:t>
            </a:r>
            <a:r>
              <a:rPr lang="en-US" altLang="zh-CN" sz="3200" dirty="0">
                <a:solidFill>
                  <a:srgbClr val="FF0000"/>
                </a:solidFill>
                <a:latin typeface="黑体" panose="02010609060101010101" pitchFamily="49" charset="-122"/>
                <a:ea typeface="黑体" panose="02010609060101010101" pitchFamily="49" charset="-122"/>
              </a:rPr>
              <a:t>3</a:t>
            </a:r>
            <a:r>
              <a:rPr lang="zh-CN" altLang="en-US" sz="3200" dirty="0">
                <a:solidFill>
                  <a:srgbClr val="FF0000"/>
                </a:solidFill>
                <a:latin typeface="黑体" panose="02010609060101010101" pitchFamily="49" charset="-122"/>
                <a:ea typeface="黑体" panose="02010609060101010101" pitchFamily="49" charset="-122"/>
              </a:rPr>
              <a:t>”。</a:t>
            </a:r>
            <a:endParaRPr lang="en-US" altLang="zh-CN" sz="32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2031325"/>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407368" y="2147957"/>
            <a:ext cx="11521280" cy="2677656"/>
          </a:xfrm>
          <a:prstGeom prst="rect">
            <a:avLst/>
          </a:prstGeom>
          <a:solidFill>
            <a:schemeClr val="accent3"/>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2</a:t>
            </a:r>
            <a:r>
              <a:rPr lang="zh-CN" altLang="en-US" sz="2400" b="1" dirty="0">
                <a:solidFill>
                  <a:srgbClr val="053CF1"/>
                </a:solidFill>
                <a:latin typeface="楷体" panose="02010609060101010101" pitchFamily="49" charset="-122"/>
                <a:ea typeface="楷体" panose="02010609060101010101" pitchFamily="49" charset="-122"/>
              </a:rPr>
              <a:t>．“奉朝请”是两汉朝廷给予退休大臣和列侯、宗室、外戚的特殊待遇，被授予者特许参加朝会，地位也随之提高。东汉中叶以后，王、侯多不就国，而是以“奉朝请”的名义留驻京师，封国大权操于国相，这客观上</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a:t>
            </a:r>
            <a:r>
              <a:rPr lang="zh-CN" altLang="en-US" sz="2400" b="1" dirty="0">
                <a:solidFill>
                  <a:srgbClr val="053CF1"/>
                </a:solidFill>
                <a:latin typeface="楷体" panose="02010609060101010101" pitchFamily="49" charset="-122"/>
                <a:ea typeface="楷体" panose="02010609060101010101" pitchFamily="49" charset="-122"/>
              </a:rPr>
              <a:t>．有助于遏制地方豪强势力的扩张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B</a:t>
            </a:r>
            <a:r>
              <a:rPr lang="zh-CN" altLang="en-US" sz="2400" b="1" dirty="0">
                <a:solidFill>
                  <a:srgbClr val="053CF1"/>
                </a:solidFill>
                <a:latin typeface="楷体" panose="02010609060101010101" pitchFamily="49" charset="-122"/>
                <a:ea typeface="楷体" panose="02010609060101010101" pitchFamily="49" charset="-122"/>
              </a:rPr>
              <a:t>．埋下了东汉末年军阀割据的隐患</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C</a:t>
            </a:r>
            <a:r>
              <a:rPr lang="zh-CN" altLang="en-US" sz="2400" b="1" dirty="0">
                <a:solidFill>
                  <a:srgbClr val="053CF1"/>
                </a:solidFill>
                <a:latin typeface="楷体" panose="02010609060101010101" pitchFamily="49" charset="-122"/>
                <a:ea typeface="楷体" panose="02010609060101010101" pitchFamily="49" charset="-122"/>
              </a:rPr>
              <a:t>．为外戚干政提供了便利的条件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D</a:t>
            </a:r>
            <a:r>
              <a:rPr lang="zh-CN" altLang="en-US" sz="2400" b="1" dirty="0">
                <a:solidFill>
                  <a:srgbClr val="053CF1"/>
                </a:solidFill>
                <a:latin typeface="楷体" panose="02010609060101010101" pitchFamily="49" charset="-122"/>
                <a:ea typeface="楷体" panose="02010609060101010101" pitchFamily="49" charset="-122"/>
              </a:rPr>
              <a:t>．有利于朝廷对封国的直接控制</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824192" y="3480393"/>
            <a:ext cx="3384376" cy="954107"/>
          </a:xfrm>
          <a:prstGeom prst="rect">
            <a:avLst/>
          </a:prstGeom>
          <a:solidFill>
            <a:schemeClr val="accent5"/>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考知识？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考历史思维能力？</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783060" y="4997494"/>
            <a:ext cx="3839120" cy="1815882"/>
          </a:xfrm>
          <a:prstGeom prst="rect">
            <a:avLst/>
          </a:prstGeom>
          <a:solidFill>
            <a:schemeClr val="accent3"/>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演绎推理：</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大前提：奉朝请</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小前提：东汉表现</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结论：</a:t>
            </a:r>
            <a:r>
              <a:rPr lang="en-US" altLang="zh-CN" sz="2800" b="1" dirty="0" smtClean="0">
                <a:solidFill>
                  <a:srgbClr val="053CF1"/>
                </a:solidFill>
                <a:latin typeface="楷体" panose="02010609060101010101" pitchFamily="49" charset="-122"/>
                <a:ea typeface="楷体" panose="02010609060101010101" pitchFamily="49" charset="-122"/>
              </a:rPr>
              <a:t>C</a:t>
            </a:r>
            <a:endParaRPr lang="zh-CN" altLang="en-US" sz="28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5735960" y="5229200"/>
            <a:ext cx="6010324"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知识观目标向历史思维观转变？</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传统教学：知识目标</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素养能力教学：历史思维方法目标</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9741" y="98629"/>
            <a:ext cx="10945216" cy="830997"/>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a:t>
            </a:r>
            <a:r>
              <a:rPr lang="zh-CN" altLang="zh-CN" sz="2400" b="1" kern="100" dirty="0">
                <a:solidFill>
                  <a:srgbClr val="053CF1"/>
                </a:solidFill>
                <a:latin typeface="楷体" panose="02010609060101010101" pitchFamily="49" charset="-122"/>
                <a:ea typeface="楷体" panose="02010609060101010101" pitchFamily="49" charset="-122"/>
              </a:rPr>
              <a:t>．考古材料是研究历史的重要依据。下列选项中，材料与结论之间逻辑关系正确的是</a:t>
            </a:r>
            <a:endParaRPr lang="zh-CN" altLang="zh-CN" sz="2400" b="1" kern="100" dirty="0">
              <a:solidFill>
                <a:srgbClr val="053CF1"/>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839416" y="930253"/>
          <a:ext cx="11115004" cy="2448272"/>
        </p:xfrm>
        <a:graphic>
          <a:graphicData uri="http://schemas.openxmlformats.org/drawingml/2006/table">
            <a:tbl>
              <a:tblPr>
                <a:tableStyleId>{5C22544A-7EE6-4342-B048-85BDC9FD1C3A}</a:tableStyleId>
              </a:tblPr>
              <a:tblGrid>
                <a:gridCol w="581827"/>
                <a:gridCol w="5962678"/>
                <a:gridCol w="4570499"/>
              </a:tblGrid>
              <a:tr h="432048">
                <a:tc>
                  <a:txBody>
                    <a:bodyPr/>
                    <a:lstStyle/>
                    <a:p>
                      <a:pPr algn="just">
                        <a:spcAft>
                          <a:spcPts val="0"/>
                        </a:spcAft>
                      </a:pPr>
                      <a:r>
                        <a:rPr lang="en-US" sz="2400" b="1" kern="100" dirty="0">
                          <a:solidFill>
                            <a:srgbClr val="053CF1"/>
                          </a:solidFill>
                          <a:effectLst/>
                          <a:latin typeface="楷体" panose="02010609060101010101" pitchFamily="49" charset="-122"/>
                          <a:ea typeface="楷体" panose="02010609060101010101" pitchFamily="49" charset="-122"/>
                        </a:rPr>
                        <a:t> </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材料</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结论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A</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内蒙古克什克腾旗出土商朝青铜器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商朝的统治范围到达内蒙古地区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B</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山西晋国都邑遗址出土春秋早期的铁器残片</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春秋早期已经使用铁器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4056">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C</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湖北大冶铜矿冶遗址出土东周时代的陶片</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大冶铜矿的开采时间不早于东周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D</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西安秦始皇陵兵马俑坑出上铁镞（箭头）</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秦朝军队主要使用铁制兵器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矩形 4"/>
          <p:cNvSpPr/>
          <p:nvPr/>
        </p:nvSpPr>
        <p:spPr>
          <a:xfrm>
            <a:off x="773932" y="3526580"/>
            <a:ext cx="10945216" cy="1384995"/>
          </a:xfrm>
          <a:prstGeom prst="rect">
            <a:avLst/>
          </a:prstGeom>
          <a:solidFill>
            <a:schemeClr val="bg1"/>
          </a:solidFill>
        </p:spPr>
        <p:txBody>
          <a:bodyPr wrap="square">
            <a:spAutoFit/>
          </a:bodyPr>
          <a:lstStyle/>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逻辑的同一性（史料实证）：</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一份材料说一份话</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一份材料说一分话</a:t>
            </a:r>
            <a:r>
              <a:rPr lang="en-US" altLang="zh-CN" sz="2800" b="1" kern="100" dirty="0" smtClean="0">
                <a:solidFill>
                  <a:srgbClr val="053CF1"/>
                </a:solidFill>
                <a:latin typeface="仿宋" panose="02010609060101010101" pitchFamily="49" charset="-122"/>
                <a:ea typeface="仿宋" panose="02010609060101010101" pitchFamily="49" charset="-122"/>
              </a:rPr>
              <a:t>——</a:t>
            </a:r>
            <a:r>
              <a:rPr lang="zh-CN" altLang="en-US" sz="2800" b="1" kern="100" dirty="0" smtClean="0">
                <a:solidFill>
                  <a:srgbClr val="053CF1"/>
                </a:solidFill>
                <a:latin typeface="仿宋" panose="02010609060101010101" pitchFamily="49" charset="-122"/>
                <a:ea typeface="仿宋" panose="02010609060101010101" pitchFamily="49" charset="-122"/>
              </a:rPr>
              <a:t>一份材料可以说几分话（程度、高度）</a:t>
            </a:r>
            <a:endParaRPr lang="zh-CN" altLang="zh-CN" sz="2800" b="1" kern="100" dirty="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773932" y="5013176"/>
            <a:ext cx="11180488" cy="181588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每一道历史习题都是一个论证的过程，追求信息</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设问</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答案的同一性。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获取信息、</a:t>
            </a:r>
            <a:r>
              <a:rPr lang="zh-CN" altLang="en-US" sz="2800" b="1" dirty="0">
                <a:solidFill>
                  <a:srgbClr val="053CF1"/>
                </a:solidFill>
                <a:latin typeface="仿宋" panose="02010609060101010101" pitchFamily="49" charset="-122"/>
                <a:ea typeface="仿宋" panose="02010609060101010101" pitchFamily="49" charset="-122"/>
              </a:rPr>
              <a:t>提炼信息能力</a:t>
            </a:r>
            <a:r>
              <a:rPr lang="zh-CN" altLang="en-US" sz="2800" b="1" dirty="0" smtClean="0">
                <a:solidFill>
                  <a:srgbClr val="053CF1"/>
                </a:solidFill>
                <a:latin typeface="仿宋" panose="02010609060101010101" pitchFamily="49" charset="-122"/>
                <a:ea typeface="仿宋" panose="02010609060101010101" pitchFamily="49" charset="-122"/>
              </a:rPr>
              <a:t>基础上</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历史核心素养所代表的  </a:t>
            </a:r>
            <a:r>
              <a:rPr lang="zh-CN" altLang="en-US" sz="2800" b="1" dirty="0" smtClean="0">
                <a:solidFill>
                  <a:srgbClr val="FF0000"/>
                </a:solidFill>
                <a:latin typeface="仿宋" panose="02010609060101010101" pitchFamily="49" charset="-122"/>
                <a:ea typeface="仿宋" panose="02010609060101010101" pitchFamily="49" charset="-122"/>
              </a:rPr>
              <a:t>历史学科原理、方法、价值  </a:t>
            </a:r>
            <a:r>
              <a:rPr lang="zh-CN" altLang="en-US" sz="2800" b="1" dirty="0" smtClean="0">
                <a:solidFill>
                  <a:srgbClr val="053CF1"/>
                </a:solidFill>
                <a:latin typeface="仿宋" panose="02010609060101010101" pitchFamily="49" charset="-122"/>
                <a:ea typeface="仿宋" panose="02010609060101010101" pitchFamily="49" charset="-122"/>
              </a:rPr>
              <a:t>的运用。</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3392" y="44624"/>
            <a:ext cx="1113102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4</a:t>
            </a:r>
            <a:r>
              <a:rPr lang="zh-CN" altLang="en-US" sz="2400" b="1" dirty="0">
                <a:solidFill>
                  <a:srgbClr val="053CF1"/>
                </a:solidFill>
                <a:latin typeface="楷体" panose="02010609060101010101" pitchFamily="49" charset="-122"/>
                <a:ea typeface="楷体" panose="02010609060101010101" pitchFamily="49" charset="-122"/>
              </a:rPr>
              <a:t>．魏晋以来佛教、道教广泛传播，宋人李觏认为原因在于“儒失其手，教化坠于地”；张载认为佛道追求的彼岸是虚幻的，与“吾儒”水火不容。由此可知，李觏，张载主张</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．儒法并用以维护君权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．立足考据以重建学风</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．复兴儒学以回应挑战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．杂糅佛道以构建理学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767408" y="1988840"/>
            <a:ext cx="10369152" cy="1569660"/>
          </a:xfrm>
          <a:prstGeom prst="rect">
            <a:avLst/>
          </a:prstGeom>
          <a:solidFill>
            <a:schemeClr val="bg1"/>
          </a:solidFill>
        </p:spPr>
        <p:txBody>
          <a:bodyPr wrap="square">
            <a:spAutoFit/>
          </a:bodyPr>
          <a:lstStyle/>
          <a:p>
            <a:r>
              <a:rPr lang="zh-CN" altLang="en-US" sz="2400" b="1" dirty="0" smtClean="0">
                <a:solidFill>
                  <a:srgbClr val="053CF1"/>
                </a:solidFill>
                <a:latin typeface="仿宋" panose="02010609060101010101" pitchFamily="49" charset="-122"/>
                <a:ea typeface="仿宋" panose="02010609060101010101" pitchFamily="49" charset="-122"/>
              </a:rPr>
              <a:t>材料信息</a:t>
            </a:r>
            <a:r>
              <a:rPr lang="en-US" altLang="zh-CN" sz="2400" b="1" dirty="0" smtClean="0">
                <a:solidFill>
                  <a:srgbClr val="053CF1"/>
                </a:solidFill>
                <a:latin typeface="仿宋" panose="02010609060101010101" pitchFamily="49" charset="-122"/>
                <a:ea typeface="仿宋" panose="02010609060101010101" pitchFamily="49" charset="-122"/>
              </a:rPr>
              <a:t>——</a:t>
            </a:r>
            <a:r>
              <a:rPr lang="zh-CN" altLang="en-US" sz="2400" b="1" dirty="0" smtClean="0">
                <a:solidFill>
                  <a:srgbClr val="053CF1"/>
                </a:solidFill>
                <a:latin typeface="仿宋" panose="02010609060101010101" pitchFamily="49" charset="-122"/>
                <a:ea typeface="仿宋" panose="02010609060101010101" pitchFamily="49" charset="-122"/>
              </a:rPr>
              <a:t>设问</a:t>
            </a:r>
            <a:r>
              <a:rPr lang="en-US" altLang="zh-CN" sz="2400" b="1" dirty="0" smtClean="0">
                <a:solidFill>
                  <a:srgbClr val="053CF1"/>
                </a:solidFill>
                <a:latin typeface="仿宋" panose="02010609060101010101" pitchFamily="49" charset="-122"/>
                <a:ea typeface="仿宋" panose="02010609060101010101" pitchFamily="49" charset="-122"/>
              </a:rPr>
              <a:t>——</a:t>
            </a:r>
            <a:r>
              <a:rPr lang="zh-CN" altLang="en-US" sz="2400" b="1" dirty="0" smtClean="0">
                <a:solidFill>
                  <a:srgbClr val="053CF1"/>
                </a:solidFill>
                <a:latin typeface="仿宋" panose="02010609060101010101" pitchFamily="49" charset="-122"/>
                <a:ea typeface="仿宋" panose="02010609060101010101" pitchFamily="49" charset="-122"/>
              </a:rPr>
              <a:t>结论。逻辑要一致：</a:t>
            </a:r>
            <a:endParaRPr lang="en-US" altLang="zh-CN" sz="24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修改设问：由此推测</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修改设问：由此可知，李、张反思    儒家教化存在的问题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修改选项：儒家教化出现了危机</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34728" y="3794264"/>
            <a:ext cx="1113102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9.  1946</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月，中共中央致电各军区负责人说：“观察近日形势，蒋介石准备大打，恐难挽回。“我军必须战胜蒋军进攻，争取和平前途。因此中共中央向解放区军民发出的号召是：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武装自卫”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向敌后发展”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C</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救亡图存”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解放全中国”</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1127448" y="5796652"/>
            <a:ext cx="7693520" cy="954107"/>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常识思考：抓住材料信息特征</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态度表达</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学会思考：能思会想、能思善想。</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6"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51384" y="134635"/>
            <a:ext cx="11449272" cy="2677656"/>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7</a:t>
            </a:r>
            <a:r>
              <a:rPr lang="zh-CN" altLang="en-US" sz="2400" b="1" dirty="0">
                <a:solidFill>
                  <a:srgbClr val="053CF1"/>
                </a:solidFill>
                <a:latin typeface="楷体" panose="02010609060101010101" pitchFamily="49" charset="-122"/>
                <a:ea typeface="楷体" panose="02010609060101010101" pitchFamily="49" charset="-122"/>
              </a:rPr>
              <a:t>．清末</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游学译编</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上刊登的</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劝同乡父老遣子弟航洋游学书</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云：“向之极可慕恋之科举的虚荣者，今已为蕉梦矣。而出洋学成，量与出身，已见明谕，宦达之路、利禄之路、学问之路、名誉之路，胥于是乎在。”这反映了当时</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．出洋留学受到社会的广泛支持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．落第士人成为官派留学生主要来源</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．新政改革加快了社会结构变动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．科举停废改变了国人的中西体用观</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911424" y="2813449"/>
            <a:ext cx="6552728"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逻辑一致性的挑战？新的难度因素？</a:t>
            </a:r>
            <a:endParaRPr lang="en-US" altLang="zh-CN" sz="2800" b="1" dirty="0">
              <a:solidFill>
                <a:srgbClr val="053CF1"/>
              </a:solidFill>
              <a:latin typeface="仿宋" panose="02010609060101010101" pitchFamily="49" charset="-122"/>
              <a:ea typeface="仿宋" panose="02010609060101010101" pitchFamily="49" charset="-122"/>
            </a:endParaRPr>
          </a:p>
        </p:txBody>
      </p:sp>
      <p:sp>
        <p:nvSpPr>
          <p:cNvPr id="5" name="矩形 4"/>
          <p:cNvSpPr/>
          <p:nvPr/>
        </p:nvSpPr>
        <p:spPr>
          <a:xfrm>
            <a:off x="659396" y="3501008"/>
            <a:ext cx="1123324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5</a:t>
            </a:r>
            <a:r>
              <a:rPr lang="zh-CN" altLang="en-US" sz="2400" b="1" dirty="0">
                <a:solidFill>
                  <a:srgbClr val="053CF1"/>
                </a:solidFill>
                <a:latin typeface="楷体" panose="02010609060101010101" pitchFamily="49" charset="-122"/>
                <a:ea typeface="楷体" panose="02010609060101010101" pitchFamily="49" charset="-122"/>
              </a:rPr>
              <a:t>．在明代，庶民袖小衣短，“去地五寸”；生员袖大衣长，“去地一寸”，体现斯文之气，且其服饰颜色和制式内含“比德于玉”“规言矩行”等意。这反映了当时</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．儒家思想规范社会生活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．科举制度限制社会流动</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．社会等级结构日益固化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．市民文化突破礼制限定</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文本框 5"/>
          <p:cNvSpPr txBox="1"/>
          <p:nvPr/>
        </p:nvSpPr>
        <p:spPr>
          <a:xfrm>
            <a:off x="690104" y="5622595"/>
            <a:ext cx="8496944" cy="1077218"/>
          </a:xfrm>
          <a:prstGeom prst="rect">
            <a:avLst/>
          </a:prstGeom>
          <a:solidFill>
            <a:schemeClr val="accent3"/>
          </a:solidFill>
        </p:spPr>
        <p:txBody>
          <a:bodyPr wrap="square" rtlCol="0">
            <a:spAutoFit/>
          </a:bodyPr>
          <a:lstStyle/>
          <a:p>
            <a:pPr algn="l"/>
            <a:r>
              <a:rPr lang="zh-CN" altLang="en-US" sz="3200" b="1" dirty="0" smtClean="0">
                <a:solidFill>
                  <a:srgbClr val="FF0000"/>
                </a:solidFill>
                <a:latin typeface="仿宋" panose="02010609060101010101" pitchFamily="49" charset="-122"/>
                <a:ea typeface="仿宋" panose="02010609060101010101" pitchFamily="49" charset="-122"/>
              </a:rPr>
              <a:t>高度警惕：命题者的不成熟导致选择题历史解释不清，构成新的难度因素</a:t>
            </a:r>
            <a:endParaRPr lang="zh-CN" altLang="en-US" sz="32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34728" y="188640"/>
            <a:ext cx="11233248" cy="1569660"/>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17</a:t>
            </a:r>
            <a:r>
              <a:rPr lang="zh-CN" altLang="zh-CN" sz="2400" b="1" kern="100" dirty="0">
                <a:solidFill>
                  <a:srgbClr val="053CF1"/>
                </a:solidFill>
                <a:latin typeface="楷体" panose="02010609060101010101" pitchFamily="49" charset="-122"/>
                <a:ea typeface="楷体" panose="02010609060101010101" pitchFamily="49" charset="-122"/>
              </a:rPr>
              <a:t>．有同学研究明代白银货币化问题，收集了如下材料，阅读材料并结合所学知识，完成下列要求。（</a:t>
            </a:r>
            <a:r>
              <a:rPr lang="en-US" altLang="zh-CN" sz="2400" b="1" kern="100" dirty="0">
                <a:solidFill>
                  <a:srgbClr val="053CF1"/>
                </a:solidFill>
                <a:latin typeface="楷体" panose="02010609060101010101" pitchFamily="49" charset="-122"/>
                <a:ea typeface="楷体" panose="02010609060101010101" pitchFamily="49" charset="-122"/>
              </a:rPr>
              <a:t>14</a:t>
            </a:r>
            <a:r>
              <a:rPr lang="zh-CN" altLang="zh-CN" sz="2400" b="1" kern="100" dirty="0">
                <a:solidFill>
                  <a:srgbClr val="053CF1"/>
                </a:solidFill>
                <a:latin typeface="楷体" panose="02010609060101010101" pitchFamily="49" charset="-122"/>
                <a:ea typeface="楷体" panose="02010609060101010101" pitchFamily="49" charset="-122"/>
              </a:rPr>
              <a:t>分）</a:t>
            </a:r>
            <a:endParaRPr lang="zh-CN" altLang="zh-CN" sz="2400" b="1" kern="100" dirty="0">
              <a:solidFill>
                <a:srgbClr val="053CF1"/>
              </a:solidFill>
              <a:latin typeface="楷体" panose="02010609060101010101" pitchFamily="49" charset="-122"/>
              <a:ea typeface="楷体" panose="02010609060101010101" pitchFamily="49" charset="-122"/>
            </a:endParaRPr>
          </a:p>
          <a:p>
            <a:r>
              <a:rPr lang="zh-CN"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材料</a:t>
            </a:r>
            <a:r>
              <a:rPr lang="zh-CN"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一</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表</a:t>
            </a:r>
            <a:r>
              <a:rPr lang="en-US"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2  </a:t>
            </a:r>
            <a:r>
              <a:rPr lang="zh-CN" altLang="en-US"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明代</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财政收入（</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明实录</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endPar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a:t>
            </a:r>
            <a:r>
              <a:rPr lang="zh-CN" altLang="en-US" sz="2400" b="1" dirty="0">
                <a:solidFill>
                  <a:srgbClr val="FF0000"/>
                </a:solidFill>
                <a:latin typeface="楷体" panose="02010609060101010101" pitchFamily="49" charset="-122"/>
                <a:ea typeface="楷体" panose="02010609060101010101" pitchFamily="49" charset="-122"/>
              </a:rPr>
              <a:t>对研究明代白银货币化的价值</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7" name="表格 6"/>
          <p:cNvGraphicFramePr>
            <a:graphicFrameLocks noGrp="1"/>
          </p:cNvGraphicFramePr>
          <p:nvPr/>
        </p:nvGraphicFramePr>
        <p:xfrm>
          <a:off x="680220" y="2078154"/>
          <a:ext cx="10441159" cy="1463040"/>
        </p:xfrm>
        <a:graphic>
          <a:graphicData uri="http://schemas.openxmlformats.org/drawingml/2006/table">
            <a:tbl>
              <a:tblPr firstRow="1" firstCol="1" bandRow="1">
                <a:tableStyleId>{5C22544A-7EE6-4342-B048-85BDC9FD1C3A}</a:tableStyleId>
              </a:tblPr>
              <a:tblGrid>
                <a:gridCol w="1160129"/>
                <a:gridCol w="1974778"/>
                <a:gridCol w="1855353"/>
                <a:gridCol w="1814123"/>
                <a:gridCol w="2016008"/>
                <a:gridCol w="1620768"/>
              </a:tblGrid>
              <a:tr h="0">
                <a:tc>
                  <a:txBody>
                    <a:bodyPr/>
                    <a:lstStyle/>
                    <a:p>
                      <a:pPr algn="just">
                        <a:spcAft>
                          <a:spcPts val="0"/>
                        </a:spcAft>
                      </a:pPr>
                      <a:r>
                        <a:rPr lang="zh-CN" sz="2400" kern="100" dirty="0">
                          <a:solidFill>
                            <a:srgbClr val="053CF1"/>
                          </a:solidFill>
                          <a:effectLst/>
                        </a:rPr>
                        <a:t>年份</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米麦（万石）</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布（万匹）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绢（万匹）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宝钞（万锭）</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银（万两）</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1430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3979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5</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94</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7388</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1552</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2659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2414</a:t>
                      </a:r>
                      <a:r>
                        <a:rPr lang="zh-CN" sz="2400" kern="100">
                          <a:solidFill>
                            <a:srgbClr val="053CF1"/>
                          </a:solidFill>
                          <a:effectLst/>
                        </a:rPr>
                        <a:t>．</a:t>
                      </a:r>
                      <a:r>
                        <a:rPr lang="en-US" sz="2400" kern="100">
                          <a:solidFill>
                            <a:srgbClr val="053CF1"/>
                          </a:solidFill>
                          <a:effectLst/>
                        </a:rPr>
                        <a:t>4</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dirty="0">
                          <a:solidFill>
                            <a:srgbClr val="053CF1"/>
                          </a:solidFill>
                          <a:effectLst/>
                        </a:rPr>
                        <a:t>1621</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2780</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6</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8</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755</a:t>
                      </a:r>
                      <a:r>
                        <a:rPr lang="zh-CN" sz="2400" kern="100" dirty="0">
                          <a:solidFill>
                            <a:srgbClr val="053CF1"/>
                          </a:solidFill>
                          <a:effectLst/>
                        </a:rPr>
                        <a:t>．</a:t>
                      </a:r>
                      <a:r>
                        <a:rPr lang="en-US" sz="2400" kern="100" dirty="0">
                          <a:solidFill>
                            <a:srgbClr val="053CF1"/>
                          </a:solidFill>
                          <a:effectLst/>
                        </a:rPr>
                        <a:t>2</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矩形 7"/>
          <p:cNvSpPr/>
          <p:nvPr/>
        </p:nvSpPr>
        <p:spPr>
          <a:xfrm>
            <a:off x="434728" y="3958024"/>
            <a:ext cx="11565928" cy="1631216"/>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r>
              <a:rPr lang="zh-CN" altLang="en-US" sz="2800" dirty="0" smtClean="0">
                <a:solidFill>
                  <a:srgbClr val="FF0000"/>
                </a:solidFill>
                <a:latin typeface="黑体" panose="02010609060101010101" pitchFamily="49" charset="-122"/>
                <a:ea typeface="黑体" panose="02010609060101010101" pitchFamily="49" charset="-122"/>
              </a:rPr>
              <a:t>手把手地教推理过程：</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了解明朝财政收入构成：实物与货币。或米麦、布、绢、纸币、白银；了解明朝财政收入变化趋势：实物下降，宝钞降幅最大，白银增长幅度大。得出结论：</a:t>
            </a:r>
            <a:r>
              <a:rPr lang="zh-CN" altLang="en-US" sz="2400" b="1" dirty="0" smtClean="0">
                <a:solidFill>
                  <a:srgbClr val="FF0000"/>
                </a:solidFill>
                <a:latin typeface="楷体" panose="02010609060101010101" pitchFamily="49" charset="-122"/>
                <a:ea typeface="楷体" panose="02010609060101010101" pitchFamily="49" charset="-122"/>
              </a:rPr>
              <a:t>国家财政中白银占比越来越高，逐渐成为主流货币。</a:t>
            </a:r>
            <a:endParaRPr lang="en-US" altLang="zh-CN" sz="2400" b="1" dirty="0" smtClean="0">
              <a:solidFill>
                <a:srgbClr val="FF0000"/>
              </a:solidFill>
              <a:latin typeface="楷体" panose="02010609060101010101" pitchFamily="49" charset="-122"/>
              <a:ea typeface="楷体" panose="02010609060101010101" pitchFamily="49" charset="-122"/>
            </a:endParaRPr>
          </a:p>
        </p:txBody>
      </p:sp>
      <p:sp>
        <p:nvSpPr>
          <p:cNvPr id="9" name="矩形 8"/>
          <p:cNvSpPr/>
          <p:nvPr/>
        </p:nvSpPr>
        <p:spPr>
          <a:xfrm>
            <a:off x="542132" y="5835050"/>
            <a:ext cx="11161240" cy="830997"/>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材料一是明代国家财政收入的</a:t>
            </a:r>
            <a:r>
              <a:rPr lang="zh-CN" altLang="en-US" sz="2400" b="1" dirty="0">
                <a:solidFill>
                  <a:srgbClr val="FF0000"/>
                </a:solidFill>
                <a:latin typeface="楷体" panose="02010609060101010101" pitchFamily="49" charset="-122"/>
                <a:ea typeface="楷体" panose="02010609060101010101" pitchFamily="49" charset="-122"/>
              </a:rPr>
              <a:t>官方统计数据</a:t>
            </a:r>
            <a:r>
              <a:rPr lang="zh-CN" altLang="en-US" sz="2400" b="1" dirty="0">
                <a:solidFill>
                  <a:srgbClr val="053CF1"/>
                </a:solidFill>
                <a:latin typeface="楷体" panose="02010609060101010101" pitchFamily="49" charset="-122"/>
                <a:ea typeface="楷体" panose="02010609060101010101" pitchFamily="49" charset="-122"/>
              </a:rPr>
              <a:t>，可用于研究明代白银货币化的原因、表现等</a:t>
            </a:r>
            <a:r>
              <a:rPr lang="zh-CN" altLang="en-US" sz="2400" b="1" dirty="0" smtClean="0">
                <a:solidFill>
                  <a:srgbClr val="053CF1"/>
                </a:solidFill>
                <a:latin typeface="楷体" panose="02010609060101010101" pitchFamily="49" charset="-122"/>
                <a:ea typeface="楷体" panose="02010609060101010101" pitchFamily="49" charset="-122"/>
              </a:rPr>
              <a:t>问题。</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203156"/>
            <a:ext cx="11377264" cy="1569660"/>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二 </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、“三言”、“二拍”等小说中有关白银的描述不可胜数，大到如捐官、行贿、购房、买卖人口，小到如日常消费和社交馈赠，处处可见。铜钱的使用只是第二位的，以物易物也不频繁</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据</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695400" y="1772816"/>
            <a:ext cx="11233248"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答案自材料来，展开逻辑推理：史论结合。</a:t>
            </a:r>
            <a:r>
              <a:rPr lang="zh-CN" altLang="en-US" sz="2800" dirty="0">
                <a:solidFill>
                  <a:srgbClr val="FF0000"/>
                </a:solidFill>
                <a:latin typeface="黑体" panose="02010609060101010101" pitchFamily="49" charset="-122"/>
                <a:ea typeface="黑体" panose="02010609060101010101" pitchFamily="49" charset="-122"/>
              </a:rPr>
              <a:t>手把手地教推理过程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了解明朝白银在生产生活中的使用情况：非常普遍。</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白银社会使用非常普遍，社会价值高。</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5" name="矩形 4"/>
          <p:cNvSpPr/>
          <p:nvPr/>
        </p:nvSpPr>
        <p:spPr>
          <a:xfrm>
            <a:off x="515380" y="3356992"/>
            <a:ext cx="11161240"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三   吾</a:t>
            </a:r>
            <a:r>
              <a:rPr lang="zh-CN" altLang="en-US" sz="2400" b="1" dirty="0">
                <a:solidFill>
                  <a:srgbClr val="053CF1"/>
                </a:solidFill>
                <a:latin typeface="楷体" panose="02010609060101010101" pitchFamily="49" charset="-122"/>
                <a:ea typeface="楷体" panose="02010609060101010101" pitchFamily="49" charset="-122"/>
              </a:rPr>
              <a:t>以为非废金银不可。废金银，其利有七：粟帛之属，小民力能自致，则家易足，一也。铸钱以通有无，铸者不息，货无匮竭，二也。不藏金银，无甚贫甚富之家，三也。</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黄宗羲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明夷待访录</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695400" y="5301208"/>
            <a:ext cx="11377264"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答案自材料来，展开逻辑推理：史论结合。</a:t>
            </a:r>
            <a:r>
              <a:rPr lang="zh-CN" altLang="en-US" sz="2800" dirty="0">
                <a:solidFill>
                  <a:srgbClr val="FF0000"/>
                </a:solidFill>
                <a:latin typeface="黑体" panose="02010609060101010101" pitchFamily="49" charset="-122"/>
                <a:ea typeface="黑体" panose="02010609060101010101" pitchFamily="49" charset="-122"/>
              </a:rPr>
              <a:t>手把手地教推理过程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了解明朝学者对白银货币化的研究：存在弊端</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有助于全面分析白银货币化现象。</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P spid="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0009112" cy="523220"/>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）综合上述材料，简述明代白银货币化的影响。（</a:t>
            </a:r>
            <a:r>
              <a:rPr lang="en-US" altLang="zh-CN" sz="2800" b="1" dirty="0">
                <a:solidFill>
                  <a:srgbClr val="053CF1"/>
                </a:solidFill>
                <a:latin typeface="楷体" panose="02010609060101010101" pitchFamily="49" charset="-122"/>
                <a:ea typeface="楷体" panose="02010609060101010101" pitchFamily="49" charset="-122"/>
              </a:rPr>
              <a:t>6</a:t>
            </a:r>
            <a:r>
              <a:rPr lang="zh-CN" altLang="en-US" sz="2800" b="1" dirty="0">
                <a:solidFill>
                  <a:srgbClr val="053CF1"/>
                </a:solidFill>
                <a:latin typeface="楷体" panose="02010609060101010101" pitchFamily="49" charset="-122"/>
                <a:ea typeface="楷体" panose="02010609060101010101" pitchFamily="49" charset="-122"/>
              </a:rPr>
              <a:t>分）</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20688"/>
            <a:ext cx="11449272" cy="212365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根据第一问现象（水平</a:t>
            </a:r>
            <a:r>
              <a:rPr lang="en-US" altLang="zh-CN" sz="2800" b="1" dirty="0" smtClean="0">
                <a:solidFill>
                  <a:srgbClr val="053CF1"/>
                </a:solidFill>
                <a:latin typeface="仿宋" panose="02010609060101010101" pitchFamily="49" charset="-122"/>
                <a:ea typeface="仿宋" panose="02010609060101010101" pitchFamily="49" charset="-122"/>
              </a:rPr>
              <a:t>1</a:t>
            </a:r>
            <a:r>
              <a:rPr lang="zh-CN" altLang="en-US" sz="2800" b="1" dirty="0" smtClean="0">
                <a:solidFill>
                  <a:srgbClr val="053CF1"/>
                </a:solidFill>
                <a:latin typeface="仿宋" panose="02010609060101010101" pitchFamily="49" charset="-122"/>
                <a:ea typeface="仿宋" panose="02010609060101010101" pitchFamily="49" charset="-122"/>
              </a:rPr>
              <a:t>），展开逻辑推理（水平</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手把手</a:t>
            </a:r>
            <a:r>
              <a:rPr lang="zh-CN" altLang="en-US" sz="2800" dirty="0">
                <a:solidFill>
                  <a:srgbClr val="FF0000"/>
                </a:solidFill>
                <a:latin typeface="黑体" panose="02010609060101010101" pitchFamily="49" charset="-122"/>
                <a:ea typeface="黑体" panose="02010609060101010101" pitchFamily="49" charset="-122"/>
              </a:rPr>
              <a:t>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国家</a:t>
            </a:r>
            <a:r>
              <a:rPr lang="zh-CN" altLang="en-US" sz="2400" b="1" dirty="0">
                <a:solidFill>
                  <a:srgbClr val="053CF1"/>
                </a:solidFill>
                <a:latin typeface="楷体" panose="02010609060101010101" pitchFamily="49" charset="-122"/>
                <a:ea typeface="楷体" panose="02010609060101010101" pitchFamily="49" charset="-122"/>
              </a:rPr>
              <a:t>财政中白银占比越来越高，逐渐成为主流货币</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有利于国家财政白银货币化，高币值降低财政收取、转运成本，推动了国家财政发展</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44476" y="2814027"/>
            <a:ext cx="11449272"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白银社会使用非常普遍，社会价值高。</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   促进了商品经济发展；促进</a:t>
            </a:r>
            <a:r>
              <a:rPr lang="zh-CN" altLang="en-US" sz="2400" b="1" dirty="0" smtClean="0">
                <a:solidFill>
                  <a:srgbClr val="053CF1"/>
                </a:solidFill>
                <a:latin typeface="楷体" panose="02010609060101010101" pitchFamily="49" charset="-122"/>
                <a:ea typeface="楷体" panose="02010609060101010101" pitchFamily="49" charset="-122"/>
              </a:rPr>
              <a:t>了区域性</a:t>
            </a:r>
            <a:r>
              <a:rPr lang="zh-CN" altLang="en-US" sz="2400" b="1" dirty="0">
                <a:solidFill>
                  <a:srgbClr val="053CF1"/>
                </a:solidFill>
                <a:latin typeface="楷体" panose="02010609060101010101" pitchFamily="49" charset="-122"/>
                <a:ea typeface="楷体" panose="02010609060101010101" pitchFamily="49" charset="-122"/>
              </a:rPr>
              <a:t>商帮群体</a:t>
            </a:r>
            <a:r>
              <a:rPr lang="zh-CN" altLang="en-US" sz="2400" b="1" dirty="0" smtClean="0">
                <a:solidFill>
                  <a:srgbClr val="053CF1"/>
                </a:solidFill>
                <a:latin typeface="楷体" panose="02010609060101010101" pitchFamily="49" charset="-122"/>
                <a:ea typeface="楷体" panose="02010609060101010101" pitchFamily="49" charset="-122"/>
              </a:rPr>
              <a:t>出现（所学）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44476" y="3645024"/>
            <a:ext cx="8891884"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存在弊端，有助于</a:t>
            </a:r>
            <a:r>
              <a:rPr lang="zh-CN" altLang="en-US" sz="2400" b="1" dirty="0">
                <a:solidFill>
                  <a:srgbClr val="053CF1"/>
                </a:solidFill>
                <a:latin typeface="楷体" panose="02010609060101010101" pitchFamily="49" charset="-122"/>
                <a:ea typeface="楷体" panose="02010609060101010101" pitchFamily="49" charset="-122"/>
              </a:rPr>
              <a:t>全面分析白银货币化现象。</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存在弊端，赋税货币化，需要市场转换，加重了人民负担</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263352" y="4566607"/>
            <a:ext cx="11809312" cy="2246769"/>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答案的角度：</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题目呈现国家、社会、时人学者三个维度，影响要围绕这三个角度，先总体概括，再分三个角度顺水推舟</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展开合理逻辑推理。</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教材</a:t>
            </a:r>
            <a:r>
              <a:rPr lang="zh-CN" altLang="en-US" sz="2800" b="1" dirty="0">
                <a:solidFill>
                  <a:srgbClr val="FF0000"/>
                </a:solidFill>
                <a:latin typeface="仿宋" panose="02010609060101010101" pitchFamily="49" charset="-122"/>
                <a:ea typeface="仿宋" panose="02010609060101010101" pitchFamily="49" charset="-122"/>
              </a:rPr>
              <a:t>没有，学生没有学过，师生没有想过的问题，要根据材料信息提供的线索，展开逻辑思考</a:t>
            </a:r>
            <a:r>
              <a:rPr lang="zh-CN" altLang="en-US" sz="2800" b="1" dirty="0" smtClean="0">
                <a:solidFill>
                  <a:srgbClr val="FF0000"/>
                </a:solidFill>
                <a:latin typeface="仿宋" panose="02010609060101010101" pitchFamily="49" charset="-122"/>
                <a:ea typeface="仿宋" panose="02010609060101010101" pitchFamily="49" charset="-122"/>
              </a:rPr>
              <a:t>。教学推动学生学会学习、能思会想、能思善想</a:t>
            </a:r>
            <a:endParaRPr lang="zh-CN" altLang="en-US" sz="2800" b="1" dirty="0">
              <a:solidFill>
                <a:srgbClr val="FF0000"/>
              </a:solidFill>
              <a:latin typeface="仿宋" panose="02010609060101010101" pitchFamily="49" charset="-122"/>
              <a:ea typeface="仿宋" panose="02010609060101010101" pitchFamily="49" charset="-122"/>
            </a:endParaRPr>
          </a:p>
        </p:txBody>
      </p:sp>
      <p:sp>
        <p:nvSpPr>
          <p:cNvPr id="8" name="矩形 7"/>
          <p:cNvSpPr/>
          <p:nvPr/>
        </p:nvSpPr>
        <p:spPr>
          <a:xfrm>
            <a:off x="5735960" y="1724908"/>
            <a:ext cx="6051053" cy="3046988"/>
          </a:xfrm>
          <a:prstGeom prst="rect">
            <a:avLst/>
          </a:prstGeom>
          <a:solidFill>
            <a:schemeClr val="accent5"/>
          </a:solidFill>
        </p:spPr>
        <p:txBody>
          <a:bodyPr wrap="square">
            <a:spAutoFit/>
          </a:bodyPr>
          <a:lstStyle/>
          <a:p>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教师要质疑每一份成题的答案，学会从材料信息</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设问</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展开逻辑推理，学会答案建构！</a:t>
            </a:r>
            <a:endPar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endParaRPr>
          </a:p>
          <a:p>
            <a:r>
              <a:rPr kumimoji="1" lang="en-US" altLang="zh-CN" sz="3200" spc="30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这样才能给学生正确的指引与针对性训练</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实现丰收！</a:t>
            </a:r>
            <a:endParaRPr kumimoji="1" lang="en-US" altLang="zh-CN" sz="3200" spc="30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1384" y="196839"/>
            <a:ext cx="11449272"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a:t>
            </a:r>
            <a:r>
              <a:rPr lang="en-US" altLang="zh-CN" sz="2800" b="1" dirty="0">
                <a:solidFill>
                  <a:srgbClr val="0331F3"/>
                </a:solidFill>
                <a:latin typeface="楷体" panose="02010609060101010101" pitchFamily="49" charset="-122"/>
                <a:ea typeface="楷体" panose="02010609060101010101" pitchFamily="49" charset="-122"/>
              </a:rPr>
              <a:t>1</a:t>
            </a:r>
            <a:r>
              <a:rPr lang="zh-CN" altLang="en-US" sz="2800" b="1" dirty="0">
                <a:solidFill>
                  <a:srgbClr val="0331F3"/>
                </a:solidFill>
                <a:latin typeface="楷体" panose="02010609060101010101" pitchFamily="49" charset="-122"/>
                <a:ea typeface="楷体" panose="02010609060101010101" pitchFamily="49" charset="-122"/>
              </a:rPr>
              <a:t>）结合材料一和所学知识，概括汉武帝“广开献书之路”的</a:t>
            </a:r>
            <a:r>
              <a:rPr lang="zh-CN" altLang="en-US" sz="2800" b="1" dirty="0">
                <a:solidFill>
                  <a:srgbClr val="FF0000"/>
                </a:solidFill>
                <a:latin typeface="楷体" panose="02010609060101010101" pitchFamily="49" charset="-122"/>
                <a:ea typeface="楷体" panose="02010609060101010101" pitchFamily="49" charset="-122"/>
              </a:rPr>
              <a:t>背景</a:t>
            </a:r>
            <a:r>
              <a:rPr lang="zh-CN" altLang="en-US" sz="2800" b="1" dirty="0">
                <a:solidFill>
                  <a:srgbClr val="0331F3"/>
                </a:solidFill>
                <a:latin typeface="楷体" panose="02010609060101010101" pitchFamily="49" charset="-122"/>
                <a:ea typeface="楷体" panose="02010609060101010101" pitchFamily="49" charset="-122"/>
              </a:rPr>
              <a:t>，并简析河间献王被评价为“实事求是”的</a:t>
            </a:r>
            <a:r>
              <a:rPr lang="zh-CN" altLang="en-US" sz="2800" b="1" dirty="0">
                <a:solidFill>
                  <a:srgbClr val="FF0000"/>
                </a:solidFill>
                <a:latin typeface="楷体" panose="02010609060101010101" pitchFamily="49" charset="-122"/>
                <a:ea typeface="楷体" panose="02010609060101010101" pitchFamily="49" charset="-122"/>
              </a:rPr>
              <a:t>原因</a:t>
            </a:r>
            <a:r>
              <a:rPr lang="zh-CN" altLang="en-US" sz="2800" b="1" dirty="0">
                <a:solidFill>
                  <a:srgbClr val="0331F3"/>
                </a:solidFill>
                <a:latin typeface="楷体" panose="02010609060101010101" pitchFamily="49" charset="-122"/>
                <a:ea typeface="楷体" panose="02010609060101010101" pitchFamily="49" charset="-122"/>
              </a:rPr>
              <a:t>。（</a:t>
            </a:r>
            <a:r>
              <a:rPr lang="en-US" altLang="zh-CN" sz="2800" b="1" dirty="0">
                <a:solidFill>
                  <a:srgbClr val="0331F3"/>
                </a:solidFill>
                <a:latin typeface="楷体" panose="02010609060101010101" pitchFamily="49" charset="-122"/>
                <a:ea typeface="楷体" panose="02010609060101010101" pitchFamily="49" charset="-122"/>
              </a:rPr>
              <a:t>6</a:t>
            </a:r>
            <a:r>
              <a:rPr lang="zh-CN" altLang="en-US" sz="2800" b="1" dirty="0">
                <a:solidFill>
                  <a:srgbClr val="0331F3"/>
                </a:solidFill>
                <a:latin typeface="楷体" panose="02010609060101010101" pitchFamily="49" charset="-122"/>
                <a:ea typeface="楷体" panose="02010609060101010101" pitchFamily="49" charset="-122"/>
              </a:rPr>
              <a:t>分</a:t>
            </a:r>
            <a:r>
              <a:rPr lang="zh-CN" altLang="en-US" sz="2800" b="1" dirty="0" smtClean="0">
                <a:solidFill>
                  <a:srgbClr val="0331F3"/>
                </a:solidFill>
                <a:latin typeface="楷体" panose="02010609060101010101" pitchFamily="49" charset="-122"/>
                <a:ea typeface="楷体" panose="02010609060101010101" pitchFamily="49" charset="-122"/>
              </a:rPr>
              <a:t>）</a:t>
            </a:r>
            <a:endParaRPr lang="en-US" altLang="zh-CN" sz="2800" b="1" dirty="0">
              <a:solidFill>
                <a:srgbClr val="0331F3"/>
              </a:solidFill>
              <a:latin typeface="楷体" panose="02010609060101010101" pitchFamily="49" charset="-122"/>
              <a:ea typeface="楷体" panose="02010609060101010101" pitchFamily="49" charset="-122"/>
            </a:endParaRPr>
          </a:p>
        </p:txBody>
      </p:sp>
      <p:sp>
        <p:nvSpPr>
          <p:cNvPr id="3" name="矩形 2"/>
          <p:cNvSpPr/>
          <p:nvPr/>
        </p:nvSpPr>
        <p:spPr>
          <a:xfrm>
            <a:off x="1343472" y="2474893"/>
            <a:ext cx="3984169"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需要。为什么需要？</a:t>
            </a:r>
            <a:endParaRPr lang="en-US" altLang="zh-CN" sz="2800" b="1" dirty="0">
              <a:solidFill>
                <a:srgbClr val="0331F3"/>
              </a:solidFill>
              <a:latin typeface="楷体" panose="02010609060101010101" pitchFamily="49" charset="-122"/>
              <a:ea typeface="楷体" panose="02010609060101010101" pitchFamily="49" charset="-122"/>
            </a:endParaRPr>
          </a:p>
          <a:p>
            <a:r>
              <a:rPr lang="zh-CN" altLang="en-US" sz="2800" b="1" dirty="0">
                <a:solidFill>
                  <a:srgbClr val="0331F3"/>
                </a:solidFill>
                <a:latin typeface="楷体" panose="02010609060101010101" pitchFamily="49" charset="-122"/>
                <a:ea typeface="楷体" panose="02010609060101010101" pitchFamily="49" charset="-122"/>
              </a:rPr>
              <a:t>书少。为什么书少？</a:t>
            </a:r>
            <a:endParaRPr lang="zh-CN" altLang="en-US" sz="2800" b="1" dirty="0">
              <a:solidFill>
                <a:srgbClr val="0331F3"/>
              </a:solidFill>
              <a:latin typeface="楷体" panose="02010609060101010101" pitchFamily="49" charset="-122"/>
              <a:ea typeface="楷体" panose="02010609060101010101" pitchFamily="49" charset="-122"/>
            </a:endParaRPr>
          </a:p>
        </p:txBody>
      </p:sp>
      <p:sp>
        <p:nvSpPr>
          <p:cNvPr id="5" name="矩形 4"/>
          <p:cNvSpPr/>
          <p:nvPr/>
        </p:nvSpPr>
        <p:spPr>
          <a:xfrm>
            <a:off x="767408" y="3699029"/>
            <a:ext cx="8490858"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秦朝焚书坑儒，大量书籍烧毁；汉武帝大一统需要；汉武帝独尊儒术，儒学取得正统地位，需要文化典籍。</a:t>
            </a:r>
            <a:endParaRPr lang="zh-CN" altLang="en-US" sz="2800" b="1" dirty="0">
              <a:solidFill>
                <a:srgbClr val="0331F3"/>
              </a:solidFill>
              <a:latin typeface="楷体" panose="02010609060101010101" pitchFamily="49" charset="-122"/>
              <a:ea typeface="楷体" panose="02010609060101010101" pitchFamily="49" charset="-122"/>
            </a:endParaRPr>
          </a:p>
        </p:txBody>
      </p:sp>
      <p:sp>
        <p:nvSpPr>
          <p:cNvPr id="6" name="矩形 5"/>
          <p:cNvSpPr/>
          <p:nvPr/>
        </p:nvSpPr>
        <p:spPr>
          <a:xfrm>
            <a:off x="551384" y="5085184"/>
            <a:ext cx="11161240" cy="1569660"/>
          </a:xfrm>
          <a:prstGeom prst="rect">
            <a:avLst/>
          </a:prstGeom>
          <a:solidFill>
            <a:schemeClr val="accent5"/>
          </a:solidFill>
        </p:spPr>
        <p:txBody>
          <a:bodyPr wrap="square">
            <a:spAutoFit/>
          </a:bodyPr>
          <a:lstStyle/>
          <a:p>
            <a:r>
              <a:rPr lang="zh-CN" altLang="en-US" sz="3200" dirty="0" smtClean="0">
                <a:solidFill>
                  <a:srgbClr val="FF0000"/>
                </a:solidFill>
                <a:latin typeface="黑体" panose="02010609060101010101" pitchFamily="49" charset="-122"/>
                <a:ea typeface="黑体" panose="02010609060101010101" pitchFamily="49" charset="-122"/>
              </a:rPr>
              <a:t>功夫：学会学习、学会思想（能思会想、能思善想）</a:t>
            </a:r>
            <a:endParaRPr lang="en-US" altLang="zh-CN" sz="3200" dirty="0" smtClean="0">
              <a:solidFill>
                <a:srgbClr val="FF0000"/>
              </a:solidFill>
              <a:latin typeface="黑体" panose="02010609060101010101" pitchFamily="49" charset="-122"/>
              <a:ea typeface="黑体" panose="02010609060101010101" pitchFamily="49" charset="-122"/>
            </a:endParaRPr>
          </a:p>
          <a:p>
            <a:r>
              <a:rPr lang="en-US" altLang="zh-CN" sz="3200" b="1" dirty="0">
                <a:solidFill>
                  <a:srgbClr val="FF0000"/>
                </a:solidFill>
                <a:latin typeface="黑体" panose="02010609060101010101" pitchFamily="49" charset="-122"/>
                <a:ea typeface="黑体" panose="02010609060101010101" pitchFamily="49" charset="-122"/>
              </a:rPr>
              <a:t> </a:t>
            </a: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en-US" sz="3200" b="1" dirty="0" smtClean="0">
                <a:solidFill>
                  <a:srgbClr val="FF0000"/>
                </a:solidFill>
                <a:latin typeface="楷体" panose="02010609060101010101" pitchFamily="49" charset="-122"/>
                <a:ea typeface="楷体" panose="02010609060101010101" pitchFamily="49" charset="-122"/>
              </a:rPr>
              <a:t>在</a:t>
            </a:r>
            <a:r>
              <a:rPr lang="zh-CN" altLang="en-US" sz="3200" b="1" dirty="0">
                <a:solidFill>
                  <a:srgbClr val="FF0000"/>
                </a:solidFill>
                <a:latin typeface="楷体" panose="02010609060101010101" pitchFamily="49" charset="-122"/>
                <a:ea typeface="楷体" panose="02010609060101010101" pitchFamily="49" charset="-122"/>
              </a:rPr>
              <a:t>现场学习思考中，理解历史（汉武帝献书、焚书坑儒、独尊儒术之间的联系）</a:t>
            </a:r>
            <a:endParaRPr lang="zh-CN" altLang="en-US" sz="3200" b="1" dirty="0">
              <a:solidFill>
                <a:srgbClr val="FF0000"/>
              </a:solidFill>
              <a:latin typeface="楷体" panose="02010609060101010101" pitchFamily="49" charset="-122"/>
              <a:ea typeface="楷体" panose="02010609060101010101" pitchFamily="49" charset="-122"/>
            </a:endParaRPr>
          </a:p>
        </p:txBody>
      </p:sp>
      <p:sp>
        <p:nvSpPr>
          <p:cNvPr id="7" name="矩形 6"/>
          <p:cNvSpPr/>
          <p:nvPr/>
        </p:nvSpPr>
        <p:spPr>
          <a:xfrm>
            <a:off x="7824192" y="2040847"/>
            <a:ext cx="2666999" cy="1077218"/>
          </a:xfrm>
          <a:prstGeom prst="rect">
            <a:avLst/>
          </a:prstGeom>
          <a:solidFill>
            <a:schemeClr val="accent1"/>
          </a:solidFill>
        </p:spPr>
        <p:txBody>
          <a:bodyPr wrap="square">
            <a:spAutoFit/>
          </a:bodyPr>
          <a:lstStyle/>
          <a:p>
            <a:r>
              <a:rPr lang="zh-CN" altLang="en-US" sz="3200" b="1" dirty="0">
                <a:solidFill>
                  <a:srgbClr val="0331F3"/>
                </a:solidFill>
                <a:latin typeface="楷体" panose="02010609060101010101" pitchFamily="49" charset="-122"/>
                <a:ea typeface="楷体" panose="02010609060101010101" pitchFamily="49" charset="-122"/>
              </a:rPr>
              <a:t>现场学习、现场分析思考</a:t>
            </a:r>
            <a:endParaRPr lang="zh-CN" altLang="en-US" sz="3200" b="1" dirty="0">
              <a:solidFill>
                <a:srgbClr val="0331F3"/>
              </a:solidFill>
              <a:latin typeface="楷体" panose="02010609060101010101" pitchFamily="49" charset="-122"/>
              <a:ea typeface="楷体" panose="02010609060101010101" pitchFamily="49" charset="-122"/>
            </a:endParaRPr>
          </a:p>
        </p:txBody>
      </p:sp>
      <p:sp>
        <p:nvSpPr>
          <p:cNvPr id="4" name="矩形 3"/>
          <p:cNvSpPr/>
          <p:nvPr/>
        </p:nvSpPr>
        <p:spPr>
          <a:xfrm>
            <a:off x="1343472" y="1322765"/>
            <a:ext cx="3984169" cy="954107"/>
          </a:xfrm>
          <a:prstGeom prst="rect">
            <a:avLst/>
          </a:prstGeom>
        </p:spPr>
        <p:txBody>
          <a:bodyPr wrap="square">
            <a:spAutoFit/>
          </a:bodyPr>
          <a:lstStyle/>
          <a:p>
            <a:r>
              <a:rPr lang="zh-CN" altLang="en-US" sz="2800" b="1" dirty="0" smtClean="0">
                <a:solidFill>
                  <a:srgbClr val="0331F3"/>
                </a:solidFill>
                <a:latin typeface="楷体" panose="02010609060101010101" pitchFamily="49" charset="-122"/>
                <a:ea typeface="楷体" panose="02010609060101010101" pitchFamily="49" charset="-122"/>
              </a:rPr>
              <a:t>练功夫：过程追问：</a:t>
            </a:r>
            <a:endParaRPr lang="en-US" altLang="zh-CN" sz="2800" b="1" dirty="0" smtClean="0">
              <a:solidFill>
                <a:srgbClr val="0331F3"/>
              </a:solidFill>
              <a:latin typeface="楷体" panose="02010609060101010101" pitchFamily="49" charset="-122"/>
              <a:ea typeface="楷体" panose="02010609060101010101" pitchFamily="49" charset="-122"/>
            </a:endParaRPr>
          </a:p>
          <a:p>
            <a:r>
              <a:rPr lang="zh-CN" altLang="en-US" sz="2800" b="1" dirty="0" smtClean="0">
                <a:solidFill>
                  <a:srgbClr val="0331F3"/>
                </a:solidFill>
                <a:latin typeface="楷体" panose="02010609060101010101" pitchFamily="49" charset="-122"/>
                <a:ea typeface="楷体" panose="02010609060101010101" pitchFamily="49" charset="-122"/>
              </a:rPr>
              <a:t>为什么</a:t>
            </a:r>
            <a:r>
              <a:rPr lang="zh-CN" altLang="en-US" sz="2800" b="1" dirty="0">
                <a:solidFill>
                  <a:srgbClr val="0331F3"/>
                </a:solidFill>
                <a:latin typeface="楷体" panose="02010609060101010101" pitchFamily="49" charset="-122"/>
                <a:ea typeface="楷体" panose="02010609060101010101" pitchFamily="49" charset="-122"/>
              </a:rPr>
              <a:t>要献书？背景？</a:t>
            </a:r>
            <a:endParaRPr lang="zh-CN" altLang="en-US" sz="2800" b="1" dirty="0">
              <a:solidFill>
                <a:srgbClr val="0331F3"/>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animBg="1"/>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ChangeArrowheads="1"/>
          </p:cNvSpPr>
          <p:nvPr/>
        </p:nvSpPr>
        <p:spPr bwMode="auto">
          <a:xfrm>
            <a:off x="191344" y="188640"/>
            <a:ext cx="1180931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2018</a:t>
            </a:r>
            <a:r>
              <a:rPr lang="zh-CN" altLang="en-US" sz="2400" b="1" dirty="0">
                <a:solidFill>
                  <a:srgbClr val="0000FF"/>
                </a:solidFill>
                <a:latin typeface="楷体" panose="02010609060101010101" pitchFamily="49" charset="-122"/>
                <a:ea typeface="楷体" panose="02010609060101010101" pitchFamily="49" charset="-122"/>
              </a:rPr>
              <a:t>全国文综</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卷）</a:t>
            </a:r>
            <a:r>
              <a:rPr lang="en-US" altLang="zh-CN" sz="2400" b="1" dirty="0">
                <a:solidFill>
                  <a:srgbClr val="0000FF"/>
                </a:solidFill>
                <a:latin typeface="楷体" panose="02010609060101010101" pitchFamily="49" charset="-122"/>
                <a:ea typeface="楷体" panose="02010609060101010101" pitchFamily="49" charset="-122"/>
              </a:rPr>
              <a:t>45.[</a:t>
            </a:r>
            <a:r>
              <a:rPr lang="zh-CN" altLang="en-US" sz="2400" b="1" dirty="0">
                <a:solidFill>
                  <a:srgbClr val="0000FF"/>
                </a:solidFill>
                <a:latin typeface="楷体" panose="02010609060101010101" pitchFamily="49" charset="-122"/>
                <a:ea typeface="楷体" panose="02010609060101010101" pitchFamily="49" charset="-122"/>
              </a:rPr>
              <a:t>历史</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选修</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：历史上重大改革回眸</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15</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材料 汉武帝的诸多统一政策中，包含年号的制定。此前的</a:t>
            </a:r>
            <a:r>
              <a:rPr lang="zh-CN" altLang="en-US" sz="2400" b="1" dirty="0">
                <a:solidFill>
                  <a:srgbClr val="FF0000"/>
                </a:solidFill>
                <a:latin typeface="楷体" panose="02010609060101010101" pitchFamily="49" charset="-122"/>
                <a:ea typeface="楷体" panose="02010609060101010101" pitchFamily="49" charset="-122"/>
              </a:rPr>
              <a:t>纪年</a:t>
            </a:r>
            <a:r>
              <a:rPr lang="zh-CN" altLang="en-US" sz="2400" b="1" dirty="0">
                <a:solidFill>
                  <a:srgbClr val="0000FF"/>
                </a:solidFill>
                <a:latin typeface="楷体" panose="02010609060101010101" pitchFamily="49" charset="-122"/>
                <a:ea typeface="楷体" panose="02010609060101010101" pitchFamily="49" charset="-122"/>
              </a:rPr>
              <a:t>方法是，将新君即位后的第二年作为元年，以在位年序纪年。皇帝在位时没有特定的名号，如汉景帝在位的第三年即称为“二年”，与其他皇帝的“二年”难以区分。此外，诸王国各以诸侯王之年纪事，更易产生混乱。汉武帝首次“封禅”泰山时，创制了“元封”年号，将当年称为“元封元年”。</a:t>
            </a:r>
            <a:r>
              <a:rPr lang="zh-CN" altLang="en-US" sz="2400" b="1" dirty="0">
                <a:solidFill>
                  <a:srgbClr val="FF0000"/>
                </a:solidFill>
                <a:latin typeface="楷体" panose="02010609060101010101" pitchFamily="49" charset="-122"/>
                <a:ea typeface="楷体" panose="02010609060101010101" pitchFamily="49" charset="-122"/>
              </a:rPr>
              <a:t>朝廷所定的年号通用于全国所有地方，后世根据年号也能明白是哪一年</a:t>
            </a:r>
            <a:r>
              <a:rPr lang="zh-CN" altLang="en-US" sz="2400" b="1" dirty="0">
                <a:solidFill>
                  <a:srgbClr val="0000FF"/>
                </a:solidFill>
                <a:latin typeface="楷体" panose="02010609060101010101" pitchFamily="49" charset="-122"/>
                <a:ea typeface="楷体" panose="02010609060101010101" pitchFamily="49" charset="-122"/>
              </a:rPr>
              <a:t>。此后，直到清朝末年，年号制都被沿用，且影响到朝鲜、日本、越南等国。</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据（日）宫崎市定</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中国史</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等</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）根据材料，说明汉武帝改革前后纪年方法的区别。（</a:t>
            </a:r>
            <a:r>
              <a:rPr lang="en-US" altLang="zh-CN" sz="2400" b="1" dirty="0">
                <a:solidFill>
                  <a:srgbClr val="0000FF"/>
                </a:solidFill>
                <a:latin typeface="楷体" panose="02010609060101010101" pitchFamily="49" charset="-122"/>
                <a:ea typeface="楷体" panose="02010609060101010101" pitchFamily="49" charset="-122"/>
              </a:rPr>
              <a:t>6</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2</a:t>
            </a:r>
            <a:r>
              <a:rPr lang="zh-CN" altLang="en-US" sz="2400" b="1" dirty="0">
                <a:solidFill>
                  <a:srgbClr val="0000FF"/>
                </a:solidFill>
                <a:latin typeface="楷体" panose="02010609060101010101" pitchFamily="49" charset="-122"/>
                <a:ea typeface="楷体" panose="02010609060101010101" pitchFamily="49" charset="-122"/>
              </a:rPr>
              <a:t>）根据材料并结合所学知识，</a:t>
            </a:r>
            <a:r>
              <a:rPr lang="zh-CN" altLang="en-US" sz="2400" b="1" dirty="0">
                <a:solidFill>
                  <a:srgbClr val="FF0000"/>
                </a:solidFill>
                <a:latin typeface="楷体" panose="02010609060101010101" pitchFamily="49" charset="-122"/>
                <a:ea typeface="楷体" panose="02010609060101010101" pitchFamily="49" charset="-122"/>
              </a:rPr>
              <a:t>简析汉武帝年号制改革的历史意义。（</a:t>
            </a:r>
            <a:r>
              <a:rPr lang="en-US" altLang="zh-CN" sz="2400" b="1" dirty="0">
                <a:solidFill>
                  <a:srgbClr val="FF0000"/>
                </a:solidFill>
                <a:latin typeface="楷体" panose="02010609060101010101" pitchFamily="49" charset="-122"/>
                <a:ea typeface="楷体" panose="02010609060101010101" pitchFamily="49" charset="-122"/>
              </a:rPr>
              <a:t>9</a:t>
            </a:r>
            <a:r>
              <a:rPr lang="zh-CN" altLang="en-US" sz="2400" b="1" dirty="0">
                <a:solidFill>
                  <a:srgbClr val="FF0000"/>
                </a:solidFill>
                <a:latin typeface="楷体" panose="02010609060101010101" pitchFamily="49" charset="-122"/>
                <a:ea typeface="楷体" panose="02010609060101010101" pitchFamily="49" charset="-122"/>
              </a:rPr>
              <a:t>分）</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4" name="Rectangle 7"/>
          <p:cNvSpPr>
            <a:spLocks noChangeArrowheads="1"/>
          </p:cNvSpPr>
          <p:nvPr/>
        </p:nvSpPr>
        <p:spPr bwMode="auto">
          <a:xfrm>
            <a:off x="479376" y="4494599"/>
            <a:ext cx="10853116" cy="2246769"/>
          </a:xfrm>
          <a:prstGeom prst="rect">
            <a:avLst/>
          </a:prstGeom>
          <a:solidFill>
            <a:schemeClr val="accent5"/>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基于常识的因果逻辑。</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汉武帝改革纪年的原因？</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    </a:t>
            </a:r>
            <a:r>
              <a:rPr lang="zh-CN" altLang="en-US" sz="2800" b="1" dirty="0">
                <a:solidFill>
                  <a:srgbClr val="0000FF"/>
                </a:solidFill>
                <a:latin typeface="仿宋" panose="02010609060101010101" pitchFamily="49" charset="-122"/>
                <a:ea typeface="仿宋" panose="02010609060101010101" pitchFamily="49" charset="-122"/>
              </a:rPr>
              <a:t>纪年混乱，纪年不利于统治</a:t>
            </a:r>
            <a:r>
              <a:rPr lang="en-US" altLang="zh-CN" sz="2800" b="1" dirty="0">
                <a:solidFill>
                  <a:srgbClr val="0000FF"/>
                </a:solidFill>
                <a:latin typeface="仿宋" panose="02010609060101010101" pitchFamily="49" charset="-122"/>
                <a:ea typeface="仿宋" panose="02010609060101010101" pitchFamily="49" charset="-122"/>
              </a:rPr>
              <a:t>……</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汉武帝改革纪年的影响、意义？</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    有利于纪年、有利于大一统、有利于人们的生产与生活</a:t>
            </a:r>
            <a:r>
              <a:rPr lang="en-US" altLang="zh-CN" sz="2800" b="1" dirty="0">
                <a:solidFill>
                  <a:srgbClr val="0000FF"/>
                </a:solidFill>
                <a:latin typeface="仿宋" panose="02010609060101010101" pitchFamily="49" charset="-122"/>
                <a:ea typeface="仿宋" panose="02010609060101010101" pitchFamily="49" charset="-122"/>
              </a:rPr>
              <a:t>……</a:t>
            </a:r>
            <a:endParaRPr lang="en-US" altLang="zh-CN"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43472" y="779069"/>
            <a:ext cx="6696744" cy="52322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答案自题干材料来（力透纸背的功夫）</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2" name="矩形 1"/>
          <p:cNvSpPr/>
          <p:nvPr/>
        </p:nvSpPr>
        <p:spPr>
          <a:xfrm>
            <a:off x="623392" y="1466781"/>
            <a:ext cx="10945216" cy="954107"/>
          </a:xfrm>
          <a:prstGeom prst="rect">
            <a:avLst/>
          </a:prstGeom>
          <a:solidFill>
            <a:schemeClr val="bg1"/>
          </a:solidFill>
        </p:spPr>
        <p:txBody>
          <a:bodyPr wrap="square">
            <a:spAutoFit/>
          </a:bodyPr>
          <a:lstStyle/>
          <a:p>
            <a:pPr algn="just">
              <a:spcAft>
                <a:spcPts val="0"/>
              </a:spcAft>
            </a:pPr>
            <a:r>
              <a:rPr lang="en-US" altLang="zh-CN" sz="2800" b="1" kern="100" dirty="0">
                <a:solidFill>
                  <a:srgbClr val="053CF1"/>
                </a:solidFill>
                <a:latin typeface="楷体" panose="02010609060101010101" pitchFamily="49" charset="-122"/>
                <a:ea typeface="楷体" panose="02010609060101010101" pitchFamily="49" charset="-122"/>
              </a:rPr>
              <a:t>1</a:t>
            </a:r>
            <a:r>
              <a:rPr lang="zh-CN" altLang="zh-CN" sz="2800" b="1" kern="100" dirty="0">
                <a:solidFill>
                  <a:srgbClr val="053CF1"/>
                </a:solidFill>
                <a:latin typeface="楷体" panose="02010609060101010101" pitchFamily="49" charset="-122"/>
                <a:ea typeface="楷体" panose="02010609060101010101" pitchFamily="49" charset="-122"/>
              </a:rPr>
              <a:t>．考古材料是研究历史的重要依据。下列选项中，材料与结论之间逻辑关系正确的是</a:t>
            </a:r>
            <a:endParaRPr lang="zh-CN" altLang="zh-CN" sz="2800" b="1" kern="100" dirty="0">
              <a:solidFill>
                <a:srgbClr val="053CF1"/>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813520" y="2564904"/>
          <a:ext cx="11115004" cy="2448272"/>
        </p:xfrm>
        <a:graphic>
          <a:graphicData uri="http://schemas.openxmlformats.org/drawingml/2006/table">
            <a:tbl>
              <a:tblPr>
                <a:tableStyleId>{5C22544A-7EE6-4342-B048-85BDC9FD1C3A}</a:tableStyleId>
              </a:tblPr>
              <a:tblGrid>
                <a:gridCol w="581827"/>
                <a:gridCol w="5962678"/>
                <a:gridCol w="4570499"/>
              </a:tblGrid>
              <a:tr h="432048">
                <a:tc>
                  <a:txBody>
                    <a:bodyPr/>
                    <a:lstStyle/>
                    <a:p>
                      <a:pPr algn="just">
                        <a:spcAft>
                          <a:spcPts val="0"/>
                        </a:spcAft>
                      </a:pPr>
                      <a:r>
                        <a:rPr lang="en-US" sz="2400" b="1" kern="100" dirty="0">
                          <a:solidFill>
                            <a:srgbClr val="053CF1"/>
                          </a:solidFill>
                          <a:effectLst/>
                          <a:latin typeface="楷体" panose="02010609060101010101" pitchFamily="49" charset="-122"/>
                          <a:ea typeface="楷体" panose="02010609060101010101" pitchFamily="49" charset="-122"/>
                        </a:rPr>
                        <a:t> </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材料</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结论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A</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内蒙古克什克腾旗出土商朝青铜器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商朝的统治范围到达内蒙古地区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B</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山西晋国都邑遗址出土春秋早期的铁器残片</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春秋早期已经使用铁器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4056">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C</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湖北大冶铜矿冶遗址出土东周时代的陶片</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大冶铜矿的开采时间不早于东周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D</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西安秦始皇陵兵马俑坑出上铁镞（箭头）</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秦朝军队主要使用铁制兵器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矩形 4"/>
          <p:cNvSpPr/>
          <p:nvPr/>
        </p:nvSpPr>
        <p:spPr>
          <a:xfrm>
            <a:off x="623392" y="5301208"/>
            <a:ext cx="10945216" cy="1384995"/>
          </a:xfrm>
          <a:prstGeom prst="rect">
            <a:avLst/>
          </a:prstGeom>
          <a:solidFill>
            <a:schemeClr val="accent5"/>
          </a:solidFill>
        </p:spPr>
        <p:txBody>
          <a:bodyPr wrap="square">
            <a:spAutoFit/>
          </a:bodyPr>
          <a:lstStyle/>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逻辑的同一性（史料实证）：</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一份材料说一份话</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一份材料说一分话</a:t>
            </a:r>
            <a:r>
              <a:rPr lang="en-US" altLang="zh-CN" sz="2800" b="1" kern="100" dirty="0" smtClean="0">
                <a:solidFill>
                  <a:srgbClr val="053CF1"/>
                </a:solidFill>
                <a:latin typeface="仿宋" panose="02010609060101010101" pitchFamily="49" charset="-122"/>
                <a:ea typeface="仿宋" panose="02010609060101010101" pitchFamily="49" charset="-122"/>
              </a:rPr>
              <a:t>——</a:t>
            </a:r>
            <a:r>
              <a:rPr lang="zh-CN" altLang="en-US" sz="2800" b="1" kern="100" dirty="0" smtClean="0">
                <a:solidFill>
                  <a:srgbClr val="053CF1"/>
                </a:solidFill>
                <a:latin typeface="仿宋" panose="02010609060101010101" pitchFamily="49" charset="-122"/>
                <a:ea typeface="仿宋" panose="02010609060101010101" pitchFamily="49" charset="-122"/>
              </a:rPr>
              <a:t>一份材料可以说几分话（程度、高度）</a:t>
            </a:r>
            <a:endParaRPr lang="zh-CN" altLang="zh-CN" sz="2800" b="1" kern="100" dirty="0">
              <a:solidFill>
                <a:srgbClr val="053CF1"/>
              </a:solidFill>
              <a:latin typeface="仿宋" panose="02010609060101010101" pitchFamily="49" charset="-122"/>
              <a:ea typeface="仿宋" panose="02010609060101010101" pitchFamily="49" charset="-122"/>
            </a:endParaRPr>
          </a:p>
        </p:txBody>
      </p:sp>
      <p:sp>
        <p:nvSpPr>
          <p:cNvPr id="6" name="矩形 5"/>
          <p:cNvSpPr/>
          <p:nvPr/>
        </p:nvSpPr>
        <p:spPr>
          <a:xfrm>
            <a:off x="695400" y="102150"/>
            <a:ext cx="8748972" cy="662554"/>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、答案自材料</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获取</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信息与提炼</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a:t>
            </a:r>
            <a:endParaRPr kumimoji="1" lang="en-US" altLang="zh-CN"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4"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8000" y="332656"/>
            <a:ext cx="5112568" cy="523220"/>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论证习作题的逻辑：</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3" name="矩形 2"/>
          <p:cNvSpPr/>
          <p:nvPr/>
        </p:nvSpPr>
        <p:spPr>
          <a:xfrm>
            <a:off x="911424" y="980728"/>
            <a:ext cx="5123160" cy="1815882"/>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题目：</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观点：</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论据论证：三个举例说明</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逻辑：</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4" name="矩形 3"/>
          <p:cNvSpPr/>
          <p:nvPr/>
        </p:nvSpPr>
        <p:spPr>
          <a:xfrm>
            <a:off x="899096" y="3140968"/>
            <a:ext cx="11029552" cy="1384995"/>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逻辑：传统</a:t>
            </a:r>
            <a:r>
              <a:rPr lang="en-US" altLang="zh-CN" sz="2800" b="1" dirty="0" smtClean="0">
                <a:solidFill>
                  <a:srgbClr val="0331F3"/>
                </a:solidFill>
                <a:latin typeface="仿宋" panose="02010609060101010101" pitchFamily="49" charset="-122"/>
                <a:ea typeface="仿宋" panose="02010609060101010101" pitchFamily="49" charset="-122"/>
              </a:rPr>
              <a:t>+</a:t>
            </a:r>
            <a:r>
              <a:rPr lang="zh-CN" altLang="en-US" sz="2800" b="1" dirty="0" smtClean="0">
                <a:solidFill>
                  <a:srgbClr val="0331F3"/>
                </a:solidFill>
                <a:latin typeface="仿宋" panose="02010609060101010101" pitchFamily="49" charset="-122"/>
                <a:ea typeface="仿宋" panose="02010609060101010101" pitchFamily="49" charset="-122"/>
              </a:rPr>
              <a:t>现代</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    传统：综上所述，重复观点。</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    </a:t>
            </a:r>
            <a:r>
              <a:rPr lang="zh-CN" altLang="en-US" sz="2800" b="1" dirty="0">
                <a:solidFill>
                  <a:srgbClr val="0331F3"/>
                </a:solidFill>
                <a:latin typeface="仿宋" panose="02010609060101010101" pitchFamily="49" charset="-122"/>
                <a:ea typeface="仿宋" panose="02010609060101010101" pitchFamily="49" charset="-122"/>
              </a:rPr>
              <a:t>现在</a:t>
            </a:r>
            <a:r>
              <a:rPr lang="zh-CN" altLang="en-US" sz="2800" b="1" dirty="0" smtClean="0">
                <a:solidFill>
                  <a:srgbClr val="0331F3"/>
                </a:solidFill>
                <a:latin typeface="仿宋" panose="02010609060101010101" pitchFamily="49" charset="-122"/>
                <a:ea typeface="仿宋" panose="02010609060101010101" pitchFamily="49" charset="-122"/>
              </a:rPr>
              <a:t>：论据论证（</a:t>
            </a:r>
            <a:r>
              <a:rPr lang="zh-CN" altLang="en-US" sz="2800" b="1" dirty="0">
                <a:solidFill>
                  <a:srgbClr val="0331F3"/>
                </a:solidFill>
                <a:latin typeface="仿宋" panose="02010609060101010101" pitchFamily="49" charset="-122"/>
                <a:ea typeface="仿宋" panose="02010609060101010101" pitchFamily="49" charset="-122"/>
              </a:rPr>
              <a:t>史论</a:t>
            </a:r>
            <a:r>
              <a:rPr lang="zh-CN" altLang="en-US" sz="2800" b="1" dirty="0" smtClean="0">
                <a:solidFill>
                  <a:srgbClr val="0331F3"/>
                </a:solidFill>
                <a:latin typeface="仿宋" panose="02010609060101010101" pitchFamily="49" charset="-122"/>
                <a:ea typeface="仿宋" panose="02010609060101010101" pitchFamily="49" charset="-122"/>
              </a:rPr>
              <a:t>结合：史实</a:t>
            </a:r>
            <a:r>
              <a:rPr lang="en-US" altLang="zh-CN" sz="2800" b="1" dirty="0" smtClean="0">
                <a:solidFill>
                  <a:srgbClr val="0331F3"/>
                </a:solidFill>
                <a:latin typeface="仿宋" panose="02010609060101010101" pitchFamily="49" charset="-122"/>
                <a:ea typeface="仿宋" panose="02010609060101010101" pitchFamily="49" charset="-122"/>
              </a:rPr>
              <a:t>+</a:t>
            </a:r>
            <a:r>
              <a:rPr lang="zh-CN" altLang="en-US" sz="2800" b="1" dirty="0" smtClean="0">
                <a:solidFill>
                  <a:srgbClr val="0331F3"/>
                </a:solidFill>
                <a:latin typeface="仿宋" panose="02010609060101010101" pitchFamily="49" charset="-122"/>
                <a:ea typeface="仿宋" panose="02010609060101010101" pitchFamily="49" charset="-122"/>
              </a:rPr>
              <a:t>说明）；与观点逻辑一致</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5" name="矩形 4"/>
          <p:cNvSpPr/>
          <p:nvPr/>
        </p:nvSpPr>
        <p:spPr>
          <a:xfrm>
            <a:off x="870124" y="5081702"/>
            <a:ext cx="11029552" cy="523220"/>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根据题目灵活变动，学生通过所学，自己的观点？</a:t>
            </a:r>
            <a:endParaRPr lang="en-US" altLang="zh-CN" sz="2800" b="1" dirty="0">
              <a:solidFill>
                <a:srgbClr val="0331F3"/>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7368" y="188640"/>
            <a:ext cx="11521280" cy="5755422"/>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42</a:t>
            </a:r>
            <a:r>
              <a:rPr lang="zh-CN" altLang="en-US" sz="2400" b="1" dirty="0">
                <a:solidFill>
                  <a:srgbClr val="053CF1"/>
                </a:solidFill>
                <a:latin typeface="楷体" panose="02010609060101010101" pitchFamily="49" charset="-122"/>
                <a:ea typeface="楷体" panose="02010609060101010101" pitchFamily="49" charset="-122"/>
              </a:rPr>
              <a:t>．阅读材料，完成下列要求。（</a:t>
            </a:r>
            <a:r>
              <a:rPr lang="en-US" altLang="zh-CN" sz="2400" b="1" dirty="0">
                <a:solidFill>
                  <a:srgbClr val="053CF1"/>
                </a:solidFill>
                <a:latin typeface="楷体" panose="02010609060101010101" pitchFamily="49" charset="-122"/>
                <a:ea typeface="楷体" panose="02010609060101010101" pitchFamily="49" charset="-122"/>
              </a:rPr>
              <a:t>12</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材料</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凡读本书请先具下列诸信念：</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一、当信任何一国之国民，尤其是自称知识在水平线以上之国民，对其本国已往历史，应该略有所知。</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二、所谓对其本国已往历史略有所知者，尤必附随一种对其本国已往历史之温情与敬意。</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三、所谓对其本国已往历史有一种温情与敬意者，至少不会对其本国已往历史抱一种偏激的虚无主义，亦至少不会感到现在我们是站在已往历史最高之顶点，而将我们当身种种罪恶与弱点，一切诿卸于古人。</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四、当信每一国家必待其国民备具上列诸条件者比数渐多，其国家乃再有向前发展之希望。</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钱穆</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国史大纲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1940</a:t>
            </a:r>
            <a:r>
              <a:rPr lang="zh-CN" altLang="en-US" sz="2400" b="1" dirty="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评析材料中的观点（任意一点或整体），得出结论。（</a:t>
            </a:r>
            <a:r>
              <a:rPr lang="zh-CN" altLang="en-US" sz="2800" b="1" dirty="0">
                <a:solidFill>
                  <a:schemeClr val="tx2"/>
                </a:solidFill>
                <a:latin typeface="楷体" panose="02010609060101010101" pitchFamily="49" charset="-122"/>
                <a:ea typeface="楷体" panose="02010609060101010101" pitchFamily="49" charset="-122"/>
              </a:rPr>
              <a:t>要求：结论不能重复材料中观点</a:t>
            </a:r>
            <a:r>
              <a:rPr lang="zh-CN" altLang="en-US" sz="2800" b="1" dirty="0">
                <a:solidFill>
                  <a:srgbClr val="053CF1"/>
                </a:solidFill>
                <a:latin typeface="楷体" panose="02010609060101010101" pitchFamily="49" charset="-122"/>
                <a:ea typeface="楷体" panose="02010609060101010101" pitchFamily="49" charset="-122"/>
              </a:rPr>
              <a:t>，持论有据，论证充分，表述清晰。）</a:t>
            </a:r>
            <a:endParaRPr lang="zh-CN" altLang="en-US"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ChangeArrowheads="1"/>
          </p:cNvSpPr>
          <p:nvPr/>
        </p:nvSpPr>
        <p:spPr bwMode="auto">
          <a:xfrm>
            <a:off x="191344" y="260648"/>
            <a:ext cx="1180931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dirty="0" smtClean="0">
                <a:solidFill>
                  <a:srgbClr val="FF0000"/>
                </a:solidFill>
                <a:latin typeface="黑体" panose="02010609060101010101" pitchFamily="49" charset="-122"/>
                <a:ea typeface="黑体" panose="02010609060101010101" pitchFamily="49" charset="-122"/>
              </a:rPr>
              <a:t>手把手地教学生获取信息、提炼信息，展开推理：</a:t>
            </a:r>
            <a:endParaRPr lang="en-US" altLang="zh-CN" sz="2800" dirty="0" smtClean="0">
              <a:solidFill>
                <a:srgbClr val="FF0000"/>
              </a:solidFill>
              <a:latin typeface="黑体" panose="02010609060101010101" pitchFamily="49" charset="-122"/>
              <a:ea typeface="黑体" panose="02010609060101010101" pitchFamily="49" charset="-122"/>
            </a:endParaRPr>
          </a:p>
          <a:p>
            <a:pPr eaLnBrk="1" hangingPunct="1">
              <a:spcBef>
                <a:spcPct val="0"/>
              </a:spcBef>
              <a:buClrTx/>
              <a:buFontTx/>
              <a:buNone/>
            </a:pPr>
            <a:endParaRPr lang="en-US" altLang="zh-CN" sz="2400" b="1" dirty="0" smtClean="0">
              <a:solidFill>
                <a:srgbClr val="FF0000"/>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smtClean="0">
                <a:solidFill>
                  <a:srgbClr val="FF0000"/>
                </a:solidFill>
                <a:latin typeface="楷体" panose="02010609060101010101" pitchFamily="49" charset="-122"/>
                <a:ea typeface="楷体" panose="02010609060101010101" pitchFamily="49" charset="-122"/>
              </a:rPr>
              <a:t>评析</a:t>
            </a:r>
            <a:r>
              <a:rPr lang="zh-CN" altLang="en-US" sz="2400" b="1" dirty="0">
                <a:solidFill>
                  <a:srgbClr val="0000FF"/>
                </a:solidFill>
                <a:latin typeface="楷体" panose="02010609060101010101" pitchFamily="49" charset="-122"/>
                <a:ea typeface="楷体" panose="02010609060101010101" pitchFamily="49" charset="-122"/>
              </a:rPr>
              <a:t>材料中的观点（</a:t>
            </a:r>
            <a:r>
              <a:rPr lang="zh-CN" altLang="en-US" sz="2400" b="1" dirty="0">
                <a:solidFill>
                  <a:srgbClr val="FF0000"/>
                </a:solidFill>
                <a:latin typeface="楷体" panose="02010609060101010101" pitchFamily="49" charset="-122"/>
                <a:ea typeface="楷体" panose="02010609060101010101" pitchFamily="49" charset="-122"/>
              </a:rPr>
              <a:t>任意一点或整体</a:t>
            </a:r>
            <a:r>
              <a:rPr lang="zh-CN" altLang="en-US" sz="2400" b="1" dirty="0">
                <a:solidFill>
                  <a:srgbClr val="0000FF"/>
                </a:solidFill>
                <a:latin typeface="楷体" panose="02010609060101010101" pitchFamily="49" charset="-122"/>
                <a:ea typeface="楷体" panose="02010609060101010101" pitchFamily="49" charset="-122"/>
              </a:rPr>
              <a:t>），得出结论。</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一、当信任何一国之国民，尤其是自称知识在水平线以上之国民，对其本国已往历史，应该略有所知。</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任何一国之国民应略知本国历史；有文化的人更应略知本国历史    </a:t>
            </a:r>
            <a:r>
              <a:rPr lang="zh-CN" altLang="en-US" sz="2800" b="1" dirty="0">
                <a:solidFill>
                  <a:srgbClr val="3333FF"/>
                </a:solidFill>
                <a:latin typeface="仿宋" panose="02010609060101010101" pitchFamily="49" charset="-122"/>
                <a:ea typeface="仿宋" panose="02010609060101010101" pitchFamily="49" charset="-122"/>
              </a:rPr>
              <a:t>两个观点</a:t>
            </a:r>
            <a:endParaRPr lang="zh-CN" altLang="en-US" sz="2800" b="1" dirty="0">
              <a:solidFill>
                <a:srgbClr val="3333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二、所谓对其本国已往历史略有所知者，尤必附随一种对其本国已往历史之温情与敬意。</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了解本国历史的人对本国历史应具有温情与敬意</a:t>
            </a:r>
            <a:endParaRPr lang="zh-CN" altLang="en-US" sz="2800" b="1" dirty="0">
              <a:solidFill>
                <a:srgbClr val="FF0000"/>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三、所谓对其本国已往历史有一种温情与敬意者，至少不会对其本国已往历史抱一种偏激的虚无主义，亦至少不会感到现在我们是站在已往历史最高之顶点，而将我们当身种种罪恶与弱点</a:t>
            </a:r>
            <a:r>
              <a:rPr lang="en-US" altLang="zh-CN" sz="2400" b="1" dirty="0">
                <a:solidFill>
                  <a:srgbClr val="0000FF"/>
                </a:solidFill>
                <a:latin typeface="楷体" panose="02010609060101010101" pitchFamily="49" charset="-122"/>
                <a:ea typeface="楷体" panose="02010609060101010101" pitchFamily="49" charset="-122"/>
              </a:rPr>
              <a:t>……</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对本国历史应具有温情与敬意的人，不会对其本国已往历史抱一种偏激的虚无主义；不会将罪恶一切诿卸于古人。</a:t>
            </a:r>
            <a:endParaRPr lang="zh-CN" altLang="en-US" sz="28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ChangeArrowheads="1"/>
          </p:cNvSpPr>
          <p:nvPr/>
        </p:nvSpPr>
        <p:spPr bwMode="auto">
          <a:xfrm>
            <a:off x="623392" y="188640"/>
            <a:ext cx="979308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b="1" dirty="0" smtClean="0">
                <a:solidFill>
                  <a:srgbClr val="0000FF"/>
                </a:solidFill>
                <a:latin typeface="仿宋" panose="02010609060101010101" pitchFamily="49" charset="-122"/>
                <a:ea typeface="仿宋" panose="02010609060101010101" pitchFamily="49" charset="-122"/>
              </a:rPr>
              <a:t>评析：明确</a:t>
            </a:r>
            <a:r>
              <a:rPr lang="zh-CN" altLang="en-US" sz="2800" b="1" dirty="0">
                <a:solidFill>
                  <a:srgbClr val="0000FF"/>
                </a:solidFill>
                <a:latin typeface="仿宋" panose="02010609060101010101" pitchFamily="49" charset="-122"/>
                <a:ea typeface="仿宋" panose="02010609060101010101" pitchFamily="49" charset="-122"/>
              </a:rPr>
              <a:t>的观点判断。</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楷体" panose="02010609060101010101" pitchFamily="49" charset="-122"/>
                <a:ea typeface="楷体" panose="02010609060101010101" pitchFamily="49" charset="-122"/>
              </a:rPr>
              <a:t>水平</a:t>
            </a:r>
            <a:r>
              <a:rPr lang="en-US" altLang="zh-CN" sz="2800" b="1" dirty="0">
                <a:solidFill>
                  <a:srgbClr val="0000FF"/>
                </a:solidFill>
                <a:latin typeface="楷体" panose="02010609060101010101" pitchFamily="49" charset="-122"/>
                <a:ea typeface="楷体" panose="02010609060101010101" pitchFamily="49" charset="-122"/>
              </a:rPr>
              <a:t>1 </a:t>
            </a:r>
            <a:r>
              <a:rPr lang="zh-CN" altLang="en-US" sz="2800" b="1" dirty="0">
                <a:solidFill>
                  <a:srgbClr val="0000FF"/>
                </a:solidFill>
                <a:latin typeface="楷体" panose="02010609060101010101" pitchFamily="49" charset="-122"/>
                <a:ea typeface="楷体" panose="02010609060101010101" pitchFamily="49" charset="-122"/>
              </a:rPr>
              <a:t>能否做出基本的判断</a:t>
            </a:r>
            <a:endParaRPr lang="en-US" altLang="zh-CN" sz="28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楷体" panose="02010609060101010101" pitchFamily="49" charset="-122"/>
                <a:ea typeface="楷体" panose="02010609060101010101" pitchFamily="49" charset="-122"/>
              </a:rPr>
              <a:t>诸多观点呈现丰富的选择性，选择自己容易形成论据的观点</a:t>
            </a:r>
            <a:endParaRPr lang="en-US" altLang="zh-CN" sz="28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endParaRPr lang="en-US" altLang="zh-CN" sz="2800" b="1" dirty="0" smtClean="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smtClean="0">
                <a:solidFill>
                  <a:srgbClr val="0000FF"/>
                </a:solidFill>
                <a:latin typeface="仿宋" panose="02010609060101010101" pitchFamily="49" charset="-122"/>
                <a:ea typeface="仿宋" panose="02010609060101010101" pitchFamily="49" charset="-122"/>
              </a:rPr>
              <a:t>我</a:t>
            </a:r>
            <a:r>
              <a:rPr lang="zh-CN" altLang="en-US" sz="2800" b="1" dirty="0">
                <a:solidFill>
                  <a:srgbClr val="FF0000"/>
                </a:solidFill>
                <a:latin typeface="仿宋" panose="02010609060101010101" pitchFamily="49" charset="-122"/>
                <a:ea typeface="仿宋" panose="02010609060101010101" pitchFamily="49" charset="-122"/>
              </a:rPr>
              <a:t>认同</a:t>
            </a:r>
            <a:r>
              <a:rPr lang="zh-CN" altLang="en-US" sz="2800" b="1" dirty="0">
                <a:solidFill>
                  <a:srgbClr val="0000FF"/>
                </a:solidFill>
                <a:latin typeface="仿宋" panose="02010609060101010101" pitchFamily="49" charset="-122"/>
                <a:ea typeface="仿宋" panose="02010609060101010101" pitchFamily="49" charset="-122"/>
              </a:rPr>
              <a:t>钱穆国人对本国历史应具有温情与敬意的</a:t>
            </a:r>
            <a:r>
              <a:rPr lang="zh-CN" altLang="en-US" sz="2800" b="1" dirty="0">
                <a:solidFill>
                  <a:srgbClr val="FF0000"/>
                </a:solidFill>
                <a:latin typeface="仿宋" panose="02010609060101010101" pitchFamily="49" charset="-122"/>
                <a:ea typeface="仿宋" panose="02010609060101010101" pitchFamily="49" charset="-122"/>
              </a:rPr>
              <a:t>观点</a:t>
            </a:r>
            <a:endParaRPr lang="en-US" altLang="zh-CN" sz="2800" b="1" dirty="0">
              <a:solidFill>
                <a:srgbClr val="0000FF"/>
              </a:solidFill>
              <a:latin typeface="仿宋" panose="02010609060101010101" pitchFamily="49" charset="-122"/>
              <a:ea typeface="仿宋" panose="02010609060101010101" pitchFamily="49" charset="-122"/>
            </a:endParaRPr>
          </a:p>
        </p:txBody>
      </p:sp>
      <p:sp>
        <p:nvSpPr>
          <p:cNvPr id="5" name="Rectangle 7"/>
          <p:cNvSpPr>
            <a:spLocks noChangeArrowheads="1"/>
          </p:cNvSpPr>
          <p:nvPr/>
        </p:nvSpPr>
        <p:spPr bwMode="auto">
          <a:xfrm>
            <a:off x="911424" y="2924944"/>
            <a:ext cx="693737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 typeface="Wingdings" panose="05000000000000000000" pitchFamily="2" charset="2"/>
              <a:buNone/>
            </a:pP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没有态度（判断）不得分。认同</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态度（判断）不对不得分。不同意</a:t>
            </a:r>
            <a:endParaRPr lang="en-US" altLang="zh-CN"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7"/>
          <p:cNvSpPr>
            <a:spLocks noChangeArrowheads="1"/>
          </p:cNvSpPr>
          <p:nvPr/>
        </p:nvSpPr>
        <p:spPr bwMode="auto">
          <a:xfrm>
            <a:off x="191344" y="165988"/>
            <a:ext cx="1188132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☆符合逻辑的论据论证。</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水平</a:t>
            </a:r>
            <a:r>
              <a:rPr lang="en-US" altLang="zh-CN" sz="2400" b="1" dirty="0">
                <a:solidFill>
                  <a:srgbClr val="0000FF"/>
                </a:solidFill>
                <a:latin typeface="楷体" panose="02010609060101010101" pitchFamily="49" charset="-122"/>
                <a:ea typeface="楷体" panose="02010609060101010101" pitchFamily="49" charset="-122"/>
              </a:rPr>
              <a:t>2 </a:t>
            </a:r>
            <a:r>
              <a:rPr lang="zh-CN" altLang="en-US" sz="2400" b="1" dirty="0">
                <a:solidFill>
                  <a:srgbClr val="0000FF"/>
                </a:solidFill>
                <a:latin typeface="楷体" panose="02010609060101010101" pitchFamily="49" charset="-122"/>
                <a:ea typeface="楷体" panose="02010609060101010101" pitchFamily="49" charset="-122"/>
              </a:rPr>
              <a:t>能否知道做出判断的基本理由。</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孔子创立儒家学说</a:t>
            </a:r>
            <a:r>
              <a:rPr lang="zh-CN" altLang="en-US" sz="2400" b="1" dirty="0">
                <a:solidFill>
                  <a:srgbClr val="0000FF"/>
                </a:solidFill>
                <a:latin typeface="楷体" panose="02010609060101010101" pitchFamily="49" charset="-122"/>
                <a:ea typeface="楷体" panose="02010609060101010101" pitchFamily="49" charset="-122"/>
              </a:rPr>
              <a:t>，温情与敬意的学习态度能够让我们真正理解仁爱天下、和谐社会等理念。</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新文化运动</a:t>
            </a:r>
            <a:r>
              <a:rPr lang="zh-CN" altLang="en-US" sz="2400" b="1" dirty="0">
                <a:solidFill>
                  <a:srgbClr val="0000FF"/>
                </a:solidFill>
                <a:latin typeface="楷体" panose="02010609060101010101" pitchFamily="49" charset="-122"/>
                <a:ea typeface="楷体" panose="02010609060101010101" pitchFamily="49" charset="-122"/>
              </a:rPr>
              <a:t>全面否定传统文化，虽然意在革新，但缺乏温情与敬意，诿卸古人不可取。</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义和团运动</a:t>
            </a:r>
            <a:r>
              <a:rPr lang="zh-CN" altLang="en-US" sz="2400" b="1" dirty="0">
                <a:solidFill>
                  <a:srgbClr val="0000FF"/>
                </a:solidFill>
                <a:latin typeface="楷体" panose="02010609060101010101" pitchFamily="49" charset="-122"/>
                <a:ea typeface="楷体" panose="02010609060101010101" pitchFamily="49" charset="-122"/>
              </a:rPr>
              <a:t>，缺乏温情与敬意，就会嘲笑义和团战士手拿大刀长矛与侵略者对战，认为他们愚昧。持有温情与敬意，才能够认识到义和团战士与外敌作战的奋斗精神、爱国精神。</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6" name="Rectangle 7"/>
          <p:cNvSpPr>
            <a:spLocks noChangeArrowheads="1"/>
          </p:cNvSpPr>
          <p:nvPr/>
        </p:nvSpPr>
        <p:spPr bwMode="auto">
          <a:xfrm>
            <a:off x="407368" y="3573016"/>
            <a:ext cx="9217024" cy="22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1</a:t>
            </a:r>
            <a:r>
              <a:rPr lang="zh-CN" altLang="en-US" sz="2800" b="1" dirty="0">
                <a:solidFill>
                  <a:srgbClr val="0000FF"/>
                </a:solidFill>
                <a:latin typeface="仿宋" panose="02010609060101010101" pitchFamily="49" charset="-122"/>
                <a:ea typeface="仿宋" panose="02010609060101010101" pitchFamily="49" charset="-122"/>
              </a:rPr>
              <a:t>个论据</a:t>
            </a: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r>
              <a:rPr lang="en-US" altLang="zh-CN" sz="2800" b="1" dirty="0">
                <a:solidFill>
                  <a:srgbClr val="0000FF"/>
                </a:solidFill>
                <a:latin typeface="仿宋" panose="02010609060101010101" pitchFamily="49" charset="-122"/>
                <a:ea typeface="仿宋" panose="02010609060101010101" pitchFamily="49" charset="-122"/>
              </a:rPr>
              <a:t>2</a:t>
            </a:r>
            <a:r>
              <a:rPr lang="zh-CN" altLang="en-US" sz="2800" b="1" dirty="0">
                <a:solidFill>
                  <a:srgbClr val="0000FF"/>
                </a:solidFill>
                <a:latin typeface="仿宋" panose="02010609060101010101" pitchFamily="49" charset="-122"/>
                <a:ea typeface="仿宋" panose="02010609060101010101" pitchFamily="49" charset="-122"/>
              </a:rPr>
              <a:t>个</a:t>
            </a:r>
            <a:r>
              <a:rPr lang="en-US" altLang="zh-CN" sz="2800" b="1" dirty="0">
                <a:solidFill>
                  <a:srgbClr val="0000FF"/>
                </a:solidFill>
                <a:latin typeface="仿宋" panose="02010609060101010101" pitchFamily="49" charset="-122"/>
                <a:ea typeface="仿宋" panose="02010609060101010101" pitchFamily="49" charset="-122"/>
              </a:rPr>
              <a:t>6</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不明确情况下建议写</a:t>
            </a: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个论据。</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论据要和点保持逻辑一致。</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注意史论结合。要有明确的历史史实，论据也要说明论证道理。</a:t>
            </a:r>
            <a:endParaRPr lang="zh-CN" altLang="en-US"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7"/>
          <p:cNvSpPr>
            <a:spLocks noChangeArrowheads="1"/>
          </p:cNvSpPr>
          <p:nvPr/>
        </p:nvSpPr>
        <p:spPr bwMode="auto">
          <a:xfrm>
            <a:off x="568028" y="168491"/>
            <a:ext cx="11017224" cy="1200329"/>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smtClean="0">
                <a:solidFill>
                  <a:srgbClr val="0000FF"/>
                </a:solidFill>
                <a:latin typeface="仿宋" panose="02010609060101010101" pitchFamily="49" charset="-122"/>
                <a:ea typeface="仿宋" panose="02010609060101010101" pitchFamily="49" charset="-122"/>
              </a:rPr>
              <a:t>符合</a:t>
            </a:r>
            <a:r>
              <a:rPr lang="zh-CN" altLang="en-US" sz="2400" b="1" dirty="0">
                <a:solidFill>
                  <a:srgbClr val="0000FF"/>
                </a:solidFill>
                <a:latin typeface="仿宋" panose="02010609060101010101" pitchFamily="49" charset="-122"/>
                <a:ea typeface="仿宋" panose="02010609060101010101" pitchFamily="49" charset="-122"/>
              </a:rPr>
              <a:t>逻辑的你的观点。</a:t>
            </a:r>
            <a:endParaRPr lang="en-US" altLang="zh-CN" sz="24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仿宋" panose="02010609060101010101" pitchFamily="49" charset="-122"/>
                <a:ea typeface="仿宋" panose="02010609060101010101" pitchFamily="49" charset="-122"/>
              </a:rPr>
              <a:t>    </a:t>
            </a:r>
            <a:r>
              <a:rPr lang="zh-CN" altLang="en-US" sz="2400" b="1" dirty="0">
                <a:solidFill>
                  <a:srgbClr val="0000FF"/>
                </a:solidFill>
                <a:latin typeface="楷体" panose="02010609060101010101" pitchFamily="49" charset="-122"/>
                <a:ea typeface="楷体" panose="02010609060101010101" pitchFamily="49" charset="-122"/>
              </a:rPr>
              <a:t>时值抗日战争时期，钱穆温情与敬意的观点具有现实意义。有利于推动国人正确对待本国历史，认同中华民族理念，投身于伟大的抗日战争。</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6" name="Rectangle 7"/>
          <p:cNvSpPr>
            <a:spLocks noChangeArrowheads="1"/>
          </p:cNvSpPr>
          <p:nvPr/>
        </p:nvSpPr>
        <p:spPr bwMode="auto">
          <a:xfrm>
            <a:off x="639144" y="2397519"/>
            <a:ext cx="7344816" cy="1384300"/>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题目明确要求你的观点。</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两个思路：一是总体评价；二是价值感悟。</a:t>
            </a:r>
            <a:endParaRPr lang="zh-CN" altLang="en-US" sz="2800" b="1" dirty="0">
              <a:solidFill>
                <a:srgbClr val="0000FF"/>
              </a:solidFill>
              <a:latin typeface="仿宋" panose="02010609060101010101" pitchFamily="49" charset="-122"/>
              <a:ea typeface="仿宋" panose="02010609060101010101" pitchFamily="49" charset="-122"/>
            </a:endParaRPr>
          </a:p>
        </p:txBody>
      </p:sp>
      <p:sp>
        <p:nvSpPr>
          <p:cNvPr id="7" name="Rectangle 7"/>
          <p:cNvSpPr>
            <a:spLocks noChangeArrowheads="1"/>
          </p:cNvSpPr>
          <p:nvPr/>
        </p:nvSpPr>
        <p:spPr bwMode="auto">
          <a:xfrm>
            <a:off x="622624" y="1457377"/>
            <a:ext cx="11023028" cy="830997"/>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钱穆温情与敬意的观点体现了爱国精神，这种历史观在今天同样具有重大意义。我们要反对历史虚无主义，正确认识理解中华传统优秀文化，为之自豪。</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2" name="矩形 1"/>
          <p:cNvSpPr/>
          <p:nvPr/>
        </p:nvSpPr>
        <p:spPr>
          <a:xfrm>
            <a:off x="335360" y="4135720"/>
            <a:ext cx="11737304" cy="2677656"/>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命题原理：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课程标准：</a:t>
            </a:r>
            <a:r>
              <a:rPr lang="en-US" altLang="zh-CN" sz="2800" b="1" dirty="0">
                <a:solidFill>
                  <a:srgbClr val="053CF1"/>
                </a:solidFill>
                <a:latin typeface="仿宋" panose="02010609060101010101" pitchFamily="49" charset="-122"/>
                <a:ea typeface="仿宋" panose="02010609060101010101" pitchFamily="49" charset="-122"/>
              </a:rPr>
              <a:t>3.</a:t>
            </a:r>
            <a:r>
              <a:rPr lang="zh-CN" altLang="en-US" sz="2800" b="1" dirty="0">
                <a:solidFill>
                  <a:srgbClr val="053CF1"/>
                </a:solidFill>
                <a:latin typeface="仿宋" panose="02010609060101010101" pitchFamily="49" charset="-122"/>
                <a:ea typeface="仿宋" panose="02010609060101010101" pitchFamily="49" charset="-122"/>
              </a:rPr>
              <a:t>树立指向学生历史学科核心素养的教学理念，有效设计教学</a:t>
            </a:r>
            <a:r>
              <a:rPr lang="zh-CN" altLang="en-US" sz="2800" b="1" dirty="0" smtClean="0">
                <a:solidFill>
                  <a:srgbClr val="053CF1"/>
                </a:solidFill>
                <a:latin typeface="仿宋" panose="02010609060101010101" pitchFamily="49" charset="-122"/>
                <a:ea typeface="仿宋" panose="02010609060101010101" pitchFamily="49" charset="-122"/>
              </a:rPr>
              <a:t>过程（</a:t>
            </a:r>
            <a:r>
              <a:rPr lang="en-US" altLang="zh-CN" sz="2800" b="1" dirty="0">
                <a:solidFill>
                  <a:srgbClr val="053CF1"/>
                </a:solidFill>
                <a:latin typeface="仿宋" panose="02010609060101010101" pitchFamily="49" charset="-122"/>
                <a:ea typeface="仿宋" panose="02010609060101010101" pitchFamily="49" charset="-122"/>
              </a:rPr>
              <a:t>2</a:t>
            </a:r>
            <a:r>
              <a:rPr lang="zh-CN" altLang="en-US" sz="2800" b="1" dirty="0">
                <a:solidFill>
                  <a:srgbClr val="053CF1"/>
                </a:solidFill>
                <a:latin typeface="仿宋" panose="02010609060101010101" pitchFamily="49" charset="-122"/>
                <a:ea typeface="仿宋" panose="02010609060101010101" pitchFamily="49" charset="-122"/>
              </a:rPr>
              <a:t>）以问题为引领</a:t>
            </a:r>
            <a:endParaRPr lang="zh-CN" altLang="en-US"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学生</a:t>
            </a:r>
            <a:r>
              <a:rPr lang="zh-CN" altLang="en-US" sz="2800" b="1" dirty="0">
                <a:solidFill>
                  <a:srgbClr val="053CF1"/>
                </a:solidFill>
                <a:latin typeface="仿宋" panose="02010609060101010101" pitchFamily="49" charset="-122"/>
                <a:ea typeface="仿宋" panose="02010609060101010101" pitchFamily="49" charset="-122"/>
              </a:rPr>
              <a:t>历史学科核心素养的发展，绝不是取决于对现成的历史结论的记忆，而是要在</a:t>
            </a:r>
            <a:r>
              <a:rPr lang="zh-CN" altLang="en-US" sz="2800" b="1" dirty="0">
                <a:solidFill>
                  <a:srgbClr val="FF0000"/>
                </a:solidFill>
                <a:latin typeface="仿宋" panose="02010609060101010101" pitchFamily="49" charset="-122"/>
                <a:ea typeface="仿宋" panose="02010609060101010101" pitchFamily="49" charset="-122"/>
              </a:rPr>
              <a:t>解决学习问题的过程中理解</a:t>
            </a:r>
            <a:r>
              <a:rPr lang="zh-CN" altLang="en-US" sz="2800" b="1" dirty="0" smtClean="0">
                <a:solidFill>
                  <a:srgbClr val="FF0000"/>
                </a:solidFill>
                <a:latin typeface="仿宋" panose="02010609060101010101" pitchFamily="49" charset="-122"/>
                <a:ea typeface="仿宋" panose="02010609060101010101" pitchFamily="49" charset="-122"/>
              </a:rPr>
              <a:t>历史</a:t>
            </a:r>
            <a:r>
              <a:rPr lang="zh-CN" altLang="en-US" sz="2800" b="1" dirty="0" smtClean="0">
                <a:solidFill>
                  <a:srgbClr val="053CF1"/>
                </a:solidFill>
                <a:latin typeface="仿宋" panose="02010609060101010101" pitchFamily="49" charset="-122"/>
                <a:ea typeface="仿宋" panose="02010609060101010101" pitchFamily="49" charset="-122"/>
              </a:rPr>
              <a:t>（史论结合的评析），</a:t>
            </a:r>
            <a:r>
              <a:rPr lang="zh-CN" altLang="en-US" sz="2800" b="1" dirty="0">
                <a:solidFill>
                  <a:srgbClr val="053CF1"/>
                </a:solidFill>
                <a:latin typeface="仿宋" panose="02010609060101010101" pitchFamily="49" charset="-122"/>
                <a:ea typeface="仿宋" panose="02010609060101010101" pitchFamily="49" charset="-122"/>
              </a:rPr>
              <a:t>在</a:t>
            </a:r>
            <a:r>
              <a:rPr lang="zh-CN" altLang="en-US" sz="2800" b="1" dirty="0">
                <a:solidFill>
                  <a:srgbClr val="FF0000"/>
                </a:solidFill>
                <a:latin typeface="仿宋" panose="02010609060101010101" pitchFamily="49" charset="-122"/>
                <a:ea typeface="仿宋" panose="02010609060101010101" pitchFamily="49" charset="-122"/>
              </a:rPr>
              <a:t>说明自己对学习问题的看法中解释</a:t>
            </a:r>
            <a:r>
              <a:rPr lang="zh-CN" altLang="en-US" sz="2800" b="1" dirty="0" smtClean="0">
                <a:solidFill>
                  <a:srgbClr val="FF0000"/>
                </a:solidFill>
                <a:latin typeface="仿宋" panose="02010609060101010101" pitchFamily="49" charset="-122"/>
                <a:ea typeface="仿宋" panose="02010609060101010101" pitchFamily="49" charset="-122"/>
              </a:rPr>
              <a:t>历史</a:t>
            </a:r>
            <a:r>
              <a:rPr lang="zh-CN" altLang="en-US" sz="2800" b="1" dirty="0" smtClean="0">
                <a:solidFill>
                  <a:srgbClr val="053CF1"/>
                </a:solidFill>
                <a:latin typeface="仿宋" panose="02010609060101010101" pitchFamily="49" charset="-122"/>
                <a:ea typeface="仿宋" panose="02010609060101010101" pitchFamily="49" charset="-122"/>
              </a:rPr>
              <a:t>（不得照抄材料原文的结论）。</a:t>
            </a:r>
            <a:endParaRPr lang="zh-CN" altLang="en-US"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2677656"/>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四、答案自价值来</a:t>
            </a:r>
            <a:endParaRPr kumimoji="1" lang="en-US" altLang="zh-CN"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95400" y="188640"/>
            <a:ext cx="6948288" cy="1692771"/>
          </a:xfrm>
          <a:prstGeom prst="rect">
            <a:avLst/>
          </a:prstGeom>
          <a:solidFill>
            <a:schemeClr val="bg1"/>
          </a:solidFill>
        </p:spPr>
        <p:txBody>
          <a:bodyPr wrap="square" rtlCol="0">
            <a:spAutoFit/>
          </a:bodyPr>
          <a:lstStyle/>
          <a:p>
            <a:pPr algn="l"/>
            <a:r>
              <a:rPr lang="zh-CN" altLang="en-US" sz="2600" b="1" dirty="0" smtClean="0">
                <a:solidFill>
                  <a:srgbClr val="053CF1"/>
                </a:solidFill>
                <a:latin typeface="仿宋" panose="02010609060101010101" pitchFamily="49" charset="-122"/>
                <a:ea typeface="仿宋" panose="02010609060101010101" pitchFamily="49" charset="-122"/>
              </a:rPr>
              <a:t>绝对理性：事实判断</a:t>
            </a:r>
            <a:endParaRPr lang="en-US" altLang="zh-CN" sz="2600" b="1" dirty="0" smtClean="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历史唯物史观与家国情怀：</a:t>
            </a:r>
            <a:endParaRPr lang="en-US" altLang="zh-CN" sz="2600" b="1" dirty="0" smtClean="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    事实判断为基础</a:t>
            </a:r>
            <a:endParaRPr lang="en-US" altLang="zh-CN" sz="2600" b="1" dirty="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    追求价值判断：人文追求与价值关怀</a:t>
            </a:r>
            <a:endParaRPr lang="zh-CN" altLang="en-US" sz="2600" b="1" dirty="0">
              <a:solidFill>
                <a:srgbClr val="053CF1"/>
              </a:solidFill>
              <a:latin typeface="仿宋" panose="02010609060101010101" pitchFamily="49" charset="-122"/>
              <a:ea typeface="仿宋" panose="02010609060101010101" pitchFamily="49" charset="-122"/>
            </a:endParaRPr>
          </a:p>
        </p:txBody>
      </p:sp>
      <p:sp>
        <p:nvSpPr>
          <p:cNvPr id="2" name="矩形 1"/>
          <p:cNvSpPr/>
          <p:nvPr/>
        </p:nvSpPr>
        <p:spPr>
          <a:xfrm>
            <a:off x="407368" y="2204864"/>
            <a:ext cx="11494891" cy="4493538"/>
          </a:xfrm>
          <a:prstGeom prst="rect">
            <a:avLst/>
          </a:prstGeom>
        </p:spPr>
        <p:txBody>
          <a:bodyPr wrap="square">
            <a:spAutoFit/>
          </a:bodyPr>
          <a:lstStyle/>
          <a:p>
            <a:pPr indent="200025" algn="just"/>
            <a:r>
              <a:rPr lang="en-US" altLang="zh-CN" sz="2600" b="1" kern="100" dirty="0">
                <a:solidFill>
                  <a:srgbClr val="053CF1"/>
                </a:solidFill>
                <a:latin typeface="楷体" panose="02010609060101010101" pitchFamily="49" charset="-122"/>
                <a:ea typeface="楷体" panose="02010609060101010101" pitchFamily="49" charset="-122"/>
              </a:rPr>
              <a:t>2018</a:t>
            </a:r>
            <a:r>
              <a:rPr lang="zh-CN" altLang="en-US" sz="2600" b="1" kern="100" dirty="0">
                <a:solidFill>
                  <a:srgbClr val="053CF1"/>
                </a:solidFill>
                <a:latin typeface="楷体" panose="02010609060101010101" pitchFamily="49" charset="-122"/>
                <a:ea typeface="楷体" panose="02010609060101010101" pitchFamily="49" charset="-122"/>
              </a:rPr>
              <a:t>年全国文综</a:t>
            </a:r>
            <a:r>
              <a:rPr lang="en-US" altLang="zh-CN" sz="2600" b="1" kern="100" dirty="0">
                <a:solidFill>
                  <a:srgbClr val="053CF1"/>
                </a:solidFill>
                <a:latin typeface="楷体" panose="02010609060101010101" pitchFamily="49" charset="-122"/>
                <a:ea typeface="楷体" panose="02010609060101010101" pitchFamily="49" charset="-122"/>
              </a:rPr>
              <a:t>2</a:t>
            </a:r>
            <a:r>
              <a:rPr lang="zh-CN" altLang="en-US" sz="2600" b="1" kern="100" dirty="0">
                <a:solidFill>
                  <a:srgbClr val="053CF1"/>
                </a:solidFill>
                <a:latin typeface="楷体" panose="02010609060101010101" pitchFamily="49" charset="-122"/>
                <a:ea typeface="楷体" panose="02010609060101010101" pitchFamily="49" charset="-122"/>
              </a:rPr>
              <a:t>卷第</a:t>
            </a:r>
            <a:r>
              <a:rPr lang="en-US" altLang="zh-CN" sz="2600" b="1" kern="100" dirty="0">
                <a:solidFill>
                  <a:srgbClr val="053CF1"/>
                </a:solidFill>
                <a:latin typeface="楷体" panose="02010609060101010101" pitchFamily="49" charset="-122"/>
                <a:ea typeface="楷体" panose="02010609060101010101" pitchFamily="49" charset="-122"/>
              </a:rPr>
              <a:t>42</a:t>
            </a:r>
            <a:r>
              <a:rPr lang="zh-CN" altLang="en-US" sz="2600" b="1" kern="100" dirty="0">
                <a:solidFill>
                  <a:srgbClr val="053CF1"/>
                </a:solidFill>
                <a:latin typeface="楷体" panose="02010609060101010101" pitchFamily="49" charset="-122"/>
                <a:ea typeface="楷体" panose="02010609060101010101" pitchFamily="49" charset="-122"/>
              </a:rPr>
              <a:t>题</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阅读材料，完成下列要求。（</a:t>
            </a:r>
            <a:r>
              <a:rPr lang="en-US" altLang="zh-CN" sz="2600" b="1" kern="100" dirty="0">
                <a:solidFill>
                  <a:srgbClr val="053CF1"/>
                </a:solidFill>
                <a:latin typeface="楷体" panose="02010609060101010101" pitchFamily="49" charset="-122"/>
                <a:ea typeface="楷体" panose="02010609060101010101" pitchFamily="49" charset="-122"/>
              </a:rPr>
              <a:t>12</a:t>
            </a:r>
            <a:r>
              <a:rPr lang="zh-CN" altLang="zh-CN" sz="2600" b="1" kern="100" dirty="0">
                <a:solidFill>
                  <a:srgbClr val="053CF1"/>
                </a:solidFill>
                <a:latin typeface="楷体" panose="02010609060101010101" pitchFamily="49" charset="-122"/>
                <a:ea typeface="楷体" panose="02010609060101010101" pitchFamily="49" charset="-122"/>
              </a:rPr>
              <a:t>分）</a:t>
            </a:r>
            <a:endParaRPr lang="zh-CN" altLang="zh-CN" sz="2600" b="1" kern="100" dirty="0">
              <a:solidFill>
                <a:srgbClr val="053CF1"/>
              </a:solidFill>
              <a:latin typeface="楷体" panose="02010609060101010101" pitchFamily="49" charset="-122"/>
              <a:ea typeface="楷体" panose="02010609060101010101" pitchFamily="49" charset="-122"/>
            </a:endParaRPr>
          </a:p>
          <a:p>
            <a:pPr indent="200025" algn="just"/>
            <a:r>
              <a:rPr lang="en-US" altLang="zh-CN" sz="2600" b="1" kern="100" dirty="0">
                <a:solidFill>
                  <a:srgbClr val="053CF1"/>
                </a:solidFill>
                <a:latin typeface="楷体" panose="02010609060101010101" pitchFamily="49" charset="-122"/>
                <a:ea typeface="楷体" panose="02010609060101010101" pitchFamily="49" charset="-122"/>
              </a:rPr>
              <a:t>    </a:t>
            </a:r>
            <a:r>
              <a:rPr lang="zh-CN" altLang="zh-CN" sz="2600" b="1" kern="100" dirty="0">
                <a:solidFill>
                  <a:srgbClr val="053CF1"/>
                </a:solidFill>
                <a:latin typeface="楷体" panose="02010609060101010101" pitchFamily="49" charset="-122"/>
                <a:ea typeface="楷体" panose="02010609060101010101" pitchFamily="49" charset="-122"/>
              </a:rPr>
              <a:t>材料</a:t>
            </a:r>
            <a:r>
              <a:rPr lang="en-US" altLang="zh-CN" sz="2600" b="1" kern="100" dirty="0">
                <a:solidFill>
                  <a:srgbClr val="053CF1"/>
                </a:solidFill>
                <a:latin typeface="楷体" panose="02010609060101010101" pitchFamily="49" charset="-122"/>
                <a:ea typeface="楷体" panose="02010609060101010101" pitchFamily="49" charset="-122"/>
              </a:rPr>
              <a:t>  1889</a:t>
            </a:r>
            <a:r>
              <a:rPr lang="zh-CN" altLang="zh-CN" sz="2600" b="1" kern="100" dirty="0">
                <a:solidFill>
                  <a:srgbClr val="053CF1"/>
                </a:solidFill>
                <a:latin typeface="楷体" panose="02010609060101010101" pitchFamily="49" charset="-122"/>
                <a:ea typeface="楷体" panose="02010609060101010101" pitchFamily="49" charset="-122"/>
              </a:rPr>
              <a:t>年，两广总督张之洞从英国预购练铁机炉，有人提醒先要确定煤，铁质地才能配置合适的机炉，张之洞认为不必“先觅煤、铁而后购机炉</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，张之洞调任湖广总督，购得大冶铁矿，开始等建汉阳铁厂，由于找不到合适的煤，耗费六年时间和巨资，仍未能炼出合格的钢铁。盛宣怀接手后，招商股银</a:t>
            </a:r>
            <a:r>
              <a:rPr lang="en-US" altLang="zh-CN" sz="2600" b="1" kern="100" dirty="0">
                <a:solidFill>
                  <a:srgbClr val="053CF1"/>
                </a:solidFill>
                <a:latin typeface="楷体" panose="02010609060101010101" pitchFamily="49" charset="-122"/>
                <a:ea typeface="楷体" panose="02010609060101010101" pitchFamily="49" charset="-122"/>
              </a:rPr>
              <a:t>200</a:t>
            </a:r>
            <a:r>
              <a:rPr lang="zh-CN" altLang="zh-CN" sz="2600" b="1" kern="100" dirty="0">
                <a:solidFill>
                  <a:srgbClr val="053CF1"/>
                </a:solidFill>
                <a:latin typeface="楷体" panose="02010609060101010101" pitchFamily="49" charset="-122"/>
                <a:ea typeface="楷体" panose="02010609060101010101" pitchFamily="49" charset="-122"/>
              </a:rPr>
              <a:t>万两，并开办萍乡煤矿，但由于原来定购的机炉不适用，依然未能炼出好钢，只得贷款改装设备，才获得成功。通过克服种种困难，汉阳铁厂成为中国第一家大型的近代化钢铁企业，</a:t>
            </a:r>
            <a:r>
              <a:rPr lang="en-US" altLang="zh-CN" sz="2600" b="1" kern="100" dirty="0">
                <a:solidFill>
                  <a:srgbClr val="053CF1"/>
                </a:solidFill>
                <a:latin typeface="楷体" panose="02010609060101010101" pitchFamily="49" charset="-122"/>
                <a:ea typeface="楷体" panose="02010609060101010101" pitchFamily="49" charset="-122"/>
              </a:rPr>
              <a:t>1949</a:t>
            </a:r>
            <a:r>
              <a:rPr lang="zh-CN" altLang="zh-CN" sz="2600" b="1" kern="100" dirty="0">
                <a:solidFill>
                  <a:srgbClr val="053CF1"/>
                </a:solidFill>
                <a:latin typeface="楷体" panose="02010609060101010101" pitchFamily="49" charset="-122"/>
                <a:ea typeface="楷体" panose="02010609060101010101" pitchFamily="49" charset="-122"/>
              </a:rPr>
              <a:t>年后收归国有</a:t>
            </a:r>
            <a:r>
              <a:rPr lang="zh-CN" altLang="en-US" sz="2600" b="1" kern="100" dirty="0" smtClean="0">
                <a:solidFill>
                  <a:srgbClr val="053CF1"/>
                </a:solidFill>
                <a:latin typeface="楷体" panose="02010609060101010101" pitchFamily="49" charset="-122"/>
                <a:ea typeface="楷体" panose="02010609060101010101" pitchFamily="49" charset="-122"/>
              </a:rPr>
              <a:t>。</a:t>
            </a:r>
            <a:endParaRPr lang="zh-CN" altLang="zh-CN" sz="2600" b="1" kern="100" dirty="0">
              <a:solidFill>
                <a:srgbClr val="053CF1"/>
              </a:solidFill>
              <a:latin typeface="楷体" panose="02010609060101010101" pitchFamily="49" charset="-122"/>
              <a:ea typeface="楷体" panose="02010609060101010101" pitchFamily="49" charset="-122"/>
            </a:endParaRPr>
          </a:p>
          <a:p>
            <a:pPr indent="200025" algn="just"/>
            <a:r>
              <a:rPr lang="zh-CN" altLang="zh-CN" sz="2600" b="1" kern="100" dirty="0">
                <a:solidFill>
                  <a:srgbClr val="053CF1"/>
                </a:solidFill>
                <a:latin typeface="楷体" panose="02010609060101010101" pitchFamily="49" charset="-122"/>
                <a:ea typeface="楷体" panose="02010609060101010101" pitchFamily="49" charset="-122"/>
              </a:rPr>
              <a:t> </a:t>
            </a:r>
            <a:r>
              <a:rPr lang="en-US" altLang="zh-CN" sz="2600" b="1" kern="100" dirty="0">
                <a:solidFill>
                  <a:srgbClr val="053CF1"/>
                </a:solidFill>
                <a:latin typeface="楷体" panose="02010609060101010101" pitchFamily="49" charset="-122"/>
                <a:ea typeface="楷体" panose="02010609060101010101" pitchFamily="49" charset="-122"/>
              </a:rPr>
              <a:t>     </a:t>
            </a:r>
            <a:r>
              <a:rPr lang="zh-CN" altLang="zh-CN" sz="2600" b="1" kern="100" dirty="0">
                <a:solidFill>
                  <a:srgbClr val="053CF1"/>
                </a:solidFill>
                <a:latin typeface="楷体" panose="02010609060101010101" pitchFamily="49" charset="-122"/>
                <a:ea typeface="楷体" panose="02010609060101010101" pitchFamily="49" charset="-122"/>
              </a:rPr>
              <a:t>材料提供了一个中国近代企业发展的案例，蕴含了现代化的诸多启示。从材料中提炼一个启示，并结合所学的中国近现代史知识予以说明。</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要求：观点明确，史论结合，言之成理。</a:t>
            </a:r>
            <a:r>
              <a:rPr lang="en-US" altLang="zh-CN" sz="2600" b="1" kern="100" dirty="0">
                <a:solidFill>
                  <a:srgbClr val="053CF1"/>
                </a:solidFill>
                <a:latin typeface="楷体" panose="02010609060101010101" pitchFamily="49" charset="-122"/>
                <a:ea typeface="楷体" panose="02010609060101010101" pitchFamily="49" charset="-122"/>
              </a:rPr>
              <a:t>)</a:t>
            </a:r>
            <a:endParaRPr lang="zh-CN" altLang="zh-CN" sz="2600" b="1" kern="100"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9376" y="116632"/>
            <a:ext cx="11449272" cy="3539430"/>
          </a:xfrm>
          <a:prstGeom prst="rect">
            <a:avLst/>
          </a:prstGeom>
          <a:noFill/>
        </p:spPr>
        <p:txBody>
          <a:bodyPr wrap="square" rtlCol="0">
            <a:spAutoFit/>
          </a:bodyPr>
          <a:lstStyle/>
          <a:p>
            <a:r>
              <a:rPr lang="zh-CN" altLang="en-US" sz="2800" b="1" dirty="0">
                <a:solidFill>
                  <a:srgbClr val="053CF1"/>
                </a:solidFill>
                <a:latin typeface="楷体" panose="02010609060101010101" pitchFamily="49" charset="-122"/>
                <a:ea typeface="楷体" panose="02010609060101010101" pitchFamily="49" charset="-122"/>
              </a:rPr>
              <a:t>参考答案</a:t>
            </a:r>
            <a:r>
              <a:rPr lang="zh-CN" altLang="en-US" sz="2800" b="1" dirty="0" smtClean="0">
                <a:solidFill>
                  <a:srgbClr val="053CF1"/>
                </a:solidFill>
                <a:latin typeface="楷体" panose="02010609060101010101" pitchFamily="49" charset="-122"/>
                <a:ea typeface="楷体" panose="02010609060101010101" pitchFamily="49" charset="-122"/>
              </a:rPr>
              <a:t>：</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启示：兴办近代企业需要重视科学技术</a:t>
            </a:r>
            <a:endParaRPr lang="en-US" altLang="zh-CN" sz="2800" b="1" dirty="0">
              <a:solidFill>
                <a:srgbClr val="053CF1"/>
              </a:solidFill>
              <a:latin typeface="楷体" panose="02010609060101010101" pitchFamily="49" charset="-122"/>
              <a:ea typeface="楷体" panose="02010609060101010101" pitchFamily="49" charset="-122"/>
            </a:endParaRPr>
          </a:p>
          <a:p>
            <a:pPr indent="-711200" fontAlgn="auto">
              <a:extLst>
                <a:ext uri="{35155182-B16C-46BC-9424-99874614C6A1}">
                  <wpsdc:indentchars xmlns:wpsdc="http://www.wps.cn/officeDocument/2017/drawingmlCustomData" val="-200" checksum="3603601876"/>
                </a:ext>
              </a:extLst>
            </a:pPr>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1</a:t>
            </a:r>
            <a:r>
              <a:rPr lang="zh-CN" altLang="en-US" sz="2800" b="1" dirty="0">
                <a:solidFill>
                  <a:srgbClr val="053CF1"/>
                </a:solidFill>
                <a:latin typeface="楷体" panose="02010609060101010101" pitchFamily="49" charset="-122"/>
                <a:ea typeface="楷体" panose="02010609060101010101" pitchFamily="49" charset="-122"/>
              </a:rPr>
              <a:t>：张之洞不听专业人员建议，不尊重科学技术</a:t>
            </a:r>
            <a:r>
              <a:rPr lang="zh-CN" altLang="en-US" sz="2800" b="1" dirty="0" smtClean="0">
                <a:solidFill>
                  <a:srgbClr val="053CF1"/>
                </a:solidFill>
                <a:latin typeface="楷体" panose="02010609060101010101" pitchFamily="49" charset="-122"/>
                <a:ea typeface="楷体" panose="02010609060101010101" pitchFamily="49" charset="-122"/>
              </a:rPr>
              <a:t>，盲目</a:t>
            </a:r>
            <a:r>
              <a:rPr lang="zh-CN" altLang="en-US" sz="2800" b="1" dirty="0">
                <a:solidFill>
                  <a:srgbClr val="053CF1"/>
                </a:solidFill>
                <a:latin typeface="楷体" panose="02010609060101010101" pitchFamily="49" charset="-122"/>
                <a:ea typeface="楷体" panose="02010609060101010101" pitchFamily="49" charset="-122"/>
              </a:rPr>
              <a:t>建厂，浪费大量人力、物力、财力，未能炼出合格钢铁。</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：近代官办企业兴办，大多依靠外国技术，但封建管理严重束缚先进生产力，制约近代企业发展。</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3</a:t>
            </a:r>
            <a:r>
              <a:rPr lang="zh-CN" altLang="en-US" sz="2800" b="1" dirty="0">
                <a:solidFill>
                  <a:srgbClr val="053CF1"/>
                </a:solidFill>
                <a:latin typeface="楷体" panose="02010609060101010101" pitchFamily="49" charset="-122"/>
                <a:ea typeface="楷体" panose="02010609060101010101" pitchFamily="49" charset="-122"/>
              </a:rPr>
              <a:t>：盛宣怀进行制度变革，贷款改装设备，尊重科学技术，练出合格钢铁。</a:t>
            </a:r>
            <a:endParaRPr lang="en-US" altLang="zh-CN"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71364" y="188640"/>
            <a:ext cx="11449271" cy="4401205"/>
          </a:xfrm>
          <a:prstGeom prst="rect">
            <a:avLst/>
          </a:prstGeom>
          <a:noFill/>
        </p:spPr>
        <p:txBody>
          <a:bodyPr wrap="square" rtlCol="0">
            <a:spAutoFit/>
          </a:bodyPr>
          <a:lstStyle/>
          <a:p>
            <a:r>
              <a:rPr lang="zh-CN" altLang="en-US" sz="2800" b="1" dirty="0">
                <a:solidFill>
                  <a:srgbClr val="053CF1"/>
                </a:solidFill>
                <a:latin typeface="楷体" panose="02010609060101010101" pitchFamily="49" charset="-122"/>
                <a:ea typeface="楷体" panose="02010609060101010101" pitchFamily="49" charset="-122"/>
              </a:rPr>
              <a:t>我的悟题答案：基于家国情怀</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FF0000"/>
                </a:solidFill>
                <a:latin typeface="楷体" panose="02010609060101010101" pitchFamily="49" charset="-122"/>
                <a:ea typeface="楷体" panose="02010609060101010101" pitchFamily="49" charset="-122"/>
              </a:rPr>
              <a:t>史论结合</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启示：汉阳铁厂办厂史反映了近代先进中国人的奋斗精神</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论据</a:t>
            </a:r>
            <a:r>
              <a:rPr lang="en-US" altLang="zh-CN" sz="2800" b="1" dirty="0">
                <a:solidFill>
                  <a:srgbClr val="053CF1"/>
                </a:solidFill>
                <a:latin typeface="楷体" panose="02010609060101010101" pitchFamily="49" charset="-122"/>
                <a:ea typeface="楷体" panose="02010609060101010101" pitchFamily="49" charset="-122"/>
              </a:rPr>
              <a:t>1</a:t>
            </a:r>
            <a:r>
              <a:rPr lang="zh-CN" altLang="en-US" sz="2800" b="1" dirty="0">
                <a:solidFill>
                  <a:srgbClr val="053CF1"/>
                </a:solidFill>
                <a:latin typeface="楷体" panose="02010609060101010101" pitchFamily="49" charset="-122"/>
                <a:ea typeface="楷体" panose="02010609060101010101" pitchFamily="49" charset="-122"/>
              </a:rPr>
              <a:t>：张之洞在没有资金、技术、人员等客观条件下，克服重重困难，勇于兴办近代企业，体现了困苦条件下艰难探索的奋斗精神。</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：盛宣怀接手后，继续奋斗。通过制度变革，贷款改装设备，炼出合格钢铁，使汉阳铁厂成为中国最大的近代钢铁厂。</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3</a:t>
            </a:r>
            <a:r>
              <a:rPr lang="zh-CN" altLang="en-US" sz="2800" b="1" dirty="0">
                <a:solidFill>
                  <a:srgbClr val="053CF1"/>
                </a:solidFill>
                <a:latin typeface="楷体" panose="02010609060101010101" pitchFamily="49" charset="-122"/>
                <a:ea typeface="楷体" panose="02010609060101010101" pitchFamily="49" charset="-122"/>
              </a:rPr>
              <a:t>：近代以来，无数先进的中国人，都是在极其艰苦的条件下，励志奋斗，创办近代工商业、兴办近代教育、不断改革与革命等，都体现出中华民族伟大的奋斗精神。</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文本框 3"/>
          <p:cNvSpPr txBox="1"/>
          <p:nvPr/>
        </p:nvSpPr>
        <p:spPr>
          <a:xfrm>
            <a:off x="1127448" y="5229200"/>
            <a:ext cx="8383270" cy="521970"/>
          </a:xfrm>
          <a:prstGeom prst="rect">
            <a:avLst/>
          </a:prstGeom>
          <a:noFill/>
        </p:spPr>
        <p:txBody>
          <a:bodyPr wrap="square" rtlCol="0">
            <a:spAutoFit/>
          </a:bodyPr>
          <a:lstStyle/>
          <a:p>
            <a:pPr algn="l"/>
            <a:r>
              <a:rPr lang="zh-CN" altLang="en-US" sz="2800" b="1" dirty="0">
                <a:solidFill>
                  <a:srgbClr val="053CF1"/>
                </a:solidFill>
                <a:latin typeface="仿宋" panose="02010609060101010101" pitchFamily="49" charset="-122"/>
                <a:ea typeface="仿宋" panose="02010609060101010101" pitchFamily="49" charset="-122"/>
              </a:rPr>
              <a:t>对本国历史的温情与敬意</a:t>
            </a:r>
            <a:r>
              <a:rPr lang="en-US" altLang="zh-CN" sz="2800" b="1" dirty="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自信的态度情感基础</a:t>
            </a:r>
            <a:r>
              <a:rPr lang="en-US" altLang="zh-CN" sz="2400" b="1" dirty="0">
                <a:solidFill>
                  <a:srgbClr val="053CF1"/>
                </a:solidFill>
                <a:latin typeface="楷体" panose="02010609060101010101" pitchFamily="49" charset="-122"/>
                <a:ea typeface="楷体" panose="02010609060101010101" pitchFamily="49" charset="-122"/>
              </a:rPr>
              <a:t> </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7368" y="116632"/>
            <a:ext cx="11449272" cy="2677656"/>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18</a:t>
            </a:r>
            <a:r>
              <a:rPr lang="zh-CN" altLang="en-US" sz="2400" b="1" dirty="0">
                <a:solidFill>
                  <a:srgbClr val="053CF1"/>
                </a:solidFill>
                <a:latin typeface="楷体" panose="02010609060101010101" pitchFamily="49" charset="-122"/>
                <a:ea typeface="楷体" panose="02010609060101010101" pitchFamily="49" charset="-122"/>
              </a:rPr>
              <a:t>．阅读材料，完成下列要求。（</a:t>
            </a:r>
            <a:r>
              <a:rPr lang="en-US" altLang="zh-CN" sz="2400" b="1" dirty="0">
                <a:solidFill>
                  <a:srgbClr val="053CF1"/>
                </a:solidFill>
                <a:latin typeface="楷体" panose="02010609060101010101" pitchFamily="49" charset="-122"/>
                <a:ea typeface="楷体" panose="02010609060101010101" pitchFamily="49" charset="-122"/>
              </a:rPr>
              <a:t>14</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一</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材料二  英国</a:t>
            </a:r>
            <a:r>
              <a:rPr lang="zh-CN" altLang="en-US" sz="2400" b="1" dirty="0">
                <a:solidFill>
                  <a:srgbClr val="053CF1"/>
                </a:solidFill>
                <a:latin typeface="楷体" panose="02010609060101010101" pitchFamily="49" charset="-122"/>
                <a:ea typeface="楷体" panose="02010609060101010101" pitchFamily="49" charset="-122"/>
              </a:rPr>
              <a:t>工人阶级的历史是从</a:t>
            </a:r>
            <a:r>
              <a:rPr lang="en-US" altLang="zh-CN" sz="2400" b="1" dirty="0">
                <a:solidFill>
                  <a:srgbClr val="053CF1"/>
                </a:solidFill>
                <a:latin typeface="楷体" panose="02010609060101010101" pitchFamily="49" charset="-122"/>
                <a:ea typeface="楷体" panose="02010609060101010101" pitchFamily="49" charset="-122"/>
              </a:rPr>
              <a:t>18</a:t>
            </a:r>
            <a:r>
              <a:rPr lang="zh-CN" altLang="en-US" sz="2400" b="1" dirty="0">
                <a:solidFill>
                  <a:srgbClr val="053CF1"/>
                </a:solidFill>
                <a:latin typeface="楷体" panose="02010609060101010101" pitchFamily="49" charset="-122"/>
                <a:ea typeface="楷体" panose="02010609060101010101" pitchFamily="49" charset="-122"/>
              </a:rPr>
              <a:t>世纪后半期，从蒸汽机和棉花加工机的发明开始的。大家知道，这些发明推动了产业革命，产业革命同时又引起了市民社会中的全面变革，而它的世界历史意义只是在现在才开始被认识清楚。</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恩格斯</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英国工人阶级状况</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a:t>
            </a:r>
            <a:r>
              <a:rPr lang="zh-CN" altLang="en-US" sz="2400" b="1" dirty="0">
                <a:solidFill>
                  <a:srgbClr val="053CF1"/>
                </a:solidFill>
                <a:latin typeface="楷体" panose="02010609060101010101" pitchFamily="49" charset="-122"/>
                <a:ea typeface="楷体" panose="02010609060101010101" pitchFamily="49" charset="-122"/>
              </a:rPr>
              <a:t>年）</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a:t>
            </a:r>
            <a:r>
              <a:rPr lang="zh-CN" altLang="en-US" sz="2400" b="1" dirty="0">
                <a:solidFill>
                  <a:srgbClr val="053CF1"/>
                </a:solidFill>
                <a:latin typeface="楷体" panose="02010609060101010101" pitchFamily="49" charset="-122"/>
                <a:ea typeface="楷体" panose="02010609060101010101" pitchFamily="49" charset="-122"/>
              </a:rPr>
              <a:t>）结合材料二和所学知识，运用唯物史观简述英国工业革命的历史意义。（</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3" name="矩形 2"/>
          <p:cNvSpPr/>
          <p:nvPr/>
        </p:nvSpPr>
        <p:spPr>
          <a:xfrm>
            <a:off x="409452" y="3211234"/>
            <a:ext cx="11449272"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三个提示角度：</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a:solidFill>
                  <a:srgbClr val="053CF1"/>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仿宋" panose="02010609060101010101" pitchFamily="49" charset="-122"/>
                <a:ea typeface="仿宋" panose="02010609060101010101" pitchFamily="49" charset="-122"/>
              </a:rPr>
              <a:t>这些</a:t>
            </a:r>
            <a:r>
              <a:rPr lang="zh-CN" altLang="en-US" sz="2800" b="1" dirty="0">
                <a:solidFill>
                  <a:srgbClr val="053CF1"/>
                </a:solidFill>
                <a:latin typeface="仿宋" panose="02010609060101010101" pitchFamily="49" charset="-122"/>
                <a:ea typeface="仿宋" panose="02010609060101010101" pitchFamily="49" charset="-122"/>
              </a:rPr>
              <a:t>发明推动了产业革命，产业革命同时又引起了市民社会中的全面变革，而它的世界历史意义只是在现在才开始被认识清楚</a:t>
            </a:r>
            <a:r>
              <a:rPr lang="zh-CN" altLang="en-US"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4" name="矩形 3"/>
          <p:cNvSpPr/>
          <p:nvPr/>
        </p:nvSpPr>
        <p:spPr>
          <a:xfrm>
            <a:off x="911424" y="5013176"/>
            <a:ext cx="3600400"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生产力：</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社会变革：</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世界影响：</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zh-CN" altLang="en-US"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3352" y="74148"/>
            <a:ext cx="11665296" cy="4893647"/>
          </a:xfrm>
          <a:prstGeom prst="rect">
            <a:avLst/>
          </a:prstGeom>
        </p:spPr>
        <p:txBody>
          <a:bodyPr wrap="square">
            <a:spAutoFit/>
          </a:bodyPr>
          <a:lstStyle/>
          <a:p>
            <a:pPr algn="just">
              <a:spcAft>
                <a:spcPts val="0"/>
              </a:spcAft>
            </a:pPr>
            <a:r>
              <a:rPr lang="en-US" altLang="zh-CN" sz="2400" b="1" kern="100" dirty="0">
                <a:solidFill>
                  <a:srgbClr val="053CF1"/>
                </a:solidFill>
                <a:latin typeface="Times New Roman" panose="02020603050405020304" pitchFamily="18" charset="0"/>
              </a:rPr>
              <a:t>47</a:t>
            </a: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历史</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选修</a:t>
            </a:r>
            <a:r>
              <a:rPr lang="en-US" altLang="zh-CN" sz="2400" b="1" kern="100" dirty="0">
                <a:solidFill>
                  <a:srgbClr val="053CF1"/>
                </a:solidFill>
                <a:latin typeface="Times New Roman" panose="02020603050405020304" pitchFamily="18" charset="0"/>
              </a:rPr>
              <a:t>4</a:t>
            </a:r>
            <a:r>
              <a:rPr lang="zh-CN" altLang="zh-CN" sz="2400" b="1" kern="100" dirty="0">
                <a:solidFill>
                  <a:srgbClr val="053CF1"/>
                </a:solidFill>
                <a:latin typeface="Times New Roman" panose="02020603050405020304" pitchFamily="18" charset="0"/>
              </a:rPr>
              <a:t>：中外历史人物评说</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15</a:t>
            </a:r>
            <a:r>
              <a:rPr lang="zh-CN" altLang="zh-CN" sz="2400" b="1" kern="100" dirty="0">
                <a:solidFill>
                  <a:srgbClr val="053CF1"/>
                </a:solidFill>
                <a:latin typeface="Times New Roman" panose="02020603050405020304" pitchFamily="18" charset="0"/>
              </a:rPr>
              <a:t>分）</a:t>
            </a:r>
            <a:endParaRPr lang="zh-CN" altLang="zh-CN" sz="2400" b="1" kern="100" dirty="0">
              <a:solidFill>
                <a:srgbClr val="053CF1"/>
              </a:solidFill>
              <a:latin typeface="Times New Roman" panose="02020603050405020304" pitchFamily="18" charset="0"/>
            </a:endParaRPr>
          </a:p>
          <a:p>
            <a:pPr algn="just">
              <a:spcAft>
                <a:spcPts val="0"/>
              </a:spcAft>
            </a:pPr>
            <a:r>
              <a:rPr lang="zh-CN" altLang="zh-CN" sz="2400" b="1" kern="100" dirty="0">
                <a:solidFill>
                  <a:srgbClr val="053CF1"/>
                </a:solidFill>
                <a:latin typeface="Times New Roman" panose="02020603050405020304" pitchFamily="18" charset="0"/>
                <a:ea typeface="黑体" panose="02010609060101010101" pitchFamily="49" charset="-122"/>
              </a:rPr>
              <a:t>材料</a:t>
            </a:r>
            <a:r>
              <a:rPr lang="en-US" altLang="zh-CN" sz="2400" b="1" kern="100" dirty="0">
                <a:solidFill>
                  <a:srgbClr val="053CF1"/>
                </a:solidFill>
                <a:latin typeface="Times New Roman" panose="02020603050405020304" pitchFamily="18" charset="0"/>
              </a:rPr>
              <a:t>  </a:t>
            </a:r>
            <a:r>
              <a:rPr lang="zh-CN" altLang="zh-CN" sz="2400" b="1" kern="100" dirty="0">
                <a:solidFill>
                  <a:srgbClr val="053CF1"/>
                </a:solidFill>
                <a:latin typeface="Times New Roman" panose="02020603050405020304" pitchFamily="18" charset="0"/>
                <a:ea typeface="楷体" panose="02010609060101010101" pitchFamily="49" charset="-122"/>
              </a:rPr>
              <a:t>刘源张（</a:t>
            </a:r>
            <a:r>
              <a:rPr lang="en-US" altLang="zh-CN" sz="2400" b="1" kern="100" dirty="0">
                <a:solidFill>
                  <a:srgbClr val="053CF1"/>
                </a:solidFill>
                <a:latin typeface="Times New Roman" panose="02020603050405020304" pitchFamily="18" charset="0"/>
                <a:ea typeface="楷体" panose="02010609060101010101" pitchFamily="49" charset="-122"/>
              </a:rPr>
              <a:t>1925~2014</a:t>
            </a:r>
            <a:r>
              <a:rPr lang="zh-CN" altLang="zh-CN" sz="2400" b="1" kern="100" dirty="0">
                <a:solidFill>
                  <a:srgbClr val="053CF1"/>
                </a:solidFill>
                <a:latin typeface="Times New Roman" panose="02020603050405020304" pitchFamily="18" charset="0"/>
                <a:ea typeface="楷体" panose="02010609060101010101" pitchFamily="49" charset="-122"/>
              </a:rPr>
              <a:t>），全国劳动模范，中国工程院院士，被誉为</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中国质量管理之父</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r>
              <a:rPr lang="en-US" altLang="zh-CN" sz="2400" b="1" kern="100" dirty="0">
                <a:solidFill>
                  <a:srgbClr val="053CF1"/>
                </a:solidFill>
                <a:latin typeface="Times New Roman" panose="02020603050405020304" pitchFamily="18" charset="0"/>
                <a:ea typeface="楷体" panose="02010609060101010101" pitchFamily="49" charset="-122"/>
              </a:rPr>
              <a:t>20</a:t>
            </a:r>
            <a:r>
              <a:rPr lang="zh-CN" altLang="zh-CN" sz="2400" b="1" kern="100" dirty="0">
                <a:solidFill>
                  <a:srgbClr val="053CF1"/>
                </a:solidFill>
                <a:latin typeface="Times New Roman" panose="02020603050405020304" pitchFamily="18" charset="0"/>
                <a:ea typeface="楷体" panose="02010609060101010101" pitchFamily="49" charset="-122"/>
              </a:rPr>
              <a:t>世纪</a:t>
            </a:r>
            <a:r>
              <a:rPr lang="en-US" altLang="zh-CN" sz="2400" b="1" kern="100" dirty="0">
                <a:solidFill>
                  <a:srgbClr val="053CF1"/>
                </a:solidFill>
                <a:latin typeface="Times New Roman" panose="02020603050405020304" pitchFamily="18" charset="0"/>
                <a:ea typeface="楷体" panose="02010609060101010101" pitchFamily="49" charset="-122"/>
              </a:rPr>
              <a:t>50</a:t>
            </a:r>
            <a:r>
              <a:rPr lang="zh-CN" altLang="zh-CN" sz="2400" b="1" kern="100" dirty="0">
                <a:solidFill>
                  <a:srgbClr val="053CF1"/>
                </a:solidFill>
                <a:latin typeface="Times New Roman" panose="02020603050405020304" pitchFamily="18" charset="0"/>
                <a:ea typeface="楷体" panose="02010609060101010101" pitchFamily="49" charset="-122"/>
              </a:rPr>
              <a:t>年代，留学美国的刘源张冲破美国政府阻挠回到祖国。回国后，他投入到工业化建设中，将所学的质量管理理论方法运用到生产实践，影响很大，被称为</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工厂大夫</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r>
              <a:rPr lang="en-US" altLang="zh-CN" sz="2400" b="1" kern="100" dirty="0">
                <a:solidFill>
                  <a:srgbClr val="053CF1"/>
                </a:solidFill>
                <a:latin typeface="Times New Roman" panose="02020603050405020304" pitchFamily="18" charset="0"/>
                <a:ea typeface="楷体" panose="02010609060101010101" pitchFamily="49" charset="-122"/>
              </a:rPr>
              <a:t>1976</a:t>
            </a:r>
            <a:r>
              <a:rPr lang="zh-CN" altLang="zh-CN" sz="2400" b="1" kern="100" dirty="0">
                <a:solidFill>
                  <a:srgbClr val="053CF1"/>
                </a:solidFill>
                <a:latin typeface="Times New Roman" panose="02020603050405020304" pitchFamily="18" charset="0"/>
                <a:ea typeface="楷体" panose="02010609060101010101" pitchFamily="49" charset="-122"/>
              </a:rPr>
              <a:t>年后，他倡导并积极推动建立严格的全面质量管理制度，在第二汽车制造厂等企业所取得的经验，经国务院采纳在全国企业推广，产生重大影响。</a:t>
            </a:r>
            <a:r>
              <a:rPr lang="en-US" altLang="zh-CN" sz="2400" b="1" kern="100" dirty="0">
                <a:solidFill>
                  <a:srgbClr val="053CF1"/>
                </a:solidFill>
                <a:latin typeface="Times New Roman" panose="02020603050405020304" pitchFamily="18" charset="0"/>
                <a:ea typeface="楷体" panose="02010609060101010101" pitchFamily="49" charset="-122"/>
              </a:rPr>
              <a:t>1989</a:t>
            </a:r>
            <a:r>
              <a:rPr lang="zh-CN" altLang="zh-CN" sz="2400" b="1" kern="100" dirty="0">
                <a:solidFill>
                  <a:srgbClr val="053CF1"/>
                </a:solidFill>
                <a:latin typeface="Times New Roman" panose="02020603050405020304" pitchFamily="18" charset="0"/>
                <a:ea typeface="楷体" panose="02010609060101010101" pitchFamily="49" charset="-122"/>
              </a:rPr>
              <a:t>年起他主持了</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中国工业生产率管理理论和方法研究</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项目，提出工业企业定额制定准则，在企业应用中取得较好的经济效益。他提出的有关质量管理的理论曾获奖。他参与了</a:t>
            </a:r>
            <a:r>
              <a:rPr lang="en-US" altLang="zh-CN" sz="2400" b="1" kern="100" dirty="0">
                <a:solidFill>
                  <a:srgbClr val="053CF1"/>
                </a:solidFill>
                <a:latin typeface="Times New Roman" panose="02020603050405020304" pitchFamily="18" charset="0"/>
                <a:ea typeface="楷体" panose="02010609060101010101" pitchFamily="49" charset="-122"/>
              </a:rPr>
              <a:t>2012</a:t>
            </a:r>
            <a:r>
              <a:rPr lang="zh-CN" altLang="zh-CN" sz="2400" b="1" kern="100" dirty="0">
                <a:solidFill>
                  <a:srgbClr val="053CF1"/>
                </a:solidFill>
                <a:latin typeface="Times New Roman" panose="02020603050405020304" pitchFamily="18" charset="0"/>
                <a:ea typeface="楷体" panose="02010609060101010101" pitchFamily="49" charset="-122"/>
              </a:rPr>
              <a:t>年国务院颁布的《质量发展纲要》的起草和定稿工作，该《纲要》明确规定：</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推动建设质量强国</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endParaRPr lang="zh-CN" altLang="zh-CN" sz="2400" b="1" kern="100" dirty="0">
              <a:solidFill>
                <a:srgbClr val="053CF1"/>
              </a:solidFill>
              <a:latin typeface="Times New Roman" panose="02020603050405020304" pitchFamily="18" charset="0"/>
            </a:endParaRPr>
          </a:p>
          <a:p>
            <a:pPr algn="just">
              <a:spcAft>
                <a:spcPts val="0"/>
              </a:spcAft>
            </a:pP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摘编自方莉等《少壮常怀强国志</a:t>
            </a:r>
            <a:r>
              <a:rPr lang="en-US" altLang="zh-CN" sz="2400" b="1" kern="100" dirty="0">
                <a:solidFill>
                  <a:srgbClr val="053CF1"/>
                </a:solidFill>
                <a:latin typeface="Times New Roman" panose="02020603050405020304" pitchFamily="18" charset="0"/>
                <a:ea typeface="楷体" panose="02010609060101010101" pitchFamily="49" charset="-122"/>
              </a:rPr>
              <a:t>  </a:t>
            </a:r>
            <a:r>
              <a:rPr lang="zh-CN" altLang="zh-CN" sz="2400" b="1" kern="100" dirty="0">
                <a:solidFill>
                  <a:srgbClr val="053CF1"/>
                </a:solidFill>
                <a:latin typeface="Times New Roman" panose="02020603050405020304" pitchFamily="18" charset="0"/>
                <a:ea typeface="楷体" panose="02010609060101010101" pitchFamily="49" charset="-122"/>
              </a:rPr>
              <a:t>华巅犹抱济时心》等</a:t>
            </a:r>
            <a:endParaRPr lang="zh-CN" altLang="zh-CN" sz="2400" b="1" kern="100" dirty="0">
              <a:solidFill>
                <a:srgbClr val="053CF1"/>
              </a:solidFill>
              <a:latin typeface="Times New Roman" panose="02020603050405020304" pitchFamily="18" charset="0"/>
            </a:endParaRPr>
          </a:p>
          <a:p>
            <a:pPr algn="just">
              <a:spcAft>
                <a:spcPts val="0"/>
              </a:spcAft>
            </a:pP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2</a:t>
            </a:r>
            <a:r>
              <a:rPr lang="zh-CN" altLang="zh-CN" sz="2400" b="1" kern="100" dirty="0">
                <a:solidFill>
                  <a:srgbClr val="053CF1"/>
                </a:solidFill>
                <a:latin typeface="Times New Roman" panose="02020603050405020304" pitchFamily="18" charset="0"/>
              </a:rPr>
              <a:t>）根据材料并结合所学知识，</a:t>
            </a:r>
            <a:r>
              <a:rPr lang="zh-CN" altLang="zh-CN" sz="2400" b="1" kern="100" dirty="0">
                <a:solidFill>
                  <a:srgbClr val="FF0000"/>
                </a:solidFill>
                <a:latin typeface="Times New Roman" panose="02020603050405020304" pitchFamily="18" charset="0"/>
              </a:rPr>
              <a:t>说明刘源张、李四光等先进人物体现的时代精神。（</a:t>
            </a:r>
            <a:r>
              <a:rPr lang="en-US" altLang="zh-CN" sz="2400" b="1" kern="100" dirty="0">
                <a:solidFill>
                  <a:srgbClr val="FF0000"/>
                </a:solidFill>
                <a:latin typeface="Times New Roman" panose="02020603050405020304" pitchFamily="18" charset="0"/>
              </a:rPr>
              <a:t>7</a:t>
            </a:r>
            <a:r>
              <a:rPr lang="zh-CN" altLang="zh-CN" sz="2400" b="1" kern="100" dirty="0">
                <a:solidFill>
                  <a:srgbClr val="FF0000"/>
                </a:solidFill>
                <a:latin typeface="Times New Roman" panose="02020603050405020304" pitchFamily="18" charset="0"/>
              </a:rPr>
              <a:t>分）</a:t>
            </a:r>
            <a:endParaRPr lang="zh-CN" altLang="zh-CN" sz="2400" b="1" kern="100" dirty="0">
              <a:solidFill>
                <a:srgbClr val="FF0000"/>
              </a:solidFill>
              <a:latin typeface="Times New Roman" panose="02020603050405020304" pitchFamily="18" charset="0"/>
            </a:endParaRPr>
          </a:p>
        </p:txBody>
      </p:sp>
      <p:sp>
        <p:nvSpPr>
          <p:cNvPr id="5" name="矩形 4"/>
          <p:cNvSpPr/>
          <p:nvPr/>
        </p:nvSpPr>
        <p:spPr>
          <a:xfrm>
            <a:off x="623392" y="5157192"/>
            <a:ext cx="8904514" cy="1077218"/>
          </a:xfrm>
          <a:prstGeom prst="rect">
            <a:avLst/>
          </a:prstGeom>
          <a:solidFill>
            <a:schemeClr val="bg1"/>
          </a:solidFill>
        </p:spPr>
        <p:txBody>
          <a:bodyPr wrap="square">
            <a:spAutoFit/>
          </a:bodyPr>
          <a:lstStyle/>
          <a:p>
            <a:pPr algn="just">
              <a:spcAft>
                <a:spcPts val="0"/>
              </a:spcAft>
            </a:pPr>
            <a:r>
              <a:rPr lang="zh-CN" altLang="en-US" sz="3200" b="1" kern="100" dirty="0">
                <a:solidFill>
                  <a:srgbClr val="053CF1"/>
                </a:solidFill>
                <a:latin typeface="楷体" panose="02010609060101010101" pitchFamily="49" charset="-122"/>
                <a:ea typeface="楷体" panose="02010609060101010101" pitchFamily="49" charset="-122"/>
              </a:rPr>
              <a:t>爱国主义精神、创新精神、奉献精神、理论联系实际精神</a:t>
            </a:r>
            <a:r>
              <a:rPr lang="en-US" altLang="zh-CN" sz="3200" b="1" kern="100" dirty="0">
                <a:solidFill>
                  <a:srgbClr val="053CF1"/>
                </a:solidFill>
                <a:latin typeface="楷体" panose="02010609060101010101" pitchFamily="49" charset="-122"/>
                <a:ea typeface="楷体" panose="02010609060101010101" pitchFamily="49" charset="-122"/>
              </a:rPr>
              <a:t>……    1</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2</a:t>
            </a:r>
            <a:r>
              <a:rPr lang="zh-CN" altLang="en-US" sz="3200" b="1" kern="100" dirty="0">
                <a:solidFill>
                  <a:srgbClr val="053CF1"/>
                </a:solidFill>
                <a:latin typeface="楷体" panose="02010609060101010101" pitchFamily="49" charset="-122"/>
                <a:ea typeface="楷体" panose="02010609060101010101" pitchFamily="49" charset="-122"/>
              </a:rPr>
              <a:t>分，</a:t>
            </a:r>
            <a:r>
              <a:rPr lang="en-US" altLang="zh-CN" sz="3200" b="1" kern="100" dirty="0">
                <a:solidFill>
                  <a:srgbClr val="053CF1"/>
                </a:solidFill>
                <a:latin typeface="楷体" panose="02010609060101010101" pitchFamily="49" charset="-122"/>
                <a:ea typeface="楷体" panose="02010609060101010101" pitchFamily="49" charset="-122"/>
              </a:rPr>
              <a:t>2</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4</a:t>
            </a:r>
            <a:r>
              <a:rPr lang="zh-CN" altLang="en-US" sz="3200" b="1" kern="100" dirty="0">
                <a:solidFill>
                  <a:srgbClr val="053CF1"/>
                </a:solidFill>
                <a:latin typeface="楷体" panose="02010609060101010101" pitchFamily="49" charset="-122"/>
                <a:ea typeface="楷体" panose="02010609060101010101" pitchFamily="49" charset="-122"/>
              </a:rPr>
              <a:t>分，</a:t>
            </a:r>
            <a:r>
              <a:rPr lang="en-US" altLang="zh-CN" sz="3200" b="1" kern="100" dirty="0">
                <a:solidFill>
                  <a:srgbClr val="053CF1"/>
                </a:solidFill>
                <a:latin typeface="楷体" panose="02010609060101010101" pitchFamily="49" charset="-122"/>
                <a:ea typeface="楷体" panose="02010609060101010101" pitchFamily="49" charset="-122"/>
              </a:rPr>
              <a:t>3</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7</a:t>
            </a:r>
            <a:r>
              <a:rPr lang="zh-CN" altLang="en-US" sz="3200" b="1" kern="100" dirty="0">
                <a:solidFill>
                  <a:srgbClr val="053CF1"/>
                </a:solidFill>
                <a:latin typeface="楷体" panose="02010609060101010101" pitchFamily="49" charset="-122"/>
                <a:ea typeface="楷体" panose="02010609060101010101" pitchFamily="49" charset="-122"/>
              </a:rPr>
              <a:t>分</a:t>
            </a:r>
            <a:endParaRPr lang="en-US" altLang="zh-CN" sz="3200" b="1" kern="100"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7368" y="116632"/>
            <a:ext cx="11593288" cy="5262979"/>
          </a:xfrm>
          <a:prstGeom prst="rect">
            <a:avLst/>
          </a:prstGeom>
          <a:solidFill>
            <a:schemeClr val="bg1"/>
          </a:solidFill>
        </p:spPr>
        <p:txBody>
          <a:bodyPr wrap="square">
            <a:spAutoFit/>
          </a:bodyPr>
          <a:lstStyle/>
          <a:p>
            <a:r>
              <a:rPr lang="en-US" altLang="zh-CN" sz="2400" b="1" dirty="0">
                <a:solidFill>
                  <a:srgbClr val="053CF1"/>
                </a:solidFill>
              </a:rPr>
              <a:t>22</a:t>
            </a:r>
            <a:r>
              <a:rPr lang="zh-CN" altLang="en-US" sz="2400" b="1" dirty="0">
                <a:solidFill>
                  <a:srgbClr val="053CF1"/>
                </a:solidFill>
              </a:rPr>
              <a:t>．</a:t>
            </a:r>
            <a:r>
              <a:rPr lang="en-US" altLang="zh-CN" sz="2400" b="1" dirty="0">
                <a:solidFill>
                  <a:srgbClr val="053CF1"/>
                </a:solidFill>
              </a:rPr>
              <a:t>[</a:t>
            </a:r>
            <a:r>
              <a:rPr lang="zh-CN" altLang="en-US" sz="2400" b="1" dirty="0">
                <a:solidFill>
                  <a:srgbClr val="053CF1"/>
                </a:solidFill>
              </a:rPr>
              <a:t>选修</a:t>
            </a:r>
            <a:r>
              <a:rPr lang="en-US" altLang="zh-CN" sz="2400" b="1" dirty="0">
                <a:solidFill>
                  <a:srgbClr val="053CF1"/>
                </a:solidFill>
              </a:rPr>
              <a:t>4</a:t>
            </a:r>
            <a:r>
              <a:rPr lang="zh-CN" altLang="en-US" sz="2400" b="1" dirty="0">
                <a:solidFill>
                  <a:srgbClr val="053CF1"/>
                </a:solidFill>
              </a:rPr>
              <a:t>：中外历史人物评说</a:t>
            </a:r>
            <a:r>
              <a:rPr lang="en-US" altLang="zh-CN" sz="2400" b="1" dirty="0">
                <a:solidFill>
                  <a:srgbClr val="053CF1"/>
                </a:solidFill>
              </a:rPr>
              <a:t>]</a:t>
            </a:r>
            <a:r>
              <a:rPr lang="zh-CN" altLang="en-US" sz="2400" b="1" dirty="0">
                <a:solidFill>
                  <a:srgbClr val="053CF1"/>
                </a:solidFill>
              </a:rPr>
              <a:t>阅读材料并结合所学知识，完成下列要求。（</a:t>
            </a:r>
            <a:r>
              <a:rPr lang="en-US" altLang="zh-CN" sz="2400" b="1" dirty="0">
                <a:solidFill>
                  <a:srgbClr val="053CF1"/>
                </a:solidFill>
              </a:rPr>
              <a:t>12</a:t>
            </a:r>
            <a:r>
              <a:rPr lang="zh-CN" altLang="en-US" sz="2400" b="1" dirty="0">
                <a:solidFill>
                  <a:srgbClr val="053CF1"/>
                </a:solidFill>
              </a:rPr>
              <a:t>分）</a:t>
            </a:r>
            <a:endParaRPr lang="zh-CN" altLang="en-US" sz="2400" b="1" dirty="0">
              <a:solidFill>
                <a:srgbClr val="053CF1"/>
              </a:solidFill>
            </a:endParaRPr>
          </a:p>
          <a:p>
            <a:r>
              <a:rPr lang="zh-CN" altLang="en-US" sz="2400" b="1" dirty="0">
                <a:solidFill>
                  <a:srgbClr val="053CF1"/>
                </a:solidFill>
              </a:rPr>
              <a:t>材料</a:t>
            </a:r>
            <a:endParaRPr lang="zh-CN" altLang="en-US" sz="2400" b="1" dirty="0">
              <a:solidFill>
                <a:srgbClr val="053CF1"/>
              </a:solidFill>
            </a:endParaRPr>
          </a:p>
          <a:p>
            <a:r>
              <a:rPr lang="zh-CN" altLang="en-US" sz="2400" b="1" dirty="0" smtClean="0">
                <a:solidFill>
                  <a:srgbClr val="053CF1"/>
                </a:solidFill>
                <a:latin typeface="楷体" panose="02010609060101010101" pitchFamily="49" charset="-122"/>
                <a:ea typeface="楷体" panose="02010609060101010101" pitchFamily="49" charset="-122"/>
              </a:rPr>
              <a:t>       徐建寅</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1845—1901</a:t>
            </a:r>
            <a:r>
              <a:rPr lang="zh-CN" altLang="en-US" sz="2400" b="1" dirty="0">
                <a:solidFill>
                  <a:srgbClr val="053CF1"/>
                </a:solidFill>
                <a:latin typeface="楷体" panose="02010609060101010101" pitchFamily="49" charset="-122"/>
                <a:ea typeface="楷体" panose="02010609060101010101" pitchFamily="49" charset="-122"/>
              </a:rPr>
              <a:t>），科学家徐寿之子，从小研习“格致之学”，怀抱科学救国理想。早年效力于翻译西方科学书籍，“筚路蓝缕，以启山林”。</a:t>
            </a:r>
            <a:r>
              <a:rPr lang="en-US" altLang="zh-CN" sz="2400" b="1" dirty="0">
                <a:solidFill>
                  <a:srgbClr val="053CF1"/>
                </a:solidFill>
                <a:latin typeface="楷体" panose="02010609060101010101" pitchFamily="49" charset="-122"/>
                <a:ea typeface="楷体" panose="02010609060101010101" pitchFamily="49" charset="-122"/>
              </a:rPr>
              <a:t>1874</a:t>
            </a:r>
            <a:r>
              <a:rPr lang="zh-CN" altLang="en-US" sz="2400" b="1" dirty="0">
                <a:solidFill>
                  <a:srgbClr val="053CF1"/>
                </a:solidFill>
                <a:latin typeface="楷体" panose="02010609060101010101" pitchFamily="49" charset="-122"/>
                <a:ea typeface="楷体" panose="02010609060101010101" pitchFamily="49" charset="-122"/>
              </a:rPr>
              <a:t>年，研制成功硝酸，产品广泛应用于火药制造。</a:t>
            </a:r>
            <a:r>
              <a:rPr lang="en-US" altLang="zh-CN" sz="2400" b="1" dirty="0">
                <a:solidFill>
                  <a:srgbClr val="053CF1"/>
                </a:solidFill>
                <a:latin typeface="楷体" panose="02010609060101010101" pitchFamily="49" charset="-122"/>
                <a:ea typeface="楷体" panose="02010609060101010101" pitchFamily="49" charset="-122"/>
              </a:rPr>
              <a:t>1875</a:t>
            </a:r>
            <a:r>
              <a:rPr lang="zh-CN" altLang="en-US" sz="2400" b="1" dirty="0">
                <a:solidFill>
                  <a:srgbClr val="053CF1"/>
                </a:solidFill>
                <a:latin typeface="楷体" panose="02010609060101010101" pitchFamily="49" charset="-122"/>
                <a:ea typeface="楷体" panose="02010609060101010101" pitchFamily="49" charset="-122"/>
              </a:rPr>
              <a:t>年，被任命为山东机器局总办，营建兵工厂，“躬自创造，未尝延用西人”，</a:t>
            </a:r>
            <a:r>
              <a:rPr lang="en-US" altLang="zh-CN" sz="2400" b="1" dirty="0">
                <a:solidFill>
                  <a:srgbClr val="053CF1"/>
                </a:solidFill>
                <a:latin typeface="楷体" panose="02010609060101010101" pitchFamily="49" charset="-122"/>
                <a:ea typeface="楷体" panose="02010609060101010101" pitchFamily="49" charset="-122"/>
              </a:rPr>
              <a:t>1879</a:t>
            </a:r>
            <a:r>
              <a:rPr lang="zh-CN" altLang="en-US" sz="2400" b="1" dirty="0">
                <a:solidFill>
                  <a:srgbClr val="053CF1"/>
                </a:solidFill>
                <a:latin typeface="楷体" panose="02010609060101010101" pitchFamily="49" charset="-122"/>
                <a:ea typeface="楷体" panose="02010609060101010101" pitchFamily="49" charset="-122"/>
              </a:rPr>
              <a:t>年，受命负责到欧洲考察造舰、兵工，“留心访询”，订购舰只。在德国订造的两艘铁甲船后来成为北洋舰队的主力“镇远”舰和“定远”舰。在欧洲期间，还悉心考察近代工业技术和管理制度，所撰</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欧游杂录</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详细记录了多种当时世界上最先进的制造工艺和设备，并绘制了许多草图。这部书是近代科学技术发展史上的一份珍贵资料，八国联军侵华战争爆发后，外国停止供应火药，他创办火药厂，亲自试制无烟火药，“日手杵臼，亲自研炼”，很快获得成功。后试验室不幸发生爆炸，他献出了宝贵生命。</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摘编自钟叔河</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走向世界：近代中国知识分子考察西方的历史</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rPr>
              <a:t>（</a:t>
            </a:r>
            <a:r>
              <a:rPr lang="en-US" altLang="zh-CN" sz="2400" b="1" dirty="0">
                <a:solidFill>
                  <a:srgbClr val="053CF1"/>
                </a:solidFill>
              </a:rPr>
              <a:t>1</a:t>
            </a:r>
            <a:r>
              <a:rPr lang="zh-CN" altLang="en-US" sz="2400" b="1" dirty="0">
                <a:solidFill>
                  <a:srgbClr val="053CF1"/>
                </a:solidFill>
              </a:rPr>
              <a:t>）概括徐建寅对中国早期现代化历史贡献。（</a:t>
            </a:r>
            <a:r>
              <a:rPr lang="en-US" altLang="zh-CN" sz="2400" b="1" dirty="0">
                <a:solidFill>
                  <a:srgbClr val="053CF1"/>
                </a:solidFill>
              </a:rPr>
              <a:t>6</a:t>
            </a:r>
            <a:r>
              <a:rPr lang="zh-CN" altLang="en-US" sz="2400" b="1" dirty="0">
                <a:solidFill>
                  <a:srgbClr val="053CF1"/>
                </a:solidFill>
              </a:rPr>
              <a:t>分</a:t>
            </a:r>
            <a:r>
              <a:rPr lang="zh-CN" altLang="en-US" sz="2400" b="1" dirty="0" smtClean="0">
                <a:solidFill>
                  <a:srgbClr val="053CF1"/>
                </a:solidFill>
              </a:rPr>
              <a:t>）</a:t>
            </a:r>
            <a:endParaRPr lang="en-US" altLang="zh-CN" sz="2400" b="1" dirty="0" smtClean="0">
              <a:solidFill>
                <a:srgbClr val="053CF1"/>
              </a:solidFill>
            </a:endParaRPr>
          </a:p>
        </p:txBody>
      </p:sp>
      <p:sp>
        <p:nvSpPr>
          <p:cNvPr id="3" name="矩形 2"/>
          <p:cNvSpPr/>
          <p:nvPr/>
        </p:nvSpPr>
        <p:spPr>
          <a:xfrm>
            <a:off x="767408" y="5805264"/>
            <a:ext cx="10657184"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教师讲题，应该是手把手地引导学生获取信息、提炼信息（</a:t>
            </a:r>
            <a:r>
              <a:rPr lang="zh-CN" altLang="en-US" sz="2800" dirty="0" smtClean="0">
                <a:solidFill>
                  <a:srgbClr val="FF0000"/>
                </a:solidFill>
                <a:latin typeface="黑体" panose="02010609060101010101" pitchFamily="49" charset="-122"/>
                <a:ea typeface="黑体" panose="02010609060101010101" pitchFamily="49" charset="-122"/>
              </a:rPr>
              <a:t>过程</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7368" y="116632"/>
            <a:ext cx="11593288" cy="643253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强调手把手引导的过程，即力透纸背的过程：  </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徐建寅</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1845—1901</a:t>
            </a:r>
            <a:r>
              <a:rPr lang="zh-CN" altLang="en-US" sz="2400" b="1" dirty="0">
                <a:solidFill>
                  <a:srgbClr val="053CF1"/>
                </a:solidFill>
                <a:latin typeface="楷体" panose="02010609060101010101" pitchFamily="49" charset="-122"/>
                <a:ea typeface="楷体" panose="02010609060101010101" pitchFamily="49" charset="-122"/>
              </a:rPr>
              <a:t>），科学家徐寿之子，从小研习</a:t>
            </a:r>
            <a:r>
              <a:rPr lang="zh-CN" altLang="en-US" sz="2400" b="1" dirty="0" smtClean="0">
                <a:solidFill>
                  <a:srgbClr val="053CF1"/>
                </a:solidFill>
                <a:latin typeface="楷体" panose="02010609060101010101" pitchFamily="49" charset="-122"/>
                <a:ea typeface="楷体" panose="02010609060101010101" pitchFamily="49" charset="-122"/>
              </a:rPr>
              <a:t>“格致之学”</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努力学习精神</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怀抱科学救国</a:t>
            </a:r>
            <a:r>
              <a:rPr lang="zh-CN" altLang="en-US" sz="2400" b="1" dirty="0" smtClean="0">
                <a:solidFill>
                  <a:srgbClr val="053CF1"/>
                </a:solidFill>
                <a:latin typeface="楷体" panose="02010609060101010101" pitchFamily="49" charset="-122"/>
                <a:ea typeface="楷体" panose="02010609060101010101" pitchFamily="49" charset="-122"/>
              </a:rPr>
              <a:t>理想</a:t>
            </a:r>
            <a:r>
              <a:rPr lang="zh-CN" altLang="en-US" sz="2400" b="1" dirty="0" smtClean="0">
                <a:solidFill>
                  <a:srgbClr val="FF0000"/>
                </a:solidFill>
                <a:latin typeface="楷体" panose="02010609060101010101" pitchFamily="49" charset="-122"/>
                <a:ea typeface="楷体" panose="02010609060101010101" pitchFamily="49" charset="-122"/>
              </a:rPr>
              <a:t>（爱国精神）</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早年效力于翻译西方科学</a:t>
            </a:r>
            <a:r>
              <a:rPr lang="zh-CN" altLang="en-US" sz="2400" b="1" dirty="0" smtClean="0">
                <a:solidFill>
                  <a:srgbClr val="053CF1"/>
                </a:solidFill>
                <a:latin typeface="楷体" panose="02010609060101010101" pitchFamily="49" charset="-122"/>
                <a:ea typeface="楷体" panose="02010609060101010101" pitchFamily="49" charset="-122"/>
              </a:rPr>
              <a:t>书籍</a:t>
            </a:r>
            <a:r>
              <a:rPr lang="zh-CN" altLang="en-US" sz="2400" b="1" dirty="0" smtClean="0">
                <a:solidFill>
                  <a:srgbClr val="FF0000"/>
                </a:solidFill>
                <a:latin typeface="楷体" panose="02010609060101010101" pitchFamily="49" charset="-122"/>
                <a:ea typeface="楷体" panose="02010609060101010101" pitchFamily="49" charset="-122"/>
              </a:rPr>
              <a:t>（贡献），</a:t>
            </a:r>
            <a:r>
              <a:rPr lang="zh-CN" altLang="en-US" sz="2400" b="1" dirty="0">
                <a:solidFill>
                  <a:srgbClr val="053CF1"/>
                </a:solidFill>
                <a:latin typeface="楷体" panose="02010609060101010101" pitchFamily="49" charset="-122"/>
                <a:ea typeface="楷体" panose="02010609060101010101" pitchFamily="49" charset="-122"/>
              </a:rPr>
              <a:t>“筚路蓝缕，以启山林”。</a:t>
            </a:r>
            <a:r>
              <a:rPr lang="en-US" altLang="zh-CN" sz="2400" b="1" dirty="0">
                <a:solidFill>
                  <a:srgbClr val="053CF1"/>
                </a:solidFill>
                <a:latin typeface="楷体" panose="02010609060101010101" pitchFamily="49" charset="-122"/>
                <a:ea typeface="楷体" panose="02010609060101010101" pitchFamily="49" charset="-122"/>
              </a:rPr>
              <a:t>1874</a:t>
            </a:r>
            <a:r>
              <a:rPr lang="zh-CN" altLang="en-US" sz="2400" b="1" dirty="0">
                <a:solidFill>
                  <a:srgbClr val="053CF1"/>
                </a:solidFill>
                <a:latin typeface="楷体" panose="02010609060101010101" pitchFamily="49" charset="-122"/>
                <a:ea typeface="楷体" panose="02010609060101010101" pitchFamily="49" charset="-122"/>
              </a:rPr>
              <a:t>年，研制成功硝酸，产品广泛应用于火药</a:t>
            </a:r>
            <a:r>
              <a:rPr lang="zh-CN" altLang="en-US" sz="2400" b="1" dirty="0" smtClean="0">
                <a:solidFill>
                  <a:srgbClr val="053CF1"/>
                </a:solidFill>
                <a:latin typeface="楷体" panose="02010609060101010101" pitchFamily="49" charset="-122"/>
                <a:ea typeface="楷体" panose="02010609060101010101" pitchFamily="49" charset="-122"/>
              </a:rPr>
              <a:t>制造</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1875</a:t>
            </a:r>
            <a:r>
              <a:rPr lang="zh-CN" altLang="en-US" sz="2400" b="1" dirty="0">
                <a:solidFill>
                  <a:srgbClr val="053CF1"/>
                </a:solidFill>
                <a:latin typeface="楷体" panose="02010609060101010101" pitchFamily="49" charset="-122"/>
                <a:ea typeface="楷体" panose="02010609060101010101" pitchFamily="49" charset="-122"/>
              </a:rPr>
              <a:t>年，被任命为山东机器局总办，营建</a:t>
            </a:r>
            <a:r>
              <a:rPr lang="zh-CN" altLang="en-US" sz="2400" b="1" dirty="0" smtClean="0">
                <a:solidFill>
                  <a:srgbClr val="053CF1"/>
                </a:solidFill>
                <a:latin typeface="楷体" panose="02010609060101010101" pitchFamily="49" charset="-122"/>
                <a:ea typeface="楷体" panose="02010609060101010101" pitchFamily="49" charset="-122"/>
              </a:rPr>
              <a:t>兵工厂</a:t>
            </a:r>
            <a:r>
              <a:rPr lang="zh-CN" altLang="en-US" sz="2400" b="1" dirty="0" smtClean="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贡献）， </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躬自创造，未尝延用西人</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 </a:t>
            </a:r>
            <a:r>
              <a:rPr lang="zh-CN" altLang="en-US" sz="2400" b="1" dirty="0" smtClean="0">
                <a:solidFill>
                  <a:srgbClr val="FF0000"/>
                </a:solidFill>
                <a:latin typeface="楷体" panose="02010609060101010101" pitchFamily="49" charset="-122"/>
                <a:ea typeface="楷体" panose="02010609060101010101" pitchFamily="49" charset="-122"/>
              </a:rPr>
              <a:t>（独立自主、创新精神）</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1879</a:t>
            </a:r>
            <a:r>
              <a:rPr lang="zh-CN" altLang="en-US" sz="2400" b="1" dirty="0">
                <a:solidFill>
                  <a:srgbClr val="053CF1"/>
                </a:solidFill>
                <a:latin typeface="楷体" panose="02010609060101010101" pitchFamily="49" charset="-122"/>
                <a:ea typeface="楷体" panose="02010609060101010101" pitchFamily="49" charset="-122"/>
              </a:rPr>
              <a:t>年，受命负责到欧洲考察造舰、兵工，“留心访询”，订购舰只。在德国订造的两艘铁甲船后来成为北洋舰队的主力“镇远”舰和“定远”</a:t>
            </a:r>
            <a:r>
              <a:rPr lang="zh-CN" altLang="en-US" sz="2400" b="1" dirty="0" smtClean="0">
                <a:solidFill>
                  <a:srgbClr val="053CF1"/>
                </a:solidFill>
                <a:latin typeface="楷体" panose="02010609060101010101" pitchFamily="49" charset="-122"/>
                <a:ea typeface="楷体" panose="02010609060101010101" pitchFamily="49" charset="-122"/>
              </a:rPr>
              <a:t>舰</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贡献；虚心学习、开放引进的精神）</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在欧洲期间，还悉心考察近代工业技术和管理制度，所撰</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欧游杂录</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详细记录了多种当时世界上最先进的制造工艺和设备，并绘制了许多</a:t>
            </a:r>
            <a:r>
              <a:rPr lang="zh-CN" altLang="en-US" sz="2400" b="1" dirty="0" smtClean="0">
                <a:solidFill>
                  <a:srgbClr val="053CF1"/>
                </a:solidFill>
                <a:latin typeface="楷体" panose="02010609060101010101" pitchFamily="49" charset="-122"/>
                <a:ea typeface="楷体" panose="02010609060101010101" pitchFamily="49" charset="-122"/>
              </a:rPr>
              <a:t>草图</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这部书是近代科学技术发展史上的一份珍贵资料，八国联军侵华战争爆发后，外国停止供应火药，他创办火药厂，亲自试制无烟火药，“日手杵臼，亲自研炼”，很快获得</a:t>
            </a:r>
            <a:r>
              <a:rPr lang="zh-CN" altLang="en-US" sz="2400" b="1" dirty="0" smtClean="0">
                <a:solidFill>
                  <a:srgbClr val="053CF1"/>
                </a:solidFill>
                <a:latin typeface="楷体" panose="02010609060101010101" pitchFamily="49" charset="-122"/>
                <a:ea typeface="楷体" panose="02010609060101010101" pitchFamily="49" charset="-122"/>
              </a:rPr>
              <a:t>成功</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后试验室不幸发生爆炸，他献出了宝贵生命。</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摘编自钟叔河</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走向世界：近代中国知识分子考察西方的历史</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rPr>
              <a:t>（</a:t>
            </a:r>
            <a:r>
              <a:rPr lang="en-US" altLang="zh-CN" sz="2400" b="1" dirty="0">
                <a:solidFill>
                  <a:srgbClr val="053CF1"/>
                </a:solidFill>
              </a:rPr>
              <a:t>1</a:t>
            </a:r>
            <a:r>
              <a:rPr lang="zh-CN" altLang="en-US" sz="2400" b="1" dirty="0">
                <a:solidFill>
                  <a:srgbClr val="053CF1"/>
                </a:solidFill>
              </a:rPr>
              <a:t>）概括徐建寅对中国早期现代化</a:t>
            </a:r>
            <a:r>
              <a:rPr lang="zh-CN" altLang="en-US" sz="2400" b="1" dirty="0">
                <a:solidFill>
                  <a:srgbClr val="FF0000"/>
                </a:solidFill>
              </a:rPr>
              <a:t>历史贡献</a:t>
            </a:r>
            <a:r>
              <a:rPr lang="zh-CN" altLang="en-US" sz="2400" b="1" dirty="0">
                <a:solidFill>
                  <a:srgbClr val="053CF1"/>
                </a:solidFill>
              </a:rPr>
              <a:t>。（</a:t>
            </a:r>
            <a:r>
              <a:rPr lang="en-US" altLang="zh-CN" sz="2400" b="1" dirty="0">
                <a:solidFill>
                  <a:srgbClr val="053CF1"/>
                </a:solidFill>
              </a:rPr>
              <a:t>6</a:t>
            </a:r>
            <a:r>
              <a:rPr lang="zh-CN" altLang="en-US" sz="2400" b="1" dirty="0">
                <a:solidFill>
                  <a:srgbClr val="053CF1"/>
                </a:solidFill>
              </a:rPr>
              <a:t>分</a:t>
            </a:r>
            <a:r>
              <a:rPr lang="zh-CN" altLang="en-US" sz="2400" b="1" dirty="0" smtClean="0">
                <a:solidFill>
                  <a:srgbClr val="053CF1"/>
                </a:solidFill>
              </a:rPr>
              <a:t>）</a:t>
            </a:r>
            <a:endParaRPr lang="en-US" altLang="zh-CN" sz="2400" b="1" dirty="0" smtClean="0">
              <a:solidFill>
                <a:srgbClr val="053CF1"/>
              </a:solidFill>
            </a:endParaRPr>
          </a:p>
          <a:p>
            <a:r>
              <a:rPr lang="zh-CN" altLang="en-US" sz="2400" b="1" dirty="0">
                <a:solidFill>
                  <a:srgbClr val="053CF1"/>
                </a:solidFill>
              </a:rPr>
              <a:t>（</a:t>
            </a:r>
            <a:r>
              <a:rPr lang="en-US" altLang="zh-CN" sz="2400" b="1" dirty="0">
                <a:solidFill>
                  <a:srgbClr val="053CF1"/>
                </a:solidFill>
              </a:rPr>
              <a:t>2</a:t>
            </a:r>
            <a:r>
              <a:rPr lang="zh-CN" altLang="en-US" sz="2400" b="1" dirty="0">
                <a:solidFill>
                  <a:srgbClr val="053CF1"/>
                </a:solidFill>
              </a:rPr>
              <a:t>）简述詹天佑、徐建寅等中国近代科学家的</a:t>
            </a:r>
            <a:r>
              <a:rPr lang="zh-CN" altLang="en-US" sz="2400" b="1" dirty="0">
                <a:solidFill>
                  <a:srgbClr val="FF0000"/>
                </a:solidFill>
              </a:rPr>
              <a:t>共同精神品质</a:t>
            </a:r>
            <a:r>
              <a:rPr lang="zh-CN" altLang="en-US" sz="2400" b="1" dirty="0">
                <a:solidFill>
                  <a:srgbClr val="053CF1"/>
                </a:solidFill>
              </a:rPr>
              <a:t>。（</a:t>
            </a:r>
            <a:r>
              <a:rPr lang="en-US" altLang="zh-CN" sz="2400" b="1" dirty="0">
                <a:solidFill>
                  <a:srgbClr val="053CF1"/>
                </a:solidFill>
              </a:rPr>
              <a:t>6</a:t>
            </a:r>
            <a:r>
              <a:rPr lang="zh-CN" altLang="en-US" sz="2400" b="1" dirty="0">
                <a:solidFill>
                  <a:srgbClr val="053CF1"/>
                </a:solidFill>
              </a:rPr>
              <a:t>分）</a:t>
            </a:r>
            <a:endParaRPr lang="zh-CN" altLang="en-US" sz="2400" b="1" dirty="0">
              <a:solidFill>
                <a:srgbClr val="053CF1"/>
              </a:solidFill>
            </a:endParaRPr>
          </a:p>
        </p:txBody>
      </p:sp>
      <p:sp>
        <p:nvSpPr>
          <p:cNvPr id="3" name="矩形 2"/>
          <p:cNvSpPr/>
          <p:nvPr/>
        </p:nvSpPr>
        <p:spPr>
          <a:xfrm>
            <a:off x="5591944" y="188640"/>
            <a:ext cx="5472608" cy="1938992"/>
          </a:xfrm>
          <a:prstGeom prst="rect">
            <a:avLst/>
          </a:prstGeom>
          <a:solidFill>
            <a:schemeClr val="accent5"/>
          </a:solidFill>
        </p:spPr>
        <p:txBody>
          <a:bodyPr wrap="square">
            <a:spAutoFit/>
          </a:bodyPr>
          <a:lstStyle/>
          <a:p>
            <a:pPr algn="just">
              <a:spcAft>
                <a:spcPts val="0"/>
              </a:spcAft>
            </a:pPr>
            <a:r>
              <a:rPr lang="zh-CN" altLang="en-US" sz="6000" b="1" kern="100" dirty="0" smtClean="0">
                <a:solidFill>
                  <a:srgbClr val="FF0000"/>
                </a:solidFill>
                <a:latin typeface="楷体" panose="02010609060101010101" pitchFamily="49" charset="-122"/>
                <a:ea typeface="楷体" panose="02010609060101010101" pitchFamily="49" charset="-122"/>
              </a:rPr>
              <a:t>为什么要研究全国卷真题？</a:t>
            </a:r>
            <a:endParaRPr lang="en-US" altLang="zh-CN" sz="60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23392" y="188640"/>
            <a:ext cx="11161240"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研读高考题领悟的素养能力：解答高考题，获取答案的四个途径</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FF0000"/>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1.</a:t>
            </a:r>
            <a:r>
              <a:rPr lang="zh-CN" altLang="en-US" sz="2800" b="1" dirty="0" smtClean="0">
                <a:solidFill>
                  <a:srgbClr val="053CF1"/>
                </a:solidFill>
                <a:latin typeface="仿宋" panose="02010609060101010101" pitchFamily="49" charset="-122"/>
                <a:ea typeface="仿宋" panose="02010609060101010101" pitchFamily="49" charset="-122"/>
              </a:rPr>
              <a:t>答案自所学知识来。思维力</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2.</a:t>
            </a:r>
            <a:r>
              <a:rPr lang="zh-CN" altLang="en-US" sz="2800" b="1" dirty="0" smtClean="0">
                <a:solidFill>
                  <a:srgbClr val="053CF1"/>
                </a:solidFill>
                <a:latin typeface="仿宋" panose="02010609060101010101" pitchFamily="49" charset="-122"/>
                <a:ea typeface="仿宋" panose="02010609060101010101" pitchFamily="49" charset="-122"/>
              </a:rPr>
              <a:t>答案自题干材料来。力透纸背：洞察力、思维力</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3.</a:t>
            </a:r>
            <a:r>
              <a:rPr lang="zh-CN" altLang="en-US" sz="2800" b="1" dirty="0">
                <a:solidFill>
                  <a:srgbClr val="053CF1"/>
                </a:solidFill>
                <a:latin typeface="仿宋" panose="02010609060101010101" pitchFamily="49" charset="-122"/>
                <a:ea typeface="仿宋" panose="02010609060101010101" pitchFamily="49" charset="-122"/>
              </a:rPr>
              <a:t>答案</a:t>
            </a:r>
            <a:r>
              <a:rPr lang="zh-CN" altLang="en-US" sz="2800" b="1" dirty="0" smtClean="0">
                <a:solidFill>
                  <a:srgbClr val="053CF1"/>
                </a:solidFill>
                <a:latin typeface="仿宋" panose="02010609060101010101" pitchFamily="49" charset="-122"/>
                <a:ea typeface="仿宋" panose="02010609060101010101" pitchFamily="49" charset="-122"/>
              </a:rPr>
              <a:t>自逻辑推理来。逻辑同一性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4.</a:t>
            </a:r>
            <a:r>
              <a:rPr lang="zh-CN" altLang="en-US" sz="2800" b="1" dirty="0">
                <a:solidFill>
                  <a:srgbClr val="053CF1"/>
                </a:solidFill>
                <a:latin typeface="仿宋" panose="02010609060101010101" pitchFamily="49" charset="-122"/>
                <a:ea typeface="仿宋" panose="02010609060101010101" pitchFamily="49" charset="-122"/>
              </a:rPr>
              <a:t>答案</a:t>
            </a:r>
            <a:r>
              <a:rPr lang="zh-CN" altLang="en-US" sz="2800" b="1" dirty="0" smtClean="0">
                <a:solidFill>
                  <a:srgbClr val="053CF1"/>
                </a:solidFill>
                <a:latin typeface="仿宋" panose="02010609060101010101" pitchFamily="49" charset="-122"/>
                <a:ea typeface="仿宋" panose="02010609060101010101" pitchFamily="49" charset="-122"/>
              </a:rPr>
              <a:t>自核心价值来。思想力。</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这四个途径，对应的四种素养能力，</a:t>
            </a:r>
            <a:r>
              <a:rPr lang="zh-CN" altLang="en-US" sz="2800" dirty="0" smtClean="0">
                <a:solidFill>
                  <a:srgbClr val="FF0000"/>
                </a:solidFill>
                <a:latin typeface="黑体" panose="02010609060101010101" pitchFamily="49" charset="-122"/>
                <a:ea typeface="黑体" panose="02010609060101010101" pitchFamily="49" charset="-122"/>
              </a:rPr>
              <a:t>不是孤立的，而是有机地体现在学生审题、解题的过程中。</a:t>
            </a:r>
            <a:endParaRPr lang="en-US" altLang="zh-CN" sz="2800" dirty="0" smtClean="0">
              <a:solidFill>
                <a:srgbClr val="FF0000"/>
              </a:solidFill>
              <a:latin typeface="黑体" panose="02010609060101010101" pitchFamily="49" charset="-122"/>
              <a:ea typeface="黑体" panose="02010609060101010101" pitchFamily="49" charset="-122"/>
            </a:endParaRPr>
          </a:p>
          <a:p>
            <a:endParaRPr lang="en-US" altLang="zh-CN" sz="2800" dirty="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    学会</a:t>
            </a:r>
            <a:r>
              <a:rPr lang="zh-CN" altLang="en-US" sz="2800" dirty="0">
                <a:solidFill>
                  <a:srgbClr val="FF0000"/>
                </a:solidFill>
                <a:latin typeface="黑体" panose="02010609060101010101" pitchFamily="49" charset="-122"/>
                <a:ea typeface="黑体" panose="02010609060101010101" pitchFamily="49" charset="-122"/>
              </a:rPr>
              <a:t>学习</a:t>
            </a:r>
            <a:r>
              <a:rPr lang="en-US" altLang="zh-CN" sz="2800" dirty="0" smtClean="0">
                <a:solidFill>
                  <a:srgbClr val="FF0000"/>
                </a:solidFill>
                <a:latin typeface="黑体" panose="02010609060101010101" pitchFamily="49" charset="-122"/>
                <a:ea typeface="黑体" panose="02010609060101010101" pitchFamily="49" charset="-122"/>
              </a:rPr>
              <a:t>·</a:t>
            </a:r>
            <a:r>
              <a:rPr lang="zh-CN" altLang="en-US" sz="2800" dirty="0" smtClean="0">
                <a:solidFill>
                  <a:srgbClr val="FF0000"/>
                </a:solidFill>
                <a:latin typeface="黑体" panose="02010609060101010101" pitchFamily="49" charset="-122"/>
                <a:ea typeface="黑体" panose="02010609060101010101" pitchFamily="49" charset="-122"/>
              </a:rPr>
              <a:t>学会思考（能思会想、能思善想）</a:t>
            </a:r>
            <a:endParaRPr lang="zh-CN" altLang="en-US" sz="2800"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9416" y="188640"/>
            <a:ext cx="8712968" cy="523220"/>
          </a:xfrm>
          <a:prstGeom prst="rect">
            <a:avLst/>
          </a:prstGeom>
          <a:solidFill>
            <a:schemeClr val="bg1"/>
          </a:solidFill>
        </p:spPr>
        <p:txBody>
          <a:bodyPr wrap="square">
            <a:spAutoFit/>
          </a:bodyPr>
          <a:lstStyle/>
          <a:p>
            <a:r>
              <a:rPr lang="zh-CN" altLang="en-US" sz="2800" dirty="0" smtClean="0">
                <a:solidFill>
                  <a:srgbClr val="053CF1"/>
                </a:solidFill>
                <a:latin typeface="黑体" panose="02010609060101010101" pitchFamily="49" charset="-122"/>
                <a:ea typeface="黑体" panose="02010609060101010101" pitchFamily="49" charset="-122"/>
              </a:rPr>
              <a:t>丰产丰收：</a:t>
            </a:r>
            <a:r>
              <a:rPr lang="zh-CN" altLang="en-US" sz="2800" dirty="0" smtClean="0">
                <a:solidFill>
                  <a:srgbClr val="FF0000"/>
                </a:solidFill>
                <a:latin typeface="黑体" panose="02010609060101010101" pitchFamily="49" charset="-122"/>
                <a:ea typeface="黑体" panose="02010609060101010101" pitchFamily="49" charset="-122"/>
              </a:rPr>
              <a:t>精选题</a:t>
            </a:r>
            <a:r>
              <a:rPr lang="en-US" altLang="zh-CN" sz="2800" dirty="0" smtClean="0">
                <a:solidFill>
                  <a:srgbClr val="FF0000"/>
                </a:solidFill>
                <a:latin typeface="黑体" panose="02010609060101010101" pitchFamily="49" charset="-122"/>
                <a:ea typeface="黑体" panose="02010609060101010101" pitchFamily="49" charset="-122"/>
              </a:rPr>
              <a:t>·</a:t>
            </a:r>
            <a:r>
              <a:rPr lang="zh-CN" altLang="en-US" sz="2800" dirty="0" smtClean="0">
                <a:solidFill>
                  <a:srgbClr val="FF0000"/>
                </a:solidFill>
                <a:latin typeface="黑体" panose="02010609060101010101" pitchFamily="49" charset="-122"/>
                <a:ea typeface="黑体" panose="02010609060101010101" pitchFamily="49" charset="-122"/>
              </a:rPr>
              <a:t>做透题</a:t>
            </a:r>
            <a:endParaRPr lang="zh-CN" altLang="en-US" sz="28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839416" y="980728"/>
            <a:ext cx="11089232" cy="2246769"/>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精选题：近</a:t>
            </a:r>
            <a:r>
              <a:rPr lang="en-US" altLang="zh-CN" sz="2800" b="1" dirty="0" smtClean="0">
                <a:solidFill>
                  <a:srgbClr val="053CF1"/>
                </a:solidFill>
                <a:latin typeface="仿宋" panose="02010609060101010101" pitchFamily="49" charset="-122"/>
                <a:ea typeface="仿宋" panose="02010609060101010101" pitchFamily="49" charset="-122"/>
              </a:rPr>
              <a:t>3-5</a:t>
            </a:r>
            <a:r>
              <a:rPr lang="zh-CN" altLang="en-US" sz="2800" b="1" dirty="0" smtClean="0">
                <a:solidFill>
                  <a:srgbClr val="053CF1"/>
                </a:solidFill>
                <a:latin typeface="仿宋" panose="02010609060101010101" pitchFamily="49" charset="-122"/>
                <a:ea typeface="仿宋" panose="02010609060101010101" pitchFamily="49" charset="-122"/>
              </a:rPr>
              <a:t>年全国卷及各省自主命题为主要训练对象。</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做透题：按照设问分类系统训练。</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常态做法：高频考点？按照素材分类？</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认真研讨领会今天三个讲座，各校历史学科组要组织探讨，要落实到教学实践。</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3" grpId="0" animBg="1"/>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404664"/>
            <a:ext cx="10729192" cy="181588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发展教师专业素养：</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▲研读课程标准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▲研读中国共产党、教育部文件</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▲汲取当代史学成果</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
        <p:nvSpPr>
          <p:cNvPr id="2" name="矩形 1"/>
          <p:cNvSpPr/>
          <p:nvPr/>
        </p:nvSpPr>
        <p:spPr>
          <a:xfrm>
            <a:off x="778000" y="2492896"/>
            <a:ext cx="11276780" cy="2677656"/>
          </a:xfrm>
          <a:prstGeom prst="rect">
            <a:avLst/>
          </a:prstGeom>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中国社会科学网：</a:t>
            </a:r>
            <a:r>
              <a:rPr lang="en-US" altLang="zh-CN" sz="2400" b="1" dirty="0">
                <a:solidFill>
                  <a:srgbClr val="053CF1"/>
                </a:solidFill>
                <a:latin typeface="楷体" panose="02010609060101010101" pitchFamily="49" charset="-122"/>
                <a:ea typeface="楷体" panose="02010609060101010101" pitchFamily="49" charset="-122"/>
                <a:hlinkClick r:id="rId1"/>
              </a:rPr>
              <a:t>http://www.cssn.cn/</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世界近现代史研究中心</a:t>
            </a:r>
            <a:r>
              <a:rPr lang="en-US" altLang="zh-CN" sz="2400" b="1" dirty="0">
                <a:solidFill>
                  <a:srgbClr val="053CF1"/>
                </a:solidFill>
                <a:latin typeface="楷体" panose="02010609060101010101" pitchFamily="49" charset="-122"/>
                <a:ea typeface="楷体" panose="02010609060101010101" pitchFamily="49" charset="-122"/>
                <a:hlinkClick r:id="rId2"/>
              </a:rPr>
              <a:t>https://mwhrc.nankai.edu.cn/21550/list4.htm</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新版白寿彝</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中国通史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、中国社科院</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世界通史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金冲及</a:t>
            </a:r>
            <a:r>
              <a:rPr lang="en-US" altLang="zh-CN" sz="2400" b="1" dirty="0" smtClean="0">
                <a:solidFill>
                  <a:srgbClr val="053CF1"/>
                </a:solidFill>
                <a:latin typeface="楷体" panose="02010609060101010101" pitchFamily="49" charset="-122"/>
                <a:ea typeface="楷体" panose="02010609060101010101" pitchFamily="49" charset="-122"/>
              </a:rPr>
              <a:t>《20</a:t>
            </a:r>
            <a:r>
              <a:rPr lang="zh-CN" altLang="en-US" sz="2400" b="1" dirty="0" smtClean="0">
                <a:solidFill>
                  <a:srgbClr val="053CF1"/>
                </a:solidFill>
                <a:latin typeface="楷体" panose="02010609060101010101" pitchFamily="49" charset="-122"/>
                <a:ea typeface="楷体" panose="02010609060101010101" pitchFamily="49" charset="-122"/>
              </a:rPr>
              <a:t>世纪中国史纲</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庞卓恒等编</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史学概论</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华南师范大学“新师范丛书”：</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历史时空观念的教学设计与评价</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r>
              <a:rPr lang="en-US" altLang="zh-CN" sz="2400" b="1" dirty="0" smtClean="0">
                <a:solidFill>
                  <a:srgbClr val="053CF1"/>
                </a:solidFill>
                <a:latin typeface="楷体" panose="02010609060101010101" pitchFamily="49" charset="-122"/>
                <a:ea typeface="楷体" panose="02010609060101010101" pitchFamily="49" charset="-122"/>
              </a:rPr>
              <a:t>5</a:t>
            </a:r>
            <a:r>
              <a:rPr lang="zh-CN" altLang="en-US" sz="2400" b="1" dirty="0" smtClean="0">
                <a:solidFill>
                  <a:srgbClr val="053CF1"/>
                </a:solidFill>
                <a:latin typeface="楷体" panose="02010609060101010101" pitchFamily="49" charset="-122"/>
                <a:ea typeface="楷体" panose="02010609060101010101" pitchFamily="49" charset="-122"/>
              </a:rPr>
              <a:t>本</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5494" y="44624"/>
            <a:ext cx="3456384"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学术论文进课堂</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20688"/>
            <a:ext cx="11593288" cy="3785652"/>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中国</a:t>
            </a:r>
            <a:r>
              <a:rPr lang="zh-CN" altLang="en-US" sz="2400" b="1" dirty="0">
                <a:solidFill>
                  <a:srgbClr val="053CF1"/>
                </a:solidFill>
                <a:latin typeface="楷体" panose="02010609060101010101" pitchFamily="49" charset="-122"/>
                <a:ea typeface="楷体" panose="02010609060101010101" pitchFamily="49" charset="-122"/>
              </a:rPr>
              <a:t>古代民本思想也有其</a:t>
            </a:r>
            <a:r>
              <a:rPr lang="zh-CN" altLang="en-US" sz="2400" b="1" dirty="0">
                <a:solidFill>
                  <a:srgbClr val="FF0000"/>
                </a:solidFill>
                <a:latin typeface="黑体" panose="02010609060101010101" pitchFamily="49" charset="-122"/>
                <a:ea typeface="黑体" panose="02010609060101010101" pitchFamily="49" charset="-122"/>
              </a:rPr>
              <a:t>阶级</a:t>
            </a:r>
            <a:r>
              <a:rPr lang="zh-CN" altLang="en-US" sz="2400" b="1" dirty="0">
                <a:solidFill>
                  <a:srgbClr val="053CF1"/>
                </a:solidFill>
                <a:latin typeface="楷体" panose="02010609060101010101" pitchFamily="49" charset="-122"/>
                <a:ea typeface="楷体" panose="02010609060101010101" pitchFamily="49" charset="-122"/>
              </a:rPr>
              <a:t>和</a:t>
            </a:r>
            <a:r>
              <a:rPr lang="zh-CN" altLang="en-US" sz="2400" b="1" dirty="0">
                <a:solidFill>
                  <a:srgbClr val="FF0000"/>
                </a:solidFill>
                <a:latin typeface="黑体" panose="02010609060101010101" pitchFamily="49" charset="-122"/>
                <a:ea typeface="黑体" panose="02010609060101010101" pitchFamily="49" charset="-122"/>
              </a:rPr>
              <a:t>历史的局限性</a:t>
            </a:r>
            <a:r>
              <a:rPr lang="zh-CN" altLang="en-US" sz="2400" b="1" dirty="0">
                <a:solidFill>
                  <a:srgbClr val="053CF1"/>
                </a:solidFill>
                <a:latin typeface="楷体" panose="02010609060101010101" pitchFamily="49" charset="-122"/>
                <a:ea typeface="楷体" panose="02010609060101010101" pitchFamily="49" charset="-122"/>
              </a:rPr>
              <a:t>。比如，中国古代民本思想是为了</a:t>
            </a:r>
            <a:r>
              <a:rPr lang="zh-CN" altLang="en-US" sz="2400" b="1" dirty="0">
                <a:solidFill>
                  <a:srgbClr val="FF0000"/>
                </a:solidFill>
                <a:latin typeface="楷体" panose="02010609060101010101" pitchFamily="49" charset="-122"/>
                <a:ea typeface="楷体" panose="02010609060101010101" pitchFamily="49" charset="-122"/>
              </a:rPr>
              <a:t>巩固封建专制统治</a:t>
            </a:r>
            <a:r>
              <a:rPr lang="zh-CN" altLang="en-US" sz="2400" b="1" dirty="0">
                <a:solidFill>
                  <a:srgbClr val="053CF1"/>
                </a:solidFill>
                <a:latin typeface="楷体" panose="02010609060101010101" pitchFamily="49" charset="-122"/>
                <a:ea typeface="楷体" panose="02010609060101010101" pitchFamily="49" charset="-122"/>
              </a:rPr>
              <a:t>而提出的，更多的是从农民起义、</a:t>
            </a:r>
            <a:r>
              <a:rPr lang="zh-CN" altLang="en-US" sz="2400" b="1" dirty="0">
                <a:solidFill>
                  <a:srgbClr val="FF0000"/>
                </a:solidFill>
                <a:latin typeface="楷体" panose="02010609060101010101" pitchFamily="49" charset="-122"/>
                <a:ea typeface="楷体" panose="02010609060101010101" pitchFamily="49" charset="-122"/>
              </a:rPr>
              <a:t>人民反抗剥削压迫的教训</a:t>
            </a:r>
            <a:r>
              <a:rPr lang="zh-CN" altLang="en-US" sz="2400" b="1" dirty="0">
                <a:solidFill>
                  <a:srgbClr val="053CF1"/>
                </a:solidFill>
                <a:latin typeface="楷体" panose="02010609060101010101" pitchFamily="49" charset="-122"/>
                <a:ea typeface="楷体" panose="02010609060101010101" pitchFamily="49" charset="-122"/>
              </a:rPr>
              <a:t>中不得已而总结出来的。它主要是一种得民心、存社稷、固君位的“驭民”“牧民”“治民”的权术，是以“君权至上”“以君为本”“官本位”为前提的王道、仁政和德治，实质上只是一种</a:t>
            </a:r>
            <a:r>
              <a:rPr lang="zh-CN" altLang="en-US" sz="2400" b="1" dirty="0">
                <a:solidFill>
                  <a:srgbClr val="FF0000"/>
                </a:solidFill>
                <a:latin typeface="楷体" panose="02010609060101010101" pitchFamily="49" charset="-122"/>
                <a:ea typeface="楷体" panose="02010609060101010101" pitchFamily="49" charset="-122"/>
              </a:rPr>
              <a:t>开明的统治策略</a:t>
            </a:r>
            <a:r>
              <a:rPr lang="zh-CN" altLang="en-US" sz="2400" b="1" dirty="0">
                <a:solidFill>
                  <a:srgbClr val="053CF1"/>
                </a:solidFill>
                <a:latin typeface="楷体" panose="02010609060101010101" pitchFamily="49" charset="-122"/>
                <a:ea typeface="楷体" panose="02010609060101010101" pitchFamily="49" charset="-122"/>
              </a:rPr>
              <a:t>。再如，中国古代民本思想并不尊重人民群众的</a:t>
            </a:r>
            <a:r>
              <a:rPr lang="zh-CN" altLang="en-US" sz="2400" b="1" dirty="0">
                <a:solidFill>
                  <a:srgbClr val="FF0000"/>
                </a:solidFill>
                <a:latin typeface="楷体" panose="02010609060101010101" pitchFamily="49" charset="-122"/>
                <a:ea typeface="楷体" panose="02010609060101010101" pitchFamily="49" charset="-122"/>
              </a:rPr>
              <a:t>个体价值与权利，不可能赋予人民政治权利</a:t>
            </a:r>
            <a:r>
              <a:rPr lang="zh-CN" altLang="en-US" sz="2400" b="1" dirty="0">
                <a:solidFill>
                  <a:srgbClr val="053CF1"/>
                </a:solidFill>
                <a:latin typeface="楷体" panose="02010609060101010101" pitchFamily="49" charset="-122"/>
                <a:ea typeface="楷体" panose="02010609060101010101" pitchFamily="49" charset="-122"/>
              </a:rPr>
              <a:t>。人民无法维护自己的利益，不能当家作主，没有任何政治保障，只不过是君王的臣民，只有义务没有权利。尽管如此，中国古代民本思想的“民贵君轻”“平政爱民”“富民强国”“重民保民”“恤民忧民”等思想，在今天仍具有重要借鉴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张弓</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民本思想促进中华文明</a:t>
            </a:r>
            <a:r>
              <a:rPr lang="zh-CN" altLang="en-US" sz="2400" b="1" dirty="0" smtClean="0">
                <a:solidFill>
                  <a:srgbClr val="053CF1"/>
                </a:solidFill>
                <a:latin typeface="楷体" panose="02010609060101010101" pitchFamily="49" charset="-122"/>
                <a:ea typeface="楷体" panose="02010609060101010101" pitchFamily="49" charset="-122"/>
              </a:rPr>
              <a:t>发展</a:t>
            </a:r>
            <a:r>
              <a:rPr lang="en-US" altLang="zh-CN"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767408" y="5489937"/>
            <a:ext cx="10675170" cy="1323439"/>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一口吃不出一个胖子：以学生学习活动为中心要充分考虑实际</a:t>
            </a:r>
            <a:r>
              <a:rPr lang="zh-CN" altLang="en-US" sz="2800" b="1" dirty="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教师根据学生学力学情、学段及学业需求等，合理安排。</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启发：启而能发；启而善发才有意义。</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835494" y="4471085"/>
            <a:ext cx="11148394" cy="954107"/>
          </a:xfrm>
          <a:prstGeom prst="rect">
            <a:avLst/>
          </a:prstGeom>
          <a:solidFill>
            <a:schemeClr val="accent1"/>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如何区分中华传统文化的精华与糟粕？谈谈你对中华优秀传统文化当代价值的认识。</a:t>
            </a:r>
            <a:endParaRPr lang="zh-CN" altLang="en-US"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7" grpId="0" animBg="1"/>
      <p:bldP spid="7"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7408" y="44624"/>
            <a:ext cx="11161240"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历史局限性：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社会存在：想做什么、能做什么、能够做到怎样程度？</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阶级局限性：思想、政治主张（立场、追求等？）</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
        <p:nvSpPr>
          <p:cNvPr id="9" name="矩形 8"/>
          <p:cNvSpPr/>
          <p:nvPr/>
        </p:nvSpPr>
        <p:spPr>
          <a:xfrm>
            <a:off x="857162" y="2423190"/>
            <a:ext cx="10194034" cy="1323439"/>
          </a:xfrm>
          <a:prstGeom prst="rect">
            <a:avLst/>
          </a:prstGeom>
          <a:solidFill>
            <a:schemeClr val="bg1"/>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以人为本；民本思想；崇尚天人合一、道法自然；提倡爱国、追求家国情怀；崇德尚贤、推崇天下为公；崇尚自强不息、厚德载物；和而不同。</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在人民群众身上的体现：物质的、精神的</a:t>
            </a:r>
            <a:r>
              <a:rPr lang="en-US" altLang="zh-CN"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10" name="矩形 9"/>
          <p:cNvSpPr/>
          <p:nvPr/>
        </p:nvSpPr>
        <p:spPr>
          <a:xfrm>
            <a:off x="892558" y="1687161"/>
            <a:ext cx="8496944" cy="523220"/>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人民群众创造历史、多民族人民群众创造历史！</a:t>
            </a:r>
            <a:endParaRPr lang="en-US" altLang="zh-CN" sz="2800" b="1" dirty="0">
              <a:solidFill>
                <a:srgbClr val="053CF1"/>
              </a:solidFill>
              <a:latin typeface="仿宋" panose="02010609060101010101" pitchFamily="49" charset="-122"/>
              <a:ea typeface="仿宋" panose="02010609060101010101" pitchFamily="49" charset="-122"/>
            </a:endParaRPr>
          </a:p>
        </p:txBody>
      </p:sp>
      <p:sp>
        <p:nvSpPr>
          <p:cNvPr id="11" name="矩形 10"/>
          <p:cNvSpPr/>
          <p:nvPr/>
        </p:nvSpPr>
        <p:spPr>
          <a:xfrm>
            <a:off x="892558" y="4005064"/>
            <a:ext cx="11036089" cy="954107"/>
          </a:xfrm>
          <a:prstGeom prst="rect">
            <a:avLst/>
          </a:prstGeom>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王侯将相宁有种乎？等贵贱、均贫富；均田免粮；</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天朝田亩制度</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等表达了人民群众的理想追求。能实现吗？</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12" name="矩形 11"/>
          <p:cNvSpPr/>
          <p:nvPr/>
        </p:nvSpPr>
        <p:spPr>
          <a:xfrm>
            <a:off x="802837" y="5229200"/>
            <a:ext cx="11036089"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中华人民共和国：社会主义制度。农民阶级</a:t>
            </a:r>
            <a:r>
              <a:rPr lang="en-US" altLang="zh-CN" sz="2800" b="1" dirty="0" smtClean="0">
                <a:solidFill>
                  <a:srgbClr val="053CF1"/>
                </a:solidFill>
                <a:latin typeface="仿宋" panose="02010609060101010101" pitchFamily="49" charset="-122"/>
                <a:ea typeface="仿宋" panose="02010609060101010101" pitchFamily="49" charset="-122"/>
              </a:rPr>
              <a:t>2000</a:t>
            </a:r>
            <a:r>
              <a:rPr lang="zh-CN" altLang="en-US" sz="2800" b="1" dirty="0" smtClean="0">
                <a:solidFill>
                  <a:srgbClr val="053CF1"/>
                </a:solidFill>
                <a:latin typeface="仿宋" panose="02010609060101010101" pitchFamily="49" charset="-122"/>
                <a:ea typeface="仿宋" panose="02010609060101010101" pitchFamily="49" charset="-122"/>
              </a:rPr>
              <a:t>多年的理想终于实现了。一靠生产力；二靠社会主义分配制度（中国特色社会主义科学理论体系等，中国共产党的领导，人民群众的努力奋斗！）。</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9" grpId="1" animBg="1"/>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34728" y="188640"/>
            <a:ext cx="11233248" cy="1569660"/>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17</a:t>
            </a:r>
            <a:r>
              <a:rPr lang="zh-CN" altLang="zh-CN" sz="2400" b="1" kern="100" dirty="0">
                <a:solidFill>
                  <a:srgbClr val="053CF1"/>
                </a:solidFill>
                <a:latin typeface="楷体" panose="02010609060101010101" pitchFamily="49" charset="-122"/>
                <a:ea typeface="楷体" panose="02010609060101010101" pitchFamily="49" charset="-122"/>
              </a:rPr>
              <a:t>．有同学研究明代白银货币化问题，收集了如下材料，阅读材料并结合所学知识，完成下列要求。（</a:t>
            </a:r>
            <a:r>
              <a:rPr lang="en-US" altLang="zh-CN" sz="2400" b="1" kern="100" dirty="0">
                <a:solidFill>
                  <a:srgbClr val="053CF1"/>
                </a:solidFill>
                <a:latin typeface="楷体" panose="02010609060101010101" pitchFamily="49" charset="-122"/>
                <a:ea typeface="楷体" panose="02010609060101010101" pitchFamily="49" charset="-122"/>
              </a:rPr>
              <a:t>14</a:t>
            </a:r>
            <a:r>
              <a:rPr lang="zh-CN" altLang="zh-CN" sz="2400" b="1" kern="100" dirty="0">
                <a:solidFill>
                  <a:srgbClr val="053CF1"/>
                </a:solidFill>
                <a:latin typeface="楷体" panose="02010609060101010101" pitchFamily="49" charset="-122"/>
                <a:ea typeface="楷体" panose="02010609060101010101" pitchFamily="49" charset="-122"/>
              </a:rPr>
              <a:t>分）</a:t>
            </a:r>
            <a:endParaRPr lang="zh-CN" altLang="zh-CN" sz="2400" b="1" kern="100" dirty="0">
              <a:solidFill>
                <a:srgbClr val="053CF1"/>
              </a:solidFill>
              <a:latin typeface="楷体" panose="02010609060101010101" pitchFamily="49" charset="-122"/>
              <a:ea typeface="楷体" panose="02010609060101010101" pitchFamily="49" charset="-122"/>
            </a:endParaRPr>
          </a:p>
          <a:p>
            <a:r>
              <a:rPr lang="zh-CN"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材料</a:t>
            </a:r>
            <a:r>
              <a:rPr lang="zh-CN"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一</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表</a:t>
            </a:r>
            <a:r>
              <a:rPr lang="en-US"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2  </a:t>
            </a:r>
            <a:r>
              <a:rPr lang="zh-CN" altLang="en-US"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明代</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财政收入（</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明实录</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endPar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a:t>
            </a:r>
            <a:r>
              <a:rPr lang="zh-CN" altLang="en-US" sz="2400" b="1" dirty="0">
                <a:solidFill>
                  <a:srgbClr val="FF0000"/>
                </a:solidFill>
                <a:latin typeface="楷体" panose="02010609060101010101" pitchFamily="49" charset="-122"/>
                <a:ea typeface="楷体" panose="02010609060101010101" pitchFamily="49" charset="-122"/>
              </a:rPr>
              <a:t>对研究明代白银货币化的价值</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7" name="表格 6"/>
          <p:cNvGraphicFramePr>
            <a:graphicFrameLocks noGrp="1"/>
          </p:cNvGraphicFramePr>
          <p:nvPr/>
        </p:nvGraphicFramePr>
        <p:xfrm>
          <a:off x="680220" y="2078154"/>
          <a:ext cx="10441159" cy="1463040"/>
        </p:xfrm>
        <a:graphic>
          <a:graphicData uri="http://schemas.openxmlformats.org/drawingml/2006/table">
            <a:tbl>
              <a:tblPr firstRow="1" firstCol="1" bandRow="1">
                <a:tableStyleId>{5C22544A-7EE6-4342-B048-85BDC9FD1C3A}</a:tableStyleId>
              </a:tblPr>
              <a:tblGrid>
                <a:gridCol w="1160129"/>
                <a:gridCol w="1974778"/>
                <a:gridCol w="1855353"/>
                <a:gridCol w="1814123"/>
                <a:gridCol w="2016008"/>
                <a:gridCol w="1620768"/>
              </a:tblGrid>
              <a:tr h="0">
                <a:tc>
                  <a:txBody>
                    <a:bodyPr/>
                    <a:lstStyle/>
                    <a:p>
                      <a:pPr algn="just">
                        <a:spcAft>
                          <a:spcPts val="0"/>
                        </a:spcAft>
                      </a:pPr>
                      <a:r>
                        <a:rPr lang="zh-CN" sz="2400" kern="100" dirty="0">
                          <a:solidFill>
                            <a:srgbClr val="053CF1"/>
                          </a:solidFill>
                          <a:effectLst/>
                        </a:rPr>
                        <a:t>年份</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米麦（万石）</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布（万匹）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绢（万匹）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宝钞（万锭）</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银（万两）</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1430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3979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5</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94</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7388</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1552</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2659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2414</a:t>
                      </a:r>
                      <a:r>
                        <a:rPr lang="zh-CN" sz="2400" kern="100">
                          <a:solidFill>
                            <a:srgbClr val="053CF1"/>
                          </a:solidFill>
                          <a:effectLst/>
                        </a:rPr>
                        <a:t>．</a:t>
                      </a:r>
                      <a:r>
                        <a:rPr lang="en-US" sz="2400" kern="100">
                          <a:solidFill>
                            <a:srgbClr val="053CF1"/>
                          </a:solidFill>
                          <a:effectLst/>
                        </a:rPr>
                        <a:t>4</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dirty="0">
                          <a:solidFill>
                            <a:srgbClr val="053CF1"/>
                          </a:solidFill>
                          <a:effectLst/>
                        </a:rPr>
                        <a:t>1621</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2780</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6</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8</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755</a:t>
                      </a:r>
                      <a:r>
                        <a:rPr lang="zh-CN" sz="2400" kern="100" dirty="0">
                          <a:solidFill>
                            <a:srgbClr val="053CF1"/>
                          </a:solidFill>
                          <a:effectLst/>
                        </a:rPr>
                        <a:t>．</a:t>
                      </a:r>
                      <a:r>
                        <a:rPr lang="en-US" sz="2400" kern="100" dirty="0">
                          <a:solidFill>
                            <a:srgbClr val="053CF1"/>
                          </a:solidFill>
                          <a:effectLst/>
                        </a:rPr>
                        <a:t>2</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矩形 7"/>
          <p:cNvSpPr/>
          <p:nvPr/>
        </p:nvSpPr>
        <p:spPr>
          <a:xfrm>
            <a:off x="677392" y="3861048"/>
            <a:ext cx="11323264" cy="1815882"/>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     </a:t>
            </a:r>
            <a:r>
              <a:rPr lang="zh-CN" altLang="en-US" sz="2800" dirty="0" smtClean="0">
                <a:solidFill>
                  <a:srgbClr val="FF0000"/>
                </a:solidFill>
                <a:latin typeface="黑体" panose="02010609060101010101" pitchFamily="49" charset="-122"/>
                <a:ea typeface="黑体" panose="02010609060101010101" pitchFamily="49" charset="-122"/>
              </a:rPr>
              <a:t>注意角度</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了解明朝财政收入构成：实物与货币。或米麦、布、绢、纸币、白银；了解明朝财政收入变化趋势：实物下降，宝钞降幅最大，白银增长幅度大。得出结论：</a:t>
            </a:r>
            <a:r>
              <a:rPr lang="zh-CN" altLang="en-US" sz="2800" b="1" dirty="0" smtClean="0">
                <a:solidFill>
                  <a:srgbClr val="FF0000"/>
                </a:solidFill>
                <a:latin typeface="楷体" panose="02010609060101010101" pitchFamily="49" charset="-122"/>
                <a:ea typeface="楷体" panose="02010609060101010101" pitchFamily="49" charset="-122"/>
              </a:rPr>
              <a:t>国家财政中白银占比越来越高，逐渐成为主流货币。</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9" name="矩形 8"/>
          <p:cNvSpPr/>
          <p:nvPr/>
        </p:nvSpPr>
        <p:spPr>
          <a:xfrm>
            <a:off x="542132" y="5835050"/>
            <a:ext cx="11161240" cy="954107"/>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材料一是明代国家财政收入的</a:t>
            </a:r>
            <a:r>
              <a:rPr lang="zh-CN" altLang="en-US" sz="2800" b="1" dirty="0">
                <a:solidFill>
                  <a:srgbClr val="FF0000"/>
                </a:solidFill>
                <a:latin typeface="楷体" panose="02010609060101010101" pitchFamily="49" charset="-122"/>
                <a:ea typeface="楷体" panose="02010609060101010101" pitchFamily="49" charset="-122"/>
              </a:rPr>
              <a:t>官方统计数据</a:t>
            </a:r>
            <a:r>
              <a:rPr lang="zh-CN" altLang="en-US" sz="2800" b="1" dirty="0">
                <a:solidFill>
                  <a:srgbClr val="053CF1"/>
                </a:solidFill>
                <a:latin typeface="楷体" panose="02010609060101010101" pitchFamily="49" charset="-122"/>
                <a:ea typeface="楷体" panose="02010609060101010101" pitchFamily="49" charset="-122"/>
              </a:rPr>
              <a:t>，可用于研究明代白银货币化的原因、表现等</a:t>
            </a:r>
            <a:r>
              <a:rPr lang="zh-CN" altLang="en-US" sz="2800" b="1" dirty="0" smtClean="0">
                <a:solidFill>
                  <a:srgbClr val="053CF1"/>
                </a:solidFill>
                <a:latin typeface="楷体" panose="02010609060101010101" pitchFamily="49" charset="-122"/>
                <a:ea typeface="楷体" panose="02010609060101010101" pitchFamily="49" charset="-122"/>
              </a:rPr>
              <a:t>问题。</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44624"/>
            <a:ext cx="11377264"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二 </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、“三言”、“二拍”等小说中有关白银的描述不可胜数，大到如捐官、行贿、购房、买卖人口，小到如日常消费和社交馈赠，处处可见。铜钱的使用只是第二位的，以物易物也不频繁。</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据</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983432" y="1971997"/>
            <a:ext cx="878497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了解明朝白银在生产生活中的使用情况：非常普遍。</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白银社会使用非常普遍，社会价值高。</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5" name="矩形 4"/>
          <p:cNvSpPr/>
          <p:nvPr/>
        </p:nvSpPr>
        <p:spPr>
          <a:xfrm>
            <a:off x="515380" y="3501008"/>
            <a:ext cx="11161240"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三   吾</a:t>
            </a:r>
            <a:r>
              <a:rPr lang="zh-CN" altLang="en-US" sz="2400" b="1" dirty="0">
                <a:solidFill>
                  <a:srgbClr val="053CF1"/>
                </a:solidFill>
                <a:latin typeface="楷体" panose="02010609060101010101" pitchFamily="49" charset="-122"/>
                <a:ea typeface="楷体" panose="02010609060101010101" pitchFamily="49" charset="-122"/>
              </a:rPr>
              <a:t>以为非废金银不可。废金银，其利有七：粟帛之属，小民力能自致，则家易足，一也。铸钱以通有无，铸者不息，货无匮竭，二也。不藏金银，无甚贫甚富之家，三也。</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黄宗羲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明夷待访录</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1127448" y="5435808"/>
            <a:ext cx="878497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了解明朝学者对白银货币化的研究：存在弊端</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有助于全面分析白银货币化现象。</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0009112" cy="523220"/>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）综合上述材料，简述明代白银货币化的影响。（</a:t>
            </a:r>
            <a:r>
              <a:rPr lang="en-US" altLang="zh-CN" sz="2800" b="1" dirty="0">
                <a:solidFill>
                  <a:srgbClr val="053CF1"/>
                </a:solidFill>
                <a:latin typeface="楷体" panose="02010609060101010101" pitchFamily="49" charset="-122"/>
                <a:ea typeface="楷体" panose="02010609060101010101" pitchFamily="49" charset="-122"/>
              </a:rPr>
              <a:t>6</a:t>
            </a:r>
            <a:r>
              <a:rPr lang="zh-CN" altLang="en-US" sz="2800" b="1" dirty="0">
                <a:solidFill>
                  <a:srgbClr val="053CF1"/>
                </a:solidFill>
                <a:latin typeface="楷体" panose="02010609060101010101" pitchFamily="49" charset="-122"/>
                <a:ea typeface="楷体" panose="02010609060101010101" pitchFamily="49" charset="-122"/>
              </a:rPr>
              <a:t>分）</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87146"/>
            <a:ext cx="11449272" cy="1569660"/>
          </a:xfrm>
          <a:prstGeom prst="rect">
            <a:avLst/>
          </a:prstGeom>
          <a:solidFill>
            <a:schemeClr val="bg1"/>
          </a:solidFill>
        </p:spPr>
        <p:txBody>
          <a:bodyPr wrap="square">
            <a:spAutoFit/>
          </a:bodyPr>
          <a:lstStyle/>
          <a:p>
            <a:r>
              <a:rPr lang="zh-CN" altLang="en-US" sz="2400" b="1" dirty="0" smtClean="0">
                <a:solidFill>
                  <a:srgbClr val="053CF1"/>
                </a:solidFill>
                <a:latin typeface="仿宋" panose="02010609060101010101" pitchFamily="49" charset="-122"/>
                <a:ea typeface="仿宋" panose="02010609060101010101" pitchFamily="49" charset="-122"/>
              </a:rPr>
              <a:t>根据第一问现象（水平</a:t>
            </a:r>
            <a:r>
              <a:rPr lang="en-US" altLang="zh-CN" sz="2400" b="1" dirty="0" smtClean="0">
                <a:solidFill>
                  <a:srgbClr val="053CF1"/>
                </a:solidFill>
                <a:latin typeface="仿宋" panose="02010609060101010101" pitchFamily="49" charset="-122"/>
                <a:ea typeface="仿宋" panose="02010609060101010101" pitchFamily="49" charset="-122"/>
              </a:rPr>
              <a:t>1</a:t>
            </a:r>
            <a:r>
              <a:rPr lang="zh-CN" altLang="en-US" sz="2400" b="1" dirty="0" smtClean="0">
                <a:solidFill>
                  <a:srgbClr val="053CF1"/>
                </a:solidFill>
                <a:latin typeface="仿宋" panose="02010609060101010101" pitchFamily="49" charset="-122"/>
                <a:ea typeface="仿宋" panose="02010609060101010101" pitchFamily="49" charset="-122"/>
              </a:rPr>
              <a:t>），展开逻辑推理（水平</a:t>
            </a:r>
            <a:r>
              <a:rPr lang="en-US" altLang="zh-CN" sz="2400" b="1" dirty="0" smtClean="0">
                <a:solidFill>
                  <a:srgbClr val="053CF1"/>
                </a:solidFill>
                <a:latin typeface="仿宋" panose="02010609060101010101" pitchFamily="49" charset="-122"/>
                <a:ea typeface="仿宋" panose="02010609060101010101" pitchFamily="49" charset="-122"/>
              </a:rPr>
              <a:t>2</a:t>
            </a:r>
            <a:r>
              <a:rPr lang="zh-CN" altLang="en-US" sz="2400" b="1" dirty="0" smtClean="0">
                <a:solidFill>
                  <a:srgbClr val="053CF1"/>
                </a:solidFill>
                <a:latin typeface="仿宋" panose="02010609060101010101" pitchFamily="49" charset="-122"/>
                <a:ea typeface="仿宋" panose="02010609060101010101" pitchFamily="49" charset="-122"/>
              </a:rPr>
              <a:t>）</a:t>
            </a:r>
            <a:endParaRPr lang="en-US" altLang="zh-CN" sz="24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国家</a:t>
            </a:r>
            <a:r>
              <a:rPr lang="zh-CN" altLang="en-US" sz="2400" b="1" dirty="0">
                <a:solidFill>
                  <a:srgbClr val="053CF1"/>
                </a:solidFill>
                <a:latin typeface="楷体" panose="02010609060101010101" pitchFamily="49" charset="-122"/>
                <a:ea typeface="楷体" panose="02010609060101010101" pitchFamily="49" charset="-122"/>
              </a:rPr>
              <a:t>财政中白银占比越来越高，逐渐成为主流货币</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有利于国家财政白银货币化，高币值降低财政收取、转运成本，推动了国家财政发展</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44476" y="2492896"/>
            <a:ext cx="11449272"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白银社会使用非常普遍，社会价值高。</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   促进了商品经济发展；促进</a:t>
            </a:r>
            <a:r>
              <a:rPr lang="zh-CN" altLang="en-US" sz="2400" b="1" dirty="0" smtClean="0">
                <a:solidFill>
                  <a:srgbClr val="053CF1"/>
                </a:solidFill>
                <a:latin typeface="楷体" panose="02010609060101010101" pitchFamily="49" charset="-122"/>
                <a:ea typeface="楷体" panose="02010609060101010101" pitchFamily="49" charset="-122"/>
              </a:rPr>
              <a:t>了区域性</a:t>
            </a:r>
            <a:r>
              <a:rPr lang="zh-CN" altLang="en-US" sz="2400" b="1" dirty="0">
                <a:solidFill>
                  <a:srgbClr val="053CF1"/>
                </a:solidFill>
                <a:latin typeface="楷体" panose="02010609060101010101" pitchFamily="49" charset="-122"/>
                <a:ea typeface="楷体" panose="02010609060101010101" pitchFamily="49" charset="-122"/>
              </a:rPr>
              <a:t>商帮群体</a:t>
            </a:r>
            <a:r>
              <a:rPr lang="zh-CN" altLang="en-US" sz="2400" b="1" dirty="0" smtClean="0">
                <a:solidFill>
                  <a:srgbClr val="053CF1"/>
                </a:solidFill>
                <a:latin typeface="楷体" panose="02010609060101010101" pitchFamily="49" charset="-122"/>
                <a:ea typeface="楷体" panose="02010609060101010101" pitchFamily="49" charset="-122"/>
              </a:rPr>
              <a:t>出现（所学）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26096" y="3501008"/>
            <a:ext cx="10476060"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存在弊端，有助于</a:t>
            </a:r>
            <a:r>
              <a:rPr lang="zh-CN" altLang="en-US" sz="2400" b="1" dirty="0">
                <a:solidFill>
                  <a:srgbClr val="053CF1"/>
                </a:solidFill>
                <a:latin typeface="楷体" panose="02010609060101010101" pitchFamily="49" charset="-122"/>
                <a:ea typeface="楷体" panose="02010609060101010101" pitchFamily="49" charset="-122"/>
              </a:rPr>
              <a:t>全面分析白银货币化现象。</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存在弊端，赋税货币化，需要市场转换，加重了人民负担</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263352" y="4566607"/>
            <a:ext cx="11809312" cy="2246769"/>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影响</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材料提供的答案解释角度：</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题目呈现国家、社会、时人学者三个维度，影响要围绕这三个角度，先总体概括，再分三个角度顺水推舟</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展开合理逻辑推理。</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普遍性：一分为二：积极的、消极的。</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特殊性：具体问题具体分析。本题属于特殊性。</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1384995"/>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57418" y="1772816"/>
            <a:ext cx="8568952" cy="954107"/>
          </a:xfrm>
          <a:prstGeom prst="rect">
            <a:avLst/>
          </a:prstGeom>
          <a:solidFill>
            <a:schemeClr val="bg1"/>
          </a:solidFill>
        </p:spPr>
        <p:txBody>
          <a:bodyPr wrap="square">
            <a:spAutoFit/>
          </a:bodyPr>
          <a:lstStyle/>
          <a:p>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准备</a:t>
            </a:r>
            <a:endPar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高一、高二，基于历史思维方式的教学</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767408" y="3031648"/>
            <a:ext cx="11212908" cy="353943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授人以鱼不如授人以渔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知识本位（</a:t>
            </a:r>
            <a:r>
              <a:rPr lang="zh-CN" altLang="en-US" sz="2800" b="1" dirty="0">
                <a:solidFill>
                  <a:srgbClr val="053CF1"/>
                </a:solidFill>
                <a:latin typeface="仿宋" panose="02010609060101010101" pitchFamily="49" charset="-122"/>
                <a:ea typeface="仿宋" panose="02010609060101010101" pitchFamily="49" charset="-122"/>
              </a:rPr>
              <a:t>传统教学</a:t>
            </a:r>
            <a:r>
              <a:rPr lang="zh-CN" altLang="en-US" sz="2800" b="1" dirty="0" smtClean="0">
                <a:solidFill>
                  <a:srgbClr val="053CF1"/>
                </a:solidFill>
                <a:latin typeface="仿宋" panose="02010609060101010101" pitchFamily="49" charset="-122"/>
                <a:ea typeface="仿宋" panose="02010609060101010101" pitchFamily="49" charset="-122"/>
              </a:rPr>
              <a:t>）：以知识为目标，授人以</a:t>
            </a:r>
            <a:r>
              <a:rPr lang="zh-CN" altLang="en-US" sz="2800" b="1" dirty="0" smtClean="0">
                <a:solidFill>
                  <a:srgbClr val="FF0000"/>
                </a:solidFill>
                <a:latin typeface="仿宋" panose="02010609060101010101" pitchFamily="49" charset="-122"/>
                <a:ea typeface="仿宋" panose="02010609060101010101" pitchFamily="49" charset="-122"/>
              </a:rPr>
              <a:t>鱼</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将知识作为讲解、理解的目标，传统讲授。</a:t>
            </a:r>
            <a:endParaRPr lang="en-US" altLang="zh-CN" sz="2800" b="1" dirty="0" smtClean="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素养本位：以历史思维方式方法为目标，授人以</a:t>
            </a:r>
            <a:r>
              <a:rPr lang="zh-CN" altLang="en-US" sz="2800" b="1" dirty="0" smtClean="0">
                <a:solidFill>
                  <a:srgbClr val="FF0000"/>
                </a:solidFill>
                <a:latin typeface="仿宋" panose="02010609060101010101" pitchFamily="49" charset="-122"/>
                <a:ea typeface="仿宋" panose="02010609060101010101" pitchFamily="49" charset="-122"/>
              </a:rPr>
              <a:t>渔</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将历史学习、思维的方式方法作为</a:t>
            </a:r>
            <a:r>
              <a:rPr lang="zh-CN" altLang="en-US" sz="2800" b="1" dirty="0">
                <a:solidFill>
                  <a:srgbClr val="053CF1"/>
                </a:solidFill>
                <a:latin typeface="楷体" panose="02010609060101010101" pitchFamily="49" charset="-122"/>
                <a:ea typeface="楷体" panose="02010609060101010101" pitchFamily="49" charset="-122"/>
              </a:rPr>
              <a:t>讲解、理解的目标</a:t>
            </a:r>
            <a:r>
              <a:rPr lang="zh-CN" altLang="en-US" sz="2800" b="1" dirty="0" smtClean="0">
                <a:solidFill>
                  <a:srgbClr val="053CF1"/>
                </a:solidFill>
                <a:latin typeface="楷体" panose="02010609060101010101" pitchFamily="49" charset="-122"/>
                <a:ea typeface="楷体" panose="02010609060101010101" pitchFamily="49" charset="-122"/>
              </a:rPr>
              <a:t>，推动学生掌握渔，进而由学生运用渔，展开独立学习（练功夫，形成能力）。在学生独立学习的过程中，自然理解掌握知识，养成正确观念。</a:t>
            </a:r>
            <a:endParaRPr lang="en-US" altLang="zh-CN"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4" grpId="0" animBg="1"/>
      <p:bldP spid="3" grpId="0" animBg="1"/>
      <p:bldP spid="5" grpId="0" animBg="1"/>
    </p:bldLst>
  </p:timing>
</p:sld>
</file>

<file path=ppt/tags/tag1.xml><?xml version="1.0" encoding="utf-8"?>
<p:tagLst xmlns:p="http://schemas.openxmlformats.org/presentationml/2006/main">
  <p:tag name="KSO_WPP_MARK_KEY" val="af6f89aa-d511-413e-951c-9bc0d139d00f"/>
  <p:tag name="COMMONDATA" val="eyJoZGlkIjoiOGI4NjI5OTBmMDM1ODFlMDkzNDFlZTFiMWNhZWU5ZTMifQ=="/>
</p:tagLst>
</file>

<file path=ppt/theme/theme1.xml><?xml version="1.0" encoding="utf-8"?>
<a:theme xmlns:a="http://schemas.openxmlformats.org/drawingml/2006/main" name="吉祥如意">
  <a:themeElements>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fontScheme name="吉祥如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ctr"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1" i="0" u="none" strike="noStrike" cap="none" normalizeH="0" baseline="0" smtClean="0">
            <a:ln>
              <a:noFill/>
            </a:ln>
            <a:solidFill>
              <a:schemeClr val="tx2"/>
            </a:solidFill>
            <a:effectLst/>
            <a:latin typeface="华文行楷" panose="02010800040101010101" pitchFamily="2" charset="-122"/>
            <a:ea typeface="华文行楷" panose="0201080004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ctr"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1" i="0" u="none" strike="noStrike" cap="none" normalizeH="0" baseline="0" smtClean="0">
            <a:ln>
              <a:noFill/>
            </a:ln>
            <a:solidFill>
              <a:schemeClr val="tx2"/>
            </a:solidFill>
            <a:effectLst/>
            <a:latin typeface="华文行楷" panose="02010800040101010101" pitchFamily="2" charset="-122"/>
            <a:ea typeface="华文行楷" panose="02010800040101010101" pitchFamily="2" charset="-122"/>
          </a:defRPr>
        </a:defPPr>
      </a:lstStyle>
    </a:lnDef>
  </a:objectDefaults>
  <a:extraClrSchemeLst>
    <a:extraClrScheme>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clrMap bg1="lt1" tx1="dk1" bg2="lt2" tx2="dk2" accent1="accent1" accent2="accent2" accent3="accent3" accent4="accent4" accent5="accent5" accent6="accent6" hlink="hlink" folHlink="folHlink"/>
    </a:extraClrScheme>
    <a:extraClrScheme>
      <a:clrScheme name="吉祥如意 2">
        <a:dk1>
          <a:srgbClr val="59582D"/>
        </a:dk1>
        <a:lt1>
          <a:srgbClr val="EAEAEA"/>
        </a:lt1>
        <a:dk2>
          <a:srgbClr val="666699"/>
        </a:dk2>
        <a:lt2>
          <a:srgbClr val="D9D9D9"/>
        </a:lt2>
        <a:accent1>
          <a:srgbClr val="CCECFF"/>
        </a:accent1>
        <a:accent2>
          <a:srgbClr val="B2D2C7"/>
        </a:accent2>
        <a:accent3>
          <a:srgbClr val="F3F3F3"/>
        </a:accent3>
        <a:accent4>
          <a:srgbClr val="4B4A25"/>
        </a:accent4>
        <a:accent5>
          <a:srgbClr val="E2F4FF"/>
        </a:accent5>
        <a:accent6>
          <a:srgbClr val="A1BEB4"/>
        </a:accent6>
        <a:hlink>
          <a:srgbClr val="993366"/>
        </a:hlink>
        <a:folHlink>
          <a:srgbClr val="92B9E0"/>
        </a:folHlink>
      </a:clrScheme>
      <a:clrMap bg1="lt1" tx1="dk1" bg2="lt2" tx2="dk2" accent1="accent1" accent2="accent2" accent3="accent3" accent4="accent4" accent5="accent5" accent6="accent6" hlink="hlink" folHlink="folHlink"/>
    </a:extraClrScheme>
    <a:extraClrScheme>
      <a:clrScheme name="吉祥如意 3">
        <a:dk1>
          <a:srgbClr val="000099"/>
        </a:dk1>
        <a:lt1>
          <a:srgbClr val="FFFFCC"/>
        </a:lt1>
        <a:dk2>
          <a:srgbClr val="004000"/>
        </a:dk2>
        <a:lt2>
          <a:srgbClr val="FFD9B3"/>
        </a:lt2>
        <a:accent1>
          <a:srgbClr val="FFD9D9"/>
        </a:accent1>
        <a:accent2>
          <a:srgbClr val="DDDDDD"/>
        </a:accent2>
        <a:accent3>
          <a:srgbClr val="FFFFE2"/>
        </a:accent3>
        <a:accent4>
          <a:srgbClr val="000082"/>
        </a:accent4>
        <a:accent5>
          <a:srgbClr val="FFE9E9"/>
        </a:accent5>
        <a:accent6>
          <a:srgbClr val="C8C8C8"/>
        </a:accent6>
        <a:hlink>
          <a:srgbClr val="FF0000"/>
        </a:hlink>
        <a:folHlink>
          <a:srgbClr val="FFAB57"/>
        </a:folHlink>
      </a:clrScheme>
      <a:clrMap bg1="lt1" tx1="dk1" bg2="lt2" tx2="dk2" accent1="accent1" accent2="accent2" accent3="accent3" accent4="accent4" accent5="accent5" accent6="accent6" hlink="hlink" folHlink="folHlink"/>
    </a:extraClrScheme>
    <a:extraClrScheme>
      <a:clrScheme name="吉祥如意 4">
        <a:dk1>
          <a:srgbClr val="000000"/>
        </a:dk1>
        <a:lt1>
          <a:srgbClr val="DCE8E2"/>
        </a:lt1>
        <a:dk2>
          <a:srgbClr val="0033CC"/>
        </a:dk2>
        <a:lt2>
          <a:srgbClr val="C4C4D8"/>
        </a:lt2>
        <a:accent1>
          <a:srgbClr val="FFFFFF"/>
        </a:accent1>
        <a:accent2>
          <a:srgbClr val="A9CFB1"/>
        </a:accent2>
        <a:accent3>
          <a:srgbClr val="EBF2EE"/>
        </a:accent3>
        <a:accent4>
          <a:srgbClr val="000000"/>
        </a:accent4>
        <a:accent5>
          <a:srgbClr val="FFFFFF"/>
        </a:accent5>
        <a:accent6>
          <a:srgbClr val="99BBA0"/>
        </a:accent6>
        <a:hlink>
          <a:srgbClr val="CC3300"/>
        </a:hlink>
        <a:folHlink>
          <a:srgbClr val="666699"/>
        </a:folHlink>
      </a:clrScheme>
      <a:clrMap bg1="lt1" tx1="dk1" bg2="lt2" tx2="dk2" accent1="accent1" accent2="accent2" accent3="accent3" accent4="accent4" accent5="accent5" accent6="accent6" hlink="hlink" folHlink="folHlink"/>
    </a:extraClrScheme>
    <a:extraClrScheme>
      <a:clrScheme name="吉祥如意 5">
        <a:dk1>
          <a:srgbClr val="606090"/>
        </a:dk1>
        <a:lt1>
          <a:srgbClr val="E5FFFF"/>
        </a:lt1>
        <a:dk2>
          <a:srgbClr val="0000CC"/>
        </a:dk2>
        <a:lt2>
          <a:srgbClr val="91DAFF"/>
        </a:lt2>
        <a:accent1>
          <a:srgbClr val="EAEAEA"/>
        </a:accent1>
        <a:accent2>
          <a:srgbClr val="FFE2C5"/>
        </a:accent2>
        <a:accent3>
          <a:srgbClr val="F0FFFF"/>
        </a:accent3>
        <a:accent4>
          <a:srgbClr val="51517A"/>
        </a:accent4>
        <a:accent5>
          <a:srgbClr val="F3F3F3"/>
        </a:accent5>
        <a:accent6>
          <a:srgbClr val="E7CDB2"/>
        </a:accent6>
        <a:hlink>
          <a:srgbClr val="000000"/>
        </a:hlink>
        <a:folHlink>
          <a:srgbClr val="3DB77A"/>
        </a:folHlink>
      </a:clrScheme>
      <a:clrMap bg1="lt1" tx1="dk1" bg2="lt2" tx2="dk2" accent1="accent1" accent2="accent2" accent3="accent3" accent4="accent4" accent5="accent5" accent6="accent6" hlink="hlink" folHlink="folHlink"/>
    </a:extraClrScheme>
    <a:extraClrScheme>
      <a:clrScheme name="吉祥如意 6">
        <a:dk1>
          <a:srgbClr val="CC0066"/>
        </a:dk1>
        <a:lt1>
          <a:srgbClr val="FFDDBB"/>
        </a:lt1>
        <a:dk2>
          <a:srgbClr val="000000"/>
        </a:dk2>
        <a:lt2>
          <a:srgbClr val="C0C0C0"/>
        </a:lt2>
        <a:accent1>
          <a:srgbClr val="FFFFCC"/>
        </a:accent1>
        <a:accent2>
          <a:srgbClr val="FFFFFF"/>
        </a:accent2>
        <a:accent3>
          <a:srgbClr val="FFEBDA"/>
        </a:accent3>
        <a:accent4>
          <a:srgbClr val="AE0056"/>
        </a:accent4>
        <a:accent5>
          <a:srgbClr val="FFFFE2"/>
        </a:accent5>
        <a:accent6>
          <a:srgbClr val="E7E7E7"/>
        </a:accent6>
        <a:hlink>
          <a:srgbClr val="0066CC"/>
        </a:hlink>
        <a:folHlink>
          <a:srgbClr val="8EB37D"/>
        </a:folHlink>
      </a:clrScheme>
      <a:clrMap bg1="lt1" tx1="dk1" bg2="lt2" tx2="dk2" accent1="accent1" accent2="accent2" accent3="accent3" accent4="accent4" accent5="accent5" accent6="accent6" hlink="hlink" folHlink="folHlink"/>
    </a:extraClrScheme>
    <a:extraClrScheme>
      <a:clrScheme name="吉祥如意 7">
        <a:dk1>
          <a:srgbClr val="B60000"/>
        </a:dk1>
        <a:lt1>
          <a:srgbClr val="FFFF99"/>
        </a:lt1>
        <a:dk2>
          <a:srgbClr val="800000"/>
        </a:dk2>
        <a:lt2>
          <a:srgbClr val="FFFFFF"/>
        </a:lt2>
        <a:accent1>
          <a:srgbClr val="9888A4"/>
        </a:accent1>
        <a:accent2>
          <a:srgbClr val="A9335D"/>
        </a:accent2>
        <a:accent3>
          <a:srgbClr val="C0AAAA"/>
        </a:accent3>
        <a:accent4>
          <a:srgbClr val="DADA82"/>
        </a:accent4>
        <a:accent5>
          <a:srgbClr val="CAC3CF"/>
        </a:accent5>
        <a:accent6>
          <a:srgbClr val="992D53"/>
        </a:accent6>
        <a:hlink>
          <a:srgbClr val="CCECFF"/>
        </a:hlink>
        <a:folHlink>
          <a:srgbClr val="FF6600"/>
        </a:folHlink>
      </a:clrScheme>
      <a:clrMap bg1="dk2" tx1="lt1" bg2="dk1" tx2="lt2" accent1="accent1" accent2="accent2" accent3="accent3" accent4="accent4" accent5="accent5" accent6="accent6" hlink="hlink" folHlink="folHlink"/>
    </a:extraClrScheme>
    <a:extraClrScheme>
      <a:clrScheme name="吉祥如意 8">
        <a:dk1>
          <a:srgbClr val="808080"/>
        </a:dk1>
        <a:lt1>
          <a:srgbClr val="FFFFFF"/>
        </a:lt1>
        <a:dk2>
          <a:srgbClr val="1C1C1C"/>
        </a:dk2>
        <a:lt2>
          <a:srgbClr val="FFFF66"/>
        </a:lt2>
        <a:accent1>
          <a:srgbClr val="9898BA"/>
        </a:accent1>
        <a:accent2>
          <a:srgbClr val="777777"/>
        </a:accent2>
        <a:accent3>
          <a:srgbClr val="ABABAB"/>
        </a:accent3>
        <a:accent4>
          <a:srgbClr val="DADADA"/>
        </a:accent4>
        <a:accent5>
          <a:srgbClr val="CACAD9"/>
        </a:accent5>
        <a:accent6>
          <a:srgbClr val="6B6B6B"/>
        </a:accent6>
        <a:hlink>
          <a:srgbClr val="CCFF99"/>
        </a:hlink>
        <a:folHlink>
          <a:srgbClr val="E43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16414</Words>
  <PresentationFormat>宽屏</PresentationFormat>
  <Paragraphs>822</Paragraphs>
  <Slides>57</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57</vt:i4>
      </vt:variant>
    </vt:vector>
  </HeadingPairs>
  <TitlesOfParts>
    <vt:vector size="74" baseType="lpstr">
      <vt:lpstr>Arial</vt:lpstr>
      <vt:lpstr>宋体</vt:lpstr>
      <vt:lpstr>Wingdings</vt:lpstr>
      <vt:lpstr>华文行楷</vt:lpstr>
      <vt:lpstr>Wingdings 2</vt:lpstr>
      <vt:lpstr>微软雅黑</vt:lpstr>
      <vt:lpstr>仿宋</vt:lpstr>
      <vt:lpstr>华文仿宋</vt:lpstr>
      <vt:lpstr>华文楷体</vt:lpstr>
      <vt:lpstr>黑体</vt:lpstr>
      <vt:lpstr>楷体</vt:lpstr>
      <vt:lpstr>Times New Roman</vt:lpstr>
      <vt:lpstr>Arial Unicode MS</vt:lpstr>
      <vt:lpstr>Calibri</vt:lpstr>
      <vt:lpstr>仿宋_GB2312</vt:lpstr>
      <vt:lpstr>华文新魏</vt:lpstr>
      <vt:lpstr>吉祥如意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2022-03-07T01:10:00Z</dcterms:created>
  <dcterms:modified xsi:type="dcterms:W3CDTF">2023-09-06T01:37:29Z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ED8A1BDE43E84DE49AF5951642612927</vt:lpwstr>
  </property>
</Properties>
</file>